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753600" cy="73152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Nunito Sans" pitchFamily="2" charset="77"/>
      <p:regular r:id="rId24"/>
      <p:bold r:id="rId25"/>
      <p:italic r:id="rId26"/>
      <p:boldItalic r:id="rId2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8" roundtripDataSignature="AMtx7mheIoOZqbfmqEFYnslxl/D99R5oq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72"/>
  </p:normalViewPr>
  <p:slideViewPr>
    <p:cSldViewPr snapToGrid="0">
      <p:cViewPr varScale="1">
        <p:scale>
          <a:sx n="93" d="100"/>
          <a:sy n="93" d="100"/>
        </p:scale>
        <p:origin x="1488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customschemas.google.com/relationships/presentationmetadata" Target="metadata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2" name="Google Shape;8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0" name="Google Shape;25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4" name="Google Shape;28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1" name="Google Shape;301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Google Shape;318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5" name="Google Shape;335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" name="Google Shape;165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" name="Google Shape;18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9" name="Google Shape;19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1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1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1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2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8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2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9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9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2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2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0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0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18" name="Google Shape;18;p2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2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2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2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2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2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22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2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2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2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3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23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2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2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2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4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2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24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24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2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2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2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2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26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6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26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2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2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2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7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27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2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8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"/>
          <p:cNvSpPr txBox="1"/>
          <p:nvPr/>
        </p:nvSpPr>
        <p:spPr>
          <a:xfrm>
            <a:off x="404517" y="2174402"/>
            <a:ext cx="4737000" cy="250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just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92" b="1" i="0" u="none" strike="noStrike" cap="none">
                <a:solidFill>
                  <a:srgbClr val="F8F8F8"/>
                </a:solidFill>
              </a:rPr>
              <a:t>Top 15</a:t>
            </a:r>
            <a:endParaRPr b="1"/>
          </a:p>
          <a:p>
            <a:pPr marL="0" marR="0" lvl="0" indent="0" algn="just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92" b="1" i="0" u="none" strike="noStrike" cap="none">
                <a:solidFill>
                  <a:srgbClr val="F8F8F8"/>
                </a:solidFill>
              </a:rPr>
              <a:t>Film</a:t>
            </a:r>
            <a:endParaRPr b="1"/>
          </a:p>
          <a:p>
            <a:pPr marL="0" marR="0" lvl="0" indent="0" algn="just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792" b="1" i="0" u="none" strike="noStrike" cap="none">
                <a:solidFill>
                  <a:srgbClr val="F8F8F8"/>
                </a:solidFill>
              </a:rPr>
              <a:t>Franchises</a:t>
            </a:r>
            <a:endParaRPr b="1"/>
          </a:p>
        </p:txBody>
      </p:sp>
      <p:sp>
        <p:nvSpPr>
          <p:cNvPr id="85" name="Google Shape;85;p1"/>
          <p:cNvSpPr/>
          <p:nvPr/>
        </p:nvSpPr>
        <p:spPr>
          <a:xfrm>
            <a:off x="404517" y="4788489"/>
            <a:ext cx="3865871" cy="1138765"/>
          </a:xfrm>
          <a:custGeom>
            <a:avLst/>
            <a:gdLst/>
            <a:ahLst/>
            <a:cxnLst/>
            <a:rect l="l" t="t" r="r" b="b"/>
            <a:pathLst>
              <a:path w="10664471" h="1913890" extrusionOk="0">
                <a:moveTo>
                  <a:pt x="10540011" y="1913890"/>
                </a:moveTo>
                <a:lnTo>
                  <a:pt x="124460" y="1913890"/>
                </a:lnTo>
                <a:cubicBezTo>
                  <a:pt x="55880" y="1913890"/>
                  <a:pt x="0" y="1858010"/>
                  <a:pt x="0" y="1789430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0540011" y="0"/>
                </a:lnTo>
                <a:cubicBezTo>
                  <a:pt x="10608590" y="0"/>
                  <a:pt x="10664471" y="55880"/>
                  <a:pt x="10664471" y="124460"/>
                </a:cubicBezTo>
                <a:lnTo>
                  <a:pt x="10664471" y="1789430"/>
                </a:lnTo>
                <a:cubicBezTo>
                  <a:pt x="10664471" y="1858010"/>
                  <a:pt x="10608590" y="1913890"/>
                  <a:pt x="10540011" y="1913890"/>
                </a:cubicBezTo>
                <a:close/>
              </a:path>
            </a:pathLst>
          </a:custGeom>
          <a:solidFill>
            <a:srgbClr val="521887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"/>
          <p:cNvSpPr txBox="1"/>
          <p:nvPr/>
        </p:nvSpPr>
        <p:spPr>
          <a:xfrm>
            <a:off x="710626" y="5024024"/>
            <a:ext cx="3263700" cy="27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31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2684" y="6948878"/>
            <a:ext cx="241833" cy="255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034245" y="-665416"/>
            <a:ext cx="3613537" cy="3744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21376" y="5155808"/>
            <a:ext cx="2439282" cy="2895290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7862198" y="3480880"/>
            <a:ext cx="2319763" cy="383432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1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018768" y="2471960"/>
            <a:ext cx="1843430" cy="292608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p1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 rot="-411915">
            <a:off x="7665501" y="731520"/>
            <a:ext cx="1539372" cy="167323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1"/>
          <p:cNvSpPr txBox="1"/>
          <p:nvPr/>
        </p:nvSpPr>
        <p:spPr>
          <a:xfrm>
            <a:off x="489449" y="4906806"/>
            <a:ext cx="3706200" cy="81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8F8F8"/>
                </a:solidFill>
              </a:rPr>
              <a:t>Highest-Grossing Film Franchises </a:t>
            </a:r>
            <a:endParaRPr b="1" dirty="0"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8F8F8"/>
                </a:solidFill>
              </a:rPr>
              <a:t>at the box office of all-time</a:t>
            </a:r>
            <a:endParaRPr b="1" dirty="0"/>
          </a:p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solidFill>
                  <a:srgbClr val="F8F8F8"/>
                </a:solidFill>
              </a:rPr>
              <a:t>(as of August 2023)</a:t>
            </a:r>
            <a:endParaRPr b="1" dirty="0">
              <a:solidFill>
                <a:srgbClr val="F8F8F8"/>
              </a:solidFill>
            </a:endParaRPr>
          </a:p>
        </p:txBody>
      </p:sp>
      <p:sp>
        <p:nvSpPr>
          <p:cNvPr id="94" name="Google Shape;94;p1"/>
          <p:cNvSpPr txBox="1"/>
          <p:nvPr/>
        </p:nvSpPr>
        <p:spPr>
          <a:xfrm>
            <a:off x="516872" y="6977234"/>
            <a:ext cx="2256086" cy="1887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 b="1">
                <a:solidFill>
                  <a:srgbClr val="F8F8F8"/>
                </a:solidFill>
                <a:latin typeface="Nunito Sans"/>
                <a:ea typeface="Nunito Sans"/>
                <a:cs typeface="Nunito Sans"/>
                <a:sym typeface="Nunito Sans"/>
              </a:rPr>
              <a:t>www.sportscareerconsulting.com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0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6" name="Google Shape;236;p10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0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38" name="Google Shape;238;p10"/>
          <p:cNvPicPr preferRelativeResize="0"/>
          <p:nvPr/>
        </p:nvPicPr>
        <p:blipFill rotWithShape="1">
          <a:blip r:embed="rId3">
            <a:alphaModFix/>
          </a:blip>
          <a:srcRect b="48064"/>
          <a:stretch/>
        </p:blipFill>
        <p:spPr>
          <a:xfrm>
            <a:off x="4782772" y="1113507"/>
            <a:ext cx="975087" cy="8656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10"/>
          <p:cNvPicPr preferRelativeResize="0"/>
          <p:nvPr/>
        </p:nvPicPr>
        <p:blipFill rotWithShape="1">
          <a:blip r:embed="rId4">
            <a:alphaModFix/>
          </a:blip>
          <a:srcRect l="23946" r="22822"/>
          <a:stretch/>
        </p:blipFill>
        <p:spPr>
          <a:xfrm>
            <a:off x="300453" y="2285234"/>
            <a:ext cx="3498118" cy="3696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42825" y="2930109"/>
            <a:ext cx="1454982" cy="145498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29786" y="5346070"/>
            <a:ext cx="881060" cy="881060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10"/>
          <p:cNvSpPr txBox="1"/>
          <p:nvPr/>
        </p:nvSpPr>
        <p:spPr>
          <a:xfrm>
            <a:off x="5948245" y="1191633"/>
            <a:ext cx="28446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</a:rPr>
              <a:t> $6,084,116,741</a:t>
            </a:r>
            <a:endParaRPr sz="1800" dirty="0"/>
          </a:p>
        </p:txBody>
      </p:sp>
      <p:sp>
        <p:nvSpPr>
          <p:cNvPr id="243" name="Google Shape;243;p10"/>
          <p:cNvSpPr txBox="1"/>
          <p:nvPr/>
        </p:nvSpPr>
        <p:spPr>
          <a:xfrm>
            <a:off x="5948245" y="3143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number of films:  </a:t>
            </a:r>
            <a:r>
              <a:rPr lang="en-US" sz="1800" dirty="0">
                <a:solidFill>
                  <a:srgbClr val="000000"/>
                </a:solidFill>
              </a:rPr>
              <a:t>13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Per film average: </a:t>
            </a:r>
            <a:r>
              <a:rPr lang="en-US" sz="1800" dirty="0">
                <a:solidFill>
                  <a:srgbClr val="000000"/>
                </a:solidFill>
              </a:rPr>
              <a:t>$467,949,524</a:t>
            </a:r>
            <a:endParaRPr sz="1800" dirty="0"/>
          </a:p>
        </p:txBody>
      </p:sp>
      <p:sp>
        <p:nvSpPr>
          <p:cNvPr id="244" name="Google Shape;244;p10"/>
          <p:cNvSpPr txBox="1"/>
          <p:nvPr/>
        </p:nvSpPr>
        <p:spPr>
          <a:xfrm>
            <a:off x="5948245" y="5272567"/>
            <a:ext cx="29829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Highest-grossing film:  </a:t>
            </a:r>
            <a:r>
              <a:rPr lang="en-US" sz="1800" dirty="0">
                <a:solidFill>
                  <a:srgbClr val="000000"/>
                </a:solidFill>
              </a:rPr>
              <a:t>Deadpool 2 ($785,046,920)</a:t>
            </a:r>
            <a:endParaRPr sz="1800" dirty="0"/>
          </a:p>
        </p:txBody>
      </p:sp>
      <p:sp>
        <p:nvSpPr>
          <p:cNvPr id="245" name="Google Shape;245;p10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491F6C44-38CF-3B98-AFA1-9714B2BC5E40}"/>
              </a:ext>
            </a:extLst>
          </p:cNvPr>
          <p:cNvSpPr txBox="1"/>
          <p:nvPr/>
        </p:nvSpPr>
        <p:spPr>
          <a:xfrm>
            <a:off x="731524" y="247147"/>
            <a:ext cx="3628329" cy="2255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#9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0000"/>
                </a:solidFill>
              </a:rPr>
              <a:t>X-MEN</a:t>
            </a: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1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3" name="Google Shape;253;p11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4" name="Google Shape;254;p11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55" name="Google Shape;255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09384" y="2930109"/>
            <a:ext cx="3709939" cy="370993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6" name="Google Shape;256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22793" y="3110239"/>
            <a:ext cx="1308750" cy="11222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Google Shape;257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57590" y="1063046"/>
            <a:ext cx="1578834" cy="10084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04887" y="5044702"/>
            <a:ext cx="930859" cy="1463040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11"/>
          <p:cNvSpPr txBox="1"/>
          <p:nvPr/>
        </p:nvSpPr>
        <p:spPr>
          <a:xfrm>
            <a:off x="6406260" y="1024946"/>
            <a:ext cx="23865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 </a:t>
            </a:r>
            <a:r>
              <a:rPr lang="en-US" sz="1800" dirty="0">
                <a:solidFill>
                  <a:srgbClr val="000000"/>
                </a:solidFill>
              </a:rPr>
              <a:t>$6,003,607,760</a:t>
            </a:r>
            <a:endParaRPr sz="1800" dirty="0"/>
          </a:p>
        </p:txBody>
      </p:sp>
      <p:sp>
        <p:nvSpPr>
          <p:cNvPr id="260" name="Google Shape;260;p11"/>
          <p:cNvSpPr txBox="1"/>
          <p:nvPr/>
        </p:nvSpPr>
        <p:spPr>
          <a:xfrm>
            <a:off x="6236424" y="3143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number of films:  </a:t>
            </a:r>
            <a:r>
              <a:rPr lang="en-US" sz="1800" dirty="0">
                <a:solidFill>
                  <a:srgbClr val="000000"/>
                </a:solidFill>
              </a:rPr>
              <a:t>6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Per film average: </a:t>
            </a:r>
            <a:r>
              <a:rPr lang="en-US" sz="1800" dirty="0">
                <a:solidFill>
                  <a:srgbClr val="000000"/>
                </a:solidFill>
              </a:rPr>
              <a:t>$1,000,601,293</a:t>
            </a:r>
            <a:endParaRPr sz="1800" dirty="0"/>
          </a:p>
        </p:txBody>
      </p:sp>
      <p:sp>
        <p:nvSpPr>
          <p:cNvPr id="261" name="Google Shape;261;p11"/>
          <p:cNvSpPr txBox="1"/>
          <p:nvPr/>
        </p:nvSpPr>
        <p:spPr>
          <a:xfrm>
            <a:off x="5948245" y="5272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Highest-grossing film:  </a:t>
            </a:r>
            <a:r>
              <a:rPr lang="en-US" sz="1800" dirty="0">
                <a:solidFill>
                  <a:srgbClr val="000000"/>
                </a:solidFill>
              </a:rPr>
              <a:t>Jurassic World ($1,671,713,208)</a:t>
            </a:r>
            <a:endParaRPr sz="1800" dirty="0"/>
          </a:p>
        </p:txBody>
      </p:sp>
      <p:sp>
        <p:nvSpPr>
          <p:cNvPr id="262" name="Google Shape;262;p11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D460B083-6C10-6CD6-7CD4-7A9F5DAA321C}"/>
              </a:ext>
            </a:extLst>
          </p:cNvPr>
          <p:cNvSpPr txBox="1"/>
          <p:nvPr/>
        </p:nvSpPr>
        <p:spPr>
          <a:xfrm>
            <a:off x="731524" y="247147"/>
            <a:ext cx="3628329" cy="2809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#10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0000"/>
                </a:solidFill>
              </a:rPr>
              <a:t>JURASSIC PARK</a:t>
            </a: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2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0" name="Google Shape;270;p12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1" name="Google Shape;271;p12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72" name="Google Shape;272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8510" y="5420347"/>
            <a:ext cx="1063527" cy="7325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3" name="Google Shape;273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69282" y="1026008"/>
            <a:ext cx="941564" cy="920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48510" y="3014390"/>
            <a:ext cx="783108" cy="1286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275" name="Google Shape;275;p1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-98265" y="3580403"/>
            <a:ext cx="3894474" cy="3894474"/>
          </a:xfrm>
          <a:prstGeom prst="rect">
            <a:avLst/>
          </a:prstGeom>
          <a:noFill/>
          <a:ln>
            <a:noFill/>
          </a:ln>
        </p:spPr>
      </p:pic>
      <p:sp>
        <p:nvSpPr>
          <p:cNvPr id="276" name="Google Shape;276;p12"/>
          <p:cNvSpPr txBox="1"/>
          <p:nvPr/>
        </p:nvSpPr>
        <p:spPr>
          <a:xfrm>
            <a:off x="5948245" y="1191633"/>
            <a:ext cx="28446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</a:rPr>
              <a:t>$5,953,077,710</a:t>
            </a:r>
            <a:endParaRPr sz="1800" dirty="0"/>
          </a:p>
        </p:txBody>
      </p:sp>
      <p:sp>
        <p:nvSpPr>
          <p:cNvPr id="277" name="Google Shape;277;p12"/>
          <p:cNvSpPr txBox="1"/>
          <p:nvPr/>
        </p:nvSpPr>
        <p:spPr>
          <a:xfrm>
            <a:off x="5948245" y="3143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number of films:  </a:t>
            </a:r>
            <a:r>
              <a:rPr lang="en-US" sz="1800" dirty="0">
                <a:solidFill>
                  <a:srgbClr val="000000"/>
                </a:solidFill>
              </a:rPr>
              <a:t>7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Per film average: </a:t>
            </a:r>
            <a:r>
              <a:rPr lang="en-US" sz="1800" dirty="0">
                <a:solidFill>
                  <a:srgbClr val="000000"/>
                </a:solidFill>
              </a:rPr>
              <a:t>$850,439,673</a:t>
            </a:r>
            <a:endParaRPr sz="1800" dirty="0"/>
          </a:p>
        </p:txBody>
      </p:sp>
      <p:sp>
        <p:nvSpPr>
          <p:cNvPr id="278" name="Google Shape;278;p12"/>
          <p:cNvSpPr txBox="1"/>
          <p:nvPr/>
        </p:nvSpPr>
        <p:spPr>
          <a:xfrm>
            <a:off x="6170294" y="5105880"/>
            <a:ext cx="2760900" cy="1218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Highest-grossing film:   </a:t>
            </a: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</a:rPr>
              <a:t>Lord of the Rings: </a:t>
            </a:r>
            <a:br>
              <a:rPr lang="en-US" sz="1800" dirty="0">
                <a:solidFill>
                  <a:srgbClr val="000000"/>
                </a:solidFill>
              </a:rPr>
            </a:br>
            <a:r>
              <a:rPr lang="en-US" sz="1800" dirty="0">
                <a:solidFill>
                  <a:srgbClr val="000000"/>
                </a:solidFill>
              </a:rPr>
              <a:t>The Return of the King ($1,146,030,912)</a:t>
            </a:r>
            <a:endParaRPr sz="1800" dirty="0"/>
          </a:p>
        </p:txBody>
      </p:sp>
      <p:sp>
        <p:nvSpPr>
          <p:cNvPr id="279" name="Google Shape;279;p12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C1781078-D063-506A-8BEF-8BB29297F8B7}"/>
              </a:ext>
            </a:extLst>
          </p:cNvPr>
          <p:cNvSpPr txBox="1"/>
          <p:nvPr/>
        </p:nvSpPr>
        <p:spPr>
          <a:xfrm>
            <a:off x="731524" y="247147"/>
            <a:ext cx="3628329" cy="4763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#11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0000"/>
                </a:solidFill>
              </a:rPr>
              <a:t>MIDDLE EARTH (LORD OF THE RINGS)</a:t>
            </a:r>
            <a:endParaRPr lang="en-US" sz="3600" b="1" dirty="0"/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13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3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p13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p13"/>
          <p:cNvSpPr txBox="1"/>
          <p:nvPr/>
        </p:nvSpPr>
        <p:spPr>
          <a:xfrm>
            <a:off x="5948245" y="1191633"/>
            <a:ext cx="28446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0" u="none" strike="noStrike" cap="none" dirty="0">
                <a:solidFill>
                  <a:srgbClr val="000000"/>
                </a:solidFill>
              </a:rPr>
              <a:t> $5,282,863,355 </a:t>
            </a:r>
            <a:endParaRPr sz="1800" dirty="0"/>
          </a:p>
        </p:txBody>
      </p:sp>
      <p:sp>
        <p:nvSpPr>
          <p:cNvPr id="290" name="Google Shape;290;p13"/>
          <p:cNvSpPr txBox="1"/>
          <p:nvPr/>
        </p:nvSpPr>
        <p:spPr>
          <a:xfrm>
            <a:off x="5948245" y="3143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Total number of films:  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8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Per film average: 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$660,357,919</a:t>
            </a:r>
            <a:endParaRPr sz="1800" dirty="0"/>
          </a:p>
        </p:txBody>
      </p:sp>
      <p:sp>
        <p:nvSpPr>
          <p:cNvPr id="291" name="Google Shape;291;p13"/>
          <p:cNvSpPr txBox="1"/>
          <p:nvPr/>
        </p:nvSpPr>
        <p:spPr>
          <a:xfrm>
            <a:off x="5948245" y="5272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Highest-grossing film:  </a:t>
            </a:r>
            <a:r>
              <a:rPr lang="en-US" sz="1800" dirty="0">
                <a:solidFill>
                  <a:srgbClr val="000000"/>
                </a:solidFill>
              </a:rPr>
              <a:t>Dark of the Moon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 ($1,123,794,079)</a:t>
            </a:r>
            <a:endParaRPr sz="1800" dirty="0"/>
          </a:p>
        </p:txBody>
      </p:sp>
      <p:sp>
        <p:nvSpPr>
          <p:cNvPr id="292" name="Google Shape;292;p13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92"/>
              <a:buFont typeface="Arial"/>
              <a:buNone/>
            </a:pPr>
            <a:r>
              <a:rPr lang="en-US" sz="1192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b="0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pic>
        <p:nvPicPr>
          <p:cNvPr id="293" name="Google Shape;293;p13" descr="A black symbol with white line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23106" y="1075961"/>
            <a:ext cx="929745" cy="910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4" name="Google Shape;294;p13" descr="A black symbol of a car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92465" y="5364587"/>
            <a:ext cx="937868" cy="900744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13"/>
          <p:cNvSpPr/>
          <p:nvPr/>
        </p:nvSpPr>
        <p:spPr>
          <a:xfrm>
            <a:off x="228600" y="2426985"/>
            <a:ext cx="3924435" cy="3041395"/>
          </a:xfrm>
          <a:custGeom>
            <a:avLst/>
            <a:gdLst/>
            <a:ahLst/>
            <a:cxnLst/>
            <a:rect l="l" t="t" r="r" b="b"/>
            <a:pathLst>
              <a:path w="3751385" h="2926080" extrusionOk="0">
                <a:moveTo>
                  <a:pt x="0" y="0"/>
                </a:moveTo>
                <a:lnTo>
                  <a:pt x="3751385" y="0"/>
                </a:lnTo>
                <a:lnTo>
                  <a:pt x="3751385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96" name="Google Shape;296;p13"/>
          <p:cNvSpPr/>
          <p:nvPr/>
        </p:nvSpPr>
        <p:spPr>
          <a:xfrm>
            <a:off x="4779834" y="3230412"/>
            <a:ext cx="898417" cy="854376"/>
          </a:xfrm>
          <a:custGeom>
            <a:avLst/>
            <a:gdLst/>
            <a:ahLst/>
            <a:cxnLst/>
            <a:rect l="l" t="t" r="r" b="b"/>
            <a:pathLst>
              <a:path w="1012418" h="987107" extrusionOk="0">
                <a:moveTo>
                  <a:pt x="0" y="0"/>
                </a:moveTo>
                <a:lnTo>
                  <a:pt x="1012418" y="0"/>
                </a:lnTo>
                <a:lnTo>
                  <a:pt x="1012418" y="987108"/>
                </a:lnTo>
                <a:lnTo>
                  <a:pt x="0" y="98710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A509740C-693B-628D-61AB-970D053EF31E}"/>
              </a:ext>
            </a:extLst>
          </p:cNvPr>
          <p:cNvSpPr txBox="1"/>
          <p:nvPr/>
        </p:nvSpPr>
        <p:spPr>
          <a:xfrm>
            <a:off x="731524" y="247147"/>
            <a:ext cx="3900647" cy="3656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#12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500" b="1" dirty="0">
                <a:solidFill>
                  <a:srgbClr val="000000"/>
                </a:solidFill>
              </a:rPr>
              <a:t>TRANSFORMERS</a:t>
            </a:r>
            <a:endParaRPr lang="en-US" sz="3500" b="1" dirty="0"/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4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4" name="Google Shape;304;p14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4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4"/>
          <p:cNvSpPr txBox="1"/>
          <p:nvPr/>
        </p:nvSpPr>
        <p:spPr>
          <a:xfrm>
            <a:off x="5948245" y="1191633"/>
            <a:ext cx="28446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0" u="none" strike="noStrike" cap="none" dirty="0">
                <a:solidFill>
                  <a:srgbClr val="000000"/>
                </a:solidFill>
              </a:rPr>
              <a:t> $5,243,956,307</a:t>
            </a:r>
            <a:endParaRPr sz="1800" dirty="0"/>
          </a:p>
        </p:txBody>
      </p:sp>
      <p:sp>
        <p:nvSpPr>
          <p:cNvPr id="307" name="Google Shape;307;p14"/>
          <p:cNvSpPr txBox="1"/>
          <p:nvPr/>
        </p:nvSpPr>
        <p:spPr>
          <a:xfrm>
            <a:off x="5948245" y="3143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Total number of films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:  2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Per film average: 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$2,621,978,154</a:t>
            </a:r>
            <a:endParaRPr sz="1800" dirty="0"/>
          </a:p>
        </p:txBody>
      </p:sp>
      <p:sp>
        <p:nvSpPr>
          <p:cNvPr id="308" name="Google Shape;308;p14"/>
          <p:cNvSpPr txBox="1"/>
          <p:nvPr/>
        </p:nvSpPr>
        <p:spPr>
          <a:xfrm>
            <a:off x="5948245" y="5272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Highest-grossing film:  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Avatar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0" u="none" strike="noStrike" cap="none" dirty="0">
                <a:solidFill>
                  <a:srgbClr val="000000"/>
                </a:solidFill>
              </a:rPr>
              <a:t>($2,923,706,026)</a:t>
            </a:r>
            <a:endParaRPr sz="1800" dirty="0"/>
          </a:p>
        </p:txBody>
      </p:sp>
      <p:sp>
        <p:nvSpPr>
          <p:cNvPr id="309" name="Google Shape;309;p14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92"/>
              <a:buFont typeface="Arial"/>
              <a:buNone/>
            </a:pPr>
            <a:r>
              <a:rPr lang="en-US" sz="1192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b="0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sp>
        <p:nvSpPr>
          <p:cNvPr id="310" name="Google Shape;310;p14"/>
          <p:cNvSpPr/>
          <p:nvPr/>
        </p:nvSpPr>
        <p:spPr>
          <a:xfrm>
            <a:off x="533400" y="2514600"/>
            <a:ext cx="3026504" cy="3581662"/>
          </a:xfrm>
          <a:custGeom>
            <a:avLst/>
            <a:gdLst/>
            <a:ahLst/>
            <a:cxnLst/>
            <a:rect l="l" t="t" r="r" b="b"/>
            <a:pathLst>
              <a:path w="3026504" h="3581662" extrusionOk="0">
                <a:moveTo>
                  <a:pt x="0" y="0"/>
                </a:moveTo>
                <a:lnTo>
                  <a:pt x="3026504" y="0"/>
                </a:lnTo>
                <a:lnTo>
                  <a:pt x="3026504" y="3581662"/>
                </a:lnTo>
                <a:lnTo>
                  <a:pt x="0" y="3581662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11" name="Google Shape;311;p14"/>
          <p:cNvSpPr/>
          <p:nvPr/>
        </p:nvSpPr>
        <p:spPr>
          <a:xfrm>
            <a:off x="4876800" y="1099188"/>
            <a:ext cx="762000" cy="914937"/>
          </a:xfrm>
          <a:custGeom>
            <a:avLst/>
            <a:gdLst/>
            <a:ahLst/>
            <a:cxnLst/>
            <a:rect l="l" t="t" r="r" b="b"/>
            <a:pathLst>
              <a:path w="925879" h="1171998" extrusionOk="0">
                <a:moveTo>
                  <a:pt x="0" y="0"/>
                </a:moveTo>
                <a:lnTo>
                  <a:pt x="925879" y="0"/>
                </a:lnTo>
                <a:lnTo>
                  <a:pt x="925879" y="1171998"/>
                </a:lnTo>
                <a:lnTo>
                  <a:pt x="0" y="11719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12" name="Google Shape;312;p14"/>
          <p:cNvSpPr/>
          <p:nvPr/>
        </p:nvSpPr>
        <p:spPr>
          <a:xfrm>
            <a:off x="4853723" y="3189979"/>
            <a:ext cx="762000" cy="914937"/>
          </a:xfrm>
          <a:custGeom>
            <a:avLst/>
            <a:gdLst/>
            <a:ahLst/>
            <a:cxnLst/>
            <a:rect l="l" t="t" r="r" b="b"/>
            <a:pathLst>
              <a:path w="925879" h="1171998" extrusionOk="0">
                <a:moveTo>
                  <a:pt x="0" y="0"/>
                </a:moveTo>
                <a:lnTo>
                  <a:pt x="925879" y="0"/>
                </a:lnTo>
                <a:lnTo>
                  <a:pt x="925879" y="1171998"/>
                </a:lnTo>
                <a:lnTo>
                  <a:pt x="0" y="11719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13" name="Google Shape;313;p14"/>
          <p:cNvSpPr/>
          <p:nvPr/>
        </p:nvSpPr>
        <p:spPr>
          <a:xfrm>
            <a:off x="4876800" y="5318753"/>
            <a:ext cx="762000" cy="914937"/>
          </a:xfrm>
          <a:custGeom>
            <a:avLst/>
            <a:gdLst/>
            <a:ahLst/>
            <a:cxnLst/>
            <a:rect l="l" t="t" r="r" b="b"/>
            <a:pathLst>
              <a:path w="925879" h="1171998" extrusionOk="0">
                <a:moveTo>
                  <a:pt x="0" y="0"/>
                </a:moveTo>
                <a:lnTo>
                  <a:pt x="925879" y="0"/>
                </a:lnTo>
                <a:lnTo>
                  <a:pt x="925879" y="1171998"/>
                </a:lnTo>
                <a:lnTo>
                  <a:pt x="0" y="117199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B61D9A9C-3E1A-46EA-83E3-AFEA22ADF081}"/>
              </a:ext>
            </a:extLst>
          </p:cNvPr>
          <p:cNvSpPr txBox="1"/>
          <p:nvPr/>
        </p:nvSpPr>
        <p:spPr>
          <a:xfrm>
            <a:off x="731524" y="247147"/>
            <a:ext cx="3628329" cy="3656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#13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0000"/>
                </a:solidFill>
              </a:rPr>
              <a:t>AVATAR</a:t>
            </a:r>
            <a:endParaRPr lang="en-US" sz="3600" b="1" dirty="0"/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5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Google Shape;321;p15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Google Shape;322;p15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Google Shape;323;p15"/>
          <p:cNvSpPr txBox="1"/>
          <p:nvPr/>
        </p:nvSpPr>
        <p:spPr>
          <a:xfrm>
            <a:off x="5948245" y="1191633"/>
            <a:ext cx="28446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i="0" u="none" strike="noStrike" cap="none" dirty="0">
                <a:solidFill>
                  <a:srgbClr val="000000"/>
                </a:solidFill>
              </a:rPr>
              <a:t> $4,647,796,993</a:t>
            </a:r>
            <a:endParaRPr sz="1800" dirty="0"/>
          </a:p>
        </p:txBody>
      </p:sp>
      <p:sp>
        <p:nvSpPr>
          <p:cNvPr id="324" name="Google Shape;324;p15"/>
          <p:cNvSpPr txBox="1"/>
          <p:nvPr/>
        </p:nvSpPr>
        <p:spPr>
          <a:xfrm>
            <a:off x="5948245" y="3143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Total number of films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:  5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Per film average: 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$929,559,399</a:t>
            </a:r>
            <a:endParaRPr sz="1800" dirty="0"/>
          </a:p>
        </p:txBody>
      </p:sp>
      <p:sp>
        <p:nvSpPr>
          <p:cNvPr id="325" name="Google Shape;325;p15"/>
          <p:cNvSpPr txBox="1"/>
          <p:nvPr/>
        </p:nvSpPr>
        <p:spPr>
          <a:xfrm>
            <a:off x="5948245" y="5272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Highest-grossing film:  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Minions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i="0" u="none" strike="noStrike" cap="none" dirty="0">
                <a:solidFill>
                  <a:srgbClr val="000000"/>
                </a:solidFill>
              </a:rPr>
              <a:t>($1,159,444,662)</a:t>
            </a:r>
            <a:endParaRPr sz="1800" dirty="0"/>
          </a:p>
        </p:txBody>
      </p:sp>
      <p:sp>
        <p:nvSpPr>
          <p:cNvPr id="326" name="Google Shape;326;p15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92"/>
              <a:buFont typeface="Arial"/>
              <a:buNone/>
            </a:pPr>
            <a:r>
              <a:rPr lang="en-US" sz="1192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b="0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pic>
        <p:nvPicPr>
          <p:cNvPr id="327" name="Google Shape;327;p15" descr="A cartoon character of a yellow monst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" y="3143566"/>
            <a:ext cx="3842162" cy="3800895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5"/>
          <p:cNvSpPr/>
          <p:nvPr/>
        </p:nvSpPr>
        <p:spPr>
          <a:xfrm>
            <a:off x="4755431" y="1020609"/>
            <a:ext cx="938264" cy="1021080"/>
          </a:xfrm>
          <a:custGeom>
            <a:avLst/>
            <a:gdLst/>
            <a:ahLst/>
            <a:cxnLst/>
            <a:rect l="l" t="t" r="r" b="b"/>
            <a:pathLst>
              <a:path w="1429513" h="1530938" extrusionOk="0">
                <a:moveTo>
                  <a:pt x="0" y="0"/>
                </a:moveTo>
                <a:lnTo>
                  <a:pt x="1429514" y="0"/>
                </a:lnTo>
                <a:lnTo>
                  <a:pt x="1429514" y="1530938"/>
                </a:lnTo>
                <a:lnTo>
                  <a:pt x="0" y="15309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29" name="Google Shape;329;p15"/>
          <p:cNvSpPr/>
          <p:nvPr/>
        </p:nvSpPr>
        <p:spPr>
          <a:xfrm>
            <a:off x="4737434" y="3143567"/>
            <a:ext cx="938264" cy="1021080"/>
          </a:xfrm>
          <a:custGeom>
            <a:avLst/>
            <a:gdLst/>
            <a:ahLst/>
            <a:cxnLst/>
            <a:rect l="l" t="t" r="r" b="b"/>
            <a:pathLst>
              <a:path w="1429513" h="1530938" extrusionOk="0">
                <a:moveTo>
                  <a:pt x="0" y="0"/>
                </a:moveTo>
                <a:lnTo>
                  <a:pt x="1429514" y="0"/>
                </a:lnTo>
                <a:lnTo>
                  <a:pt x="1429514" y="1530938"/>
                </a:lnTo>
                <a:lnTo>
                  <a:pt x="0" y="15309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30" name="Google Shape;330;p15"/>
          <p:cNvSpPr/>
          <p:nvPr/>
        </p:nvSpPr>
        <p:spPr>
          <a:xfrm>
            <a:off x="4737434" y="5277522"/>
            <a:ext cx="938264" cy="1021080"/>
          </a:xfrm>
          <a:custGeom>
            <a:avLst/>
            <a:gdLst/>
            <a:ahLst/>
            <a:cxnLst/>
            <a:rect l="l" t="t" r="r" b="b"/>
            <a:pathLst>
              <a:path w="1429513" h="1530938" extrusionOk="0">
                <a:moveTo>
                  <a:pt x="0" y="0"/>
                </a:moveTo>
                <a:lnTo>
                  <a:pt x="1429514" y="0"/>
                </a:lnTo>
                <a:lnTo>
                  <a:pt x="1429514" y="1530938"/>
                </a:lnTo>
                <a:lnTo>
                  <a:pt x="0" y="153093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81E766EB-241C-AF30-28C0-4430159F8D4B}"/>
              </a:ext>
            </a:extLst>
          </p:cNvPr>
          <p:cNvSpPr txBox="1"/>
          <p:nvPr/>
        </p:nvSpPr>
        <p:spPr>
          <a:xfrm>
            <a:off x="731524" y="247147"/>
            <a:ext cx="3628329" cy="4209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#14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/>
              <a:t>DESPICABLE ME</a:t>
            </a: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6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8" name="Google Shape;338;p16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9" name="Google Shape;339;p16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0" name="Google Shape;340;p16"/>
          <p:cNvSpPr txBox="1"/>
          <p:nvPr/>
        </p:nvSpPr>
        <p:spPr>
          <a:xfrm>
            <a:off x="5948245" y="1191633"/>
            <a:ext cx="28446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0" u="none" strike="noStrike" cap="none" dirty="0">
                <a:solidFill>
                  <a:srgbClr val="000000"/>
                </a:solidFill>
              </a:rPr>
              <a:t> $4,522,015,850</a:t>
            </a:r>
            <a:endParaRPr sz="1800" dirty="0"/>
          </a:p>
        </p:txBody>
      </p:sp>
      <p:sp>
        <p:nvSpPr>
          <p:cNvPr id="341" name="Google Shape;341;p16"/>
          <p:cNvSpPr txBox="1"/>
          <p:nvPr/>
        </p:nvSpPr>
        <p:spPr>
          <a:xfrm>
            <a:off x="5948245" y="3143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Total number of films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:  5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Per film average: 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$929,559,399</a:t>
            </a:r>
            <a:endParaRPr sz="1800" dirty="0"/>
          </a:p>
        </p:txBody>
      </p:sp>
      <p:sp>
        <p:nvSpPr>
          <p:cNvPr id="342" name="Google Shape;342;p16"/>
          <p:cNvSpPr txBox="1"/>
          <p:nvPr/>
        </p:nvSpPr>
        <p:spPr>
          <a:xfrm>
            <a:off x="5948245" y="5272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Highest-grossing film:  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Dead Man’s Chest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0" u="none" strike="noStrike" cap="none" dirty="0">
                <a:solidFill>
                  <a:srgbClr val="000000"/>
                </a:solidFill>
              </a:rPr>
              <a:t>($1,066,179,747)</a:t>
            </a:r>
            <a:endParaRPr sz="1800" dirty="0"/>
          </a:p>
        </p:txBody>
      </p:sp>
      <p:sp>
        <p:nvSpPr>
          <p:cNvPr id="343" name="Google Shape;343;p16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92"/>
              <a:buFont typeface="Arial"/>
              <a:buNone/>
            </a:pPr>
            <a:r>
              <a:rPr lang="en-US" sz="1192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b="0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pic>
        <p:nvPicPr>
          <p:cNvPr id="344" name="Google Shape;344;p16" descr="A cartoon character with a mustache and ha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79372" y="1069133"/>
            <a:ext cx="939689" cy="939689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16"/>
          <p:cNvSpPr/>
          <p:nvPr/>
        </p:nvSpPr>
        <p:spPr>
          <a:xfrm>
            <a:off x="975811" y="3809527"/>
            <a:ext cx="2677363" cy="2926080"/>
          </a:xfrm>
          <a:custGeom>
            <a:avLst/>
            <a:gdLst/>
            <a:ahLst/>
            <a:cxnLst/>
            <a:rect l="l" t="t" r="r" b="b"/>
            <a:pathLst>
              <a:path w="2677363" h="2926080" extrusionOk="0">
                <a:moveTo>
                  <a:pt x="0" y="0"/>
                </a:moveTo>
                <a:lnTo>
                  <a:pt x="2677363" y="0"/>
                </a:lnTo>
                <a:lnTo>
                  <a:pt x="2677363" y="2926080"/>
                </a:lnTo>
                <a:lnTo>
                  <a:pt x="0" y="292608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46" name="Google Shape;346;p16"/>
          <p:cNvSpPr/>
          <p:nvPr/>
        </p:nvSpPr>
        <p:spPr>
          <a:xfrm>
            <a:off x="4570349" y="3394819"/>
            <a:ext cx="1357576" cy="522775"/>
          </a:xfrm>
          <a:custGeom>
            <a:avLst/>
            <a:gdLst/>
            <a:ahLst/>
            <a:cxnLst/>
            <a:rect l="l" t="t" r="r" b="b"/>
            <a:pathLst>
              <a:path w="1950720" h="802234" extrusionOk="0">
                <a:moveTo>
                  <a:pt x="0" y="0"/>
                </a:moveTo>
                <a:lnTo>
                  <a:pt x="1950720" y="0"/>
                </a:lnTo>
                <a:lnTo>
                  <a:pt x="1950720" y="802234"/>
                </a:lnTo>
                <a:lnTo>
                  <a:pt x="0" y="8022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347" name="Google Shape;347;p16"/>
          <p:cNvSpPr/>
          <p:nvPr/>
        </p:nvSpPr>
        <p:spPr>
          <a:xfrm>
            <a:off x="4765040" y="5354320"/>
            <a:ext cx="1011038" cy="811213"/>
          </a:xfrm>
          <a:custGeom>
            <a:avLst/>
            <a:gdLst/>
            <a:ahLst/>
            <a:cxnLst/>
            <a:rect l="l" t="t" r="r" b="b"/>
            <a:pathLst>
              <a:path w="1224690" h="1046879" extrusionOk="0">
                <a:moveTo>
                  <a:pt x="0" y="0"/>
                </a:moveTo>
                <a:lnTo>
                  <a:pt x="1224690" y="0"/>
                </a:lnTo>
                <a:lnTo>
                  <a:pt x="1224690" y="1046878"/>
                </a:lnTo>
                <a:lnTo>
                  <a:pt x="0" y="1046878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B69359BB-8AEF-41DB-A01D-F132B252BA6F}"/>
              </a:ext>
            </a:extLst>
          </p:cNvPr>
          <p:cNvSpPr txBox="1"/>
          <p:nvPr/>
        </p:nvSpPr>
        <p:spPr>
          <a:xfrm>
            <a:off x="731524" y="247147"/>
            <a:ext cx="3628329" cy="4763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#15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0000"/>
                </a:solidFill>
              </a:rPr>
              <a:t>PIRATES OF THE CARIBBEAN</a:t>
            </a:r>
            <a:endParaRPr lang="en-US" sz="3600" b="1" dirty="0"/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7"/>
          <p:cNvSpPr/>
          <p:nvPr/>
        </p:nvSpPr>
        <p:spPr>
          <a:xfrm>
            <a:off x="516872" y="243545"/>
            <a:ext cx="8696006" cy="695615"/>
          </a:xfrm>
          <a:custGeom>
            <a:avLst/>
            <a:gdLst/>
            <a:ahLst/>
            <a:cxnLst/>
            <a:rect l="l" t="t" r="r" b="b"/>
            <a:pathLst>
              <a:path w="23925893" h="1913890" extrusionOk="0">
                <a:moveTo>
                  <a:pt x="23801434" y="1913890"/>
                </a:moveTo>
                <a:lnTo>
                  <a:pt x="124460" y="1913890"/>
                </a:lnTo>
                <a:cubicBezTo>
                  <a:pt x="55880" y="1913890"/>
                  <a:pt x="0" y="1858010"/>
                  <a:pt x="0" y="1789430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23801434" y="0"/>
                </a:lnTo>
                <a:cubicBezTo>
                  <a:pt x="23870014" y="0"/>
                  <a:pt x="23925893" y="55880"/>
                  <a:pt x="23925893" y="124460"/>
                </a:cubicBezTo>
                <a:lnTo>
                  <a:pt x="23925893" y="1789430"/>
                </a:lnTo>
                <a:cubicBezTo>
                  <a:pt x="23925893" y="1858010"/>
                  <a:pt x="23870014" y="1913890"/>
                  <a:pt x="23801434" y="1913890"/>
                </a:cubicBezTo>
                <a:close/>
              </a:path>
            </a:pathLst>
          </a:custGeom>
          <a:solidFill>
            <a:srgbClr val="5218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55" name="Google Shape;355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2684" y="6948878"/>
            <a:ext cx="241833" cy="2550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66791" y="4800600"/>
            <a:ext cx="2534007" cy="3007724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17"/>
          <p:cNvSpPr txBox="1"/>
          <p:nvPr/>
        </p:nvSpPr>
        <p:spPr>
          <a:xfrm>
            <a:off x="516876" y="6977225"/>
            <a:ext cx="2658600" cy="18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 b="1">
                <a:solidFill>
                  <a:srgbClr val="F8F8F8"/>
                </a:solidFill>
                <a:latin typeface="Nunito Sans"/>
                <a:ea typeface="Nunito Sans"/>
                <a:cs typeface="Nunito Sans"/>
                <a:sym typeface="Nunito Sans"/>
              </a:rPr>
              <a:t>www.sportscareerconsulting.com</a:t>
            </a:r>
            <a:endParaRPr/>
          </a:p>
        </p:txBody>
      </p:sp>
      <p:sp>
        <p:nvSpPr>
          <p:cNvPr id="358" name="Google Shape;358;p17"/>
          <p:cNvSpPr txBox="1"/>
          <p:nvPr/>
        </p:nvSpPr>
        <p:spPr>
          <a:xfrm>
            <a:off x="2612209" y="292585"/>
            <a:ext cx="4529182" cy="5308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ctr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100" b="1">
                <a:solidFill>
                  <a:srgbClr val="F8F8F8"/>
                </a:solidFill>
                <a:latin typeface="Nunito Sans"/>
                <a:ea typeface="Nunito Sans"/>
                <a:cs typeface="Nunito Sans"/>
                <a:sym typeface="Nunito Sans"/>
              </a:rPr>
              <a:t>Student Activity</a:t>
            </a:r>
            <a:endParaRPr/>
          </a:p>
        </p:txBody>
      </p:sp>
      <p:sp>
        <p:nvSpPr>
          <p:cNvPr id="359" name="Google Shape;359;p17"/>
          <p:cNvSpPr txBox="1"/>
          <p:nvPr/>
        </p:nvSpPr>
        <p:spPr>
          <a:xfrm>
            <a:off x="516872" y="1120055"/>
            <a:ext cx="8696100" cy="338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32185" marR="0" lvl="1" indent="-223929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1800"/>
              <a:buChar char="•"/>
            </a:pPr>
            <a:r>
              <a:rPr lang="en-US" sz="1800" b="1" i="0" u="none" strike="noStrike" cap="none">
                <a:solidFill>
                  <a:srgbClr val="F8F8F8"/>
                </a:solidFill>
              </a:rPr>
              <a:t>Select a film from one of the previous slides and imagine the franchise will soon release another movie </a:t>
            </a:r>
            <a:endParaRPr sz="1800"/>
          </a:p>
          <a:p>
            <a:pPr marL="532185" marR="0" lvl="1" indent="-223929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1800"/>
              <a:buChar char="•"/>
            </a:pPr>
            <a:r>
              <a:rPr lang="en-US" sz="1800" b="1" i="0" u="none" strike="noStrike" cap="none">
                <a:solidFill>
                  <a:srgbClr val="F8F8F8"/>
                </a:solidFill>
              </a:rPr>
              <a:t>Create a list of five potential tie-ins with the film  </a:t>
            </a:r>
            <a:endParaRPr sz="1800"/>
          </a:p>
          <a:p>
            <a:pPr marL="532185" marR="0" lvl="1" indent="-223929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1800"/>
              <a:buChar char="•"/>
            </a:pPr>
            <a:r>
              <a:rPr lang="en-US" sz="1800" b="1" i="0" u="none" strike="noStrike" cap="none">
                <a:solidFill>
                  <a:srgbClr val="F8F8F8"/>
                </a:solidFill>
              </a:rPr>
              <a:t>Explain how those tie-ins might benefit the brand as well as boost box office sales</a:t>
            </a:r>
            <a:endParaRPr sz="1800"/>
          </a:p>
          <a:p>
            <a:pPr marL="532185" marR="0" lvl="1" indent="-223929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1800"/>
              <a:buChar char="•"/>
            </a:pPr>
            <a:r>
              <a:rPr lang="en-US" sz="1800" b="1" i="0" u="none" strike="noStrike" cap="none">
                <a:solidFill>
                  <a:srgbClr val="F8F8F8"/>
                </a:solidFill>
              </a:rPr>
              <a:t>Identify two different brands that might benefit from product placement in the film</a:t>
            </a:r>
            <a:endParaRPr sz="1800"/>
          </a:p>
          <a:p>
            <a:pPr marL="532185" marR="0" lvl="1" indent="-223929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1800"/>
              <a:buChar char="•"/>
            </a:pPr>
            <a:r>
              <a:rPr lang="en-US" sz="1800" b="1" i="0" u="none" strike="noStrike" cap="none">
                <a:solidFill>
                  <a:srgbClr val="F8F8F8"/>
                </a:solidFill>
              </a:rPr>
              <a:t>Explain how the brand will benefit from the placement </a:t>
            </a:r>
            <a:endParaRPr sz="1800"/>
          </a:p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F8F8F8"/>
              </a:solidFill>
            </a:endParaRPr>
          </a:p>
        </p:txBody>
      </p:sp>
      <p:sp>
        <p:nvSpPr>
          <p:cNvPr id="360" name="Google Shape;360;p17"/>
          <p:cNvSpPr txBox="1"/>
          <p:nvPr/>
        </p:nvSpPr>
        <p:spPr>
          <a:xfrm>
            <a:off x="516872" y="4213788"/>
            <a:ext cx="6481500" cy="182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532185" marR="0" lvl="1" indent="-223929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1800"/>
              <a:buChar char="•"/>
            </a:pPr>
            <a:r>
              <a:rPr lang="en-US" sz="1800" b="1" i="0" u="none" strike="noStrike" cap="none">
                <a:solidFill>
                  <a:srgbClr val="F8F8F8"/>
                </a:solidFill>
              </a:rPr>
              <a:t>Define ”brand”</a:t>
            </a:r>
            <a:endParaRPr sz="1800"/>
          </a:p>
          <a:p>
            <a:pPr marL="532185" marR="0" lvl="1" indent="-223929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1800"/>
              <a:buChar char="•"/>
            </a:pPr>
            <a:r>
              <a:rPr lang="en-US" sz="1800" b="1" i="0" u="none" strike="noStrike" cap="none">
                <a:solidFill>
                  <a:srgbClr val="F8F8F8"/>
                </a:solidFill>
              </a:rPr>
              <a:t>Describe how branding helps to establish a successful film franchise and how it leads to increase in box office sales and merchandising opportunities</a:t>
            </a:r>
            <a:endParaRPr sz="1800"/>
          </a:p>
          <a:p>
            <a:pPr marL="0" marR="0" lvl="0" indent="0" algn="ctr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>
              <a:solidFill>
                <a:srgbClr val="F8F8F8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2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2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02" name="Google Shape;102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793570" y="1099188"/>
            <a:ext cx="880680" cy="879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31625" y="3213063"/>
            <a:ext cx="604571" cy="889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31625" y="5310667"/>
            <a:ext cx="677382" cy="931110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"/>
          <p:cNvSpPr txBox="1"/>
          <p:nvPr/>
        </p:nvSpPr>
        <p:spPr>
          <a:xfrm>
            <a:off x="5948245" y="1191633"/>
            <a:ext cx="28446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</a:rPr>
              <a:t>$29,620,507,310</a:t>
            </a:r>
            <a:endParaRPr sz="1800" dirty="0"/>
          </a:p>
        </p:txBody>
      </p:sp>
      <p:sp>
        <p:nvSpPr>
          <p:cNvPr id="107" name="Google Shape;107;p2"/>
          <p:cNvSpPr txBox="1"/>
          <p:nvPr/>
        </p:nvSpPr>
        <p:spPr>
          <a:xfrm>
            <a:off x="5948245" y="3143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number of films:  </a:t>
            </a:r>
            <a:r>
              <a:rPr lang="en-US" sz="1800" dirty="0">
                <a:solidFill>
                  <a:srgbClr val="000000"/>
                </a:solidFill>
              </a:rPr>
              <a:t>32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Per film average: </a:t>
            </a:r>
            <a:r>
              <a:rPr lang="en-US" sz="1800" dirty="0">
                <a:solidFill>
                  <a:srgbClr val="000000"/>
                </a:solidFill>
              </a:rPr>
              <a:t>$925,640,853</a:t>
            </a:r>
            <a:endParaRPr sz="1800" dirty="0"/>
          </a:p>
        </p:txBody>
      </p:sp>
      <p:sp>
        <p:nvSpPr>
          <p:cNvPr id="108" name="Google Shape;108;p2"/>
          <p:cNvSpPr txBox="1"/>
          <p:nvPr/>
        </p:nvSpPr>
        <p:spPr>
          <a:xfrm>
            <a:off x="5948245" y="5272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Highest-grossing film:  </a:t>
            </a:r>
            <a:r>
              <a:rPr lang="en-US" sz="1800" dirty="0">
                <a:solidFill>
                  <a:srgbClr val="000000"/>
                </a:solidFill>
              </a:rPr>
              <a:t>Avengers: Endgame ($2,797,501,328)</a:t>
            </a:r>
            <a:endParaRPr sz="1800" dirty="0"/>
          </a:p>
        </p:txBody>
      </p:sp>
      <p:sp>
        <p:nvSpPr>
          <p:cNvPr id="109" name="Google Shape;109;p2"/>
          <p:cNvSpPr txBox="1"/>
          <p:nvPr/>
        </p:nvSpPr>
        <p:spPr>
          <a:xfrm>
            <a:off x="731525" y="247147"/>
            <a:ext cx="3165900" cy="494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#1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0000"/>
                </a:solidFill>
              </a:rPr>
              <a:t>MARVEL</a:t>
            </a:r>
            <a:endParaRPr lang="en-US" sz="3600" b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0000"/>
                </a:solidFill>
              </a:rPr>
              <a:t>CINEMATIC</a:t>
            </a:r>
            <a:endParaRPr lang="en-US" sz="3600" b="1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0000"/>
                </a:solidFill>
              </a:rPr>
              <a:t>UNIVERSE</a:t>
            </a:r>
            <a:endParaRPr lang="en-US" sz="3600" b="1" dirty="0"/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  <p:sp>
        <p:nvSpPr>
          <p:cNvPr id="110" name="Google Shape;110;p2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pic>
        <p:nvPicPr>
          <p:cNvPr id="111" name="Google Shape;111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90600" y="3657600"/>
            <a:ext cx="2286000" cy="3657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7" name="Google Shape;117;p3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3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9" name="Google Shape;119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385312" y="3127414"/>
            <a:ext cx="4733339" cy="4366506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3"/>
          <p:cNvSpPr txBox="1"/>
          <p:nvPr/>
        </p:nvSpPr>
        <p:spPr>
          <a:xfrm>
            <a:off x="5948245" y="1191633"/>
            <a:ext cx="28446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</a:rPr>
              <a:t>$10,501,503,057</a:t>
            </a:r>
            <a:endParaRPr sz="1800" i="0" u="none" strike="noStrike" cap="none" dirty="0">
              <a:solidFill>
                <a:srgbClr val="000000"/>
              </a:solidFill>
            </a:endParaRPr>
          </a:p>
        </p:txBody>
      </p:sp>
      <p:sp>
        <p:nvSpPr>
          <p:cNvPr id="121" name="Google Shape;121;p3"/>
          <p:cNvSpPr txBox="1"/>
          <p:nvPr/>
        </p:nvSpPr>
        <p:spPr>
          <a:xfrm>
            <a:off x="5948245" y="3143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Total number of films:  13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Per film average: 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$807,807,927</a:t>
            </a:r>
            <a:endParaRPr sz="1800" dirty="0"/>
          </a:p>
        </p:txBody>
      </p:sp>
      <p:sp>
        <p:nvSpPr>
          <p:cNvPr id="122" name="Google Shape;122;p3"/>
          <p:cNvSpPr txBox="1"/>
          <p:nvPr/>
        </p:nvSpPr>
        <p:spPr>
          <a:xfrm>
            <a:off x="5948245" y="5272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99"/>
              <a:buFont typeface="Nunito Sans"/>
              <a:buNone/>
            </a:pPr>
            <a:r>
              <a:rPr lang="en-US" sz="1800" b="1" i="0" u="none" strike="noStrike" cap="none" dirty="0">
                <a:solidFill>
                  <a:srgbClr val="000000"/>
                </a:solidFill>
              </a:rPr>
              <a:t>Highest-grossing film:  </a:t>
            </a:r>
            <a:r>
              <a:rPr lang="en-US" sz="1800" i="0" u="none" strike="noStrike" cap="none" dirty="0">
                <a:solidFill>
                  <a:srgbClr val="000000"/>
                </a:solidFill>
              </a:rPr>
              <a:t>No Way Home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0" u="none" strike="noStrike" cap="none" dirty="0">
                <a:solidFill>
                  <a:srgbClr val="000000"/>
                </a:solidFill>
              </a:rPr>
              <a:t>($1,921,847,111)</a:t>
            </a:r>
            <a:endParaRPr sz="1800" dirty="0"/>
          </a:p>
        </p:txBody>
      </p:sp>
      <p:sp>
        <p:nvSpPr>
          <p:cNvPr id="123" name="Google Shape;123;p3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92"/>
              <a:buFont typeface="Arial"/>
              <a:buNone/>
            </a:pPr>
            <a:r>
              <a:rPr lang="en-US" sz="1192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b="0" i="0" u="sng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pic>
        <p:nvPicPr>
          <p:cNvPr id="124" name="Google Shape;124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675661" y="990076"/>
            <a:ext cx="1097804" cy="1097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70380" y="5344522"/>
            <a:ext cx="908366" cy="9328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723020" y="3188807"/>
            <a:ext cx="1003085" cy="100686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15475AC2-D265-AD94-4B3A-2AEE730BA78C}"/>
              </a:ext>
            </a:extLst>
          </p:cNvPr>
          <p:cNvSpPr txBox="1"/>
          <p:nvPr/>
        </p:nvSpPr>
        <p:spPr>
          <a:xfrm>
            <a:off x="731525" y="247147"/>
            <a:ext cx="3165900" cy="3656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#2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/>
              <a:t>SPIDERMAN</a:t>
            </a: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4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4" name="Google Shape;134;p4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Google Shape;135;p4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6" name="Google Shape;136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685" y="3482418"/>
            <a:ext cx="3832782" cy="3832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18090" y="1099188"/>
            <a:ext cx="904452" cy="879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30526" y="3253953"/>
            <a:ext cx="879580" cy="879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90269" y="5398809"/>
            <a:ext cx="760095" cy="82619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4"/>
          <p:cNvSpPr txBox="1"/>
          <p:nvPr/>
        </p:nvSpPr>
        <p:spPr>
          <a:xfrm>
            <a:off x="5948245" y="1191633"/>
            <a:ext cx="28446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 </a:t>
            </a:r>
            <a:r>
              <a:rPr lang="en-US" sz="1800" dirty="0">
                <a:solidFill>
                  <a:srgbClr val="000000"/>
                </a:solidFill>
              </a:rPr>
              <a:t>$10,324,504,714 </a:t>
            </a:r>
            <a:endParaRPr sz="1800" dirty="0"/>
          </a:p>
        </p:txBody>
      </p:sp>
      <p:sp>
        <p:nvSpPr>
          <p:cNvPr id="141" name="Google Shape;141;p4"/>
          <p:cNvSpPr txBox="1"/>
          <p:nvPr/>
        </p:nvSpPr>
        <p:spPr>
          <a:xfrm>
            <a:off x="5948245" y="3143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number of films:  </a:t>
            </a:r>
            <a:r>
              <a:rPr lang="en-US" sz="1800" dirty="0">
                <a:solidFill>
                  <a:srgbClr val="000000"/>
                </a:solidFill>
              </a:rPr>
              <a:t>12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Per film average: </a:t>
            </a:r>
            <a:r>
              <a:rPr lang="en-US" sz="1800" dirty="0">
                <a:solidFill>
                  <a:srgbClr val="000000"/>
                </a:solidFill>
              </a:rPr>
              <a:t>$860,375,393</a:t>
            </a:r>
            <a:endParaRPr sz="1800" dirty="0"/>
          </a:p>
        </p:txBody>
      </p:sp>
      <p:sp>
        <p:nvSpPr>
          <p:cNvPr id="142" name="Google Shape;142;p4"/>
          <p:cNvSpPr txBox="1"/>
          <p:nvPr/>
        </p:nvSpPr>
        <p:spPr>
          <a:xfrm>
            <a:off x="5948245" y="5272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Highest-grossing film:  </a:t>
            </a:r>
            <a:r>
              <a:rPr lang="en-US" sz="1800" dirty="0">
                <a:solidFill>
                  <a:srgbClr val="000000"/>
                </a:solidFill>
              </a:rPr>
              <a:t>The Force Awakens ($2,068,223,624)</a:t>
            </a:r>
            <a:endParaRPr sz="1800" dirty="0"/>
          </a:p>
        </p:txBody>
      </p:sp>
      <p:sp>
        <p:nvSpPr>
          <p:cNvPr id="143" name="Google Shape;143;p4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2FC3F92E-76F6-19D0-1DC7-5F97E8F55BA7}"/>
              </a:ext>
            </a:extLst>
          </p:cNvPr>
          <p:cNvSpPr txBox="1"/>
          <p:nvPr/>
        </p:nvSpPr>
        <p:spPr>
          <a:xfrm>
            <a:off x="731525" y="247147"/>
            <a:ext cx="3165900" cy="3656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#3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0000"/>
                </a:solidFill>
              </a:rPr>
              <a:t>STAR WARS</a:t>
            </a:r>
            <a:endParaRPr lang="en-US" sz="3600" b="1" dirty="0"/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5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1" name="Google Shape;151;p5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5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3" name="Google Shape;153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40409" y="1099188"/>
            <a:ext cx="787002" cy="9204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45409" y="5214949"/>
            <a:ext cx="977003" cy="11433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Google Shape;155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56704" y="3035168"/>
            <a:ext cx="754413" cy="1246028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5"/>
          <p:cNvSpPr txBox="1"/>
          <p:nvPr/>
        </p:nvSpPr>
        <p:spPr>
          <a:xfrm>
            <a:off x="5948245" y="1191633"/>
            <a:ext cx="28446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 </a:t>
            </a:r>
            <a:r>
              <a:rPr lang="en-US" sz="1800" dirty="0">
                <a:solidFill>
                  <a:srgbClr val="000000"/>
                </a:solidFill>
              </a:rPr>
              <a:t>$9,656,055,269</a:t>
            </a:r>
            <a:endParaRPr sz="1800" dirty="0"/>
          </a:p>
        </p:txBody>
      </p:sp>
      <p:sp>
        <p:nvSpPr>
          <p:cNvPr id="157" name="Google Shape;157;p5"/>
          <p:cNvSpPr txBox="1"/>
          <p:nvPr/>
        </p:nvSpPr>
        <p:spPr>
          <a:xfrm>
            <a:off x="5948245" y="3143567"/>
            <a:ext cx="2982900" cy="11246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number of films:  </a:t>
            </a:r>
            <a:r>
              <a:rPr lang="en-US" sz="1800" dirty="0">
                <a:solidFill>
                  <a:srgbClr val="000000"/>
                </a:solidFill>
              </a:rPr>
              <a:t>11</a:t>
            </a:r>
            <a:endParaRPr sz="1800" dirty="0"/>
          </a:p>
          <a:p>
            <a:pPr marL="0" marR="0" lvl="0" indent="0" algn="l" rtl="0">
              <a:lnSpc>
                <a:spcPct val="13295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Per film average: $</a:t>
            </a:r>
            <a:r>
              <a:rPr lang="en-US" sz="1800" dirty="0">
                <a:solidFill>
                  <a:schemeClr val="dk1"/>
                </a:solidFill>
              </a:rPr>
              <a:t>877,823,206</a:t>
            </a:r>
            <a:endParaRPr sz="1800" b="1" dirty="0">
              <a:solidFill>
                <a:srgbClr val="000000"/>
              </a:solidFill>
            </a:endParaRPr>
          </a:p>
        </p:txBody>
      </p:sp>
      <p:sp>
        <p:nvSpPr>
          <p:cNvPr id="158" name="Google Shape;158;p5"/>
          <p:cNvSpPr txBox="1"/>
          <p:nvPr/>
        </p:nvSpPr>
        <p:spPr>
          <a:xfrm>
            <a:off x="5948245" y="5105880"/>
            <a:ext cx="2982900" cy="12187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Highest-grossing film:  </a:t>
            </a:r>
            <a:endParaRPr lang="en-US" sz="1800" b="1"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</a:rPr>
              <a:t>Harry Potter and the Deathly Hallows – Part 2 ($1,342,025,430)</a:t>
            </a:r>
            <a:endParaRPr sz="1800" dirty="0"/>
          </a:p>
        </p:txBody>
      </p:sp>
      <p:sp>
        <p:nvSpPr>
          <p:cNvPr id="159" name="Google Shape;159;p5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pic>
        <p:nvPicPr>
          <p:cNvPr id="160" name="Google Shape;160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25741" y="3656207"/>
            <a:ext cx="4009853" cy="285702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CA7F2F75-9ADD-0405-ABDE-9FB2A979AA34}"/>
              </a:ext>
            </a:extLst>
          </p:cNvPr>
          <p:cNvSpPr txBox="1"/>
          <p:nvPr/>
        </p:nvSpPr>
        <p:spPr>
          <a:xfrm>
            <a:off x="731524" y="247147"/>
            <a:ext cx="3628329" cy="4763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#4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0000"/>
                </a:solidFill>
              </a:rPr>
              <a:t>WIZARDING WORLD OF HARRY POTTER</a:t>
            </a:r>
            <a:endParaRPr lang="en-US" sz="3600" b="1" dirty="0"/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6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6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6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0" name="Google Shape;170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6391" y="3181667"/>
            <a:ext cx="2620381" cy="415933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29603" y="1312868"/>
            <a:ext cx="1413186" cy="4522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29603" y="3164046"/>
            <a:ext cx="987107" cy="9871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73" name="Google Shape;173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74314" y="5076789"/>
            <a:ext cx="697684" cy="1398865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6"/>
          <p:cNvSpPr txBox="1"/>
          <p:nvPr/>
        </p:nvSpPr>
        <p:spPr>
          <a:xfrm>
            <a:off x="6528041" y="1024946"/>
            <a:ext cx="22650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</a:rPr>
              <a:t>$7,832,954,730</a:t>
            </a:r>
            <a:endParaRPr sz="1800" dirty="0"/>
          </a:p>
        </p:txBody>
      </p:sp>
      <p:sp>
        <p:nvSpPr>
          <p:cNvPr id="175" name="Google Shape;175;p6"/>
          <p:cNvSpPr txBox="1"/>
          <p:nvPr/>
        </p:nvSpPr>
        <p:spPr>
          <a:xfrm>
            <a:off x="6029749" y="3143567"/>
            <a:ext cx="29013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number of films:  </a:t>
            </a:r>
            <a:r>
              <a:rPr lang="en-US" sz="1800" dirty="0">
                <a:solidFill>
                  <a:srgbClr val="000000"/>
                </a:solidFill>
              </a:rPr>
              <a:t>27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Per film average: </a:t>
            </a:r>
            <a:r>
              <a:rPr lang="en-US" sz="1800" dirty="0">
                <a:solidFill>
                  <a:srgbClr val="000000"/>
                </a:solidFill>
              </a:rPr>
              <a:t>$290,109,434</a:t>
            </a:r>
            <a:endParaRPr sz="1800" dirty="0"/>
          </a:p>
        </p:txBody>
      </p:sp>
      <p:sp>
        <p:nvSpPr>
          <p:cNvPr id="176" name="Google Shape;176;p6"/>
          <p:cNvSpPr txBox="1"/>
          <p:nvPr/>
        </p:nvSpPr>
        <p:spPr>
          <a:xfrm>
            <a:off x="5948245" y="5439255"/>
            <a:ext cx="29829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Highest-grossing film: </a:t>
            </a:r>
            <a:r>
              <a:rPr lang="en-US" sz="1800" dirty="0">
                <a:solidFill>
                  <a:srgbClr val="000000"/>
                </a:solidFill>
              </a:rPr>
              <a:t>Skyfall ($1,108,561,013)</a:t>
            </a:r>
            <a:endParaRPr sz="1800" dirty="0"/>
          </a:p>
        </p:txBody>
      </p:sp>
      <p:sp>
        <p:nvSpPr>
          <p:cNvPr id="177" name="Google Shape;177;p6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0DD874E8-0760-7213-A978-C217CC7BD755}"/>
              </a:ext>
            </a:extLst>
          </p:cNvPr>
          <p:cNvSpPr txBox="1"/>
          <p:nvPr/>
        </p:nvSpPr>
        <p:spPr>
          <a:xfrm>
            <a:off x="731524" y="247147"/>
            <a:ext cx="3628329" cy="3656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#5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0000"/>
                </a:solidFill>
              </a:rPr>
              <a:t>JAMES BOND</a:t>
            </a:r>
            <a:endParaRPr lang="en-US" sz="3600" b="1" dirty="0"/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7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5" name="Google Shape;185;p7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6" name="Google Shape;186;p7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7" name="Google Shape;187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57012" y="4102137"/>
            <a:ext cx="4314963" cy="1535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88" name="Google Shape;188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44510" y="1229733"/>
            <a:ext cx="1327096" cy="625394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7"/>
          <p:cNvSpPr txBox="1"/>
          <p:nvPr/>
        </p:nvSpPr>
        <p:spPr>
          <a:xfrm>
            <a:off x="6244311" y="1191633"/>
            <a:ext cx="28446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 </a:t>
            </a:r>
            <a:r>
              <a:rPr lang="en-US" sz="1800" dirty="0">
                <a:solidFill>
                  <a:srgbClr val="000000"/>
                </a:solidFill>
              </a:rPr>
              <a:t>$7,339,243,946</a:t>
            </a:r>
            <a:endParaRPr sz="1800" dirty="0"/>
          </a:p>
        </p:txBody>
      </p:sp>
      <p:sp>
        <p:nvSpPr>
          <p:cNvPr id="190" name="Google Shape;190;p7"/>
          <p:cNvSpPr txBox="1"/>
          <p:nvPr/>
        </p:nvSpPr>
        <p:spPr>
          <a:xfrm>
            <a:off x="6184582" y="2976880"/>
            <a:ext cx="2904297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number of films: </a:t>
            </a:r>
            <a:r>
              <a:rPr lang="en-US" sz="1800" dirty="0">
                <a:solidFill>
                  <a:srgbClr val="000000"/>
                </a:solidFill>
              </a:rPr>
              <a:t>11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Per film average: </a:t>
            </a:r>
            <a:r>
              <a:rPr lang="en-US" sz="1800" dirty="0">
                <a:solidFill>
                  <a:srgbClr val="000000"/>
                </a:solidFill>
              </a:rPr>
              <a:t>$667,203,995</a:t>
            </a:r>
            <a:endParaRPr sz="1800" dirty="0"/>
          </a:p>
        </p:txBody>
      </p:sp>
      <p:sp>
        <p:nvSpPr>
          <p:cNvPr id="191" name="Google Shape;191;p7"/>
          <p:cNvSpPr txBox="1"/>
          <p:nvPr/>
        </p:nvSpPr>
        <p:spPr>
          <a:xfrm>
            <a:off x="6244311" y="5272567"/>
            <a:ext cx="26868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Highest-grossing film:  </a:t>
            </a:r>
            <a:r>
              <a:rPr lang="en-US" sz="1800" dirty="0">
                <a:solidFill>
                  <a:srgbClr val="000000"/>
                </a:solidFill>
              </a:rPr>
              <a:t>Furious 7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</a:rPr>
              <a:t>($1,516,045,911)</a:t>
            </a:r>
            <a:endParaRPr sz="1800" dirty="0"/>
          </a:p>
        </p:txBody>
      </p:sp>
      <p:sp>
        <p:nvSpPr>
          <p:cNvPr id="192" name="Google Shape;192;p7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pic>
        <p:nvPicPr>
          <p:cNvPr id="193" name="Google Shape;193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44510" y="3344903"/>
            <a:ext cx="1327096" cy="62539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4" name="Google Shape;194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744510" y="5463525"/>
            <a:ext cx="1327096" cy="62539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6B7BB4D1-1498-3E24-2A3D-46E7359E67E9}"/>
              </a:ext>
            </a:extLst>
          </p:cNvPr>
          <p:cNvSpPr txBox="1"/>
          <p:nvPr/>
        </p:nvSpPr>
        <p:spPr>
          <a:xfrm>
            <a:off x="731524" y="247147"/>
            <a:ext cx="3628329" cy="28098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#6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0000"/>
                </a:solidFill>
              </a:rPr>
              <a:t>THE FAST AND THE FURIOUS</a:t>
            </a: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8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2" name="Google Shape;202;p8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3" name="Google Shape;203;p8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4" name="Google Shape;204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535053" y="2850142"/>
            <a:ext cx="4736372" cy="4540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10340" y="1135349"/>
            <a:ext cx="919953" cy="8072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42916" y="3111402"/>
            <a:ext cx="854800" cy="1092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752574" y="5437716"/>
            <a:ext cx="1035483" cy="824816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8"/>
          <p:cNvSpPr txBox="1"/>
          <p:nvPr/>
        </p:nvSpPr>
        <p:spPr>
          <a:xfrm>
            <a:off x="5948245" y="1191633"/>
            <a:ext cx="28446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 </a:t>
            </a:r>
            <a:r>
              <a:rPr lang="en-US" sz="1800" dirty="0">
                <a:solidFill>
                  <a:srgbClr val="000000"/>
                </a:solidFill>
              </a:rPr>
              <a:t>$6,840,835,556</a:t>
            </a:r>
            <a:endParaRPr sz="1800" dirty="0"/>
          </a:p>
        </p:txBody>
      </p:sp>
      <p:sp>
        <p:nvSpPr>
          <p:cNvPr id="209" name="Google Shape;209;p8"/>
          <p:cNvSpPr txBox="1"/>
          <p:nvPr/>
        </p:nvSpPr>
        <p:spPr>
          <a:xfrm>
            <a:off x="5948245" y="3143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number of films:  </a:t>
            </a:r>
            <a:r>
              <a:rPr lang="en-US" sz="1800" dirty="0">
                <a:solidFill>
                  <a:srgbClr val="000000"/>
                </a:solidFill>
              </a:rPr>
              <a:t>17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Per film average: </a:t>
            </a:r>
            <a:r>
              <a:rPr lang="en-US" sz="1800" dirty="0">
                <a:solidFill>
                  <a:srgbClr val="000000"/>
                </a:solidFill>
              </a:rPr>
              <a:t>$402,402,092 </a:t>
            </a:r>
            <a:endParaRPr sz="1800" dirty="0"/>
          </a:p>
        </p:txBody>
      </p:sp>
      <p:sp>
        <p:nvSpPr>
          <p:cNvPr id="210" name="Google Shape;210;p8"/>
          <p:cNvSpPr txBox="1"/>
          <p:nvPr/>
        </p:nvSpPr>
        <p:spPr>
          <a:xfrm>
            <a:off x="5948245" y="5272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Highest-grossing film:  </a:t>
            </a:r>
            <a:br>
              <a:rPr lang="en-US" sz="1800" b="1" dirty="0">
                <a:solidFill>
                  <a:srgbClr val="000000"/>
                </a:solidFill>
              </a:rPr>
            </a:br>
            <a:r>
              <a:rPr lang="en-US" sz="1800" dirty="0">
                <a:solidFill>
                  <a:srgbClr val="000000"/>
                </a:solidFill>
              </a:rPr>
              <a:t>The Dark Knight Rises ($1,084,939,099)</a:t>
            </a:r>
            <a:endParaRPr sz="1800" dirty="0"/>
          </a:p>
        </p:txBody>
      </p:sp>
      <p:sp>
        <p:nvSpPr>
          <p:cNvPr id="211" name="Google Shape;211;p8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D8F3E8B0-EE76-5DD3-A4DD-292A80C45C49}"/>
              </a:ext>
            </a:extLst>
          </p:cNvPr>
          <p:cNvSpPr txBox="1"/>
          <p:nvPr/>
        </p:nvSpPr>
        <p:spPr>
          <a:xfrm>
            <a:off x="731524" y="247147"/>
            <a:ext cx="3628329" cy="22558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#7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00000"/>
                </a:solidFill>
              </a:rPr>
              <a:t>BATMAN</a:t>
            </a: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E6DF7"/>
        </a:solidFill>
        <a:effectLst/>
      </p:bgPr>
    </p:bg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9"/>
          <p:cNvSpPr/>
          <p:nvPr/>
        </p:nvSpPr>
        <p:spPr>
          <a:xfrm>
            <a:off x="4621149" y="731520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9"/>
          <p:cNvSpPr/>
          <p:nvPr/>
        </p:nvSpPr>
        <p:spPr>
          <a:xfrm>
            <a:off x="4621149" y="2850142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0" name="Google Shape;220;p9"/>
          <p:cNvSpPr/>
          <p:nvPr/>
        </p:nvSpPr>
        <p:spPr>
          <a:xfrm>
            <a:off x="4621149" y="4968764"/>
            <a:ext cx="4400931" cy="1614916"/>
          </a:xfrm>
          <a:custGeom>
            <a:avLst/>
            <a:gdLst/>
            <a:ahLst/>
            <a:cxnLst/>
            <a:rect l="l" t="t" r="r" b="b"/>
            <a:pathLst>
              <a:path w="17828143" h="6542016" extrusionOk="0">
                <a:moveTo>
                  <a:pt x="17703684" y="6542016"/>
                </a:moveTo>
                <a:lnTo>
                  <a:pt x="124460" y="6542016"/>
                </a:lnTo>
                <a:cubicBezTo>
                  <a:pt x="55880" y="6542016"/>
                  <a:pt x="0" y="6486136"/>
                  <a:pt x="0" y="6417556"/>
                </a:cubicBezTo>
                <a:lnTo>
                  <a:pt x="0" y="124460"/>
                </a:lnTo>
                <a:cubicBezTo>
                  <a:pt x="0" y="55880"/>
                  <a:pt x="55880" y="0"/>
                  <a:pt x="124460" y="0"/>
                </a:cubicBezTo>
                <a:lnTo>
                  <a:pt x="17703684" y="0"/>
                </a:lnTo>
                <a:cubicBezTo>
                  <a:pt x="17772262" y="0"/>
                  <a:pt x="17828143" y="55880"/>
                  <a:pt x="17828143" y="124460"/>
                </a:cubicBezTo>
                <a:lnTo>
                  <a:pt x="17828143" y="6417556"/>
                </a:lnTo>
                <a:cubicBezTo>
                  <a:pt x="17828143" y="6486136"/>
                  <a:pt x="17772262" y="6542016"/>
                  <a:pt x="17703684" y="6542016"/>
                </a:cubicBezTo>
                <a:close/>
              </a:path>
            </a:pathLst>
          </a:custGeom>
          <a:solidFill>
            <a:srgbClr val="F8F8F8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21" name="Google Shape;221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44465" y="3809043"/>
            <a:ext cx="3074054" cy="3074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2" name="Google Shape;222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952363" y="5053566"/>
            <a:ext cx="635907" cy="1466067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07509" y="870958"/>
            <a:ext cx="1125614" cy="1336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91514" y="3146425"/>
            <a:ext cx="757605" cy="987107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9"/>
          <p:cNvSpPr txBox="1"/>
          <p:nvPr/>
        </p:nvSpPr>
        <p:spPr>
          <a:xfrm>
            <a:off x="5948245" y="1191633"/>
            <a:ext cx="28446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worldwide gross: 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solidFill>
                  <a:srgbClr val="000000"/>
                </a:solidFill>
              </a:rPr>
              <a:t> $6,622,693,940</a:t>
            </a:r>
            <a:endParaRPr sz="1800" dirty="0"/>
          </a:p>
        </p:txBody>
      </p:sp>
      <p:sp>
        <p:nvSpPr>
          <p:cNvPr id="226" name="Google Shape;226;p9"/>
          <p:cNvSpPr txBox="1"/>
          <p:nvPr/>
        </p:nvSpPr>
        <p:spPr>
          <a:xfrm>
            <a:off x="5948245" y="3143567"/>
            <a:ext cx="2982900" cy="11633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Total number of films:  </a:t>
            </a:r>
            <a:r>
              <a:rPr lang="en-US" sz="1800" dirty="0">
                <a:solidFill>
                  <a:srgbClr val="000000"/>
                </a:solidFill>
              </a:rPr>
              <a:t>13</a:t>
            </a:r>
            <a:endParaRPr sz="1800" dirty="0"/>
          </a:p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Per film average: </a:t>
            </a:r>
            <a:r>
              <a:rPr lang="en-US" sz="1800" dirty="0">
                <a:solidFill>
                  <a:srgbClr val="000000"/>
                </a:solidFill>
              </a:rPr>
              <a:t>$509,437,995</a:t>
            </a:r>
            <a:endParaRPr sz="1800" dirty="0"/>
          </a:p>
        </p:txBody>
      </p:sp>
      <p:sp>
        <p:nvSpPr>
          <p:cNvPr id="227" name="Google Shape;227;p9"/>
          <p:cNvSpPr txBox="1"/>
          <p:nvPr/>
        </p:nvSpPr>
        <p:spPr>
          <a:xfrm>
            <a:off x="5948245" y="5272567"/>
            <a:ext cx="2982900" cy="775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21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</a:rPr>
              <a:t>Highest-grossing film:  </a:t>
            </a:r>
            <a:r>
              <a:rPr lang="en-US" sz="1800" dirty="0" err="1">
                <a:solidFill>
                  <a:srgbClr val="000000"/>
                </a:solidFill>
              </a:rPr>
              <a:t>Aquaman</a:t>
            </a:r>
            <a:r>
              <a:rPr lang="en-US" sz="1800" dirty="0">
                <a:solidFill>
                  <a:srgbClr val="000000"/>
                </a:solidFill>
              </a:rPr>
              <a:t> ($1,148,485,886)</a:t>
            </a:r>
            <a:endParaRPr sz="1800" dirty="0"/>
          </a:p>
        </p:txBody>
      </p:sp>
      <p:sp>
        <p:nvSpPr>
          <p:cNvPr id="228" name="Google Shape;228;p9"/>
          <p:cNvSpPr txBox="1"/>
          <p:nvPr/>
        </p:nvSpPr>
        <p:spPr>
          <a:xfrm>
            <a:off x="8185711" y="7023973"/>
            <a:ext cx="2904297" cy="2078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1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92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</a:t>
            </a:r>
            <a:r>
              <a:rPr lang="en-US" sz="1192" u="sng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WIKIPEDIA</a:t>
            </a:r>
            <a:endParaRPr/>
          </a:p>
        </p:txBody>
      </p:sp>
      <p:sp>
        <p:nvSpPr>
          <p:cNvPr id="2" name="Google Shape;109;p2">
            <a:extLst>
              <a:ext uri="{FF2B5EF4-FFF2-40B4-BE49-F238E27FC236}">
                <a16:creationId xmlns:a16="http://schemas.microsoft.com/office/drawing/2014/main" id="{70AFD95D-D769-4705-773B-EB6F7B2B6CD3}"/>
              </a:ext>
            </a:extLst>
          </p:cNvPr>
          <p:cNvSpPr txBox="1"/>
          <p:nvPr/>
        </p:nvSpPr>
        <p:spPr>
          <a:xfrm>
            <a:off x="731524" y="247147"/>
            <a:ext cx="3628329" cy="4209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499" b="1" dirty="0">
                <a:solidFill>
                  <a:srgbClr val="F8F8F8"/>
                </a:solidFill>
              </a:rPr>
              <a:t>#8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/>
              <a:t>DC EXTENDED UNIVERSE</a:t>
            </a: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sz="6499" b="1" dirty="0">
              <a:solidFill>
                <a:srgbClr val="F8F8F8"/>
              </a:solidFill>
            </a:endParaRPr>
          </a:p>
          <a:p>
            <a:pPr marL="0" marR="0" lvl="0" indent="0" algn="l" rtl="0">
              <a:lnSpc>
                <a:spcPct val="140006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661</Words>
  <Application>Microsoft Macintosh PowerPoint</Application>
  <PresentationFormat>Custom</PresentationFormat>
  <Paragraphs>145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Calibri</vt:lpstr>
      <vt:lpstr>Nunito Sans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Laura Bennett</cp:lastModifiedBy>
  <cp:revision>1</cp:revision>
  <dcterms:created xsi:type="dcterms:W3CDTF">2006-08-16T00:00:00Z</dcterms:created>
  <dcterms:modified xsi:type="dcterms:W3CDTF">2023-08-10T19:47:14Z</dcterms:modified>
</cp:coreProperties>
</file>