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753600" cy="73152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Nunito Sans" pitchFamily="2" charset="77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hRQcvO74cDE6JGUC9FnA8ocp0f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93" d="100"/>
          <a:sy n="93" d="100"/>
        </p:scale>
        <p:origin x="14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404517" y="2089923"/>
            <a:ext cx="4801943" cy="4006076"/>
            <a:chOff x="0" y="1534520"/>
            <a:chExt cx="6402592" cy="5341436"/>
          </a:xfrm>
        </p:grpSpPr>
        <p:sp>
          <p:nvSpPr>
            <p:cNvPr id="85" name="Google Shape;85;p1"/>
            <p:cNvSpPr txBox="1"/>
            <p:nvPr/>
          </p:nvSpPr>
          <p:spPr>
            <a:xfrm>
              <a:off x="86692" y="1534520"/>
              <a:ext cx="6315900" cy="357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800" b="1" i="0" u="none" strike="noStrike" cap="none">
                  <a:solidFill>
                    <a:srgbClr val="F8F8F8"/>
                  </a:solidFill>
                </a:rPr>
                <a:t>Top 10</a:t>
              </a:r>
              <a:endParaRPr sz="5800" b="1"/>
            </a:p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800" b="1" i="0" u="none" strike="noStrike" cap="none">
                  <a:solidFill>
                    <a:srgbClr val="F8F8F8"/>
                  </a:solidFill>
                </a:rPr>
                <a:t>Marvel</a:t>
              </a:r>
              <a:endParaRPr sz="5800" b="1"/>
            </a:p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800" b="1" i="0" u="none" strike="noStrike" cap="none">
                  <a:solidFill>
                    <a:srgbClr val="F8F8F8"/>
                  </a:solidFill>
                </a:rPr>
                <a:t>Films</a:t>
              </a:r>
              <a:endParaRPr sz="5800" b="1"/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0" y="5132607"/>
              <a:ext cx="5168086" cy="1743349"/>
            </a:xfrm>
            <a:custGeom>
              <a:avLst/>
              <a:gdLst/>
              <a:ahLst/>
              <a:cxnLst/>
              <a:rect l="l" t="t" r="r" b="b"/>
              <a:pathLst>
                <a:path w="10664471" h="1913890" extrusionOk="0">
                  <a:moveTo>
                    <a:pt x="10540011" y="1913890"/>
                  </a:moveTo>
                  <a:lnTo>
                    <a:pt x="124460" y="1913890"/>
                  </a:lnTo>
                  <a:cubicBezTo>
                    <a:pt x="55880" y="1913890"/>
                    <a:pt x="0" y="1858010"/>
                    <a:pt x="0" y="178943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540011" y="0"/>
                  </a:lnTo>
                  <a:cubicBezTo>
                    <a:pt x="10608590" y="0"/>
                    <a:pt x="10664471" y="55880"/>
                    <a:pt x="10664471" y="124460"/>
                  </a:cubicBezTo>
                  <a:lnTo>
                    <a:pt x="10664471" y="1789430"/>
                  </a:lnTo>
                  <a:cubicBezTo>
                    <a:pt x="10664471" y="1858010"/>
                    <a:pt x="10608590" y="1913890"/>
                    <a:pt x="10540011" y="1913890"/>
                  </a:cubicBezTo>
                  <a:close/>
                </a:path>
              </a:pathLst>
            </a:custGeom>
            <a:solidFill>
              <a:srgbClr val="52188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"/>
            <p:cNvSpPr txBox="1"/>
            <p:nvPr/>
          </p:nvSpPr>
          <p:spPr>
            <a:xfrm>
              <a:off x="408145" y="5446654"/>
              <a:ext cx="4351795" cy="365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1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684" y="6948878"/>
            <a:ext cx="241833" cy="25502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516872" y="6977234"/>
            <a:ext cx="2256086" cy="18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2" b="1" i="0" u="none" strike="noStrike" cap="none">
                <a:solidFill>
                  <a:srgbClr val="F8F8F8"/>
                </a:solidFill>
                <a:latin typeface="Nunito Sans"/>
                <a:ea typeface="Nunito Sans"/>
                <a:cs typeface="Nunito Sans"/>
                <a:sym typeface="Nunito Sans"/>
              </a:rPr>
              <a:t>www.sportscareerconsulting.com</a:t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2867" y="2895535"/>
            <a:ext cx="1946230" cy="1946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03685" y="690795"/>
            <a:ext cx="1946230" cy="1946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06417" y="5195107"/>
            <a:ext cx="2008794" cy="2008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82000" y="669661"/>
            <a:ext cx="1106918" cy="1946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2867" y="5409196"/>
            <a:ext cx="1539682" cy="1539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400800" y="699813"/>
            <a:ext cx="1323436" cy="1946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106654" y="2895535"/>
            <a:ext cx="1474269" cy="194623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/>
        </p:nvSpPr>
        <p:spPr>
          <a:xfrm>
            <a:off x="469536" y="4936310"/>
            <a:ext cx="3753300" cy="9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Highest-Grossing Marvel films</a:t>
            </a:r>
            <a:endParaRPr sz="1800" b="1"/>
          </a:p>
          <a:p>
            <a:pPr marL="0" marR="0" lvl="0" indent="0" algn="ctr" rtl="0">
              <a:lnSpc>
                <a:spcPct val="12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at the box office of all-time</a:t>
            </a:r>
            <a:endParaRPr sz="1800" b="1"/>
          </a:p>
          <a:p>
            <a:pPr marL="0" marR="0" lvl="0" indent="0" algn="ctr" rtl="0">
              <a:lnSpc>
                <a:spcPct val="12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(as of August,, 2023)</a:t>
            </a:r>
            <a:endParaRPr sz="18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"/>
          <p:cNvSpPr/>
          <p:nvPr/>
        </p:nvSpPr>
        <p:spPr>
          <a:xfrm>
            <a:off x="756920" y="5360516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0"/>
          <p:cNvSpPr txBox="1"/>
          <p:nvPr/>
        </p:nvSpPr>
        <p:spPr>
          <a:xfrm>
            <a:off x="878556" y="6153940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$411,331,607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16" name="Google Shape;216;p10" descr="Harness Your Third Eye and See These Exclusive 'Doctor Strange in the  Multiverse of Madness' Posters | Marve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5402" y="1099188"/>
            <a:ext cx="4043363" cy="505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0" descr="DR. Strange Logo PNG Vector (EPS) Free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3006" y="5450328"/>
            <a:ext cx="430330" cy="43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0" descr="DR. Strange Logo PNG Vector (EPS) Free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2754" y="5450328"/>
            <a:ext cx="430330" cy="43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0" descr="DR. Strange Logo PNG Vector (EPS) Free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12251" y="5437070"/>
            <a:ext cx="430330" cy="43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0" descr="DR. Strange Logo PNG Vector (EPS) Free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5361" y="5450328"/>
            <a:ext cx="430330" cy="43033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0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C0744924-2F36-B548-C99B-49DB5A7F449C}"/>
              </a:ext>
            </a:extLst>
          </p:cNvPr>
          <p:cNvSpPr txBox="1"/>
          <p:nvPr/>
        </p:nvSpPr>
        <p:spPr>
          <a:xfrm>
            <a:off x="731524" y="247147"/>
            <a:ext cx="3628329" cy="5317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#9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/>
              <a:t>Doctor Strange in the Multiverse of Madness (2022)</a:t>
            </a: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"/>
          <p:cNvSpPr/>
          <p:nvPr/>
        </p:nvSpPr>
        <p:spPr>
          <a:xfrm>
            <a:off x="731520" y="3004136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1"/>
          <p:cNvSpPr txBox="1"/>
          <p:nvPr/>
        </p:nvSpPr>
        <p:spPr>
          <a:xfrm>
            <a:off x="957695" y="3861213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409,013,994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30" name="Google Shape;230;p1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8749" y="3092643"/>
            <a:ext cx="679033" cy="67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3572" y="3083053"/>
            <a:ext cx="679033" cy="67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8396" y="3083054"/>
            <a:ext cx="679033" cy="67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1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7429" y="3083054"/>
            <a:ext cx="679033" cy="67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1" descr="Iron Man 3 Poster With Pepper Potts Officially Releas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70420" y="558855"/>
            <a:ext cx="3873431" cy="6197489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1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3" name="Google Shape;109;p2">
            <a:extLst>
              <a:ext uri="{FF2B5EF4-FFF2-40B4-BE49-F238E27FC236}">
                <a16:creationId xmlns:a16="http://schemas.microsoft.com/office/drawing/2014/main" id="{99208EDD-C135-2D3B-89C8-CFF74AF4161C}"/>
              </a:ext>
            </a:extLst>
          </p:cNvPr>
          <p:cNvSpPr txBox="1"/>
          <p:nvPr/>
        </p:nvSpPr>
        <p:spPr>
          <a:xfrm>
            <a:off x="731524" y="247147"/>
            <a:ext cx="3628329" cy="2809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#10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Iron Man 3 (2013)</a:t>
            </a: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"/>
          <p:cNvSpPr/>
          <p:nvPr/>
        </p:nvSpPr>
        <p:spPr>
          <a:xfrm>
            <a:off x="516872" y="243545"/>
            <a:ext cx="8673136" cy="693785"/>
          </a:xfrm>
          <a:custGeom>
            <a:avLst/>
            <a:gdLst/>
            <a:ahLst/>
            <a:cxnLst/>
            <a:rect l="l" t="t" r="r" b="b"/>
            <a:pathLst>
              <a:path w="23925893" h="1913890" extrusionOk="0">
                <a:moveTo>
                  <a:pt x="23801434" y="1913890"/>
                </a:moveTo>
                <a:lnTo>
                  <a:pt x="124460" y="1913890"/>
                </a:lnTo>
                <a:cubicBezTo>
                  <a:pt x="55880" y="1913890"/>
                  <a:pt x="0" y="1858010"/>
                  <a:pt x="0" y="1789430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23801434" y="0"/>
                </a:lnTo>
                <a:cubicBezTo>
                  <a:pt x="23870014" y="0"/>
                  <a:pt x="23925893" y="55880"/>
                  <a:pt x="23925893" y="124460"/>
                </a:cubicBezTo>
                <a:lnTo>
                  <a:pt x="23925893" y="1789430"/>
                </a:lnTo>
                <a:cubicBezTo>
                  <a:pt x="23925893" y="1858010"/>
                  <a:pt x="23870014" y="1913890"/>
                  <a:pt x="23801434" y="1913890"/>
                </a:cubicBezTo>
                <a:close/>
              </a:path>
            </a:pathLst>
          </a:custGeom>
          <a:solidFill>
            <a:srgbClr val="5218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3" name="Google Shape;24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684" y="6948878"/>
            <a:ext cx="241833" cy="255023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2"/>
          <p:cNvSpPr txBox="1"/>
          <p:nvPr/>
        </p:nvSpPr>
        <p:spPr>
          <a:xfrm>
            <a:off x="516876" y="6977225"/>
            <a:ext cx="2841600" cy="1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2" b="1" i="0" u="none" strike="noStrike" cap="none">
                <a:solidFill>
                  <a:srgbClr val="F8F8F8"/>
                </a:solidFill>
              </a:rPr>
              <a:t>www.sportscareerconsulting.com</a:t>
            </a:r>
            <a:endParaRPr/>
          </a:p>
        </p:txBody>
      </p:sp>
      <p:sp>
        <p:nvSpPr>
          <p:cNvPr id="245" name="Google Shape;245;p12"/>
          <p:cNvSpPr txBox="1"/>
          <p:nvPr/>
        </p:nvSpPr>
        <p:spPr>
          <a:xfrm>
            <a:off x="2612209" y="352702"/>
            <a:ext cx="45291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 i="0" u="none" strike="noStrike" cap="none">
                <a:solidFill>
                  <a:srgbClr val="F8F8F8"/>
                </a:solidFill>
              </a:rPr>
              <a:t>Student Activity</a:t>
            </a:r>
            <a:endParaRPr/>
          </a:p>
        </p:txBody>
      </p:sp>
      <p:sp>
        <p:nvSpPr>
          <p:cNvPr id="246" name="Google Shape;246;p12"/>
          <p:cNvSpPr txBox="1"/>
          <p:nvPr/>
        </p:nvSpPr>
        <p:spPr>
          <a:xfrm>
            <a:off x="516872" y="1120055"/>
            <a:ext cx="8696100" cy="33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Select a film from one of the previous slides and imagine the franchise will soon release another movie </a:t>
            </a:r>
            <a:endParaRPr sz="1800"/>
          </a:p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Create a list of five potential tie-ins with the film  </a:t>
            </a:r>
            <a:endParaRPr sz="1800"/>
          </a:p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Explain how those tie-ins might benefit the brand as well as boost box office sales</a:t>
            </a:r>
            <a:endParaRPr sz="1800"/>
          </a:p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Identify two different brands that might benefit from product placement in the film</a:t>
            </a:r>
            <a:endParaRPr sz="1800"/>
          </a:p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Explain how the brand will benefit from the placement </a:t>
            </a:r>
            <a:endParaRPr sz="1800"/>
          </a:p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8F8F8"/>
              </a:solidFill>
            </a:endParaRPr>
          </a:p>
        </p:txBody>
      </p:sp>
      <p:sp>
        <p:nvSpPr>
          <p:cNvPr id="247" name="Google Shape;247;p12"/>
          <p:cNvSpPr txBox="1"/>
          <p:nvPr/>
        </p:nvSpPr>
        <p:spPr>
          <a:xfrm>
            <a:off x="528797" y="4195638"/>
            <a:ext cx="64815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Define ”brand”</a:t>
            </a:r>
            <a:endParaRPr sz="1800"/>
          </a:p>
          <a:p>
            <a:pPr marL="532185" marR="0" lvl="1" indent="-223929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Char char="•"/>
            </a:pPr>
            <a:r>
              <a:rPr lang="en-US" sz="1800" b="1" i="0" u="none" strike="noStrike" cap="none">
                <a:solidFill>
                  <a:srgbClr val="F8F8F8"/>
                </a:solidFill>
              </a:rPr>
              <a:t>Describe how branding helps to establish a successful film franchise and how it leads to increase in box office sales and merchandising opportunities</a:t>
            </a:r>
            <a:endParaRPr sz="1800"/>
          </a:p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8F8F8"/>
              </a:solidFill>
            </a:endParaRPr>
          </a:p>
        </p:txBody>
      </p:sp>
      <p:pic>
        <p:nvPicPr>
          <p:cNvPr id="248" name="Google Shape;248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66648" y="4938540"/>
            <a:ext cx="1946230" cy="1946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471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 txBox="1"/>
          <p:nvPr/>
        </p:nvSpPr>
        <p:spPr>
          <a:xfrm>
            <a:off x="938126" y="4629346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858,373,000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78486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993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2614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725" y="3944835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 descr="Amazon.com: Marvel: The Avengers Endgame Movie Poster 24x36 inches This is  a Certified Print with Holographic Sequential Numbering for Authenticity  IXMAH: Posters &amp; Print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9473" y="543563"/>
            <a:ext cx="3863329" cy="57149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4FDD57E7-EA94-924F-A7C2-986749A010EC}"/>
              </a:ext>
            </a:extLst>
          </p:cNvPr>
          <p:cNvSpPr txBox="1"/>
          <p:nvPr/>
        </p:nvSpPr>
        <p:spPr>
          <a:xfrm>
            <a:off x="731524" y="247147"/>
            <a:ext cx="3628329" cy="42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Avengers: Endgame (2019)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878556" y="4693570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804,793,477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5881" y="3900740"/>
            <a:ext cx="679032" cy="679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4913" y="3900740"/>
            <a:ext cx="679032" cy="679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945" y="3900740"/>
            <a:ext cx="679032" cy="679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4160" y="3900740"/>
            <a:ext cx="679032" cy="679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3" descr="Amazon.com: Posters Spider-Man No Way Home Movie Poster Glossy Print Photo  Wall Art Stars Zendaya Benedict Cumberbatch Tom Holland Sizes 8x10 11x17  16x20 22x28 24x36 27x40 (24x36 inches): Posters &amp; Print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27015" y="977955"/>
            <a:ext cx="3614729" cy="53592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EE292A4F-4315-E038-638F-22B8A829DF20}"/>
              </a:ext>
            </a:extLst>
          </p:cNvPr>
          <p:cNvSpPr txBox="1"/>
          <p:nvPr/>
        </p:nvSpPr>
        <p:spPr>
          <a:xfrm>
            <a:off x="731524" y="247147"/>
            <a:ext cx="3628329" cy="4763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#2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Spiderman: No Way Home (2019)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"/>
          <p:cNvSpPr txBox="1"/>
          <p:nvPr/>
        </p:nvSpPr>
        <p:spPr>
          <a:xfrm>
            <a:off x="938126" y="4668782"/>
            <a:ext cx="2871900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99" b="1" i="0" u="none" strike="noStrike" cap="none">
                <a:solidFill>
                  <a:srgbClr val="000000"/>
                </a:solidFill>
              </a:rPr>
              <a:t>Total worldwide gross: </a:t>
            </a:r>
            <a:endParaRPr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99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2000" i="0" u="none" strike="noStrike" cap="none">
                <a:solidFill>
                  <a:schemeClr val="dk1"/>
                </a:solidFill>
              </a:rPr>
              <a:t>700,059,566</a:t>
            </a:r>
            <a:endParaRPr sz="1899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32" name="Google Shape;13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8126" y="3968825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3916" y="3968825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0" y="3968825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5958" y="3968825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 descr="Amazon.com: BLACK PANTHER MOVIE POSTER 2 Sided ORIGINAL INTL FINAL Ver B  27x40 CHADWICK BOSEMAN : Home &amp; Kitch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24400" y="548697"/>
            <a:ext cx="4297680" cy="621780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608C9D07-89AF-E71B-A9E8-B85882140155}"/>
              </a:ext>
            </a:extLst>
          </p:cNvPr>
          <p:cNvSpPr txBox="1"/>
          <p:nvPr/>
        </p:nvSpPr>
        <p:spPr>
          <a:xfrm>
            <a:off x="731524" y="247147"/>
            <a:ext cx="3628329" cy="2809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Black Panther (2018)</a:t>
            </a: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5" name="Google Shape;1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471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/>
          <p:cNvSpPr txBox="1"/>
          <p:nvPr/>
        </p:nvSpPr>
        <p:spPr>
          <a:xfrm>
            <a:off x="938126" y="4629346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678,815,482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47" name="Google Shape;147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993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2614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725" y="3944835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5" descr="Avengers: Infinity War - Movie Poster / Print (Regular Style) (Size: 24&quot; X  36&quot;) - Walmart.com"/>
          <p:cNvPicPr preferRelativeResize="0"/>
          <p:nvPr/>
        </p:nvPicPr>
        <p:blipFill rotWithShape="1">
          <a:blip r:embed="rId4">
            <a:alphaModFix/>
          </a:blip>
          <a:srcRect l="16667" r="16666"/>
          <a:stretch/>
        </p:blipFill>
        <p:spPr>
          <a:xfrm>
            <a:off x="5227650" y="543562"/>
            <a:ext cx="3810000" cy="571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5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1FFD7C90-ED7C-C534-8F7D-15F7A07E14AE}"/>
              </a:ext>
            </a:extLst>
          </p:cNvPr>
          <p:cNvSpPr txBox="1"/>
          <p:nvPr/>
        </p:nvSpPr>
        <p:spPr>
          <a:xfrm>
            <a:off x="731524" y="247147"/>
            <a:ext cx="3628329" cy="3062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Avengers: Infinity War (2018)</a:t>
            </a:r>
            <a:endParaRPr lang="en-US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9" name="Google Shape;15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471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6"/>
          <p:cNvSpPr txBox="1"/>
          <p:nvPr/>
        </p:nvSpPr>
        <p:spPr>
          <a:xfrm>
            <a:off x="938126" y="4629346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623,357,910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61" name="Google Shape;16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993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2614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725" y="3944835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 descr="The Avengers (2012) - IMDb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0801" y="667521"/>
            <a:ext cx="4041279" cy="59801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D6EB8E9E-B4D7-C981-E249-F2E47FAA7852}"/>
              </a:ext>
            </a:extLst>
          </p:cNvPr>
          <p:cNvSpPr txBox="1"/>
          <p:nvPr/>
        </p:nvSpPr>
        <p:spPr>
          <a:xfrm>
            <a:off x="731524" y="247147"/>
            <a:ext cx="3628329" cy="42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The Avengers (2015)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"/>
          <p:cNvSpPr/>
          <p:nvPr/>
        </p:nvSpPr>
        <p:spPr>
          <a:xfrm>
            <a:off x="731520" y="3851165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3" name="Google Shape;17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471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7"/>
          <p:cNvSpPr txBox="1"/>
          <p:nvPr/>
        </p:nvSpPr>
        <p:spPr>
          <a:xfrm>
            <a:off x="938126" y="4629346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459,005,868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75" name="Google Shape;17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993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2614" y="3956124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0725" y="3944835"/>
            <a:ext cx="543541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7" descr="Amazon.com: AVENGERS AGE OF ULTRON MOVIE POSTER 2 Sided ORIGINAL INTL FINAL  27x40: Posters &amp; Print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036" y="718457"/>
            <a:ext cx="3968609" cy="587828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7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EC86A5CE-FE72-EBC9-FB58-06F24C189DAF}"/>
              </a:ext>
            </a:extLst>
          </p:cNvPr>
          <p:cNvSpPr txBox="1"/>
          <p:nvPr/>
        </p:nvSpPr>
        <p:spPr>
          <a:xfrm>
            <a:off x="731524" y="247147"/>
            <a:ext cx="3628329" cy="42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#6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Avengers Age of Ultron (2015)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/>
          <p:nvPr/>
        </p:nvSpPr>
        <p:spPr>
          <a:xfrm>
            <a:off x="731520" y="4443832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8"/>
          <p:cNvSpPr txBox="1"/>
          <p:nvPr/>
        </p:nvSpPr>
        <p:spPr>
          <a:xfrm>
            <a:off x="938126" y="5261449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rgbClr val="000000"/>
                </a:solidFill>
              </a:rPr>
              <a:t>453,829,060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88" name="Google Shape;18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8126" y="4561492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3916" y="4561492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0" y="4561492"/>
            <a:ext cx="369147" cy="5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5958" y="4561492"/>
            <a:ext cx="369147" cy="54286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8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pic>
        <p:nvPicPr>
          <p:cNvPr id="193" name="Google Shape;193;p8" descr="Marvel Studios' Black Panther: Wakanda Forever | Disney Movi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71838" y="609600"/>
            <a:ext cx="3956808" cy="59352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AD768060-6C24-4608-3CA5-DFEB2CEA288F}"/>
              </a:ext>
            </a:extLst>
          </p:cNvPr>
          <p:cNvSpPr txBox="1"/>
          <p:nvPr/>
        </p:nvSpPr>
        <p:spPr>
          <a:xfrm>
            <a:off x="731524" y="247147"/>
            <a:ext cx="3628329" cy="4763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#7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Black Panther: Wakanda Forever (2022)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"/>
          <p:cNvSpPr/>
          <p:nvPr/>
        </p:nvSpPr>
        <p:spPr>
          <a:xfrm>
            <a:off x="731520" y="3733800"/>
            <a:ext cx="3002280" cy="1635235"/>
          </a:xfrm>
          <a:custGeom>
            <a:avLst/>
            <a:gdLst/>
            <a:ahLst/>
            <a:cxnLst/>
            <a:rect l="l" t="t" r="r" b="b"/>
            <a:pathLst>
              <a:path w="17828143" h="6542016" extrusionOk="0">
                <a:moveTo>
                  <a:pt x="17703684" y="6542016"/>
                </a:moveTo>
                <a:lnTo>
                  <a:pt x="124460" y="6542016"/>
                </a:lnTo>
                <a:cubicBezTo>
                  <a:pt x="55880" y="6542016"/>
                  <a:pt x="0" y="6486136"/>
                  <a:pt x="0" y="6417556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17703684" y="0"/>
                </a:lnTo>
                <a:cubicBezTo>
                  <a:pt x="17772262" y="0"/>
                  <a:pt x="17828143" y="55880"/>
                  <a:pt x="17828143" y="124460"/>
                </a:cubicBezTo>
                <a:lnTo>
                  <a:pt x="17828143" y="6417556"/>
                </a:lnTo>
                <a:cubicBezTo>
                  <a:pt x="17828143" y="6486136"/>
                  <a:pt x="17772262" y="6542016"/>
                  <a:pt x="17703684" y="6542016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"/>
          <p:cNvSpPr txBox="1"/>
          <p:nvPr/>
        </p:nvSpPr>
        <p:spPr>
          <a:xfrm>
            <a:off x="938126" y="4511981"/>
            <a:ext cx="2871900" cy="6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99"/>
              <a:buFont typeface="Nunito Sans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Total worldwide gross: </a:t>
            </a:r>
            <a:endParaRPr sz="1800"/>
          </a:p>
          <a:p>
            <a:pPr marL="0" marR="0" lvl="0" indent="0" algn="l" rtl="0">
              <a:lnSpc>
                <a:spcPct val="1329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</a:rPr>
              <a:t>$</a:t>
            </a:r>
            <a:r>
              <a:rPr lang="en-US" sz="1800" i="0" u="none" strike="noStrike" cap="none">
                <a:solidFill>
                  <a:schemeClr val="dk1"/>
                </a:solidFill>
              </a:rPr>
              <a:t>426,829,839</a:t>
            </a:r>
            <a:endParaRPr sz="18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202" name="Google Shape;202;p9" descr="Amazon.com: CAPTAIN MARVEL MOVIE POSTER 2 Sided ORIGINAL INTL FINAL 27x40  BRIE LARSON : Home &amp; Kitche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10261" y="838200"/>
            <a:ext cx="3811819" cy="563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9" descr="Captain Marvel Star Logo Image Fil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3612" y="3853647"/>
            <a:ext cx="538487" cy="53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9" descr="Captain Marvel Star Logo Image Fil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8560" y="3856347"/>
            <a:ext cx="538487" cy="53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9" descr="Captain Marvel Star Logo Image Fil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4232" y="3856346"/>
            <a:ext cx="538487" cy="53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9" descr="Captain Marvel Star Logo Image Fil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27940" y="3856347"/>
            <a:ext cx="538487" cy="53848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9"/>
          <p:cNvSpPr txBox="1"/>
          <p:nvPr/>
        </p:nvSpPr>
        <p:spPr>
          <a:xfrm>
            <a:off x="7772400" y="7010400"/>
            <a:ext cx="2904297" cy="207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92"/>
              <a:buFont typeface="Arial"/>
              <a:buNone/>
            </a:pPr>
            <a:r>
              <a:rPr lang="en-US" sz="119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1192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Box Office Mojo</a:t>
            </a:r>
            <a:endParaRPr/>
          </a:p>
        </p:txBody>
      </p:sp>
      <p:sp>
        <p:nvSpPr>
          <p:cNvPr id="2" name="Google Shape;109;p2">
            <a:extLst>
              <a:ext uri="{FF2B5EF4-FFF2-40B4-BE49-F238E27FC236}">
                <a16:creationId xmlns:a16="http://schemas.microsoft.com/office/drawing/2014/main" id="{E35A9F31-2FA7-1F40-1AC4-C404AF1648C2}"/>
              </a:ext>
            </a:extLst>
          </p:cNvPr>
          <p:cNvSpPr txBox="1"/>
          <p:nvPr/>
        </p:nvSpPr>
        <p:spPr>
          <a:xfrm>
            <a:off x="731524" y="247147"/>
            <a:ext cx="3628329" cy="42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499" b="1" dirty="0">
                <a:solidFill>
                  <a:srgbClr val="F8F8F8"/>
                </a:solidFill>
              </a:rPr>
              <a:t>#8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0000"/>
                </a:solidFill>
              </a:rPr>
              <a:t>Captain Marvel (2018)</a:t>
            </a:r>
            <a:endParaRPr lang="en-US" sz="3600" b="1" dirty="0"/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6499" b="1" dirty="0">
              <a:solidFill>
                <a:srgbClr val="F8F8F8"/>
              </a:solidFill>
            </a:endParaRPr>
          </a:p>
          <a:p>
            <a:pPr marL="0" marR="0" lvl="0" indent="0" algn="l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Microsoft Macintosh PowerPoint</Application>
  <PresentationFormat>Custom</PresentationFormat>
  <Paragraphs>66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Nunito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Laura Bennett</cp:lastModifiedBy>
  <cp:revision>1</cp:revision>
  <dcterms:created xsi:type="dcterms:W3CDTF">2006-08-16T00:00:00Z</dcterms:created>
  <dcterms:modified xsi:type="dcterms:W3CDTF">2023-08-10T19:53:35Z</dcterms:modified>
</cp:coreProperties>
</file>