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5143500" type="screen16x9"/>
  <p:notesSz cx="6858000" cy="9144000"/>
  <p:embeddedFontLst>
    <p:embeddedFont>
      <p:font typeface="Montserrat" pitchFamily="2" charset="77"/>
      <p:regular r:id="rId31"/>
      <p:bold r:id="rId32"/>
      <p:italic r:id="rId33"/>
      <p:boldItalic r:id="rId34"/>
    </p:embeddedFont>
    <p:embeddedFont>
      <p:font typeface="Oswald" panose="02000703000000000000" pitchFamily="2" charset="77"/>
      <p:regular r:id="rId35"/>
      <p:bold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gf8JHbfpqblxT87vTMtY0yVBZXD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2"/>
  </p:normalViewPr>
  <p:slideViewPr>
    <p:cSldViewPr snapToGrid="0">
      <p:cViewPr varScale="1">
        <p:scale>
          <a:sx n="132" d="100"/>
          <a:sy n="132" d="100"/>
        </p:scale>
        <p:origin x="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customschemas.google.com/relationships/presentationmetadata" Target="meta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Google Shape;2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 name="Google Shape;2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1" name="Google Shape;11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7" name="Google Shape;117;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9" name="Google Shape;12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4" name="Google Shape;14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4" name="Google Shape;15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4" name="Google Shape;164;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4" name="Google Shape;184;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311c3bf52e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g2311c3bf52e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Google Shape;3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 name="Google Shape;3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0" name="Google Shape;230;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2" name="Google Shape;242;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4" name="Google Shape;254;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239b26a9f8f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5" name="Google Shape;275;g239b26a9f8f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4" name="Google Shape;284;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5" name="Google Shape;295;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7" name="Google Shape;307;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Google Shape;4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 name="Google Shape;4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 name="Google Shape;5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 name="Google Shape;7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1" name="Google Shape;81;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0" name="Google Shape;10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34"/>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34"/>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1"/>
        <p:cNvGrpSpPr/>
        <p:nvPr/>
      </p:nvGrpSpPr>
      <p:grpSpPr>
        <a:xfrm>
          <a:off x="0" y="0"/>
          <a:ext cx="0" cy="0"/>
          <a:chOff x="0" y="0"/>
          <a:chExt cx="0" cy="0"/>
        </a:xfrm>
      </p:grpSpPr>
      <p:sp>
        <p:nvSpPr>
          <p:cNvPr id="12" name="Google Shape;12;p35"/>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35"/>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36"/>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36"/>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17"/>
        <p:cNvGrpSpPr/>
        <p:nvPr/>
      </p:nvGrpSpPr>
      <p:grpSpPr>
        <a:xfrm>
          <a:off x="0" y="0"/>
          <a:ext cx="0" cy="0"/>
          <a:chOff x="0" y="0"/>
          <a:chExt cx="0" cy="0"/>
        </a:xfrm>
      </p:grpSpPr>
      <p:sp>
        <p:nvSpPr>
          <p:cNvPr id="18" name="Google Shape;18;p37"/>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19" name="Google Shape;19;p37"/>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0"/>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
        <p:cNvGrpSpPr/>
        <p:nvPr/>
      </p:nvGrpSpPr>
      <p:grpSpPr>
        <a:xfrm>
          <a:off x="0" y="0"/>
          <a:ext cx="0" cy="0"/>
          <a:chOff x="0" y="0"/>
          <a:chExt cx="0" cy="0"/>
        </a:xfrm>
      </p:grpSpPr>
      <p:sp>
        <p:nvSpPr>
          <p:cNvPr id="22" name="Google Shape;22;p3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3" name="Google Shape;23;p39"/>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4" name="Google Shape;24;p39"/>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8">
            <a:alphaModFix/>
          </a:blip>
          <a:stretch>
            <a:fillRect/>
          </a:stretch>
        </a:blipFill>
        <a:effectLst/>
      </p:bgPr>
    </p:bg>
    <p:spTree>
      <p:nvGrpSpPr>
        <p:cNvPr id="1" name="Shape 5"/>
        <p:cNvGrpSpPr/>
        <p:nvPr/>
      </p:nvGrpSpPr>
      <p:grpSpPr>
        <a:xfrm>
          <a:off x="0" y="0"/>
          <a:ext cx="0" cy="0"/>
          <a:chOff x="0" y="0"/>
          <a:chExt cx="0" cy="0"/>
        </a:xfrm>
      </p:grpSpPr>
      <p:sp>
        <p:nvSpPr>
          <p:cNvPr id="6" name="Google Shape;6;p3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3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17.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19.jp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21.jpg"/><Relationship Id="rId4" Type="http://schemas.openxmlformats.org/officeDocument/2006/relationships/image" Target="../media/image20.jp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5.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
        <p:cNvGrpSpPr/>
        <p:nvPr/>
      </p:nvGrpSpPr>
      <p:grpSpPr>
        <a:xfrm>
          <a:off x="0" y="0"/>
          <a:ext cx="0" cy="0"/>
          <a:chOff x="0" y="0"/>
          <a:chExt cx="0" cy="0"/>
        </a:xfrm>
      </p:grpSpPr>
      <p:sp>
        <p:nvSpPr>
          <p:cNvPr id="29" name="Google Shape;29;p1"/>
          <p:cNvSpPr txBox="1">
            <a:spLocks noGrp="1"/>
          </p:cNvSpPr>
          <p:nvPr>
            <p:ph type="ctrTitle"/>
          </p:nvPr>
        </p:nvSpPr>
        <p:spPr>
          <a:xfrm>
            <a:off x="2175900" y="1950100"/>
            <a:ext cx="4792200"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INDUSTRY TRENDS</a:t>
            </a:r>
            <a:endParaRPr>
              <a:latin typeface="Arial"/>
              <a:ea typeface="Arial"/>
              <a:cs typeface="Arial"/>
              <a:sym typeface="Arial"/>
            </a:endParaRPr>
          </a:p>
        </p:txBody>
      </p:sp>
      <p:sp>
        <p:nvSpPr>
          <p:cNvPr id="30" name="Google Shape;30;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3.4</a:t>
            </a:r>
            <a:endParaRPr sz="2200" b="0">
              <a:latin typeface="Arial"/>
              <a:ea typeface="Arial"/>
              <a:cs typeface="Arial"/>
              <a:sym typeface="Arial"/>
            </a:endParaRPr>
          </a:p>
        </p:txBody>
      </p:sp>
      <p:cxnSp>
        <p:nvCxnSpPr>
          <p:cNvPr id="31" name="Google Shape;31;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2" name="Google Shape;32;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3" name="Google Shape;33;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a:solidFill>
                  <a:schemeClr val="accent5"/>
                </a:solidFill>
              </a:rPr>
              <a:t>Copyright 2023</a:t>
            </a:r>
            <a:r>
              <a:rPr lang="en-US" sz="700" b="0" i="0" u="none" strike="noStrike" cap="none">
                <a:solidFill>
                  <a:schemeClr val="accent5"/>
                </a:solidFill>
                <a:latin typeface="Arial"/>
                <a:ea typeface="Arial"/>
                <a:cs typeface="Arial"/>
                <a:sym typeface="Arial"/>
              </a:rPr>
              <a:t>.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1"/>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t>—Matt Powell, NPD Group</a:t>
            </a:r>
            <a:endParaRPr/>
          </a:p>
        </p:txBody>
      </p:sp>
      <p:sp>
        <p:nvSpPr>
          <p:cNvPr id="114" name="Google Shape;114;p11"/>
          <p:cNvSpPr/>
          <p:nvPr/>
        </p:nvSpPr>
        <p:spPr>
          <a:xfrm>
            <a:off x="2139244" y="288000"/>
            <a:ext cx="4865511" cy="3657600"/>
          </a:xfrm>
          <a:prstGeom prst="flowChartConnector">
            <a:avLst/>
          </a:prstGeom>
          <a:solidFill>
            <a:schemeClr val="accent1"/>
          </a:solidFill>
          <a:ln w="25400" cap="flat" cmpd="sng">
            <a:solidFill>
              <a:srgbClr val="BA7C2E"/>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800" b="0" i="1" u="none" strike="noStrike" cap="none">
                <a:solidFill>
                  <a:schemeClr val="dk1"/>
                </a:solidFill>
                <a:latin typeface="Arial"/>
                <a:ea typeface="Arial"/>
                <a:cs typeface="Arial"/>
                <a:sym typeface="Arial"/>
              </a:rPr>
              <a:t>“The 90′s retro trend is very hot right now and Fila and Champion are at the center of it.”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2"/>
          <p:cNvSpPr txBox="1">
            <a:spLocks noGrp="1"/>
          </p:cNvSpPr>
          <p:nvPr>
            <p:ph type="title"/>
          </p:nvPr>
        </p:nvSpPr>
        <p:spPr>
          <a:xfrm>
            <a:off x="412050" y="88086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Creative Approaches To Footwear And Apparel</a:t>
            </a:r>
            <a:endParaRPr sz="2000" b="1">
              <a:solidFill>
                <a:schemeClr val="accent1"/>
              </a:solidFill>
              <a:latin typeface="Arial"/>
              <a:ea typeface="Arial"/>
              <a:cs typeface="Arial"/>
              <a:sym typeface="Arial"/>
            </a:endParaRPr>
          </a:p>
        </p:txBody>
      </p:sp>
      <p:sp>
        <p:nvSpPr>
          <p:cNvPr id="120" name="Google Shape;120;p12"/>
          <p:cNvSpPr txBox="1">
            <a:spLocks noGrp="1"/>
          </p:cNvSpPr>
          <p:nvPr>
            <p:ph type="body" idx="1"/>
          </p:nvPr>
        </p:nvSpPr>
        <p:spPr>
          <a:xfrm>
            <a:off x="2280700" y="1643025"/>
            <a:ext cx="6581100" cy="3068100"/>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In the last two years, Fila’s sales increased 205% while Champion increased sales last year by $360 million, according to CNBC.</a:t>
            </a:r>
            <a:endParaRPr sz="1600"/>
          </a:p>
          <a:p>
            <a:pPr marL="457200" lvl="0" indent="-330200" algn="l" rtl="0">
              <a:lnSpc>
                <a:spcPct val="100000"/>
              </a:lnSpc>
              <a:spcBef>
                <a:spcPts val="1000"/>
              </a:spcBef>
              <a:spcAft>
                <a:spcPts val="1000"/>
              </a:spcAft>
              <a:buSzPts val="1600"/>
              <a:buFont typeface="Arial"/>
              <a:buChar char="●"/>
            </a:pPr>
            <a:r>
              <a:rPr lang="en-US" sz="1600">
                <a:latin typeface="Arial"/>
                <a:ea typeface="Arial"/>
                <a:cs typeface="Arial"/>
                <a:sym typeface="Arial"/>
              </a:rPr>
              <a:t>In the last three years, Champion’s Instagram followers have climbed from 200,000 to about 6 million and a recent survey from Piper Jaffray suggests male teens consider it a top-15 brand, ranking alongside such names as Gucci and Tommy Hilfiger, according to Time Magazine.</a:t>
            </a:r>
            <a:endParaRPr sz="1600"/>
          </a:p>
        </p:txBody>
      </p:sp>
      <p:cxnSp>
        <p:nvCxnSpPr>
          <p:cNvPr id="121" name="Google Shape;121;p12"/>
          <p:cNvCxnSpPr/>
          <p:nvPr/>
        </p:nvCxnSpPr>
        <p:spPr>
          <a:xfrm>
            <a:off x="412050" y="88562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22" name="Google Shape;122;p1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23" name="Google Shape;123;p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124" name="Google Shape;124;p12"/>
          <p:cNvSpPr txBox="1"/>
          <p:nvPr/>
        </p:nvSpPr>
        <p:spPr>
          <a:xfrm>
            <a:off x="412050" y="387100"/>
            <a:ext cx="7358700" cy="470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pic>
        <p:nvPicPr>
          <p:cNvPr id="125" name="Google Shape;125;p12"/>
          <p:cNvPicPr preferRelativeResize="0"/>
          <p:nvPr/>
        </p:nvPicPr>
        <p:blipFill rotWithShape="1">
          <a:blip r:embed="rId4">
            <a:alphaModFix/>
          </a:blip>
          <a:srcRect/>
          <a:stretch/>
        </p:blipFill>
        <p:spPr>
          <a:xfrm>
            <a:off x="412050" y="1502875"/>
            <a:ext cx="1513200" cy="1513200"/>
          </a:xfrm>
          <a:prstGeom prst="ellipse">
            <a:avLst/>
          </a:prstGeom>
          <a:noFill/>
          <a:ln>
            <a:noFill/>
          </a:ln>
        </p:spPr>
      </p:pic>
      <p:pic>
        <p:nvPicPr>
          <p:cNvPr id="126" name="Google Shape;126;p12"/>
          <p:cNvPicPr preferRelativeResize="0"/>
          <p:nvPr/>
        </p:nvPicPr>
        <p:blipFill rotWithShape="1">
          <a:blip r:embed="rId5">
            <a:alphaModFix/>
          </a:blip>
          <a:srcRect/>
          <a:stretch/>
        </p:blipFill>
        <p:spPr>
          <a:xfrm>
            <a:off x="412057" y="3167376"/>
            <a:ext cx="1513200" cy="1513200"/>
          </a:xfrm>
          <a:prstGeom prst="ellipse">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3"/>
          <p:cNvSpPr txBox="1">
            <a:spLocks noGrp="1"/>
          </p:cNvSpPr>
          <p:nvPr>
            <p:ph type="title"/>
          </p:nvPr>
        </p:nvSpPr>
        <p:spPr>
          <a:xfrm>
            <a:off x="249300" y="880892"/>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1600" b="1">
                <a:solidFill>
                  <a:schemeClr val="lt1"/>
                </a:solidFill>
                <a:latin typeface="Arial"/>
                <a:ea typeface="Arial"/>
                <a:cs typeface="Arial"/>
                <a:sym typeface="Arial"/>
              </a:rPr>
              <a:t>In 2023, Nike launched several popular collaborations.</a:t>
            </a:r>
            <a:endParaRPr sz="1600" b="1">
              <a:solidFill>
                <a:schemeClr val="lt1"/>
              </a:solidFill>
              <a:latin typeface="Arial"/>
              <a:ea typeface="Arial"/>
              <a:cs typeface="Arial"/>
              <a:sym typeface="Arial"/>
            </a:endParaRPr>
          </a:p>
        </p:txBody>
      </p:sp>
      <p:cxnSp>
        <p:nvCxnSpPr>
          <p:cNvPr id="132" name="Google Shape;132;p13"/>
          <p:cNvCxnSpPr/>
          <p:nvPr/>
        </p:nvCxnSpPr>
        <p:spPr>
          <a:xfrm>
            <a:off x="249300" y="88565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33" name="Google Shape;133;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34" name="Google Shape;134;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135" name="Google Shape;135;p13"/>
          <p:cNvSpPr txBox="1"/>
          <p:nvPr/>
        </p:nvSpPr>
        <p:spPr>
          <a:xfrm>
            <a:off x="249300" y="387124"/>
            <a:ext cx="7358700" cy="35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pic>
        <p:nvPicPr>
          <p:cNvPr id="136" name="Google Shape;136;p13"/>
          <p:cNvPicPr preferRelativeResize="0"/>
          <p:nvPr/>
        </p:nvPicPr>
        <p:blipFill>
          <a:blip r:embed="rId4">
            <a:alphaModFix/>
          </a:blip>
          <a:stretch>
            <a:fillRect/>
          </a:stretch>
        </p:blipFill>
        <p:spPr>
          <a:xfrm>
            <a:off x="692250" y="2653800"/>
            <a:ext cx="2319749" cy="1739823"/>
          </a:xfrm>
          <a:prstGeom prst="rect">
            <a:avLst/>
          </a:prstGeom>
          <a:noFill/>
          <a:ln>
            <a:noFill/>
          </a:ln>
        </p:spPr>
      </p:pic>
      <p:sp>
        <p:nvSpPr>
          <p:cNvPr id="137" name="Google Shape;137;p13"/>
          <p:cNvSpPr txBox="1"/>
          <p:nvPr/>
        </p:nvSpPr>
        <p:spPr>
          <a:xfrm>
            <a:off x="529125" y="1403475"/>
            <a:ext cx="2646000" cy="939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a:solidFill>
                  <a:schemeClr val="lt1"/>
                </a:solidFill>
              </a:rPr>
              <a:t>A collaboration with luxury brand Tiffany &amp; Co. with the launch of a co-branded edition of the iconic Air Force 1 sneaker.  The product retailed for $400.</a:t>
            </a:r>
            <a:endParaRPr sz="1200">
              <a:solidFill>
                <a:schemeClr val="lt1"/>
              </a:solidFill>
            </a:endParaRPr>
          </a:p>
        </p:txBody>
      </p:sp>
      <p:sp>
        <p:nvSpPr>
          <p:cNvPr id="138" name="Google Shape;138;p13"/>
          <p:cNvSpPr txBox="1"/>
          <p:nvPr/>
        </p:nvSpPr>
        <p:spPr>
          <a:xfrm>
            <a:off x="3249000" y="1403475"/>
            <a:ext cx="2646000" cy="939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a:solidFill>
                  <a:schemeClr val="lt1"/>
                </a:solidFill>
              </a:rPr>
              <a:t>The Jarritos x SB Dunk Low in collaboration with popular Mexican soda brand, Jarritos.</a:t>
            </a:r>
            <a:endParaRPr sz="1200">
              <a:solidFill>
                <a:schemeClr val="lt1"/>
              </a:solidFill>
            </a:endParaRPr>
          </a:p>
        </p:txBody>
      </p:sp>
      <p:sp>
        <p:nvSpPr>
          <p:cNvPr id="139" name="Google Shape;139;p13"/>
          <p:cNvSpPr txBox="1"/>
          <p:nvPr/>
        </p:nvSpPr>
        <p:spPr>
          <a:xfrm>
            <a:off x="5968875" y="1403475"/>
            <a:ext cx="2646000" cy="939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200">
                <a:solidFill>
                  <a:schemeClr val="lt1"/>
                </a:solidFill>
              </a:rPr>
              <a:t>A partnership with Billie Eilish for a collaboration on the Air Force 1 shoe that featured the pop star’s signature logo.</a:t>
            </a:r>
            <a:endParaRPr sz="1200">
              <a:solidFill>
                <a:schemeClr val="lt1"/>
              </a:solidFill>
            </a:endParaRPr>
          </a:p>
        </p:txBody>
      </p:sp>
      <p:pic>
        <p:nvPicPr>
          <p:cNvPr id="140" name="Google Shape;140;p13"/>
          <p:cNvPicPr preferRelativeResize="0"/>
          <p:nvPr/>
        </p:nvPicPr>
        <p:blipFill>
          <a:blip r:embed="rId5">
            <a:alphaModFix/>
          </a:blip>
          <a:stretch>
            <a:fillRect/>
          </a:stretch>
        </p:blipFill>
        <p:spPr>
          <a:xfrm>
            <a:off x="3453017" y="2479025"/>
            <a:ext cx="2237970" cy="2210000"/>
          </a:xfrm>
          <a:prstGeom prst="rect">
            <a:avLst/>
          </a:prstGeom>
          <a:noFill/>
          <a:ln>
            <a:noFill/>
          </a:ln>
        </p:spPr>
      </p:pic>
      <p:pic>
        <p:nvPicPr>
          <p:cNvPr id="141" name="Google Shape;141;p13"/>
          <p:cNvPicPr preferRelativeResize="0"/>
          <p:nvPr/>
        </p:nvPicPr>
        <p:blipFill>
          <a:blip r:embed="rId6">
            <a:alphaModFix/>
          </a:blip>
          <a:stretch>
            <a:fillRect/>
          </a:stretch>
        </p:blipFill>
        <p:spPr>
          <a:xfrm>
            <a:off x="6038927" y="2632812"/>
            <a:ext cx="2505899" cy="165667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4"/>
          <p:cNvSpPr txBox="1">
            <a:spLocks noGrp="1"/>
          </p:cNvSpPr>
          <p:nvPr>
            <p:ph type="title"/>
          </p:nvPr>
        </p:nvSpPr>
        <p:spPr>
          <a:xfrm>
            <a:off x="581850" y="90466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Continued Increase In Targeting Of The Female Demographic</a:t>
            </a:r>
            <a:endParaRPr sz="2000" b="1">
              <a:solidFill>
                <a:schemeClr val="accent1"/>
              </a:solidFill>
              <a:latin typeface="Arial"/>
              <a:ea typeface="Arial"/>
              <a:cs typeface="Arial"/>
              <a:sym typeface="Arial"/>
            </a:endParaRPr>
          </a:p>
        </p:txBody>
      </p:sp>
      <p:sp>
        <p:nvSpPr>
          <p:cNvPr id="147" name="Google Shape;147;p14"/>
          <p:cNvSpPr txBox="1">
            <a:spLocks noGrp="1"/>
          </p:cNvSpPr>
          <p:nvPr>
            <p:ph type="body" idx="1"/>
          </p:nvPr>
        </p:nvSpPr>
        <p:spPr>
          <a:xfrm>
            <a:off x="835375" y="1566114"/>
            <a:ext cx="7557000" cy="2934000"/>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Women comprise about 1/3 of ESPN’s adult audience for sports programming, nearly 1/2 of the Super Bowl viewership and purchase 46% of NFL merchandise.</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According to CNBC, women’s professional sports sponsorships grew 20% in 2022, and that number is expected to continue to climb in the next few years</a:t>
            </a:r>
            <a:endParaRPr sz="1600">
              <a:latin typeface="Arial"/>
              <a:ea typeface="Arial"/>
              <a:cs typeface="Arial"/>
              <a:sym typeface="Arial"/>
            </a:endParaRPr>
          </a:p>
          <a:p>
            <a:pPr marL="457200" lvl="0" indent="-330200" algn="l" rtl="0">
              <a:lnSpc>
                <a:spcPct val="100000"/>
              </a:lnSpc>
              <a:spcBef>
                <a:spcPts val="1000"/>
              </a:spcBef>
              <a:spcAft>
                <a:spcPts val="1000"/>
              </a:spcAft>
              <a:buSzPts val="1600"/>
              <a:buFont typeface="Arial"/>
              <a:buChar char="●"/>
            </a:pPr>
            <a:r>
              <a:rPr lang="en-US" sz="1600">
                <a:latin typeface="Arial"/>
                <a:ea typeface="Arial"/>
                <a:cs typeface="Arial"/>
                <a:sym typeface="Arial"/>
              </a:rPr>
              <a:t>The WWE is placing more emphasis on reaching female fans.</a:t>
            </a:r>
            <a:r>
              <a:rPr lang="en-US" sz="1600"/>
              <a:t> </a:t>
            </a:r>
            <a:r>
              <a:rPr lang="en-US" sz="1600" i="1">
                <a:latin typeface="Arial"/>
                <a:ea typeface="Arial"/>
                <a:cs typeface="Arial"/>
                <a:sym typeface="Arial"/>
              </a:rPr>
              <a:t>"WWE's TV audience continues to increase in the percentage of females, nearing 38%, according to Nielsen figures, while merchandise sales depicting female performers continue to grow." </a:t>
            </a:r>
            <a:r>
              <a:rPr lang="en-US" sz="1600">
                <a:latin typeface="Arial"/>
                <a:ea typeface="Arial"/>
                <a:cs typeface="Arial"/>
                <a:sym typeface="Arial"/>
              </a:rPr>
              <a:t>(source: The Athletic)</a:t>
            </a:r>
            <a:endParaRPr sz="1600">
              <a:latin typeface="Arial"/>
              <a:ea typeface="Arial"/>
              <a:cs typeface="Arial"/>
              <a:sym typeface="Arial"/>
            </a:endParaRPr>
          </a:p>
        </p:txBody>
      </p:sp>
      <p:cxnSp>
        <p:nvCxnSpPr>
          <p:cNvPr id="148" name="Google Shape;148;p14"/>
          <p:cNvCxnSpPr/>
          <p:nvPr/>
        </p:nvCxnSpPr>
        <p:spPr>
          <a:xfrm>
            <a:off x="581850" y="90942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49" name="Google Shape;149;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50" name="Google Shape;150;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151" name="Google Shape;151;p14"/>
          <p:cNvSpPr txBox="1"/>
          <p:nvPr/>
        </p:nvSpPr>
        <p:spPr>
          <a:xfrm>
            <a:off x="581850" y="410899"/>
            <a:ext cx="7358700" cy="356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15"/>
          <p:cNvSpPr txBox="1">
            <a:spLocks noGrp="1"/>
          </p:cNvSpPr>
          <p:nvPr>
            <p:ph type="title"/>
          </p:nvPr>
        </p:nvSpPr>
        <p:spPr>
          <a:xfrm>
            <a:off x="384890" y="71951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Technology In Stadiums And Arenas</a:t>
            </a:r>
            <a:endParaRPr sz="2000" b="1">
              <a:solidFill>
                <a:schemeClr val="accent1"/>
              </a:solidFill>
              <a:latin typeface="Arial"/>
              <a:ea typeface="Arial"/>
              <a:cs typeface="Arial"/>
              <a:sym typeface="Arial"/>
            </a:endParaRPr>
          </a:p>
        </p:txBody>
      </p:sp>
      <p:sp>
        <p:nvSpPr>
          <p:cNvPr id="157" name="Google Shape;157;p15"/>
          <p:cNvSpPr txBox="1">
            <a:spLocks noGrp="1"/>
          </p:cNvSpPr>
          <p:nvPr>
            <p:ph type="body" idx="1"/>
          </p:nvPr>
        </p:nvSpPr>
        <p:spPr>
          <a:xfrm>
            <a:off x="605825" y="1141600"/>
            <a:ext cx="7863000" cy="3601500"/>
          </a:xfrm>
          <a:prstGeom prst="rect">
            <a:avLst/>
          </a:prstGeom>
          <a:noFill/>
          <a:ln>
            <a:noFill/>
          </a:ln>
        </p:spPr>
        <p:txBody>
          <a:bodyPr spcFirstLastPara="1" wrap="square" lIns="91425" tIns="91425" rIns="91425" bIns="91425" anchor="t" anchorCtr="0">
            <a:noAutofit/>
          </a:bodyPr>
          <a:lstStyle/>
          <a:p>
            <a:pPr marL="457200" lvl="0" indent="-323850" algn="l" rtl="0">
              <a:lnSpc>
                <a:spcPct val="100000"/>
              </a:lnSpc>
              <a:spcBef>
                <a:spcPts val="0"/>
              </a:spcBef>
              <a:spcAft>
                <a:spcPts val="0"/>
              </a:spcAft>
              <a:buSzPts val="1500"/>
              <a:buFont typeface="Arial"/>
              <a:buChar char="●"/>
            </a:pPr>
            <a:r>
              <a:rPr lang="en-US" sz="1500" b="1">
                <a:latin typeface="Arial"/>
                <a:ea typeface="Arial"/>
                <a:cs typeface="Arial"/>
                <a:sym typeface="Arial"/>
              </a:rPr>
              <a:t>Levi’s Stadium (home of the San Francisco 49ers) features:</a:t>
            </a:r>
            <a:endParaRPr sz="1500" b="1">
              <a:latin typeface="Arial"/>
              <a:ea typeface="Arial"/>
              <a:cs typeface="Arial"/>
              <a:sym typeface="Arial"/>
            </a:endParaRPr>
          </a:p>
          <a:p>
            <a:pPr marL="914400" lvl="1" indent="-323850" algn="l" rtl="0">
              <a:lnSpc>
                <a:spcPct val="100000"/>
              </a:lnSpc>
              <a:spcBef>
                <a:spcPts val="0"/>
              </a:spcBef>
              <a:spcAft>
                <a:spcPts val="0"/>
              </a:spcAft>
              <a:buSzPts val="1500"/>
              <a:buFont typeface="Arial"/>
              <a:buChar char="○"/>
            </a:pPr>
            <a:r>
              <a:rPr lang="en-US" sz="1500">
                <a:latin typeface="Arial"/>
                <a:ea typeface="Arial"/>
                <a:cs typeface="Arial"/>
                <a:sym typeface="Arial"/>
              </a:rPr>
              <a:t>Wi-fi network with approx 680 access points -- one for every 100 seats in the stadium</a:t>
            </a:r>
            <a:endParaRPr sz="1500">
              <a:latin typeface="Arial"/>
              <a:ea typeface="Arial"/>
              <a:cs typeface="Arial"/>
              <a:sym typeface="Arial"/>
            </a:endParaRPr>
          </a:p>
          <a:p>
            <a:pPr marL="914400" lvl="1" indent="-323850" algn="l" rtl="0">
              <a:lnSpc>
                <a:spcPct val="100000"/>
              </a:lnSpc>
              <a:spcBef>
                <a:spcPts val="0"/>
              </a:spcBef>
              <a:spcAft>
                <a:spcPts val="0"/>
              </a:spcAft>
              <a:buSzPts val="1500"/>
              <a:buFont typeface="Arial"/>
              <a:buChar char="○"/>
            </a:pPr>
            <a:r>
              <a:rPr lang="en-US" sz="1500">
                <a:latin typeface="Arial"/>
                <a:ea typeface="Arial"/>
                <a:cs typeface="Arial"/>
                <a:sym typeface="Arial"/>
              </a:rPr>
              <a:t>A superfast Internet connection (allegedly 10,000 times faster than what federal regulators classify as broadband). </a:t>
            </a:r>
            <a:endParaRPr sz="1500">
              <a:latin typeface="Arial"/>
              <a:ea typeface="Arial"/>
              <a:cs typeface="Arial"/>
              <a:sym typeface="Arial"/>
            </a:endParaRPr>
          </a:p>
          <a:p>
            <a:pPr marL="914400" lvl="1" indent="-323850" algn="l" rtl="0">
              <a:lnSpc>
                <a:spcPct val="100000"/>
              </a:lnSpc>
              <a:spcBef>
                <a:spcPts val="0"/>
              </a:spcBef>
              <a:spcAft>
                <a:spcPts val="0"/>
              </a:spcAft>
              <a:buSzPts val="1500"/>
              <a:buFont typeface="Arial"/>
              <a:buChar char="○"/>
            </a:pPr>
            <a:r>
              <a:rPr lang="en-US" sz="1500">
                <a:latin typeface="Arial"/>
                <a:ea typeface="Arial"/>
                <a:cs typeface="Arial"/>
                <a:sym typeface="Arial"/>
              </a:rPr>
              <a:t>1,700 high-tech "beacons”--technology that connects a fan’s phone to a wireless headset, used to pinpoint consumers' locations inside the venue to provide them directions.</a:t>
            </a:r>
            <a:endParaRPr sz="1500"/>
          </a:p>
          <a:p>
            <a:pPr marL="457200" lvl="0" indent="-323850" algn="l" rtl="0">
              <a:lnSpc>
                <a:spcPct val="100000"/>
              </a:lnSpc>
              <a:spcBef>
                <a:spcPts val="1000"/>
              </a:spcBef>
              <a:spcAft>
                <a:spcPts val="0"/>
              </a:spcAft>
              <a:buSzPts val="1500"/>
              <a:buFont typeface="Arial"/>
              <a:buChar char="●"/>
            </a:pPr>
            <a:r>
              <a:rPr lang="en-US" sz="1500" b="1">
                <a:latin typeface="Arial"/>
                <a:ea typeface="Arial"/>
                <a:cs typeface="Arial"/>
                <a:sym typeface="Arial"/>
              </a:rPr>
              <a:t>NBA’s Sacramento Kings Golden 1 Center features:</a:t>
            </a:r>
            <a:endParaRPr sz="1500" b="1">
              <a:latin typeface="Arial"/>
              <a:ea typeface="Arial"/>
              <a:cs typeface="Arial"/>
              <a:sym typeface="Arial"/>
            </a:endParaRPr>
          </a:p>
          <a:p>
            <a:pPr marL="914400" lvl="1" indent="-323850" algn="l" rtl="0">
              <a:lnSpc>
                <a:spcPct val="100000"/>
              </a:lnSpc>
              <a:spcBef>
                <a:spcPts val="0"/>
              </a:spcBef>
              <a:spcAft>
                <a:spcPts val="0"/>
              </a:spcAft>
              <a:buSzPts val="1500"/>
              <a:buFont typeface="Arial"/>
              <a:buChar char="○"/>
            </a:pPr>
            <a:r>
              <a:rPr lang="en-US" sz="1500">
                <a:latin typeface="Arial"/>
                <a:ea typeface="Arial"/>
                <a:cs typeface="Arial"/>
                <a:sym typeface="Arial"/>
              </a:rPr>
              <a:t>Powered strictly by solar energy</a:t>
            </a:r>
            <a:endParaRPr sz="1500">
              <a:latin typeface="Arial"/>
              <a:ea typeface="Arial"/>
              <a:cs typeface="Arial"/>
              <a:sym typeface="Arial"/>
            </a:endParaRPr>
          </a:p>
          <a:p>
            <a:pPr marL="914400" lvl="1" indent="-323850" algn="l" rtl="0">
              <a:lnSpc>
                <a:spcPct val="100000"/>
              </a:lnSpc>
              <a:spcBef>
                <a:spcPts val="0"/>
              </a:spcBef>
              <a:spcAft>
                <a:spcPts val="0"/>
              </a:spcAft>
              <a:buSzPts val="1500"/>
              <a:buFont typeface="Arial"/>
              <a:buChar char="○"/>
            </a:pPr>
            <a:r>
              <a:rPr lang="en-US" sz="1500">
                <a:latin typeface="Arial"/>
                <a:ea typeface="Arial"/>
                <a:cs typeface="Arial"/>
                <a:sym typeface="Arial"/>
              </a:rPr>
              <a:t>Wi-fi coverage in every corner of the stadium</a:t>
            </a:r>
            <a:endParaRPr sz="1500">
              <a:latin typeface="Arial"/>
              <a:ea typeface="Arial"/>
              <a:cs typeface="Arial"/>
              <a:sym typeface="Arial"/>
            </a:endParaRPr>
          </a:p>
          <a:p>
            <a:pPr marL="914400" lvl="1" indent="-323850" algn="l" rtl="0">
              <a:lnSpc>
                <a:spcPct val="100000"/>
              </a:lnSpc>
              <a:spcBef>
                <a:spcPts val="0"/>
              </a:spcBef>
              <a:spcAft>
                <a:spcPts val="0"/>
              </a:spcAft>
              <a:buSzPts val="1500"/>
              <a:buFont typeface="Arial"/>
              <a:buChar char="○"/>
            </a:pPr>
            <a:r>
              <a:rPr lang="en-US" sz="1500">
                <a:latin typeface="Arial"/>
                <a:ea typeface="Arial"/>
                <a:cs typeface="Arial"/>
                <a:sym typeface="Arial"/>
              </a:rPr>
              <a:t>Custom app that allows fans to control the temperature in their seating section through a voting system.</a:t>
            </a:r>
            <a:endParaRPr sz="1500">
              <a:latin typeface="Arial"/>
              <a:ea typeface="Arial"/>
              <a:cs typeface="Arial"/>
              <a:sym typeface="Arial"/>
            </a:endParaRPr>
          </a:p>
          <a:p>
            <a:pPr marL="914400" lvl="1" indent="-323850" algn="l" rtl="0">
              <a:lnSpc>
                <a:spcPct val="100000"/>
              </a:lnSpc>
              <a:spcBef>
                <a:spcPts val="0"/>
              </a:spcBef>
              <a:spcAft>
                <a:spcPts val="0"/>
              </a:spcAft>
              <a:buSzPts val="1500"/>
              <a:buFont typeface="Arial"/>
              <a:buChar char="○"/>
            </a:pPr>
            <a:r>
              <a:rPr lang="en-US" sz="1500">
                <a:latin typeface="Arial"/>
                <a:ea typeface="Arial"/>
                <a:cs typeface="Arial"/>
                <a:sym typeface="Arial"/>
              </a:rPr>
              <a:t>Scoreboard that has a higher resolution than the famous Dallas Cowboy jumbotron (32 million pixels vs 25 million).</a:t>
            </a:r>
            <a:endParaRPr sz="1500">
              <a:latin typeface="Arial"/>
              <a:ea typeface="Arial"/>
              <a:cs typeface="Arial"/>
              <a:sym typeface="Arial"/>
            </a:endParaRPr>
          </a:p>
        </p:txBody>
      </p:sp>
      <p:cxnSp>
        <p:nvCxnSpPr>
          <p:cNvPr id="158" name="Google Shape;158;p15"/>
          <p:cNvCxnSpPr/>
          <p:nvPr/>
        </p:nvCxnSpPr>
        <p:spPr>
          <a:xfrm>
            <a:off x="384890" y="71952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59" name="Google Shape;159;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60" name="Google Shape;160;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161" name="Google Shape;161;p15"/>
          <p:cNvSpPr txBox="1"/>
          <p:nvPr/>
        </p:nvSpPr>
        <p:spPr>
          <a:xfrm>
            <a:off x="384900" y="228599"/>
            <a:ext cx="7358700" cy="294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9"/>
          <p:cNvSpPr txBox="1">
            <a:spLocks noGrp="1"/>
          </p:cNvSpPr>
          <p:nvPr>
            <p:ph type="title"/>
          </p:nvPr>
        </p:nvSpPr>
        <p:spPr>
          <a:xfrm>
            <a:off x="412044" y="833392"/>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Promotions Celebrating Franchise History And Community</a:t>
            </a:r>
            <a:endParaRPr sz="2000" b="1">
              <a:solidFill>
                <a:schemeClr val="accent1"/>
              </a:solidFill>
              <a:latin typeface="Arial"/>
              <a:ea typeface="Arial"/>
              <a:cs typeface="Arial"/>
              <a:sym typeface="Arial"/>
            </a:endParaRPr>
          </a:p>
        </p:txBody>
      </p:sp>
      <p:sp>
        <p:nvSpPr>
          <p:cNvPr id="167" name="Google Shape;167;p19"/>
          <p:cNvSpPr txBox="1">
            <a:spLocks noGrp="1"/>
          </p:cNvSpPr>
          <p:nvPr>
            <p:ph type="body" idx="1"/>
          </p:nvPr>
        </p:nvSpPr>
        <p:spPr>
          <a:xfrm>
            <a:off x="412050" y="1366051"/>
            <a:ext cx="8319900" cy="3477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500">
                <a:latin typeface="Arial"/>
                <a:ea typeface="Arial"/>
                <a:cs typeface="Arial"/>
                <a:sym typeface="Arial"/>
              </a:rPr>
              <a:t>A popular promotions trend the past few seasons features teams paying tribute to the community at large and/or the franchise’s historic roots.</a:t>
            </a:r>
            <a:endParaRPr sz="1500"/>
          </a:p>
          <a:p>
            <a:pPr marL="457200" lvl="0" indent="-323850" algn="l" rtl="0">
              <a:lnSpc>
                <a:spcPct val="100000"/>
              </a:lnSpc>
              <a:spcBef>
                <a:spcPts val="600"/>
              </a:spcBef>
              <a:spcAft>
                <a:spcPts val="0"/>
              </a:spcAft>
              <a:buSzPts val="1500"/>
              <a:buFont typeface="Arial"/>
              <a:buChar char="●"/>
            </a:pPr>
            <a:r>
              <a:rPr lang="en-US" sz="1500">
                <a:latin typeface="Arial"/>
                <a:ea typeface="Arial"/>
                <a:cs typeface="Arial"/>
                <a:sym typeface="Arial"/>
              </a:rPr>
              <a:t>In 2023, NASCAR promoted its 75th Anniversary with a series of promotions with its massive “Thank you, Fans” marketing campaign.  The campaign was supported by its four primary sponsors, Busch Light, Coca-Cola, GEICO, and Xfinity, paying tribute to the millions of loyal followers driving the long-standing success of America’s number one motorsport.</a:t>
            </a:r>
            <a:endParaRPr sz="1500"/>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The Chicago White Sox celebrated the 100th anniversary of their World Series winning season by wearing replica jerseys for a July home game (players wearing throwback uniforms and game featured old-time music and entertainment)</a:t>
            </a:r>
            <a:endParaRPr sz="1500"/>
          </a:p>
          <a:p>
            <a:pPr marL="914400" lvl="1" indent="-323850" algn="l" rtl="0">
              <a:lnSpc>
                <a:spcPct val="100000"/>
              </a:lnSpc>
              <a:spcBef>
                <a:spcPts val="1000"/>
              </a:spcBef>
              <a:spcAft>
                <a:spcPts val="1000"/>
              </a:spcAft>
              <a:buSzPts val="1500"/>
              <a:buFont typeface="Arial"/>
              <a:buChar char="○"/>
            </a:pPr>
            <a:r>
              <a:rPr lang="en-US" sz="1500">
                <a:latin typeface="Arial"/>
                <a:ea typeface="Arial"/>
                <a:cs typeface="Arial"/>
                <a:sym typeface="Arial"/>
              </a:rPr>
              <a:t>Replica jerseys for first 20,000 fans in attendance.  “1917 discount prices” at concessions (White Sox game programs and popcorn were sold for 25 cents)</a:t>
            </a:r>
            <a:endParaRPr sz="1500">
              <a:latin typeface="Arial"/>
              <a:ea typeface="Arial"/>
              <a:cs typeface="Arial"/>
              <a:sym typeface="Arial"/>
            </a:endParaRPr>
          </a:p>
        </p:txBody>
      </p:sp>
      <p:cxnSp>
        <p:nvCxnSpPr>
          <p:cNvPr id="168" name="Google Shape;168;p19"/>
          <p:cNvCxnSpPr/>
          <p:nvPr/>
        </p:nvCxnSpPr>
        <p:spPr>
          <a:xfrm>
            <a:off x="412044" y="83815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69" name="Google Shape;169;p1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0" name="Google Shape;170;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171" name="Google Shape;171;p19"/>
          <p:cNvSpPr txBox="1"/>
          <p:nvPr/>
        </p:nvSpPr>
        <p:spPr>
          <a:xfrm>
            <a:off x="412044" y="293872"/>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0"/>
          <p:cNvSpPr txBox="1">
            <a:spLocks noGrp="1"/>
          </p:cNvSpPr>
          <p:nvPr>
            <p:ph type="title"/>
          </p:nvPr>
        </p:nvSpPr>
        <p:spPr>
          <a:xfrm>
            <a:off x="412044" y="821492"/>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Promotions Celebrating Franchise History And Community</a:t>
            </a:r>
            <a:endParaRPr sz="2000" b="1">
              <a:solidFill>
                <a:schemeClr val="accent1"/>
              </a:solidFill>
              <a:latin typeface="Arial"/>
              <a:ea typeface="Arial"/>
              <a:cs typeface="Arial"/>
              <a:sym typeface="Arial"/>
            </a:endParaRPr>
          </a:p>
        </p:txBody>
      </p:sp>
      <p:sp>
        <p:nvSpPr>
          <p:cNvPr id="177" name="Google Shape;177;p20"/>
          <p:cNvSpPr txBox="1">
            <a:spLocks noGrp="1"/>
          </p:cNvSpPr>
          <p:nvPr>
            <p:ph type="body" idx="1"/>
          </p:nvPr>
        </p:nvSpPr>
        <p:spPr>
          <a:xfrm>
            <a:off x="412050" y="1377925"/>
            <a:ext cx="8319900" cy="3465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None/>
            </a:pPr>
            <a:r>
              <a:rPr lang="en-US" sz="1500" b="1">
                <a:latin typeface="Arial"/>
                <a:ea typeface="Arial"/>
                <a:cs typeface="Arial"/>
                <a:sym typeface="Arial"/>
              </a:rPr>
              <a:t>Green Bay Packers</a:t>
            </a:r>
            <a:endParaRPr sz="1500" b="1">
              <a:latin typeface="Arial"/>
              <a:ea typeface="Arial"/>
              <a:cs typeface="Arial"/>
              <a:sym typeface="Arial"/>
            </a:endParaRPr>
          </a:p>
          <a:p>
            <a:pPr marL="0" lvl="0" indent="0" algn="l" rtl="0">
              <a:lnSpc>
                <a:spcPct val="100000"/>
              </a:lnSpc>
              <a:spcBef>
                <a:spcPts val="0"/>
              </a:spcBef>
              <a:spcAft>
                <a:spcPts val="0"/>
              </a:spcAft>
              <a:buNone/>
            </a:pPr>
            <a:r>
              <a:rPr lang="en-US" sz="1500">
                <a:latin typeface="Arial"/>
                <a:ea typeface="Arial"/>
                <a:cs typeface="Arial"/>
                <a:sym typeface="Arial"/>
              </a:rPr>
              <a:t>The team launched a microsite dedicated to the celebration of their 100th season, featuring one moment highlighted each day for the 100 days leading up to the regular-season opener.</a:t>
            </a:r>
            <a:endParaRPr sz="1500">
              <a:latin typeface="Arial"/>
              <a:ea typeface="Arial"/>
              <a:cs typeface="Arial"/>
              <a:sym typeface="Arial"/>
            </a:endParaRPr>
          </a:p>
          <a:p>
            <a:pPr marL="0" lvl="0" indent="0" algn="l" rtl="0">
              <a:lnSpc>
                <a:spcPct val="100000"/>
              </a:lnSpc>
              <a:spcBef>
                <a:spcPts val="1000"/>
              </a:spcBef>
              <a:spcAft>
                <a:spcPts val="0"/>
              </a:spcAft>
              <a:buNone/>
            </a:pPr>
            <a:r>
              <a:rPr lang="en-US" sz="1500" b="1">
                <a:latin typeface="Arial"/>
                <a:ea typeface="Arial"/>
                <a:cs typeface="Arial"/>
                <a:sym typeface="Arial"/>
              </a:rPr>
              <a:t>Charlotte Hornets</a:t>
            </a:r>
            <a:endParaRPr sz="1500" b="1">
              <a:latin typeface="Arial"/>
              <a:ea typeface="Arial"/>
              <a:cs typeface="Arial"/>
              <a:sym typeface="Arial"/>
            </a:endParaRPr>
          </a:p>
          <a:p>
            <a:pPr marL="0" lvl="0" indent="0" algn="l" rtl="0">
              <a:lnSpc>
                <a:spcPct val="100000"/>
              </a:lnSpc>
              <a:spcBef>
                <a:spcPts val="0"/>
              </a:spcBef>
              <a:spcAft>
                <a:spcPts val="0"/>
              </a:spcAft>
              <a:buNone/>
            </a:pPr>
            <a:r>
              <a:rPr lang="en-US" sz="1500">
                <a:latin typeface="Arial"/>
                <a:ea typeface="Arial"/>
                <a:cs typeface="Arial"/>
                <a:sym typeface="Arial"/>
              </a:rPr>
              <a:t>The team’ organized numerous promotional activities surrounding the franchises’ 30th anniversary, including a new court featuring the team’s original logos and colors.</a:t>
            </a:r>
            <a:endParaRPr sz="1500">
              <a:latin typeface="Arial"/>
              <a:ea typeface="Arial"/>
              <a:cs typeface="Arial"/>
              <a:sym typeface="Arial"/>
            </a:endParaRPr>
          </a:p>
          <a:p>
            <a:pPr marL="0" lvl="0" indent="0" algn="l" rtl="0">
              <a:lnSpc>
                <a:spcPct val="100000"/>
              </a:lnSpc>
              <a:spcBef>
                <a:spcPts val="1000"/>
              </a:spcBef>
              <a:spcAft>
                <a:spcPts val="0"/>
              </a:spcAft>
              <a:buNone/>
            </a:pPr>
            <a:r>
              <a:rPr lang="en-US" sz="1500" b="1">
                <a:latin typeface="Arial"/>
                <a:ea typeface="Arial"/>
                <a:cs typeface="Arial"/>
                <a:sym typeface="Arial"/>
              </a:rPr>
              <a:t>MiLB </a:t>
            </a:r>
            <a:endParaRPr sz="1500" b="1">
              <a:latin typeface="Arial"/>
              <a:ea typeface="Arial"/>
              <a:cs typeface="Arial"/>
              <a:sym typeface="Arial"/>
            </a:endParaRPr>
          </a:p>
          <a:p>
            <a:pPr marL="0" lvl="0" indent="0" algn="l" rtl="0">
              <a:lnSpc>
                <a:spcPct val="100000"/>
              </a:lnSpc>
              <a:spcBef>
                <a:spcPts val="0"/>
              </a:spcBef>
              <a:spcAft>
                <a:spcPts val="1000"/>
              </a:spcAft>
              <a:buNone/>
            </a:pPr>
            <a:r>
              <a:rPr lang="en-US" sz="1500">
                <a:latin typeface="Arial"/>
                <a:ea typeface="Arial"/>
                <a:cs typeface="Arial"/>
                <a:sym typeface="Arial"/>
              </a:rPr>
              <a:t>Teams have honored anniversaries with local communities, including the Pawtucket Red Sox 50-year tribute with "Celebrate Rhode Island" by thanking fans for "50 years together". Promotions Included "Kids Free" Monday-Friday Nights in April &amp; May,  "Swing into Summer" where all students in the state who successfully advance to the next grade level at the end of the school year receive a free ticket to a choice of summertime games, and more.</a:t>
            </a:r>
            <a:endParaRPr sz="1500">
              <a:latin typeface="Arial"/>
              <a:ea typeface="Arial"/>
              <a:cs typeface="Arial"/>
              <a:sym typeface="Arial"/>
            </a:endParaRPr>
          </a:p>
        </p:txBody>
      </p:sp>
      <p:cxnSp>
        <p:nvCxnSpPr>
          <p:cNvPr id="178" name="Google Shape;178;p20"/>
          <p:cNvCxnSpPr/>
          <p:nvPr/>
        </p:nvCxnSpPr>
        <p:spPr>
          <a:xfrm>
            <a:off x="412044" y="82625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79" name="Google Shape;179;p2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80" name="Google Shape;180;p2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181" name="Google Shape;181;p20"/>
          <p:cNvSpPr txBox="1"/>
          <p:nvPr/>
        </p:nvSpPr>
        <p:spPr>
          <a:xfrm>
            <a:off x="412044" y="281972"/>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1"/>
          <p:cNvSpPr txBox="1">
            <a:spLocks noGrp="1"/>
          </p:cNvSpPr>
          <p:nvPr>
            <p:ph type="title"/>
          </p:nvPr>
        </p:nvSpPr>
        <p:spPr>
          <a:xfrm>
            <a:off x="581840" y="101156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MiLB Team Temporary Name Changes</a:t>
            </a:r>
            <a:endParaRPr sz="2000" b="1">
              <a:solidFill>
                <a:schemeClr val="accent1"/>
              </a:solidFill>
              <a:latin typeface="Arial"/>
              <a:ea typeface="Arial"/>
              <a:cs typeface="Arial"/>
              <a:sym typeface="Arial"/>
            </a:endParaRPr>
          </a:p>
        </p:txBody>
      </p:sp>
      <p:sp>
        <p:nvSpPr>
          <p:cNvPr id="187" name="Google Shape;187;p21"/>
          <p:cNvSpPr txBox="1">
            <a:spLocks noGrp="1"/>
          </p:cNvSpPr>
          <p:nvPr>
            <p:ph type="body" idx="1"/>
          </p:nvPr>
        </p:nvSpPr>
        <p:spPr>
          <a:xfrm>
            <a:off x="581840" y="1482275"/>
            <a:ext cx="5881500" cy="3612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600"/>
              </a:spcBef>
              <a:spcAft>
                <a:spcPts val="0"/>
              </a:spcAft>
              <a:buSzPts val="1400"/>
              <a:buNone/>
            </a:pPr>
            <a:r>
              <a:rPr lang="en-US" sz="1600">
                <a:latin typeface="Arial"/>
                <a:ea typeface="Arial"/>
                <a:cs typeface="Arial"/>
                <a:sym typeface="Arial"/>
              </a:rPr>
              <a:t>Another popular trend where minor league teams celebrate community is the creation of promotions where the team undergoes a name change for one game.  </a:t>
            </a:r>
            <a:endParaRPr sz="1600">
              <a:latin typeface="Arial"/>
              <a:ea typeface="Arial"/>
              <a:cs typeface="Arial"/>
              <a:sym typeface="Arial"/>
            </a:endParaRPr>
          </a:p>
          <a:p>
            <a:pPr marL="0" lvl="0" indent="0" algn="l" rtl="0">
              <a:lnSpc>
                <a:spcPct val="100000"/>
              </a:lnSpc>
              <a:spcBef>
                <a:spcPts val="1000"/>
              </a:spcBef>
              <a:spcAft>
                <a:spcPts val="1000"/>
              </a:spcAft>
              <a:buSzPts val="1400"/>
              <a:buNone/>
            </a:pPr>
            <a:r>
              <a:rPr lang="en-US" sz="1600">
                <a:latin typeface="Arial"/>
                <a:ea typeface="Arial"/>
                <a:cs typeface="Arial"/>
                <a:sym typeface="Arial"/>
              </a:rPr>
              <a:t>While Minor League Baseball has a history of food-themed marketing stunts, the practice really took off in 2016 when teams like the Lehigh Valley IronPigs (Bacon), Toledo Mud Hens (Eggs) and Fresno Grizzlies (Tacos) took the promotions to another level, donning themed uniforms along with other promotional activities. </a:t>
            </a:r>
            <a:endParaRPr sz="1600"/>
          </a:p>
        </p:txBody>
      </p:sp>
      <p:cxnSp>
        <p:nvCxnSpPr>
          <p:cNvPr id="188" name="Google Shape;188;p21"/>
          <p:cNvCxnSpPr/>
          <p:nvPr/>
        </p:nvCxnSpPr>
        <p:spPr>
          <a:xfrm>
            <a:off x="581840" y="101632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89" name="Google Shape;189;p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90" name="Google Shape;190;p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191" name="Google Shape;191;p21"/>
          <p:cNvSpPr txBox="1"/>
          <p:nvPr/>
        </p:nvSpPr>
        <p:spPr>
          <a:xfrm>
            <a:off x="581840" y="517797"/>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g2311c3bf52e_0_26"/>
          <p:cNvSpPr txBox="1">
            <a:spLocks noGrp="1"/>
          </p:cNvSpPr>
          <p:nvPr>
            <p:ph type="title"/>
          </p:nvPr>
        </p:nvSpPr>
        <p:spPr>
          <a:xfrm>
            <a:off x="261165" y="64331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Why is this a hot trend?  Because these promotions work!</a:t>
            </a:r>
            <a:endParaRPr sz="2000" b="1">
              <a:solidFill>
                <a:schemeClr val="accent1"/>
              </a:solidFill>
              <a:latin typeface="Arial"/>
              <a:ea typeface="Arial"/>
              <a:cs typeface="Arial"/>
              <a:sym typeface="Arial"/>
            </a:endParaRPr>
          </a:p>
        </p:txBody>
      </p:sp>
      <p:sp>
        <p:nvSpPr>
          <p:cNvPr id="197" name="Google Shape;197;g2311c3bf52e_0_26"/>
          <p:cNvSpPr txBox="1">
            <a:spLocks noGrp="1"/>
          </p:cNvSpPr>
          <p:nvPr>
            <p:ph type="body" idx="1"/>
          </p:nvPr>
        </p:nvSpPr>
        <p:spPr>
          <a:xfrm flipH="1">
            <a:off x="457963" y="1429375"/>
            <a:ext cx="2671200" cy="1077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600"/>
              </a:spcBef>
              <a:spcAft>
                <a:spcPts val="600"/>
              </a:spcAft>
              <a:buSzPts val="1400"/>
              <a:buNone/>
            </a:pPr>
            <a:r>
              <a:rPr lang="en-US" sz="1200">
                <a:latin typeface="Arial"/>
                <a:ea typeface="Arial"/>
                <a:cs typeface="Arial"/>
                <a:sym typeface="Arial"/>
              </a:rPr>
              <a:t>To pay tribute to Maryland’s “most hallowed pastime of picking steamed crabs”, the Aberdeen IronBirds changed their team name to the “Steamed Crabs” for a game last season.</a:t>
            </a:r>
            <a:endParaRPr sz="1200"/>
          </a:p>
        </p:txBody>
      </p:sp>
      <p:cxnSp>
        <p:nvCxnSpPr>
          <p:cNvPr id="198" name="Google Shape;198;g2311c3bf52e_0_26"/>
          <p:cNvCxnSpPr/>
          <p:nvPr/>
        </p:nvCxnSpPr>
        <p:spPr>
          <a:xfrm>
            <a:off x="261165" y="64807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199" name="Google Shape;199;g2311c3bf52e_0_2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0" name="Google Shape;200;g2311c3bf52e_0_2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01" name="Google Shape;201;g2311c3bf52e_0_26"/>
          <p:cNvSpPr txBox="1"/>
          <p:nvPr/>
        </p:nvSpPr>
        <p:spPr>
          <a:xfrm>
            <a:off x="261165" y="149547"/>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pic>
        <p:nvPicPr>
          <p:cNvPr id="202" name="Google Shape;202;g2311c3bf52e_0_26"/>
          <p:cNvPicPr preferRelativeResize="0"/>
          <p:nvPr/>
        </p:nvPicPr>
        <p:blipFill>
          <a:blip r:embed="rId4">
            <a:alphaModFix/>
          </a:blip>
          <a:stretch>
            <a:fillRect/>
          </a:stretch>
        </p:blipFill>
        <p:spPr>
          <a:xfrm>
            <a:off x="511088" y="2916381"/>
            <a:ext cx="2564925" cy="1440624"/>
          </a:xfrm>
          <a:prstGeom prst="rect">
            <a:avLst/>
          </a:prstGeom>
          <a:noFill/>
          <a:ln>
            <a:noFill/>
          </a:ln>
        </p:spPr>
      </p:pic>
      <p:sp>
        <p:nvSpPr>
          <p:cNvPr id="203" name="Google Shape;203;g2311c3bf52e_0_26"/>
          <p:cNvSpPr txBox="1">
            <a:spLocks noGrp="1"/>
          </p:cNvSpPr>
          <p:nvPr>
            <p:ph type="body" idx="1"/>
          </p:nvPr>
        </p:nvSpPr>
        <p:spPr>
          <a:xfrm flipH="1">
            <a:off x="3236400" y="1347375"/>
            <a:ext cx="2671200" cy="1077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600"/>
              </a:spcBef>
              <a:spcAft>
                <a:spcPts val="600"/>
              </a:spcAft>
              <a:buSzPts val="1400"/>
              <a:buNone/>
            </a:pPr>
            <a:r>
              <a:rPr lang="en-US" sz="1200">
                <a:latin typeface="Arial"/>
                <a:ea typeface="Arial"/>
                <a:cs typeface="Arial"/>
                <a:sym typeface="Arial"/>
              </a:rPr>
              <a:t>For one game, the Albuquerque Isotopes became the Green Chile Cheeseburgers. Taking the food theme even further, Albuquerque’s opponent of the evening was the Fresno Grizzlies, who became the Fresno Tacos for the game.</a:t>
            </a:r>
            <a:endParaRPr sz="1200"/>
          </a:p>
        </p:txBody>
      </p:sp>
      <p:pic>
        <p:nvPicPr>
          <p:cNvPr id="204" name="Google Shape;204;g2311c3bf52e_0_26"/>
          <p:cNvPicPr preferRelativeResize="0"/>
          <p:nvPr/>
        </p:nvPicPr>
        <p:blipFill>
          <a:blip r:embed="rId5">
            <a:alphaModFix/>
          </a:blip>
          <a:stretch>
            <a:fillRect/>
          </a:stretch>
        </p:blipFill>
        <p:spPr>
          <a:xfrm>
            <a:off x="3319047" y="2931391"/>
            <a:ext cx="2505900" cy="1410584"/>
          </a:xfrm>
          <a:prstGeom prst="rect">
            <a:avLst/>
          </a:prstGeom>
          <a:noFill/>
          <a:ln>
            <a:noFill/>
          </a:ln>
        </p:spPr>
      </p:pic>
      <p:sp>
        <p:nvSpPr>
          <p:cNvPr id="205" name="Google Shape;205;g2311c3bf52e_0_26"/>
          <p:cNvSpPr txBox="1">
            <a:spLocks noGrp="1"/>
          </p:cNvSpPr>
          <p:nvPr>
            <p:ph type="body" idx="1"/>
          </p:nvPr>
        </p:nvSpPr>
        <p:spPr>
          <a:xfrm flipH="1">
            <a:off x="6014825" y="1347375"/>
            <a:ext cx="2671200" cy="1077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600"/>
              </a:spcBef>
              <a:spcAft>
                <a:spcPts val="600"/>
              </a:spcAft>
              <a:buSzPts val="1400"/>
              <a:buNone/>
            </a:pPr>
            <a:r>
              <a:rPr lang="en-US" sz="1200">
                <a:latin typeface="Arial"/>
                <a:ea typeface="Arial"/>
                <a:cs typeface="Arial"/>
                <a:sym typeface="Arial"/>
              </a:rPr>
              <a:t>MiLB’s Charlotte Knights chose to pay homage to their home state’s culinary claim to fame (barbeque) by becoming the Charlotte Pitmasters for one game.</a:t>
            </a:r>
            <a:endParaRPr sz="1200"/>
          </a:p>
        </p:txBody>
      </p:sp>
      <p:pic>
        <p:nvPicPr>
          <p:cNvPr id="206" name="Google Shape;206;g2311c3bf52e_0_26"/>
          <p:cNvPicPr preferRelativeResize="0"/>
          <p:nvPr/>
        </p:nvPicPr>
        <p:blipFill>
          <a:blip r:embed="rId6">
            <a:alphaModFix/>
          </a:blip>
          <a:stretch>
            <a:fillRect/>
          </a:stretch>
        </p:blipFill>
        <p:spPr>
          <a:xfrm>
            <a:off x="6067975" y="2968888"/>
            <a:ext cx="2671200" cy="13356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2"/>
          <p:cNvSpPr txBox="1">
            <a:spLocks noGrp="1"/>
          </p:cNvSpPr>
          <p:nvPr>
            <p:ph type="title"/>
          </p:nvPr>
        </p:nvSpPr>
        <p:spPr>
          <a:xfrm>
            <a:off x="474990" y="889642"/>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Pop Culture Themed Promotions</a:t>
            </a:r>
            <a:endParaRPr sz="2000" b="1">
              <a:solidFill>
                <a:schemeClr val="accent1"/>
              </a:solidFill>
              <a:latin typeface="Arial"/>
              <a:ea typeface="Arial"/>
              <a:cs typeface="Arial"/>
              <a:sym typeface="Arial"/>
            </a:endParaRPr>
          </a:p>
        </p:txBody>
      </p:sp>
      <p:sp>
        <p:nvSpPr>
          <p:cNvPr id="212" name="Google Shape;212;p22"/>
          <p:cNvSpPr txBox="1">
            <a:spLocks noGrp="1"/>
          </p:cNvSpPr>
          <p:nvPr>
            <p:ph type="body" idx="1"/>
          </p:nvPr>
        </p:nvSpPr>
        <p:spPr>
          <a:xfrm>
            <a:off x="474990" y="1333820"/>
            <a:ext cx="8319900" cy="3755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500">
                <a:latin typeface="Arial"/>
                <a:ea typeface="Arial"/>
                <a:cs typeface="Arial"/>
                <a:sym typeface="Arial"/>
              </a:rPr>
              <a:t>Many teams now offer “Star Wars” theme nights </a:t>
            </a:r>
            <a:endParaRPr sz="1500"/>
          </a:p>
          <a:p>
            <a:pPr marL="914400" lvl="1"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Star Wars theme nights were so popular with MLB teams last season that the Star Wars website featured a “MLB Feels the Force” page communicating the dates each MLB team would be hosting their “Star Wars Night” promotions.</a:t>
            </a:r>
            <a:endParaRPr sz="1500"/>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Game of Thrones took MLB by storm in 2019, with 20 of the league’s 30 teams offering GoT themed promotions as baseball clubs celebrated the show’s final season. </a:t>
            </a:r>
            <a:endParaRPr sz="1500"/>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The Durham Bulls hosted a Pokemon GO promotion to help raise funds for a local pet adoption agency.</a:t>
            </a:r>
            <a:endParaRPr sz="1500"/>
          </a:p>
          <a:p>
            <a:pPr marL="457200" lvl="0" indent="-323850" algn="l" rtl="0">
              <a:lnSpc>
                <a:spcPct val="100000"/>
              </a:lnSpc>
              <a:spcBef>
                <a:spcPts val="1000"/>
              </a:spcBef>
              <a:spcAft>
                <a:spcPts val="1000"/>
              </a:spcAft>
              <a:buSzPts val="1500"/>
              <a:buFont typeface="Arial"/>
              <a:buChar char="●"/>
            </a:pPr>
            <a:r>
              <a:rPr lang="en-US" sz="1500">
                <a:latin typeface="Arial"/>
                <a:ea typeface="Arial"/>
                <a:cs typeface="Arial"/>
                <a:sym typeface="Arial"/>
              </a:rPr>
              <a:t>The Toronto Raptors have successfully attracted big crowds for the team’s annual ‘Drake Night’ promotion.  Each year, the team gives out Drake t-shirts and Drake’s official DJ (Future the Prince) has provided the halftime entertainment.</a:t>
            </a:r>
            <a:endParaRPr sz="1500">
              <a:latin typeface="Arial"/>
              <a:ea typeface="Arial"/>
              <a:cs typeface="Arial"/>
              <a:sym typeface="Arial"/>
            </a:endParaRPr>
          </a:p>
        </p:txBody>
      </p:sp>
      <p:cxnSp>
        <p:nvCxnSpPr>
          <p:cNvPr id="213" name="Google Shape;213;p22"/>
          <p:cNvCxnSpPr/>
          <p:nvPr/>
        </p:nvCxnSpPr>
        <p:spPr>
          <a:xfrm>
            <a:off x="474990" y="894400"/>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14" name="Google Shape;214;p2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5" name="Google Shape;215;p2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16" name="Google Shape;216;p22"/>
          <p:cNvSpPr txBox="1"/>
          <p:nvPr/>
        </p:nvSpPr>
        <p:spPr>
          <a:xfrm>
            <a:off x="474990" y="395872"/>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
        <p:cNvGrpSpPr/>
        <p:nvPr/>
      </p:nvGrpSpPr>
      <p:grpSpPr>
        <a:xfrm>
          <a:off x="0" y="0"/>
          <a:ext cx="0" cy="0"/>
          <a:chOff x="0" y="0"/>
          <a:chExt cx="0" cy="0"/>
        </a:xfrm>
      </p:grpSpPr>
      <p:sp>
        <p:nvSpPr>
          <p:cNvPr id="38" name="Google Shape;38;p2"/>
          <p:cNvSpPr txBox="1">
            <a:spLocks noGrp="1"/>
          </p:cNvSpPr>
          <p:nvPr>
            <p:ph type="title"/>
          </p:nvPr>
        </p:nvSpPr>
        <p:spPr>
          <a:xfrm>
            <a:off x="1480750" y="386875"/>
            <a:ext cx="5735700" cy="941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WHAT IS AN INDUSTRY TREND?</a:t>
            </a:r>
            <a:endParaRPr b="1">
              <a:latin typeface="Arial"/>
              <a:ea typeface="Arial"/>
              <a:cs typeface="Arial"/>
              <a:sym typeface="Arial"/>
            </a:endParaRPr>
          </a:p>
        </p:txBody>
      </p:sp>
      <p:sp>
        <p:nvSpPr>
          <p:cNvPr id="39" name="Google Shape;39;p2"/>
          <p:cNvSpPr txBox="1">
            <a:spLocks noGrp="1"/>
          </p:cNvSpPr>
          <p:nvPr>
            <p:ph type="body" idx="1"/>
          </p:nvPr>
        </p:nvSpPr>
        <p:spPr>
          <a:xfrm>
            <a:off x="938500" y="1246024"/>
            <a:ext cx="7172100" cy="328080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solidFill>
                  <a:schemeClr val="dk2"/>
                </a:solidFill>
                <a:latin typeface="Arial"/>
                <a:ea typeface="Arial"/>
                <a:cs typeface="Arial"/>
                <a:sym typeface="Arial"/>
              </a:rPr>
              <a:t>Industry trends</a:t>
            </a:r>
            <a:r>
              <a:rPr lang="en-US" sz="1600" b="1">
                <a:latin typeface="Arial"/>
                <a:ea typeface="Arial"/>
                <a:cs typeface="Arial"/>
                <a:sym typeface="Arial"/>
              </a:rPr>
              <a:t> </a:t>
            </a:r>
            <a:r>
              <a:rPr lang="en-US" sz="1600">
                <a:latin typeface="Arial"/>
                <a:ea typeface="Arial"/>
                <a:cs typeface="Arial"/>
                <a:sym typeface="Arial"/>
              </a:rPr>
              <a:t>are patterns that occur within a specific industry. </a:t>
            </a:r>
            <a:endParaRPr sz="1600"/>
          </a:p>
          <a:p>
            <a:pPr marL="0" lvl="0" indent="0" algn="l" rtl="0">
              <a:lnSpc>
                <a:spcPct val="100000"/>
              </a:lnSpc>
              <a:spcBef>
                <a:spcPts val="0"/>
              </a:spcBef>
              <a:spcAft>
                <a:spcPts val="0"/>
              </a:spcAft>
              <a:buSzPts val="1150"/>
              <a:buNone/>
            </a:pPr>
            <a:endParaRPr sz="1600">
              <a:latin typeface="Arial"/>
              <a:ea typeface="Arial"/>
              <a:cs typeface="Arial"/>
              <a:sym typeface="Arial"/>
            </a:endParaRPr>
          </a:p>
          <a:p>
            <a:pPr marL="0" lvl="0" indent="0" algn="l" rtl="0">
              <a:lnSpc>
                <a:spcPct val="100000"/>
              </a:lnSpc>
              <a:spcBef>
                <a:spcPts val="0"/>
              </a:spcBef>
              <a:spcAft>
                <a:spcPts val="0"/>
              </a:spcAft>
              <a:buSzPts val="1150"/>
              <a:buNone/>
            </a:pPr>
            <a:r>
              <a:rPr lang="en-US" sz="1600">
                <a:latin typeface="Arial"/>
                <a:ea typeface="Arial"/>
                <a:cs typeface="Arial"/>
                <a:sym typeface="Arial"/>
              </a:rPr>
              <a:t>These patterns could relate to pricing, costs, consumer behavior, manufacturing, promotions/sales strategies, distribution channels or any function of marketing.  </a:t>
            </a:r>
            <a:endParaRPr sz="1600">
              <a:latin typeface="Arial"/>
              <a:ea typeface="Arial"/>
              <a:cs typeface="Arial"/>
              <a:sym typeface="Arial"/>
            </a:endParaRPr>
          </a:p>
        </p:txBody>
      </p:sp>
      <p:cxnSp>
        <p:nvCxnSpPr>
          <p:cNvPr id="40" name="Google Shape;40;p2"/>
          <p:cNvCxnSpPr/>
          <p:nvPr/>
        </p:nvCxnSpPr>
        <p:spPr>
          <a:xfrm>
            <a:off x="2967100" y="978466"/>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1" name="Google Shape;41;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2" name="Google Shape;42;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3"/>
          <p:cNvSpPr txBox="1">
            <a:spLocks noGrp="1"/>
          </p:cNvSpPr>
          <p:nvPr>
            <p:ph type="title"/>
          </p:nvPr>
        </p:nvSpPr>
        <p:spPr>
          <a:xfrm>
            <a:off x="261165" y="64331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Sneaker Brands And Celebrity Collaborations</a:t>
            </a:r>
            <a:endParaRPr sz="2000" b="1">
              <a:solidFill>
                <a:schemeClr val="accent1"/>
              </a:solidFill>
              <a:latin typeface="Arial"/>
              <a:ea typeface="Arial"/>
              <a:cs typeface="Arial"/>
              <a:sym typeface="Arial"/>
            </a:endParaRPr>
          </a:p>
        </p:txBody>
      </p:sp>
      <p:sp>
        <p:nvSpPr>
          <p:cNvPr id="222" name="Google Shape;222;p23"/>
          <p:cNvSpPr txBox="1">
            <a:spLocks noGrp="1"/>
          </p:cNvSpPr>
          <p:nvPr>
            <p:ph type="body" idx="1"/>
          </p:nvPr>
        </p:nvSpPr>
        <p:spPr>
          <a:xfrm>
            <a:off x="261177" y="1087500"/>
            <a:ext cx="4858500" cy="3755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latin typeface="Arial"/>
                <a:ea typeface="Arial"/>
                <a:cs typeface="Arial"/>
                <a:sym typeface="Arial"/>
              </a:rPr>
              <a:t>Sneaker and apparel brands have enjoyed a lot of success by collaborating with non-athlete celebrities to help drive awareness and move product:</a:t>
            </a:r>
            <a:endParaRPr sz="1600"/>
          </a:p>
          <a:p>
            <a:pPr marL="457200" lvl="0" indent="-330200" algn="l" rtl="0">
              <a:lnSpc>
                <a:spcPct val="100000"/>
              </a:lnSpc>
              <a:spcBef>
                <a:spcPts val="600"/>
              </a:spcBef>
              <a:spcAft>
                <a:spcPts val="0"/>
              </a:spcAft>
              <a:buSzPts val="1600"/>
              <a:buFont typeface="Arial"/>
              <a:buChar char="●"/>
            </a:pPr>
            <a:r>
              <a:rPr lang="en-US" sz="1600">
                <a:latin typeface="Arial"/>
                <a:ea typeface="Arial"/>
                <a:cs typeface="Arial"/>
                <a:sym typeface="Arial"/>
              </a:rPr>
              <a:t>Nike with Kevin Hart</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Adidas with Beyoncé and Jonah Hill</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Puma with J. Cole, Kylie Jenner and Rihanna</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Under Armour with Gisele Bundchen</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Converse with Millie Bobby Brown </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Reebok with Ariana Grande and Gal Gadot</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Champion with Chance the Rapper</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New Balance with Jaden Smith</a:t>
            </a:r>
            <a:endParaRPr sz="1600">
              <a:latin typeface="Arial"/>
              <a:ea typeface="Arial"/>
              <a:cs typeface="Arial"/>
              <a:sym typeface="Arial"/>
            </a:endParaRPr>
          </a:p>
          <a:p>
            <a:pPr marL="0" lvl="0" indent="0" algn="l" rtl="0">
              <a:lnSpc>
                <a:spcPct val="100000"/>
              </a:lnSpc>
              <a:spcBef>
                <a:spcPts val="600"/>
              </a:spcBef>
              <a:spcAft>
                <a:spcPts val="0"/>
              </a:spcAft>
              <a:buSzPts val="1400"/>
              <a:buNone/>
            </a:pPr>
            <a:endParaRPr sz="1600">
              <a:latin typeface="Arial"/>
              <a:ea typeface="Arial"/>
              <a:cs typeface="Arial"/>
              <a:sym typeface="Arial"/>
            </a:endParaRPr>
          </a:p>
          <a:p>
            <a:pPr marL="0" lvl="0" indent="0" algn="l" rtl="0">
              <a:lnSpc>
                <a:spcPct val="100000"/>
              </a:lnSpc>
              <a:spcBef>
                <a:spcPts val="600"/>
              </a:spcBef>
              <a:spcAft>
                <a:spcPts val="0"/>
              </a:spcAft>
              <a:buSzPts val="1400"/>
              <a:buNone/>
            </a:pPr>
            <a:endParaRPr sz="1600">
              <a:latin typeface="Arial"/>
              <a:ea typeface="Arial"/>
              <a:cs typeface="Arial"/>
              <a:sym typeface="Arial"/>
            </a:endParaRPr>
          </a:p>
          <a:p>
            <a:pPr marL="457200" lvl="1" indent="0" algn="l" rtl="0">
              <a:lnSpc>
                <a:spcPct val="100000"/>
              </a:lnSpc>
              <a:spcBef>
                <a:spcPts val="600"/>
              </a:spcBef>
              <a:spcAft>
                <a:spcPts val="600"/>
              </a:spcAft>
              <a:buSzPts val="1400"/>
              <a:buNone/>
            </a:pPr>
            <a:endParaRPr sz="1600">
              <a:latin typeface="Arial"/>
              <a:ea typeface="Arial"/>
              <a:cs typeface="Arial"/>
              <a:sym typeface="Arial"/>
            </a:endParaRPr>
          </a:p>
        </p:txBody>
      </p:sp>
      <p:cxnSp>
        <p:nvCxnSpPr>
          <p:cNvPr id="223" name="Google Shape;223;p23"/>
          <p:cNvCxnSpPr/>
          <p:nvPr/>
        </p:nvCxnSpPr>
        <p:spPr>
          <a:xfrm>
            <a:off x="261165" y="64807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24" name="Google Shape;224;p2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25" name="Google Shape;225;p2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26" name="Google Shape;226;p23"/>
          <p:cNvSpPr txBox="1"/>
          <p:nvPr/>
        </p:nvSpPr>
        <p:spPr>
          <a:xfrm>
            <a:off x="261165" y="149547"/>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pic>
        <p:nvPicPr>
          <p:cNvPr id="227" name="Google Shape;227;p23"/>
          <p:cNvPicPr preferRelativeResize="0"/>
          <p:nvPr/>
        </p:nvPicPr>
        <p:blipFill rotWithShape="1">
          <a:blip r:embed="rId4">
            <a:alphaModFix/>
          </a:blip>
          <a:srcRect/>
          <a:stretch/>
        </p:blipFill>
        <p:spPr>
          <a:xfrm>
            <a:off x="5392623" y="1443256"/>
            <a:ext cx="3391648" cy="225698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24"/>
          <p:cNvSpPr txBox="1">
            <a:spLocks noGrp="1"/>
          </p:cNvSpPr>
          <p:nvPr>
            <p:ph type="title"/>
          </p:nvPr>
        </p:nvSpPr>
        <p:spPr>
          <a:xfrm>
            <a:off x="261165" y="64331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Gamification</a:t>
            </a:r>
            <a:endParaRPr sz="2000" b="1">
              <a:solidFill>
                <a:schemeClr val="accent1"/>
              </a:solidFill>
              <a:latin typeface="Arial"/>
              <a:ea typeface="Arial"/>
              <a:cs typeface="Arial"/>
              <a:sym typeface="Arial"/>
            </a:endParaRPr>
          </a:p>
        </p:txBody>
      </p:sp>
      <p:sp>
        <p:nvSpPr>
          <p:cNvPr id="233" name="Google Shape;233;p24"/>
          <p:cNvSpPr txBox="1">
            <a:spLocks noGrp="1"/>
          </p:cNvSpPr>
          <p:nvPr>
            <p:ph type="body" idx="1"/>
          </p:nvPr>
        </p:nvSpPr>
        <p:spPr>
          <a:xfrm>
            <a:off x="261176" y="1087500"/>
            <a:ext cx="5316000" cy="3755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latin typeface="Arial"/>
                <a:ea typeface="Arial"/>
                <a:cs typeface="Arial"/>
                <a:sym typeface="Arial"/>
              </a:rPr>
              <a:t>Gamification is a marketing strategy that encourages consumer engagement with brands through game play or similar activities</a:t>
            </a:r>
            <a:endParaRPr sz="1600"/>
          </a:p>
          <a:p>
            <a:pPr marL="457200" lvl="0" indent="-330200" algn="l" rtl="0">
              <a:lnSpc>
                <a:spcPct val="100000"/>
              </a:lnSpc>
              <a:spcBef>
                <a:spcPts val="600"/>
              </a:spcBef>
              <a:spcAft>
                <a:spcPts val="0"/>
              </a:spcAft>
              <a:buSzPts val="1600"/>
              <a:buFont typeface="Arial"/>
              <a:buChar char="●"/>
            </a:pPr>
            <a:r>
              <a:rPr lang="en-US" sz="1600">
                <a:latin typeface="Arial"/>
                <a:ea typeface="Arial"/>
                <a:cs typeface="Arial"/>
                <a:sym typeface="Arial"/>
              </a:rPr>
              <a:t>The Jacksonville Jaguars offer several team-branded games on their website as a way to add value for loyalty program members.</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The Chicago Bulls launched a “Mascot Dash” game to encourage competition and activity from fans through social media channels using the hashtag #BullsMascotDash</a:t>
            </a:r>
            <a:endParaRPr sz="1600"/>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The Association of Volleyball Professionals (AVP) launched a branded video game called “AVP Beach Volley: Copa” for play on mobile devices. </a:t>
            </a:r>
            <a:endParaRPr sz="1600">
              <a:latin typeface="Arial"/>
              <a:ea typeface="Arial"/>
              <a:cs typeface="Arial"/>
              <a:sym typeface="Arial"/>
            </a:endParaRPr>
          </a:p>
        </p:txBody>
      </p:sp>
      <p:cxnSp>
        <p:nvCxnSpPr>
          <p:cNvPr id="234" name="Google Shape;234;p24"/>
          <p:cNvCxnSpPr/>
          <p:nvPr/>
        </p:nvCxnSpPr>
        <p:spPr>
          <a:xfrm>
            <a:off x="261165" y="64807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35" name="Google Shape;235;p2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6" name="Google Shape;236;p2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37" name="Google Shape;237;p24"/>
          <p:cNvSpPr txBox="1"/>
          <p:nvPr/>
        </p:nvSpPr>
        <p:spPr>
          <a:xfrm>
            <a:off x="261165" y="149547"/>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pic>
        <p:nvPicPr>
          <p:cNvPr id="238" name="Google Shape;238;p24"/>
          <p:cNvPicPr preferRelativeResize="0"/>
          <p:nvPr/>
        </p:nvPicPr>
        <p:blipFill rotWithShape="1">
          <a:blip r:embed="rId4">
            <a:alphaModFix/>
          </a:blip>
          <a:srcRect/>
          <a:stretch/>
        </p:blipFill>
        <p:spPr>
          <a:xfrm>
            <a:off x="5931390" y="1125963"/>
            <a:ext cx="2952750" cy="1552575"/>
          </a:xfrm>
          <a:prstGeom prst="rect">
            <a:avLst/>
          </a:prstGeom>
          <a:noFill/>
          <a:ln>
            <a:noFill/>
          </a:ln>
        </p:spPr>
      </p:pic>
      <p:pic>
        <p:nvPicPr>
          <p:cNvPr id="239" name="Google Shape;239;p24"/>
          <p:cNvPicPr preferRelativeResize="0"/>
          <p:nvPr/>
        </p:nvPicPr>
        <p:blipFill rotWithShape="1">
          <a:blip r:embed="rId5">
            <a:alphaModFix/>
          </a:blip>
          <a:srcRect/>
          <a:stretch/>
        </p:blipFill>
        <p:spPr>
          <a:xfrm>
            <a:off x="5931400" y="2888100"/>
            <a:ext cx="2952750" cy="144418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5"/>
          <p:cNvSpPr txBox="1">
            <a:spLocks noGrp="1"/>
          </p:cNvSpPr>
          <p:nvPr>
            <p:ph type="title"/>
          </p:nvPr>
        </p:nvSpPr>
        <p:spPr>
          <a:xfrm>
            <a:off x="261165" y="64331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Gamification</a:t>
            </a:r>
            <a:endParaRPr sz="2000" b="1">
              <a:solidFill>
                <a:schemeClr val="accent1"/>
              </a:solidFill>
              <a:latin typeface="Arial"/>
              <a:ea typeface="Arial"/>
              <a:cs typeface="Arial"/>
              <a:sym typeface="Arial"/>
            </a:endParaRPr>
          </a:p>
        </p:txBody>
      </p:sp>
      <p:sp>
        <p:nvSpPr>
          <p:cNvPr id="245" name="Google Shape;245;p25"/>
          <p:cNvSpPr txBox="1">
            <a:spLocks noGrp="1"/>
          </p:cNvSpPr>
          <p:nvPr>
            <p:ph type="body" idx="1"/>
          </p:nvPr>
        </p:nvSpPr>
        <p:spPr>
          <a:xfrm>
            <a:off x="261176" y="1087500"/>
            <a:ext cx="5316000" cy="3755400"/>
          </a:xfrm>
          <a:prstGeom prst="rect">
            <a:avLst/>
          </a:prstGeom>
          <a:noFill/>
          <a:ln>
            <a:noFill/>
          </a:ln>
        </p:spPr>
        <p:txBody>
          <a:bodyPr spcFirstLastPara="1" wrap="square" lIns="91425" tIns="91425" rIns="91425" bIns="91425" anchor="t" anchorCtr="0">
            <a:noAutofit/>
          </a:bodyPr>
          <a:lstStyle/>
          <a:p>
            <a:pPr marL="0" lvl="1" indent="0" algn="l" rtl="0">
              <a:lnSpc>
                <a:spcPct val="100000"/>
              </a:lnSpc>
              <a:spcBef>
                <a:spcPts val="0"/>
              </a:spcBef>
              <a:spcAft>
                <a:spcPts val="0"/>
              </a:spcAft>
              <a:buSzPts val="1400"/>
              <a:buNone/>
            </a:pPr>
            <a:r>
              <a:rPr lang="en-US" sz="1600">
                <a:latin typeface="Arial"/>
                <a:ea typeface="Arial"/>
                <a:cs typeface="Arial"/>
                <a:sym typeface="Arial"/>
              </a:rPr>
              <a:t>To engage fans around the 2021 NFL Draft, the Indianapolis Colts launched the “Colts Arcade” on the team’s mobile app, offering a variety of team-branded digital games including:</a:t>
            </a:r>
            <a:endParaRPr sz="1600"/>
          </a:p>
          <a:p>
            <a:pPr marL="285750" lvl="0" indent="-298450" algn="l" rtl="0">
              <a:lnSpc>
                <a:spcPct val="100000"/>
              </a:lnSpc>
              <a:spcBef>
                <a:spcPts val="600"/>
              </a:spcBef>
              <a:spcAft>
                <a:spcPts val="0"/>
              </a:spcAft>
              <a:buSzPts val="1600"/>
              <a:buChar char="●"/>
            </a:pPr>
            <a:r>
              <a:rPr lang="en-US" sz="1600">
                <a:latin typeface="Arial"/>
                <a:ea typeface="Arial"/>
                <a:cs typeface="Arial"/>
                <a:sym typeface="Arial"/>
              </a:rPr>
              <a:t>“Guess the Home Opener” game where fans were encouraged to guess the team’s opponent, date and time for the Colts’ home opener.</a:t>
            </a:r>
            <a:endParaRPr sz="1600"/>
          </a:p>
          <a:p>
            <a:pPr marL="285750" lvl="0" indent="-298450" algn="l" rtl="0">
              <a:lnSpc>
                <a:spcPct val="100000"/>
              </a:lnSpc>
              <a:spcBef>
                <a:spcPts val="600"/>
              </a:spcBef>
              <a:spcAft>
                <a:spcPts val="0"/>
              </a:spcAft>
              <a:buSzPts val="1600"/>
              <a:buChar char="●"/>
            </a:pPr>
            <a:r>
              <a:rPr lang="en-US" sz="1600">
                <a:latin typeface="Arial"/>
                <a:ea typeface="Arial"/>
                <a:cs typeface="Arial"/>
                <a:sym typeface="Arial"/>
              </a:rPr>
              <a:t>“Colts Draft Bingo” where fans were encouraged to fill out their cards as they followed along with the picks made by the Colts throughout the draft.</a:t>
            </a:r>
            <a:endParaRPr sz="1600"/>
          </a:p>
          <a:p>
            <a:pPr marL="285750" lvl="0" indent="-298450" algn="l" rtl="0">
              <a:lnSpc>
                <a:spcPct val="100000"/>
              </a:lnSpc>
              <a:spcBef>
                <a:spcPts val="600"/>
              </a:spcBef>
              <a:spcAft>
                <a:spcPts val="0"/>
              </a:spcAft>
              <a:buSzPts val="1600"/>
              <a:buChar char="●"/>
            </a:pPr>
            <a:r>
              <a:rPr lang="en-US" sz="1600">
                <a:latin typeface="Arial"/>
                <a:ea typeface="Arial"/>
                <a:cs typeface="Arial"/>
                <a:sym typeface="Arial"/>
              </a:rPr>
              <a:t>“Colts Draft Trivia game with a variety of questions tied to the franchise’s draft history</a:t>
            </a:r>
            <a:endParaRPr sz="1600"/>
          </a:p>
          <a:p>
            <a:pPr marL="457200" lvl="1" indent="0" algn="l" rtl="0">
              <a:lnSpc>
                <a:spcPct val="100000"/>
              </a:lnSpc>
              <a:spcBef>
                <a:spcPts val="600"/>
              </a:spcBef>
              <a:spcAft>
                <a:spcPts val="600"/>
              </a:spcAft>
              <a:buSzPts val="1400"/>
              <a:buNone/>
            </a:pPr>
            <a:endParaRPr sz="1600">
              <a:latin typeface="Arial"/>
              <a:ea typeface="Arial"/>
              <a:cs typeface="Arial"/>
              <a:sym typeface="Arial"/>
            </a:endParaRPr>
          </a:p>
        </p:txBody>
      </p:sp>
      <p:cxnSp>
        <p:nvCxnSpPr>
          <p:cNvPr id="246" name="Google Shape;246;p25"/>
          <p:cNvCxnSpPr/>
          <p:nvPr/>
        </p:nvCxnSpPr>
        <p:spPr>
          <a:xfrm>
            <a:off x="261165" y="64807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47" name="Google Shape;247;p2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48" name="Google Shape;248;p2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49" name="Google Shape;249;p25"/>
          <p:cNvSpPr txBox="1"/>
          <p:nvPr/>
        </p:nvSpPr>
        <p:spPr>
          <a:xfrm>
            <a:off x="261165" y="149547"/>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pic>
        <p:nvPicPr>
          <p:cNvPr id="250" name="Google Shape;250;p25"/>
          <p:cNvPicPr preferRelativeResize="0"/>
          <p:nvPr/>
        </p:nvPicPr>
        <p:blipFill rotWithShape="1">
          <a:blip r:embed="rId4">
            <a:alphaModFix/>
          </a:blip>
          <a:srcRect/>
          <a:stretch/>
        </p:blipFill>
        <p:spPr>
          <a:xfrm>
            <a:off x="5955624" y="866650"/>
            <a:ext cx="2763000" cy="1621463"/>
          </a:xfrm>
          <a:prstGeom prst="rect">
            <a:avLst/>
          </a:prstGeom>
          <a:noFill/>
          <a:ln>
            <a:noFill/>
          </a:ln>
        </p:spPr>
      </p:pic>
      <p:pic>
        <p:nvPicPr>
          <p:cNvPr id="251" name="Google Shape;251;p25"/>
          <p:cNvPicPr preferRelativeResize="0"/>
          <p:nvPr/>
        </p:nvPicPr>
        <p:blipFill rotWithShape="1">
          <a:blip r:embed="rId5">
            <a:alphaModFix/>
          </a:blip>
          <a:srcRect/>
          <a:stretch/>
        </p:blipFill>
        <p:spPr>
          <a:xfrm>
            <a:off x="5955624" y="2650305"/>
            <a:ext cx="2762999" cy="162654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28"/>
          <p:cNvSpPr txBox="1">
            <a:spLocks noGrp="1"/>
          </p:cNvSpPr>
          <p:nvPr>
            <p:ph type="title"/>
          </p:nvPr>
        </p:nvSpPr>
        <p:spPr>
          <a:xfrm>
            <a:off x="261165" y="64331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NFTs</a:t>
            </a:r>
            <a:endParaRPr sz="2000" b="1">
              <a:solidFill>
                <a:schemeClr val="accent1"/>
              </a:solidFill>
              <a:latin typeface="Arial"/>
              <a:ea typeface="Arial"/>
              <a:cs typeface="Arial"/>
              <a:sym typeface="Arial"/>
            </a:endParaRPr>
          </a:p>
        </p:txBody>
      </p:sp>
      <p:sp>
        <p:nvSpPr>
          <p:cNvPr id="257" name="Google Shape;257;p28"/>
          <p:cNvSpPr txBox="1">
            <a:spLocks noGrp="1"/>
          </p:cNvSpPr>
          <p:nvPr>
            <p:ph type="body" idx="1"/>
          </p:nvPr>
        </p:nvSpPr>
        <p:spPr>
          <a:xfrm>
            <a:off x="261165" y="1087495"/>
            <a:ext cx="8235300" cy="3601500"/>
          </a:xfrm>
          <a:prstGeom prst="rect">
            <a:avLst/>
          </a:prstGeom>
          <a:noFill/>
          <a:ln>
            <a:noFill/>
          </a:ln>
        </p:spPr>
        <p:txBody>
          <a:bodyPr spcFirstLastPara="1" wrap="square" lIns="91425" tIns="91425" rIns="91425" bIns="91425" anchor="t" anchorCtr="0">
            <a:noAutofit/>
          </a:bodyPr>
          <a:lstStyle/>
          <a:p>
            <a:pPr marL="0" lvl="1" indent="0" algn="l" rtl="0">
              <a:lnSpc>
                <a:spcPct val="100000"/>
              </a:lnSpc>
              <a:spcBef>
                <a:spcPts val="0"/>
              </a:spcBef>
              <a:spcAft>
                <a:spcPts val="0"/>
              </a:spcAft>
              <a:buSzPts val="1400"/>
              <a:buNone/>
            </a:pPr>
            <a:r>
              <a:rPr lang="en-US" sz="1600" b="1">
                <a:solidFill>
                  <a:schemeClr val="dk2"/>
                </a:solidFill>
                <a:latin typeface="Arial"/>
                <a:ea typeface="Arial"/>
                <a:cs typeface="Arial"/>
                <a:sym typeface="Arial"/>
              </a:rPr>
              <a:t>Non-fungible tokens</a:t>
            </a:r>
            <a:r>
              <a:rPr lang="en-US" sz="1600">
                <a:latin typeface="Arial"/>
                <a:ea typeface="Arial"/>
                <a:cs typeface="Arial"/>
                <a:sym typeface="Arial"/>
              </a:rPr>
              <a:t>, otherwise known as </a:t>
            </a:r>
            <a:r>
              <a:rPr lang="en-US" sz="1600" b="1">
                <a:latin typeface="Arial"/>
                <a:ea typeface="Arial"/>
                <a:cs typeface="Arial"/>
                <a:sym typeface="Arial"/>
              </a:rPr>
              <a:t>NFTs</a:t>
            </a:r>
            <a:r>
              <a:rPr lang="en-US" sz="1600">
                <a:latin typeface="Arial"/>
                <a:ea typeface="Arial"/>
                <a:cs typeface="Arial"/>
                <a:sym typeface="Arial"/>
              </a:rPr>
              <a:t>, represent a type of asset that allows creators to “tokenize” collectibles as a digital artform using blockchain technology.</a:t>
            </a:r>
            <a:endParaRPr/>
          </a:p>
          <a:p>
            <a:pPr marL="0" lvl="1" indent="0" algn="l" rtl="0">
              <a:lnSpc>
                <a:spcPct val="100000"/>
              </a:lnSpc>
              <a:spcBef>
                <a:spcPts val="600"/>
              </a:spcBef>
              <a:spcAft>
                <a:spcPts val="0"/>
              </a:spcAft>
              <a:buSzPts val="1400"/>
              <a:buNone/>
            </a:pPr>
            <a:r>
              <a:rPr lang="en-US" sz="1600">
                <a:latin typeface="Arial"/>
                <a:ea typeface="Arial"/>
                <a:cs typeface="Arial"/>
                <a:sym typeface="Arial"/>
              </a:rPr>
              <a:t>What does that mean?  </a:t>
            </a:r>
            <a:endParaRPr/>
          </a:p>
          <a:p>
            <a:pPr marL="457200" lvl="0" indent="-330200" algn="l" rtl="0">
              <a:lnSpc>
                <a:spcPct val="100000"/>
              </a:lnSpc>
              <a:spcBef>
                <a:spcPts val="600"/>
              </a:spcBef>
              <a:spcAft>
                <a:spcPts val="0"/>
              </a:spcAft>
              <a:buSzPts val="1600"/>
              <a:buFont typeface="Arial"/>
              <a:buChar char="●"/>
            </a:pPr>
            <a:r>
              <a:rPr lang="en-US" sz="1600">
                <a:latin typeface="Arial"/>
                <a:ea typeface="Arial"/>
                <a:cs typeface="Arial"/>
                <a:sym typeface="Arial"/>
              </a:rPr>
              <a:t>“Non-fungible” means that it’s unique and can’t be replaced with something else. </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For example, a bitcoin is fungible — trade one for another bitcoin, and you’ll have exactly the same thing. A one-of-a-kind trading card, however, is non-fungible. If you traded it for a different card, you’d have something completely different.” </a:t>
            </a:r>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Ownership of an NFT provides the buyer with rights to an original item.  </a:t>
            </a:r>
            <a:endParaRPr sz="1600">
              <a:latin typeface="Arial"/>
              <a:ea typeface="Arial"/>
              <a:cs typeface="Arial"/>
              <a:sym typeface="Arial"/>
            </a:endParaRPr>
          </a:p>
          <a:p>
            <a:pPr marL="457200" lvl="0" indent="-330200" algn="l" rtl="0">
              <a:lnSpc>
                <a:spcPct val="100000"/>
              </a:lnSpc>
              <a:spcBef>
                <a:spcPts val="1000"/>
              </a:spcBef>
              <a:spcAft>
                <a:spcPts val="1000"/>
              </a:spcAft>
              <a:buSzPts val="1600"/>
              <a:buFont typeface="Arial"/>
              <a:buChar char="●"/>
            </a:pPr>
            <a:r>
              <a:rPr lang="en-US" sz="1600">
                <a:latin typeface="Arial"/>
                <a:ea typeface="Arial"/>
                <a:cs typeface="Arial"/>
                <a:sym typeface="Arial"/>
              </a:rPr>
              <a:t>NFTs contain built-in authentication, which essentially provides proof of ownership and the security that an item cannot be duplicated.</a:t>
            </a:r>
            <a:endParaRPr/>
          </a:p>
        </p:txBody>
      </p:sp>
      <p:cxnSp>
        <p:nvCxnSpPr>
          <p:cNvPr id="258" name="Google Shape;258;p28"/>
          <p:cNvCxnSpPr/>
          <p:nvPr/>
        </p:nvCxnSpPr>
        <p:spPr>
          <a:xfrm>
            <a:off x="261165" y="64807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59" name="Google Shape;259;p2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60" name="Google Shape;260;p2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61" name="Google Shape;261;p28"/>
          <p:cNvSpPr txBox="1"/>
          <p:nvPr/>
        </p:nvSpPr>
        <p:spPr>
          <a:xfrm>
            <a:off x="261165" y="149547"/>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29"/>
          <p:cNvSpPr txBox="1">
            <a:spLocks noGrp="1"/>
          </p:cNvSpPr>
          <p:nvPr>
            <p:ph type="title"/>
          </p:nvPr>
        </p:nvSpPr>
        <p:spPr>
          <a:xfrm>
            <a:off x="261165" y="64331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NFTs</a:t>
            </a:r>
            <a:endParaRPr sz="2000" b="1">
              <a:solidFill>
                <a:schemeClr val="accent1"/>
              </a:solidFill>
              <a:latin typeface="Arial"/>
              <a:ea typeface="Arial"/>
              <a:cs typeface="Arial"/>
              <a:sym typeface="Arial"/>
            </a:endParaRPr>
          </a:p>
        </p:txBody>
      </p:sp>
      <p:sp>
        <p:nvSpPr>
          <p:cNvPr id="267" name="Google Shape;267;p29"/>
          <p:cNvSpPr txBox="1">
            <a:spLocks noGrp="1"/>
          </p:cNvSpPr>
          <p:nvPr>
            <p:ph type="body" idx="1"/>
          </p:nvPr>
        </p:nvSpPr>
        <p:spPr>
          <a:xfrm>
            <a:off x="261165" y="1087495"/>
            <a:ext cx="4950300" cy="3601500"/>
          </a:xfrm>
          <a:prstGeom prst="rect">
            <a:avLst/>
          </a:prstGeom>
          <a:noFill/>
          <a:ln>
            <a:noFill/>
          </a:ln>
        </p:spPr>
        <p:txBody>
          <a:bodyPr spcFirstLastPara="1" wrap="square" lIns="91425" tIns="91425" rIns="91425" bIns="91425" anchor="t" anchorCtr="0">
            <a:noAutofit/>
          </a:bodyPr>
          <a:lstStyle/>
          <a:p>
            <a:pPr marL="0" lvl="1" indent="0" algn="l" rtl="0">
              <a:lnSpc>
                <a:spcPct val="100000"/>
              </a:lnSpc>
              <a:spcBef>
                <a:spcPts val="0"/>
              </a:spcBef>
              <a:spcAft>
                <a:spcPts val="0"/>
              </a:spcAft>
              <a:buSzPts val="1400"/>
              <a:buNone/>
            </a:pPr>
            <a:r>
              <a:rPr lang="en-US" sz="1600">
                <a:latin typeface="Arial"/>
                <a:ea typeface="Arial"/>
                <a:cs typeface="Arial"/>
                <a:sym typeface="Arial"/>
              </a:rPr>
              <a:t>The NBA has been at the forefront of the NFT craze, thanks in large part to their partnership with a digital collectible card platform NBA Top Shot. </a:t>
            </a:r>
            <a:endParaRPr sz="1600">
              <a:latin typeface="Arial"/>
              <a:ea typeface="Arial"/>
              <a:cs typeface="Arial"/>
              <a:sym typeface="Arial"/>
            </a:endParaRPr>
          </a:p>
          <a:p>
            <a:pPr marL="0" lvl="1" indent="0" algn="l" rtl="0">
              <a:lnSpc>
                <a:spcPct val="100000"/>
              </a:lnSpc>
              <a:spcBef>
                <a:spcPts val="1000"/>
              </a:spcBef>
              <a:spcAft>
                <a:spcPts val="0"/>
              </a:spcAft>
              <a:buSzPts val="1400"/>
              <a:buNone/>
            </a:pPr>
            <a:r>
              <a:rPr lang="en-US" sz="1600">
                <a:latin typeface="Arial"/>
                <a:ea typeface="Arial"/>
                <a:cs typeface="Arial"/>
                <a:sym typeface="Arial"/>
              </a:rPr>
              <a:t>Top Shot allows users to buy, sell, and trade very specific NBA “moments” and keep them stored on the blockchain in digital wallets.</a:t>
            </a:r>
            <a:endParaRPr/>
          </a:p>
          <a:p>
            <a:pPr marL="0" lvl="1" indent="0" algn="l" rtl="0">
              <a:lnSpc>
                <a:spcPct val="100000"/>
              </a:lnSpc>
              <a:spcBef>
                <a:spcPts val="1000"/>
              </a:spcBef>
              <a:spcAft>
                <a:spcPts val="1000"/>
              </a:spcAft>
              <a:buSzPts val="1400"/>
              <a:buNone/>
            </a:pPr>
            <a:r>
              <a:rPr lang="en-US" sz="1600">
                <a:latin typeface="Arial"/>
                <a:ea typeface="Arial"/>
                <a:cs typeface="Arial"/>
                <a:sym typeface="Arial"/>
              </a:rPr>
              <a:t>NBA Top Shot launched in late 2020, but its popularity exploded in 2021.  The platform raced to over one million users by May.  By February, the platform had already reached $230 million in sales.</a:t>
            </a:r>
            <a:endParaRPr/>
          </a:p>
        </p:txBody>
      </p:sp>
      <p:cxnSp>
        <p:nvCxnSpPr>
          <p:cNvPr id="268" name="Google Shape;268;p29"/>
          <p:cNvCxnSpPr/>
          <p:nvPr/>
        </p:nvCxnSpPr>
        <p:spPr>
          <a:xfrm>
            <a:off x="261165" y="64807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69" name="Google Shape;269;p2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70" name="Google Shape;270;p2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71" name="Google Shape;271;p29"/>
          <p:cNvSpPr txBox="1"/>
          <p:nvPr/>
        </p:nvSpPr>
        <p:spPr>
          <a:xfrm>
            <a:off x="261165" y="149547"/>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pic>
        <p:nvPicPr>
          <p:cNvPr id="272" name="Google Shape;272;p29"/>
          <p:cNvPicPr preferRelativeResize="0"/>
          <p:nvPr/>
        </p:nvPicPr>
        <p:blipFill rotWithShape="1">
          <a:blip r:embed="rId4">
            <a:alphaModFix/>
          </a:blip>
          <a:srcRect/>
          <a:stretch/>
        </p:blipFill>
        <p:spPr>
          <a:xfrm>
            <a:off x="5726236" y="1634513"/>
            <a:ext cx="2930512" cy="1874473"/>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g239b26a9f8f_0_16"/>
          <p:cNvSpPr txBox="1">
            <a:spLocks noGrp="1"/>
          </p:cNvSpPr>
          <p:nvPr>
            <p:ph type="body" idx="1"/>
          </p:nvPr>
        </p:nvSpPr>
        <p:spPr>
          <a:xfrm>
            <a:off x="1364090" y="2418650"/>
            <a:ext cx="6415800" cy="2538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600"/>
              </a:spcBef>
              <a:spcAft>
                <a:spcPts val="0"/>
              </a:spcAft>
              <a:buNone/>
            </a:pPr>
            <a:r>
              <a:rPr lang="en-US" sz="1600" dirty="0">
                <a:solidFill>
                  <a:schemeClr val="bg1"/>
                </a:solidFill>
                <a:latin typeface="Arial"/>
                <a:ea typeface="Arial"/>
                <a:cs typeface="Arial"/>
                <a:sym typeface="Arial"/>
              </a:rPr>
              <a:t>The Sports NFT market doubled from $1.3 billion to $2.6 billion in 2022 and is expected to reach $41.6 billion by 2032, according to a study from Market Decipher.  </a:t>
            </a:r>
            <a:endParaRPr sz="1600" dirty="0">
              <a:solidFill>
                <a:schemeClr val="bg1"/>
              </a:solidFill>
              <a:latin typeface="Arial"/>
              <a:ea typeface="Arial"/>
              <a:cs typeface="Arial"/>
              <a:sym typeface="Arial"/>
            </a:endParaRPr>
          </a:p>
          <a:p>
            <a:pPr marL="0" lvl="0" indent="0" algn="ctr" rtl="0">
              <a:lnSpc>
                <a:spcPct val="100000"/>
              </a:lnSpc>
              <a:spcBef>
                <a:spcPts val="600"/>
              </a:spcBef>
              <a:spcAft>
                <a:spcPts val="0"/>
              </a:spcAft>
              <a:buNone/>
            </a:pPr>
            <a:endParaRPr sz="1600" dirty="0">
              <a:solidFill>
                <a:schemeClr val="bg1"/>
              </a:solidFill>
              <a:latin typeface="Arial"/>
              <a:ea typeface="Arial"/>
              <a:cs typeface="Arial"/>
              <a:sym typeface="Arial"/>
            </a:endParaRPr>
          </a:p>
          <a:p>
            <a:pPr marL="0" lvl="1" indent="0" algn="ctr" rtl="0">
              <a:lnSpc>
                <a:spcPct val="100000"/>
              </a:lnSpc>
              <a:spcBef>
                <a:spcPts val="600"/>
              </a:spcBef>
              <a:spcAft>
                <a:spcPts val="600"/>
              </a:spcAft>
              <a:buSzPts val="1400"/>
              <a:buNone/>
            </a:pPr>
            <a:endParaRPr sz="1600" dirty="0">
              <a:solidFill>
                <a:schemeClr val="bg1"/>
              </a:solidFill>
              <a:latin typeface="Arial"/>
              <a:ea typeface="Arial"/>
              <a:cs typeface="Arial"/>
              <a:sym typeface="Arial"/>
            </a:endParaRPr>
          </a:p>
        </p:txBody>
      </p:sp>
      <p:cxnSp>
        <p:nvCxnSpPr>
          <p:cNvPr id="278" name="Google Shape;278;g239b26a9f8f_0_16"/>
          <p:cNvCxnSpPr/>
          <p:nvPr/>
        </p:nvCxnSpPr>
        <p:spPr>
          <a:xfrm>
            <a:off x="3190490" y="224517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279" name="Google Shape;279;g239b26a9f8f_0_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80" name="Google Shape;280;g239b26a9f8f_0_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81" name="Google Shape;281;g239b26a9f8f_0_16"/>
          <p:cNvSpPr txBox="1"/>
          <p:nvPr/>
        </p:nvSpPr>
        <p:spPr>
          <a:xfrm>
            <a:off x="892640" y="1135472"/>
            <a:ext cx="7358700" cy="5442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accent1"/>
              </a:buClr>
              <a:buSzPts val="2400"/>
              <a:buFont typeface="Montserrat"/>
              <a:buNone/>
            </a:pPr>
            <a:r>
              <a:rPr lang="en-US" sz="5400" b="1">
                <a:solidFill>
                  <a:schemeClr val="accent1"/>
                </a:solidFill>
              </a:rPr>
              <a:t>$2.6 billion</a:t>
            </a:r>
            <a:endParaRPr sz="5400" b="1" i="0" u="none" strike="noStrike" cap="none">
              <a:solidFill>
                <a:schemeClr val="accent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0"/>
          <p:cNvSpPr txBox="1">
            <a:spLocks noGrp="1"/>
          </p:cNvSpPr>
          <p:nvPr>
            <p:ph type="title"/>
          </p:nvPr>
        </p:nvSpPr>
        <p:spPr>
          <a:xfrm>
            <a:off x="261165" y="64331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Metaverse</a:t>
            </a:r>
            <a:endParaRPr sz="2000" b="1">
              <a:solidFill>
                <a:schemeClr val="accent1"/>
              </a:solidFill>
              <a:latin typeface="Arial"/>
              <a:ea typeface="Arial"/>
              <a:cs typeface="Arial"/>
              <a:sym typeface="Arial"/>
            </a:endParaRPr>
          </a:p>
        </p:txBody>
      </p:sp>
      <p:sp>
        <p:nvSpPr>
          <p:cNvPr id="287" name="Google Shape;287;p30"/>
          <p:cNvSpPr txBox="1">
            <a:spLocks noGrp="1"/>
          </p:cNvSpPr>
          <p:nvPr>
            <p:ph type="body" idx="1"/>
          </p:nvPr>
        </p:nvSpPr>
        <p:spPr>
          <a:xfrm>
            <a:off x="261165" y="1087495"/>
            <a:ext cx="4950300" cy="3601500"/>
          </a:xfrm>
          <a:prstGeom prst="rect">
            <a:avLst/>
          </a:prstGeom>
          <a:noFill/>
          <a:ln>
            <a:noFill/>
          </a:ln>
        </p:spPr>
        <p:txBody>
          <a:bodyPr spcFirstLastPara="1" wrap="square" lIns="91425" tIns="91425" rIns="91425" bIns="91425" anchor="t" anchorCtr="0">
            <a:noAutofit/>
          </a:bodyPr>
          <a:lstStyle/>
          <a:p>
            <a:pPr marL="0" lvl="1" indent="0" algn="l" rtl="0">
              <a:lnSpc>
                <a:spcPct val="100000"/>
              </a:lnSpc>
              <a:spcBef>
                <a:spcPts val="0"/>
              </a:spcBef>
              <a:spcAft>
                <a:spcPts val="0"/>
              </a:spcAft>
              <a:buSzPts val="1400"/>
              <a:buNone/>
            </a:pPr>
            <a:r>
              <a:rPr lang="en-US" sz="1600">
                <a:latin typeface="Arial"/>
                <a:ea typeface="Arial"/>
                <a:cs typeface="Arial"/>
                <a:sym typeface="Arial"/>
              </a:rPr>
              <a:t>The </a:t>
            </a:r>
            <a:r>
              <a:rPr lang="en-US" sz="1600" b="1">
                <a:solidFill>
                  <a:schemeClr val="dk2"/>
                </a:solidFill>
                <a:latin typeface="Arial"/>
                <a:ea typeface="Arial"/>
                <a:cs typeface="Arial"/>
                <a:sym typeface="Arial"/>
              </a:rPr>
              <a:t>metaverse</a:t>
            </a:r>
            <a:r>
              <a:rPr lang="en-US" sz="1600">
                <a:latin typeface="Arial"/>
                <a:ea typeface="Arial"/>
                <a:cs typeface="Arial"/>
                <a:sym typeface="Arial"/>
              </a:rPr>
              <a:t> is a virtual world that exists online using a combination of virtual and mixed reality. </a:t>
            </a:r>
            <a:endParaRPr sz="1600"/>
          </a:p>
          <a:p>
            <a:pPr marL="457200" lvl="0" indent="-330200" algn="l" rtl="0">
              <a:lnSpc>
                <a:spcPct val="100000"/>
              </a:lnSpc>
              <a:spcBef>
                <a:spcPts val="600"/>
              </a:spcBef>
              <a:spcAft>
                <a:spcPts val="0"/>
              </a:spcAft>
              <a:buSzPts val="1600"/>
              <a:buFont typeface="Arial"/>
              <a:buChar char="●"/>
            </a:pPr>
            <a:r>
              <a:rPr lang="en-US" sz="1600">
                <a:latin typeface="Arial"/>
                <a:ea typeface="Arial"/>
                <a:cs typeface="Arial"/>
                <a:sym typeface="Arial"/>
              </a:rPr>
              <a:t>In 2022, the Los Angeles Rams announced the unveiling of what they claimed as the first virtual venue in sports history.</a:t>
            </a:r>
            <a:endParaRPr sz="1600"/>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In 2023, Adidas launched a 16-piece collection of digital wearables, released as NFTs, that could be worn by avatars throughout the metaverse. </a:t>
            </a:r>
            <a:endParaRPr sz="1600">
              <a:latin typeface="Arial"/>
              <a:ea typeface="Arial"/>
              <a:cs typeface="Arial"/>
              <a:sym typeface="Arial"/>
            </a:endParaRPr>
          </a:p>
          <a:p>
            <a:pPr marL="0" lvl="0" indent="0" algn="l" rtl="0">
              <a:lnSpc>
                <a:spcPct val="100000"/>
              </a:lnSpc>
              <a:spcBef>
                <a:spcPts val="600"/>
              </a:spcBef>
              <a:spcAft>
                <a:spcPts val="0"/>
              </a:spcAft>
              <a:buNone/>
            </a:pPr>
            <a:r>
              <a:rPr lang="en-US" sz="1600">
                <a:latin typeface="Arial"/>
                <a:ea typeface="Arial"/>
                <a:cs typeface="Arial"/>
                <a:sym typeface="Arial"/>
              </a:rPr>
              <a:t>However, not everyone remains a big believer in the marketing potential of the metaverse.  </a:t>
            </a:r>
            <a:endParaRPr sz="1600">
              <a:latin typeface="Arial"/>
              <a:ea typeface="Arial"/>
              <a:cs typeface="Arial"/>
              <a:sym typeface="Arial"/>
            </a:endParaRPr>
          </a:p>
          <a:p>
            <a:pPr marL="457200" lvl="0" indent="-330200" algn="l" rtl="0">
              <a:lnSpc>
                <a:spcPct val="100000"/>
              </a:lnSpc>
              <a:spcBef>
                <a:spcPts val="600"/>
              </a:spcBef>
              <a:spcAft>
                <a:spcPts val="0"/>
              </a:spcAft>
              <a:buSzPts val="1600"/>
              <a:buFont typeface="Arial"/>
              <a:buChar char="●"/>
            </a:pPr>
            <a:r>
              <a:rPr lang="en-US" sz="1600">
                <a:latin typeface="Arial"/>
                <a:ea typeface="Arial"/>
                <a:cs typeface="Arial"/>
                <a:sym typeface="Arial"/>
              </a:rPr>
              <a:t>Disney, once one of the biggest investors in the potential of the virtual world, discontinued its metaverse division in 2023.  </a:t>
            </a:r>
            <a:endParaRPr sz="1600">
              <a:latin typeface="Arial"/>
              <a:ea typeface="Arial"/>
              <a:cs typeface="Arial"/>
              <a:sym typeface="Arial"/>
            </a:endParaRPr>
          </a:p>
          <a:p>
            <a:pPr marL="0" lvl="1" indent="0" algn="l" rtl="0">
              <a:lnSpc>
                <a:spcPct val="100000"/>
              </a:lnSpc>
              <a:spcBef>
                <a:spcPts val="600"/>
              </a:spcBef>
              <a:spcAft>
                <a:spcPts val="600"/>
              </a:spcAft>
              <a:buSzPts val="1400"/>
              <a:buNone/>
            </a:pPr>
            <a:r>
              <a:rPr lang="en-US" sz="1600">
                <a:latin typeface="Arial"/>
                <a:ea typeface="Arial"/>
                <a:cs typeface="Arial"/>
                <a:sym typeface="Arial"/>
              </a:rPr>
              <a:t> </a:t>
            </a:r>
            <a:endParaRPr sz="1600"/>
          </a:p>
        </p:txBody>
      </p:sp>
      <p:cxnSp>
        <p:nvCxnSpPr>
          <p:cNvPr id="288" name="Google Shape;288;p30"/>
          <p:cNvCxnSpPr/>
          <p:nvPr/>
        </p:nvCxnSpPr>
        <p:spPr>
          <a:xfrm>
            <a:off x="261165" y="64807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89" name="Google Shape;289;p3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90" name="Google Shape;290;p3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91" name="Google Shape;291;p30"/>
          <p:cNvSpPr txBox="1"/>
          <p:nvPr/>
        </p:nvSpPr>
        <p:spPr>
          <a:xfrm>
            <a:off x="261165" y="149547"/>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pic>
        <p:nvPicPr>
          <p:cNvPr id="292" name="Google Shape;292;p30"/>
          <p:cNvPicPr preferRelativeResize="0"/>
          <p:nvPr/>
        </p:nvPicPr>
        <p:blipFill rotWithShape="1">
          <a:blip r:embed="rId4">
            <a:alphaModFix/>
          </a:blip>
          <a:srcRect/>
          <a:stretch/>
        </p:blipFill>
        <p:spPr>
          <a:xfrm>
            <a:off x="5571811" y="1703635"/>
            <a:ext cx="2930513" cy="1736228"/>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1"/>
          <p:cNvSpPr txBox="1">
            <a:spLocks noGrp="1"/>
          </p:cNvSpPr>
          <p:nvPr>
            <p:ph type="title"/>
          </p:nvPr>
        </p:nvSpPr>
        <p:spPr>
          <a:xfrm>
            <a:off x="261165" y="64331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Athletes and Celebrities as Investors and Entrepreneurs</a:t>
            </a:r>
            <a:endParaRPr sz="2000" b="1">
              <a:solidFill>
                <a:schemeClr val="accent1"/>
              </a:solidFill>
              <a:latin typeface="Arial"/>
              <a:ea typeface="Arial"/>
              <a:cs typeface="Arial"/>
              <a:sym typeface="Arial"/>
            </a:endParaRPr>
          </a:p>
        </p:txBody>
      </p:sp>
      <p:sp>
        <p:nvSpPr>
          <p:cNvPr id="298" name="Google Shape;298;p31"/>
          <p:cNvSpPr txBox="1">
            <a:spLocks noGrp="1"/>
          </p:cNvSpPr>
          <p:nvPr>
            <p:ph type="body" idx="1"/>
          </p:nvPr>
        </p:nvSpPr>
        <p:spPr>
          <a:xfrm>
            <a:off x="261165" y="1087495"/>
            <a:ext cx="4950300" cy="3601500"/>
          </a:xfrm>
          <a:prstGeom prst="rect">
            <a:avLst/>
          </a:prstGeom>
          <a:noFill/>
          <a:ln>
            <a:noFill/>
          </a:ln>
        </p:spPr>
        <p:txBody>
          <a:bodyPr spcFirstLastPara="1" wrap="square" lIns="91425" tIns="91425" rIns="91425" bIns="91425" anchor="t" anchorCtr="0">
            <a:noAutofit/>
          </a:bodyPr>
          <a:lstStyle/>
          <a:p>
            <a:pPr marL="0" lvl="1" indent="0" algn="l" rtl="0">
              <a:lnSpc>
                <a:spcPct val="100000"/>
              </a:lnSpc>
              <a:spcBef>
                <a:spcPts val="0"/>
              </a:spcBef>
              <a:spcAft>
                <a:spcPts val="0"/>
              </a:spcAft>
              <a:buSzPts val="1400"/>
              <a:buNone/>
            </a:pPr>
            <a:r>
              <a:rPr lang="en-US" sz="1600">
                <a:latin typeface="Arial"/>
                <a:ea typeface="Arial"/>
                <a:cs typeface="Arial"/>
                <a:sym typeface="Arial"/>
              </a:rPr>
              <a:t>In addition to taking control of their individual brands, more and more athletes and celebrities have become investors and entrepreneurs. </a:t>
            </a:r>
            <a:endParaRPr/>
          </a:p>
          <a:p>
            <a:pPr marL="0" lvl="1" indent="0" algn="l" rtl="0">
              <a:lnSpc>
                <a:spcPct val="100000"/>
              </a:lnSpc>
              <a:spcBef>
                <a:spcPts val="600"/>
              </a:spcBef>
              <a:spcAft>
                <a:spcPts val="0"/>
              </a:spcAft>
              <a:buSzPts val="1400"/>
              <a:buNone/>
            </a:pPr>
            <a:r>
              <a:rPr lang="en-US" sz="1600">
                <a:latin typeface="Arial"/>
                <a:ea typeface="Arial"/>
                <a:cs typeface="Arial"/>
                <a:sym typeface="Arial"/>
              </a:rPr>
              <a:t>In some cases, the athlete or celebrity earns more through investments and entrepreneurship than their original careers as a performer. </a:t>
            </a:r>
            <a:endParaRPr/>
          </a:p>
          <a:p>
            <a:pPr marL="0" lvl="1" indent="0" algn="l" rtl="0">
              <a:lnSpc>
                <a:spcPct val="100000"/>
              </a:lnSpc>
              <a:spcBef>
                <a:spcPts val="600"/>
              </a:spcBef>
              <a:spcAft>
                <a:spcPts val="600"/>
              </a:spcAft>
              <a:buSzPts val="1400"/>
              <a:buNone/>
            </a:pPr>
            <a:r>
              <a:rPr lang="en-US" sz="1600">
                <a:latin typeface="Arial"/>
                <a:ea typeface="Arial"/>
                <a:cs typeface="Arial"/>
                <a:sym typeface="Arial"/>
              </a:rPr>
              <a:t>Expect that trend to continue as athletes and celebrities like Rihanna, LeBron James and Tom Brady build their own empires, paving the way for more athletes and celebrities to seek investment opportunities. </a:t>
            </a:r>
            <a:endParaRPr/>
          </a:p>
        </p:txBody>
      </p:sp>
      <p:cxnSp>
        <p:nvCxnSpPr>
          <p:cNvPr id="299" name="Google Shape;299;p31"/>
          <p:cNvCxnSpPr/>
          <p:nvPr/>
        </p:nvCxnSpPr>
        <p:spPr>
          <a:xfrm>
            <a:off x="261165" y="64807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00" name="Google Shape;300;p3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1" name="Google Shape;301;p3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302" name="Google Shape;302;p31"/>
          <p:cNvSpPr txBox="1"/>
          <p:nvPr/>
        </p:nvSpPr>
        <p:spPr>
          <a:xfrm>
            <a:off x="261165" y="149547"/>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pic>
        <p:nvPicPr>
          <p:cNvPr id="303" name="Google Shape;303;p31"/>
          <p:cNvPicPr preferRelativeResize="0"/>
          <p:nvPr/>
        </p:nvPicPr>
        <p:blipFill rotWithShape="1">
          <a:blip r:embed="rId4">
            <a:alphaModFix/>
          </a:blip>
          <a:srcRect/>
          <a:stretch/>
        </p:blipFill>
        <p:spPr>
          <a:xfrm>
            <a:off x="6278343" y="1303435"/>
            <a:ext cx="1911265" cy="1592721"/>
          </a:xfrm>
          <a:prstGeom prst="rect">
            <a:avLst/>
          </a:prstGeom>
          <a:noFill/>
          <a:ln>
            <a:noFill/>
          </a:ln>
        </p:spPr>
      </p:pic>
      <p:pic>
        <p:nvPicPr>
          <p:cNvPr id="304" name="Google Shape;304;p31" descr="Graphical user interface, text&#10;&#10;Description automatically generated"/>
          <p:cNvPicPr preferRelativeResize="0"/>
          <p:nvPr/>
        </p:nvPicPr>
        <p:blipFill rotWithShape="1">
          <a:blip r:embed="rId5">
            <a:alphaModFix/>
          </a:blip>
          <a:srcRect/>
          <a:stretch/>
        </p:blipFill>
        <p:spPr>
          <a:xfrm>
            <a:off x="5643300" y="3061908"/>
            <a:ext cx="3181350" cy="14382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pic>
        <p:nvPicPr>
          <p:cNvPr id="309" name="Google Shape;309;p3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0" name="Google Shape;310;p3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11" name="Google Shape;311;p32"/>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Google Shape;47;p3"/>
          <p:cNvSpPr txBox="1">
            <a:spLocks noGrp="1"/>
          </p:cNvSpPr>
          <p:nvPr>
            <p:ph type="title"/>
          </p:nvPr>
        </p:nvSpPr>
        <p:spPr>
          <a:xfrm>
            <a:off x="938499" y="445025"/>
            <a:ext cx="5451011"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TRACKING INDUSTRY TRENDS</a:t>
            </a:r>
            <a:endParaRPr b="1">
              <a:solidFill>
                <a:schemeClr val="accent1"/>
              </a:solidFill>
              <a:latin typeface="Arial"/>
              <a:ea typeface="Arial"/>
              <a:cs typeface="Arial"/>
              <a:sym typeface="Arial"/>
            </a:endParaRPr>
          </a:p>
        </p:txBody>
      </p:sp>
      <p:sp>
        <p:nvSpPr>
          <p:cNvPr id="48" name="Google Shape;48;p3"/>
          <p:cNvSpPr txBox="1">
            <a:spLocks noGrp="1"/>
          </p:cNvSpPr>
          <p:nvPr>
            <p:ph type="body" idx="1"/>
          </p:nvPr>
        </p:nvSpPr>
        <p:spPr>
          <a:xfrm>
            <a:off x="938500" y="996176"/>
            <a:ext cx="6625057" cy="351938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latin typeface="Arial"/>
                <a:ea typeface="Arial"/>
                <a:cs typeface="Arial"/>
                <a:sym typeface="Arial"/>
              </a:rPr>
              <a:t>Trends are constantly shifting within the sports and entertainment industry, making it critical for marketers to effectively track them.</a:t>
            </a:r>
            <a:endParaRPr sz="1600"/>
          </a:p>
          <a:p>
            <a:pPr marL="0" lvl="0" indent="0" algn="l" rtl="0">
              <a:lnSpc>
                <a:spcPct val="100000"/>
              </a:lnSpc>
              <a:spcBef>
                <a:spcPts val="0"/>
              </a:spcBef>
              <a:spcAft>
                <a:spcPts val="0"/>
              </a:spcAft>
              <a:buSzPts val="1400"/>
              <a:buNone/>
            </a:pPr>
            <a:endParaRPr sz="1600">
              <a:latin typeface="Arial"/>
              <a:ea typeface="Arial"/>
              <a:cs typeface="Arial"/>
              <a:sym typeface="Arial"/>
            </a:endParaRPr>
          </a:p>
          <a:p>
            <a:pPr marL="0" lvl="0" indent="0" algn="l" rtl="0">
              <a:lnSpc>
                <a:spcPct val="100000"/>
              </a:lnSpc>
              <a:spcBef>
                <a:spcPts val="0"/>
              </a:spcBef>
              <a:spcAft>
                <a:spcPts val="0"/>
              </a:spcAft>
              <a:buSzPts val="1400"/>
              <a:buNone/>
            </a:pPr>
            <a:r>
              <a:rPr lang="en-US" sz="1600" b="1">
                <a:latin typeface="Arial"/>
                <a:ea typeface="Arial"/>
                <a:cs typeface="Arial"/>
                <a:sym typeface="Arial"/>
              </a:rPr>
              <a:t>Shifts in industry trends include:</a:t>
            </a:r>
            <a:endParaRPr sz="1600" b="1"/>
          </a:p>
          <a:p>
            <a:pPr marL="0" lvl="0" indent="0" algn="l" rtl="0">
              <a:lnSpc>
                <a:spcPct val="100000"/>
              </a:lnSpc>
              <a:spcBef>
                <a:spcPts val="0"/>
              </a:spcBef>
              <a:spcAft>
                <a:spcPts val="0"/>
              </a:spcAft>
              <a:buSzPts val="1400"/>
              <a:buNone/>
            </a:pPr>
            <a:endParaRPr sz="1600">
              <a:latin typeface="Arial"/>
              <a:ea typeface="Arial"/>
              <a:cs typeface="Arial"/>
              <a:sym typeface="Arial"/>
            </a:endParaRPr>
          </a:p>
          <a:p>
            <a:pPr marL="139700" lvl="0" indent="0" algn="l" rtl="0">
              <a:lnSpc>
                <a:spcPct val="100000"/>
              </a:lnSpc>
              <a:spcBef>
                <a:spcPts val="0"/>
              </a:spcBef>
              <a:spcAft>
                <a:spcPts val="0"/>
              </a:spcAft>
              <a:buSzPts val="1400"/>
              <a:buNone/>
            </a:pPr>
            <a:r>
              <a:rPr lang="en-US" sz="1600">
                <a:latin typeface="Arial"/>
                <a:ea typeface="Arial"/>
                <a:cs typeface="Arial"/>
                <a:sym typeface="Arial"/>
              </a:rPr>
              <a:t>●	Customer buying patterns</a:t>
            </a:r>
            <a:endParaRPr sz="1600"/>
          </a:p>
          <a:p>
            <a:pPr marL="139700" lvl="0" indent="0" algn="l" rtl="0">
              <a:lnSpc>
                <a:spcPct val="100000"/>
              </a:lnSpc>
              <a:spcBef>
                <a:spcPts val="0"/>
              </a:spcBef>
              <a:spcAft>
                <a:spcPts val="0"/>
              </a:spcAft>
              <a:buSzPts val="1400"/>
              <a:buNone/>
            </a:pPr>
            <a:r>
              <a:rPr lang="en-US" sz="1600">
                <a:latin typeface="Arial"/>
                <a:ea typeface="Arial"/>
                <a:cs typeface="Arial"/>
                <a:sym typeface="Arial"/>
              </a:rPr>
              <a:t>●	Consumer preferences / distastes</a:t>
            </a:r>
            <a:endParaRPr sz="1600"/>
          </a:p>
          <a:p>
            <a:pPr marL="463550" lvl="0" indent="-323850" algn="l" rtl="0">
              <a:lnSpc>
                <a:spcPct val="100000"/>
              </a:lnSpc>
              <a:spcBef>
                <a:spcPts val="0"/>
              </a:spcBef>
              <a:spcAft>
                <a:spcPts val="0"/>
              </a:spcAft>
              <a:buSzPts val="1400"/>
              <a:buNone/>
            </a:pPr>
            <a:r>
              <a:rPr lang="en-US" sz="1600">
                <a:latin typeface="Arial"/>
                <a:ea typeface="Arial"/>
                <a:cs typeface="Arial"/>
                <a:sym typeface="Arial"/>
              </a:rPr>
              <a:t>●	Effective marketing techniques (product placement for example)</a:t>
            </a:r>
            <a:endParaRPr sz="1600"/>
          </a:p>
          <a:p>
            <a:pPr marL="139700" lvl="0" indent="0" algn="l" rtl="0">
              <a:lnSpc>
                <a:spcPct val="100000"/>
              </a:lnSpc>
              <a:spcBef>
                <a:spcPts val="0"/>
              </a:spcBef>
              <a:spcAft>
                <a:spcPts val="0"/>
              </a:spcAft>
              <a:buSzPts val="1400"/>
              <a:buNone/>
            </a:pPr>
            <a:r>
              <a:rPr lang="en-US" sz="1600">
                <a:latin typeface="Arial"/>
                <a:ea typeface="Arial"/>
                <a:cs typeface="Arial"/>
                <a:sym typeface="Arial"/>
              </a:rPr>
              <a:t>●	Product and/or service modifications</a:t>
            </a:r>
            <a:endParaRPr sz="1600"/>
          </a:p>
          <a:p>
            <a:pPr marL="139700" lvl="0" indent="0" algn="l" rtl="0">
              <a:lnSpc>
                <a:spcPct val="100000"/>
              </a:lnSpc>
              <a:spcBef>
                <a:spcPts val="0"/>
              </a:spcBef>
              <a:spcAft>
                <a:spcPts val="0"/>
              </a:spcAft>
              <a:buSzPts val="1400"/>
              <a:buNone/>
            </a:pPr>
            <a:r>
              <a:rPr lang="en-US" sz="1600">
                <a:latin typeface="Arial"/>
                <a:ea typeface="Arial"/>
                <a:cs typeface="Arial"/>
                <a:sym typeface="Arial"/>
              </a:rPr>
              <a:t>●	New technology</a:t>
            </a:r>
            <a:endParaRPr sz="1600"/>
          </a:p>
          <a:p>
            <a:pPr marL="139700" lvl="0" indent="0" algn="l" rtl="0">
              <a:lnSpc>
                <a:spcPct val="100000"/>
              </a:lnSpc>
              <a:spcBef>
                <a:spcPts val="0"/>
              </a:spcBef>
              <a:spcAft>
                <a:spcPts val="0"/>
              </a:spcAft>
              <a:buSzPts val="1400"/>
              <a:buNone/>
            </a:pPr>
            <a:r>
              <a:rPr lang="en-US" sz="1600">
                <a:latin typeface="Arial"/>
                <a:ea typeface="Arial"/>
                <a:cs typeface="Arial"/>
                <a:sym typeface="Arial"/>
              </a:rPr>
              <a:t>●	Efficient communication tools</a:t>
            </a:r>
            <a:endParaRPr sz="1600"/>
          </a:p>
          <a:p>
            <a:pPr marL="139700" lvl="0" indent="0" algn="l" rtl="0">
              <a:lnSpc>
                <a:spcPct val="100000"/>
              </a:lnSpc>
              <a:spcBef>
                <a:spcPts val="0"/>
              </a:spcBef>
              <a:spcAft>
                <a:spcPts val="0"/>
              </a:spcAft>
              <a:buSzPts val="1400"/>
              <a:buNone/>
            </a:pPr>
            <a:endParaRPr sz="1600">
              <a:latin typeface="Arial"/>
              <a:ea typeface="Arial"/>
              <a:cs typeface="Arial"/>
              <a:sym typeface="Arial"/>
            </a:endParaRPr>
          </a:p>
        </p:txBody>
      </p:sp>
      <p:cxnSp>
        <p:nvCxnSpPr>
          <p:cNvPr id="49" name="Google Shape;49;p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50" name="Google Shape;50;p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1" name="Google Shape;51;p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4"/>
          <p:cNvSpPr txBox="1">
            <a:spLocks noGrp="1"/>
          </p:cNvSpPr>
          <p:nvPr>
            <p:ph type="title"/>
          </p:nvPr>
        </p:nvSpPr>
        <p:spPr>
          <a:xfrm>
            <a:off x="938499" y="445025"/>
            <a:ext cx="7358833" cy="54428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TRACKING INDUSTRY TRENDS</a:t>
            </a:r>
            <a:endParaRPr b="1">
              <a:solidFill>
                <a:schemeClr val="accent1"/>
              </a:solidFill>
              <a:latin typeface="Arial"/>
              <a:ea typeface="Arial"/>
              <a:cs typeface="Arial"/>
              <a:sym typeface="Arial"/>
            </a:endParaRPr>
          </a:p>
        </p:txBody>
      </p:sp>
      <p:sp>
        <p:nvSpPr>
          <p:cNvPr id="57" name="Google Shape;57;p4"/>
          <p:cNvSpPr txBox="1">
            <a:spLocks noGrp="1"/>
          </p:cNvSpPr>
          <p:nvPr>
            <p:ph type="body" idx="1"/>
          </p:nvPr>
        </p:nvSpPr>
        <p:spPr>
          <a:xfrm>
            <a:off x="938500" y="1029750"/>
            <a:ext cx="7756800" cy="3084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b="1">
                <a:latin typeface="Arial"/>
                <a:ea typeface="Arial"/>
                <a:cs typeface="Arial"/>
                <a:sym typeface="Arial"/>
              </a:rPr>
              <a:t>How do sports and entertainment marketers effectively track industry trends?</a:t>
            </a:r>
            <a:endParaRPr sz="1600" b="1"/>
          </a:p>
          <a:p>
            <a:pPr marL="0" lvl="0" indent="0" algn="l" rtl="0">
              <a:lnSpc>
                <a:spcPct val="100000"/>
              </a:lnSpc>
              <a:spcBef>
                <a:spcPts val="0"/>
              </a:spcBef>
              <a:spcAft>
                <a:spcPts val="0"/>
              </a:spcAft>
              <a:buSzPts val="1400"/>
              <a:buNone/>
            </a:pP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Monitor sports and entertainment news online</a:t>
            </a:r>
            <a:endParaRPr sz="1600"/>
          </a:p>
          <a:p>
            <a:pPr marL="457200" lvl="0" indent="-330200" algn="l" rtl="0">
              <a:lnSpc>
                <a:spcPct val="100000"/>
              </a:lnSpc>
              <a:spcBef>
                <a:spcPts val="500"/>
              </a:spcBef>
              <a:spcAft>
                <a:spcPts val="0"/>
              </a:spcAft>
              <a:buSzPts val="1600"/>
              <a:buFont typeface="Arial"/>
              <a:buChar char="●"/>
            </a:pPr>
            <a:r>
              <a:rPr lang="en-US" sz="1600">
                <a:latin typeface="Arial"/>
                <a:ea typeface="Arial"/>
                <a:cs typeface="Arial"/>
                <a:sym typeface="Arial"/>
              </a:rPr>
              <a:t>Read trade or business magazines, journals, websites or newsletters</a:t>
            </a:r>
            <a:endParaRPr sz="1600"/>
          </a:p>
          <a:p>
            <a:pPr marL="457200" lvl="0" indent="-330200" algn="l" rtl="0">
              <a:lnSpc>
                <a:spcPct val="100000"/>
              </a:lnSpc>
              <a:spcBef>
                <a:spcPts val="500"/>
              </a:spcBef>
              <a:spcAft>
                <a:spcPts val="0"/>
              </a:spcAft>
              <a:buSzPts val="1600"/>
              <a:buFont typeface="Arial"/>
              <a:buChar char="●"/>
            </a:pPr>
            <a:r>
              <a:rPr lang="en-US" sz="1600">
                <a:latin typeface="Arial"/>
                <a:ea typeface="Arial"/>
                <a:cs typeface="Arial"/>
                <a:sym typeface="Arial"/>
              </a:rPr>
              <a:t>Consider the marketing efforts involved when attending competitor events</a:t>
            </a:r>
            <a:endParaRPr sz="1600"/>
          </a:p>
          <a:p>
            <a:pPr marL="457200" lvl="0" indent="-330200" algn="l" rtl="0">
              <a:lnSpc>
                <a:spcPct val="100000"/>
              </a:lnSpc>
              <a:spcBef>
                <a:spcPts val="500"/>
              </a:spcBef>
              <a:spcAft>
                <a:spcPts val="0"/>
              </a:spcAft>
              <a:buSzPts val="1600"/>
              <a:buFont typeface="Arial"/>
              <a:buChar char="●"/>
            </a:pPr>
            <a:r>
              <a:rPr lang="en-US" sz="1600">
                <a:latin typeface="Arial"/>
                <a:ea typeface="Arial"/>
                <a:cs typeface="Arial"/>
                <a:sym typeface="Arial"/>
              </a:rPr>
              <a:t>Attend sports/entertainment business conventions, exhibitions and events</a:t>
            </a:r>
            <a:endParaRPr sz="1600"/>
          </a:p>
          <a:p>
            <a:pPr marL="457200" lvl="0" indent="-330200" algn="l" rtl="0">
              <a:lnSpc>
                <a:spcPct val="100000"/>
              </a:lnSpc>
              <a:spcBef>
                <a:spcPts val="500"/>
              </a:spcBef>
              <a:spcAft>
                <a:spcPts val="0"/>
              </a:spcAft>
              <a:buSzPts val="1600"/>
              <a:buFont typeface="Arial"/>
              <a:buChar char="●"/>
            </a:pPr>
            <a:r>
              <a:rPr lang="en-US" sz="1600">
                <a:latin typeface="Arial"/>
                <a:ea typeface="Arial"/>
                <a:cs typeface="Arial"/>
                <a:sym typeface="Arial"/>
              </a:rPr>
              <a:t>Obtain research from sports/entertainment marketing firms</a:t>
            </a:r>
            <a:endParaRPr sz="1600"/>
          </a:p>
          <a:p>
            <a:pPr marL="457200" lvl="0" indent="-330200" algn="l" rtl="0">
              <a:lnSpc>
                <a:spcPct val="100000"/>
              </a:lnSpc>
              <a:spcBef>
                <a:spcPts val="500"/>
              </a:spcBef>
              <a:spcAft>
                <a:spcPts val="0"/>
              </a:spcAft>
              <a:buSzPts val="1600"/>
              <a:buFont typeface="Arial"/>
              <a:buChar char="●"/>
            </a:pPr>
            <a:r>
              <a:rPr lang="en-US" sz="1600">
                <a:latin typeface="Arial"/>
                <a:ea typeface="Arial"/>
                <a:cs typeface="Arial"/>
                <a:sym typeface="Arial"/>
              </a:rPr>
              <a:t>Observe activity of competitors</a:t>
            </a:r>
            <a:endParaRPr sz="1600"/>
          </a:p>
          <a:p>
            <a:pPr marL="457200" lvl="0" indent="-330200" algn="l" rtl="0">
              <a:lnSpc>
                <a:spcPct val="100000"/>
              </a:lnSpc>
              <a:spcBef>
                <a:spcPts val="500"/>
              </a:spcBef>
              <a:spcAft>
                <a:spcPts val="0"/>
              </a:spcAft>
              <a:buSzPts val="1600"/>
              <a:buFont typeface="Arial"/>
              <a:buChar char="●"/>
            </a:pPr>
            <a:r>
              <a:rPr lang="en-US" sz="1600">
                <a:latin typeface="Arial"/>
                <a:ea typeface="Arial"/>
                <a:cs typeface="Arial"/>
                <a:sym typeface="Arial"/>
              </a:rPr>
              <a:t>Communicate with others within the industry</a:t>
            </a:r>
            <a:endParaRPr sz="1600"/>
          </a:p>
          <a:p>
            <a:pPr marL="139700" lvl="0" indent="0" algn="l" rtl="0">
              <a:lnSpc>
                <a:spcPct val="100000"/>
              </a:lnSpc>
              <a:spcBef>
                <a:spcPts val="500"/>
              </a:spcBef>
              <a:spcAft>
                <a:spcPts val="0"/>
              </a:spcAft>
              <a:buSzPts val="1400"/>
              <a:buNone/>
            </a:pPr>
            <a:endParaRPr sz="1600">
              <a:latin typeface="Arial"/>
              <a:ea typeface="Arial"/>
              <a:cs typeface="Arial"/>
              <a:sym typeface="Arial"/>
            </a:endParaRPr>
          </a:p>
        </p:txBody>
      </p:sp>
      <p:cxnSp>
        <p:nvCxnSpPr>
          <p:cNvPr id="58" name="Google Shape;58;p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59" name="Google Shape;59;p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60" name="Google Shape;60;p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5"/>
          <p:cNvSpPr txBox="1">
            <a:spLocks noGrp="1"/>
          </p:cNvSpPr>
          <p:nvPr>
            <p:ph type="title"/>
          </p:nvPr>
        </p:nvSpPr>
        <p:spPr>
          <a:xfrm>
            <a:off x="938499" y="292625"/>
            <a:ext cx="7358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TRACKING INDUSTRY TRENDS</a:t>
            </a:r>
            <a:endParaRPr b="1">
              <a:solidFill>
                <a:schemeClr val="accent1"/>
              </a:solidFill>
              <a:latin typeface="Arial"/>
              <a:ea typeface="Arial"/>
              <a:cs typeface="Arial"/>
              <a:sym typeface="Arial"/>
            </a:endParaRPr>
          </a:p>
        </p:txBody>
      </p:sp>
      <p:sp>
        <p:nvSpPr>
          <p:cNvPr id="66" name="Google Shape;66;p5"/>
          <p:cNvSpPr txBox="1">
            <a:spLocks noGrp="1"/>
          </p:cNvSpPr>
          <p:nvPr>
            <p:ph type="body" idx="1"/>
          </p:nvPr>
        </p:nvSpPr>
        <p:spPr>
          <a:xfrm>
            <a:off x="938500" y="877350"/>
            <a:ext cx="7887300" cy="3914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b="1">
                <a:latin typeface="Arial"/>
                <a:ea typeface="Arial"/>
                <a:cs typeface="Arial"/>
                <a:sym typeface="Arial"/>
              </a:rPr>
              <a:t>Current Sports And Entertainment Industry Trends:</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Continued growth of augmented/virtual/extended reality</a:t>
            </a:r>
            <a:endParaRPr sz="1600">
              <a:latin typeface="Arial"/>
              <a:ea typeface="Arial"/>
              <a:cs typeface="Arial"/>
              <a:sym typeface="Arial"/>
            </a:endParaRPr>
          </a:p>
          <a:p>
            <a:pPr marL="457200" lvl="0" indent="-330200" algn="l" rtl="0">
              <a:lnSpc>
                <a:spcPct val="100000"/>
              </a:lnSpc>
              <a:spcBef>
                <a:spcPts val="300"/>
              </a:spcBef>
              <a:spcAft>
                <a:spcPts val="0"/>
              </a:spcAft>
              <a:buSzPts val="1600"/>
              <a:buFont typeface="Arial"/>
              <a:buChar char="●"/>
            </a:pPr>
            <a:r>
              <a:rPr lang="en-US" sz="1600">
                <a:latin typeface="Arial"/>
                <a:ea typeface="Arial"/>
                <a:cs typeface="Arial"/>
                <a:sym typeface="Arial"/>
              </a:rPr>
              <a:t>Pop-up stores</a:t>
            </a:r>
            <a:endParaRPr sz="1600">
              <a:latin typeface="Arial"/>
              <a:ea typeface="Arial"/>
              <a:cs typeface="Arial"/>
              <a:sym typeface="Arial"/>
            </a:endParaRPr>
          </a:p>
          <a:p>
            <a:pPr marL="457200" lvl="0" indent="-330200" algn="l" rtl="0">
              <a:lnSpc>
                <a:spcPct val="100000"/>
              </a:lnSpc>
              <a:spcBef>
                <a:spcPts val="300"/>
              </a:spcBef>
              <a:spcAft>
                <a:spcPts val="0"/>
              </a:spcAft>
              <a:buSzPts val="1600"/>
              <a:buFont typeface="Arial"/>
              <a:buChar char="●"/>
            </a:pPr>
            <a:r>
              <a:rPr lang="en-US" sz="1600">
                <a:latin typeface="Arial"/>
                <a:ea typeface="Arial"/>
                <a:cs typeface="Arial"/>
                <a:sym typeface="Arial"/>
              </a:rPr>
              <a:t>Creative approaches to footwear and apparel</a:t>
            </a:r>
            <a:endParaRPr sz="1600">
              <a:latin typeface="Arial"/>
              <a:ea typeface="Arial"/>
              <a:cs typeface="Arial"/>
              <a:sym typeface="Arial"/>
            </a:endParaRPr>
          </a:p>
          <a:p>
            <a:pPr marL="457200" lvl="0" indent="-330200" algn="l" rtl="0">
              <a:lnSpc>
                <a:spcPct val="100000"/>
              </a:lnSpc>
              <a:spcBef>
                <a:spcPts val="300"/>
              </a:spcBef>
              <a:spcAft>
                <a:spcPts val="0"/>
              </a:spcAft>
              <a:buSzPts val="1600"/>
              <a:buFont typeface="Arial"/>
              <a:buChar char="●"/>
            </a:pPr>
            <a:r>
              <a:rPr lang="en-US" sz="1600">
                <a:latin typeface="Arial"/>
                <a:ea typeface="Arial"/>
                <a:cs typeface="Arial"/>
                <a:sym typeface="Arial"/>
              </a:rPr>
              <a:t>Targeting the female demographic</a:t>
            </a:r>
            <a:endParaRPr sz="1600">
              <a:latin typeface="Arial"/>
              <a:ea typeface="Arial"/>
              <a:cs typeface="Arial"/>
              <a:sym typeface="Arial"/>
            </a:endParaRPr>
          </a:p>
          <a:p>
            <a:pPr marL="457200" lvl="0" indent="-330200" algn="l" rtl="0">
              <a:lnSpc>
                <a:spcPct val="100000"/>
              </a:lnSpc>
              <a:spcBef>
                <a:spcPts val="300"/>
              </a:spcBef>
              <a:spcAft>
                <a:spcPts val="0"/>
              </a:spcAft>
              <a:buSzPts val="1600"/>
              <a:buFont typeface="Arial"/>
              <a:buChar char="●"/>
            </a:pPr>
            <a:r>
              <a:rPr lang="en-US" sz="1600">
                <a:latin typeface="Arial"/>
                <a:ea typeface="Arial"/>
                <a:cs typeface="Arial"/>
                <a:sym typeface="Arial"/>
              </a:rPr>
              <a:t>More and improved tech at sports and entertainment venues</a:t>
            </a:r>
            <a:endParaRPr sz="1600">
              <a:latin typeface="Arial"/>
              <a:ea typeface="Arial"/>
              <a:cs typeface="Arial"/>
              <a:sym typeface="Arial"/>
            </a:endParaRPr>
          </a:p>
          <a:p>
            <a:pPr marL="457200" lvl="0" indent="-330200" algn="l" rtl="0">
              <a:lnSpc>
                <a:spcPct val="100000"/>
              </a:lnSpc>
              <a:spcBef>
                <a:spcPts val="300"/>
              </a:spcBef>
              <a:spcAft>
                <a:spcPts val="0"/>
              </a:spcAft>
              <a:buSzPts val="1600"/>
              <a:buFont typeface="Arial"/>
              <a:buChar char="●"/>
            </a:pPr>
            <a:r>
              <a:rPr lang="en-US" sz="1600">
                <a:latin typeface="Arial"/>
                <a:ea typeface="Arial"/>
                <a:cs typeface="Arial"/>
                <a:sym typeface="Arial"/>
              </a:rPr>
              <a:t>Promotions celebrating history, heritage, and community in team sports</a:t>
            </a:r>
            <a:endParaRPr sz="1600">
              <a:latin typeface="Arial"/>
              <a:ea typeface="Arial"/>
              <a:cs typeface="Arial"/>
              <a:sym typeface="Arial"/>
            </a:endParaRPr>
          </a:p>
          <a:p>
            <a:pPr marL="457200" lvl="0" indent="-330200" algn="l" rtl="0">
              <a:lnSpc>
                <a:spcPct val="100000"/>
              </a:lnSpc>
              <a:spcBef>
                <a:spcPts val="300"/>
              </a:spcBef>
              <a:spcAft>
                <a:spcPts val="0"/>
              </a:spcAft>
              <a:buSzPts val="1600"/>
              <a:buFont typeface="Arial"/>
              <a:buChar char="●"/>
            </a:pPr>
            <a:r>
              <a:rPr lang="en-US" sz="1600">
                <a:latin typeface="Arial"/>
                <a:ea typeface="Arial"/>
                <a:cs typeface="Arial"/>
                <a:sym typeface="Arial"/>
              </a:rPr>
              <a:t>Pop culture-themed promotions</a:t>
            </a:r>
            <a:endParaRPr sz="1600">
              <a:latin typeface="Arial"/>
              <a:ea typeface="Arial"/>
              <a:cs typeface="Arial"/>
              <a:sym typeface="Arial"/>
            </a:endParaRPr>
          </a:p>
          <a:p>
            <a:pPr marL="457200" lvl="0" indent="-330200" algn="l" rtl="0">
              <a:lnSpc>
                <a:spcPct val="100000"/>
              </a:lnSpc>
              <a:spcBef>
                <a:spcPts val="300"/>
              </a:spcBef>
              <a:spcAft>
                <a:spcPts val="0"/>
              </a:spcAft>
              <a:buSzPts val="1600"/>
              <a:buFont typeface="Arial"/>
              <a:buChar char="●"/>
            </a:pPr>
            <a:r>
              <a:rPr lang="en-US" sz="1600">
                <a:latin typeface="Arial"/>
                <a:ea typeface="Arial"/>
                <a:cs typeface="Arial"/>
                <a:sym typeface="Arial"/>
              </a:rPr>
              <a:t>Sneaker brands and celebrity collaborations</a:t>
            </a:r>
            <a:endParaRPr sz="1600">
              <a:latin typeface="Arial"/>
              <a:ea typeface="Arial"/>
              <a:cs typeface="Arial"/>
              <a:sym typeface="Arial"/>
            </a:endParaRPr>
          </a:p>
          <a:p>
            <a:pPr marL="457200" lvl="0" indent="-330200" algn="l" rtl="0">
              <a:lnSpc>
                <a:spcPct val="100000"/>
              </a:lnSpc>
              <a:spcBef>
                <a:spcPts val="300"/>
              </a:spcBef>
              <a:spcAft>
                <a:spcPts val="0"/>
              </a:spcAft>
              <a:buSzPts val="1600"/>
              <a:buFont typeface="Arial"/>
              <a:buChar char="●"/>
            </a:pPr>
            <a:r>
              <a:rPr lang="en-US" sz="1600">
                <a:latin typeface="Arial"/>
                <a:ea typeface="Arial"/>
                <a:cs typeface="Arial"/>
                <a:sym typeface="Arial"/>
              </a:rPr>
              <a:t>Gamification</a:t>
            </a:r>
            <a:endParaRPr sz="1600">
              <a:latin typeface="Arial"/>
              <a:ea typeface="Arial"/>
              <a:cs typeface="Arial"/>
              <a:sym typeface="Arial"/>
            </a:endParaRPr>
          </a:p>
          <a:p>
            <a:pPr marL="457200" lvl="0" indent="-330200" algn="l" rtl="0">
              <a:lnSpc>
                <a:spcPct val="100000"/>
              </a:lnSpc>
              <a:spcBef>
                <a:spcPts val="300"/>
              </a:spcBef>
              <a:spcAft>
                <a:spcPts val="0"/>
              </a:spcAft>
              <a:buSzPts val="1600"/>
              <a:buFont typeface="Arial"/>
              <a:buChar char="●"/>
            </a:pPr>
            <a:r>
              <a:rPr lang="en-US" sz="1600">
                <a:latin typeface="Arial"/>
                <a:ea typeface="Arial"/>
                <a:cs typeface="Arial"/>
                <a:sym typeface="Arial"/>
              </a:rPr>
              <a:t>NFTs</a:t>
            </a:r>
            <a:endParaRPr sz="1600">
              <a:latin typeface="Arial"/>
              <a:ea typeface="Arial"/>
              <a:cs typeface="Arial"/>
              <a:sym typeface="Arial"/>
            </a:endParaRPr>
          </a:p>
          <a:p>
            <a:pPr marL="457200" lvl="0" indent="-330200" algn="l" rtl="0">
              <a:lnSpc>
                <a:spcPct val="100000"/>
              </a:lnSpc>
              <a:spcBef>
                <a:spcPts val="300"/>
              </a:spcBef>
              <a:spcAft>
                <a:spcPts val="0"/>
              </a:spcAft>
              <a:buSzPts val="1600"/>
              <a:buFont typeface="Arial"/>
              <a:buChar char="●"/>
            </a:pPr>
            <a:r>
              <a:rPr lang="en-US" sz="1600">
                <a:latin typeface="Arial"/>
                <a:ea typeface="Arial"/>
                <a:cs typeface="Arial"/>
                <a:sym typeface="Arial"/>
              </a:rPr>
              <a:t>The Metaverse</a:t>
            </a:r>
            <a:endParaRPr sz="1600">
              <a:latin typeface="Arial"/>
              <a:ea typeface="Arial"/>
              <a:cs typeface="Arial"/>
              <a:sym typeface="Arial"/>
            </a:endParaRPr>
          </a:p>
          <a:p>
            <a:pPr marL="457200" lvl="0" indent="-330200" algn="l" rtl="0">
              <a:lnSpc>
                <a:spcPct val="100000"/>
              </a:lnSpc>
              <a:spcBef>
                <a:spcPts val="300"/>
              </a:spcBef>
              <a:spcAft>
                <a:spcPts val="0"/>
              </a:spcAft>
              <a:buSzPts val="1600"/>
              <a:buFont typeface="Arial"/>
              <a:buChar char="●"/>
            </a:pPr>
            <a:r>
              <a:rPr lang="en-US" sz="1600">
                <a:latin typeface="Arial"/>
                <a:ea typeface="Arial"/>
                <a:cs typeface="Arial"/>
                <a:sym typeface="Arial"/>
              </a:rPr>
              <a:t>Athletes and celebrities as investors and entrepreneurs</a:t>
            </a:r>
            <a:endParaRPr sz="1600">
              <a:latin typeface="Arial"/>
              <a:ea typeface="Arial"/>
              <a:cs typeface="Arial"/>
              <a:sym typeface="Arial"/>
            </a:endParaRPr>
          </a:p>
          <a:p>
            <a:pPr marL="139700" lvl="0" indent="0" algn="l" rtl="0">
              <a:lnSpc>
                <a:spcPct val="100000"/>
              </a:lnSpc>
              <a:spcBef>
                <a:spcPts val="0"/>
              </a:spcBef>
              <a:spcAft>
                <a:spcPts val="0"/>
              </a:spcAft>
              <a:buSzPts val="1400"/>
              <a:buNone/>
            </a:pPr>
            <a:endParaRPr sz="1600">
              <a:latin typeface="Arial"/>
              <a:ea typeface="Arial"/>
              <a:cs typeface="Arial"/>
              <a:sym typeface="Arial"/>
            </a:endParaRPr>
          </a:p>
          <a:p>
            <a:pPr marL="139700" lvl="0" indent="0" algn="l" rtl="0">
              <a:lnSpc>
                <a:spcPct val="100000"/>
              </a:lnSpc>
              <a:spcBef>
                <a:spcPts val="0"/>
              </a:spcBef>
              <a:spcAft>
                <a:spcPts val="0"/>
              </a:spcAft>
              <a:buSzPts val="1400"/>
              <a:buNone/>
            </a:pPr>
            <a:endParaRPr sz="1600">
              <a:latin typeface="Arial"/>
              <a:ea typeface="Arial"/>
              <a:cs typeface="Arial"/>
              <a:sym typeface="Arial"/>
            </a:endParaRPr>
          </a:p>
        </p:txBody>
      </p:sp>
      <p:cxnSp>
        <p:nvCxnSpPr>
          <p:cNvPr id="67" name="Google Shape;67;p5"/>
          <p:cNvCxnSpPr/>
          <p:nvPr/>
        </p:nvCxnSpPr>
        <p:spPr>
          <a:xfrm>
            <a:off x="1026200" y="2616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68" name="Google Shape;68;p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69" name="Google Shape;69;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6"/>
          <p:cNvSpPr txBox="1">
            <a:spLocks noGrp="1"/>
          </p:cNvSpPr>
          <p:nvPr>
            <p:ph type="title"/>
          </p:nvPr>
        </p:nvSpPr>
        <p:spPr>
          <a:xfrm>
            <a:off x="938499" y="445025"/>
            <a:ext cx="7358833"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TRACKING INDUSTRY TRENDS</a:t>
            </a:r>
            <a:endParaRPr b="1">
              <a:solidFill>
                <a:schemeClr val="accent1"/>
              </a:solidFill>
              <a:latin typeface="Arial"/>
              <a:ea typeface="Arial"/>
              <a:cs typeface="Arial"/>
              <a:sym typeface="Arial"/>
            </a:endParaRPr>
          </a:p>
        </p:txBody>
      </p:sp>
      <p:sp>
        <p:nvSpPr>
          <p:cNvPr id="75" name="Google Shape;75;p6"/>
          <p:cNvSpPr txBox="1">
            <a:spLocks noGrp="1"/>
          </p:cNvSpPr>
          <p:nvPr>
            <p:ph type="body" idx="1"/>
          </p:nvPr>
        </p:nvSpPr>
        <p:spPr>
          <a:xfrm>
            <a:off x="938500" y="1029750"/>
            <a:ext cx="5369100" cy="353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latin typeface="Arial"/>
                <a:ea typeface="Arial"/>
                <a:cs typeface="Arial"/>
                <a:sym typeface="Arial"/>
              </a:rPr>
              <a:t>Marketers evaluate trends that fit their respective marketing plans and implement changes accordingly.  </a:t>
            </a:r>
            <a:endParaRPr sz="1600">
              <a:latin typeface="Arial"/>
              <a:ea typeface="Arial"/>
              <a:cs typeface="Arial"/>
              <a:sym typeface="Arial"/>
            </a:endParaRPr>
          </a:p>
          <a:p>
            <a:pPr marL="0" lvl="0" indent="0" algn="l" rtl="0">
              <a:lnSpc>
                <a:spcPct val="100000"/>
              </a:lnSpc>
              <a:spcBef>
                <a:spcPts val="1000"/>
              </a:spcBef>
              <a:spcAft>
                <a:spcPts val="0"/>
              </a:spcAft>
              <a:buSzPts val="1400"/>
              <a:buNone/>
            </a:pPr>
            <a:r>
              <a:rPr lang="en-US" sz="1600">
                <a:latin typeface="Arial"/>
                <a:ea typeface="Arial"/>
                <a:cs typeface="Arial"/>
                <a:sym typeface="Arial"/>
              </a:rPr>
              <a:t>In the sports and entertainment industry, the trend toward consuming online content has industry executives focusing on engagement strategies to capture (and keep) fan interest.</a:t>
            </a:r>
            <a:endParaRPr sz="1600"/>
          </a:p>
          <a:p>
            <a:pPr marL="139700" lvl="0" indent="0" algn="l" rtl="0">
              <a:lnSpc>
                <a:spcPct val="100000"/>
              </a:lnSpc>
              <a:spcBef>
                <a:spcPts val="0"/>
              </a:spcBef>
              <a:spcAft>
                <a:spcPts val="0"/>
              </a:spcAft>
              <a:buSzPts val="1400"/>
              <a:buNone/>
            </a:pPr>
            <a:endParaRPr sz="1600">
              <a:latin typeface="Arial"/>
              <a:ea typeface="Arial"/>
              <a:cs typeface="Arial"/>
              <a:sym typeface="Arial"/>
            </a:endParaRPr>
          </a:p>
        </p:txBody>
      </p:sp>
      <p:cxnSp>
        <p:nvCxnSpPr>
          <p:cNvPr id="76" name="Google Shape;76;p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77" name="Google Shape;77;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78" name="Google Shape;78;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7"/>
          <p:cNvSpPr txBox="1">
            <a:spLocks noGrp="1"/>
          </p:cNvSpPr>
          <p:nvPr>
            <p:ph type="title"/>
          </p:nvPr>
        </p:nvSpPr>
        <p:spPr>
          <a:xfrm>
            <a:off x="938499" y="445025"/>
            <a:ext cx="7358833"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POP-UP STORES</a:t>
            </a:r>
            <a:endParaRPr b="1">
              <a:solidFill>
                <a:schemeClr val="accent1"/>
              </a:solidFill>
              <a:latin typeface="Arial"/>
              <a:ea typeface="Arial"/>
              <a:cs typeface="Arial"/>
              <a:sym typeface="Arial"/>
            </a:endParaRPr>
          </a:p>
        </p:txBody>
      </p:sp>
      <p:sp>
        <p:nvSpPr>
          <p:cNvPr id="84" name="Google Shape;84;p7"/>
          <p:cNvSpPr txBox="1">
            <a:spLocks noGrp="1"/>
          </p:cNvSpPr>
          <p:nvPr>
            <p:ph type="body" idx="1"/>
          </p:nvPr>
        </p:nvSpPr>
        <p:spPr>
          <a:xfrm>
            <a:off x="938499" y="1029762"/>
            <a:ext cx="6625057" cy="3530949"/>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latin typeface="Arial"/>
                <a:ea typeface="Arial"/>
                <a:cs typeface="Arial"/>
                <a:sym typeface="Arial"/>
              </a:rPr>
              <a:t>A </a:t>
            </a:r>
            <a:r>
              <a:rPr lang="en-US" sz="1600" b="1">
                <a:solidFill>
                  <a:schemeClr val="dk2"/>
                </a:solidFill>
                <a:latin typeface="Arial"/>
                <a:ea typeface="Arial"/>
                <a:cs typeface="Arial"/>
                <a:sym typeface="Arial"/>
              </a:rPr>
              <a:t>pop-up</a:t>
            </a:r>
            <a:r>
              <a:rPr lang="en-US" sz="1600">
                <a:latin typeface="Arial"/>
                <a:ea typeface="Arial"/>
                <a:cs typeface="Arial"/>
                <a:sym typeface="Arial"/>
              </a:rPr>
              <a:t> refers to the concept of opening a short-term sales space, often launched as a promotional tool to create awareness and build interest for new products. </a:t>
            </a:r>
            <a:endParaRPr sz="1600"/>
          </a:p>
          <a:p>
            <a:pPr marL="0" lvl="0" indent="0" algn="l" rtl="0">
              <a:lnSpc>
                <a:spcPct val="100000"/>
              </a:lnSpc>
              <a:spcBef>
                <a:spcPts val="0"/>
              </a:spcBef>
              <a:spcAft>
                <a:spcPts val="0"/>
              </a:spcAft>
              <a:buSzPts val="1400"/>
              <a:buNone/>
            </a:pP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Pop-ups are typically only open from a few days to several months and provide opportunities for consumers to physically interact with a product and provide a less expensive alternative to retail because a business does not commit to a long-term lease</a:t>
            </a:r>
            <a:endParaRPr sz="1600"/>
          </a:p>
          <a:p>
            <a:pPr marL="457200" lvl="0" indent="0" algn="l" rtl="0">
              <a:lnSpc>
                <a:spcPct val="100000"/>
              </a:lnSpc>
              <a:spcBef>
                <a:spcPts val="0"/>
              </a:spcBef>
              <a:spcAft>
                <a:spcPts val="0"/>
              </a:spcAft>
              <a:buNone/>
            </a:pP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Estimated to be a $50 billion industry</a:t>
            </a:r>
            <a:endParaRPr sz="1600"/>
          </a:p>
        </p:txBody>
      </p:sp>
      <p:cxnSp>
        <p:nvCxnSpPr>
          <p:cNvPr id="85" name="Google Shape;85;p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86" name="Google Shape;86;p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87" name="Google Shape;87;p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8"/>
          <p:cNvSpPr txBox="1">
            <a:spLocks noGrp="1"/>
          </p:cNvSpPr>
          <p:nvPr>
            <p:ph type="title"/>
          </p:nvPr>
        </p:nvSpPr>
        <p:spPr>
          <a:xfrm>
            <a:off x="938499" y="445025"/>
            <a:ext cx="7358833"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POP-UP EXAMPLES:</a:t>
            </a:r>
            <a:endParaRPr b="1">
              <a:solidFill>
                <a:schemeClr val="accent1"/>
              </a:solidFill>
              <a:latin typeface="Arial"/>
              <a:ea typeface="Arial"/>
              <a:cs typeface="Arial"/>
              <a:sym typeface="Arial"/>
            </a:endParaRPr>
          </a:p>
        </p:txBody>
      </p:sp>
      <p:sp>
        <p:nvSpPr>
          <p:cNvPr id="93" name="Google Shape;93;p8"/>
          <p:cNvSpPr txBox="1">
            <a:spLocks noGrp="1"/>
          </p:cNvSpPr>
          <p:nvPr>
            <p:ph type="body" idx="1"/>
          </p:nvPr>
        </p:nvSpPr>
        <p:spPr>
          <a:xfrm>
            <a:off x="4371375" y="1158025"/>
            <a:ext cx="4205100" cy="3531000"/>
          </a:xfrm>
          <a:prstGeom prst="rect">
            <a:avLst/>
          </a:prstGeom>
          <a:noFill/>
          <a:ln>
            <a:noFill/>
          </a:ln>
        </p:spPr>
        <p:txBody>
          <a:bodyPr spcFirstLastPara="1" wrap="square" lIns="91425" tIns="91425" rIns="91425" bIns="91425" anchor="t" anchorCtr="0">
            <a:noAutofit/>
          </a:bodyPr>
          <a:lstStyle/>
          <a:p>
            <a:pPr marL="463550" lvl="0" indent="-323850" algn="l" rtl="0">
              <a:lnSpc>
                <a:spcPct val="100000"/>
              </a:lnSpc>
              <a:spcBef>
                <a:spcPts val="0"/>
              </a:spcBef>
              <a:spcAft>
                <a:spcPts val="0"/>
              </a:spcAft>
              <a:buSzPts val="1400"/>
              <a:buNone/>
            </a:pPr>
            <a:r>
              <a:rPr lang="en-US" sz="1600" dirty="0">
                <a:latin typeface="Arial"/>
                <a:ea typeface="Arial"/>
                <a:cs typeface="Arial"/>
                <a:sym typeface="Arial"/>
              </a:rPr>
              <a:t>●	Nintendo opened “Switch On The Go pop-up lounges” at several U.S. airports. They were open for about six weeks and offered travelers access to charging ports along with playable Switch demos </a:t>
            </a:r>
            <a:endParaRPr sz="1600" dirty="0"/>
          </a:p>
          <a:p>
            <a:pPr marL="463550" lvl="0" indent="-323850" algn="l" rtl="0">
              <a:lnSpc>
                <a:spcPct val="100000"/>
              </a:lnSpc>
              <a:spcBef>
                <a:spcPts val="1000"/>
              </a:spcBef>
              <a:spcAft>
                <a:spcPts val="0"/>
              </a:spcAft>
              <a:buSzPts val="1400"/>
              <a:buNone/>
            </a:pPr>
            <a:r>
              <a:rPr lang="en-US" sz="1600" dirty="0">
                <a:latin typeface="Arial"/>
                <a:ea typeface="Arial"/>
                <a:cs typeface="Arial"/>
                <a:sym typeface="Arial"/>
              </a:rPr>
              <a:t>●	To promote the release of ‘Barbie’, Warner Bros. opened Barbie-themed pink pop-up restaurants in Chicago and New York just weeks before the movie’s premiere.  </a:t>
            </a:r>
            <a:endParaRPr sz="1600" dirty="0">
              <a:latin typeface="Arial"/>
              <a:ea typeface="Arial"/>
              <a:cs typeface="Arial"/>
              <a:sym typeface="Arial"/>
            </a:endParaRPr>
          </a:p>
        </p:txBody>
      </p:sp>
      <p:cxnSp>
        <p:nvCxnSpPr>
          <p:cNvPr id="94" name="Google Shape;94;p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95" name="Google Shape;95;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96" name="Google Shape;96;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97" name="Google Shape;97;p8"/>
          <p:cNvPicPr preferRelativeResize="0"/>
          <p:nvPr/>
        </p:nvPicPr>
        <p:blipFill>
          <a:blip r:embed="rId4">
            <a:alphaModFix/>
          </a:blip>
          <a:stretch>
            <a:fillRect/>
          </a:stretch>
        </p:blipFill>
        <p:spPr>
          <a:xfrm>
            <a:off x="235550" y="1158025"/>
            <a:ext cx="4066575" cy="213495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0"/>
          <p:cNvSpPr txBox="1">
            <a:spLocks noGrp="1"/>
          </p:cNvSpPr>
          <p:nvPr>
            <p:ph type="title"/>
          </p:nvPr>
        </p:nvSpPr>
        <p:spPr>
          <a:xfrm>
            <a:off x="686015" y="1114017"/>
            <a:ext cx="7980300" cy="47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1800" b="1">
                <a:latin typeface="Arial"/>
                <a:ea typeface="Arial"/>
                <a:cs typeface="Arial"/>
                <a:sym typeface="Arial"/>
              </a:rPr>
              <a:t>Creative Approaches To Footwear And Apparel</a:t>
            </a:r>
            <a:endParaRPr sz="1800" b="1">
              <a:solidFill>
                <a:schemeClr val="accent1"/>
              </a:solidFill>
              <a:latin typeface="Arial"/>
              <a:ea typeface="Arial"/>
              <a:cs typeface="Arial"/>
              <a:sym typeface="Arial"/>
            </a:endParaRPr>
          </a:p>
        </p:txBody>
      </p:sp>
      <p:sp>
        <p:nvSpPr>
          <p:cNvPr id="103" name="Google Shape;103;p10"/>
          <p:cNvSpPr txBox="1">
            <a:spLocks noGrp="1"/>
          </p:cNvSpPr>
          <p:nvPr>
            <p:ph type="body" idx="1"/>
          </p:nvPr>
        </p:nvSpPr>
        <p:spPr>
          <a:xfrm>
            <a:off x="3691147" y="1695825"/>
            <a:ext cx="5217900" cy="3434700"/>
          </a:xfrm>
          <a:prstGeom prst="rect">
            <a:avLst/>
          </a:prstGeom>
          <a:noFill/>
          <a:ln>
            <a:noFill/>
          </a:ln>
        </p:spPr>
        <p:txBody>
          <a:bodyPr spcFirstLastPara="1" wrap="square" lIns="91425" tIns="91425" rIns="91425" bIns="91425" anchor="t" anchorCtr="0">
            <a:noAutofit/>
          </a:bodyPr>
          <a:lstStyle/>
          <a:p>
            <a:pPr marL="0" lvl="0" indent="14288" algn="l" rtl="0">
              <a:lnSpc>
                <a:spcPct val="100000"/>
              </a:lnSpc>
              <a:spcBef>
                <a:spcPts val="0"/>
              </a:spcBef>
              <a:spcAft>
                <a:spcPts val="0"/>
              </a:spcAft>
              <a:buSzPts val="1400"/>
              <a:buNone/>
            </a:pPr>
            <a:r>
              <a:rPr lang="en-US" sz="1600" b="1">
                <a:latin typeface="Arial"/>
                <a:ea typeface="Arial"/>
                <a:cs typeface="Arial"/>
                <a:sym typeface="Arial"/>
              </a:rPr>
              <a:t>“Retro” shoes</a:t>
            </a:r>
            <a:endParaRPr sz="1600" b="1"/>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Forbes reported that sales of retro shoes, from all major brands, were up over 25% last year.</a:t>
            </a:r>
            <a:endParaRPr sz="1600"/>
          </a:p>
          <a:p>
            <a:pPr marL="457200" lvl="0" indent="-330200" algn="l" rtl="0">
              <a:lnSpc>
                <a:spcPct val="100000"/>
              </a:lnSpc>
              <a:spcBef>
                <a:spcPts val="1000"/>
              </a:spcBef>
              <a:spcAft>
                <a:spcPts val="1000"/>
              </a:spcAft>
              <a:buSzPts val="1600"/>
              <a:buFont typeface="Arial"/>
              <a:buChar char="●"/>
            </a:pPr>
            <a:r>
              <a:rPr lang="en-US" sz="1600">
                <a:latin typeface="Arial"/>
                <a:ea typeface="Arial"/>
                <a:cs typeface="Arial"/>
                <a:sym typeface="Arial"/>
              </a:rPr>
              <a:t>Complex.com declared in 2019 that “'70s Runners” were the best sneaker trend of the summer. </a:t>
            </a:r>
            <a:endParaRPr sz="1600"/>
          </a:p>
        </p:txBody>
      </p:sp>
      <p:cxnSp>
        <p:nvCxnSpPr>
          <p:cNvPr id="104" name="Google Shape;104;p10"/>
          <p:cNvCxnSpPr/>
          <p:nvPr/>
        </p:nvCxnSpPr>
        <p:spPr>
          <a:xfrm>
            <a:off x="686015" y="111402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05" name="Google Shape;105;p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06" name="Google Shape;106;p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107" name="Google Shape;107;p10"/>
          <p:cNvSpPr txBox="1"/>
          <p:nvPr/>
        </p:nvSpPr>
        <p:spPr>
          <a:xfrm>
            <a:off x="686015" y="458722"/>
            <a:ext cx="7358700" cy="544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accent1"/>
              </a:buClr>
              <a:buSzPts val="2400"/>
              <a:buFont typeface="Montserrat"/>
              <a:buNone/>
            </a:pPr>
            <a:r>
              <a:rPr lang="en-US" sz="2400" b="1" i="0" u="none" strike="noStrike" cap="none">
                <a:solidFill>
                  <a:schemeClr val="accent1"/>
                </a:solidFill>
                <a:latin typeface="Arial"/>
                <a:ea typeface="Arial"/>
                <a:cs typeface="Arial"/>
                <a:sym typeface="Arial"/>
              </a:rPr>
              <a:t>TRACKING INDUSTRY TRENDS</a:t>
            </a:r>
            <a:endParaRPr sz="2400" b="1" i="0" u="none" strike="noStrike" cap="none">
              <a:solidFill>
                <a:schemeClr val="accent1"/>
              </a:solidFill>
              <a:latin typeface="Arial"/>
              <a:ea typeface="Arial"/>
              <a:cs typeface="Arial"/>
              <a:sym typeface="Arial"/>
            </a:endParaRPr>
          </a:p>
        </p:txBody>
      </p:sp>
      <p:pic>
        <p:nvPicPr>
          <p:cNvPr id="108" name="Google Shape;108;p10"/>
          <p:cNvPicPr preferRelativeResize="0"/>
          <p:nvPr/>
        </p:nvPicPr>
        <p:blipFill rotWithShape="1">
          <a:blip r:embed="rId4">
            <a:alphaModFix/>
          </a:blip>
          <a:srcRect/>
          <a:stretch/>
        </p:blipFill>
        <p:spPr>
          <a:xfrm>
            <a:off x="686024" y="1695826"/>
            <a:ext cx="2556875" cy="2616526"/>
          </a:xfrm>
          <a:prstGeom prst="rect">
            <a:avLst/>
          </a:prstGeom>
          <a:noFill/>
          <a:ln>
            <a:noFill/>
          </a:ln>
        </p:spPr>
      </p:pic>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2653</Words>
  <Application>Microsoft Macintosh PowerPoint</Application>
  <PresentationFormat>On-screen Show (16:9)</PresentationFormat>
  <Paragraphs>194</Paragraphs>
  <Slides>28</Slides>
  <Notes>28</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28</vt:i4>
      </vt:variant>
    </vt:vector>
  </HeadingPairs>
  <TitlesOfParts>
    <vt:vector size="32" baseType="lpstr">
      <vt:lpstr>Montserrat</vt:lpstr>
      <vt:lpstr>Oswald</vt:lpstr>
      <vt:lpstr>Arial</vt:lpstr>
      <vt:lpstr>Futuristic Background by Slidesgo</vt:lpstr>
      <vt:lpstr>INDUSTRY TRENDS</vt:lpstr>
      <vt:lpstr>WHAT IS AN INDUSTRY TREND?</vt:lpstr>
      <vt:lpstr>TRACKING INDUSTRY TRENDS</vt:lpstr>
      <vt:lpstr>TRACKING INDUSTRY TRENDS</vt:lpstr>
      <vt:lpstr>TRACKING INDUSTRY TRENDS</vt:lpstr>
      <vt:lpstr>TRACKING INDUSTRY TRENDS</vt:lpstr>
      <vt:lpstr>POP-UP STORES</vt:lpstr>
      <vt:lpstr>POP-UP EXAMPLES:</vt:lpstr>
      <vt:lpstr>Creative Approaches To Footwear And Apparel</vt:lpstr>
      <vt:lpstr>PowerPoint Presentation</vt:lpstr>
      <vt:lpstr>Creative Approaches To Footwear And Apparel</vt:lpstr>
      <vt:lpstr>In 2023, Nike launched several popular collaborations.</vt:lpstr>
      <vt:lpstr>Continued Increase In Targeting Of The Female Demographic</vt:lpstr>
      <vt:lpstr>Technology In Stadiums And Arenas</vt:lpstr>
      <vt:lpstr>Promotions Celebrating Franchise History And Community</vt:lpstr>
      <vt:lpstr>Promotions Celebrating Franchise History And Community</vt:lpstr>
      <vt:lpstr>MiLB Team Temporary Name Changes</vt:lpstr>
      <vt:lpstr>Why is this a hot trend?  Because these promotions work!</vt:lpstr>
      <vt:lpstr>Pop Culture Themed Promotions</vt:lpstr>
      <vt:lpstr>Sneaker Brands And Celebrity Collaborations</vt:lpstr>
      <vt:lpstr>Gamification</vt:lpstr>
      <vt:lpstr>Gamification</vt:lpstr>
      <vt:lpstr>NFTs</vt:lpstr>
      <vt:lpstr>NFTs</vt:lpstr>
      <vt:lpstr>PowerPoint Presentation</vt:lpstr>
      <vt:lpstr>Metaverse</vt:lpstr>
      <vt:lpstr>Athletes and Celebrities as Investors and Entrepreneurs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INDUSTRY TRENDS</dc:title>
  <dc:creator>Kelly, Bob</dc:creator>
  <cp:lastModifiedBy>Laura Bennett</cp:lastModifiedBy>
  <cp:revision>1</cp:revision>
  <dcterms:modified xsi:type="dcterms:W3CDTF">2023-08-10T21:56:13Z</dcterms:modified>
</cp:coreProperties>
</file>