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5143500" type="screen16x9"/>
  <p:notesSz cx="6858000" cy="9144000"/>
  <p:embeddedFontLst>
    <p:embeddedFont>
      <p:font typeface="Montserrat" pitchFamily="2" charset="77"/>
      <p:regular r:id="rId29"/>
      <p:bold r:id="rId30"/>
      <p:italic r:id="rId31"/>
      <p:boldItalic r:id="rId32"/>
    </p:embeddedFont>
    <p:embeddedFont>
      <p:font typeface="Oswald" panose="02000703000000000000" pitchFamily="2" charset="77"/>
      <p:regular r:id="rId33"/>
      <p:bold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7" roundtripDataSignature="AMtx7micYoZOrls/+28AsA5KecEx2JU2J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72"/>
  </p:normalViewPr>
  <p:slideViewPr>
    <p:cSldViewPr snapToGrid="0">
      <p:cViewPr varScale="1">
        <p:scale>
          <a:sx n="102" d="100"/>
          <a:sy n="102" d="100"/>
        </p:scale>
        <p:origin x="176" y="6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
        <p:cNvGrpSpPr/>
        <p:nvPr/>
      </p:nvGrpSpPr>
      <p:grpSpPr>
        <a:xfrm>
          <a:off x="0" y="0"/>
          <a:ext cx="0" cy="0"/>
          <a:chOff x="0" y="0"/>
          <a:chExt cx="0" cy="0"/>
        </a:xfrm>
      </p:grpSpPr>
      <p:sp>
        <p:nvSpPr>
          <p:cNvPr id="45" name="Google Shape;45;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6" name="Google Shape;46;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2f0c399732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6" name="Google Shape;156;g22f0c399732_0_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0" name="Google Shape;17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4" name="Google Shape;21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5" name="Google Shape;5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Google Shape;25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2" name="Google Shape;27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3" name="Google Shape;29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5" name="Google Shape;6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9" name="Google Shape;79;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8" name="Google Shape;8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239ba51c1a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7" name="Google Shape;97;g239ba51c1a6_0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 name="Google Shape;10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25ef1e7a6a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5" name="Google Shape;115;g25ef1e7a6a4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2" name="Google Shape;12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6"/>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6"/>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0"/>
        <p:cNvGrpSpPr/>
        <p:nvPr/>
      </p:nvGrpSpPr>
      <p:grpSpPr>
        <a:xfrm>
          <a:off x="0" y="0"/>
          <a:ext cx="0" cy="0"/>
          <a:chOff x="0" y="0"/>
          <a:chExt cx="0" cy="0"/>
        </a:xfrm>
      </p:grpSpPr>
      <p:sp>
        <p:nvSpPr>
          <p:cNvPr id="41" name="Google Shape;41;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2" name="Google Shape;42;p35"/>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3" name="Google Shape;43;p35"/>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27"/>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7"/>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wo Columns">
  <p:cSld name="SECTION_TITLE_AND_DESCRIPTION_1">
    <p:spTree>
      <p:nvGrpSpPr>
        <p:cNvPr id="1" name="Shape 14"/>
        <p:cNvGrpSpPr/>
        <p:nvPr/>
      </p:nvGrpSpPr>
      <p:grpSpPr>
        <a:xfrm>
          <a:off x="0" y="0"/>
          <a:ext cx="0" cy="0"/>
          <a:chOff x="0" y="0"/>
          <a:chExt cx="0" cy="0"/>
        </a:xfrm>
      </p:grpSpPr>
      <p:sp>
        <p:nvSpPr>
          <p:cNvPr id="15" name="Google Shape;15;p28"/>
          <p:cNvSpPr txBox="1">
            <a:spLocks noGrp="1"/>
          </p:cNvSpPr>
          <p:nvPr>
            <p:ph type="title"/>
          </p:nvPr>
        </p:nvSpPr>
        <p:spPr>
          <a:xfrm>
            <a:off x="1937338"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6" name="Google Shape;16;p28"/>
          <p:cNvSpPr txBox="1">
            <a:spLocks noGrp="1"/>
          </p:cNvSpPr>
          <p:nvPr>
            <p:ph type="subTitle" idx="1"/>
          </p:nvPr>
        </p:nvSpPr>
        <p:spPr>
          <a:xfrm>
            <a:off x="1937338"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7" name="Google Shape;17;p28"/>
          <p:cNvSpPr txBox="1">
            <a:spLocks noGrp="1"/>
          </p:cNvSpPr>
          <p:nvPr>
            <p:ph type="title" idx="2"/>
          </p:nvPr>
        </p:nvSpPr>
        <p:spPr>
          <a:xfrm>
            <a:off x="4816563" y="2463175"/>
            <a:ext cx="23901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18" name="Google Shape;18;p28"/>
          <p:cNvSpPr txBox="1">
            <a:spLocks noGrp="1"/>
          </p:cNvSpPr>
          <p:nvPr>
            <p:ph type="subTitle" idx="3"/>
          </p:nvPr>
        </p:nvSpPr>
        <p:spPr>
          <a:xfrm>
            <a:off x="4816563" y="3148075"/>
            <a:ext cx="2390100" cy="1235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19" name="Google Shape;19;p28"/>
          <p:cNvSpPr txBox="1">
            <a:spLocks noGrp="1"/>
          </p:cNvSpPr>
          <p:nvPr>
            <p:ph type="title" idx="4"/>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2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2" name="Google Shape;22;p29"/>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list">
  <p:cSld name="TITLE_AND_TWO_COLUMNS_1">
    <p:spTree>
      <p:nvGrpSpPr>
        <p:cNvPr id="1" name="Shape 23"/>
        <p:cNvGrpSpPr/>
        <p:nvPr/>
      </p:nvGrpSpPr>
      <p:grpSpPr>
        <a:xfrm>
          <a:off x="0" y="0"/>
          <a:ext cx="0" cy="0"/>
          <a:chOff x="0" y="0"/>
          <a:chExt cx="0" cy="0"/>
        </a:xfrm>
      </p:grpSpPr>
      <p:sp>
        <p:nvSpPr>
          <p:cNvPr id="24" name="Google Shape;24;p31"/>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5" name="Google Shape;25;p31"/>
          <p:cNvSpPr txBox="1">
            <a:spLocks noGrp="1"/>
          </p:cNvSpPr>
          <p:nvPr>
            <p:ph type="body" idx="1"/>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p:cSld name="SECTION_HEADER_2">
    <p:spTree>
      <p:nvGrpSpPr>
        <p:cNvPr id="1" name="Shape 26"/>
        <p:cNvGrpSpPr/>
        <p:nvPr/>
      </p:nvGrpSpPr>
      <p:grpSpPr>
        <a:xfrm>
          <a:off x="0" y="0"/>
          <a:ext cx="0" cy="0"/>
          <a:chOff x="0" y="0"/>
          <a:chExt cx="0" cy="0"/>
        </a:xfrm>
      </p:grpSpPr>
      <p:sp>
        <p:nvSpPr>
          <p:cNvPr id="27" name="Google Shape;27;p32"/>
          <p:cNvSpPr txBox="1">
            <a:spLocks noGrp="1"/>
          </p:cNvSpPr>
          <p:nvPr>
            <p:ph type="title"/>
          </p:nvPr>
        </p:nvSpPr>
        <p:spPr>
          <a:xfrm>
            <a:off x="2062800" y="2442050"/>
            <a:ext cx="5018400" cy="5988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3600"/>
              <a:buNone/>
              <a:defRPr sz="3600">
                <a:solidFill>
                  <a:schemeClr val="lt1"/>
                </a:solidFill>
              </a:defRPr>
            </a:lvl2pPr>
            <a:lvl3pPr lvl="2" algn="l">
              <a:lnSpc>
                <a:spcPct val="100000"/>
              </a:lnSpc>
              <a:spcBef>
                <a:spcPts val="0"/>
              </a:spcBef>
              <a:spcAft>
                <a:spcPts val="0"/>
              </a:spcAft>
              <a:buClr>
                <a:schemeClr val="lt1"/>
              </a:buClr>
              <a:buSzPts val="3600"/>
              <a:buNone/>
              <a:defRPr sz="3600">
                <a:solidFill>
                  <a:schemeClr val="lt1"/>
                </a:solidFill>
              </a:defRPr>
            </a:lvl3pPr>
            <a:lvl4pPr lvl="3" algn="l">
              <a:lnSpc>
                <a:spcPct val="100000"/>
              </a:lnSpc>
              <a:spcBef>
                <a:spcPts val="0"/>
              </a:spcBef>
              <a:spcAft>
                <a:spcPts val="0"/>
              </a:spcAft>
              <a:buClr>
                <a:schemeClr val="lt1"/>
              </a:buClr>
              <a:buSzPts val="3600"/>
              <a:buNone/>
              <a:defRPr sz="3600">
                <a:solidFill>
                  <a:schemeClr val="lt1"/>
                </a:solidFill>
              </a:defRPr>
            </a:lvl4pPr>
            <a:lvl5pPr lvl="4" algn="l">
              <a:lnSpc>
                <a:spcPct val="100000"/>
              </a:lnSpc>
              <a:spcBef>
                <a:spcPts val="0"/>
              </a:spcBef>
              <a:spcAft>
                <a:spcPts val="0"/>
              </a:spcAft>
              <a:buClr>
                <a:schemeClr val="lt1"/>
              </a:buClr>
              <a:buSzPts val="3600"/>
              <a:buNone/>
              <a:defRPr sz="3600">
                <a:solidFill>
                  <a:schemeClr val="lt1"/>
                </a:solidFill>
              </a:defRPr>
            </a:lvl5pPr>
            <a:lvl6pPr lvl="5" algn="l">
              <a:lnSpc>
                <a:spcPct val="100000"/>
              </a:lnSpc>
              <a:spcBef>
                <a:spcPts val="0"/>
              </a:spcBef>
              <a:spcAft>
                <a:spcPts val="0"/>
              </a:spcAft>
              <a:buClr>
                <a:schemeClr val="lt1"/>
              </a:buClr>
              <a:buSzPts val="3600"/>
              <a:buNone/>
              <a:defRPr sz="3600">
                <a:solidFill>
                  <a:schemeClr val="lt1"/>
                </a:solidFill>
              </a:defRPr>
            </a:lvl6pPr>
            <a:lvl7pPr lvl="6" algn="l">
              <a:lnSpc>
                <a:spcPct val="100000"/>
              </a:lnSpc>
              <a:spcBef>
                <a:spcPts val="0"/>
              </a:spcBef>
              <a:spcAft>
                <a:spcPts val="0"/>
              </a:spcAft>
              <a:buClr>
                <a:schemeClr val="lt1"/>
              </a:buClr>
              <a:buSzPts val="3600"/>
              <a:buNone/>
              <a:defRPr sz="3600">
                <a:solidFill>
                  <a:schemeClr val="lt1"/>
                </a:solidFill>
              </a:defRPr>
            </a:lvl7pPr>
            <a:lvl8pPr lvl="7" algn="l">
              <a:lnSpc>
                <a:spcPct val="100000"/>
              </a:lnSpc>
              <a:spcBef>
                <a:spcPts val="0"/>
              </a:spcBef>
              <a:spcAft>
                <a:spcPts val="0"/>
              </a:spcAft>
              <a:buClr>
                <a:schemeClr val="lt1"/>
              </a:buClr>
              <a:buSzPts val="3600"/>
              <a:buNone/>
              <a:defRPr sz="3600">
                <a:solidFill>
                  <a:schemeClr val="lt1"/>
                </a:solidFill>
              </a:defRPr>
            </a:lvl8pPr>
            <a:lvl9pPr lvl="8" algn="l">
              <a:lnSpc>
                <a:spcPct val="100000"/>
              </a:lnSpc>
              <a:spcBef>
                <a:spcPts val="0"/>
              </a:spcBef>
              <a:spcAft>
                <a:spcPts val="0"/>
              </a:spcAft>
              <a:buClr>
                <a:schemeClr val="lt1"/>
              </a:buClr>
              <a:buSzPts val="3600"/>
              <a:buNone/>
              <a:defRPr sz="3600">
                <a:solidFill>
                  <a:schemeClr val="lt1"/>
                </a:solidFill>
              </a:defRPr>
            </a:lvl9pPr>
          </a:lstStyle>
          <a:p>
            <a:endParaRPr/>
          </a:p>
        </p:txBody>
      </p:sp>
      <p:sp>
        <p:nvSpPr>
          <p:cNvPr id="28" name="Google Shape;28;p32"/>
          <p:cNvSpPr txBox="1">
            <a:spLocks noGrp="1"/>
          </p:cNvSpPr>
          <p:nvPr>
            <p:ph type="subTitle" idx="1"/>
          </p:nvPr>
        </p:nvSpPr>
        <p:spPr>
          <a:xfrm>
            <a:off x="2896500" y="3391325"/>
            <a:ext cx="3351000" cy="1197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1400"/>
              <a:buNone/>
              <a:defRPr>
                <a:solidFill>
                  <a:schemeClr val="lt1"/>
                </a:solidFill>
              </a:defRPr>
            </a:lvl2pPr>
            <a:lvl3pPr lvl="2" algn="ctr">
              <a:lnSpc>
                <a:spcPct val="100000"/>
              </a:lnSpc>
              <a:spcBef>
                <a:spcPts val="0"/>
              </a:spcBef>
              <a:spcAft>
                <a:spcPts val="0"/>
              </a:spcAft>
              <a:buClr>
                <a:schemeClr val="lt1"/>
              </a:buClr>
              <a:buSzPts val="1400"/>
              <a:buNone/>
              <a:defRPr>
                <a:solidFill>
                  <a:schemeClr val="lt1"/>
                </a:solidFill>
              </a:defRPr>
            </a:lvl3pPr>
            <a:lvl4pPr lvl="3" algn="ctr">
              <a:lnSpc>
                <a:spcPct val="100000"/>
              </a:lnSpc>
              <a:spcBef>
                <a:spcPts val="0"/>
              </a:spcBef>
              <a:spcAft>
                <a:spcPts val="0"/>
              </a:spcAft>
              <a:buClr>
                <a:schemeClr val="lt1"/>
              </a:buClr>
              <a:buSzPts val="1400"/>
              <a:buNone/>
              <a:defRPr>
                <a:solidFill>
                  <a:schemeClr val="lt1"/>
                </a:solidFill>
              </a:defRPr>
            </a:lvl4pPr>
            <a:lvl5pPr lvl="4" algn="ctr">
              <a:lnSpc>
                <a:spcPct val="100000"/>
              </a:lnSpc>
              <a:spcBef>
                <a:spcPts val="0"/>
              </a:spcBef>
              <a:spcAft>
                <a:spcPts val="0"/>
              </a:spcAft>
              <a:buClr>
                <a:schemeClr val="lt1"/>
              </a:buClr>
              <a:buSzPts val="1400"/>
              <a:buNone/>
              <a:defRPr>
                <a:solidFill>
                  <a:schemeClr val="lt1"/>
                </a:solidFill>
              </a:defRPr>
            </a:lvl5pPr>
            <a:lvl6pPr lvl="5" algn="ctr">
              <a:lnSpc>
                <a:spcPct val="100000"/>
              </a:lnSpc>
              <a:spcBef>
                <a:spcPts val="0"/>
              </a:spcBef>
              <a:spcAft>
                <a:spcPts val="0"/>
              </a:spcAft>
              <a:buClr>
                <a:schemeClr val="lt1"/>
              </a:buClr>
              <a:buSzPts val="1400"/>
              <a:buNone/>
              <a:defRPr>
                <a:solidFill>
                  <a:schemeClr val="lt1"/>
                </a:solidFill>
              </a:defRPr>
            </a:lvl6pPr>
            <a:lvl7pPr lvl="6" algn="ctr">
              <a:lnSpc>
                <a:spcPct val="100000"/>
              </a:lnSpc>
              <a:spcBef>
                <a:spcPts val="0"/>
              </a:spcBef>
              <a:spcAft>
                <a:spcPts val="0"/>
              </a:spcAft>
              <a:buClr>
                <a:schemeClr val="lt1"/>
              </a:buClr>
              <a:buSzPts val="1400"/>
              <a:buNone/>
              <a:defRPr>
                <a:solidFill>
                  <a:schemeClr val="lt1"/>
                </a:solidFill>
              </a:defRPr>
            </a:lvl7pPr>
            <a:lvl8pPr lvl="7" algn="ctr">
              <a:lnSpc>
                <a:spcPct val="100000"/>
              </a:lnSpc>
              <a:spcBef>
                <a:spcPts val="0"/>
              </a:spcBef>
              <a:spcAft>
                <a:spcPts val="0"/>
              </a:spcAft>
              <a:buClr>
                <a:schemeClr val="lt1"/>
              </a:buClr>
              <a:buSzPts val="1400"/>
              <a:buNone/>
              <a:defRPr>
                <a:solidFill>
                  <a:schemeClr val="lt1"/>
                </a:solidFill>
              </a:defRPr>
            </a:lvl8pPr>
            <a:lvl9pPr lvl="8" algn="ctr">
              <a:lnSpc>
                <a:spcPct val="100000"/>
              </a:lnSpc>
              <a:spcBef>
                <a:spcPts val="0"/>
              </a:spcBef>
              <a:spcAft>
                <a:spcPts val="0"/>
              </a:spcAft>
              <a:buClr>
                <a:schemeClr val="lt1"/>
              </a:buClr>
              <a:buSzPts val="1400"/>
              <a:buNone/>
              <a:defRPr>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9"/>
        <p:cNvGrpSpPr/>
        <p:nvPr/>
      </p:nvGrpSpPr>
      <p:grpSpPr>
        <a:xfrm>
          <a:off x="0" y="0"/>
          <a:ext cx="0" cy="0"/>
          <a:chOff x="0" y="0"/>
          <a:chExt cx="0" cy="0"/>
        </a:xfrm>
      </p:grpSpPr>
      <p:sp>
        <p:nvSpPr>
          <p:cNvPr id="30" name="Google Shape;30;p33"/>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31" name="Google Shape;31;p33"/>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hree Numbers">
  <p:cSld name="Three Numbers">
    <p:spTree>
      <p:nvGrpSpPr>
        <p:cNvPr id="1" name="Shape 32"/>
        <p:cNvGrpSpPr/>
        <p:nvPr/>
      </p:nvGrpSpPr>
      <p:grpSpPr>
        <a:xfrm>
          <a:off x="0" y="0"/>
          <a:ext cx="0" cy="0"/>
          <a:chOff x="0" y="0"/>
          <a:chExt cx="0" cy="0"/>
        </a:xfrm>
      </p:grpSpPr>
      <p:sp>
        <p:nvSpPr>
          <p:cNvPr id="33" name="Google Shape;33;p34"/>
          <p:cNvSpPr txBox="1">
            <a:spLocks noGrp="1"/>
          </p:cNvSpPr>
          <p:nvPr>
            <p:ph type="title"/>
          </p:nvPr>
        </p:nvSpPr>
        <p:spPr>
          <a:xfrm>
            <a:off x="4996800" y="6618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4" name="Google Shape;34;p34"/>
          <p:cNvSpPr txBox="1">
            <a:spLocks noGrp="1"/>
          </p:cNvSpPr>
          <p:nvPr>
            <p:ph type="subTitle" idx="1"/>
          </p:nvPr>
        </p:nvSpPr>
        <p:spPr>
          <a:xfrm>
            <a:off x="4911000" y="12658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35" name="Google Shape;35;p34"/>
          <p:cNvSpPr txBox="1">
            <a:spLocks noGrp="1"/>
          </p:cNvSpPr>
          <p:nvPr>
            <p:ph type="title" idx="2"/>
          </p:nvPr>
        </p:nvSpPr>
        <p:spPr>
          <a:xfrm>
            <a:off x="4996800" y="209919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6" name="Google Shape;36;p34"/>
          <p:cNvSpPr txBox="1">
            <a:spLocks noGrp="1"/>
          </p:cNvSpPr>
          <p:nvPr>
            <p:ph type="subTitle" idx="3"/>
          </p:nvPr>
        </p:nvSpPr>
        <p:spPr>
          <a:xfrm>
            <a:off x="4911000" y="270320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
        <p:nvSpPr>
          <p:cNvPr id="37" name="Google Shape;37;p34"/>
          <p:cNvSpPr txBox="1">
            <a:spLocks noGrp="1"/>
          </p:cNvSpPr>
          <p:nvPr>
            <p:ph type="title" idx="4"/>
          </p:nvPr>
        </p:nvSpPr>
        <p:spPr>
          <a:xfrm>
            <a:off x="4996800" y="3536543"/>
            <a:ext cx="3159300" cy="7239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6000"/>
              <a:buNone/>
              <a:defRPr sz="6000">
                <a:solidFill>
                  <a:schemeClr val="lt1"/>
                </a:solidFill>
              </a:defRPr>
            </a:lvl2pPr>
            <a:lvl3pPr lvl="2" algn="ctr">
              <a:lnSpc>
                <a:spcPct val="100000"/>
              </a:lnSpc>
              <a:spcBef>
                <a:spcPts val="0"/>
              </a:spcBef>
              <a:spcAft>
                <a:spcPts val="0"/>
              </a:spcAft>
              <a:buClr>
                <a:schemeClr val="lt1"/>
              </a:buClr>
              <a:buSzPts val="6000"/>
              <a:buNone/>
              <a:defRPr sz="6000">
                <a:solidFill>
                  <a:schemeClr val="lt1"/>
                </a:solidFill>
              </a:defRPr>
            </a:lvl3pPr>
            <a:lvl4pPr lvl="3" algn="ctr">
              <a:lnSpc>
                <a:spcPct val="100000"/>
              </a:lnSpc>
              <a:spcBef>
                <a:spcPts val="0"/>
              </a:spcBef>
              <a:spcAft>
                <a:spcPts val="0"/>
              </a:spcAft>
              <a:buClr>
                <a:schemeClr val="lt1"/>
              </a:buClr>
              <a:buSzPts val="6000"/>
              <a:buNone/>
              <a:defRPr sz="6000">
                <a:solidFill>
                  <a:schemeClr val="lt1"/>
                </a:solidFill>
              </a:defRPr>
            </a:lvl4pPr>
            <a:lvl5pPr lvl="4" algn="ctr">
              <a:lnSpc>
                <a:spcPct val="100000"/>
              </a:lnSpc>
              <a:spcBef>
                <a:spcPts val="0"/>
              </a:spcBef>
              <a:spcAft>
                <a:spcPts val="0"/>
              </a:spcAft>
              <a:buClr>
                <a:schemeClr val="lt1"/>
              </a:buClr>
              <a:buSzPts val="6000"/>
              <a:buNone/>
              <a:defRPr sz="6000">
                <a:solidFill>
                  <a:schemeClr val="lt1"/>
                </a:solidFill>
              </a:defRPr>
            </a:lvl5pPr>
            <a:lvl6pPr lvl="5" algn="ctr">
              <a:lnSpc>
                <a:spcPct val="100000"/>
              </a:lnSpc>
              <a:spcBef>
                <a:spcPts val="0"/>
              </a:spcBef>
              <a:spcAft>
                <a:spcPts val="0"/>
              </a:spcAft>
              <a:buClr>
                <a:schemeClr val="lt1"/>
              </a:buClr>
              <a:buSzPts val="6000"/>
              <a:buNone/>
              <a:defRPr sz="6000">
                <a:solidFill>
                  <a:schemeClr val="lt1"/>
                </a:solidFill>
              </a:defRPr>
            </a:lvl6pPr>
            <a:lvl7pPr lvl="6" algn="ctr">
              <a:lnSpc>
                <a:spcPct val="100000"/>
              </a:lnSpc>
              <a:spcBef>
                <a:spcPts val="0"/>
              </a:spcBef>
              <a:spcAft>
                <a:spcPts val="0"/>
              </a:spcAft>
              <a:buClr>
                <a:schemeClr val="lt1"/>
              </a:buClr>
              <a:buSzPts val="6000"/>
              <a:buNone/>
              <a:defRPr sz="6000">
                <a:solidFill>
                  <a:schemeClr val="lt1"/>
                </a:solidFill>
              </a:defRPr>
            </a:lvl7pPr>
            <a:lvl8pPr lvl="7" algn="ctr">
              <a:lnSpc>
                <a:spcPct val="100000"/>
              </a:lnSpc>
              <a:spcBef>
                <a:spcPts val="0"/>
              </a:spcBef>
              <a:spcAft>
                <a:spcPts val="0"/>
              </a:spcAft>
              <a:buClr>
                <a:schemeClr val="lt1"/>
              </a:buClr>
              <a:buSzPts val="6000"/>
              <a:buNone/>
              <a:defRPr sz="6000">
                <a:solidFill>
                  <a:schemeClr val="lt1"/>
                </a:solidFill>
              </a:defRPr>
            </a:lvl8pPr>
            <a:lvl9pPr lvl="8" algn="ctr">
              <a:lnSpc>
                <a:spcPct val="100000"/>
              </a:lnSpc>
              <a:spcBef>
                <a:spcPts val="0"/>
              </a:spcBef>
              <a:spcAft>
                <a:spcPts val="0"/>
              </a:spcAft>
              <a:buClr>
                <a:schemeClr val="lt1"/>
              </a:buClr>
              <a:buSzPts val="6000"/>
              <a:buNone/>
              <a:defRPr sz="6000">
                <a:solidFill>
                  <a:schemeClr val="lt1"/>
                </a:solidFill>
              </a:defRPr>
            </a:lvl9pPr>
          </a:lstStyle>
          <a:p>
            <a:endParaRPr/>
          </a:p>
        </p:txBody>
      </p:sp>
      <p:sp>
        <p:nvSpPr>
          <p:cNvPr id="38" name="Google Shape;38;p34"/>
          <p:cNvSpPr txBox="1">
            <a:spLocks noGrp="1"/>
          </p:cNvSpPr>
          <p:nvPr>
            <p:ph type="subTitle" idx="5"/>
          </p:nvPr>
        </p:nvSpPr>
        <p:spPr>
          <a:xfrm>
            <a:off x="4911000" y="4140550"/>
            <a:ext cx="3330900" cy="4173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accent1"/>
              </a:buClr>
              <a:buSzPts val="2100"/>
              <a:buNone/>
              <a:defRPr sz="2100">
                <a:solidFill>
                  <a:schemeClr val="accent1"/>
                </a:solidFill>
              </a:defRPr>
            </a:lvl2pPr>
            <a:lvl3pPr lvl="2" algn="ctr">
              <a:lnSpc>
                <a:spcPct val="100000"/>
              </a:lnSpc>
              <a:spcBef>
                <a:spcPts val="0"/>
              </a:spcBef>
              <a:spcAft>
                <a:spcPts val="0"/>
              </a:spcAft>
              <a:buClr>
                <a:schemeClr val="accent1"/>
              </a:buClr>
              <a:buSzPts val="2100"/>
              <a:buNone/>
              <a:defRPr sz="2100">
                <a:solidFill>
                  <a:schemeClr val="accent1"/>
                </a:solidFill>
              </a:defRPr>
            </a:lvl3pPr>
            <a:lvl4pPr lvl="3" algn="ctr">
              <a:lnSpc>
                <a:spcPct val="100000"/>
              </a:lnSpc>
              <a:spcBef>
                <a:spcPts val="0"/>
              </a:spcBef>
              <a:spcAft>
                <a:spcPts val="0"/>
              </a:spcAft>
              <a:buClr>
                <a:schemeClr val="accent1"/>
              </a:buClr>
              <a:buSzPts val="2100"/>
              <a:buNone/>
              <a:defRPr sz="2100">
                <a:solidFill>
                  <a:schemeClr val="accent1"/>
                </a:solidFill>
              </a:defRPr>
            </a:lvl4pPr>
            <a:lvl5pPr lvl="4" algn="ctr">
              <a:lnSpc>
                <a:spcPct val="100000"/>
              </a:lnSpc>
              <a:spcBef>
                <a:spcPts val="0"/>
              </a:spcBef>
              <a:spcAft>
                <a:spcPts val="0"/>
              </a:spcAft>
              <a:buClr>
                <a:schemeClr val="accent1"/>
              </a:buClr>
              <a:buSzPts val="2100"/>
              <a:buNone/>
              <a:defRPr sz="2100">
                <a:solidFill>
                  <a:schemeClr val="accent1"/>
                </a:solidFill>
              </a:defRPr>
            </a:lvl5pPr>
            <a:lvl6pPr lvl="5" algn="ctr">
              <a:lnSpc>
                <a:spcPct val="100000"/>
              </a:lnSpc>
              <a:spcBef>
                <a:spcPts val="0"/>
              </a:spcBef>
              <a:spcAft>
                <a:spcPts val="0"/>
              </a:spcAft>
              <a:buClr>
                <a:schemeClr val="accent1"/>
              </a:buClr>
              <a:buSzPts val="2100"/>
              <a:buNone/>
              <a:defRPr sz="2100">
                <a:solidFill>
                  <a:schemeClr val="accent1"/>
                </a:solidFill>
              </a:defRPr>
            </a:lvl6pPr>
            <a:lvl7pPr lvl="6" algn="ctr">
              <a:lnSpc>
                <a:spcPct val="100000"/>
              </a:lnSpc>
              <a:spcBef>
                <a:spcPts val="0"/>
              </a:spcBef>
              <a:spcAft>
                <a:spcPts val="0"/>
              </a:spcAft>
              <a:buClr>
                <a:schemeClr val="accent1"/>
              </a:buClr>
              <a:buSzPts val="2100"/>
              <a:buNone/>
              <a:defRPr sz="2100">
                <a:solidFill>
                  <a:schemeClr val="accent1"/>
                </a:solidFill>
              </a:defRPr>
            </a:lvl7pPr>
            <a:lvl8pPr lvl="7" algn="ctr">
              <a:lnSpc>
                <a:spcPct val="100000"/>
              </a:lnSpc>
              <a:spcBef>
                <a:spcPts val="0"/>
              </a:spcBef>
              <a:spcAft>
                <a:spcPts val="0"/>
              </a:spcAft>
              <a:buClr>
                <a:schemeClr val="accent1"/>
              </a:buClr>
              <a:buSzPts val="2100"/>
              <a:buNone/>
              <a:defRPr sz="2100">
                <a:solidFill>
                  <a:schemeClr val="accent1"/>
                </a:solidFill>
              </a:defRPr>
            </a:lvl8pPr>
            <a:lvl9pPr lvl="8" algn="ctr">
              <a:lnSpc>
                <a:spcPct val="100000"/>
              </a:lnSpc>
              <a:spcBef>
                <a:spcPts val="0"/>
              </a:spcBef>
              <a:spcAft>
                <a:spcPts val="0"/>
              </a:spcAft>
              <a:buClr>
                <a:schemeClr val="accent1"/>
              </a:buClr>
              <a:buSzPts val="2100"/>
              <a:buNone/>
              <a:defRPr sz="2100">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9"/>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2">
            <a:alphaModFix/>
          </a:blip>
          <a:stretch>
            <a:fillRect/>
          </a:stretch>
        </a:blip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png"/><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 Id="rId5" Type="http://schemas.openxmlformats.org/officeDocument/2006/relationships/image" Target="../media/image2.png"/><Relationship Id="rId4" Type="http://schemas.openxmlformats.org/officeDocument/2006/relationships/hyperlink" Target="https://www.freepik.com/free-photo/motherboard-with-optical-fiber-cables_5265876.htm"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8.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xml"/><Relationship Id="rId1" Type="http://schemas.openxmlformats.org/officeDocument/2006/relationships/video" Target="https://www.youtube.com/embed/4EaK67lHnOE?feature=oembed" TargetMode="External"/><Relationship Id="rId5" Type="http://schemas.openxmlformats.org/officeDocument/2006/relationships/image" Target="../media/image21.jpeg"/><Relationship Id="rId4" Type="http://schemas.openxmlformats.org/officeDocument/2006/relationships/hyperlink" Target="https://youtu.be/4EaK67lHnOE"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9.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hyperlink" Target="https://www.freepik.com/free-photo/low-angle-man-with-virtual-reality-simulator_7136709.htm"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5.png"/><Relationship Id="rId4" Type="http://schemas.openxmlformats.org/officeDocument/2006/relationships/hyperlink" Target="https://www.freepik.com/free-photo/motherboard-with-optical-fiber-cables_5265876.ht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
        <p:cNvGrpSpPr/>
        <p:nvPr/>
      </p:nvGrpSpPr>
      <p:grpSpPr>
        <a:xfrm>
          <a:off x="0" y="0"/>
          <a:ext cx="0" cy="0"/>
          <a:chOff x="0" y="0"/>
          <a:chExt cx="0" cy="0"/>
        </a:xfrm>
      </p:grpSpPr>
      <p:sp>
        <p:nvSpPr>
          <p:cNvPr id="48" name="Google Shape;48;p1"/>
          <p:cNvSpPr txBox="1">
            <a:spLocks noGrp="1"/>
          </p:cNvSpPr>
          <p:nvPr>
            <p:ph type="ctrTitle"/>
          </p:nvPr>
        </p:nvSpPr>
        <p:spPr>
          <a:xfrm>
            <a:off x="767644" y="1950100"/>
            <a:ext cx="7315406" cy="644700"/>
          </a:xfrm>
          <a:prstGeom prst="rect">
            <a:avLst/>
          </a:prstGeom>
          <a:noFill/>
          <a:ln>
            <a:noFill/>
          </a:ln>
          <a:effectLst>
            <a:outerShdw blurRad="142875" dist="19050" dir="87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cap="all" dirty="0">
                <a:latin typeface="Arial"/>
                <a:ea typeface="Arial"/>
                <a:cs typeface="Arial"/>
                <a:sym typeface="Arial"/>
              </a:rPr>
              <a:t>Entertainment Business Fundamentals</a:t>
            </a:r>
            <a:endParaRPr cap="all" dirty="0">
              <a:latin typeface="Arial"/>
              <a:ea typeface="Arial"/>
              <a:cs typeface="Arial"/>
              <a:sym typeface="Arial"/>
            </a:endParaRPr>
          </a:p>
        </p:txBody>
      </p:sp>
      <p:sp>
        <p:nvSpPr>
          <p:cNvPr id="49" name="Google Shape;49;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411"/>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3.3</a:t>
            </a:r>
            <a:endParaRPr sz="2200" b="0">
              <a:latin typeface="Arial"/>
              <a:ea typeface="Arial"/>
              <a:cs typeface="Arial"/>
              <a:sym typeface="Arial"/>
            </a:endParaRPr>
          </a:p>
        </p:txBody>
      </p:sp>
      <p:cxnSp>
        <p:nvCxnSpPr>
          <p:cNvPr id="50" name="Google Shape;50;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51" name="Google Shape;51;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2" name="Google Shape;52;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9"/>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“TOY-READY”</a:t>
            </a:r>
            <a:endParaRPr b="1">
              <a:latin typeface="Arial"/>
              <a:ea typeface="Arial"/>
              <a:cs typeface="Arial"/>
              <a:sym typeface="Arial"/>
            </a:endParaRPr>
          </a:p>
        </p:txBody>
      </p:sp>
      <p:cxnSp>
        <p:nvCxnSpPr>
          <p:cNvPr id="136" name="Google Shape;136;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39" name="Google Shape;139;p9"/>
          <p:cNvSpPr txBox="1"/>
          <p:nvPr/>
        </p:nvSpPr>
        <p:spPr>
          <a:xfrm>
            <a:off x="938500" y="1076861"/>
            <a:ext cx="7842342" cy="83099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Months in advance of Warner Bros. release of the 2022 summer blockbuster ‘DC League of Super-Pets’ film, a variety of movie-inspired products hit store shelves (including pet stores)</a:t>
            </a:r>
            <a:endParaRPr sz="1400" b="0" i="0" u="none" strike="noStrike" cap="none">
              <a:solidFill>
                <a:srgbClr val="000000"/>
              </a:solidFill>
              <a:latin typeface="Arial"/>
              <a:ea typeface="Arial"/>
              <a:cs typeface="Arial"/>
              <a:sym typeface="Arial"/>
            </a:endParaRPr>
          </a:p>
        </p:txBody>
      </p:sp>
      <p:pic>
        <p:nvPicPr>
          <p:cNvPr id="140" name="Google Shape;140;p9"/>
          <p:cNvPicPr preferRelativeResize="0"/>
          <p:nvPr/>
        </p:nvPicPr>
        <p:blipFill rotWithShape="1">
          <a:blip r:embed="rId3">
            <a:alphaModFix/>
          </a:blip>
          <a:srcRect/>
          <a:stretch/>
        </p:blipFill>
        <p:spPr>
          <a:xfrm>
            <a:off x="1026200" y="2052522"/>
            <a:ext cx="2241786" cy="2383002"/>
          </a:xfrm>
          <a:prstGeom prst="rect">
            <a:avLst/>
          </a:prstGeom>
          <a:noFill/>
          <a:ln>
            <a:noFill/>
          </a:ln>
        </p:spPr>
      </p:pic>
      <p:pic>
        <p:nvPicPr>
          <p:cNvPr id="141" name="Google Shape;141;p9"/>
          <p:cNvPicPr preferRelativeResize="0"/>
          <p:nvPr/>
        </p:nvPicPr>
        <p:blipFill rotWithShape="1">
          <a:blip r:embed="rId4">
            <a:alphaModFix/>
          </a:blip>
          <a:srcRect/>
          <a:stretch/>
        </p:blipFill>
        <p:spPr>
          <a:xfrm>
            <a:off x="3552866" y="2052522"/>
            <a:ext cx="2167503" cy="2383002"/>
          </a:xfrm>
          <a:prstGeom prst="rect">
            <a:avLst/>
          </a:prstGeom>
          <a:noFill/>
          <a:ln>
            <a:noFill/>
          </a:ln>
        </p:spPr>
      </p:pic>
      <p:pic>
        <p:nvPicPr>
          <p:cNvPr id="142" name="Google Shape;142;p9"/>
          <p:cNvPicPr preferRelativeResize="0"/>
          <p:nvPr/>
        </p:nvPicPr>
        <p:blipFill rotWithShape="1">
          <a:blip r:embed="rId5">
            <a:alphaModFix/>
          </a:blip>
          <a:srcRect/>
          <a:stretch/>
        </p:blipFill>
        <p:spPr>
          <a:xfrm>
            <a:off x="6005250" y="2052522"/>
            <a:ext cx="2188096" cy="2383002"/>
          </a:xfrm>
          <a:prstGeom prst="rect">
            <a:avLst/>
          </a:prstGeom>
          <a:noFill/>
          <a:ln>
            <a:noFill/>
          </a:ln>
        </p:spPr>
      </p:pic>
      <p:pic>
        <p:nvPicPr>
          <p:cNvPr id="2" name="Google Shape;51;p1">
            <a:extLst>
              <a:ext uri="{FF2B5EF4-FFF2-40B4-BE49-F238E27FC236}">
                <a16:creationId xmlns:a16="http://schemas.microsoft.com/office/drawing/2014/main" id="{2D5AA3CE-6AED-7F6E-DE01-B5DD7B594B35}"/>
              </a:ext>
            </a:extLst>
          </p:cNvPr>
          <p:cNvPicPr preferRelativeResize="0"/>
          <p:nvPr/>
        </p:nvPicPr>
        <p:blipFill rotWithShape="1">
          <a:blip r:embed="rId6">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AF370017-8FF6-A4EB-72C2-AA681E66D62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0"/>
          <p:cNvSpPr txBox="1">
            <a:spLocks noGrp="1"/>
          </p:cNvSpPr>
          <p:nvPr>
            <p:ph type="title"/>
          </p:nvPr>
        </p:nvSpPr>
        <p:spPr>
          <a:xfrm>
            <a:off x="475575" y="445025"/>
            <a:ext cx="50922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PROMOTIONAL TIE-INS</a:t>
            </a:r>
            <a:endParaRPr b="1">
              <a:latin typeface="Arial"/>
              <a:ea typeface="Arial"/>
              <a:cs typeface="Arial"/>
              <a:sym typeface="Arial"/>
            </a:endParaRPr>
          </a:p>
        </p:txBody>
      </p:sp>
      <p:sp>
        <p:nvSpPr>
          <p:cNvPr id="148" name="Google Shape;148;p10"/>
          <p:cNvSpPr txBox="1">
            <a:spLocks noGrp="1"/>
          </p:cNvSpPr>
          <p:nvPr>
            <p:ph type="body" idx="1"/>
          </p:nvPr>
        </p:nvSpPr>
        <p:spPr>
          <a:xfrm>
            <a:off x="4876925" y="445025"/>
            <a:ext cx="4096500" cy="3591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Tie-In Example:</a:t>
            </a:r>
            <a:endParaRPr sz="1600" b="1">
              <a:solidFill>
                <a:schemeClr val="hlink"/>
              </a:solidFill>
              <a:uFill>
                <a:noFill/>
              </a:uFill>
              <a:latin typeface="Arial"/>
              <a:ea typeface="Arial"/>
              <a:cs typeface="Arial"/>
              <a:sym typeface="Arial"/>
              <a:hlinkClick r:id="rId3"/>
            </a:endParaRPr>
          </a:p>
          <a:p>
            <a:pPr marL="457200" lvl="0" indent="-330200" algn="l" rtl="0">
              <a:lnSpc>
                <a:spcPct val="100000"/>
              </a:lnSpc>
              <a:spcBef>
                <a:spcPts val="1000"/>
              </a:spcBef>
              <a:spcAft>
                <a:spcPts val="1000"/>
              </a:spcAft>
              <a:buClr>
                <a:schemeClr val="hlink"/>
              </a:buClr>
              <a:buSzPts val="1600"/>
              <a:buFont typeface="Arial"/>
              <a:buChar char="●"/>
            </a:pPr>
            <a:r>
              <a:rPr lang="en-US" sz="1600">
                <a:solidFill>
                  <a:schemeClr val="hlink"/>
                </a:solidFill>
                <a:latin typeface="Arial"/>
                <a:ea typeface="Arial"/>
                <a:cs typeface="Arial"/>
                <a:sym typeface="Arial"/>
              </a:rPr>
              <a:t>Disney movie, ‘The Little Mermaid’, received $80 million in media value through the exposure provided by the film’s promotional partners through various tie-ins. </a:t>
            </a:r>
            <a:endParaRPr sz="1600">
              <a:solidFill>
                <a:schemeClr val="hlink"/>
              </a:solidFill>
              <a:latin typeface="Arial"/>
              <a:ea typeface="Arial"/>
              <a:cs typeface="Arial"/>
              <a:sym typeface="Arial"/>
            </a:endParaRPr>
          </a:p>
        </p:txBody>
      </p:sp>
      <p:cxnSp>
        <p:nvCxnSpPr>
          <p:cNvPr id="149" name="Google Shape;149;p10"/>
          <p:cNvCxnSpPr/>
          <p:nvPr/>
        </p:nvCxnSpPr>
        <p:spPr>
          <a:xfrm>
            <a:off x="475575" y="445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52" name="Google Shape;152;p10"/>
          <p:cNvSpPr txBox="1"/>
          <p:nvPr/>
        </p:nvSpPr>
        <p:spPr>
          <a:xfrm>
            <a:off x="475575" y="1275650"/>
            <a:ext cx="4096500" cy="2555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accent1"/>
                </a:solidFill>
                <a:latin typeface="Arial"/>
                <a:ea typeface="Arial"/>
                <a:cs typeface="Arial"/>
                <a:sym typeface="Arial"/>
              </a:rPr>
              <a:t>A promotional tie-in refers to any marketing or promotional activity that connects one brand or product with another (usually more well-known or publicized) product or event, but a tie-in is not the same as product placement.</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accen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accent1"/>
                </a:solidFill>
                <a:latin typeface="Arial"/>
                <a:ea typeface="Arial"/>
                <a:cs typeface="Arial"/>
                <a:sym typeface="Arial"/>
              </a:rPr>
              <a:t>Brands that partner with a studio for tie-ins provide valuable promotion to help build excitement for the film’s release.</a:t>
            </a:r>
            <a:endParaRPr sz="1600" b="0" i="0" u="none" strike="noStrike" cap="none">
              <a:solidFill>
                <a:srgbClr val="000000"/>
              </a:solidFill>
              <a:latin typeface="Arial"/>
              <a:ea typeface="Arial"/>
              <a:cs typeface="Arial"/>
              <a:sym typeface="Arial"/>
            </a:endParaRPr>
          </a:p>
        </p:txBody>
      </p:sp>
      <p:pic>
        <p:nvPicPr>
          <p:cNvPr id="153" name="Google Shape;153;p10"/>
          <p:cNvPicPr preferRelativeResize="0"/>
          <p:nvPr/>
        </p:nvPicPr>
        <p:blipFill rotWithShape="1">
          <a:blip r:embed="rId4">
            <a:alphaModFix/>
          </a:blip>
          <a:srcRect/>
          <a:stretch/>
        </p:blipFill>
        <p:spPr>
          <a:xfrm>
            <a:off x="6273098" y="2423275"/>
            <a:ext cx="1304150" cy="1956225"/>
          </a:xfrm>
          <a:prstGeom prst="rect">
            <a:avLst/>
          </a:prstGeom>
          <a:noFill/>
          <a:ln>
            <a:noFill/>
          </a:ln>
        </p:spPr>
      </p:pic>
      <p:pic>
        <p:nvPicPr>
          <p:cNvPr id="2" name="Google Shape;51;p1">
            <a:extLst>
              <a:ext uri="{FF2B5EF4-FFF2-40B4-BE49-F238E27FC236}">
                <a16:creationId xmlns:a16="http://schemas.microsoft.com/office/drawing/2014/main" id="{DB626676-CF4F-4BEE-EF3F-EFC2D9DAE639}"/>
              </a:ext>
            </a:extLst>
          </p:cNvPr>
          <p:cNvPicPr preferRelativeResize="0"/>
          <p:nvPr/>
        </p:nvPicPr>
        <p:blipFill rotWithShape="1">
          <a:blip r:embed="rId5">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C88F8BF4-1A46-CAB4-5818-FAA538D52B62}"/>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g22f0c399732_0_11"/>
          <p:cNvSpPr txBox="1">
            <a:spLocks noGrp="1"/>
          </p:cNvSpPr>
          <p:nvPr>
            <p:ph type="title"/>
          </p:nvPr>
        </p:nvSpPr>
        <p:spPr>
          <a:xfrm>
            <a:off x="55915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PROMOTIONAL TIE-INS</a:t>
            </a:r>
            <a:endParaRPr b="1">
              <a:latin typeface="Arial"/>
              <a:ea typeface="Arial"/>
              <a:cs typeface="Arial"/>
              <a:sym typeface="Arial"/>
            </a:endParaRPr>
          </a:p>
        </p:txBody>
      </p:sp>
      <p:cxnSp>
        <p:nvCxnSpPr>
          <p:cNvPr id="159" name="Google Shape;159;g22f0c399732_0_11"/>
          <p:cNvCxnSpPr/>
          <p:nvPr/>
        </p:nvCxnSpPr>
        <p:spPr>
          <a:xfrm>
            <a:off x="64685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62" name="Google Shape;162;g22f0c399732_0_11"/>
          <p:cNvSpPr txBox="1"/>
          <p:nvPr/>
        </p:nvSpPr>
        <p:spPr>
          <a:xfrm>
            <a:off x="559150" y="1206800"/>
            <a:ext cx="2502000" cy="77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McDonald’s served up ‘The Little Mermaid’ Happy Meals that featured “under the sea”-themed toys.</a:t>
            </a:r>
            <a:endParaRPr sz="1400" b="0" i="0" u="none" strike="noStrike" cap="none">
              <a:solidFill>
                <a:schemeClr val="lt1"/>
              </a:solidFill>
              <a:latin typeface="Arial"/>
              <a:ea typeface="Arial"/>
              <a:cs typeface="Arial"/>
              <a:sym typeface="Arial"/>
            </a:endParaRPr>
          </a:p>
        </p:txBody>
      </p:sp>
      <p:pic>
        <p:nvPicPr>
          <p:cNvPr id="163" name="Google Shape;163;g22f0c399732_0_11"/>
          <p:cNvPicPr preferRelativeResize="0"/>
          <p:nvPr/>
        </p:nvPicPr>
        <p:blipFill rotWithShape="1">
          <a:blip r:embed="rId3">
            <a:alphaModFix/>
          </a:blip>
          <a:srcRect/>
          <a:stretch/>
        </p:blipFill>
        <p:spPr>
          <a:xfrm>
            <a:off x="559139" y="2952886"/>
            <a:ext cx="2502060" cy="941400"/>
          </a:xfrm>
          <a:prstGeom prst="rect">
            <a:avLst/>
          </a:prstGeom>
          <a:noFill/>
          <a:ln>
            <a:noFill/>
          </a:ln>
        </p:spPr>
      </p:pic>
      <p:sp>
        <p:nvSpPr>
          <p:cNvPr id="164" name="Google Shape;164;g22f0c399732_0_11"/>
          <p:cNvSpPr txBox="1"/>
          <p:nvPr/>
        </p:nvSpPr>
        <p:spPr>
          <a:xfrm>
            <a:off x="3447225" y="1206800"/>
            <a:ext cx="2463000" cy="77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ULTA launched a “Ulta Beauty x Disney” “The Little Mermaid” licensed collection of beauty products inspired by the film. </a:t>
            </a:r>
            <a:endParaRPr sz="1400" b="0" i="0" u="none" strike="noStrike" cap="none">
              <a:solidFill>
                <a:schemeClr val="lt1"/>
              </a:solidFill>
              <a:latin typeface="Arial"/>
              <a:ea typeface="Arial"/>
              <a:cs typeface="Arial"/>
              <a:sym typeface="Arial"/>
            </a:endParaRPr>
          </a:p>
        </p:txBody>
      </p:sp>
      <p:pic>
        <p:nvPicPr>
          <p:cNvPr id="165" name="Google Shape;165;g22f0c399732_0_11"/>
          <p:cNvPicPr preferRelativeResize="0"/>
          <p:nvPr/>
        </p:nvPicPr>
        <p:blipFill rotWithShape="1">
          <a:blip r:embed="rId4">
            <a:alphaModFix/>
          </a:blip>
          <a:srcRect/>
          <a:stretch/>
        </p:blipFill>
        <p:spPr>
          <a:xfrm>
            <a:off x="3528986" y="2273838"/>
            <a:ext cx="2299477" cy="2299477"/>
          </a:xfrm>
          <a:prstGeom prst="rect">
            <a:avLst/>
          </a:prstGeom>
          <a:noFill/>
          <a:ln>
            <a:noFill/>
          </a:ln>
        </p:spPr>
      </p:pic>
      <p:sp>
        <p:nvSpPr>
          <p:cNvPr id="166" name="Google Shape;166;g22f0c399732_0_11"/>
          <p:cNvSpPr txBox="1"/>
          <p:nvPr/>
        </p:nvSpPr>
        <p:spPr>
          <a:xfrm>
            <a:off x="5910300" y="1206800"/>
            <a:ext cx="3119700" cy="773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chemeClr val="lt1"/>
                </a:solidFill>
                <a:latin typeface="Arial"/>
                <a:ea typeface="Arial"/>
                <a:cs typeface="Arial"/>
                <a:sym typeface="Arial"/>
              </a:rPr>
              <a:t>Kellogg’s offered consumers a promo code for a $13 Fandango Movie Reward when they purchased three boxes of cereal that featured “The Little Mermaid” packaging at Walmart stores</a:t>
            </a:r>
            <a:endParaRPr sz="14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pic>
        <p:nvPicPr>
          <p:cNvPr id="167" name="Google Shape;167;g22f0c399732_0_11"/>
          <p:cNvPicPr preferRelativeResize="0"/>
          <p:nvPr/>
        </p:nvPicPr>
        <p:blipFill rotWithShape="1">
          <a:blip r:embed="rId5">
            <a:alphaModFix/>
          </a:blip>
          <a:srcRect/>
          <a:stretch/>
        </p:blipFill>
        <p:spPr>
          <a:xfrm>
            <a:off x="6512338" y="2708575"/>
            <a:ext cx="1915624" cy="1864750"/>
          </a:xfrm>
          <a:prstGeom prst="rect">
            <a:avLst/>
          </a:prstGeom>
          <a:noFill/>
          <a:ln>
            <a:noFill/>
          </a:ln>
        </p:spPr>
      </p:pic>
      <p:pic>
        <p:nvPicPr>
          <p:cNvPr id="2" name="Google Shape;51;p1">
            <a:extLst>
              <a:ext uri="{FF2B5EF4-FFF2-40B4-BE49-F238E27FC236}">
                <a16:creationId xmlns:a16="http://schemas.microsoft.com/office/drawing/2014/main" id="{2E44CD34-BBC9-7254-5F92-5286CF1A5DAA}"/>
              </a:ext>
            </a:extLst>
          </p:cNvPr>
          <p:cNvPicPr preferRelativeResize="0"/>
          <p:nvPr/>
        </p:nvPicPr>
        <p:blipFill rotWithShape="1">
          <a:blip r:embed="rId6">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1456951D-7756-976E-3D1A-BFA221C51572}"/>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1"/>
          <p:cNvSpPr txBox="1">
            <a:spLocks noGrp="1"/>
          </p:cNvSpPr>
          <p:nvPr>
            <p:ph type="title"/>
          </p:nvPr>
        </p:nvSpPr>
        <p:spPr>
          <a:xfrm>
            <a:off x="874998" y="183975"/>
            <a:ext cx="6087300"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FILM FRANCHISE</a:t>
            </a:r>
            <a:endParaRPr b="1">
              <a:latin typeface="Arial"/>
              <a:ea typeface="Arial"/>
              <a:cs typeface="Arial"/>
              <a:sym typeface="Arial"/>
            </a:endParaRPr>
          </a:p>
        </p:txBody>
      </p:sp>
      <p:sp>
        <p:nvSpPr>
          <p:cNvPr id="173" name="Google Shape;173;p11"/>
          <p:cNvSpPr txBox="1">
            <a:spLocks noGrp="1"/>
          </p:cNvSpPr>
          <p:nvPr>
            <p:ph type="subTitle" idx="1"/>
          </p:nvPr>
        </p:nvSpPr>
        <p:spPr>
          <a:xfrm>
            <a:off x="874998" y="878525"/>
            <a:ext cx="7618200" cy="1025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If a film can be developed into a franchise (a series of films which will tie together), it can be a huge money maker for the brand / studio, including ample opportunities for tie-ins.</a:t>
            </a:r>
            <a:endParaRPr sz="1600"/>
          </a:p>
        </p:txBody>
      </p:sp>
      <p:cxnSp>
        <p:nvCxnSpPr>
          <p:cNvPr id="174" name="Google Shape;174;p11"/>
          <p:cNvCxnSpPr/>
          <p:nvPr/>
        </p:nvCxnSpPr>
        <p:spPr>
          <a:xfrm>
            <a:off x="874998" y="782765"/>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77" name="Google Shape;177;p11"/>
          <p:cNvSpPr/>
          <p:nvPr/>
        </p:nvSpPr>
        <p:spPr>
          <a:xfrm>
            <a:off x="874998" y="1938050"/>
            <a:ext cx="6452100" cy="338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2"/>
                </a:solidFill>
                <a:latin typeface="Arial"/>
                <a:ea typeface="Arial"/>
                <a:cs typeface="Arial"/>
                <a:sym typeface="Arial"/>
              </a:rPr>
              <a:t>The top three highest-grossing film franchises in history:</a:t>
            </a:r>
            <a:endParaRPr sz="1400" b="1" i="0" u="none" strike="noStrike" cap="none">
              <a:solidFill>
                <a:schemeClr val="lt2"/>
              </a:solidFill>
              <a:latin typeface="Arial"/>
              <a:ea typeface="Arial"/>
              <a:cs typeface="Arial"/>
              <a:sym typeface="Arial"/>
            </a:endParaRPr>
          </a:p>
        </p:txBody>
      </p:sp>
      <p:pic>
        <p:nvPicPr>
          <p:cNvPr id="178" name="Google Shape;178;p11"/>
          <p:cNvPicPr preferRelativeResize="0"/>
          <p:nvPr/>
        </p:nvPicPr>
        <p:blipFill rotWithShape="1">
          <a:blip r:embed="rId3">
            <a:alphaModFix/>
          </a:blip>
          <a:srcRect/>
          <a:stretch/>
        </p:blipFill>
        <p:spPr>
          <a:xfrm>
            <a:off x="845025" y="2387661"/>
            <a:ext cx="680585" cy="679735"/>
          </a:xfrm>
          <a:prstGeom prst="rect">
            <a:avLst/>
          </a:prstGeom>
          <a:noFill/>
          <a:ln>
            <a:noFill/>
          </a:ln>
        </p:spPr>
      </p:pic>
      <p:sp>
        <p:nvSpPr>
          <p:cNvPr id="179" name="Google Shape;179;p11"/>
          <p:cNvSpPr/>
          <p:nvPr/>
        </p:nvSpPr>
        <p:spPr>
          <a:xfrm>
            <a:off x="1638045" y="2566631"/>
            <a:ext cx="45720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Marvel Cinematic Universe:  </a:t>
            </a:r>
            <a:r>
              <a:rPr lang="en-US" sz="2200" b="1" i="0" u="none" strike="noStrike" cap="none">
                <a:solidFill>
                  <a:srgbClr val="FFFFFF"/>
                </a:solidFill>
                <a:latin typeface="Arial"/>
                <a:ea typeface="Arial"/>
                <a:cs typeface="Arial"/>
                <a:sym typeface="Arial"/>
              </a:rPr>
              <a:t>$27.3 billion</a:t>
            </a:r>
            <a:endParaRPr sz="2000" b="1" i="0" u="none" strike="noStrike" cap="none">
              <a:solidFill>
                <a:srgbClr val="000000"/>
              </a:solidFill>
              <a:latin typeface="Arial"/>
              <a:ea typeface="Arial"/>
              <a:cs typeface="Arial"/>
              <a:sym typeface="Arial"/>
            </a:endParaRPr>
          </a:p>
        </p:txBody>
      </p:sp>
      <p:sp>
        <p:nvSpPr>
          <p:cNvPr id="180" name="Google Shape;180;p11"/>
          <p:cNvSpPr/>
          <p:nvPr/>
        </p:nvSpPr>
        <p:spPr>
          <a:xfrm>
            <a:off x="1638045" y="3314406"/>
            <a:ext cx="4572000"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Star Wars:  </a:t>
            </a:r>
            <a:r>
              <a:rPr lang="en-US" sz="2200" b="1" i="0" u="none" strike="noStrike" cap="none">
                <a:solidFill>
                  <a:srgbClr val="FFFFFF"/>
                </a:solidFill>
                <a:latin typeface="Arial"/>
                <a:ea typeface="Arial"/>
                <a:cs typeface="Arial"/>
                <a:sym typeface="Arial"/>
              </a:rPr>
              <a:t>$10.3 billion</a:t>
            </a:r>
            <a:endParaRPr sz="2200" b="1" i="0" u="none" strike="noStrike" cap="none">
              <a:solidFill>
                <a:srgbClr val="000000"/>
              </a:solidFill>
              <a:latin typeface="Arial"/>
              <a:ea typeface="Arial"/>
              <a:cs typeface="Arial"/>
              <a:sym typeface="Arial"/>
            </a:endParaRPr>
          </a:p>
        </p:txBody>
      </p:sp>
      <p:sp>
        <p:nvSpPr>
          <p:cNvPr id="181" name="Google Shape;181;p11"/>
          <p:cNvSpPr/>
          <p:nvPr/>
        </p:nvSpPr>
        <p:spPr>
          <a:xfrm>
            <a:off x="1638045" y="4062029"/>
            <a:ext cx="45720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FFFFFF"/>
                </a:solidFill>
                <a:latin typeface="Arial"/>
                <a:ea typeface="Arial"/>
                <a:cs typeface="Arial"/>
                <a:sym typeface="Arial"/>
              </a:rPr>
              <a:t>Spider-Man Universe:  </a:t>
            </a:r>
            <a:r>
              <a:rPr lang="en-US" sz="2200" b="1" i="0" u="none" strike="noStrike" cap="none">
                <a:solidFill>
                  <a:srgbClr val="FFFFFF"/>
                </a:solidFill>
                <a:latin typeface="Arial"/>
                <a:ea typeface="Arial"/>
                <a:cs typeface="Arial"/>
                <a:sym typeface="Arial"/>
              </a:rPr>
              <a:t>$9.8 billion</a:t>
            </a:r>
            <a:endParaRPr sz="2200" b="1" i="0" u="none" strike="noStrike" cap="none">
              <a:solidFill>
                <a:srgbClr val="000000"/>
              </a:solidFill>
              <a:latin typeface="Arial"/>
              <a:ea typeface="Arial"/>
              <a:cs typeface="Arial"/>
              <a:sym typeface="Arial"/>
            </a:endParaRPr>
          </a:p>
        </p:txBody>
      </p:sp>
      <p:pic>
        <p:nvPicPr>
          <p:cNvPr id="182" name="Google Shape;182;p11"/>
          <p:cNvPicPr preferRelativeResize="0"/>
          <p:nvPr/>
        </p:nvPicPr>
        <p:blipFill rotWithShape="1">
          <a:blip r:embed="rId4">
            <a:alphaModFix/>
          </a:blip>
          <a:srcRect/>
          <a:stretch/>
        </p:blipFill>
        <p:spPr>
          <a:xfrm>
            <a:off x="875003" y="3152965"/>
            <a:ext cx="620627" cy="674594"/>
          </a:xfrm>
          <a:prstGeom prst="rect">
            <a:avLst/>
          </a:prstGeom>
          <a:noFill/>
          <a:ln>
            <a:noFill/>
          </a:ln>
        </p:spPr>
      </p:pic>
      <p:pic>
        <p:nvPicPr>
          <p:cNvPr id="183" name="Google Shape;183;p11"/>
          <p:cNvPicPr preferRelativeResize="0"/>
          <p:nvPr/>
        </p:nvPicPr>
        <p:blipFill rotWithShape="1">
          <a:blip r:embed="rId5">
            <a:alphaModFix/>
          </a:blip>
          <a:srcRect/>
          <a:stretch/>
        </p:blipFill>
        <p:spPr>
          <a:xfrm>
            <a:off x="759125" y="3858743"/>
            <a:ext cx="852382" cy="852382"/>
          </a:xfrm>
          <a:prstGeom prst="rect">
            <a:avLst/>
          </a:prstGeom>
          <a:noFill/>
          <a:ln>
            <a:noFill/>
          </a:ln>
        </p:spPr>
      </p:pic>
      <p:pic>
        <p:nvPicPr>
          <p:cNvPr id="2" name="Google Shape;51;p1">
            <a:extLst>
              <a:ext uri="{FF2B5EF4-FFF2-40B4-BE49-F238E27FC236}">
                <a16:creationId xmlns:a16="http://schemas.microsoft.com/office/drawing/2014/main" id="{64EACE18-F07B-9FA6-BE01-B034A48B9B0B}"/>
              </a:ext>
            </a:extLst>
          </p:cNvPr>
          <p:cNvPicPr preferRelativeResize="0"/>
          <p:nvPr/>
        </p:nvPicPr>
        <p:blipFill rotWithShape="1">
          <a:blip r:embed="rId6">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AF814DEC-1451-7439-E919-29CEA6A9A5F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2"/>
          <p:cNvSpPr txBox="1">
            <a:spLocks noGrp="1"/>
          </p:cNvSpPr>
          <p:nvPr>
            <p:ph type="title"/>
          </p:nvPr>
        </p:nvSpPr>
        <p:spPr>
          <a:xfrm>
            <a:off x="2062800" y="760006"/>
            <a:ext cx="5018400" cy="5988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PRODUCT PLACEMENT</a:t>
            </a:r>
            <a:endParaRPr b="1">
              <a:latin typeface="Arial"/>
              <a:ea typeface="Arial"/>
              <a:cs typeface="Arial"/>
              <a:sym typeface="Arial"/>
            </a:endParaRPr>
          </a:p>
        </p:txBody>
      </p:sp>
      <p:sp>
        <p:nvSpPr>
          <p:cNvPr id="189" name="Google Shape;189;p12"/>
          <p:cNvSpPr txBox="1">
            <a:spLocks noGrp="1"/>
          </p:cNvSpPr>
          <p:nvPr>
            <p:ph type="subTitle" idx="1"/>
          </p:nvPr>
        </p:nvSpPr>
        <p:spPr>
          <a:xfrm>
            <a:off x="1264357" y="1585102"/>
            <a:ext cx="6759144" cy="2524051"/>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latin typeface="Arial"/>
                <a:ea typeface="Arial"/>
                <a:cs typeface="Arial"/>
                <a:sym typeface="Arial"/>
              </a:rPr>
              <a:t>Product placement is an advertising approach in which commercial products and services are used within the context of certain media where the presence of a particular brand is the result of an economic exchange.</a:t>
            </a:r>
            <a:endParaRPr sz="1600">
              <a:latin typeface="Arial"/>
              <a:ea typeface="Arial"/>
              <a:cs typeface="Arial"/>
              <a:sym typeface="Arial"/>
            </a:endParaRPr>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0" lvl="0" indent="0" algn="l" rtl="0">
              <a:lnSpc>
                <a:spcPct val="100000"/>
              </a:lnSpc>
              <a:spcBef>
                <a:spcPts val="0"/>
              </a:spcBef>
              <a:spcAft>
                <a:spcPts val="0"/>
              </a:spcAft>
              <a:buSzPts val="1400"/>
              <a:buNone/>
            </a:pPr>
            <a:r>
              <a:rPr lang="en-US" sz="1600" b="1">
                <a:latin typeface="Arial"/>
                <a:ea typeface="Arial"/>
                <a:cs typeface="Arial"/>
                <a:sym typeface="Arial"/>
              </a:rPr>
              <a:t>Product placement grew significantly in 2022 to an estimated $26.2 billion, according to data from Statista. </a:t>
            </a:r>
            <a:endParaRPr sz="1600" b="1">
              <a:latin typeface="Arial"/>
              <a:ea typeface="Arial"/>
              <a:cs typeface="Arial"/>
              <a:sym typeface="Arial"/>
            </a:endParaRPr>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0" lvl="0" indent="0" algn="l" rtl="0">
              <a:lnSpc>
                <a:spcPct val="100000"/>
              </a:lnSpc>
              <a:spcBef>
                <a:spcPts val="0"/>
              </a:spcBef>
              <a:spcAft>
                <a:spcPts val="0"/>
              </a:spcAft>
              <a:buSzPts val="1400"/>
              <a:buNone/>
            </a:pPr>
            <a:r>
              <a:rPr lang="en-US" sz="1600">
                <a:latin typeface="Arial"/>
                <a:ea typeface="Arial"/>
                <a:cs typeface="Arial"/>
                <a:sym typeface="Arial"/>
              </a:rPr>
              <a:t>Product placement can be present in a variety of media formats, including theatre, film, television, music, video games and books. </a:t>
            </a:r>
            <a:endParaRPr sz="1600">
              <a:latin typeface="Arial"/>
              <a:ea typeface="Arial"/>
              <a:cs typeface="Arial"/>
              <a:sym typeface="Arial"/>
            </a:endParaRPr>
          </a:p>
        </p:txBody>
      </p:sp>
      <p:cxnSp>
        <p:nvCxnSpPr>
          <p:cNvPr id="190" name="Google Shape;190;p12"/>
          <p:cNvCxnSpPr/>
          <p:nvPr/>
        </p:nvCxnSpPr>
        <p:spPr>
          <a:xfrm>
            <a:off x="3190500" y="1358806"/>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13E1C30D-FFD9-C96E-D29F-463BC78D2569}"/>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CA5DEDB0-CF77-8B85-040F-66F0A5151A15}"/>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13"/>
          <p:cNvSpPr txBox="1">
            <a:spLocks noGrp="1"/>
          </p:cNvSpPr>
          <p:nvPr>
            <p:ph type="title"/>
          </p:nvPr>
        </p:nvSpPr>
        <p:spPr>
          <a:xfrm>
            <a:off x="564446" y="646859"/>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PRODUCT PLACEMENT IN FILM</a:t>
            </a:r>
            <a:endParaRPr b="1">
              <a:latin typeface="Arial"/>
              <a:ea typeface="Arial"/>
              <a:cs typeface="Arial"/>
              <a:sym typeface="Arial"/>
            </a:endParaRPr>
          </a:p>
        </p:txBody>
      </p:sp>
      <p:sp>
        <p:nvSpPr>
          <p:cNvPr id="198" name="Google Shape;198;p13"/>
          <p:cNvSpPr txBox="1">
            <a:spLocks noGrp="1"/>
          </p:cNvSpPr>
          <p:nvPr>
            <p:ph type="subTitle" idx="1"/>
          </p:nvPr>
        </p:nvSpPr>
        <p:spPr>
          <a:xfrm>
            <a:off x="661789" y="1483502"/>
            <a:ext cx="6992078" cy="2524051"/>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“Man of Steel,” the highly anticipated reboot of the Superman franchise, earned $160 million from product placements from more than 100 brands, shattering the record held by “James Bond Skyfall” which generated a then-record $45 million in endorsements in 2012</a:t>
            </a:r>
            <a:endParaRPr sz="1600">
              <a:latin typeface="Arial"/>
              <a:ea typeface="Arial"/>
              <a:cs typeface="Arial"/>
              <a:sym typeface="Arial"/>
            </a:endParaRPr>
          </a:p>
          <a:p>
            <a:pPr marL="457200" lvl="0" indent="-330200" algn="l" rtl="0">
              <a:lnSpc>
                <a:spcPct val="100000"/>
              </a:lnSpc>
              <a:spcBef>
                <a:spcPts val="1800"/>
              </a:spcBef>
              <a:spcAft>
                <a:spcPts val="1000"/>
              </a:spcAft>
              <a:buSzPts val="1600"/>
              <a:buFont typeface="Arial"/>
              <a:buChar char="●"/>
            </a:pPr>
            <a:r>
              <a:rPr lang="en-US" sz="1600">
                <a:latin typeface="Arial"/>
                <a:ea typeface="Arial"/>
                <a:cs typeface="Arial"/>
                <a:sym typeface="Arial"/>
              </a:rPr>
              <a:t>Pepsi basically financed an entire feature film when they took the theme from an advertisement that went viral (Pepsi Max’s “Uncle Drew”) and turned it into a box office success story</a:t>
            </a:r>
            <a:endParaRPr sz="1600">
              <a:latin typeface="Arial"/>
              <a:ea typeface="Arial"/>
              <a:cs typeface="Arial"/>
              <a:sym typeface="Arial"/>
            </a:endParaRPr>
          </a:p>
        </p:txBody>
      </p:sp>
      <p:cxnSp>
        <p:nvCxnSpPr>
          <p:cNvPr id="199" name="Google Shape;199;p13"/>
          <p:cNvCxnSpPr/>
          <p:nvPr/>
        </p:nvCxnSpPr>
        <p:spPr>
          <a:xfrm>
            <a:off x="661789" y="12456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46A7723F-E3C6-DB4A-9A2A-08265BB03378}"/>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DE4F92C9-1692-E4B7-C866-EFFBD7AC73AE}"/>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4"/>
          <p:cNvSpPr txBox="1">
            <a:spLocks noGrp="1"/>
          </p:cNvSpPr>
          <p:nvPr>
            <p:ph type="title"/>
          </p:nvPr>
        </p:nvSpPr>
        <p:spPr>
          <a:xfrm>
            <a:off x="564446" y="646859"/>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PRODUCT PLACEMENT IN TELEVISION</a:t>
            </a:r>
            <a:endParaRPr b="1">
              <a:latin typeface="Arial"/>
              <a:ea typeface="Arial"/>
              <a:cs typeface="Arial"/>
              <a:sym typeface="Arial"/>
            </a:endParaRPr>
          </a:p>
        </p:txBody>
      </p:sp>
      <p:sp>
        <p:nvSpPr>
          <p:cNvPr id="207" name="Google Shape;207;p14"/>
          <p:cNvSpPr txBox="1">
            <a:spLocks noGrp="1"/>
          </p:cNvSpPr>
          <p:nvPr>
            <p:ph type="subTitle" idx="1"/>
          </p:nvPr>
        </p:nvSpPr>
        <p:spPr>
          <a:xfrm>
            <a:off x="661802" y="1483500"/>
            <a:ext cx="5372700" cy="2524200"/>
          </a:xfrm>
          <a:prstGeom prst="rect">
            <a:avLst/>
          </a:prstGeom>
          <a:noFill/>
          <a:ln>
            <a:noFill/>
          </a:ln>
        </p:spPr>
        <p:txBody>
          <a:bodyPr spcFirstLastPara="1" wrap="square" lIns="91425" tIns="91425" rIns="91425" bIns="91425" anchor="t" anchorCtr="0">
            <a:noAutofit/>
          </a:bodyPr>
          <a:lstStyle/>
          <a:p>
            <a:pPr marL="282575" lvl="0" indent="-282575" algn="l" rtl="0">
              <a:lnSpc>
                <a:spcPct val="100000"/>
              </a:lnSpc>
              <a:spcBef>
                <a:spcPts val="0"/>
              </a:spcBef>
              <a:spcAft>
                <a:spcPts val="0"/>
              </a:spcAft>
              <a:buSzPts val="1400"/>
              <a:buNone/>
            </a:pPr>
            <a:r>
              <a:rPr lang="en-US" sz="1600">
                <a:latin typeface="Arial"/>
                <a:ea typeface="Arial"/>
                <a:cs typeface="Arial"/>
                <a:sym typeface="Arial"/>
              </a:rPr>
              <a:t>●	When Seth Rogen presented an award at the 2017 Oscars wearing a pair of “Back to the Future” themed sneakers, Nike received an estimated $583,000 in promotional value without spending a dime on advertising (all they had to do was provide Rogen with the shoes).</a:t>
            </a:r>
            <a:endParaRPr sz="1600"/>
          </a:p>
          <a:p>
            <a:pPr marL="282575" lvl="0" indent="-282575" algn="l" rtl="0">
              <a:lnSpc>
                <a:spcPct val="100000"/>
              </a:lnSpc>
              <a:spcBef>
                <a:spcPts val="1800"/>
              </a:spcBef>
              <a:spcAft>
                <a:spcPts val="1800"/>
              </a:spcAft>
              <a:buSzPts val="1400"/>
              <a:buNone/>
            </a:pPr>
            <a:r>
              <a:rPr lang="en-US" sz="1600">
                <a:latin typeface="Arial"/>
                <a:ea typeface="Arial"/>
                <a:cs typeface="Arial"/>
                <a:sym typeface="Arial"/>
              </a:rPr>
              <a:t>●	In celebration of the 25th anniversary of the Discovery Channel’s wildly successful “Shark Week” program, Volkswagen created a "Volkswagen Beetle Shark Observation Cage" to replace the standard shark cage used in prior airings of the show</a:t>
            </a:r>
            <a:endParaRPr sz="1600">
              <a:latin typeface="Arial"/>
              <a:ea typeface="Arial"/>
              <a:cs typeface="Arial"/>
              <a:sym typeface="Arial"/>
            </a:endParaRPr>
          </a:p>
        </p:txBody>
      </p:sp>
      <p:cxnSp>
        <p:nvCxnSpPr>
          <p:cNvPr id="208" name="Google Shape;208;p14"/>
          <p:cNvCxnSpPr/>
          <p:nvPr/>
        </p:nvCxnSpPr>
        <p:spPr>
          <a:xfrm>
            <a:off x="661789" y="12456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11" name="Google Shape;211;p14"/>
          <p:cNvPicPr preferRelativeResize="0"/>
          <p:nvPr/>
        </p:nvPicPr>
        <p:blipFill rotWithShape="1">
          <a:blip r:embed="rId3">
            <a:alphaModFix/>
          </a:blip>
          <a:srcRect/>
          <a:stretch/>
        </p:blipFill>
        <p:spPr>
          <a:xfrm>
            <a:off x="6290676" y="1637450"/>
            <a:ext cx="2688275" cy="1795500"/>
          </a:xfrm>
          <a:prstGeom prst="rect">
            <a:avLst/>
          </a:prstGeom>
          <a:noFill/>
          <a:ln>
            <a:noFill/>
          </a:ln>
        </p:spPr>
      </p:pic>
      <p:pic>
        <p:nvPicPr>
          <p:cNvPr id="2" name="Google Shape;51;p1">
            <a:extLst>
              <a:ext uri="{FF2B5EF4-FFF2-40B4-BE49-F238E27FC236}">
                <a16:creationId xmlns:a16="http://schemas.microsoft.com/office/drawing/2014/main" id="{FC92CE19-FA50-3BAD-3882-103F49A5E091}"/>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F4F1CE87-62E5-80F2-E1E4-5B5009624506}"/>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5"/>
          <p:cNvSpPr txBox="1">
            <a:spLocks noGrp="1"/>
          </p:cNvSpPr>
          <p:nvPr>
            <p:ph type="title"/>
          </p:nvPr>
        </p:nvSpPr>
        <p:spPr>
          <a:xfrm>
            <a:off x="564446" y="646859"/>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PRODUCT PLACEMENT IN MUSIC</a:t>
            </a:r>
            <a:endParaRPr b="1">
              <a:latin typeface="Arial"/>
              <a:ea typeface="Arial"/>
              <a:cs typeface="Arial"/>
              <a:sym typeface="Arial"/>
            </a:endParaRPr>
          </a:p>
        </p:txBody>
      </p:sp>
      <p:sp>
        <p:nvSpPr>
          <p:cNvPr id="217" name="Google Shape;217;p15"/>
          <p:cNvSpPr txBox="1">
            <a:spLocks noGrp="1"/>
          </p:cNvSpPr>
          <p:nvPr>
            <p:ph type="subTitle" idx="1"/>
          </p:nvPr>
        </p:nvSpPr>
        <p:spPr>
          <a:xfrm>
            <a:off x="661801" y="1483500"/>
            <a:ext cx="7926600" cy="2524200"/>
          </a:xfrm>
          <a:prstGeom prst="rect">
            <a:avLst/>
          </a:prstGeom>
          <a:noFill/>
          <a:ln>
            <a:noFill/>
          </a:ln>
        </p:spPr>
        <p:txBody>
          <a:bodyPr spcFirstLastPara="1" wrap="square" lIns="91425" tIns="91425" rIns="91425" bIns="91425" anchor="t" anchorCtr="0">
            <a:noAutofit/>
          </a:bodyPr>
          <a:lstStyle/>
          <a:p>
            <a:pPr marL="282575" lvl="0" indent="-282575" algn="l" rtl="0">
              <a:lnSpc>
                <a:spcPct val="100000"/>
              </a:lnSpc>
              <a:spcBef>
                <a:spcPts val="0"/>
              </a:spcBef>
              <a:spcAft>
                <a:spcPts val="0"/>
              </a:spcAft>
              <a:buSzPts val="1400"/>
              <a:buNone/>
            </a:pPr>
            <a:r>
              <a:rPr lang="en-US" sz="1600">
                <a:latin typeface="Arial"/>
                <a:ea typeface="Arial"/>
                <a:cs typeface="Arial"/>
                <a:sym typeface="Arial"/>
              </a:rPr>
              <a:t>●	According Rolling Stone Magazine, Britney Spears made a half million dollars from the product placement in her music video for "Hold It Against Me,” which featured products such as a Sony television, Make Up Forever eye shadow and dating website Plenty of Fish</a:t>
            </a:r>
            <a:endParaRPr sz="1600"/>
          </a:p>
          <a:p>
            <a:pPr marL="282575" lvl="0" indent="-282575" algn="l" rtl="0">
              <a:lnSpc>
                <a:spcPct val="100000"/>
              </a:lnSpc>
              <a:spcBef>
                <a:spcPts val="600"/>
              </a:spcBef>
              <a:spcAft>
                <a:spcPts val="0"/>
              </a:spcAft>
              <a:buSzPts val="1400"/>
              <a:buNone/>
            </a:pPr>
            <a:r>
              <a:rPr lang="en-US" sz="1600">
                <a:latin typeface="Arial"/>
                <a:ea typeface="Arial"/>
                <a:cs typeface="Arial"/>
                <a:sym typeface="Arial"/>
              </a:rPr>
              <a:t>●	The 9.5-minute music video for Lady Gaga’s hit song “telephone” featured product placement for 10 different brands, including Virgin Mobile, Miracle Whip, Diet Coke, HP and Wonder Bread (among others) and has been viewed nearly 110 million times on YouTube</a:t>
            </a:r>
            <a:endParaRPr sz="1600"/>
          </a:p>
          <a:p>
            <a:pPr marL="282575" lvl="0" indent="-282575" algn="l" rtl="0">
              <a:lnSpc>
                <a:spcPct val="100000"/>
              </a:lnSpc>
              <a:spcBef>
                <a:spcPts val="600"/>
              </a:spcBef>
              <a:spcAft>
                <a:spcPts val="0"/>
              </a:spcAft>
              <a:buSzPts val="1400"/>
              <a:buNone/>
            </a:pPr>
            <a:r>
              <a:rPr lang="en-US" sz="1600">
                <a:latin typeface="Arial"/>
                <a:ea typeface="Arial"/>
                <a:cs typeface="Arial"/>
                <a:sym typeface="Arial"/>
              </a:rPr>
              <a:t>●	The video for Ariana Grande’s 2018 song “The Light is Coming” prominently featured the singer wearing Reeboks, while her Instagram post alerted fans to the fact the video would drop exclusively on Reebok’s website (the brand reportedly paid for the music video)</a:t>
            </a:r>
            <a:endParaRPr sz="1600">
              <a:latin typeface="Arial"/>
              <a:ea typeface="Arial"/>
              <a:cs typeface="Arial"/>
              <a:sym typeface="Arial"/>
            </a:endParaRPr>
          </a:p>
        </p:txBody>
      </p:sp>
      <p:cxnSp>
        <p:nvCxnSpPr>
          <p:cNvPr id="218" name="Google Shape;218;p15"/>
          <p:cNvCxnSpPr/>
          <p:nvPr/>
        </p:nvCxnSpPr>
        <p:spPr>
          <a:xfrm>
            <a:off x="661789" y="12456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EFCC39CC-6FF3-3B97-3532-B24BBE1CE0AE}"/>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12CD5B4D-CE41-CA01-015D-1B1610AFD79C}"/>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6"/>
          <p:cNvSpPr txBox="1">
            <a:spLocks noGrp="1"/>
          </p:cNvSpPr>
          <p:nvPr>
            <p:ph type="title"/>
          </p:nvPr>
        </p:nvSpPr>
        <p:spPr>
          <a:xfrm>
            <a:off x="564446" y="646859"/>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PRODUCT PLACEMENT IN BOOKS</a:t>
            </a:r>
            <a:endParaRPr b="1">
              <a:latin typeface="Arial"/>
              <a:ea typeface="Arial"/>
              <a:cs typeface="Arial"/>
              <a:sym typeface="Arial"/>
            </a:endParaRPr>
          </a:p>
        </p:txBody>
      </p:sp>
      <p:sp>
        <p:nvSpPr>
          <p:cNvPr id="226" name="Google Shape;226;p16"/>
          <p:cNvSpPr txBox="1">
            <a:spLocks noGrp="1"/>
          </p:cNvSpPr>
          <p:nvPr>
            <p:ph type="subTitle" idx="1"/>
          </p:nvPr>
        </p:nvSpPr>
        <p:spPr>
          <a:xfrm>
            <a:off x="661789" y="1483502"/>
            <a:ext cx="6992078" cy="2524051"/>
          </a:xfrm>
          <a:prstGeom prst="rect">
            <a:avLst/>
          </a:prstGeom>
          <a:noFill/>
          <a:ln>
            <a:noFill/>
          </a:ln>
        </p:spPr>
        <p:txBody>
          <a:bodyPr spcFirstLastPara="1" wrap="square" lIns="91425" tIns="91425" rIns="91425" bIns="91425" anchor="t" anchorCtr="0">
            <a:noAutofit/>
          </a:bodyPr>
          <a:lstStyle/>
          <a:p>
            <a:pPr marL="282575" lvl="0" indent="-282575" algn="l" rtl="0">
              <a:lnSpc>
                <a:spcPct val="100000"/>
              </a:lnSpc>
              <a:spcBef>
                <a:spcPts val="0"/>
              </a:spcBef>
              <a:spcAft>
                <a:spcPts val="0"/>
              </a:spcAft>
              <a:buSzPts val="1400"/>
              <a:buNone/>
            </a:pPr>
            <a:r>
              <a:rPr lang="en-US" sz="1700">
                <a:latin typeface="Arial"/>
                <a:ea typeface="Arial"/>
                <a:cs typeface="Arial"/>
                <a:sym typeface="Arial"/>
              </a:rPr>
              <a:t>●	Auto brands make heavy appearances in the Twilight books (Volvo is mentioned 16 times in the original book and six times in Eclipse)</a:t>
            </a:r>
            <a:endParaRPr sz="1500"/>
          </a:p>
          <a:p>
            <a:pPr marL="282575" lvl="0" indent="-282575" algn="l" rtl="0">
              <a:lnSpc>
                <a:spcPct val="100000"/>
              </a:lnSpc>
              <a:spcBef>
                <a:spcPts val="1800"/>
              </a:spcBef>
              <a:spcAft>
                <a:spcPts val="0"/>
              </a:spcAft>
              <a:buSzPts val="1400"/>
              <a:buNone/>
            </a:pPr>
            <a:r>
              <a:rPr lang="en-US" sz="1700">
                <a:latin typeface="Arial"/>
                <a:ea typeface="Arial"/>
                <a:cs typeface="Arial"/>
                <a:sym typeface="Arial"/>
              </a:rPr>
              <a:t>●	Marvel Entertainment has placed the Nike swoosh onto a character’s T-shirt and on a car door in several of its popular comic books (including “New X-Men”)</a:t>
            </a:r>
            <a:endParaRPr sz="1500"/>
          </a:p>
          <a:p>
            <a:pPr marL="282575" lvl="0" indent="-282575" algn="l" rtl="0">
              <a:lnSpc>
                <a:spcPct val="100000"/>
              </a:lnSpc>
              <a:spcBef>
                <a:spcPts val="1800"/>
              </a:spcBef>
              <a:spcAft>
                <a:spcPts val="1800"/>
              </a:spcAft>
              <a:buSzPts val="1400"/>
              <a:buNone/>
            </a:pPr>
            <a:r>
              <a:rPr lang="en-US" sz="1700">
                <a:latin typeface="Arial"/>
                <a:ea typeface="Arial"/>
                <a:cs typeface="Arial"/>
                <a:sym typeface="Arial"/>
              </a:rPr>
              <a:t>●	A custom “special edition” digital “Guardians of the Galaxy” comic book highlighted several features of Ford’s EcoSport vehicles as part of the brand’s integration with the May 5th box office release of ‘Guardians 2’</a:t>
            </a:r>
            <a:endParaRPr sz="1700">
              <a:latin typeface="Arial"/>
              <a:ea typeface="Arial"/>
              <a:cs typeface="Arial"/>
              <a:sym typeface="Arial"/>
            </a:endParaRPr>
          </a:p>
        </p:txBody>
      </p:sp>
      <p:cxnSp>
        <p:nvCxnSpPr>
          <p:cNvPr id="227" name="Google Shape;227;p16"/>
          <p:cNvCxnSpPr/>
          <p:nvPr/>
        </p:nvCxnSpPr>
        <p:spPr>
          <a:xfrm>
            <a:off x="661789" y="12456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7CA3B5AE-7D07-245C-990F-BC8AF538FD48}"/>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EF66714A-46E4-FBA2-8117-3BD57EBF684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7"/>
          <p:cNvSpPr txBox="1">
            <a:spLocks noGrp="1"/>
          </p:cNvSpPr>
          <p:nvPr>
            <p:ph type="title"/>
          </p:nvPr>
        </p:nvSpPr>
        <p:spPr>
          <a:xfrm>
            <a:off x="564446" y="646859"/>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PRODUCT PLACEMENT IN GAMING</a:t>
            </a:r>
            <a:endParaRPr b="1">
              <a:latin typeface="Arial"/>
              <a:ea typeface="Arial"/>
              <a:cs typeface="Arial"/>
              <a:sym typeface="Arial"/>
            </a:endParaRPr>
          </a:p>
        </p:txBody>
      </p:sp>
      <p:sp>
        <p:nvSpPr>
          <p:cNvPr id="235" name="Google Shape;235;p17"/>
          <p:cNvSpPr txBox="1">
            <a:spLocks noGrp="1"/>
          </p:cNvSpPr>
          <p:nvPr>
            <p:ph type="subTitle" idx="1"/>
          </p:nvPr>
        </p:nvSpPr>
        <p:spPr>
          <a:xfrm>
            <a:off x="564450" y="1483500"/>
            <a:ext cx="5838300" cy="25242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Microsoft partnered with Chevrolet as the first ad partner attached to its Kinect Xbox 360 gaming interface when Chevy's Volt electric car appeared as a product placement in "Kinect Joy Ride," one of the first games designed for the popular console).</a:t>
            </a:r>
            <a:endParaRPr sz="1600"/>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Adidas recreated the canceled European Championship in the FIFA 20 Playstation video game. Each match was filled with Adidas branding, from its logo on both the in-game ball and kits to the players themselves wearing its apparel when they were on the screen.</a:t>
            </a:r>
            <a:endParaRPr sz="1600">
              <a:latin typeface="Arial"/>
              <a:ea typeface="Arial"/>
              <a:cs typeface="Arial"/>
              <a:sym typeface="Arial"/>
            </a:endParaRPr>
          </a:p>
        </p:txBody>
      </p:sp>
      <p:cxnSp>
        <p:nvCxnSpPr>
          <p:cNvPr id="236" name="Google Shape;236;p17"/>
          <p:cNvCxnSpPr/>
          <p:nvPr/>
        </p:nvCxnSpPr>
        <p:spPr>
          <a:xfrm>
            <a:off x="661789" y="12456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39" name="Google Shape;239;p17" descr="Adidas Digital Advert By Wunderman Thompson: The Uncancelled Cup | Ads of  the World™"/>
          <p:cNvPicPr preferRelativeResize="0"/>
          <p:nvPr/>
        </p:nvPicPr>
        <p:blipFill rotWithShape="1">
          <a:blip r:embed="rId3">
            <a:alphaModFix/>
          </a:blip>
          <a:srcRect/>
          <a:stretch/>
        </p:blipFill>
        <p:spPr>
          <a:xfrm>
            <a:off x="6868826" y="1352849"/>
            <a:ext cx="1949854" cy="2785506"/>
          </a:xfrm>
          <a:prstGeom prst="rect">
            <a:avLst/>
          </a:prstGeom>
          <a:noFill/>
          <a:ln>
            <a:noFill/>
          </a:ln>
        </p:spPr>
      </p:pic>
      <p:pic>
        <p:nvPicPr>
          <p:cNvPr id="2" name="Google Shape;51;p1">
            <a:extLst>
              <a:ext uri="{FF2B5EF4-FFF2-40B4-BE49-F238E27FC236}">
                <a16:creationId xmlns:a16="http://schemas.microsoft.com/office/drawing/2014/main" id="{7A08C30D-9746-6156-4358-032A6967CB14}"/>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B489F451-0B8F-682A-F441-B46A6C3300F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2"/>
          <p:cNvSpPr txBox="1">
            <a:spLocks noGrp="1"/>
          </p:cNvSpPr>
          <p:nvPr>
            <p:ph type="title"/>
          </p:nvPr>
        </p:nvSpPr>
        <p:spPr>
          <a:xfrm>
            <a:off x="938500" y="445025"/>
            <a:ext cx="68202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REVENUE STREAMS IN ENTERTAINMENT</a:t>
            </a:r>
            <a:endParaRPr b="1">
              <a:latin typeface="Arial"/>
              <a:ea typeface="Arial"/>
              <a:cs typeface="Arial"/>
              <a:sym typeface="Arial"/>
            </a:endParaRPr>
          </a:p>
        </p:txBody>
      </p:sp>
      <p:sp>
        <p:nvSpPr>
          <p:cNvPr id="58" name="Google Shape;58;p2"/>
          <p:cNvSpPr txBox="1">
            <a:spLocks noGrp="1"/>
          </p:cNvSpPr>
          <p:nvPr>
            <p:ph type="body" idx="1"/>
          </p:nvPr>
        </p:nvSpPr>
        <p:spPr>
          <a:xfrm>
            <a:off x="3403251" y="1386425"/>
            <a:ext cx="38904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dirty="0">
                <a:latin typeface="Arial"/>
                <a:ea typeface="Arial"/>
                <a:cs typeface="Arial"/>
                <a:sym typeface="Arial"/>
              </a:rPr>
              <a:t>Entertainment products are like sports products in that both can be developed into merchandise, used for promotion, and create profit through sales of ancillary products, licensing, and royalties </a:t>
            </a:r>
            <a:endParaRPr sz="1600" dirty="0">
              <a:latin typeface="Arial"/>
              <a:ea typeface="Arial"/>
              <a:cs typeface="Arial"/>
              <a:sym typeface="Arial"/>
            </a:endParaRPr>
          </a:p>
          <a:p>
            <a:pPr marL="0" lvl="0" indent="0" algn="l" rtl="0">
              <a:lnSpc>
                <a:spcPct val="100000"/>
              </a:lnSpc>
              <a:spcBef>
                <a:spcPts val="0"/>
              </a:spcBef>
              <a:spcAft>
                <a:spcPts val="0"/>
              </a:spcAft>
              <a:buSzPts val="1150"/>
              <a:buNone/>
            </a:pPr>
            <a:endParaRPr sz="1600" dirty="0">
              <a:latin typeface="Arial"/>
              <a:ea typeface="Arial"/>
              <a:cs typeface="Arial"/>
              <a:sym typeface="Arial"/>
            </a:endParaRPr>
          </a:p>
          <a:p>
            <a:pPr marL="0" lvl="0" indent="0" algn="l" rtl="0">
              <a:lnSpc>
                <a:spcPct val="100000"/>
              </a:lnSpc>
              <a:spcBef>
                <a:spcPts val="0"/>
              </a:spcBef>
              <a:spcAft>
                <a:spcPts val="1600"/>
              </a:spcAft>
              <a:buSzPts val="1150"/>
              <a:buNone/>
            </a:pPr>
            <a:endParaRPr sz="1600" dirty="0">
              <a:latin typeface="Arial"/>
              <a:ea typeface="Arial"/>
              <a:cs typeface="Arial"/>
              <a:sym typeface="Arial"/>
            </a:endParaRPr>
          </a:p>
        </p:txBody>
      </p:sp>
      <p:cxnSp>
        <p:nvCxnSpPr>
          <p:cNvPr id="59" name="Google Shape;59;p2"/>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62" name="Google Shape;62;p2" descr="Icon&#10;&#10;Description automatically generated"/>
          <p:cNvPicPr preferRelativeResize="0"/>
          <p:nvPr/>
        </p:nvPicPr>
        <p:blipFill rotWithShape="1">
          <a:blip r:embed="rId3">
            <a:alphaModFix/>
          </a:blip>
          <a:srcRect/>
          <a:stretch/>
        </p:blipFill>
        <p:spPr>
          <a:xfrm>
            <a:off x="938494" y="1546035"/>
            <a:ext cx="2203530" cy="2203530"/>
          </a:xfrm>
          <a:prstGeom prst="rect">
            <a:avLst/>
          </a:prstGeom>
          <a:noFill/>
          <a:ln>
            <a:noFill/>
          </a:ln>
        </p:spPr>
      </p:pic>
      <p:pic>
        <p:nvPicPr>
          <p:cNvPr id="2" name="Google Shape;51;p1">
            <a:extLst>
              <a:ext uri="{FF2B5EF4-FFF2-40B4-BE49-F238E27FC236}">
                <a16:creationId xmlns:a16="http://schemas.microsoft.com/office/drawing/2014/main" id="{9774FE45-DED0-E976-7B66-A75F6DF6B58E}"/>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48A8B415-F1E5-B33A-F63D-5966ED20C43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8"/>
          <p:cNvSpPr txBox="1">
            <a:spLocks noGrp="1"/>
          </p:cNvSpPr>
          <p:nvPr>
            <p:ph type="title"/>
          </p:nvPr>
        </p:nvSpPr>
        <p:spPr>
          <a:xfrm>
            <a:off x="824089" y="445025"/>
            <a:ext cx="468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WHAT IS A PRODUCT PLUG?</a:t>
            </a:r>
            <a:endParaRPr b="1">
              <a:latin typeface="Arial"/>
              <a:ea typeface="Arial"/>
              <a:cs typeface="Arial"/>
              <a:sym typeface="Arial"/>
            </a:endParaRPr>
          </a:p>
        </p:txBody>
      </p:sp>
      <p:sp>
        <p:nvSpPr>
          <p:cNvPr id="245" name="Google Shape;245;p18"/>
          <p:cNvSpPr txBox="1">
            <a:spLocks noGrp="1"/>
          </p:cNvSpPr>
          <p:nvPr>
            <p:ph type="body" idx="1"/>
          </p:nvPr>
        </p:nvSpPr>
        <p:spPr>
          <a:xfrm>
            <a:off x="4389125" y="1275650"/>
            <a:ext cx="4306200" cy="2760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Product Plug Example:</a:t>
            </a:r>
            <a:endParaRPr sz="1600" b="1"/>
          </a:p>
          <a:p>
            <a:pPr marL="0" lvl="0" indent="0" algn="l" rtl="0">
              <a:lnSpc>
                <a:spcPct val="100000"/>
              </a:lnSpc>
              <a:spcBef>
                <a:spcPts val="0"/>
              </a:spcBef>
              <a:spcAft>
                <a:spcPts val="0"/>
              </a:spcAft>
              <a:buSzPts val="1400"/>
              <a:buNone/>
            </a:pPr>
            <a:endParaRPr sz="1600">
              <a:solidFill>
                <a:schemeClr val="hlink"/>
              </a:solidFill>
              <a:uFill>
                <a:noFill/>
              </a:uFill>
              <a:latin typeface="Arial"/>
              <a:ea typeface="Arial"/>
              <a:cs typeface="Arial"/>
              <a:sym typeface="Arial"/>
              <a:hlinkClick r:id="rId3"/>
            </a:endParaRPr>
          </a:p>
          <a:p>
            <a:pPr marL="463550" lvl="0" indent="-323850" algn="l" rtl="0">
              <a:lnSpc>
                <a:spcPct val="100000"/>
              </a:lnSpc>
              <a:spcBef>
                <a:spcPts val="0"/>
              </a:spcBef>
              <a:spcAft>
                <a:spcPts val="0"/>
              </a:spcAft>
              <a:buSzPts val="1400"/>
              <a:buNone/>
            </a:pPr>
            <a:r>
              <a:rPr lang="en-US" sz="1600">
                <a:solidFill>
                  <a:schemeClr val="hlink"/>
                </a:solidFill>
                <a:latin typeface="Arial"/>
                <a:ea typeface="Arial"/>
                <a:cs typeface="Arial"/>
                <a:sym typeface="Arial"/>
              </a:rPr>
              <a:t>●	</a:t>
            </a:r>
            <a:r>
              <a:rPr lang="en-US" sz="1600">
                <a:solidFill>
                  <a:schemeClr val="hlink"/>
                </a:solidFill>
                <a:uFill>
                  <a:noFill/>
                </a:uFill>
                <a:latin typeface="Arial"/>
                <a:ea typeface="Arial"/>
                <a:cs typeface="Arial"/>
                <a:sym typeface="Arial"/>
                <a:hlinkClick r:id="rId4"/>
              </a:rPr>
              <a:t>In the final season of HBO’s hit show ‘Game of Thrones’, observant fans noticed a Starbucks cup that was erroneously left on set during one of the scenes, leading to millions of mentions and engagements through social media</a:t>
            </a:r>
            <a:endParaRPr sz="1600">
              <a:solidFill>
                <a:schemeClr val="hlink"/>
              </a:solidFill>
              <a:uFill>
                <a:noFill/>
              </a:uFill>
              <a:latin typeface="Arial"/>
              <a:ea typeface="Arial"/>
              <a:cs typeface="Arial"/>
              <a:sym typeface="Arial"/>
              <a:hlinkClick r:id="rId4"/>
            </a:endParaRPr>
          </a:p>
        </p:txBody>
      </p:sp>
      <p:cxnSp>
        <p:nvCxnSpPr>
          <p:cNvPr id="246" name="Google Shape;246;p18"/>
          <p:cNvCxnSpPr/>
          <p:nvPr/>
        </p:nvCxnSpPr>
        <p:spPr>
          <a:xfrm>
            <a:off x="824089"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249" name="Google Shape;249;p18"/>
          <p:cNvSpPr txBox="1"/>
          <p:nvPr/>
        </p:nvSpPr>
        <p:spPr>
          <a:xfrm>
            <a:off x="824089" y="1275644"/>
            <a:ext cx="2878800" cy="2062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It is important to note that not all product appearances are a paid product placement.  </a:t>
            </a: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When the featured product does not pay for the exposure, it is referred to as a </a:t>
            </a:r>
            <a:r>
              <a:rPr lang="en-US" sz="1600" b="1" i="0" u="none" strike="noStrike" cap="none">
                <a:solidFill>
                  <a:schemeClr val="dk2"/>
                </a:solidFill>
                <a:latin typeface="Arial"/>
                <a:ea typeface="Arial"/>
                <a:cs typeface="Arial"/>
                <a:sym typeface="Arial"/>
              </a:rPr>
              <a:t>product plug</a:t>
            </a:r>
            <a:r>
              <a:rPr lang="en-US" sz="1600" b="1" i="0" u="none" strike="noStrike" cap="none">
                <a:solidFill>
                  <a:schemeClr val="lt1"/>
                </a:solidFill>
                <a:latin typeface="Arial"/>
                <a:ea typeface="Arial"/>
                <a:cs typeface="Arial"/>
                <a:sym typeface="Arial"/>
              </a:rPr>
              <a:t>.</a:t>
            </a:r>
            <a:endParaRPr sz="1600" b="1" i="0" u="none" strike="noStrike" cap="none">
              <a:solidFill>
                <a:schemeClr val="lt1"/>
              </a:solidFill>
              <a:latin typeface="Arial"/>
              <a:ea typeface="Arial"/>
              <a:cs typeface="Arial"/>
              <a:sym typeface="Arial"/>
            </a:endParaRPr>
          </a:p>
        </p:txBody>
      </p:sp>
      <p:pic>
        <p:nvPicPr>
          <p:cNvPr id="2" name="Google Shape;51;p1">
            <a:extLst>
              <a:ext uri="{FF2B5EF4-FFF2-40B4-BE49-F238E27FC236}">
                <a16:creationId xmlns:a16="http://schemas.microsoft.com/office/drawing/2014/main" id="{FF385632-EB53-FDA0-028A-79282599E87F}"/>
              </a:ext>
            </a:extLst>
          </p:cNvPr>
          <p:cNvPicPr preferRelativeResize="0"/>
          <p:nvPr/>
        </p:nvPicPr>
        <p:blipFill rotWithShape="1">
          <a:blip r:embed="rId5">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2BDE65E9-A0E5-C918-E45B-C2F678F1416B}"/>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9"/>
          <p:cNvSpPr txBox="1">
            <a:spLocks noGrp="1"/>
          </p:cNvSpPr>
          <p:nvPr>
            <p:ph type="title"/>
          </p:nvPr>
        </p:nvSpPr>
        <p:spPr>
          <a:xfrm>
            <a:off x="1920750" y="1380425"/>
            <a:ext cx="53025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200"/>
              <a:buNone/>
            </a:pPr>
            <a:r>
              <a:rPr lang="en-US" b="1">
                <a:latin typeface="Arial"/>
                <a:ea typeface="Arial"/>
                <a:cs typeface="Arial"/>
                <a:sym typeface="Arial"/>
              </a:rPr>
              <a:t>74%</a:t>
            </a:r>
            <a:endParaRPr b="1">
              <a:latin typeface="Arial"/>
              <a:ea typeface="Arial"/>
              <a:cs typeface="Arial"/>
              <a:sym typeface="Arial"/>
            </a:endParaRPr>
          </a:p>
        </p:txBody>
      </p:sp>
      <p:sp>
        <p:nvSpPr>
          <p:cNvPr id="255" name="Google Shape;255;p19"/>
          <p:cNvSpPr txBox="1">
            <a:spLocks noGrp="1"/>
          </p:cNvSpPr>
          <p:nvPr>
            <p:ph type="body" idx="1"/>
          </p:nvPr>
        </p:nvSpPr>
        <p:spPr>
          <a:xfrm>
            <a:off x="2127300" y="2804825"/>
            <a:ext cx="4889400" cy="1388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1600"/>
              </a:spcAft>
              <a:buSzPts val="1800"/>
              <a:buNone/>
            </a:pPr>
            <a:r>
              <a:rPr lang="en-US" sz="1600">
                <a:latin typeface="Arial"/>
                <a:ea typeface="Arial"/>
                <a:cs typeface="Arial"/>
                <a:sym typeface="Arial"/>
              </a:rPr>
              <a:t>According to CNBC, product integrations on Hulu deliver an 89% higher purchase intent and 74% percent higher brand awareness over traditional 30-second commercials</a:t>
            </a:r>
            <a:endParaRPr sz="1600"/>
          </a:p>
        </p:txBody>
      </p:sp>
      <p:cxnSp>
        <p:nvCxnSpPr>
          <p:cNvPr id="256" name="Google Shape;256;p19"/>
          <p:cNvCxnSpPr/>
          <p:nvPr/>
        </p:nvCxnSpPr>
        <p:spPr>
          <a:xfrm>
            <a:off x="3190500" y="2571747"/>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D4CA2F6E-B2AA-B922-19F4-332951A291DF}"/>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1E504EDD-B141-68A3-AD36-B610D71331D8}"/>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0"/>
          <p:cNvSpPr txBox="1">
            <a:spLocks noGrp="1"/>
          </p:cNvSpPr>
          <p:nvPr>
            <p:ph type="title"/>
          </p:nvPr>
        </p:nvSpPr>
        <p:spPr>
          <a:xfrm>
            <a:off x="4996866" y="382443"/>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b="1">
                <a:latin typeface="Arial"/>
                <a:ea typeface="Arial"/>
                <a:cs typeface="Arial"/>
                <a:sym typeface="Arial"/>
              </a:rPr>
              <a:t>80%</a:t>
            </a:r>
            <a:endParaRPr b="1">
              <a:latin typeface="Arial"/>
              <a:ea typeface="Arial"/>
              <a:cs typeface="Arial"/>
              <a:sym typeface="Arial"/>
            </a:endParaRPr>
          </a:p>
        </p:txBody>
      </p:sp>
      <p:sp>
        <p:nvSpPr>
          <p:cNvPr id="264" name="Google Shape;264;p20"/>
          <p:cNvSpPr txBox="1">
            <a:spLocks noGrp="1"/>
          </p:cNvSpPr>
          <p:nvPr>
            <p:ph type="subTitle" idx="1"/>
          </p:nvPr>
        </p:nvSpPr>
        <p:spPr>
          <a:xfrm>
            <a:off x="4817768" y="999718"/>
            <a:ext cx="35175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The decision to feature Reese's Pieces in ET catapulted the product-placement craft into the Hollywood mainstream.  Sales of the candy subsequently increased 80%.</a:t>
            </a:r>
            <a:endParaRPr>
              <a:latin typeface="Arial"/>
              <a:ea typeface="Arial"/>
              <a:cs typeface="Arial"/>
              <a:sym typeface="Arial"/>
            </a:endParaRPr>
          </a:p>
        </p:txBody>
      </p:sp>
      <p:sp>
        <p:nvSpPr>
          <p:cNvPr id="265" name="Google Shape;265;p20"/>
          <p:cNvSpPr txBox="1">
            <a:spLocks noGrp="1"/>
          </p:cNvSpPr>
          <p:nvPr>
            <p:ph type="title" idx="2"/>
          </p:nvPr>
        </p:nvSpPr>
        <p:spPr>
          <a:xfrm>
            <a:off x="4996866" y="2187771"/>
            <a:ext cx="3159300" cy="7239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4800"/>
              <a:buNone/>
            </a:pPr>
            <a:r>
              <a:rPr lang="en-US" b="1">
                <a:latin typeface="Arial"/>
                <a:ea typeface="Arial"/>
                <a:cs typeface="Arial"/>
                <a:sym typeface="Arial"/>
              </a:rPr>
              <a:t>20,000</a:t>
            </a:r>
            <a:endParaRPr b="1">
              <a:latin typeface="Arial"/>
              <a:ea typeface="Arial"/>
              <a:cs typeface="Arial"/>
              <a:sym typeface="Arial"/>
            </a:endParaRPr>
          </a:p>
        </p:txBody>
      </p:sp>
      <p:sp>
        <p:nvSpPr>
          <p:cNvPr id="266" name="Google Shape;266;p20"/>
          <p:cNvSpPr txBox="1">
            <a:spLocks noGrp="1"/>
          </p:cNvSpPr>
          <p:nvPr>
            <p:ph type="subTitle" idx="3"/>
          </p:nvPr>
        </p:nvSpPr>
        <p:spPr>
          <a:xfrm>
            <a:off x="4665216" y="2855422"/>
            <a:ext cx="3822600" cy="417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latin typeface="Arial"/>
                <a:ea typeface="Arial"/>
                <a:cs typeface="Arial"/>
                <a:sym typeface="Arial"/>
              </a:rPr>
              <a:t>Etch A Sketch, Mr. Potato Head and Slinky were toys in the blockbuster Disney movie Toy Story.  Subsequently, Etch A Sketch sales increased 4,500 percent; Mr. Potato Head sales increased 800 percent; Slinky, out of business for 10 years, made a furious comeback after getting over 20,000 orders.</a:t>
            </a:r>
            <a:endParaRPr/>
          </a:p>
        </p:txBody>
      </p:sp>
      <p:pic>
        <p:nvPicPr>
          <p:cNvPr id="269" name="Google Shape;269;p20" descr="E.T. : M&amp;amp;M&amp;#39;s vs.Reese&amp;#39;s Pieces - Mistakes Were Made"/>
          <p:cNvPicPr preferRelativeResize="0"/>
          <p:nvPr/>
        </p:nvPicPr>
        <p:blipFill rotWithShape="1">
          <a:blip r:embed="rId3">
            <a:alphaModFix/>
          </a:blip>
          <a:srcRect/>
          <a:stretch/>
        </p:blipFill>
        <p:spPr>
          <a:xfrm>
            <a:off x="612506" y="848209"/>
            <a:ext cx="3447082" cy="3447082"/>
          </a:xfrm>
          <a:prstGeom prst="rect">
            <a:avLst/>
          </a:prstGeom>
          <a:noFill/>
          <a:ln>
            <a:noFill/>
          </a:ln>
        </p:spPr>
      </p:pic>
      <p:pic>
        <p:nvPicPr>
          <p:cNvPr id="2" name="Google Shape;51;p1">
            <a:extLst>
              <a:ext uri="{FF2B5EF4-FFF2-40B4-BE49-F238E27FC236}">
                <a16:creationId xmlns:a16="http://schemas.microsoft.com/office/drawing/2014/main" id="{7184A1C9-19B2-52A7-7930-06BC45E3A6B2}"/>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B660D864-DE7A-9618-5D3E-907AAE57ED89}"/>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21"/>
          <p:cNvSpPr txBox="1">
            <a:spLocks noGrp="1"/>
          </p:cNvSpPr>
          <p:nvPr>
            <p:ph type="title"/>
          </p:nvPr>
        </p:nvSpPr>
        <p:spPr>
          <a:xfrm>
            <a:off x="930619" y="673200"/>
            <a:ext cx="5904000"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REVERSE PRODUCT PLACEMENT</a:t>
            </a:r>
            <a:endParaRPr b="1">
              <a:latin typeface="Arial"/>
              <a:ea typeface="Arial"/>
              <a:cs typeface="Arial"/>
              <a:sym typeface="Arial"/>
            </a:endParaRPr>
          </a:p>
        </p:txBody>
      </p:sp>
      <p:sp>
        <p:nvSpPr>
          <p:cNvPr id="275" name="Google Shape;275;p21"/>
          <p:cNvSpPr txBox="1">
            <a:spLocks noGrp="1"/>
          </p:cNvSpPr>
          <p:nvPr>
            <p:ph type="subTitle" idx="1"/>
          </p:nvPr>
        </p:nvSpPr>
        <p:spPr>
          <a:xfrm>
            <a:off x="930619" y="1603947"/>
            <a:ext cx="7248900" cy="25242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solidFill>
                  <a:schemeClr val="dk2"/>
                </a:solidFill>
                <a:latin typeface="Arial"/>
                <a:ea typeface="Arial"/>
                <a:cs typeface="Arial"/>
                <a:sym typeface="Arial"/>
              </a:rPr>
              <a:t>Reverse product placement </a:t>
            </a:r>
            <a:r>
              <a:rPr lang="en-US" sz="1600">
                <a:latin typeface="Arial"/>
                <a:ea typeface="Arial"/>
                <a:cs typeface="Arial"/>
                <a:sym typeface="Arial"/>
              </a:rPr>
              <a:t>occurs when real life products are developed that match products featured in a fictional context.</a:t>
            </a:r>
            <a:endParaRPr sz="1600">
              <a:latin typeface="Arial"/>
              <a:ea typeface="Arial"/>
              <a:cs typeface="Arial"/>
              <a:sym typeface="Arial"/>
            </a:endParaRPr>
          </a:p>
        </p:txBody>
      </p:sp>
      <p:cxnSp>
        <p:nvCxnSpPr>
          <p:cNvPr id="276" name="Google Shape;276;p21"/>
          <p:cNvCxnSpPr/>
          <p:nvPr/>
        </p:nvCxnSpPr>
        <p:spPr>
          <a:xfrm>
            <a:off x="930619" y="1358806"/>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79" name="Google Shape;279;p21" descr="Dunder Mifflin Copy Paper, 8-1/2&amp;quot; x 11&amp;quot;, 92 Bright, 20 LB, 8 Reams of 500  Sheets | Quill.com"/>
          <p:cNvPicPr preferRelativeResize="0"/>
          <p:nvPr/>
        </p:nvPicPr>
        <p:blipFill rotWithShape="1">
          <a:blip r:embed="rId3">
            <a:alphaModFix/>
          </a:blip>
          <a:srcRect t="14868" b="14990"/>
          <a:stretch/>
        </p:blipFill>
        <p:spPr>
          <a:xfrm>
            <a:off x="1026258" y="2564825"/>
            <a:ext cx="2571750" cy="1803862"/>
          </a:xfrm>
          <a:prstGeom prst="rect">
            <a:avLst/>
          </a:prstGeom>
          <a:noFill/>
          <a:ln>
            <a:noFill/>
          </a:ln>
        </p:spPr>
      </p:pic>
      <p:sp>
        <p:nvSpPr>
          <p:cNvPr id="280" name="Google Shape;280;p21"/>
          <p:cNvSpPr txBox="1"/>
          <p:nvPr/>
        </p:nvSpPr>
        <p:spPr>
          <a:xfrm>
            <a:off x="3813075" y="2558650"/>
            <a:ext cx="4026600" cy="1323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accent1"/>
                </a:solidFill>
                <a:latin typeface="Arial"/>
                <a:ea typeface="Arial"/>
                <a:cs typeface="Arial"/>
                <a:sym typeface="Arial"/>
              </a:rPr>
              <a:t>Selling ”Dunder Mifflin” branded paper products based on the fictional product from the popular show ‘The Office” represents an example of revers product placement</a:t>
            </a:r>
            <a:endParaRPr sz="1600" b="1" i="0" u="none" strike="noStrike" cap="none">
              <a:solidFill>
                <a:schemeClr val="accent1"/>
              </a:solidFill>
              <a:latin typeface="Arial"/>
              <a:ea typeface="Arial"/>
              <a:cs typeface="Arial"/>
              <a:sym typeface="Arial"/>
            </a:endParaRPr>
          </a:p>
        </p:txBody>
      </p:sp>
      <p:pic>
        <p:nvPicPr>
          <p:cNvPr id="2" name="Google Shape;51;p1">
            <a:extLst>
              <a:ext uri="{FF2B5EF4-FFF2-40B4-BE49-F238E27FC236}">
                <a16:creationId xmlns:a16="http://schemas.microsoft.com/office/drawing/2014/main" id="{6222F5A2-E8D2-D974-56C9-893DEBA621F7}"/>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CB89B794-FA24-2D34-DF73-CA14A9D0BEF4}"/>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2"/>
          <p:cNvSpPr txBox="1">
            <a:spLocks noGrp="1"/>
          </p:cNvSpPr>
          <p:nvPr>
            <p:ph type="title"/>
          </p:nvPr>
        </p:nvSpPr>
        <p:spPr>
          <a:xfrm>
            <a:off x="472006" y="306123"/>
            <a:ext cx="7371644" cy="5988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REVERSE PRODUCT PLACEMENT</a:t>
            </a:r>
            <a:endParaRPr b="1">
              <a:latin typeface="Arial"/>
              <a:ea typeface="Arial"/>
              <a:cs typeface="Arial"/>
              <a:sym typeface="Arial"/>
            </a:endParaRPr>
          </a:p>
        </p:txBody>
      </p:sp>
      <p:sp>
        <p:nvSpPr>
          <p:cNvPr id="286" name="Google Shape;286;p22"/>
          <p:cNvSpPr txBox="1">
            <a:spLocks noGrp="1"/>
          </p:cNvSpPr>
          <p:nvPr>
            <p:ph type="subTitle" idx="1"/>
          </p:nvPr>
        </p:nvSpPr>
        <p:spPr>
          <a:xfrm>
            <a:off x="661800" y="1077000"/>
            <a:ext cx="6216000" cy="3519000"/>
          </a:xfrm>
          <a:prstGeom prst="rect">
            <a:avLst/>
          </a:prstGeom>
          <a:noFill/>
          <a:ln>
            <a:noFill/>
          </a:ln>
        </p:spPr>
        <p:txBody>
          <a:bodyPr spcFirstLastPara="1" wrap="square" lIns="91425" tIns="91425" rIns="91425" bIns="91425" anchor="t" anchorCtr="0">
            <a:noAutofit/>
          </a:bodyPr>
          <a:lstStyle/>
          <a:p>
            <a:pPr marL="457200" lvl="0" indent="-355600" algn="l" rtl="0">
              <a:lnSpc>
                <a:spcPct val="100000"/>
              </a:lnSpc>
              <a:spcBef>
                <a:spcPts val="0"/>
              </a:spcBef>
              <a:spcAft>
                <a:spcPts val="0"/>
              </a:spcAft>
              <a:buSzPts val="1600"/>
              <a:buFont typeface="Arial"/>
              <a:buChar char="•"/>
            </a:pPr>
            <a:r>
              <a:rPr lang="en-US" sz="1600">
                <a:latin typeface="Arial"/>
                <a:ea typeface="Arial"/>
                <a:cs typeface="Arial"/>
                <a:sym typeface="Arial"/>
              </a:rPr>
              <a:t>On August 8th, 2017 (8/8/17), ESPNU became “ESPN 8: The Ocho” for one day, drawing inspiration from the hit movie “Dodgeball: A True Underdog Story” in a true reverse product placement.</a:t>
            </a:r>
            <a:endParaRPr sz="1600">
              <a:latin typeface="Arial"/>
              <a:ea typeface="Arial"/>
              <a:cs typeface="Arial"/>
              <a:sym typeface="Arial"/>
            </a:endParaRPr>
          </a:p>
          <a:p>
            <a:pPr marL="457200" lvl="0" indent="-355600" algn="l" rtl="0">
              <a:lnSpc>
                <a:spcPct val="100000"/>
              </a:lnSpc>
              <a:spcBef>
                <a:spcPts val="1000"/>
              </a:spcBef>
              <a:spcAft>
                <a:spcPts val="0"/>
              </a:spcAft>
              <a:buSzPts val="1600"/>
              <a:buFont typeface="Arial"/>
              <a:buChar char="•"/>
            </a:pPr>
            <a:r>
              <a:rPr lang="en-US" sz="1600">
                <a:latin typeface="Arial"/>
                <a:ea typeface="Arial"/>
                <a:cs typeface="Arial"/>
                <a:sym typeface="Arial"/>
              </a:rPr>
              <a:t>For one day only, the faux network featured a line-up of unconventional, niche sporting events ranging from Disc Golf to Ultimate Trampoline Dodgeball and Firefighters World Challenge playing off the mantra highlighted in the movie: “Bringing you the Finest in Seldom Seen Sports”</a:t>
            </a:r>
            <a:endParaRPr sz="1600">
              <a:latin typeface="Arial"/>
              <a:ea typeface="Arial"/>
              <a:cs typeface="Arial"/>
              <a:sym typeface="Arial"/>
            </a:endParaRPr>
          </a:p>
          <a:p>
            <a:pPr marL="457200" lvl="0" indent="-355600" algn="l" rtl="0">
              <a:lnSpc>
                <a:spcPct val="100000"/>
              </a:lnSpc>
              <a:spcBef>
                <a:spcPts val="1000"/>
              </a:spcBef>
              <a:spcAft>
                <a:spcPts val="0"/>
              </a:spcAft>
              <a:buSzPts val="1600"/>
              <a:buFont typeface="Arial"/>
              <a:buChar char="•"/>
            </a:pPr>
            <a:r>
              <a:rPr lang="en-US" sz="1600">
                <a:latin typeface="Arial"/>
                <a:ea typeface="Arial"/>
                <a:cs typeface="Arial"/>
                <a:sym typeface="Arial"/>
              </a:rPr>
              <a:t>Programming on ‘The Ocho’ in 2021 (the fifth year of ESPN’s promotion) featured more events than ever (29 in total with 21 being brand new), including Mullet Championships, World Chase Tag, Air Guitar, “Dodge Juggle”, Putt Putt World Championships and Minecraft </a:t>
            </a:r>
            <a:endParaRPr sz="1600"/>
          </a:p>
          <a:p>
            <a:pPr marL="457200" lvl="0" indent="-254000" algn="l" rtl="0">
              <a:lnSpc>
                <a:spcPct val="100000"/>
              </a:lnSpc>
              <a:spcBef>
                <a:spcPts val="1000"/>
              </a:spcBef>
              <a:spcAft>
                <a:spcPts val="1000"/>
              </a:spcAft>
              <a:buSzPts val="1400"/>
              <a:buFont typeface="Arial"/>
              <a:buNone/>
            </a:pPr>
            <a:endParaRPr sz="1600">
              <a:latin typeface="Arial"/>
              <a:ea typeface="Arial"/>
              <a:cs typeface="Arial"/>
              <a:sym typeface="Arial"/>
            </a:endParaRPr>
          </a:p>
        </p:txBody>
      </p:sp>
      <p:cxnSp>
        <p:nvCxnSpPr>
          <p:cNvPr id="287" name="Google Shape;287;p22"/>
          <p:cNvCxnSpPr/>
          <p:nvPr/>
        </p:nvCxnSpPr>
        <p:spPr>
          <a:xfrm>
            <a:off x="661789" y="920093"/>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90" name="Google Shape;290;p22" descr="Dodgeball: A True Underdog Story | Buy, Rent or Watch on FandangoNOW"/>
          <p:cNvPicPr preferRelativeResize="0"/>
          <p:nvPr/>
        </p:nvPicPr>
        <p:blipFill rotWithShape="1">
          <a:blip r:embed="rId3">
            <a:alphaModFix/>
          </a:blip>
          <a:srcRect/>
          <a:stretch/>
        </p:blipFill>
        <p:spPr>
          <a:xfrm>
            <a:off x="7002524" y="1051125"/>
            <a:ext cx="2027499" cy="3041252"/>
          </a:xfrm>
          <a:prstGeom prst="rect">
            <a:avLst/>
          </a:prstGeom>
          <a:noFill/>
          <a:ln>
            <a:noFill/>
          </a:ln>
        </p:spPr>
      </p:pic>
      <p:pic>
        <p:nvPicPr>
          <p:cNvPr id="2" name="Google Shape;51;p1">
            <a:extLst>
              <a:ext uri="{FF2B5EF4-FFF2-40B4-BE49-F238E27FC236}">
                <a16:creationId xmlns:a16="http://schemas.microsoft.com/office/drawing/2014/main" id="{4E85DE69-9F0D-588B-8FAA-60D0743AFF55}"/>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2B7056A9-37F2-509E-1297-5C024A671CB7}"/>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6" name="Google Shape;296;p23"/>
          <p:cNvSpPr txBox="1"/>
          <p:nvPr/>
        </p:nvSpPr>
        <p:spPr>
          <a:xfrm>
            <a:off x="1076300" y="4460450"/>
            <a:ext cx="7016700" cy="25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b="1" u="sng" dirty="0">
                <a:solidFill>
                  <a:schemeClr val="hlink"/>
                </a:solidFill>
                <a:hlinkClick r:id="rId4"/>
              </a:rPr>
              <a:t>WATCH: 2023 AD for ESPN’s The Ocho</a:t>
            </a:r>
            <a:endParaRPr b="1" dirty="0">
              <a:solidFill>
                <a:schemeClr val="lt1"/>
              </a:solidFill>
            </a:endParaRPr>
          </a:p>
        </p:txBody>
      </p:sp>
      <p:pic>
        <p:nvPicPr>
          <p:cNvPr id="2" name="Online Media 1" descr="ESPN8: The Ocho">
            <a:hlinkClick r:id="" action="ppaction://media"/>
            <a:extLst>
              <a:ext uri="{FF2B5EF4-FFF2-40B4-BE49-F238E27FC236}">
                <a16:creationId xmlns:a16="http://schemas.microsoft.com/office/drawing/2014/main" id="{216E2602-625D-69C7-B835-692347B3043C}"/>
              </a:ext>
            </a:extLst>
          </p:cNvPr>
          <p:cNvPicPr>
            <a:picLocks noRot="1" noChangeAspect="1"/>
          </p:cNvPicPr>
          <p:nvPr>
            <a:videoFile r:link="rId1"/>
          </p:nvPr>
        </p:nvPicPr>
        <p:blipFill>
          <a:blip r:embed="rId5"/>
          <a:stretch>
            <a:fillRect/>
          </a:stretch>
        </p:blipFill>
        <p:spPr>
          <a:xfrm>
            <a:off x="1629570" y="745830"/>
            <a:ext cx="6463430" cy="3651839"/>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2" name="Google Shape;302;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2023. Sports Career Consulting, LLC.</a:t>
            </a:r>
            <a:endParaRPr sz="800" b="0" i="0" u="none" strike="noStrike" cap="none">
              <a:solidFill>
                <a:schemeClr val="accent5"/>
              </a:solidFill>
              <a:latin typeface="Oswald"/>
              <a:ea typeface="Oswald"/>
              <a:cs typeface="Oswald"/>
              <a:sym typeface="Oswald"/>
            </a:endParaRPr>
          </a:p>
        </p:txBody>
      </p:sp>
      <p:pic>
        <p:nvPicPr>
          <p:cNvPr id="303" name="Google Shape;303;p24"/>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3"/>
          <p:cNvSpPr txBox="1">
            <a:spLocks noGrp="1"/>
          </p:cNvSpPr>
          <p:nvPr>
            <p:ph type="title" idx="4"/>
          </p:nvPr>
        </p:nvSpPr>
        <p:spPr>
          <a:xfrm>
            <a:off x="938499" y="445025"/>
            <a:ext cx="6414801"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REVENUE STREAMS IN ENTERTAINMENT</a:t>
            </a:r>
            <a:endParaRPr b="1">
              <a:latin typeface="Arial"/>
              <a:ea typeface="Arial"/>
              <a:cs typeface="Arial"/>
              <a:sym typeface="Arial"/>
            </a:endParaRPr>
          </a:p>
        </p:txBody>
      </p:sp>
      <p:cxnSp>
        <p:nvCxnSpPr>
          <p:cNvPr id="68" name="Google Shape;68;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69" name="Google Shape;69;p3"/>
          <p:cNvSpPr txBox="1">
            <a:spLocks noGrp="1"/>
          </p:cNvSpPr>
          <p:nvPr>
            <p:ph type="title"/>
          </p:nvPr>
        </p:nvSpPr>
        <p:spPr>
          <a:xfrm>
            <a:off x="1185625" y="1909736"/>
            <a:ext cx="23901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400" b="1">
                <a:latin typeface="Arial"/>
                <a:ea typeface="Arial"/>
                <a:cs typeface="Arial"/>
                <a:sym typeface="Arial"/>
              </a:rPr>
              <a:t>ANCILLARY PRODUCTS</a:t>
            </a:r>
            <a:endParaRPr sz="2400" b="1">
              <a:latin typeface="Arial"/>
              <a:ea typeface="Arial"/>
              <a:cs typeface="Arial"/>
              <a:sym typeface="Arial"/>
            </a:endParaRPr>
          </a:p>
        </p:txBody>
      </p:sp>
      <p:sp>
        <p:nvSpPr>
          <p:cNvPr id="70" name="Google Shape;70;p3"/>
          <p:cNvSpPr txBox="1">
            <a:spLocks noGrp="1"/>
          </p:cNvSpPr>
          <p:nvPr>
            <p:ph type="subTitle" idx="1"/>
          </p:nvPr>
        </p:nvSpPr>
        <p:spPr>
          <a:xfrm>
            <a:off x="757079" y="2792475"/>
            <a:ext cx="33012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latin typeface="Arial"/>
                <a:ea typeface="Arial"/>
                <a:cs typeface="Arial"/>
                <a:sym typeface="Arial"/>
              </a:rPr>
              <a:t>Ancillary products are products related to or created from the core product</a:t>
            </a:r>
            <a:endParaRPr sz="1600">
              <a:latin typeface="Arial"/>
              <a:ea typeface="Arial"/>
              <a:cs typeface="Arial"/>
              <a:sym typeface="Arial"/>
            </a:endParaRPr>
          </a:p>
        </p:txBody>
      </p:sp>
      <p:sp>
        <p:nvSpPr>
          <p:cNvPr id="71" name="Google Shape;71;p3"/>
          <p:cNvSpPr txBox="1">
            <a:spLocks noGrp="1"/>
          </p:cNvSpPr>
          <p:nvPr>
            <p:ph type="title" idx="2"/>
          </p:nvPr>
        </p:nvSpPr>
        <p:spPr>
          <a:xfrm>
            <a:off x="5568287" y="1720763"/>
            <a:ext cx="23901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sz="2400" b="1">
                <a:latin typeface="Arial"/>
                <a:ea typeface="Arial"/>
                <a:cs typeface="Arial"/>
                <a:sym typeface="Arial"/>
              </a:rPr>
              <a:t>ROYALTIES</a:t>
            </a:r>
            <a:endParaRPr sz="2400" b="1">
              <a:latin typeface="Arial"/>
              <a:ea typeface="Arial"/>
              <a:cs typeface="Arial"/>
              <a:sym typeface="Arial"/>
            </a:endParaRPr>
          </a:p>
        </p:txBody>
      </p:sp>
      <p:sp>
        <p:nvSpPr>
          <p:cNvPr id="72" name="Google Shape;72;p3"/>
          <p:cNvSpPr txBox="1">
            <a:spLocks noGrp="1"/>
          </p:cNvSpPr>
          <p:nvPr>
            <p:ph type="subTitle" idx="3"/>
          </p:nvPr>
        </p:nvSpPr>
        <p:spPr>
          <a:xfrm>
            <a:off x="5323505" y="2792487"/>
            <a:ext cx="2879700" cy="12351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latin typeface="Arial"/>
                <a:ea typeface="Arial"/>
                <a:cs typeface="Arial"/>
                <a:sym typeface="Arial"/>
              </a:rPr>
              <a:t>Royalties are payments made to the owner of copyrighted work for use of their material</a:t>
            </a:r>
            <a:endParaRPr sz="1600">
              <a:latin typeface="Arial"/>
              <a:ea typeface="Arial"/>
              <a:cs typeface="Arial"/>
              <a:sym typeface="Arial"/>
            </a:endParaRPr>
          </a:p>
        </p:txBody>
      </p:sp>
      <p:cxnSp>
        <p:nvCxnSpPr>
          <p:cNvPr id="73" name="Google Shape;73;p3"/>
          <p:cNvCxnSpPr/>
          <p:nvPr/>
        </p:nvCxnSpPr>
        <p:spPr>
          <a:xfrm>
            <a:off x="2244775" y="2571750"/>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cxnSp>
        <p:nvCxnSpPr>
          <p:cNvPr id="74" name="Google Shape;74;p3"/>
          <p:cNvCxnSpPr/>
          <p:nvPr/>
        </p:nvCxnSpPr>
        <p:spPr>
          <a:xfrm>
            <a:off x="6627437" y="2458123"/>
            <a:ext cx="2718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583C6333-383B-A4D0-130E-BBA3CDA277B3}"/>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413D379B-0227-1EA8-C4A1-A13B68605D19}"/>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4"/>
          <p:cNvSpPr txBox="1">
            <a:spLocks noGrp="1"/>
          </p:cNvSpPr>
          <p:nvPr>
            <p:ph type="title"/>
          </p:nvPr>
        </p:nvSpPr>
        <p:spPr>
          <a:xfrm>
            <a:off x="938499" y="445025"/>
            <a:ext cx="6105767"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EXAMPLES OF ANCILLARY PRODUCTS</a:t>
            </a:r>
            <a:endParaRPr b="1">
              <a:solidFill>
                <a:schemeClr val="accent1"/>
              </a:solidFill>
              <a:latin typeface="Arial"/>
              <a:ea typeface="Arial"/>
              <a:cs typeface="Arial"/>
              <a:sym typeface="Arial"/>
            </a:endParaRPr>
          </a:p>
        </p:txBody>
      </p:sp>
      <p:sp>
        <p:nvSpPr>
          <p:cNvPr id="82" name="Google Shape;82;p4"/>
          <p:cNvSpPr txBox="1">
            <a:spLocks noGrp="1"/>
          </p:cNvSpPr>
          <p:nvPr>
            <p:ph type="body" idx="1"/>
          </p:nvPr>
        </p:nvSpPr>
        <p:spPr>
          <a:xfrm>
            <a:off x="1026200" y="1330424"/>
            <a:ext cx="7728600" cy="2847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A single blockbuster Hollywood film can generate several ancillary products:</a:t>
            </a:r>
            <a:endParaRPr sz="1600" b="1"/>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Videos</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DVDs</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Video games</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Rights can be sold to cable television</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Rights can be sold to pay-per-view television</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Film can be the basis for a video game, TV series, book, or clothing line</a:t>
            </a:r>
            <a:endParaRPr sz="1600"/>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Rights can be sold for licensed merchandise (toys, games, apparel, etc.)</a:t>
            </a:r>
            <a:endParaRPr sz="1600"/>
          </a:p>
          <a:p>
            <a:pPr marL="0" lvl="0" indent="0" algn="l" rtl="0">
              <a:lnSpc>
                <a:spcPct val="100000"/>
              </a:lnSpc>
              <a:spcBef>
                <a:spcPts val="1600"/>
              </a:spcBef>
              <a:spcAft>
                <a:spcPts val="1600"/>
              </a:spcAft>
              <a:buSzPts val="1400"/>
              <a:buNone/>
            </a:pPr>
            <a:r>
              <a:rPr lang="en-US" sz="1600">
                <a:latin typeface="Arial"/>
                <a:ea typeface="Arial"/>
                <a:cs typeface="Arial"/>
                <a:sym typeface="Arial"/>
              </a:rPr>
              <a:t>The sale of those ancillary products makes a profit for the film creators in the form of sales, royalties, and licensing fees.</a:t>
            </a:r>
            <a:endParaRPr sz="1600">
              <a:latin typeface="Arial"/>
              <a:ea typeface="Arial"/>
              <a:cs typeface="Arial"/>
              <a:sym typeface="Arial"/>
            </a:endParaRPr>
          </a:p>
        </p:txBody>
      </p:sp>
      <p:cxnSp>
        <p:nvCxnSpPr>
          <p:cNvPr id="83" name="Google Shape;83;p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07CD6CA5-4E56-CE28-D5FF-47434B7629A9}"/>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AB989833-A16D-E6EB-0CBA-4BEFBB5F8365}"/>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5"/>
          <p:cNvSpPr txBox="1">
            <a:spLocks noGrp="1"/>
          </p:cNvSpPr>
          <p:nvPr>
            <p:ph type="title"/>
          </p:nvPr>
        </p:nvSpPr>
        <p:spPr>
          <a:xfrm>
            <a:off x="1247586" y="1007950"/>
            <a:ext cx="6105900" cy="941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sz="5400" b="1">
                <a:solidFill>
                  <a:schemeClr val="lt1"/>
                </a:solidFill>
                <a:latin typeface="Arial"/>
                <a:ea typeface="Arial"/>
                <a:cs typeface="Arial"/>
                <a:sym typeface="Arial"/>
              </a:rPr>
              <a:t>40 billion</a:t>
            </a:r>
            <a:endParaRPr sz="5400" b="1">
              <a:solidFill>
                <a:schemeClr val="lt1"/>
              </a:solidFill>
              <a:latin typeface="Arial"/>
              <a:ea typeface="Arial"/>
              <a:cs typeface="Arial"/>
              <a:sym typeface="Arial"/>
            </a:endParaRPr>
          </a:p>
        </p:txBody>
      </p:sp>
      <p:sp>
        <p:nvSpPr>
          <p:cNvPr id="91" name="Google Shape;91;p5"/>
          <p:cNvSpPr txBox="1">
            <a:spLocks noGrp="1"/>
          </p:cNvSpPr>
          <p:nvPr>
            <p:ph type="body" idx="1"/>
          </p:nvPr>
        </p:nvSpPr>
        <p:spPr>
          <a:xfrm>
            <a:off x="993750" y="2197650"/>
            <a:ext cx="7156500" cy="2760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1600"/>
              </a:spcBef>
              <a:spcAft>
                <a:spcPts val="1600"/>
              </a:spcAft>
              <a:buSzPts val="1400"/>
              <a:buNone/>
            </a:pPr>
            <a:r>
              <a:rPr lang="en-US" sz="1900">
                <a:solidFill>
                  <a:schemeClr val="lt2"/>
                </a:solidFill>
                <a:latin typeface="Arial"/>
                <a:ea typeface="Arial"/>
                <a:cs typeface="Arial"/>
                <a:sym typeface="Arial"/>
              </a:rPr>
              <a:t>As of 2022, Spotify’s all-time payouts to the music industry approached $40 billion (including both recording and publishing royalties), according to a statement from the company. </a:t>
            </a:r>
            <a:endParaRPr sz="1900">
              <a:solidFill>
                <a:schemeClr val="lt2"/>
              </a:solidFill>
              <a:latin typeface="Arial"/>
              <a:ea typeface="Arial"/>
              <a:cs typeface="Arial"/>
              <a:sym typeface="Arial"/>
            </a:endParaRPr>
          </a:p>
        </p:txBody>
      </p:sp>
      <p:cxnSp>
        <p:nvCxnSpPr>
          <p:cNvPr id="92" name="Google Shape;92;p5"/>
          <p:cNvCxnSpPr/>
          <p:nvPr/>
        </p:nvCxnSpPr>
        <p:spPr>
          <a:xfrm>
            <a:off x="2919025" y="1949347"/>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FAED3B4E-9DA5-C1FC-3C3D-C402882AEDAE}"/>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B864298C-1FB1-9EEA-FE25-C491CD75C67E}"/>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239ba51c1a6_0_1"/>
          <p:cNvSpPr txBox="1">
            <a:spLocks noGrp="1"/>
          </p:cNvSpPr>
          <p:nvPr>
            <p:ph type="title"/>
          </p:nvPr>
        </p:nvSpPr>
        <p:spPr>
          <a:xfrm>
            <a:off x="938499" y="445025"/>
            <a:ext cx="61059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EXAMPLES OF ROYALTIES</a:t>
            </a:r>
            <a:endParaRPr b="1">
              <a:solidFill>
                <a:schemeClr val="accent1"/>
              </a:solidFill>
              <a:latin typeface="Arial"/>
              <a:ea typeface="Arial"/>
              <a:cs typeface="Arial"/>
              <a:sym typeface="Arial"/>
            </a:endParaRPr>
          </a:p>
        </p:txBody>
      </p:sp>
      <p:sp>
        <p:nvSpPr>
          <p:cNvPr id="100" name="Google Shape;100;g239ba51c1a6_0_1"/>
          <p:cNvSpPr txBox="1">
            <a:spLocks noGrp="1"/>
          </p:cNvSpPr>
          <p:nvPr>
            <p:ph type="body" idx="1"/>
          </p:nvPr>
        </p:nvSpPr>
        <p:spPr>
          <a:xfrm>
            <a:off x="1026200" y="1191300"/>
            <a:ext cx="6548700" cy="27609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Songwriters like Bob Dylan and Paul McCartney receive compensation when other artists “cover” (record or perform their own version) of the original song or when parts of the song are used as “samples” in another artists’ music</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A Billy Squier tune called “The Stroke”, originally released in 1981, was heavily sampled in Eminem’s “Berzerk”, featured on his hit album Marshall Mathers 2.  Eminem’s success (the album debuted at number one on the US Billboard 200, had the second highest album sales in 2013, and the album has sold nearly 5 million copies overall) will be shared long term with Billy Squier in the form of royalties.</a:t>
            </a:r>
            <a:endParaRPr sz="1600">
              <a:latin typeface="Arial"/>
              <a:ea typeface="Arial"/>
              <a:cs typeface="Arial"/>
              <a:sym typeface="Arial"/>
            </a:endParaRPr>
          </a:p>
        </p:txBody>
      </p:sp>
      <p:cxnSp>
        <p:nvCxnSpPr>
          <p:cNvPr id="101" name="Google Shape;101;g239ba51c1a6_0_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F71EA093-C42A-0EF6-0BDD-3CA91D6A08AF}"/>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A4ADEF24-D302-CE96-6D83-1A2705D60490}"/>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title"/>
          </p:nvPr>
        </p:nvSpPr>
        <p:spPr>
          <a:xfrm>
            <a:off x="938499" y="445025"/>
            <a:ext cx="6105767"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ROYALTY PAYMENTS</a:t>
            </a:r>
            <a:endParaRPr b="1">
              <a:solidFill>
                <a:schemeClr val="accent1"/>
              </a:solidFill>
              <a:latin typeface="Arial"/>
              <a:ea typeface="Arial"/>
              <a:cs typeface="Arial"/>
              <a:sym typeface="Arial"/>
            </a:endParaRPr>
          </a:p>
        </p:txBody>
      </p:sp>
      <p:sp>
        <p:nvSpPr>
          <p:cNvPr id="109" name="Google Shape;109;p6"/>
          <p:cNvSpPr txBox="1">
            <a:spLocks noGrp="1"/>
          </p:cNvSpPr>
          <p:nvPr>
            <p:ph type="body" idx="1"/>
          </p:nvPr>
        </p:nvSpPr>
        <p:spPr>
          <a:xfrm>
            <a:off x="1026198" y="1203850"/>
            <a:ext cx="7858200" cy="3086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There is a large amount of money at stake for artists in the form of royalty payments:</a:t>
            </a:r>
            <a:endParaRPr sz="1600" b="1"/>
          </a:p>
          <a:p>
            <a:pPr marL="0" lvl="0" indent="0" algn="l" rtl="0">
              <a:lnSpc>
                <a:spcPct val="100000"/>
              </a:lnSpc>
              <a:spcBef>
                <a:spcPts val="0"/>
              </a:spcBef>
              <a:spcAft>
                <a:spcPts val="0"/>
              </a:spcAft>
              <a:buSzPts val="1400"/>
              <a:buNone/>
            </a:pPr>
            <a:endParaRPr sz="1600">
              <a:latin typeface="Arial"/>
              <a:ea typeface="Arial"/>
              <a:cs typeface="Arial"/>
              <a:sym typeface="Arial"/>
            </a:endParaRPr>
          </a:p>
          <a:p>
            <a:pPr marL="519113" lvl="0" indent="-406400" algn="l" rtl="0">
              <a:lnSpc>
                <a:spcPct val="100000"/>
              </a:lnSpc>
              <a:spcBef>
                <a:spcPts val="0"/>
              </a:spcBef>
              <a:spcAft>
                <a:spcPts val="0"/>
              </a:spcAft>
              <a:buSzPts val="1400"/>
              <a:buNone/>
            </a:pPr>
            <a:r>
              <a:rPr lang="en-US" sz="1600">
                <a:latin typeface="Arial"/>
                <a:ea typeface="Arial"/>
                <a:cs typeface="Arial"/>
                <a:sym typeface="Arial"/>
              </a:rPr>
              <a:t>●	Rolling Stone magazine reported that the show Glee paid an average of $15,000 to $30,000 per song in licensing fees, with the biggest names getting more. </a:t>
            </a:r>
            <a:endParaRPr sz="1600"/>
          </a:p>
          <a:p>
            <a:pPr marL="519112" lvl="0" indent="-406400" algn="l" rtl="0">
              <a:lnSpc>
                <a:spcPct val="100000"/>
              </a:lnSpc>
              <a:spcBef>
                <a:spcPts val="1000"/>
              </a:spcBef>
              <a:spcAft>
                <a:spcPts val="0"/>
              </a:spcAft>
              <a:buSzPts val="1400"/>
              <a:buNone/>
            </a:pPr>
            <a:r>
              <a:rPr lang="en-US" sz="1600">
                <a:latin typeface="Arial"/>
                <a:ea typeface="Arial"/>
                <a:cs typeface="Arial"/>
                <a:sym typeface="Arial"/>
              </a:rPr>
              <a:t>●	As of 2022, Spotify’s all-time payouts to the music industry had approached $40 billion (including both recording and publishing royalties), according to a statement from the company. </a:t>
            </a:r>
            <a:endParaRPr sz="1600">
              <a:latin typeface="Arial"/>
              <a:ea typeface="Arial"/>
              <a:cs typeface="Arial"/>
              <a:sym typeface="Arial"/>
            </a:endParaRPr>
          </a:p>
          <a:p>
            <a:pPr marL="519112" lvl="0" indent="-406400" algn="l" rtl="0">
              <a:lnSpc>
                <a:spcPct val="100000"/>
              </a:lnSpc>
              <a:spcBef>
                <a:spcPts val="0"/>
              </a:spcBef>
              <a:spcAft>
                <a:spcPts val="0"/>
              </a:spcAft>
              <a:buSzPts val="1400"/>
              <a:buNone/>
            </a:pPr>
            <a:endParaRPr sz="1600">
              <a:latin typeface="Arial"/>
              <a:ea typeface="Arial"/>
              <a:cs typeface="Arial"/>
              <a:sym typeface="Arial"/>
            </a:endParaRPr>
          </a:p>
          <a:p>
            <a:pPr marL="519113" lvl="0" indent="-406400" algn="l" rtl="0">
              <a:lnSpc>
                <a:spcPct val="100000"/>
              </a:lnSpc>
              <a:spcBef>
                <a:spcPts val="0"/>
              </a:spcBef>
              <a:spcAft>
                <a:spcPts val="0"/>
              </a:spcAft>
              <a:buSzPts val="1400"/>
              <a:buNone/>
            </a:pPr>
            <a:endParaRPr sz="1600">
              <a:latin typeface="Arial"/>
              <a:ea typeface="Arial"/>
              <a:cs typeface="Arial"/>
              <a:sym typeface="Arial"/>
            </a:endParaRPr>
          </a:p>
        </p:txBody>
      </p:sp>
      <p:cxnSp>
        <p:nvCxnSpPr>
          <p:cNvPr id="110" name="Google Shape;110;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pic>
        <p:nvPicPr>
          <p:cNvPr id="2" name="Google Shape;51;p1">
            <a:extLst>
              <a:ext uri="{FF2B5EF4-FFF2-40B4-BE49-F238E27FC236}">
                <a16:creationId xmlns:a16="http://schemas.microsoft.com/office/drawing/2014/main" id="{16CB2C7D-3A07-FB79-2869-7D2CDB6C4450}"/>
              </a:ext>
            </a:extLst>
          </p:cNvPr>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95988C0F-095D-6788-5B25-DECBDFAB8B0E}"/>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9" name="Google Shape;119;g25ef1e7a6a4_0_0"/>
          <p:cNvPicPr preferRelativeResize="0"/>
          <p:nvPr/>
        </p:nvPicPr>
        <p:blipFill rotWithShape="1">
          <a:blip r:embed="rId3">
            <a:alphaModFix/>
          </a:blip>
          <a:srcRect/>
          <a:stretch/>
        </p:blipFill>
        <p:spPr>
          <a:xfrm>
            <a:off x="1583652" y="401129"/>
            <a:ext cx="5976701" cy="3987249"/>
          </a:xfrm>
          <a:prstGeom prst="rect">
            <a:avLst/>
          </a:prstGeom>
          <a:noFill/>
          <a:ln>
            <a:noFill/>
          </a:ln>
        </p:spPr>
      </p:pic>
      <p:pic>
        <p:nvPicPr>
          <p:cNvPr id="2" name="Google Shape;51;p1">
            <a:extLst>
              <a:ext uri="{FF2B5EF4-FFF2-40B4-BE49-F238E27FC236}">
                <a16:creationId xmlns:a16="http://schemas.microsoft.com/office/drawing/2014/main" id="{4655ACF7-15AA-907A-8C7E-F0EC79225682}"/>
              </a:ext>
            </a:extLst>
          </p:cNvPr>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AFE5E385-3847-C269-C8E1-6B1004C7DDBA}"/>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“TOY-READY”</a:t>
            </a:r>
            <a:endParaRPr b="1">
              <a:latin typeface="Arial"/>
              <a:ea typeface="Arial"/>
              <a:cs typeface="Arial"/>
              <a:sym typeface="Arial"/>
            </a:endParaRPr>
          </a:p>
        </p:txBody>
      </p:sp>
      <p:sp>
        <p:nvSpPr>
          <p:cNvPr id="125" name="Google Shape;125;p8"/>
          <p:cNvSpPr txBox="1">
            <a:spLocks noGrp="1"/>
          </p:cNvSpPr>
          <p:nvPr>
            <p:ph type="body" idx="1"/>
          </p:nvPr>
        </p:nvSpPr>
        <p:spPr>
          <a:xfrm>
            <a:off x="4400650" y="328000"/>
            <a:ext cx="4629300" cy="2760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b="1">
                <a:latin typeface="Arial"/>
                <a:ea typeface="Arial"/>
                <a:cs typeface="Arial"/>
                <a:sym typeface="Arial"/>
              </a:rPr>
              <a:t>Examples of “Toy-Ready” films:</a:t>
            </a:r>
            <a:endParaRPr sz="1600" b="1"/>
          </a:p>
          <a:p>
            <a:pPr marL="0" lvl="0" indent="0" algn="l" rtl="0">
              <a:lnSpc>
                <a:spcPct val="100000"/>
              </a:lnSpc>
              <a:spcBef>
                <a:spcPts val="0"/>
              </a:spcBef>
              <a:spcAft>
                <a:spcPts val="0"/>
              </a:spcAft>
              <a:buSzPts val="1400"/>
              <a:buNone/>
            </a:pPr>
            <a:endParaRPr sz="1600">
              <a:solidFill>
                <a:schemeClr val="hlink"/>
              </a:solidFill>
              <a:uFill>
                <a:noFill/>
              </a:uFill>
              <a:latin typeface="Arial"/>
              <a:ea typeface="Arial"/>
              <a:cs typeface="Arial"/>
              <a:sym typeface="Arial"/>
              <a:hlinkClick r:id="rId3"/>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“Lightyear”</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“Teenage Mutant Ninja Turtles: Mutant Mayhem”</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“Transformers: Rise of the Beasts”</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“Barbie”</a:t>
            </a:r>
            <a:endParaRPr sz="160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“DC League of Super-Pets”</a:t>
            </a:r>
            <a:endParaRPr sz="1600">
              <a:solidFill>
                <a:schemeClr val="hlink"/>
              </a:solidFill>
              <a:uFill>
                <a:noFill/>
              </a:uFill>
              <a:latin typeface="Arial"/>
              <a:ea typeface="Arial"/>
              <a:cs typeface="Arial"/>
              <a:sym typeface="Arial"/>
              <a:hlinkClick r:id="rId4"/>
            </a:endParaRPr>
          </a:p>
        </p:txBody>
      </p:sp>
      <p:cxnSp>
        <p:nvCxnSpPr>
          <p:cNvPr id="126" name="Google Shape;126;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411"/>
              </a:srgbClr>
            </a:outerShdw>
          </a:effectLst>
        </p:spPr>
      </p:cxnSp>
      <p:sp>
        <p:nvSpPr>
          <p:cNvPr id="129" name="Google Shape;129;p8"/>
          <p:cNvSpPr txBox="1"/>
          <p:nvPr/>
        </p:nvSpPr>
        <p:spPr>
          <a:xfrm>
            <a:off x="1026200" y="1275650"/>
            <a:ext cx="3180000" cy="2801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accent1"/>
                </a:solidFill>
                <a:latin typeface="Arial"/>
                <a:ea typeface="Arial"/>
                <a:cs typeface="Arial"/>
                <a:sym typeface="Arial"/>
              </a:rPr>
              <a:t>One popular trend among studios today is placing an emphasis on making movies that are “</a:t>
            </a:r>
            <a:r>
              <a:rPr lang="en-US" sz="1600" b="1" i="0" u="none" strike="noStrike" cap="none">
                <a:solidFill>
                  <a:schemeClr val="accent1"/>
                </a:solidFill>
                <a:latin typeface="Arial"/>
                <a:ea typeface="Arial"/>
                <a:cs typeface="Arial"/>
                <a:sym typeface="Arial"/>
              </a:rPr>
              <a:t>toy-ready</a:t>
            </a:r>
            <a:r>
              <a:rPr lang="en-US" sz="1600" b="0" i="0" u="none" strike="noStrike" cap="none">
                <a:solidFill>
                  <a:schemeClr val="accent1"/>
                </a:solidFill>
                <a:latin typeface="Arial"/>
                <a:ea typeface="Arial"/>
                <a:cs typeface="Arial"/>
                <a:sym typeface="Arial"/>
              </a:rPr>
              <a:t>.” Tie-in toys are viewed as the future of movie marketing as they keep fans engaged between film releases. This trend has studios focused on making movies that are “toy-ready”.</a:t>
            </a:r>
            <a:endParaRPr sz="1600" b="0" i="0" u="none" strike="noStrike" cap="none">
              <a:solidFill>
                <a:schemeClr val="accen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chemeClr val="accent1"/>
              </a:solidFill>
              <a:latin typeface="Arial"/>
              <a:ea typeface="Arial"/>
              <a:cs typeface="Arial"/>
              <a:sym typeface="Arial"/>
            </a:endParaRPr>
          </a:p>
        </p:txBody>
      </p:sp>
      <p:pic>
        <p:nvPicPr>
          <p:cNvPr id="130" name="Google Shape;130;p8"/>
          <p:cNvPicPr preferRelativeResize="0"/>
          <p:nvPr/>
        </p:nvPicPr>
        <p:blipFill rotWithShape="1">
          <a:blip r:embed="rId5">
            <a:alphaModFix/>
          </a:blip>
          <a:srcRect/>
          <a:stretch/>
        </p:blipFill>
        <p:spPr>
          <a:xfrm>
            <a:off x="4580149" y="2701770"/>
            <a:ext cx="3134501" cy="1763154"/>
          </a:xfrm>
          <a:prstGeom prst="rect">
            <a:avLst/>
          </a:prstGeom>
          <a:noFill/>
          <a:ln>
            <a:noFill/>
          </a:ln>
        </p:spPr>
      </p:pic>
      <p:pic>
        <p:nvPicPr>
          <p:cNvPr id="2" name="Google Shape;51;p1">
            <a:extLst>
              <a:ext uri="{FF2B5EF4-FFF2-40B4-BE49-F238E27FC236}">
                <a16:creationId xmlns:a16="http://schemas.microsoft.com/office/drawing/2014/main" id="{3C926157-2AE6-4D32-41D6-D0D0F88F7616}"/>
              </a:ext>
            </a:extLst>
          </p:cNvPr>
          <p:cNvPicPr preferRelativeResize="0"/>
          <p:nvPr/>
        </p:nvPicPr>
        <p:blipFill rotWithShape="1">
          <a:blip r:embed="rId6">
            <a:alphaModFix/>
          </a:blip>
          <a:srcRect/>
          <a:stretch/>
        </p:blipFill>
        <p:spPr>
          <a:xfrm>
            <a:off x="8023500" y="4711125"/>
            <a:ext cx="1006524" cy="356000"/>
          </a:xfrm>
          <a:prstGeom prst="rect">
            <a:avLst/>
          </a:prstGeom>
          <a:noFill/>
          <a:ln>
            <a:noFill/>
          </a:ln>
        </p:spPr>
      </p:pic>
      <p:sp>
        <p:nvSpPr>
          <p:cNvPr id="3" name="Google Shape;52;p1">
            <a:extLst>
              <a:ext uri="{FF2B5EF4-FFF2-40B4-BE49-F238E27FC236}">
                <a16:creationId xmlns:a16="http://schemas.microsoft.com/office/drawing/2014/main" id="{63995259-1718-8645-DAD7-B73E62B22ED7}"/>
              </a:ext>
            </a:extLst>
          </p:cNvPr>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dirty="0">
                <a:solidFill>
                  <a:schemeClr val="accent5"/>
                </a:solidFill>
                <a:latin typeface="Arial"/>
                <a:ea typeface="Arial"/>
                <a:cs typeface="Arial"/>
                <a:sym typeface="Arial"/>
              </a:rPr>
              <a:t>©</a:t>
            </a:r>
            <a:r>
              <a:rPr lang="en-US" sz="1300" b="0" i="0" u="none" strike="noStrike" cap="none" dirty="0">
                <a:solidFill>
                  <a:schemeClr val="accent5"/>
                </a:solidFill>
                <a:latin typeface="Arial"/>
                <a:ea typeface="Arial"/>
                <a:cs typeface="Arial"/>
                <a:sym typeface="Arial"/>
              </a:rPr>
              <a:t> </a:t>
            </a:r>
            <a:r>
              <a:rPr lang="en-US" sz="700" b="0" i="0" u="none" strike="noStrike" cap="none" dirty="0">
                <a:solidFill>
                  <a:schemeClr val="accent5"/>
                </a:solidFill>
                <a:latin typeface="Arial"/>
                <a:ea typeface="Arial"/>
                <a:cs typeface="Arial"/>
                <a:sym typeface="Arial"/>
              </a:rPr>
              <a:t>Copyright 2023. Sports Career Consulting, LLC.</a:t>
            </a:r>
            <a:endParaRPr sz="700" b="0" i="0" u="none" strike="noStrike" cap="none" dirty="0">
              <a:solidFill>
                <a:schemeClr val="accent5"/>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2051</Words>
  <Application>Microsoft Macintosh PowerPoint</Application>
  <PresentationFormat>On-screen Show (16:9)</PresentationFormat>
  <Paragraphs>126</Paragraphs>
  <Slides>26</Slides>
  <Notes>26</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Montserrat</vt:lpstr>
      <vt:lpstr>Oswald</vt:lpstr>
      <vt:lpstr>Arial</vt:lpstr>
      <vt:lpstr>Futuristic Background by Slidesgo</vt:lpstr>
      <vt:lpstr>Entertainment Business Fundamentals</vt:lpstr>
      <vt:lpstr>REVENUE STREAMS IN ENTERTAINMENT</vt:lpstr>
      <vt:lpstr>REVENUE STREAMS IN ENTERTAINMENT</vt:lpstr>
      <vt:lpstr>EXAMPLES OF ANCILLARY PRODUCTS</vt:lpstr>
      <vt:lpstr>40 billion</vt:lpstr>
      <vt:lpstr>EXAMPLES OF ROYALTIES</vt:lpstr>
      <vt:lpstr>ROYALTY PAYMENTS</vt:lpstr>
      <vt:lpstr>PowerPoint Presentation</vt:lpstr>
      <vt:lpstr>“TOY-READY”</vt:lpstr>
      <vt:lpstr>“TOY-READY”</vt:lpstr>
      <vt:lpstr>PROMOTIONAL TIE-INS</vt:lpstr>
      <vt:lpstr>PROMOTIONAL TIE-INS</vt:lpstr>
      <vt:lpstr>FILM FRANCHISE</vt:lpstr>
      <vt:lpstr>PRODUCT PLACEMENT</vt:lpstr>
      <vt:lpstr>PRODUCT PLACEMENT IN FILM</vt:lpstr>
      <vt:lpstr>PRODUCT PLACEMENT IN TELEVISION</vt:lpstr>
      <vt:lpstr>PRODUCT PLACEMENT IN MUSIC</vt:lpstr>
      <vt:lpstr>PRODUCT PLACEMENT IN BOOKS</vt:lpstr>
      <vt:lpstr>PRODUCT PLACEMENT IN GAMING</vt:lpstr>
      <vt:lpstr>WHAT IS A PRODUCT PLUG?</vt:lpstr>
      <vt:lpstr>74%</vt:lpstr>
      <vt:lpstr>80%</vt:lpstr>
      <vt:lpstr>REVERSE PRODUCT PLACEMENT</vt:lpstr>
      <vt:lpstr>REVERSE PRODUCT PLACEMENT</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Entertainment Business Fundamentals</dc:title>
  <cp:lastModifiedBy>Laura Bennett</cp:lastModifiedBy>
  <cp:revision>1</cp:revision>
  <dcterms:modified xsi:type="dcterms:W3CDTF">2023-08-10T20:25:35Z</dcterms:modified>
</cp:coreProperties>
</file>