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8288000" cy="10287000"/>
  <p:notesSz cx="6858000" cy="9144000"/>
  <p:embeddedFontLst>
    <p:embeddedFont>
      <p:font typeface="Antonio" pitchFamily="2" charset="77"/>
      <p:bold r:id="rId17"/>
    </p:embeddedFont>
    <p:embeddedFont>
      <p:font typeface="Calibri" panose="020F050202020403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ipC+xY2IJRe2SK9XOOtkXJN9OdE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2"/>
  </p:normalViewPr>
  <p:slideViewPr>
    <p:cSldViewPr snapToGrid="0">
      <p:cViewPr varScale="1">
        <p:scale>
          <a:sx n="66" d="100"/>
          <a:sy n="66" d="100"/>
        </p:scale>
        <p:origin x="54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0" name="Google Shape;210;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2" name="Google Shape;262;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8" name="Google Shape;288;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6" name="Google Shape;30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 name="Google Shape;95;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0" name="Google Shape;160;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2" name="Google Shape;172;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4" name="Google Shape;184;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5"/>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6"/>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6"/>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9"/>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9"/>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0"/>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20"/>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2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21"/>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2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3"/>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3"/>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23"/>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4"/>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4"/>
          <p:cNvSpPr>
            <a:spLocks noGrp="1"/>
          </p:cNvSpPr>
          <p:nvPr>
            <p:ph type="pic" idx="2"/>
          </p:nvPr>
        </p:nvSpPr>
        <p:spPr>
          <a:xfrm>
            <a:off x="1792288" y="612775"/>
            <a:ext cx="5486400" cy="4114800"/>
          </a:xfrm>
          <a:prstGeom prst="rect">
            <a:avLst/>
          </a:prstGeom>
          <a:noFill/>
          <a:ln>
            <a:noFill/>
          </a:ln>
        </p:spPr>
      </p:sp>
      <p:sp>
        <p:nvSpPr>
          <p:cNvPr id="64" name="Google Shape;64;p24"/>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ww.tapology.com/search/mma-event-figures/ppv-pay-per-view-buys-buyrat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r="18469"/>
          <a:stretch/>
        </p:blipFill>
        <p:spPr>
          <a:xfrm>
            <a:off x="9911456" y="0"/>
            <a:ext cx="8376544" cy="10287000"/>
          </a:xfrm>
          <a:prstGeom prst="rect">
            <a:avLst/>
          </a:prstGeom>
          <a:noFill/>
          <a:ln>
            <a:noFill/>
          </a:ln>
        </p:spPr>
      </p:pic>
      <p:sp>
        <p:nvSpPr>
          <p:cNvPr id="85" name="Google Shape;85;p1"/>
          <p:cNvSpPr txBox="1"/>
          <p:nvPr/>
        </p:nvSpPr>
        <p:spPr>
          <a:xfrm>
            <a:off x="2431256" y="752349"/>
            <a:ext cx="7062957" cy="998047"/>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864" b="0" i="0" u="none" strike="noStrike" cap="none">
                <a:solidFill>
                  <a:srgbClr val="000000"/>
                </a:solidFill>
                <a:latin typeface="Arial"/>
                <a:ea typeface="Arial"/>
                <a:cs typeface="Arial"/>
                <a:sym typeface="Arial"/>
              </a:rPr>
              <a:t>THE BUSINESS OF SPORTS &amp; ENTERTAINMENT</a:t>
            </a:r>
            <a:endParaRPr/>
          </a:p>
        </p:txBody>
      </p:sp>
      <p:grpSp>
        <p:nvGrpSpPr>
          <p:cNvPr id="86" name="Google Shape;86;p1"/>
          <p:cNvGrpSpPr/>
          <p:nvPr/>
        </p:nvGrpSpPr>
        <p:grpSpPr>
          <a:xfrm>
            <a:off x="854997" y="2949485"/>
            <a:ext cx="13244731" cy="4309599"/>
            <a:chOff x="0" y="-104574"/>
            <a:chExt cx="17659642" cy="5746132"/>
          </a:xfrm>
        </p:grpSpPr>
        <p:sp>
          <p:nvSpPr>
            <p:cNvPr id="87" name="Google Shape;87;p1"/>
            <p:cNvSpPr/>
            <p:nvPr/>
          </p:nvSpPr>
          <p:spPr>
            <a:xfrm>
              <a:off x="0" y="0"/>
              <a:ext cx="16062679" cy="1743712"/>
            </a:xfrm>
            <a:prstGeom prst="rect">
              <a:avLst/>
            </a:prstGeom>
            <a:solidFill>
              <a:srgbClr val="FFE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
            <p:cNvSpPr/>
            <p:nvPr/>
          </p:nvSpPr>
          <p:spPr>
            <a:xfrm>
              <a:off x="0" y="1948923"/>
              <a:ext cx="16677236" cy="1743712"/>
            </a:xfrm>
            <a:prstGeom prst="rect">
              <a:avLst/>
            </a:prstGeom>
            <a:solidFill>
              <a:srgbClr val="FFE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
            <p:cNvSpPr/>
            <p:nvPr/>
          </p:nvSpPr>
          <p:spPr>
            <a:xfrm>
              <a:off x="0" y="3897846"/>
              <a:ext cx="16444256" cy="1743712"/>
            </a:xfrm>
            <a:prstGeom prst="rect">
              <a:avLst/>
            </a:prstGeom>
            <a:solidFill>
              <a:srgbClr val="FFED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
            <p:cNvSpPr txBox="1"/>
            <p:nvPr/>
          </p:nvSpPr>
          <p:spPr>
            <a:xfrm>
              <a:off x="241104" y="-104574"/>
              <a:ext cx="17418538" cy="5493361"/>
            </a:xfrm>
            <a:prstGeom prst="rect">
              <a:avLst/>
            </a:prstGeom>
            <a:noFill/>
            <a:ln>
              <a:noFill/>
            </a:ln>
          </p:spPr>
          <p:txBody>
            <a:bodyPr spcFirstLastPara="1" wrap="square" lIns="0" tIns="0" rIns="0" bIns="0" anchor="t" anchorCtr="0">
              <a:spAutoFit/>
            </a:bodyPr>
            <a:lstStyle/>
            <a:p>
              <a:pPr marL="0" marR="0" lvl="0" indent="0" algn="l" rtl="0">
                <a:lnSpc>
                  <a:spcPct val="162008"/>
                </a:lnSpc>
                <a:spcBef>
                  <a:spcPts val="0"/>
                </a:spcBef>
                <a:spcAft>
                  <a:spcPts val="0"/>
                </a:spcAft>
                <a:buNone/>
              </a:pPr>
              <a:r>
                <a:rPr lang="en-US" sz="7878" b="1" i="0" u="none" strike="noStrike" cap="none">
                  <a:solidFill>
                    <a:srgbClr val="000000"/>
                  </a:solidFill>
                  <a:latin typeface="Antonio"/>
                  <a:ea typeface="Antonio"/>
                  <a:cs typeface="Antonio"/>
                  <a:sym typeface="Antonio"/>
                </a:rPr>
                <a:t>PAY-PER-VIEW</a:t>
              </a:r>
              <a:endParaRPr/>
            </a:p>
            <a:p>
              <a:pPr marL="0" marR="0" lvl="0" indent="0" algn="l" rtl="0">
                <a:lnSpc>
                  <a:spcPct val="162009"/>
                </a:lnSpc>
                <a:spcBef>
                  <a:spcPts val="0"/>
                </a:spcBef>
                <a:spcAft>
                  <a:spcPts val="0"/>
                </a:spcAft>
                <a:buNone/>
              </a:pPr>
              <a:r>
                <a:rPr lang="en-US" sz="6478" b="1" i="0" u="none" strike="noStrike" cap="none">
                  <a:solidFill>
                    <a:srgbClr val="000000"/>
                  </a:solidFill>
                  <a:latin typeface="Antonio"/>
                  <a:ea typeface="Antonio"/>
                  <a:cs typeface="Antonio"/>
                  <a:sym typeface="Antonio"/>
                </a:rPr>
                <a:t>NOTABLE PPTV EVENTS IN</a:t>
              </a:r>
              <a:endParaRPr/>
            </a:p>
            <a:p>
              <a:pPr marL="0" marR="0" lvl="0" indent="0" algn="l" rtl="0">
                <a:lnSpc>
                  <a:spcPct val="162009"/>
                </a:lnSpc>
                <a:spcBef>
                  <a:spcPts val="0"/>
                </a:spcBef>
                <a:spcAft>
                  <a:spcPts val="0"/>
                </a:spcAft>
                <a:buNone/>
              </a:pPr>
              <a:r>
                <a:rPr lang="en-US" sz="6478" b="1" i="0" u="none" strike="noStrike" cap="none">
                  <a:solidFill>
                    <a:srgbClr val="000000"/>
                  </a:solidFill>
                  <a:latin typeface="Antonio"/>
                  <a:ea typeface="Antonio"/>
                  <a:cs typeface="Antonio"/>
                  <a:sym typeface="Antonio"/>
                </a:rPr>
                <a:t>SPORTS &amp; ENTERTAINMENT HISTORY</a:t>
              </a:r>
              <a:endParaRPr/>
            </a:p>
          </p:txBody>
        </p:sp>
      </p:grpSp>
      <p:pic>
        <p:nvPicPr>
          <p:cNvPr id="91" name="Google Shape;91;p1"/>
          <p:cNvPicPr preferRelativeResize="0"/>
          <p:nvPr/>
        </p:nvPicPr>
        <p:blipFill rotWithShape="1">
          <a:blip r:embed="rId4">
            <a:alphaModFix/>
          </a:blip>
          <a:srcRect/>
          <a:stretch/>
        </p:blipFill>
        <p:spPr>
          <a:xfrm>
            <a:off x="854997" y="679835"/>
            <a:ext cx="1147176" cy="1209750"/>
          </a:xfrm>
          <a:prstGeom prst="rect">
            <a:avLst/>
          </a:prstGeom>
          <a:noFill/>
          <a:ln>
            <a:noFill/>
          </a:ln>
        </p:spPr>
      </p:pic>
      <p:sp>
        <p:nvSpPr>
          <p:cNvPr id="92" name="Google Shape;92;p1"/>
          <p:cNvSpPr txBox="1"/>
          <p:nvPr/>
        </p:nvSpPr>
        <p:spPr>
          <a:xfrm>
            <a:off x="1028700" y="9675670"/>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0"/>
          <p:cNvSpPr/>
          <p:nvPr/>
        </p:nvSpPr>
        <p:spPr>
          <a:xfrm>
            <a:off x="-558947" y="1114665"/>
            <a:ext cx="1117894" cy="918629"/>
          </a:xfrm>
          <a:custGeom>
            <a:avLst/>
            <a:gdLst/>
            <a:ahLst/>
            <a:cxnLst/>
            <a:rect l="l" t="t" r="r" b="b"/>
            <a:pathLst>
              <a:path w="303584" h="249470" extrusionOk="0">
                <a:moveTo>
                  <a:pt x="0" y="0"/>
                </a:moveTo>
                <a:lnTo>
                  <a:pt x="303584" y="0"/>
                </a:lnTo>
                <a:lnTo>
                  <a:pt x="303584" y="249470"/>
                </a:lnTo>
                <a:lnTo>
                  <a:pt x="0" y="249470"/>
                </a:lnTo>
                <a:close/>
              </a:path>
            </a:pathLst>
          </a:custGeom>
          <a:solidFill>
            <a:srgbClr val="FFED00"/>
          </a:solidFill>
          <a:ln>
            <a:noFill/>
          </a:ln>
        </p:spPr>
      </p:sp>
      <p:grpSp>
        <p:nvGrpSpPr>
          <p:cNvPr id="213" name="Google Shape;213;p10"/>
          <p:cNvGrpSpPr/>
          <p:nvPr/>
        </p:nvGrpSpPr>
        <p:grpSpPr>
          <a:xfrm>
            <a:off x="10441937" y="766281"/>
            <a:ext cx="6817363" cy="644382"/>
            <a:chOff x="0" y="-57150"/>
            <a:chExt cx="9089818" cy="859177"/>
          </a:xfrm>
        </p:grpSpPr>
        <p:sp>
          <p:nvSpPr>
            <p:cNvPr id="214" name="Google Shape;214;p10"/>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WrestleMania 25</a:t>
              </a:r>
              <a:endParaRPr/>
            </a:p>
          </p:txBody>
        </p:sp>
        <p:cxnSp>
          <p:nvCxnSpPr>
            <p:cNvPr id="215" name="Google Shape;215;p10"/>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216" name="Google Shape;216;p10"/>
          <p:cNvGrpSpPr/>
          <p:nvPr/>
        </p:nvGrpSpPr>
        <p:grpSpPr>
          <a:xfrm>
            <a:off x="10441937" y="3924135"/>
            <a:ext cx="6817363" cy="644382"/>
            <a:chOff x="0" y="-57150"/>
            <a:chExt cx="9089818" cy="859177"/>
          </a:xfrm>
        </p:grpSpPr>
        <p:sp>
          <p:nvSpPr>
            <p:cNvPr id="217" name="Google Shape;217;p10"/>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WrestleMania 28</a:t>
              </a:r>
              <a:endParaRPr/>
            </a:p>
          </p:txBody>
        </p:sp>
        <p:cxnSp>
          <p:nvCxnSpPr>
            <p:cNvPr id="218" name="Google Shape;218;p10"/>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219" name="Google Shape;219;p10"/>
          <p:cNvGrpSpPr/>
          <p:nvPr/>
        </p:nvGrpSpPr>
        <p:grpSpPr>
          <a:xfrm>
            <a:off x="10336238" y="7176651"/>
            <a:ext cx="6923062" cy="1285345"/>
            <a:chOff x="0" y="-57150"/>
            <a:chExt cx="9230749" cy="1713795"/>
          </a:xfrm>
        </p:grpSpPr>
        <p:sp>
          <p:nvSpPr>
            <p:cNvPr id="220" name="Google Shape;220;p10"/>
            <p:cNvSpPr txBox="1"/>
            <p:nvPr/>
          </p:nvSpPr>
          <p:spPr>
            <a:xfrm>
              <a:off x="0" y="1152774"/>
              <a:ext cx="6771309" cy="503871"/>
            </a:xfrm>
            <a:prstGeom prst="rect">
              <a:avLst/>
            </a:prstGeom>
            <a:noFill/>
            <a:ln>
              <a:noFill/>
            </a:ln>
          </p:spPr>
          <p:txBody>
            <a:bodyPr spcFirstLastPara="1" wrap="square" lIns="0" tIns="0" rIns="0" bIns="0" anchor="t" anchorCtr="0">
              <a:spAutoFit/>
            </a:bodyPr>
            <a:lstStyle/>
            <a:p>
              <a:pPr marL="0" marR="0" lvl="0" indent="0" algn="l" rtl="0">
                <a:lnSpc>
                  <a:spcPct val="189166"/>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21" name="Google Shape;221;p10"/>
            <p:cNvSpPr txBox="1"/>
            <p:nvPr/>
          </p:nvSpPr>
          <p:spPr>
            <a:xfrm>
              <a:off x="140931"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WrestleMania 29</a:t>
              </a:r>
              <a:endParaRPr/>
            </a:p>
          </p:txBody>
        </p:sp>
        <p:cxnSp>
          <p:nvCxnSpPr>
            <p:cNvPr id="222" name="Google Shape;222;p10"/>
            <p:cNvCxnSpPr/>
            <p:nvPr/>
          </p:nvCxnSpPr>
          <p:spPr>
            <a:xfrm>
              <a:off x="140931" y="802027"/>
              <a:ext cx="9089818" cy="0"/>
            </a:xfrm>
            <a:prstGeom prst="straightConnector1">
              <a:avLst/>
            </a:prstGeom>
            <a:noFill/>
            <a:ln w="12700" cap="rnd" cmpd="sng">
              <a:solidFill>
                <a:srgbClr val="DFDEDE"/>
              </a:solidFill>
              <a:prstDash val="solid"/>
              <a:round/>
              <a:headEnd type="none" w="sm" len="sm"/>
              <a:tailEnd type="none" w="sm" len="sm"/>
            </a:ln>
          </p:spPr>
        </p:cxnSp>
      </p:grpSp>
      <p:pic>
        <p:nvPicPr>
          <p:cNvPr id="223" name="Google Shape;223;p10"/>
          <p:cNvPicPr preferRelativeResize="0"/>
          <p:nvPr/>
        </p:nvPicPr>
        <p:blipFill rotWithShape="1">
          <a:blip r:embed="rId3">
            <a:alphaModFix/>
          </a:blip>
          <a:srcRect/>
          <a:stretch/>
        </p:blipFill>
        <p:spPr>
          <a:xfrm>
            <a:off x="578400" y="2797298"/>
            <a:ext cx="4046885" cy="5904774"/>
          </a:xfrm>
          <a:prstGeom prst="rect">
            <a:avLst/>
          </a:prstGeom>
          <a:noFill/>
          <a:ln>
            <a:noFill/>
          </a:ln>
        </p:spPr>
      </p:pic>
      <p:grpSp>
        <p:nvGrpSpPr>
          <p:cNvPr id="224" name="Google Shape;224;p10"/>
          <p:cNvGrpSpPr/>
          <p:nvPr/>
        </p:nvGrpSpPr>
        <p:grpSpPr>
          <a:xfrm>
            <a:off x="1028700" y="1035844"/>
            <a:ext cx="5690703" cy="1772512"/>
            <a:chOff x="0" y="9525"/>
            <a:chExt cx="7587604" cy="2363349"/>
          </a:xfrm>
        </p:grpSpPr>
        <p:sp>
          <p:nvSpPr>
            <p:cNvPr id="225" name="Google Shape;225;p10"/>
            <p:cNvSpPr txBox="1"/>
            <p:nvPr/>
          </p:nvSpPr>
          <p:spPr>
            <a:xfrm>
              <a:off x="0" y="1879056"/>
              <a:ext cx="7587604" cy="493818"/>
            </a:xfrm>
            <a:prstGeom prst="rect">
              <a:avLst/>
            </a:prstGeom>
            <a:noFill/>
            <a:ln>
              <a:noFill/>
            </a:ln>
          </p:spPr>
          <p:txBody>
            <a:bodyPr spcFirstLastPara="1" wrap="square" lIns="0" tIns="0" rIns="0" bIns="0" anchor="t" anchorCtr="0">
              <a:spAutoFit/>
            </a:bodyPr>
            <a:lstStyle/>
            <a:p>
              <a:pPr marL="0" marR="0" lvl="0" indent="0" algn="l" rtl="0">
                <a:lnSpc>
                  <a:spcPct val="171055"/>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26" name="Google Shape;226;p10"/>
            <p:cNvSpPr txBox="1"/>
            <p:nvPr/>
          </p:nvSpPr>
          <p:spPr>
            <a:xfrm>
              <a:off x="0" y="9525"/>
              <a:ext cx="7587604" cy="1398366"/>
            </a:xfrm>
            <a:prstGeom prst="rect">
              <a:avLst/>
            </a:prstGeom>
            <a:noFill/>
            <a:ln>
              <a:noFill/>
            </a:ln>
          </p:spPr>
          <p:txBody>
            <a:bodyPr spcFirstLastPara="1" wrap="square" lIns="0" tIns="0" rIns="0" bIns="0" anchor="t" anchorCtr="0">
              <a:spAutoFit/>
            </a:bodyPr>
            <a:lstStyle/>
            <a:p>
              <a:pPr marL="0" marR="0" lvl="0" indent="0" algn="l" rtl="0">
                <a:lnSpc>
                  <a:spcPct val="118004"/>
                </a:lnSpc>
                <a:spcBef>
                  <a:spcPts val="0"/>
                </a:spcBef>
                <a:spcAft>
                  <a:spcPts val="0"/>
                </a:spcAft>
                <a:buNone/>
              </a:pPr>
              <a:r>
                <a:rPr lang="en-US" sz="6965" b="1" i="0" u="none" strike="noStrike" cap="none">
                  <a:solidFill>
                    <a:srgbClr val="000000"/>
                  </a:solidFill>
                  <a:latin typeface="Antonio"/>
                  <a:ea typeface="Antonio"/>
                  <a:cs typeface="Antonio"/>
                  <a:sym typeface="Antonio"/>
                </a:rPr>
                <a:t>WWE</a:t>
              </a:r>
              <a:endParaRPr/>
            </a:p>
          </p:txBody>
        </p:sp>
      </p:grpSp>
      <p:sp>
        <p:nvSpPr>
          <p:cNvPr id="227" name="Google Shape;227;p10"/>
          <p:cNvSpPr txBox="1"/>
          <p:nvPr/>
        </p:nvSpPr>
        <p:spPr>
          <a:xfrm>
            <a:off x="6045663" y="619312"/>
            <a:ext cx="4122886"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2009</a:t>
            </a:r>
            <a:endParaRPr/>
          </a:p>
        </p:txBody>
      </p:sp>
      <p:sp>
        <p:nvSpPr>
          <p:cNvPr id="228" name="Google Shape;228;p10"/>
          <p:cNvSpPr txBox="1"/>
          <p:nvPr/>
        </p:nvSpPr>
        <p:spPr>
          <a:xfrm>
            <a:off x="6045663" y="3811774"/>
            <a:ext cx="4083212"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2012</a:t>
            </a:r>
            <a:endParaRPr/>
          </a:p>
        </p:txBody>
      </p:sp>
      <p:sp>
        <p:nvSpPr>
          <p:cNvPr id="229" name="Google Shape;229;p10"/>
          <p:cNvSpPr txBox="1"/>
          <p:nvPr/>
        </p:nvSpPr>
        <p:spPr>
          <a:xfrm>
            <a:off x="6045663" y="7507329"/>
            <a:ext cx="3787508"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2013</a:t>
            </a:r>
            <a:endParaRPr/>
          </a:p>
        </p:txBody>
      </p:sp>
      <p:sp>
        <p:nvSpPr>
          <p:cNvPr id="230" name="Google Shape;230;p10"/>
          <p:cNvSpPr txBox="1"/>
          <p:nvPr/>
        </p:nvSpPr>
        <p:spPr>
          <a:xfrm>
            <a:off x="10336238" y="7997401"/>
            <a:ext cx="6923100" cy="16011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Rock vs John Cena squared off in a rematch for the WWE Championship, generating another huge buyrate for the event with a PPV audience of more than one million</a:t>
            </a:r>
            <a:endParaRPr sz="2000"/>
          </a:p>
        </p:txBody>
      </p:sp>
      <p:sp>
        <p:nvSpPr>
          <p:cNvPr id="231" name="Google Shape;231;p10"/>
          <p:cNvSpPr txBox="1"/>
          <p:nvPr/>
        </p:nvSpPr>
        <p:spPr>
          <a:xfrm>
            <a:off x="578400" y="9759054"/>
            <a:ext cx="6591302" cy="23392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290" b="0" i="0" u="none" strike="noStrike" cap="none">
                <a:solidFill>
                  <a:srgbClr val="000000"/>
                </a:solidFill>
                <a:latin typeface="Arial"/>
                <a:ea typeface="Arial"/>
                <a:cs typeface="Arial"/>
                <a:sym typeface="Arial"/>
              </a:rPr>
              <a:t>WWW.SPORTSCAREERCONSULTING.COM</a:t>
            </a:r>
            <a:endParaRPr/>
          </a:p>
        </p:txBody>
      </p:sp>
      <p:sp>
        <p:nvSpPr>
          <p:cNvPr id="232" name="Google Shape;232;p10"/>
          <p:cNvSpPr txBox="1"/>
          <p:nvPr/>
        </p:nvSpPr>
        <p:spPr>
          <a:xfrm>
            <a:off x="10336238" y="4777039"/>
            <a:ext cx="6923100" cy="16011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WrestleMania XXVIII generated more than 1.2 million buys, more than any other WWE event ever, when John Cena and The Rock squared off in one of the most-hyped events in WWE history</a:t>
            </a:r>
            <a:endParaRPr sz="2000"/>
          </a:p>
        </p:txBody>
      </p:sp>
      <p:sp>
        <p:nvSpPr>
          <p:cNvPr id="233" name="Google Shape;233;p10"/>
          <p:cNvSpPr txBox="1"/>
          <p:nvPr/>
        </p:nvSpPr>
        <p:spPr>
          <a:xfrm>
            <a:off x="10389088" y="1564484"/>
            <a:ext cx="6923100" cy="16011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success of WrestleMania 25 saw the attraction of Shawn Michaels vs The Undertaker as one of the best matches in WWE history, helping the event to attract 960,000 PPV buys </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1"/>
          <p:cNvSpPr/>
          <p:nvPr/>
        </p:nvSpPr>
        <p:spPr>
          <a:xfrm>
            <a:off x="-558947" y="1114665"/>
            <a:ext cx="1117894" cy="918629"/>
          </a:xfrm>
          <a:custGeom>
            <a:avLst/>
            <a:gdLst/>
            <a:ahLst/>
            <a:cxnLst/>
            <a:rect l="l" t="t" r="r" b="b"/>
            <a:pathLst>
              <a:path w="303584" h="249470" extrusionOk="0">
                <a:moveTo>
                  <a:pt x="0" y="0"/>
                </a:moveTo>
                <a:lnTo>
                  <a:pt x="303584" y="0"/>
                </a:lnTo>
                <a:lnTo>
                  <a:pt x="303584" y="249470"/>
                </a:lnTo>
                <a:lnTo>
                  <a:pt x="0" y="249470"/>
                </a:lnTo>
                <a:close/>
              </a:path>
            </a:pathLst>
          </a:custGeom>
          <a:solidFill>
            <a:srgbClr val="FFED00"/>
          </a:solidFill>
          <a:ln>
            <a:noFill/>
          </a:ln>
        </p:spPr>
      </p:sp>
      <p:grpSp>
        <p:nvGrpSpPr>
          <p:cNvPr id="239" name="Google Shape;239;p11"/>
          <p:cNvGrpSpPr/>
          <p:nvPr/>
        </p:nvGrpSpPr>
        <p:grpSpPr>
          <a:xfrm>
            <a:off x="10461665" y="423566"/>
            <a:ext cx="6817363" cy="644382"/>
            <a:chOff x="0" y="-57150"/>
            <a:chExt cx="9089818" cy="859177"/>
          </a:xfrm>
        </p:grpSpPr>
        <p:sp>
          <p:nvSpPr>
            <p:cNvPr id="240" name="Google Shape;240;p11"/>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Rhonda Rousey vs. Amanda Nunes</a:t>
              </a:r>
              <a:endParaRPr/>
            </a:p>
          </p:txBody>
        </p:sp>
        <p:cxnSp>
          <p:nvCxnSpPr>
            <p:cNvPr id="241" name="Google Shape;241;p11"/>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242" name="Google Shape;242;p11"/>
          <p:cNvGrpSpPr/>
          <p:nvPr/>
        </p:nvGrpSpPr>
        <p:grpSpPr>
          <a:xfrm>
            <a:off x="10461665" y="3664306"/>
            <a:ext cx="6817363" cy="644382"/>
            <a:chOff x="0" y="-57150"/>
            <a:chExt cx="9089818" cy="859177"/>
          </a:xfrm>
        </p:grpSpPr>
        <p:sp>
          <p:nvSpPr>
            <p:cNvPr id="243" name="Google Shape;243;p11"/>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 Kamaru Usman vs. Jorge Masvidal</a:t>
              </a:r>
              <a:endParaRPr/>
            </a:p>
          </p:txBody>
        </p:sp>
        <p:cxnSp>
          <p:nvCxnSpPr>
            <p:cNvPr id="244" name="Google Shape;244;p11"/>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245" name="Google Shape;245;p11"/>
          <p:cNvGrpSpPr/>
          <p:nvPr/>
        </p:nvGrpSpPr>
        <p:grpSpPr>
          <a:xfrm>
            <a:off x="10355967" y="6857638"/>
            <a:ext cx="6923062" cy="1285345"/>
            <a:chOff x="0" y="-57150"/>
            <a:chExt cx="9230749" cy="1713795"/>
          </a:xfrm>
        </p:grpSpPr>
        <p:sp>
          <p:nvSpPr>
            <p:cNvPr id="246" name="Google Shape;246;p11"/>
            <p:cNvSpPr txBox="1"/>
            <p:nvPr/>
          </p:nvSpPr>
          <p:spPr>
            <a:xfrm>
              <a:off x="0" y="1152774"/>
              <a:ext cx="6771309" cy="503871"/>
            </a:xfrm>
            <a:prstGeom prst="rect">
              <a:avLst/>
            </a:prstGeom>
            <a:noFill/>
            <a:ln>
              <a:noFill/>
            </a:ln>
          </p:spPr>
          <p:txBody>
            <a:bodyPr spcFirstLastPara="1" wrap="square" lIns="0" tIns="0" rIns="0" bIns="0" anchor="t" anchorCtr="0">
              <a:spAutoFit/>
            </a:bodyPr>
            <a:lstStyle/>
            <a:p>
              <a:pPr marL="0" marR="0" lvl="0" indent="0" algn="l" rtl="0">
                <a:lnSpc>
                  <a:spcPct val="189166"/>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47" name="Google Shape;247;p11"/>
            <p:cNvSpPr txBox="1"/>
            <p:nvPr/>
          </p:nvSpPr>
          <p:spPr>
            <a:xfrm>
              <a:off x="140931"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Conor McGregor vs. Dustin Poirier III</a:t>
              </a:r>
              <a:endParaRPr/>
            </a:p>
          </p:txBody>
        </p:sp>
        <p:cxnSp>
          <p:nvCxnSpPr>
            <p:cNvPr id="248" name="Google Shape;248;p11"/>
            <p:cNvCxnSpPr/>
            <p:nvPr/>
          </p:nvCxnSpPr>
          <p:spPr>
            <a:xfrm>
              <a:off x="140931" y="802027"/>
              <a:ext cx="9089818" cy="0"/>
            </a:xfrm>
            <a:prstGeom prst="straightConnector1">
              <a:avLst/>
            </a:prstGeom>
            <a:noFill/>
            <a:ln w="12700" cap="rnd" cmpd="sng">
              <a:solidFill>
                <a:srgbClr val="DFDEDE"/>
              </a:solidFill>
              <a:prstDash val="solid"/>
              <a:round/>
              <a:headEnd type="none" w="sm" len="sm"/>
              <a:tailEnd type="none" w="sm" len="sm"/>
            </a:ln>
          </p:spPr>
        </p:cxnSp>
      </p:grpSp>
      <p:pic>
        <p:nvPicPr>
          <p:cNvPr id="249" name="Google Shape;249;p11"/>
          <p:cNvPicPr preferRelativeResize="0"/>
          <p:nvPr/>
        </p:nvPicPr>
        <p:blipFill rotWithShape="1">
          <a:blip r:embed="rId3">
            <a:alphaModFix/>
          </a:blip>
          <a:srcRect/>
          <a:stretch/>
        </p:blipFill>
        <p:spPr>
          <a:xfrm>
            <a:off x="558947" y="2808356"/>
            <a:ext cx="4077613" cy="5810031"/>
          </a:xfrm>
          <a:prstGeom prst="rect">
            <a:avLst/>
          </a:prstGeom>
          <a:noFill/>
          <a:ln>
            <a:noFill/>
          </a:ln>
        </p:spPr>
      </p:pic>
      <p:grpSp>
        <p:nvGrpSpPr>
          <p:cNvPr id="250" name="Google Shape;250;p11"/>
          <p:cNvGrpSpPr/>
          <p:nvPr/>
        </p:nvGrpSpPr>
        <p:grpSpPr>
          <a:xfrm>
            <a:off x="1028700" y="1035844"/>
            <a:ext cx="5690703" cy="1772512"/>
            <a:chOff x="0" y="9525"/>
            <a:chExt cx="7587604" cy="2363349"/>
          </a:xfrm>
        </p:grpSpPr>
        <p:sp>
          <p:nvSpPr>
            <p:cNvPr id="251" name="Google Shape;251;p11"/>
            <p:cNvSpPr txBox="1"/>
            <p:nvPr/>
          </p:nvSpPr>
          <p:spPr>
            <a:xfrm>
              <a:off x="0" y="1879056"/>
              <a:ext cx="7587604" cy="493818"/>
            </a:xfrm>
            <a:prstGeom prst="rect">
              <a:avLst/>
            </a:prstGeom>
            <a:noFill/>
            <a:ln>
              <a:noFill/>
            </a:ln>
          </p:spPr>
          <p:txBody>
            <a:bodyPr spcFirstLastPara="1" wrap="square" lIns="0" tIns="0" rIns="0" bIns="0" anchor="t" anchorCtr="0">
              <a:spAutoFit/>
            </a:bodyPr>
            <a:lstStyle/>
            <a:p>
              <a:pPr marL="0" marR="0" lvl="0" indent="0" algn="l" rtl="0">
                <a:lnSpc>
                  <a:spcPct val="171055"/>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52" name="Google Shape;252;p11"/>
            <p:cNvSpPr txBox="1"/>
            <p:nvPr/>
          </p:nvSpPr>
          <p:spPr>
            <a:xfrm>
              <a:off x="0" y="9525"/>
              <a:ext cx="7587604" cy="1398366"/>
            </a:xfrm>
            <a:prstGeom prst="rect">
              <a:avLst/>
            </a:prstGeom>
            <a:noFill/>
            <a:ln>
              <a:noFill/>
            </a:ln>
          </p:spPr>
          <p:txBody>
            <a:bodyPr spcFirstLastPara="1" wrap="square" lIns="0" tIns="0" rIns="0" bIns="0" anchor="t" anchorCtr="0">
              <a:spAutoFit/>
            </a:bodyPr>
            <a:lstStyle/>
            <a:p>
              <a:pPr marL="0" marR="0" lvl="0" indent="0" algn="l" rtl="0">
                <a:lnSpc>
                  <a:spcPct val="118004"/>
                </a:lnSpc>
                <a:spcBef>
                  <a:spcPts val="0"/>
                </a:spcBef>
                <a:spcAft>
                  <a:spcPts val="0"/>
                </a:spcAft>
                <a:buNone/>
              </a:pPr>
              <a:r>
                <a:rPr lang="en-US" sz="6965" b="1" i="0" u="none" strike="noStrike" cap="none">
                  <a:solidFill>
                    <a:srgbClr val="000000"/>
                  </a:solidFill>
                  <a:latin typeface="Antonio"/>
                  <a:ea typeface="Antonio"/>
                  <a:cs typeface="Antonio"/>
                  <a:sym typeface="Antonio"/>
                </a:rPr>
                <a:t>UFC</a:t>
              </a:r>
              <a:endParaRPr/>
            </a:p>
          </p:txBody>
        </p:sp>
      </p:grpSp>
      <p:sp>
        <p:nvSpPr>
          <p:cNvPr id="253" name="Google Shape;253;p11"/>
          <p:cNvSpPr txBox="1"/>
          <p:nvPr/>
        </p:nvSpPr>
        <p:spPr>
          <a:xfrm>
            <a:off x="6065391" y="358520"/>
            <a:ext cx="4122886"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2016</a:t>
            </a:r>
            <a:endParaRPr/>
          </a:p>
        </p:txBody>
      </p:sp>
      <p:sp>
        <p:nvSpPr>
          <p:cNvPr id="254" name="Google Shape;254;p11"/>
          <p:cNvSpPr txBox="1"/>
          <p:nvPr/>
        </p:nvSpPr>
        <p:spPr>
          <a:xfrm>
            <a:off x="6065391" y="3578013"/>
            <a:ext cx="4083212"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2020</a:t>
            </a:r>
            <a:endParaRPr/>
          </a:p>
        </p:txBody>
      </p:sp>
      <p:sp>
        <p:nvSpPr>
          <p:cNvPr id="255" name="Google Shape;255;p11"/>
          <p:cNvSpPr txBox="1"/>
          <p:nvPr/>
        </p:nvSpPr>
        <p:spPr>
          <a:xfrm>
            <a:off x="6065391" y="6771344"/>
            <a:ext cx="3787508"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2021</a:t>
            </a:r>
            <a:endParaRPr/>
          </a:p>
        </p:txBody>
      </p:sp>
      <p:sp>
        <p:nvSpPr>
          <p:cNvPr id="256" name="Google Shape;256;p11"/>
          <p:cNvSpPr txBox="1"/>
          <p:nvPr/>
        </p:nvSpPr>
        <p:spPr>
          <a:xfrm>
            <a:off x="10355967" y="7678387"/>
            <a:ext cx="7100700" cy="24633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third matchup between Poirier and McGregor generated 1.8 million PPV buys globally, becoming the second-highest selling PPV event in UFC history. </a:t>
            </a:r>
            <a:endParaRPr sz="2000"/>
          </a:p>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only event with more overall sales was UFC 229 between McGregor and Khabib Nurmagomedov. That event drew a record 2.4 million PPV buys.</a:t>
            </a:r>
            <a:endParaRPr sz="2000"/>
          </a:p>
        </p:txBody>
      </p:sp>
      <p:sp>
        <p:nvSpPr>
          <p:cNvPr id="257" name="Google Shape;257;p11"/>
          <p:cNvSpPr txBox="1"/>
          <p:nvPr/>
        </p:nvSpPr>
        <p:spPr>
          <a:xfrm>
            <a:off x="578400" y="9759054"/>
            <a:ext cx="6591302" cy="23392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290" b="0" i="0" u="none" strike="noStrike" cap="none">
                <a:solidFill>
                  <a:srgbClr val="000000"/>
                </a:solidFill>
                <a:latin typeface="Arial"/>
                <a:ea typeface="Arial"/>
                <a:cs typeface="Arial"/>
                <a:sym typeface="Arial"/>
              </a:rPr>
              <a:t>WWW.SPORTSCAREERCONSULTING.COM</a:t>
            </a:r>
            <a:endParaRPr/>
          </a:p>
        </p:txBody>
      </p:sp>
      <p:sp>
        <p:nvSpPr>
          <p:cNvPr id="258" name="Google Shape;258;p11"/>
          <p:cNvSpPr txBox="1"/>
          <p:nvPr/>
        </p:nvSpPr>
        <p:spPr>
          <a:xfrm>
            <a:off x="10408816" y="4485056"/>
            <a:ext cx="6923100" cy="20322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Usman vs. Masvidal generated over a million PPV buys, putting it in the top 10 UFC events all-time. Perhaps more significantly, it was the first UFC event in five years to cross the one million PPV buys threshold that did not feature Conor McGregor. </a:t>
            </a:r>
            <a:endParaRPr sz="2000"/>
          </a:p>
        </p:txBody>
      </p:sp>
      <p:sp>
        <p:nvSpPr>
          <p:cNvPr id="259" name="Google Shape;259;p11"/>
          <p:cNvSpPr txBox="1"/>
          <p:nvPr/>
        </p:nvSpPr>
        <p:spPr>
          <a:xfrm>
            <a:off x="10355967" y="1207341"/>
            <a:ext cx="6923100" cy="20322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 At her peak, Rhonda Rousey was one of the biggest draws in the entire sports world, racking up massive PPV numbers for every event she participated in.  Her last fight, a knockout loss to Amanda Nunes in 2016, generated 1.1 million PPV buys. </a:t>
            </a: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2"/>
          <p:cNvSpPr/>
          <p:nvPr/>
        </p:nvSpPr>
        <p:spPr>
          <a:xfrm>
            <a:off x="-558947" y="1114665"/>
            <a:ext cx="1117894" cy="918629"/>
          </a:xfrm>
          <a:custGeom>
            <a:avLst/>
            <a:gdLst/>
            <a:ahLst/>
            <a:cxnLst/>
            <a:rect l="l" t="t" r="r" b="b"/>
            <a:pathLst>
              <a:path w="303584" h="249470" extrusionOk="0">
                <a:moveTo>
                  <a:pt x="0" y="0"/>
                </a:moveTo>
                <a:lnTo>
                  <a:pt x="303584" y="0"/>
                </a:lnTo>
                <a:lnTo>
                  <a:pt x="303584" y="249470"/>
                </a:lnTo>
                <a:lnTo>
                  <a:pt x="0" y="249470"/>
                </a:lnTo>
                <a:close/>
              </a:path>
            </a:pathLst>
          </a:custGeom>
          <a:solidFill>
            <a:srgbClr val="FFED00"/>
          </a:solidFill>
          <a:ln>
            <a:noFill/>
          </a:ln>
        </p:spPr>
      </p:sp>
      <p:grpSp>
        <p:nvGrpSpPr>
          <p:cNvPr id="265" name="Google Shape;265;p12"/>
          <p:cNvGrpSpPr/>
          <p:nvPr/>
        </p:nvGrpSpPr>
        <p:grpSpPr>
          <a:xfrm>
            <a:off x="10441937" y="931821"/>
            <a:ext cx="6817363" cy="644382"/>
            <a:chOff x="0" y="-57150"/>
            <a:chExt cx="9089818" cy="859177"/>
          </a:xfrm>
        </p:grpSpPr>
        <p:sp>
          <p:nvSpPr>
            <p:cNvPr id="266" name="Google Shape;266;p12"/>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Floyd Mayweather Jr. vs. Conor McGregor</a:t>
              </a:r>
              <a:endParaRPr/>
            </a:p>
          </p:txBody>
        </p:sp>
        <p:cxnSp>
          <p:nvCxnSpPr>
            <p:cNvPr id="267" name="Google Shape;267;p12"/>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268" name="Google Shape;268;p12"/>
          <p:cNvGrpSpPr/>
          <p:nvPr/>
        </p:nvGrpSpPr>
        <p:grpSpPr>
          <a:xfrm>
            <a:off x="10336238" y="3972138"/>
            <a:ext cx="7090751" cy="624878"/>
            <a:chOff x="0" y="-47625"/>
            <a:chExt cx="9454335" cy="833171"/>
          </a:xfrm>
        </p:grpSpPr>
        <p:sp>
          <p:nvSpPr>
            <p:cNvPr id="269" name="Google Shape;269;p12"/>
            <p:cNvSpPr txBox="1"/>
            <p:nvPr/>
          </p:nvSpPr>
          <p:spPr>
            <a:xfrm>
              <a:off x="0" y="-47625"/>
              <a:ext cx="9454200" cy="554400"/>
            </a:xfrm>
            <a:prstGeom prst="rect">
              <a:avLst/>
            </a:prstGeom>
            <a:noFill/>
            <a:ln>
              <a:noFill/>
            </a:ln>
          </p:spPr>
          <p:txBody>
            <a:bodyPr spcFirstLastPara="1" wrap="square" lIns="0" tIns="0" rIns="0" bIns="0" anchor="t" anchorCtr="0">
              <a:spAutoFit/>
            </a:bodyPr>
            <a:lstStyle/>
            <a:p>
              <a:pPr marL="0" marR="0" lvl="0" indent="0" algn="l" rtl="0">
                <a:lnSpc>
                  <a:spcPct val="140022"/>
                </a:lnSpc>
                <a:spcBef>
                  <a:spcPts val="0"/>
                </a:spcBef>
                <a:spcAft>
                  <a:spcPts val="0"/>
                </a:spcAft>
                <a:buNone/>
              </a:pPr>
              <a:r>
                <a:rPr lang="en-US" sz="2701" b="0" i="0" u="none" strike="noStrike" cap="none">
                  <a:solidFill>
                    <a:srgbClr val="000000"/>
                  </a:solidFill>
                  <a:latin typeface="Arial"/>
                  <a:ea typeface="Arial"/>
                  <a:cs typeface="Arial"/>
                  <a:sym typeface="Arial"/>
                </a:rPr>
                <a:t>"The Match" (Tiger Woods vs. Phil Mickelson)</a:t>
              </a:r>
              <a:endParaRPr/>
            </a:p>
          </p:txBody>
        </p:sp>
        <p:cxnSp>
          <p:nvCxnSpPr>
            <p:cNvPr id="270" name="Google Shape;270;p12"/>
            <p:cNvCxnSpPr/>
            <p:nvPr/>
          </p:nvCxnSpPr>
          <p:spPr>
            <a:xfrm>
              <a:off x="0" y="785546"/>
              <a:ext cx="9454335" cy="0"/>
            </a:xfrm>
            <a:prstGeom prst="straightConnector1">
              <a:avLst/>
            </a:prstGeom>
            <a:noFill/>
            <a:ln w="13200" cap="rnd" cmpd="sng">
              <a:solidFill>
                <a:srgbClr val="DFDEDE"/>
              </a:solidFill>
              <a:prstDash val="solid"/>
              <a:round/>
              <a:headEnd type="none" w="sm" len="sm"/>
              <a:tailEnd type="none" w="sm" len="sm"/>
            </a:ln>
          </p:spPr>
        </p:cxnSp>
      </p:grpSp>
      <p:grpSp>
        <p:nvGrpSpPr>
          <p:cNvPr id="271" name="Google Shape;271;p12"/>
          <p:cNvGrpSpPr/>
          <p:nvPr/>
        </p:nvGrpSpPr>
        <p:grpSpPr>
          <a:xfrm>
            <a:off x="10336238" y="6719451"/>
            <a:ext cx="6923062" cy="1184418"/>
            <a:chOff x="0" y="-57150"/>
            <a:chExt cx="9230749" cy="1579224"/>
          </a:xfrm>
        </p:grpSpPr>
        <p:sp>
          <p:nvSpPr>
            <p:cNvPr id="272" name="Google Shape;272;p12"/>
            <p:cNvSpPr txBox="1"/>
            <p:nvPr/>
          </p:nvSpPr>
          <p:spPr>
            <a:xfrm>
              <a:off x="0" y="1152774"/>
              <a:ext cx="6771300" cy="369300"/>
            </a:xfrm>
            <a:prstGeom prst="rect">
              <a:avLst/>
            </a:prstGeom>
            <a:noFill/>
            <a:ln>
              <a:noFill/>
            </a:ln>
          </p:spPr>
          <p:txBody>
            <a:bodyPr spcFirstLastPara="1" wrap="square" lIns="0" tIns="0" rIns="0" bIns="0" anchor="t" anchorCtr="0">
              <a:spAutoFit/>
            </a:bodyPr>
            <a:lstStyle/>
            <a:p>
              <a:pPr marL="0" marR="0" lvl="0" indent="0" algn="l" rtl="0">
                <a:lnSpc>
                  <a:spcPct val="189166"/>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73" name="Google Shape;273;p12"/>
            <p:cNvSpPr txBox="1"/>
            <p:nvPr/>
          </p:nvSpPr>
          <p:spPr>
            <a:xfrm>
              <a:off x="140931" y="-57150"/>
              <a:ext cx="9089700" cy="573900"/>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Floyd Mayweather Jr. vs. Logan Paul </a:t>
              </a:r>
              <a:endParaRPr/>
            </a:p>
          </p:txBody>
        </p:sp>
        <p:cxnSp>
          <p:nvCxnSpPr>
            <p:cNvPr id="274" name="Google Shape;274;p12"/>
            <p:cNvCxnSpPr/>
            <p:nvPr/>
          </p:nvCxnSpPr>
          <p:spPr>
            <a:xfrm>
              <a:off x="140931" y="802027"/>
              <a:ext cx="9089818" cy="0"/>
            </a:xfrm>
            <a:prstGeom prst="straightConnector1">
              <a:avLst/>
            </a:prstGeom>
            <a:noFill/>
            <a:ln w="12700" cap="rnd" cmpd="sng">
              <a:solidFill>
                <a:srgbClr val="DFDEDE"/>
              </a:solidFill>
              <a:prstDash val="solid"/>
              <a:round/>
              <a:headEnd type="none" w="sm" len="sm"/>
              <a:tailEnd type="none" w="sm" len="sm"/>
            </a:ln>
          </p:spPr>
        </p:cxnSp>
      </p:grpSp>
      <p:pic>
        <p:nvPicPr>
          <p:cNvPr id="275" name="Google Shape;275;p12"/>
          <p:cNvPicPr preferRelativeResize="0"/>
          <p:nvPr/>
        </p:nvPicPr>
        <p:blipFill rotWithShape="1">
          <a:blip r:embed="rId3">
            <a:alphaModFix/>
          </a:blip>
          <a:srcRect/>
          <a:stretch/>
        </p:blipFill>
        <p:spPr>
          <a:xfrm>
            <a:off x="558947" y="2808356"/>
            <a:ext cx="4230166" cy="6299600"/>
          </a:xfrm>
          <a:prstGeom prst="rect">
            <a:avLst/>
          </a:prstGeom>
          <a:noFill/>
          <a:ln>
            <a:noFill/>
          </a:ln>
        </p:spPr>
      </p:pic>
      <p:grpSp>
        <p:nvGrpSpPr>
          <p:cNvPr id="276" name="Google Shape;276;p12"/>
          <p:cNvGrpSpPr/>
          <p:nvPr/>
        </p:nvGrpSpPr>
        <p:grpSpPr>
          <a:xfrm>
            <a:off x="838200" y="1035844"/>
            <a:ext cx="5690703" cy="1772512"/>
            <a:chOff x="0" y="9525"/>
            <a:chExt cx="7587604" cy="2363349"/>
          </a:xfrm>
        </p:grpSpPr>
        <p:sp>
          <p:nvSpPr>
            <p:cNvPr id="277" name="Google Shape;277;p12"/>
            <p:cNvSpPr txBox="1"/>
            <p:nvPr/>
          </p:nvSpPr>
          <p:spPr>
            <a:xfrm>
              <a:off x="0" y="1879056"/>
              <a:ext cx="7587604" cy="493818"/>
            </a:xfrm>
            <a:prstGeom prst="rect">
              <a:avLst/>
            </a:prstGeom>
            <a:noFill/>
            <a:ln>
              <a:noFill/>
            </a:ln>
          </p:spPr>
          <p:txBody>
            <a:bodyPr spcFirstLastPara="1" wrap="square" lIns="0" tIns="0" rIns="0" bIns="0" anchor="t" anchorCtr="0">
              <a:spAutoFit/>
            </a:bodyPr>
            <a:lstStyle/>
            <a:p>
              <a:pPr marL="0" marR="0" lvl="0" indent="0" algn="l" rtl="0">
                <a:lnSpc>
                  <a:spcPct val="171055"/>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278" name="Google Shape;278;p12"/>
            <p:cNvSpPr txBox="1"/>
            <p:nvPr/>
          </p:nvSpPr>
          <p:spPr>
            <a:xfrm>
              <a:off x="0" y="9525"/>
              <a:ext cx="7587604" cy="1398366"/>
            </a:xfrm>
            <a:prstGeom prst="rect">
              <a:avLst/>
            </a:prstGeom>
            <a:noFill/>
            <a:ln>
              <a:noFill/>
            </a:ln>
          </p:spPr>
          <p:txBody>
            <a:bodyPr spcFirstLastPara="1" wrap="square" lIns="0" tIns="0" rIns="0" bIns="0" anchor="t" anchorCtr="0">
              <a:spAutoFit/>
            </a:bodyPr>
            <a:lstStyle/>
            <a:p>
              <a:pPr marL="0" marR="0" lvl="0" indent="0" algn="l" rtl="0">
                <a:lnSpc>
                  <a:spcPct val="118004"/>
                </a:lnSpc>
                <a:spcBef>
                  <a:spcPts val="0"/>
                </a:spcBef>
                <a:spcAft>
                  <a:spcPts val="0"/>
                </a:spcAft>
                <a:buNone/>
              </a:pPr>
              <a:r>
                <a:rPr lang="en-US" sz="6965" b="1" i="0" u="none" strike="noStrike" cap="none">
                  <a:solidFill>
                    <a:srgbClr val="000000"/>
                  </a:solidFill>
                  <a:latin typeface="Antonio"/>
                  <a:ea typeface="Antonio"/>
                  <a:cs typeface="Antonio"/>
                  <a:sym typeface="Antonio"/>
                </a:rPr>
                <a:t>EXHIBITIONS</a:t>
              </a:r>
              <a:endParaRPr/>
            </a:p>
          </p:txBody>
        </p:sp>
      </p:grpSp>
      <p:sp>
        <p:nvSpPr>
          <p:cNvPr id="279" name="Google Shape;279;p12"/>
          <p:cNvSpPr txBox="1"/>
          <p:nvPr/>
        </p:nvSpPr>
        <p:spPr>
          <a:xfrm>
            <a:off x="6045663" y="866775"/>
            <a:ext cx="4122886"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2017</a:t>
            </a:r>
            <a:endParaRPr/>
          </a:p>
        </p:txBody>
      </p:sp>
      <p:sp>
        <p:nvSpPr>
          <p:cNvPr id="280" name="Google Shape;280;p12"/>
          <p:cNvSpPr txBox="1"/>
          <p:nvPr/>
        </p:nvSpPr>
        <p:spPr>
          <a:xfrm>
            <a:off x="6045663" y="4188832"/>
            <a:ext cx="4083212"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2018</a:t>
            </a:r>
            <a:endParaRPr/>
          </a:p>
        </p:txBody>
      </p:sp>
      <p:sp>
        <p:nvSpPr>
          <p:cNvPr id="281" name="Google Shape;281;p12"/>
          <p:cNvSpPr txBox="1"/>
          <p:nvPr/>
        </p:nvSpPr>
        <p:spPr>
          <a:xfrm>
            <a:off x="6045663" y="7507329"/>
            <a:ext cx="3787508"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2021</a:t>
            </a:r>
            <a:endParaRPr/>
          </a:p>
        </p:txBody>
      </p:sp>
      <p:sp>
        <p:nvSpPr>
          <p:cNvPr id="282" name="Google Shape;282;p12"/>
          <p:cNvSpPr txBox="1"/>
          <p:nvPr/>
        </p:nvSpPr>
        <p:spPr>
          <a:xfrm>
            <a:off x="10336238" y="7540201"/>
            <a:ext cx="6923100" cy="24633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Floyd Mayweather cashed in again in 2021 in a made-for-PPV boxing match with YouTube star, Logan Paul</a:t>
            </a:r>
            <a:endParaRPr sz="2000"/>
          </a:p>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event generated over a million PPV buys, and Mayweather took home more than $50 million for his efforts</a:t>
            </a:r>
            <a:endParaRPr sz="2000"/>
          </a:p>
        </p:txBody>
      </p:sp>
      <p:sp>
        <p:nvSpPr>
          <p:cNvPr id="283" name="Google Shape;283;p12"/>
          <p:cNvSpPr txBox="1"/>
          <p:nvPr/>
        </p:nvSpPr>
        <p:spPr>
          <a:xfrm>
            <a:off x="10336238" y="4760627"/>
            <a:ext cx="6923100" cy="16011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Several broadcasters streamed “The Match” via PPV, a one-on-one match between two of the most iconic golfers of all time (Phil Mickelson and Tiger Woods)</a:t>
            </a:r>
            <a:endParaRPr sz="2000"/>
          </a:p>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event generated more than one million PPV buys</a:t>
            </a:r>
            <a:endParaRPr sz="2000"/>
          </a:p>
        </p:txBody>
      </p:sp>
      <p:sp>
        <p:nvSpPr>
          <p:cNvPr id="284" name="Google Shape;284;p12"/>
          <p:cNvSpPr txBox="1"/>
          <p:nvPr/>
        </p:nvSpPr>
        <p:spPr>
          <a:xfrm>
            <a:off x="10420083" y="1709204"/>
            <a:ext cx="6923100" cy="20322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Pitting the most popular boxer and most popular UFC fighter together in an exhibition boxing match proved to be a recipe for success </a:t>
            </a:r>
            <a:endParaRPr sz="2000"/>
          </a:p>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event resulted in 5.17 million PPV buys, the 4th largest PPV event in history </a:t>
            </a:r>
            <a:endParaRPr sz="2000"/>
          </a:p>
        </p:txBody>
      </p:sp>
      <p:sp>
        <p:nvSpPr>
          <p:cNvPr id="285" name="Google Shape;285;p12"/>
          <p:cNvSpPr txBox="1"/>
          <p:nvPr/>
        </p:nvSpPr>
        <p:spPr>
          <a:xfrm>
            <a:off x="578400" y="9759054"/>
            <a:ext cx="6591302" cy="23392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290" b="0" i="0" u="none" strike="noStrike" cap="none">
                <a:solidFill>
                  <a:srgbClr val="000000"/>
                </a:solidFill>
                <a:latin typeface="Arial"/>
                <a:ea typeface="Arial"/>
                <a:cs typeface="Arial"/>
                <a:sym typeface="Arial"/>
              </a:rPr>
              <a:t>WWW.SPORTSCAREERCONSULTING.COM</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3"/>
          <p:cNvSpPr/>
          <p:nvPr/>
        </p:nvSpPr>
        <p:spPr>
          <a:xfrm>
            <a:off x="1028700" y="594681"/>
            <a:ext cx="5165677" cy="1569785"/>
          </a:xfrm>
          <a:custGeom>
            <a:avLst/>
            <a:gdLst/>
            <a:ahLst/>
            <a:cxnLst/>
            <a:rect l="l" t="t" r="r" b="b"/>
            <a:pathLst>
              <a:path w="1444288" h="438901" extrusionOk="0">
                <a:moveTo>
                  <a:pt x="0" y="0"/>
                </a:moveTo>
                <a:lnTo>
                  <a:pt x="1444288" y="0"/>
                </a:lnTo>
                <a:lnTo>
                  <a:pt x="1444288" y="438901"/>
                </a:lnTo>
                <a:lnTo>
                  <a:pt x="0" y="438901"/>
                </a:lnTo>
                <a:close/>
              </a:path>
            </a:pathLst>
          </a:custGeom>
          <a:solidFill>
            <a:srgbClr val="FFED00"/>
          </a:solidFill>
          <a:ln>
            <a:noFill/>
          </a:ln>
        </p:spPr>
      </p:sp>
      <p:cxnSp>
        <p:nvCxnSpPr>
          <p:cNvPr id="291" name="Google Shape;291;p13"/>
          <p:cNvCxnSpPr/>
          <p:nvPr/>
        </p:nvCxnSpPr>
        <p:spPr>
          <a:xfrm>
            <a:off x="7708294" y="1028700"/>
            <a:ext cx="10579706" cy="0"/>
          </a:xfrm>
          <a:prstGeom prst="straightConnector1">
            <a:avLst/>
          </a:prstGeom>
          <a:noFill/>
          <a:ln w="9525" cap="rnd" cmpd="sng">
            <a:solidFill>
              <a:srgbClr val="DFDEDE"/>
            </a:solidFill>
            <a:prstDash val="solid"/>
            <a:round/>
            <a:headEnd type="none" w="sm" len="sm"/>
            <a:tailEnd type="none" w="sm" len="sm"/>
          </a:ln>
        </p:spPr>
      </p:cxnSp>
      <p:cxnSp>
        <p:nvCxnSpPr>
          <p:cNvPr id="292" name="Google Shape;292;p13"/>
          <p:cNvCxnSpPr/>
          <p:nvPr/>
        </p:nvCxnSpPr>
        <p:spPr>
          <a:xfrm>
            <a:off x="7620002" y="4290503"/>
            <a:ext cx="10579706" cy="0"/>
          </a:xfrm>
          <a:prstGeom prst="straightConnector1">
            <a:avLst/>
          </a:prstGeom>
          <a:noFill/>
          <a:ln w="9525" cap="rnd" cmpd="sng">
            <a:solidFill>
              <a:srgbClr val="DFDEDE"/>
            </a:solidFill>
            <a:prstDash val="solid"/>
            <a:round/>
            <a:headEnd type="none" w="sm" len="sm"/>
            <a:tailEnd type="none" w="sm" len="sm"/>
          </a:ln>
        </p:spPr>
      </p:cxnSp>
      <p:cxnSp>
        <p:nvCxnSpPr>
          <p:cNvPr id="293" name="Google Shape;293;p13"/>
          <p:cNvCxnSpPr/>
          <p:nvPr/>
        </p:nvCxnSpPr>
        <p:spPr>
          <a:xfrm>
            <a:off x="7620002" y="8025658"/>
            <a:ext cx="10667998" cy="0"/>
          </a:xfrm>
          <a:prstGeom prst="straightConnector1">
            <a:avLst/>
          </a:prstGeom>
          <a:noFill/>
          <a:ln w="9525" cap="rnd" cmpd="sng">
            <a:solidFill>
              <a:srgbClr val="DFDEDE"/>
            </a:solidFill>
            <a:prstDash val="solid"/>
            <a:round/>
            <a:headEnd type="none" w="sm" len="sm"/>
            <a:tailEnd type="none" w="sm" len="sm"/>
          </a:ln>
        </p:spPr>
      </p:cxnSp>
      <p:sp>
        <p:nvSpPr>
          <p:cNvPr id="294" name="Google Shape;294;p13"/>
          <p:cNvSpPr/>
          <p:nvPr/>
        </p:nvSpPr>
        <p:spPr>
          <a:xfrm>
            <a:off x="0" y="8984616"/>
            <a:ext cx="678598" cy="547367"/>
          </a:xfrm>
          <a:custGeom>
            <a:avLst/>
            <a:gdLst/>
            <a:ahLst/>
            <a:cxnLst/>
            <a:rect l="l" t="t" r="r" b="b"/>
            <a:pathLst>
              <a:path w="312353" h="251948" extrusionOk="0">
                <a:moveTo>
                  <a:pt x="0" y="0"/>
                </a:moveTo>
                <a:lnTo>
                  <a:pt x="312353" y="0"/>
                </a:lnTo>
                <a:lnTo>
                  <a:pt x="312353" y="251948"/>
                </a:lnTo>
                <a:lnTo>
                  <a:pt x="0" y="251948"/>
                </a:lnTo>
                <a:close/>
              </a:path>
            </a:pathLst>
          </a:custGeom>
          <a:solidFill>
            <a:srgbClr val="FFED00"/>
          </a:solidFill>
          <a:ln>
            <a:noFill/>
          </a:ln>
        </p:spPr>
      </p:sp>
      <p:pic>
        <p:nvPicPr>
          <p:cNvPr id="295" name="Google Shape;295;p13"/>
          <p:cNvPicPr preferRelativeResize="0"/>
          <p:nvPr/>
        </p:nvPicPr>
        <p:blipFill rotWithShape="1">
          <a:blip r:embed="rId3">
            <a:alphaModFix/>
          </a:blip>
          <a:srcRect r="42358"/>
          <a:stretch/>
        </p:blipFill>
        <p:spPr>
          <a:xfrm>
            <a:off x="1028700" y="2605659"/>
            <a:ext cx="5165677" cy="5981982"/>
          </a:xfrm>
          <a:prstGeom prst="rect">
            <a:avLst/>
          </a:prstGeom>
          <a:noFill/>
          <a:ln>
            <a:noFill/>
          </a:ln>
        </p:spPr>
      </p:pic>
      <p:sp>
        <p:nvSpPr>
          <p:cNvPr id="296" name="Google Shape;296;p13"/>
          <p:cNvSpPr txBox="1"/>
          <p:nvPr/>
        </p:nvSpPr>
        <p:spPr>
          <a:xfrm>
            <a:off x="1236516" y="469052"/>
            <a:ext cx="5657198" cy="1556847"/>
          </a:xfrm>
          <a:prstGeom prst="rect">
            <a:avLst/>
          </a:prstGeom>
          <a:noFill/>
          <a:ln>
            <a:noFill/>
          </a:ln>
        </p:spPr>
        <p:txBody>
          <a:bodyPr spcFirstLastPara="1" wrap="square" lIns="0" tIns="0" rIns="0" bIns="0" anchor="t" anchorCtr="0">
            <a:spAutoFit/>
          </a:bodyPr>
          <a:lstStyle/>
          <a:p>
            <a:pPr marL="0" marR="0" lvl="0" indent="0" algn="l" rtl="0">
              <a:lnSpc>
                <a:spcPct val="153998"/>
              </a:lnSpc>
              <a:spcBef>
                <a:spcPts val="0"/>
              </a:spcBef>
              <a:spcAft>
                <a:spcPts val="0"/>
              </a:spcAft>
              <a:buNone/>
            </a:pPr>
            <a:r>
              <a:rPr lang="en-US" sz="8504" b="1" i="0" u="none" strike="noStrike" cap="none">
                <a:solidFill>
                  <a:srgbClr val="000000"/>
                </a:solidFill>
                <a:latin typeface="Antonio"/>
                <a:ea typeface="Antonio"/>
                <a:cs typeface="Antonio"/>
                <a:sym typeface="Antonio"/>
              </a:rPr>
              <a:t>DISCUSSION</a:t>
            </a:r>
            <a:endParaRPr/>
          </a:p>
        </p:txBody>
      </p:sp>
      <p:sp>
        <p:nvSpPr>
          <p:cNvPr id="297" name="Google Shape;297;p13"/>
          <p:cNvSpPr txBox="1"/>
          <p:nvPr/>
        </p:nvSpPr>
        <p:spPr>
          <a:xfrm>
            <a:off x="7708294" y="1235923"/>
            <a:ext cx="9714300" cy="1600500"/>
          </a:xfrm>
          <a:prstGeom prst="rect">
            <a:avLst/>
          </a:prstGeom>
          <a:noFill/>
          <a:ln>
            <a:noFill/>
          </a:ln>
        </p:spPr>
        <p:txBody>
          <a:bodyPr spcFirstLastPara="1" wrap="square" lIns="0" tIns="0" rIns="0" bIns="0" anchor="t" anchorCtr="0">
            <a:spAutoFit/>
          </a:bodyPr>
          <a:lstStyle/>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What sports and entertainment properties benefit most from a PPV business model?  </a:t>
            </a:r>
            <a:endParaRPr sz="2000" b="0" i="0" u="none" strike="noStrike" cap="none">
              <a:solidFill>
                <a:srgbClr val="000000"/>
              </a:solidFill>
              <a:latin typeface="Arial"/>
              <a:ea typeface="Arial"/>
              <a:cs typeface="Arial"/>
              <a:sym typeface="Arial"/>
            </a:endParaRPr>
          </a:p>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Why do you think other sports and entertainment properties choose to broadcast events through traditional cable rather than on pay-per-view? </a:t>
            </a:r>
            <a:endParaRPr sz="2000"/>
          </a:p>
        </p:txBody>
      </p:sp>
      <p:sp>
        <p:nvSpPr>
          <p:cNvPr id="298" name="Google Shape;298;p13"/>
          <p:cNvSpPr txBox="1"/>
          <p:nvPr/>
        </p:nvSpPr>
        <p:spPr>
          <a:xfrm>
            <a:off x="7620000" y="395175"/>
            <a:ext cx="3041100" cy="426300"/>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Business Model</a:t>
            </a:r>
            <a:endParaRPr/>
          </a:p>
        </p:txBody>
      </p:sp>
      <p:sp>
        <p:nvSpPr>
          <p:cNvPr id="299" name="Google Shape;299;p13"/>
          <p:cNvSpPr txBox="1"/>
          <p:nvPr/>
        </p:nvSpPr>
        <p:spPr>
          <a:xfrm>
            <a:off x="7708294" y="4517777"/>
            <a:ext cx="9714300" cy="1600500"/>
          </a:xfrm>
          <a:prstGeom prst="rect">
            <a:avLst/>
          </a:prstGeom>
          <a:noFill/>
          <a:ln>
            <a:noFill/>
          </a:ln>
        </p:spPr>
        <p:txBody>
          <a:bodyPr spcFirstLastPara="1" wrap="square" lIns="0" tIns="0" rIns="0" bIns="0" anchor="t" anchorCtr="0">
            <a:spAutoFit/>
          </a:bodyPr>
          <a:lstStyle/>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What is promotion?   </a:t>
            </a:r>
            <a:endParaRPr sz="2000"/>
          </a:p>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Why is promotion important to PPV events?</a:t>
            </a:r>
            <a:endParaRPr sz="2000" b="0" i="0" u="none" strike="noStrike" cap="none">
              <a:solidFill>
                <a:srgbClr val="000000"/>
              </a:solidFill>
              <a:latin typeface="Arial"/>
              <a:ea typeface="Arial"/>
              <a:cs typeface="Arial"/>
              <a:sym typeface="Arial"/>
            </a:endParaRPr>
          </a:p>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How do you think event organizers promote events to help maximize the number of PPV buys? </a:t>
            </a:r>
            <a:endParaRPr sz="2000"/>
          </a:p>
        </p:txBody>
      </p:sp>
      <p:sp>
        <p:nvSpPr>
          <p:cNvPr id="300" name="Google Shape;300;p13"/>
          <p:cNvSpPr txBox="1"/>
          <p:nvPr/>
        </p:nvSpPr>
        <p:spPr>
          <a:xfrm>
            <a:off x="7620002" y="3592591"/>
            <a:ext cx="8747507"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Promotion</a:t>
            </a:r>
            <a:endParaRPr/>
          </a:p>
        </p:txBody>
      </p:sp>
      <p:sp>
        <p:nvSpPr>
          <p:cNvPr id="301" name="Google Shape;301;p13"/>
          <p:cNvSpPr txBox="1"/>
          <p:nvPr/>
        </p:nvSpPr>
        <p:spPr>
          <a:xfrm>
            <a:off x="7620002" y="8262029"/>
            <a:ext cx="9438000" cy="1169400"/>
          </a:xfrm>
          <a:prstGeom prst="rect">
            <a:avLst/>
          </a:prstGeom>
          <a:noFill/>
          <a:ln>
            <a:noFill/>
          </a:ln>
        </p:spPr>
        <p:txBody>
          <a:bodyPr spcFirstLastPara="1" wrap="square" lIns="0" tIns="0" rIns="0" bIns="0" anchor="t" anchorCtr="0">
            <a:spAutoFit/>
          </a:bodyPr>
          <a:lstStyle/>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Can you think of an event that might succeed as a pay-per-view event? </a:t>
            </a:r>
            <a:endParaRPr sz="2000" b="0" i="0" u="none" strike="noStrike" cap="none">
              <a:solidFill>
                <a:srgbClr val="000000"/>
              </a:solidFill>
              <a:latin typeface="Arial"/>
              <a:ea typeface="Arial"/>
              <a:cs typeface="Arial"/>
              <a:sym typeface="Arial"/>
            </a:endParaRPr>
          </a:p>
          <a:p>
            <a:pPr marL="474980" marR="0" lvl="1" indent="-224790" algn="l" rtl="0">
              <a:lnSpc>
                <a:spcPct val="139954"/>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How would you promote the event?  Be prepared to share your promotion plan in class. </a:t>
            </a:r>
            <a:endParaRPr sz="2000"/>
          </a:p>
        </p:txBody>
      </p:sp>
      <p:sp>
        <p:nvSpPr>
          <p:cNvPr id="302" name="Google Shape;302;p13"/>
          <p:cNvSpPr txBox="1"/>
          <p:nvPr/>
        </p:nvSpPr>
        <p:spPr>
          <a:xfrm>
            <a:off x="7620002" y="7286799"/>
            <a:ext cx="8747507"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Deep Dive</a:t>
            </a:r>
            <a:endParaRPr/>
          </a:p>
        </p:txBody>
      </p:sp>
      <p:sp>
        <p:nvSpPr>
          <p:cNvPr id="303" name="Google Shape;303;p13"/>
          <p:cNvSpPr txBox="1"/>
          <p:nvPr/>
        </p:nvSpPr>
        <p:spPr>
          <a:xfrm>
            <a:off x="1028700" y="9103553"/>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mt="7999"/>
          </a:blip>
          <a:stretch>
            <a:fillRect/>
          </a:stretch>
        </a:blipFill>
        <a:effectLst/>
      </p:bgPr>
    </p:bg>
    <p:spTree>
      <p:nvGrpSpPr>
        <p:cNvPr id="1" name="Shape 307"/>
        <p:cNvGrpSpPr/>
        <p:nvPr/>
      </p:nvGrpSpPr>
      <p:grpSpPr>
        <a:xfrm>
          <a:off x="0" y="0"/>
          <a:ext cx="0" cy="0"/>
          <a:chOff x="0" y="0"/>
          <a:chExt cx="0" cy="0"/>
        </a:xfrm>
      </p:grpSpPr>
      <p:cxnSp>
        <p:nvCxnSpPr>
          <p:cNvPr id="308" name="Google Shape;308;p14"/>
          <p:cNvCxnSpPr/>
          <p:nvPr/>
        </p:nvCxnSpPr>
        <p:spPr>
          <a:xfrm>
            <a:off x="1028700" y="3137458"/>
            <a:ext cx="16230600" cy="0"/>
          </a:xfrm>
          <a:prstGeom prst="straightConnector1">
            <a:avLst/>
          </a:prstGeom>
          <a:noFill/>
          <a:ln w="9525" cap="rnd" cmpd="sng">
            <a:solidFill>
              <a:srgbClr val="DFDEDE"/>
            </a:solidFill>
            <a:prstDash val="solid"/>
            <a:round/>
            <a:headEnd type="none" w="sm" len="sm"/>
            <a:tailEnd type="none" w="sm" len="sm"/>
          </a:ln>
        </p:spPr>
      </p:cxnSp>
      <p:cxnSp>
        <p:nvCxnSpPr>
          <p:cNvPr id="309" name="Google Shape;309;p14"/>
          <p:cNvCxnSpPr/>
          <p:nvPr/>
        </p:nvCxnSpPr>
        <p:spPr>
          <a:xfrm>
            <a:off x="838200" y="9862529"/>
            <a:ext cx="16230600" cy="0"/>
          </a:xfrm>
          <a:prstGeom prst="straightConnector1">
            <a:avLst/>
          </a:prstGeom>
          <a:noFill/>
          <a:ln w="9525" cap="rnd" cmpd="sng">
            <a:solidFill>
              <a:srgbClr val="DFDEDE"/>
            </a:solidFill>
            <a:prstDash val="solid"/>
            <a:round/>
            <a:headEnd type="none" w="sm" len="sm"/>
            <a:tailEnd type="none" w="sm" len="sm"/>
          </a:ln>
        </p:spPr>
      </p:cxnSp>
      <p:sp>
        <p:nvSpPr>
          <p:cNvPr id="310" name="Google Shape;310;p14"/>
          <p:cNvSpPr txBox="1"/>
          <p:nvPr/>
        </p:nvSpPr>
        <p:spPr>
          <a:xfrm>
            <a:off x="-387750" y="188511"/>
            <a:ext cx="19063500" cy="2843855"/>
          </a:xfrm>
          <a:prstGeom prst="rect">
            <a:avLst/>
          </a:prstGeom>
          <a:noFill/>
          <a:ln>
            <a:noFill/>
          </a:ln>
        </p:spPr>
        <p:txBody>
          <a:bodyPr spcFirstLastPara="1" wrap="square" lIns="0" tIns="0" rIns="0" bIns="0" anchor="t" anchorCtr="0">
            <a:spAutoFit/>
          </a:bodyPr>
          <a:lstStyle/>
          <a:p>
            <a:pPr marL="0" marR="0" lvl="0" indent="0" algn="ctr" rtl="0">
              <a:lnSpc>
                <a:spcPct val="154000"/>
              </a:lnSpc>
              <a:spcBef>
                <a:spcPts val="0"/>
              </a:spcBef>
              <a:spcAft>
                <a:spcPts val="0"/>
              </a:spcAft>
              <a:buNone/>
            </a:pPr>
            <a:r>
              <a:rPr lang="en-US" sz="12000" b="1" i="0" u="none" strike="noStrike" cap="none" dirty="0">
                <a:solidFill>
                  <a:srgbClr val="000000"/>
                </a:solidFill>
                <a:latin typeface="Antonio"/>
                <a:ea typeface="Antonio"/>
                <a:cs typeface="Antonio"/>
                <a:sym typeface="Antonio"/>
              </a:rPr>
              <a:t>SOURCES</a:t>
            </a:r>
            <a:endParaRPr sz="12000" dirty="0"/>
          </a:p>
        </p:txBody>
      </p:sp>
      <p:sp>
        <p:nvSpPr>
          <p:cNvPr id="311" name="Google Shape;311;p14"/>
          <p:cNvSpPr txBox="1"/>
          <p:nvPr/>
        </p:nvSpPr>
        <p:spPr>
          <a:xfrm>
            <a:off x="1028700" y="3245929"/>
            <a:ext cx="16230600" cy="3927000"/>
          </a:xfrm>
          <a:prstGeom prst="rect">
            <a:avLst/>
          </a:prstGeom>
          <a:noFill/>
          <a:ln>
            <a:noFill/>
          </a:ln>
        </p:spPr>
        <p:txBody>
          <a:bodyPr spcFirstLastPara="1" wrap="square" lIns="0" tIns="0" rIns="0" bIns="0" anchor="t" anchorCtr="0">
            <a:spAutoFit/>
          </a:bodyPr>
          <a:lstStyle/>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https://en.wikipedia.org/wiki/Pay-per-view#History</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https://en.wikipedia.org/wiki/Evander_Holyfield_vs._Mike_Tyson_II</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https://www.businessinsider.com/the-50-best-selling-pay-per-view-events-boxing-ufc-wrestling-tv-history-2017-8</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https://www.worldboxingnews.net/2021/05/13/floyd-mayweather-pacquiao-ppv-record</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https://www.sportspromedia.com/news/mayweather-logan-paul-boxing-fight-ppv-buys-showtime</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https://bolavip.com/en/offside/the-5-biggest-canelo-alvarez-ppv-fights-20210219-0013.html</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https://www.thesportster.com/wrestling/wwe-highest-grossing-ppv-buyrate</a:t>
            </a:r>
            <a:endParaRPr sz="2000" b="0" i="0" u="none" strike="noStrike" cap="none" dirty="0">
              <a:solidFill>
                <a:srgbClr val="000000"/>
              </a:solidFill>
              <a:latin typeface="Arial"/>
              <a:ea typeface="Arial"/>
              <a:cs typeface="Arial"/>
              <a:sym typeface="Arial"/>
            </a:endParaRPr>
          </a:p>
          <a:p>
            <a:pPr marL="0" marR="0" lvl="0" indent="0" algn="l" rtl="0">
              <a:lnSpc>
                <a:spcPct val="167950"/>
              </a:lnSpc>
              <a:spcBef>
                <a:spcPts val="0"/>
              </a:spcBef>
              <a:spcAft>
                <a:spcPts val="0"/>
              </a:spcAft>
              <a:buNone/>
            </a:pPr>
            <a:r>
              <a:rPr lang="en-US" sz="2000" b="0" i="0" u="sng" strike="noStrike" cap="none" dirty="0">
                <a:solidFill>
                  <a:schemeClr val="hlink"/>
                </a:solidFill>
                <a:latin typeface="Arial"/>
                <a:ea typeface="Arial"/>
                <a:cs typeface="Arial"/>
                <a:sym typeface="Arial"/>
                <a:hlinkClick r:id="rId4"/>
              </a:rPr>
              <a:t>https://www.tapology.com/search/mma-event-figures/ppv-pay-per-view-buys-buyrate</a:t>
            </a:r>
            <a:endParaRPr sz="20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cxnSp>
        <p:nvCxnSpPr>
          <p:cNvPr id="97" name="Google Shape;97;p2"/>
          <p:cNvCxnSpPr/>
          <p:nvPr/>
        </p:nvCxnSpPr>
        <p:spPr>
          <a:xfrm>
            <a:off x="9474485" y="2046416"/>
            <a:ext cx="7921427" cy="0"/>
          </a:xfrm>
          <a:prstGeom prst="straightConnector1">
            <a:avLst/>
          </a:prstGeom>
          <a:noFill/>
          <a:ln w="9525" cap="rnd" cmpd="sng">
            <a:solidFill>
              <a:srgbClr val="DFDEDE"/>
            </a:solidFill>
            <a:prstDash val="solid"/>
            <a:round/>
            <a:headEnd type="none" w="sm" len="sm"/>
            <a:tailEnd type="none" w="sm" len="sm"/>
          </a:ln>
        </p:spPr>
      </p:cxnSp>
      <p:cxnSp>
        <p:nvCxnSpPr>
          <p:cNvPr id="98" name="Google Shape;98;p2"/>
          <p:cNvCxnSpPr/>
          <p:nvPr/>
        </p:nvCxnSpPr>
        <p:spPr>
          <a:xfrm>
            <a:off x="9474485" y="3261434"/>
            <a:ext cx="7921427" cy="0"/>
          </a:xfrm>
          <a:prstGeom prst="straightConnector1">
            <a:avLst/>
          </a:prstGeom>
          <a:noFill/>
          <a:ln w="9525" cap="rnd" cmpd="sng">
            <a:solidFill>
              <a:srgbClr val="DFDEDE"/>
            </a:solidFill>
            <a:prstDash val="solid"/>
            <a:round/>
            <a:headEnd type="none" w="sm" len="sm"/>
            <a:tailEnd type="none" w="sm" len="sm"/>
          </a:ln>
        </p:spPr>
      </p:cxnSp>
      <p:sp>
        <p:nvSpPr>
          <p:cNvPr id="99" name="Google Shape;99;p2"/>
          <p:cNvSpPr txBox="1"/>
          <p:nvPr/>
        </p:nvSpPr>
        <p:spPr>
          <a:xfrm>
            <a:off x="788133" y="3543031"/>
            <a:ext cx="8686352" cy="3496212"/>
          </a:xfrm>
          <a:prstGeom prst="rect">
            <a:avLst/>
          </a:prstGeom>
          <a:noFill/>
          <a:ln>
            <a:noFill/>
          </a:ln>
        </p:spPr>
        <p:txBody>
          <a:bodyPr spcFirstLastPara="1" wrap="square" lIns="0" tIns="0" rIns="0" bIns="0" anchor="t" anchorCtr="0">
            <a:spAutoFit/>
          </a:bodyPr>
          <a:lstStyle/>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WHAT IS </a:t>
            </a:r>
            <a:endParaRPr/>
          </a:p>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PPV?</a:t>
            </a:r>
            <a:endParaRPr/>
          </a:p>
        </p:txBody>
      </p:sp>
      <p:sp>
        <p:nvSpPr>
          <p:cNvPr id="100" name="Google Shape;100;p2"/>
          <p:cNvSpPr txBox="1"/>
          <p:nvPr/>
        </p:nvSpPr>
        <p:spPr>
          <a:xfrm>
            <a:off x="9474485" y="2184244"/>
            <a:ext cx="6161353" cy="987233"/>
          </a:xfrm>
          <a:prstGeom prst="rect">
            <a:avLst/>
          </a:prstGeom>
          <a:noFill/>
          <a:ln>
            <a:noFill/>
          </a:ln>
        </p:spPr>
        <p:txBody>
          <a:bodyPr spcFirstLastPara="1" wrap="square" lIns="0" tIns="0" rIns="0" bIns="0" anchor="t" anchorCtr="0">
            <a:spAutoFit/>
          </a:bodyPr>
          <a:lstStyle/>
          <a:p>
            <a:pPr marL="0" marR="0" lvl="0" indent="0" algn="l" rtl="0">
              <a:lnSpc>
                <a:spcPct val="140003"/>
              </a:lnSpc>
              <a:spcBef>
                <a:spcPts val="0"/>
              </a:spcBef>
              <a:spcAft>
                <a:spcPts val="0"/>
              </a:spcAft>
              <a:buNone/>
            </a:pPr>
            <a:r>
              <a:rPr lang="en-US" sz="5757" b="0" i="0" u="none" strike="noStrike" cap="none">
                <a:solidFill>
                  <a:srgbClr val="000000"/>
                </a:solidFill>
                <a:latin typeface="Arial"/>
                <a:ea typeface="Arial"/>
                <a:cs typeface="Arial"/>
                <a:sym typeface="Arial"/>
              </a:rPr>
              <a:t>PAY-PER-VIEW</a:t>
            </a:r>
            <a:endParaRPr/>
          </a:p>
        </p:txBody>
      </p:sp>
      <p:sp>
        <p:nvSpPr>
          <p:cNvPr id="101" name="Google Shape;101;p2"/>
          <p:cNvSpPr txBox="1"/>
          <p:nvPr/>
        </p:nvSpPr>
        <p:spPr>
          <a:xfrm>
            <a:off x="2411528" y="1101214"/>
            <a:ext cx="7062957" cy="998047"/>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864" b="0" i="0" u="none" strike="noStrike" cap="none">
                <a:solidFill>
                  <a:srgbClr val="000000"/>
                </a:solidFill>
                <a:latin typeface="Arial"/>
                <a:ea typeface="Arial"/>
                <a:cs typeface="Arial"/>
                <a:sym typeface="Arial"/>
              </a:rPr>
              <a:t>THE BUSINESS OF SPORTS &amp; ENTERTAINMENT</a:t>
            </a:r>
            <a:endParaRPr/>
          </a:p>
        </p:txBody>
      </p:sp>
      <p:pic>
        <p:nvPicPr>
          <p:cNvPr id="102" name="Google Shape;102;p2"/>
          <p:cNvPicPr preferRelativeResize="0"/>
          <p:nvPr/>
        </p:nvPicPr>
        <p:blipFill rotWithShape="1">
          <a:blip r:embed="rId3">
            <a:alphaModFix/>
          </a:blip>
          <a:srcRect/>
          <a:stretch/>
        </p:blipFill>
        <p:spPr>
          <a:xfrm>
            <a:off x="835269" y="1028700"/>
            <a:ext cx="1147176" cy="1209750"/>
          </a:xfrm>
          <a:prstGeom prst="rect">
            <a:avLst/>
          </a:prstGeom>
          <a:noFill/>
          <a:ln>
            <a:noFill/>
          </a:ln>
        </p:spPr>
      </p:pic>
      <p:sp>
        <p:nvSpPr>
          <p:cNvPr id="103" name="Google Shape;103;p2"/>
          <p:cNvSpPr txBox="1"/>
          <p:nvPr/>
        </p:nvSpPr>
        <p:spPr>
          <a:xfrm>
            <a:off x="1028700" y="9675670"/>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
        <p:nvSpPr>
          <p:cNvPr id="104" name="Google Shape;104;p2"/>
          <p:cNvSpPr txBox="1"/>
          <p:nvPr/>
        </p:nvSpPr>
        <p:spPr>
          <a:xfrm>
            <a:off x="9474485" y="3504278"/>
            <a:ext cx="7709100" cy="51309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2600" b="0" i="0" u="none" strike="noStrike" cap="none">
                <a:solidFill>
                  <a:srgbClr val="000000"/>
                </a:solidFill>
                <a:latin typeface="Arial"/>
                <a:ea typeface="Arial"/>
                <a:cs typeface="Arial"/>
                <a:sym typeface="Arial"/>
              </a:rPr>
              <a:t>Pay-per-view refers to a satellite, streaming or cable television service by which customers can order access to a specific broadcast for a set, one-time fee.  </a:t>
            </a:r>
            <a:endParaRPr sz="2600" b="0"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0"/>
              </a:spcAft>
              <a:buNone/>
            </a:pPr>
            <a:r>
              <a:rPr lang="en-US" sz="2600" b="0" i="0" u="none" strike="noStrike" cap="none">
                <a:solidFill>
                  <a:srgbClr val="000000"/>
                </a:solidFill>
                <a:latin typeface="Arial"/>
                <a:ea typeface="Arial"/>
                <a:cs typeface="Arial"/>
                <a:sym typeface="Arial"/>
              </a:rPr>
              <a:t>Certain sports and entertainment properties rely on a business model where pay-per-view generates a significant amount of revenue. WWE, UFC and boxing generate millions each year by broadcasting some of their biggest events on a pay-per-view basis.</a:t>
            </a:r>
            <a:endParaRPr sz="2600"/>
          </a:p>
          <a:p>
            <a:pPr marL="0" marR="0" lvl="0" indent="0" algn="l" rtl="0">
              <a:lnSpc>
                <a:spcPct val="115000"/>
              </a:lnSpc>
              <a:spcBef>
                <a:spcPts val="0"/>
              </a:spcBef>
              <a:spcAft>
                <a:spcPts val="0"/>
              </a:spcAft>
              <a:buNone/>
            </a:pP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p:nvPr/>
        </p:nvSpPr>
        <p:spPr>
          <a:xfrm>
            <a:off x="7567554" y="2842913"/>
            <a:ext cx="9691800" cy="61794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2600" b="0" i="0" u="none" strike="noStrike" cap="none">
                <a:solidFill>
                  <a:srgbClr val="000000"/>
                </a:solidFill>
                <a:latin typeface="Arial"/>
                <a:ea typeface="Arial"/>
                <a:cs typeface="Arial"/>
                <a:sym typeface="Arial"/>
              </a:rPr>
              <a:t>According to Wikipedia, the earliest form of pay-per-view was closed-circuit television, also known as theatre television, where professional boxing telecasts were broadcast live to a select a number of venues, mostly theaters, where viewers paid for tickets to watch the fight live.</a:t>
            </a:r>
            <a:endParaRPr sz="2600" b="0"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0"/>
              </a:spcAft>
              <a:buNone/>
            </a:pPr>
            <a:r>
              <a:rPr lang="en-US" sz="2600" b="0" i="0" u="none" strike="noStrike" cap="none">
                <a:solidFill>
                  <a:srgbClr val="000000"/>
                </a:solidFill>
                <a:latin typeface="Arial"/>
                <a:ea typeface="Arial"/>
                <a:cs typeface="Arial"/>
                <a:sym typeface="Arial"/>
              </a:rPr>
              <a:t>The first fight with a closed-circuit telecast was Joe Louis vs. Jersey Joe Walcott in 1948.  Closed-circuit telecasts peaked in popularity with Muhammad Ali in the 1960s and 1970s, with "The Rumble in the Jungle" fight drawing 50 million buys worldwide in 1974, and the "Thrilla in Manila" drawing 100 million buys worldwide in 1975.</a:t>
            </a:r>
            <a:endParaRPr sz="2600" b="0"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1000"/>
              </a:spcAft>
              <a:buNone/>
            </a:pPr>
            <a:r>
              <a:rPr lang="en-US" sz="2600" b="0" i="0" u="none" strike="noStrike" cap="none">
                <a:solidFill>
                  <a:srgbClr val="000000"/>
                </a:solidFill>
                <a:latin typeface="Arial"/>
                <a:ea typeface="Arial"/>
                <a:cs typeface="Arial"/>
                <a:sym typeface="Arial"/>
              </a:rPr>
              <a:t>Closed-circuit television was gradually replaced by pay-per-view home television in the 1980s and 1990s.</a:t>
            </a:r>
            <a:endParaRPr sz="2600"/>
          </a:p>
        </p:txBody>
      </p:sp>
      <p:sp>
        <p:nvSpPr>
          <p:cNvPr id="110" name="Google Shape;110;p3"/>
          <p:cNvSpPr/>
          <p:nvPr/>
        </p:nvSpPr>
        <p:spPr>
          <a:xfrm>
            <a:off x="7567554" y="1028700"/>
            <a:ext cx="5747591" cy="1347945"/>
          </a:xfrm>
          <a:custGeom>
            <a:avLst/>
            <a:gdLst/>
            <a:ahLst/>
            <a:cxnLst/>
            <a:rect l="l" t="t" r="r" b="b"/>
            <a:pathLst>
              <a:path w="1871459" h="438901" extrusionOk="0">
                <a:moveTo>
                  <a:pt x="0" y="0"/>
                </a:moveTo>
                <a:lnTo>
                  <a:pt x="1871459" y="0"/>
                </a:lnTo>
                <a:lnTo>
                  <a:pt x="1871459" y="438901"/>
                </a:lnTo>
                <a:lnTo>
                  <a:pt x="0" y="438901"/>
                </a:lnTo>
                <a:close/>
              </a:path>
            </a:pathLst>
          </a:custGeom>
          <a:solidFill>
            <a:srgbClr val="FFED00">
              <a:alpha val="87450"/>
            </a:srgbClr>
          </a:solidFill>
          <a:ln>
            <a:noFill/>
          </a:ln>
        </p:spPr>
      </p:sp>
      <p:pic>
        <p:nvPicPr>
          <p:cNvPr id="111" name="Google Shape;111;p3"/>
          <p:cNvPicPr preferRelativeResize="0"/>
          <p:nvPr/>
        </p:nvPicPr>
        <p:blipFill rotWithShape="1">
          <a:blip r:embed="rId3">
            <a:alphaModFix/>
          </a:blip>
          <a:srcRect/>
          <a:stretch/>
        </p:blipFill>
        <p:spPr>
          <a:xfrm>
            <a:off x="1028700" y="1708387"/>
            <a:ext cx="5189575" cy="6496171"/>
          </a:xfrm>
          <a:prstGeom prst="rect">
            <a:avLst/>
          </a:prstGeom>
          <a:noFill/>
          <a:ln>
            <a:noFill/>
          </a:ln>
        </p:spPr>
      </p:pic>
      <p:sp>
        <p:nvSpPr>
          <p:cNvPr id="112" name="Google Shape;112;p3"/>
          <p:cNvSpPr txBox="1"/>
          <p:nvPr/>
        </p:nvSpPr>
        <p:spPr>
          <a:xfrm>
            <a:off x="7714451" y="837161"/>
            <a:ext cx="5448311" cy="1485276"/>
          </a:xfrm>
          <a:prstGeom prst="rect">
            <a:avLst/>
          </a:prstGeom>
          <a:noFill/>
          <a:ln>
            <a:noFill/>
          </a:ln>
        </p:spPr>
        <p:txBody>
          <a:bodyPr spcFirstLastPara="1" wrap="square" lIns="0" tIns="0" rIns="0" bIns="0" anchor="t" anchorCtr="0">
            <a:spAutoFit/>
          </a:bodyPr>
          <a:lstStyle/>
          <a:p>
            <a:pPr marL="0" marR="0" lvl="0" indent="0" algn="l" rtl="0">
              <a:lnSpc>
                <a:spcPct val="154007"/>
              </a:lnSpc>
              <a:spcBef>
                <a:spcPts val="0"/>
              </a:spcBef>
              <a:spcAft>
                <a:spcPts val="0"/>
              </a:spcAft>
              <a:buNone/>
            </a:pPr>
            <a:r>
              <a:rPr lang="en-US" sz="8160" b="1" i="0" u="none" strike="noStrike" cap="none">
                <a:solidFill>
                  <a:srgbClr val="000000"/>
                </a:solidFill>
                <a:latin typeface="Antonio"/>
                <a:ea typeface="Antonio"/>
                <a:cs typeface="Antonio"/>
                <a:sym typeface="Antonio"/>
              </a:rPr>
              <a:t>PPV HISTORY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4"/>
          <p:cNvSpPr/>
          <p:nvPr/>
        </p:nvSpPr>
        <p:spPr>
          <a:xfrm>
            <a:off x="1028700" y="1028700"/>
            <a:ext cx="5165677" cy="1569785"/>
          </a:xfrm>
          <a:custGeom>
            <a:avLst/>
            <a:gdLst/>
            <a:ahLst/>
            <a:cxnLst/>
            <a:rect l="l" t="t" r="r" b="b"/>
            <a:pathLst>
              <a:path w="1444288" h="438901" extrusionOk="0">
                <a:moveTo>
                  <a:pt x="0" y="0"/>
                </a:moveTo>
                <a:lnTo>
                  <a:pt x="1444288" y="0"/>
                </a:lnTo>
                <a:lnTo>
                  <a:pt x="1444288" y="438901"/>
                </a:lnTo>
                <a:lnTo>
                  <a:pt x="0" y="438901"/>
                </a:lnTo>
                <a:close/>
              </a:path>
            </a:pathLst>
          </a:custGeom>
          <a:solidFill>
            <a:srgbClr val="FFED00"/>
          </a:solidFill>
          <a:ln>
            <a:noFill/>
          </a:ln>
        </p:spPr>
      </p:sp>
      <p:sp>
        <p:nvSpPr>
          <p:cNvPr id="118" name="Google Shape;118;p4"/>
          <p:cNvSpPr txBox="1"/>
          <p:nvPr/>
        </p:nvSpPr>
        <p:spPr>
          <a:xfrm>
            <a:off x="1160316" y="903072"/>
            <a:ext cx="5657198" cy="1556847"/>
          </a:xfrm>
          <a:prstGeom prst="rect">
            <a:avLst/>
          </a:prstGeom>
          <a:noFill/>
          <a:ln>
            <a:noFill/>
          </a:ln>
        </p:spPr>
        <p:txBody>
          <a:bodyPr spcFirstLastPara="1" wrap="square" lIns="0" tIns="0" rIns="0" bIns="0" anchor="t" anchorCtr="0">
            <a:spAutoFit/>
          </a:bodyPr>
          <a:lstStyle/>
          <a:p>
            <a:pPr marL="0" marR="0" lvl="0" indent="0" algn="l" rtl="0">
              <a:lnSpc>
                <a:spcPct val="153998"/>
              </a:lnSpc>
              <a:spcBef>
                <a:spcPts val="0"/>
              </a:spcBef>
              <a:spcAft>
                <a:spcPts val="0"/>
              </a:spcAft>
              <a:buNone/>
            </a:pPr>
            <a:r>
              <a:rPr lang="en-US" sz="8504" b="1" i="0" u="none" strike="noStrike" cap="none">
                <a:solidFill>
                  <a:srgbClr val="000000"/>
                </a:solidFill>
                <a:latin typeface="Antonio"/>
                <a:ea typeface="Antonio"/>
                <a:cs typeface="Antonio"/>
                <a:sym typeface="Antonio"/>
              </a:rPr>
              <a:t>PPV HISTORY </a:t>
            </a:r>
            <a:endParaRPr/>
          </a:p>
        </p:txBody>
      </p:sp>
      <p:sp>
        <p:nvSpPr>
          <p:cNvPr id="119" name="Google Shape;119;p4"/>
          <p:cNvSpPr txBox="1"/>
          <p:nvPr/>
        </p:nvSpPr>
        <p:spPr>
          <a:xfrm>
            <a:off x="1028700" y="2751456"/>
            <a:ext cx="5335200" cy="6037200"/>
          </a:xfrm>
          <a:prstGeom prst="rect">
            <a:avLst/>
          </a:prstGeom>
          <a:noFill/>
          <a:ln>
            <a:noFill/>
          </a:ln>
        </p:spPr>
        <p:txBody>
          <a:bodyPr spcFirstLastPara="1" wrap="square" lIns="0" tIns="0" rIns="0" bIns="0" anchor="t" anchorCtr="0">
            <a:spAutoFit/>
          </a:bodyPr>
          <a:lstStyle/>
          <a:p>
            <a:pPr marL="0" marR="0" lvl="0" indent="0" algn="l" rtl="0">
              <a:lnSpc>
                <a:spcPct val="139954"/>
              </a:lnSpc>
              <a:spcBef>
                <a:spcPts val="0"/>
              </a:spcBef>
              <a:spcAft>
                <a:spcPts val="0"/>
              </a:spcAft>
              <a:buNone/>
            </a:pPr>
            <a:r>
              <a:rPr lang="en-US" sz="2000" b="0" i="0" u="none" strike="noStrike" cap="none">
                <a:solidFill>
                  <a:srgbClr val="000000"/>
                </a:solidFill>
                <a:latin typeface="Arial"/>
                <a:ea typeface="Arial"/>
                <a:cs typeface="Arial"/>
                <a:sym typeface="Arial"/>
              </a:rPr>
              <a:t>Several notable events helped shape the future of pay-per-view events.  The business model took hold primarily in the sport of boxing, with Muhammad Ali and Joe Frazier's iconic 1975 fight, the "Thrilla in Manila", paving the way for the future.</a:t>
            </a:r>
            <a:endParaRPr sz="2000" b="0" i="0" u="none" strike="noStrike" cap="none">
              <a:solidFill>
                <a:srgbClr val="000000"/>
              </a:solidFill>
              <a:latin typeface="Arial"/>
              <a:ea typeface="Arial"/>
              <a:cs typeface="Arial"/>
              <a:sym typeface="Arial"/>
            </a:endParaRPr>
          </a:p>
          <a:p>
            <a:pPr marL="0" marR="0" lvl="0" indent="0" algn="l" rtl="0">
              <a:lnSpc>
                <a:spcPct val="139954"/>
              </a:lnSpc>
              <a:spcBef>
                <a:spcPts val="1000"/>
              </a:spcBef>
              <a:spcAft>
                <a:spcPts val="0"/>
              </a:spcAft>
              <a:buNone/>
            </a:pPr>
            <a:r>
              <a:rPr lang="en-US" sz="2000" b="0" i="0" u="none" strike="noStrike" cap="none">
                <a:solidFill>
                  <a:srgbClr val="000000"/>
                </a:solidFill>
                <a:latin typeface="Arial"/>
                <a:ea typeface="Arial"/>
                <a:cs typeface="Arial"/>
                <a:sym typeface="Arial"/>
              </a:rPr>
              <a:t>In the 1980s, Sugar Ray Leonard became not only one of the most recognized boxers, but one of the most famous athletes in the world.  Sports fans were willing to pay to see his matches.  In the 90s, Mike Tyson would  take things to a whole new level and all of his fights became must-see TV, helping to drive PPV sales to new heights.</a:t>
            </a:r>
            <a:endParaRPr sz="2000"/>
          </a:p>
        </p:txBody>
      </p:sp>
      <p:cxnSp>
        <p:nvCxnSpPr>
          <p:cNvPr id="120" name="Google Shape;120;p4"/>
          <p:cNvCxnSpPr/>
          <p:nvPr/>
        </p:nvCxnSpPr>
        <p:spPr>
          <a:xfrm>
            <a:off x="7708294" y="1028700"/>
            <a:ext cx="10579706" cy="0"/>
          </a:xfrm>
          <a:prstGeom prst="straightConnector1">
            <a:avLst/>
          </a:prstGeom>
          <a:noFill/>
          <a:ln w="9525" cap="rnd" cmpd="sng">
            <a:solidFill>
              <a:srgbClr val="DFDEDE"/>
            </a:solidFill>
            <a:prstDash val="solid"/>
            <a:round/>
            <a:headEnd type="none" w="sm" len="sm"/>
            <a:tailEnd type="none" w="sm" len="sm"/>
          </a:ln>
        </p:spPr>
      </p:cxnSp>
      <p:sp>
        <p:nvSpPr>
          <p:cNvPr id="121" name="Google Shape;121;p4"/>
          <p:cNvSpPr txBox="1"/>
          <p:nvPr/>
        </p:nvSpPr>
        <p:spPr>
          <a:xfrm>
            <a:off x="7708294" y="1302211"/>
            <a:ext cx="1036314"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1975</a:t>
            </a:r>
            <a:endParaRPr/>
          </a:p>
        </p:txBody>
      </p:sp>
      <p:sp>
        <p:nvSpPr>
          <p:cNvPr id="122" name="Google Shape;122;p4"/>
          <p:cNvSpPr txBox="1"/>
          <p:nvPr/>
        </p:nvSpPr>
        <p:spPr>
          <a:xfrm>
            <a:off x="7708294" y="1906833"/>
            <a:ext cx="8747400" cy="1169400"/>
          </a:xfrm>
          <a:prstGeom prst="rect">
            <a:avLst/>
          </a:prstGeom>
          <a:noFill/>
          <a:ln>
            <a:noFill/>
          </a:ln>
        </p:spPr>
        <p:txBody>
          <a:bodyPr spcFirstLastPara="1" wrap="square" lIns="0" tIns="0" rIns="0" bIns="0" anchor="t" anchorCtr="0">
            <a:spAutoFit/>
          </a:bodyPr>
          <a:lstStyle/>
          <a:p>
            <a:pPr marL="0" marR="0" lvl="0" indent="0" algn="l" rtl="0">
              <a:lnSpc>
                <a:spcPct val="139954"/>
              </a:lnSpc>
              <a:spcBef>
                <a:spcPts val="0"/>
              </a:spcBef>
              <a:spcAft>
                <a:spcPts val="0"/>
              </a:spcAft>
              <a:buNone/>
            </a:pPr>
            <a:r>
              <a:rPr lang="en-US" sz="2000" i="0" u="none" strike="noStrike" cap="none">
                <a:solidFill>
                  <a:srgbClr val="000000"/>
                </a:solidFill>
              </a:rPr>
              <a:t>Professional boxing was largely introduced to pay-per-view cable television with the "Thrilla in Manila" fight between Muhammad Ali and Joe Frazier in September 1975. The fight sold 500,000 pay-per-view buys on HBO.</a:t>
            </a:r>
            <a:endParaRPr sz="2000" i="0" u="none" strike="noStrike" cap="none">
              <a:solidFill>
                <a:srgbClr val="000000"/>
              </a:solidFill>
            </a:endParaRPr>
          </a:p>
        </p:txBody>
      </p:sp>
      <p:sp>
        <p:nvSpPr>
          <p:cNvPr id="123" name="Google Shape;123;p4"/>
          <p:cNvSpPr txBox="1"/>
          <p:nvPr/>
        </p:nvSpPr>
        <p:spPr>
          <a:xfrm>
            <a:off x="9024725" y="1302211"/>
            <a:ext cx="4081675" cy="48160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"Thrilla in Manila"</a:t>
            </a:r>
            <a:endParaRPr/>
          </a:p>
        </p:txBody>
      </p:sp>
      <p:cxnSp>
        <p:nvCxnSpPr>
          <p:cNvPr id="124" name="Google Shape;124;p4"/>
          <p:cNvCxnSpPr/>
          <p:nvPr/>
        </p:nvCxnSpPr>
        <p:spPr>
          <a:xfrm>
            <a:off x="7708293" y="3848100"/>
            <a:ext cx="10579706" cy="0"/>
          </a:xfrm>
          <a:prstGeom prst="straightConnector1">
            <a:avLst/>
          </a:prstGeom>
          <a:noFill/>
          <a:ln w="9525" cap="rnd" cmpd="sng">
            <a:solidFill>
              <a:srgbClr val="DFDEDE"/>
            </a:solidFill>
            <a:prstDash val="solid"/>
            <a:round/>
            <a:headEnd type="none" w="sm" len="sm"/>
            <a:tailEnd type="none" w="sm" len="sm"/>
          </a:ln>
        </p:spPr>
      </p:cxnSp>
      <p:sp>
        <p:nvSpPr>
          <p:cNvPr id="125" name="Google Shape;125;p4"/>
          <p:cNvSpPr txBox="1"/>
          <p:nvPr/>
        </p:nvSpPr>
        <p:spPr>
          <a:xfrm>
            <a:off x="7708294" y="4107070"/>
            <a:ext cx="1036314"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1981</a:t>
            </a:r>
            <a:endParaRPr/>
          </a:p>
        </p:txBody>
      </p:sp>
      <p:sp>
        <p:nvSpPr>
          <p:cNvPr id="126" name="Google Shape;126;p4"/>
          <p:cNvSpPr txBox="1"/>
          <p:nvPr/>
        </p:nvSpPr>
        <p:spPr>
          <a:xfrm>
            <a:off x="7708293" y="4714364"/>
            <a:ext cx="8747400" cy="1169400"/>
          </a:xfrm>
          <a:prstGeom prst="rect">
            <a:avLst/>
          </a:prstGeom>
          <a:noFill/>
          <a:ln>
            <a:noFill/>
          </a:ln>
        </p:spPr>
        <p:txBody>
          <a:bodyPr spcFirstLastPara="1" wrap="square" lIns="0" tIns="0" rIns="0" bIns="0" anchor="t" anchorCtr="0">
            <a:spAutoFit/>
          </a:bodyPr>
          <a:lstStyle/>
          <a:p>
            <a:pPr marL="0" marR="0" lvl="0" indent="0" algn="l" rtl="0">
              <a:lnSpc>
                <a:spcPct val="139954"/>
              </a:lnSpc>
              <a:spcBef>
                <a:spcPts val="0"/>
              </a:spcBef>
              <a:spcAft>
                <a:spcPts val="0"/>
              </a:spcAft>
              <a:buNone/>
            </a:pPr>
            <a:r>
              <a:rPr lang="en-US" sz="2000" i="0" u="none" strike="noStrike" cap="none">
                <a:solidFill>
                  <a:srgbClr val="000000"/>
                </a:solidFill>
              </a:rPr>
              <a:t>Another major title fight aired on pay-per-view in 1980, when Roberto Durán defeated Sugar Ray Leonard. Cable companies offered the match for $10, and about 155,000 customers paid to watch the fight.</a:t>
            </a:r>
            <a:endParaRPr sz="2000" i="0" u="none" strike="noStrike" cap="none">
              <a:solidFill>
                <a:srgbClr val="000000"/>
              </a:solidFill>
            </a:endParaRPr>
          </a:p>
        </p:txBody>
      </p:sp>
      <p:sp>
        <p:nvSpPr>
          <p:cNvPr id="127" name="Google Shape;127;p4"/>
          <p:cNvSpPr txBox="1"/>
          <p:nvPr/>
        </p:nvSpPr>
        <p:spPr>
          <a:xfrm>
            <a:off x="9024725" y="4098078"/>
            <a:ext cx="8747507"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Sugar Ray Leonard v. "Hitman" Hearns</a:t>
            </a:r>
            <a:endParaRPr/>
          </a:p>
        </p:txBody>
      </p:sp>
      <p:cxnSp>
        <p:nvCxnSpPr>
          <p:cNvPr id="128" name="Google Shape;128;p4"/>
          <p:cNvCxnSpPr/>
          <p:nvPr/>
        </p:nvCxnSpPr>
        <p:spPr>
          <a:xfrm>
            <a:off x="7708294" y="6250124"/>
            <a:ext cx="10579706" cy="0"/>
          </a:xfrm>
          <a:prstGeom prst="straightConnector1">
            <a:avLst/>
          </a:prstGeom>
          <a:noFill/>
          <a:ln w="9525" cap="rnd" cmpd="sng">
            <a:solidFill>
              <a:srgbClr val="DFDEDE"/>
            </a:solidFill>
            <a:prstDash val="solid"/>
            <a:round/>
            <a:headEnd type="none" w="sm" len="sm"/>
            <a:tailEnd type="none" w="sm" len="sm"/>
          </a:ln>
        </p:spPr>
      </p:cxnSp>
      <p:sp>
        <p:nvSpPr>
          <p:cNvPr id="129" name="Google Shape;129;p4"/>
          <p:cNvSpPr txBox="1"/>
          <p:nvPr/>
        </p:nvSpPr>
        <p:spPr>
          <a:xfrm>
            <a:off x="7708294" y="6513735"/>
            <a:ext cx="1036314"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1997</a:t>
            </a:r>
            <a:endParaRPr/>
          </a:p>
        </p:txBody>
      </p:sp>
      <p:sp>
        <p:nvSpPr>
          <p:cNvPr id="130" name="Google Shape;130;p4"/>
          <p:cNvSpPr txBox="1"/>
          <p:nvPr/>
        </p:nvSpPr>
        <p:spPr>
          <a:xfrm>
            <a:off x="7708294" y="7121841"/>
            <a:ext cx="8747400" cy="2031300"/>
          </a:xfrm>
          <a:prstGeom prst="rect">
            <a:avLst/>
          </a:prstGeom>
          <a:noFill/>
          <a:ln>
            <a:noFill/>
          </a:ln>
        </p:spPr>
        <p:txBody>
          <a:bodyPr spcFirstLastPara="1" wrap="square" lIns="0" tIns="0" rIns="0" bIns="0" anchor="t" anchorCtr="0">
            <a:spAutoFit/>
          </a:bodyPr>
          <a:lstStyle/>
          <a:p>
            <a:pPr marL="0" marR="0" lvl="0" indent="0" algn="l" rtl="0">
              <a:lnSpc>
                <a:spcPct val="139954"/>
              </a:lnSpc>
              <a:spcBef>
                <a:spcPts val="0"/>
              </a:spcBef>
              <a:spcAft>
                <a:spcPts val="0"/>
              </a:spcAft>
              <a:buNone/>
            </a:pPr>
            <a:r>
              <a:rPr lang="en-US" sz="2000" b="0" i="0" u="none" strike="noStrike" cap="none">
                <a:solidFill>
                  <a:srgbClr val="000000"/>
                </a:solidFill>
                <a:latin typeface="Arial"/>
                <a:ea typeface="Arial"/>
                <a:cs typeface="Arial"/>
                <a:sym typeface="Arial"/>
              </a:rPr>
              <a:t>"Iron" Mike Tyson dominated his opponents throughout the 90s, but finally met his match in Evander Holyfield in 1996 when Holyfield beat him.  The rematch ended in controversy when Tyson bit Holyfield's ear not once, but twice.  Not only did the fight generate 1.9 million pay-per-view buys, the fight also drove $100 million in ticket revenue.  </a:t>
            </a:r>
            <a:endParaRPr sz="2000"/>
          </a:p>
        </p:txBody>
      </p:sp>
      <p:sp>
        <p:nvSpPr>
          <p:cNvPr id="131" name="Google Shape;131;p4"/>
          <p:cNvSpPr txBox="1"/>
          <p:nvPr/>
        </p:nvSpPr>
        <p:spPr>
          <a:xfrm>
            <a:off x="9024725" y="6517401"/>
            <a:ext cx="8747507" cy="470637"/>
          </a:xfrm>
          <a:prstGeom prst="rect">
            <a:avLst/>
          </a:prstGeom>
          <a:noFill/>
          <a:ln>
            <a:noFill/>
          </a:ln>
        </p:spPr>
        <p:txBody>
          <a:bodyPr spcFirstLastPara="1" wrap="square" lIns="0" tIns="0" rIns="0" bIns="0" anchor="t" anchorCtr="0">
            <a:spAutoFit/>
          </a:bodyPr>
          <a:lstStyle/>
          <a:p>
            <a:pPr marL="0" marR="0" lvl="0" indent="0" algn="l" rtl="0">
              <a:lnSpc>
                <a:spcPct val="140036"/>
              </a:lnSpc>
              <a:spcBef>
                <a:spcPts val="0"/>
              </a:spcBef>
              <a:spcAft>
                <a:spcPts val="0"/>
              </a:spcAft>
              <a:buNone/>
            </a:pPr>
            <a:r>
              <a:rPr lang="en-US" sz="2770" b="0" i="0" u="none" strike="noStrike" cap="none">
                <a:solidFill>
                  <a:srgbClr val="000000"/>
                </a:solidFill>
                <a:latin typeface="Arial"/>
                <a:ea typeface="Arial"/>
                <a:cs typeface="Arial"/>
                <a:sym typeface="Arial"/>
              </a:rPr>
              <a:t>Tyson vs. Holyfield II</a:t>
            </a:r>
            <a:endParaRPr/>
          </a:p>
        </p:txBody>
      </p:sp>
      <p:sp>
        <p:nvSpPr>
          <p:cNvPr id="132" name="Google Shape;132;p4"/>
          <p:cNvSpPr/>
          <p:nvPr/>
        </p:nvSpPr>
        <p:spPr>
          <a:xfrm>
            <a:off x="0" y="8984616"/>
            <a:ext cx="678598" cy="547367"/>
          </a:xfrm>
          <a:custGeom>
            <a:avLst/>
            <a:gdLst/>
            <a:ahLst/>
            <a:cxnLst/>
            <a:rect l="l" t="t" r="r" b="b"/>
            <a:pathLst>
              <a:path w="312353" h="251948" extrusionOk="0">
                <a:moveTo>
                  <a:pt x="0" y="0"/>
                </a:moveTo>
                <a:lnTo>
                  <a:pt x="312353" y="0"/>
                </a:lnTo>
                <a:lnTo>
                  <a:pt x="312353" y="251948"/>
                </a:lnTo>
                <a:lnTo>
                  <a:pt x="0" y="251948"/>
                </a:lnTo>
                <a:close/>
              </a:path>
            </a:pathLst>
          </a:custGeom>
          <a:solidFill>
            <a:srgbClr val="FFED00"/>
          </a:solidFill>
          <a:ln>
            <a:noFill/>
          </a:ln>
        </p:spPr>
      </p:sp>
      <p:sp>
        <p:nvSpPr>
          <p:cNvPr id="133" name="Google Shape;133;p4"/>
          <p:cNvSpPr txBox="1"/>
          <p:nvPr/>
        </p:nvSpPr>
        <p:spPr>
          <a:xfrm>
            <a:off x="1028700" y="9103553"/>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cxnSp>
        <p:nvCxnSpPr>
          <p:cNvPr id="138" name="Google Shape;138;p5"/>
          <p:cNvCxnSpPr/>
          <p:nvPr/>
        </p:nvCxnSpPr>
        <p:spPr>
          <a:xfrm>
            <a:off x="9474485" y="2046416"/>
            <a:ext cx="7921427" cy="0"/>
          </a:xfrm>
          <a:prstGeom prst="straightConnector1">
            <a:avLst/>
          </a:prstGeom>
          <a:noFill/>
          <a:ln w="9525" cap="rnd" cmpd="sng">
            <a:solidFill>
              <a:srgbClr val="DFDEDE"/>
            </a:solidFill>
            <a:prstDash val="solid"/>
            <a:round/>
            <a:headEnd type="none" w="sm" len="sm"/>
            <a:tailEnd type="none" w="sm" len="sm"/>
          </a:ln>
        </p:spPr>
      </p:cxnSp>
      <p:cxnSp>
        <p:nvCxnSpPr>
          <p:cNvPr id="139" name="Google Shape;139;p5"/>
          <p:cNvCxnSpPr/>
          <p:nvPr/>
        </p:nvCxnSpPr>
        <p:spPr>
          <a:xfrm>
            <a:off x="9474485" y="3261434"/>
            <a:ext cx="7921427" cy="0"/>
          </a:xfrm>
          <a:prstGeom prst="straightConnector1">
            <a:avLst/>
          </a:prstGeom>
          <a:noFill/>
          <a:ln w="9525" cap="rnd" cmpd="sng">
            <a:solidFill>
              <a:srgbClr val="DFDEDE"/>
            </a:solidFill>
            <a:prstDash val="solid"/>
            <a:round/>
            <a:headEnd type="none" w="sm" len="sm"/>
            <a:tailEnd type="none" w="sm" len="sm"/>
          </a:ln>
        </p:spPr>
      </p:cxnSp>
      <p:sp>
        <p:nvSpPr>
          <p:cNvPr id="140" name="Google Shape;140;p5"/>
          <p:cNvSpPr txBox="1"/>
          <p:nvPr/>
        </p:nvSpPr>
        <p:spPr>
          <a:xfrm>
            <a:off x="788133" y="3543031"/>
            <a:ext cx="8686352" cy="1792397"/>
          </a:xfrm>
          <a:prstGeom prst="rect">
            <a:avLst/>
          </a:prstGeom>
          <a:noFill/>
          <a:ln>
            <a:noFill/>
          </a:ln>
        </p:spPr>
        <p:txBody>
          <a:bodyPr spcFirstLastPara="1" wrap="square" lIns="0" tIns="0" rIns="0" bIns="0" anchor="t" anchorCtr="0">
            <a:spAutoFit/>
          </a:bodyPr>
          <a:lstStyle/>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PPV</a:t>
            </a:r>
            <a:endParaRPr/>
          </a:p>
        </p:txBody>
      </p:sp>
      <p:sp>
        <p:nvSpPr>
          <p:cNvPr id="141" name="Google Shape;141;p5"/>
          <p:cNvSpPr txBox="1"/>
          <p:nvPr/>
        </p:nvSpPr>
        <p:spPr>
          <a:xfrm>
            <a:off x="10658175" y="2124150"/>
            <a:ext cx="6161353" cy="987233"/>
          </a:xfrm>
          <a:prstGeom prst="rect">
            <a:avLst/>
          </a:prstGeom>
          <a:noFill/>
          <a:ln>
            <a:noFill/>
          </a:ln>
        </p:spPr>
        <p:txBody>
          <a:bodyPr spcFirstLastPara="1" wrap="square" lIns="0" tIns="0" rIns="0" bIns="0" anchor="t" anchorCtr="0">
            <a:spAutoFit/>
          </a:bodyPr>
          <a:lstStyle/>
          <a:p>
            <a:pPr marL="0" marR="0" lvl="0" indent="0" algn="l" rtl="0">
              <a:lnSpc>
                <a:spcPct val="140003"/>
              </a:lnSpc>
              <a:spcBef>
                <a:spcPts val="0"/>
              </a:spcBef>
              <a:spcAft>
                <a:spcPts val="0"/>
              </a:spcAft>
              <a:buNone/>
            </a:pPr>
            <a:r>
              <a:rPr lang="en-US" sz="5757" b="0" i="0" u="none" strike="noStrike" cap="none">
                <a:solidFill>
                  <a:srgbClr val="000000"/>
                </a:solidFill>
                <a:latin typeface="Arial"/>
                <a:ea typeface="Arial"/>
                <a:cs typeface="Arial"/>
                <a:sym typeface="Arial"/>
              </a:rPr>
              <a:t>PAY-PER-VIEW</a:t>
            </a:r>
            <a:endParaRPr/>
          </a:p>
        </p:txBody>
      </p:sp>
      <p:sp>
        <p:nvSpPr>
          <p:cNvPr id="142" name="Google Shape;142;p5"/>
          <p:cNvSpPr txBox="1"/>
          <p:nvPr/>
        </p:nvSpPr>
        <p:spPr>
          <a:xfrm>
            <a:off x="2411528" y="1101214"/>
            <a:ext cx="7062957" cy="998047"/>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864" b="0" i="0" u="none" strike="noStrike" cap="none">
                <a:solidFill>
                  <a:srgbClr val="000000"/>
                </a:solidFill>
                <a:latin typeface="Arial"/>
                <a:ea typeface="Arial"/>
                <a:cs typeface="Arial"/>
                <a:sym typeface="Arial"/>
              </a:rPr>
              <a:t>THE BUSINESS OF SPORTS &amp; ENTERTAINMENT</a:t>
            </a:r>
            <a:endParaRPr/>
          </a:p>
        </p:txBody>
      </p:sp>
      <p:pic>
        <p:nvPicPr>
          <p:cNvPr id="143" name="Google Shape;143;p5"/>
          <p:cNvPicPr preferRelativeResize="0"/>
          <p:nvPr/>
        </p:nvPicPr>
        <p:blipFill rotWithShape="1">
          <a:blip r:embed="rId3">
            <a:alphaModFix/>
          </a:blip>
          <a:srcRect/>
          <a:stretch/>
        </p:blipFill>
        <p:spPr>
          <a:xfrm>
            <a:off x="835269" y="1028700"/>
            <a:ext cx="1147176" cy="1209750"/>
          </a:xfrm>
          <a:prstGeom prst="rect">
            <a:avLst/>
          </a:prstGeom>
          <a:noFill/>
          <a:ln>
            <a:noFill/>
          </a:ln>
        </p:spPr>
      </p:pic>
      <p:sp>
        <p:nvSpPr>
          <p:cNvPr id="144" name="Google Shape;144;p5"/>
          <p:cNvSpPr txBox="1"/>
          <p:nvPr/>
        </p:nvSpPr>
        <p:spPr>
          <a:xfrm>
            <a:off x="1028700" y="9675670"/>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
        <p:nvSpPr>
          <p:cNvPr id="145" name="Google Shape;145;p5"/>
          <p:cNvSpPr txBox="1"/>
          <p:nvPr/>
        </p:nvSpPr>
        <p:spPr>
          <a:xfrm>
            <a:off x="6179883" y="3504278"/>
            <a:ext cx="11003700" cy="4338600"/>
          </a:xfrm>
          <a:prstGeom prst="rect">
            <a:avLst/>
          </a:prstGeom>
          <a:noFill/>
          <a:ln>
            <a:noFill/>
          </a:ln>
        </p:spPr>
        <p:txBody>
          <a:bodyPr spcFirstLastPara="1" wrap="square" lIns="0" tIns="0" rIns="0" bIns="0" anchor="t" anchorCtr="0">
            <a:spAutoFit/>
          </a:bodyPr>
          <a:lstStyle/>
          <a:p>
            <a:pPr marL="0" marR="0" lvl="0" indent="0" algn="just" rtl="0">
              <a:lnSpc>
                <a:spcPct val="115000"/>
              </a:lnSpc>
              <a:spcBef>
                <a:spcPts val="0"/>
              </a:spcBef>
              <a:spcAft>
                <a:spcPts val="0"/>
              </a:spcAft>
              <a:buNone/>
            </a:pPr>
            <a:r>
              <a:rPr lang="en-US" sz="2600" b="0" i="0" u="none" strike="noStrike" cap="none">
                <a:solidFill>
                  <a:srgbClr val="000000"/>
                </a:solidFill>
                <a:latin typeface="Arial"/>
                <a:ea typeface="Arial"/>
                <a:cs typeface="Arial"/>
                <a:sym typeface="Arial"/>
              </a:rPr>
              <a:t>The term "pay-per-view" did not come into general use until the late 1980s when companies such as Viewer's Choice, HBO and Showtime started using the system to show movies and some of their productions. </a:t>
            </a:r>
            <a:endParaRPr sz="2600" b="0" i="0" u="none" strike="noStrike" cap="none">
              <a:solidFill>
                <a:srgbClr val="000000"/>
              </a:solidFill>
              <a:latin typeface="Arial"/>
              <a:ea typeface="Arial"/>
              <a:cs typeface="Arial"/>
              <a:sym typeface="Arial"/>
            </a:endParaRPr>
          </a:p>
          <a:p>
            <a:pPr marL="0" marR="0" lvl="0" indent="0" algn="just" rtl="0">
              <a:lnSpc>
                <a:spcPct val="115000"/>
              </a:lnSpc>
              <a:spcBef>
                <a:spcPts val="1000"/>
              </a:spcBef>
              <a:spcAft>
                <a:spcPts val="0"/>
              </a:spcAft>
              <a:buNone/>
            </a:pPr>
            <a:r>
              <a:rPr lang="en-US" sz="2600" b="0" i="0" u="none" strike="noStrike" cap="none">
                <a:solidFill>
                  <a:srgbClr val="000000"/>
                </a:solidFill>
                <a:latin typeface="Arial"/>
                <a:ea typeface="Arial"/>
                <a:cs typeface="Arial"/>
                <a:sym typeface="Arial"/>
              </a:rPr>
              <a:t>Viewer's Choice carried movies, concerts and other events, with live sporting events such as WrestleMania being the most predominant programming. </a:t>
            </a:r>
            <a:endParaRPr sz="2600" b="0" i="0" u="none" strike="noStrike" cap="none">
              <a:solidFill>
                <a:srgbClr val="000000"/>
              </a:solidFill>
              <a:latin typeface="Arial"/>
              <a:ea typeface="Arial"/>
              <a:cs typeface="Arial"/>
              <a:sym typeface="Arial"/>
            </a:endParaRPr>
          </a:p>
          <a:p>
            <a:pPr marL="0" marR="0" lvl="0" indent="0" algn="just" rtl="0">
              <a:lnSpc>
                <a:spcPct val="115000"/>
              </a:lnSpc>
              <a:spcBef>
                <a:spcPts val="1000"/>
              </a:spcBef>
              <a:spcAft>
                <a:spcPts val="1000"/>
              </a:spcAft>
              <a:buNone/>
            </a:pPr>
            <a:r>
              <a:rPr lang="en-US" sz="2600" b="0" i="0" u="none" strike="noStrike" cap="none">
                <a:solidFill>
                  <a:srgbClr val="000000"/>
                </a:solidFill>
                <a:latin typeface="Arial"/>
                <a:ea typeface="Arial"/>
                <a:cs typeface="Arial"/>
                <a:sym typeface="Arial"/>
              </a:rPr>
              <a:t>Prices ranged from $3.99 to $49.99, while HBO and Showtime, with their event production legs TVKO and SET Pay Per View, would offer championship boxing matches ranging from $14.99 to $54.99.</a:t>
            </a:r>
            <a:endParaRPr sz="2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cxnSp>
        <p:nvCxnSpPr>
          <p:cNvPr id="150" name="Google Shape;150;p6"/>
          <p:cNvCxnSpPr/>
          <p:nvPr/>
        </p:nvCxnSpPr>
        <p:spPr>
          <a:xfrm>
            <a:off x="9474485" y="2046416"/>
            <a:ext cx="7921427" cy="0"/>
          </a:xfrm>
          <a:prstGeom prst="straightConnector1">
            <a:avLst/>
          </a:prstGeom>
          <a:noFill/>
          <a:ln w="9525" cap="rnd" cmpd="sng">
            <a:solidFill>
              <a:srgbClr val="DFDEDE"/>
            </a:solidFill>
            <a:prstDash val="solid"/>
            <a:round/>
            <a:headEnd type="none" w="sm" len="sm"/>
            <a:tailEnd type="none" w="sm" len="sm"/>
          </a:ln>
        </p:spPr>
      </p:cxnSp>
      <p:cxnSp>
        <p:nvCxnSpPr>
          <p:cNvPr id="151" name="Google Shape;151;p6"/>
          <p:cNvCxnSpPr/>
          <p:nvPr/>
        </p:nvCxnSpPr>
        <p:spPr>
          <a:xfrm>
            <a:off x="9474485" y="3261434"/>
            <a:ext cx="7921427" cy="0"/>
          </a:xfrm>
          <a:prstGeom prst="straightConnector1">
            <a:avLst/>
          </a:prstGeom>
          <a:noFill/>
          <a:ln w="9525" cap="rnd" cmpd="sng">
            <a:solidFill>
              <a:srgbClr val="DFDEDE"/>
            </a:solidFill>
            <a:prstDash val="solid"/>
            <a:round/>
            <a:headEnd type="none" w="sm" len="sm"/>
            <a:tailEnd type="none" w="sm" len="sm"/>
          </a:ln>
        </p:spPr>
      </p:cxnSp>
      <p:sp>
        <p:nvSpPr>
          <p:cNvPr id="152" name="Google Shape;152;p6"/>
          <p:cNvSpPr txBox="1"/>
          <p:nvPr/>
        </p:nvSpPr>
        <p:spPr>
          <a:xfrm>
            <a:off x="788133" y="3543031"/>
            <a:ext cx="8686352" cy="3496212"/>
          </a:xfrm>
          <a:prstGeom prst="rect">
            <a:avLst/>
          </a:prstGeom>
          <a:noFill/>
          <a:ln>
            <a:noFill/>
          </a:ln>
        </p:spPr>
        <p:txBody>
          <a:bodyPr spcFirstLastPara="1" wrap="square" lIns="0" tIns="0" rIns="0" bIns="0" anchor="t" anchorCtr="0">
            <a:spAutoFit/>
          </a:bodyPr>
          <a:lstStyle/>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ESPN &amp;</a:t>
            </a:r>
            <a:endParaRPr/>
          </a:p>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PPV</a:t>
            </a:r>
            <a:endParaRPr/>
          </a:p>
        </p:txBody>
      </p:sp>
      <p:sp>
        <p:nvSpPr>
          <p:cNvPr id="153" name="Google Shape;153;p6"/>
          <p:cNvSpPr txBox="1"/>
          <p:nvPr/>
        </p:nvSpPr>
        <p:spPr>
          <a:xfrm>
            <a:off x="10658175" y="2124150"/>
            <a:ext cx="6161353" cy="987233"/>
          </a:xfrm>
          <a:prstGeom prst="rect">
            <a:avLst/>
          </a:prstGeom>
          <a:noFill/>
          <a:ln>
            <a:noFill/>
          </a:ln>
        </p:spPr>
        <p:txBody>
          <a:bodyPr spcFirstLastPara="1" wrap="square" lIns="0" tIns="0" rIns="0" bIns="0" anchor="t" anchorCtr="0">
            <a:spAutoFit/>
          </a:bodyPr>
          <a:lstStyle/>
          <a:p>
            <a:pPr marL="0" marR="0" lvl="0" indent="0" algn="l" rtl="0">
              <a:lnSpc>
                <a:spcPct val="140003"/>
              </a:lnSpc>
              <a:spcBef>
                <a:spcPts val="0"/>
              </a:spcBef>
              <a:spcAft>
                <a:spcPts val="0"/>
              </a:spcAft>
              <a:buNone/>
            </a:pPr>
            <a:r>
              <a:rPr lang="en-US" sz="5757" b="0" i="0" u="none" strike="noStrike" cap="none">
                <a:solidFill>
                  <a:srgbClr val="000000"/>
                </a:solidFill>
                <a:latin typeface="Arial"/>
                <a:ea typeface="Arial"/>
                <a:cs typeface="Arial"/>
                <a:sym typeface="Arial"/>
              </a:rPr>
              <a:t>PAY-PER-VIEW</a:t>
            </a:r>
            <a:endParaRPr/>
          </a:p>
        </p:txBody>
      </p:sp>
      <p:sp>
        <p:nvSpPr>
          <p:cNvPr id="154" name="Google Shape;154;p6"/>
          <p:cNvSpPr txBox="1"/>
          <p:nvPr/>
        </p:nvSpPr>
        <p:spPr>
          <a:xfrm>
            <a:off x="2411528" y="1101214"/>
            <a:ext cx="7062957" cy="998047"/>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864" b="0" i="0" u="none" strike="noStrike" cap="none">
                <a:solidFill>
                  <a:srgbClr val="000000"/>
                </a:solidFill>
                <a:latin typeface="Arial"/>
                <a:ea typeface="Arial"/>
                <a:cs typeface="Arial"/>
                <a:sym typeface="Arial"/>
              </a:rPr>
              <a:t>THE BUSINESS OF SPORTS &amp; ENTERTAINMENT</a:t>
            </a:r>
            <a:endParaRPr/>
          </a:p>
        </p:txBody>
      </p:sp>
      <p:pic>
        <p:nvPicPr>
          <p:cNvPr id="155" name="Google Shape;155;p6"/>
          <p:cNvPicPr preferRelativeResize="0"/>
          <p:nvPr/>
        </p:nvPicPr>
        <p:blipFill rotWithShape="1">
          <a:blip r:embed="rId3">
            <a:alphaModFix/>
          </a:blip>
          <a:srcRect/>
          <a:stretch/>
        </p:blipFill>
        <p:spPr>
          <a:xfrm>
            <a:off x="835269" y="1028700"/>
            <a:ext cx="1147176" cy="1209750"/>
          </a:xfrm>
          <a:prstGeom prst="rect">
            <a:avLst/>
          </a:prstGeom>
          <a:noFill/>
          <a:ln>
            <a:noFill/>
          </a:ln>
        </p:spPr>
      </p:pic>
      <p:sp>
        <p:nvSpPr>
          <p:cNvPr id="156" name="Google Shape;156;p6"/>
          <p:cNvSpPr txBox="1"/>
          <p:nvPr/>
        </p:nvSpPr>
        <p:spPr>
          <a:xfrm>
            <a:off x="1028700" y="9675670"/>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
        <p:nvSpPr>
          <p:cNvPr id="157" name="Google Shape;157;p6"/>
          <p:cNvSpPr txBox="1"/>
          <p:nvPr/>
        </p:nvSpPr>
        <p:spPr>
          <a:xfrm>
            <a:off x="9144000" y="3504278"/>
            <a:ext cx="8039400" cy="2641800"/>
          </a:xfrm>
          <a:prstGeom prst="rect">
            <a:avLst/>
          </a:prstGeom>
          <a:noFill/>
          <a:ln>
            <a:noFill/>
          </a:ln>
        </p:spPr>
        <p:txBody>
          <a:bodyPr spcFirstLastPara="1" wrap="square" lIns="0" tIns="0" rIns="0" bIns="0" anchor="t" anchorCtr="0">
            <a:spAutoFit/>
          </a:bodyPr>
          <a:lstStyle/>
          <a:p>
            <a:pPr marL="0" marR="0" lvl="0" indent="0" algn="just" rtl="0">
              <a:lnSpc>
                <a:spcPct val="140027"/>
              </a:lnSpc>
              <a:spcBef>
                <a:spcPts val="0"/>
              </a:spcBef>
              <a:spcAft>
                <a:spcPts val="0"/>
              </a:spcAft>
              <a:buNone/>
            </a:pPr>
            <a:r>
              <a:rPr lang="en-US" sz="2600" b="0" i="0" u="none" strike="noStrike" cap="none">
                <a:solidFill>
                  <a:srgbClr val="000000"/>
                </a:solidFill>
                <a:latin typeface="Arial"/>
                <a:ea typeface="Arial"/>
                <a:cs typeface="Arial"/>
                <a:sym typeface="Arial"/>
              </a:rPr>
              <a:t>ESPN later began to broadcast college football and basketball games on pay-per-view through its services ESPN GamePlan and ESPN Full Court, which were eventually sold as full-time out-of-market sports packages.</a:t>
            </a:r>
            <a:endParaRPr sz="2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cxnSp>
        <p:nvCxnSpPr>
          <p:cNvPr id="162" name="Google Shape;162;p7"/>
          <p:cNvCxnSpPr/>
          <p:nvPr/>
        </p:nvCxnSpPr>
        <p:spPr>
          <a:xfrm>
            <a:off x="9474485" y="2046416"/>
            <a:ext cx="7921427" cy="0"/>
          </a:xfrm>
          <a:prstGeom prst="straightConnector1">
            <a:avLst/>
          </a:prstGeom>
          <a:noFill/>
          <a:ln w="9525" cap="rnd" cmpd="sng">
            <a:solidFill>
              <a:srgbClr val="DFDEDE"/>
            </a:solidFill>
            <a:prstDash val="solid"/>
            <a:round/>
            <a:headEnd type="none" w="sm" len="sm"/>
            <a:tailEnd type="none" w="sm" len="sm"/>
          </a:ln>
        </p:spPr>
      </p:cxnSp>
      <p:cxnSp>
        <p:nvCxnSpPr>
          <p:cNvPr id="163" name="Google Shape;163;p7"/>
          <p:cNvCxnSpPr/>
          <p:nvPr/>
        </p:nvCxnSpPr>
        <p:spPr>
          <a:xfrm>
            <a:off x="9474485" y="3261434"/>
            <a:ext cx="7921427" cy="0"/>
          </a:xfrm>
          <a:prstGeom prst="straightConnector1">
            <a:avLst/>
          </a:prstGeom>
          <a:noFill/>
          <a:ln w="9525" cap="rnd" cmpd="sng">
            <a:solidFill>
              <a:srgbClr val="DFDEDE"/>
            </a:solidFill>
            <a:prstDash val="solid"/>
            <a:round/>
            <a:headEnd type="none" w="sm" len="sm"/>
            <a:tailEnd type="none" w="sm" len="sm"/>
          </a:ln>
        </p:spPr>
      </p:cxnSp>
      <p:sp>
        <p:nvSpPr>
          <p:cNvPr id="164" name="Google Shape;164;p7"/>
          <p:cNvSpPr txBox="1"/>
          <p:nvPr/>
        </p:nvSpPr>
        <p:spPr>
          <a:xfrm>
            <a:off x="788133" y="3543031"/>
            <a:ext cx="8686352" cy="1792397"/>
          </a:xfrm>
          <a:prstGeom prst="rect">
            <a:avLst/>
          </a:prstGeom>
          <a:noFill/>
          <a:ln>
            <a:noFill/>
          </a:ln>
        </p:spPr>
        <p:txBody>
          <a:bodyPr spcFirstLastPara="1" wrap="square" lIns="0" tIns="0" rIns="0" bIns="0" anchor="t" anchorCtr="0">
            <a:spAutoFit/>
          </a:bodyPr>
          <a:lstStyle/>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FUN FACT</a:t>
            </a:r>
            <a:endParaRPr/>
          </a:p>
        </p:txBody>
      </p:sp>
      <p:sp>
        <p:nvSpPr>
          <p:cNvPr id="165" name="Google Shape;165;p7"/>
          <p:cNvSpPr txBox="1"/>
          <p:nvPr/>
        </p:nvSpPr>
        <p:spPr>
          <a:xfrm>
            <a:off x="9474485" y="2184244"/>
            <a:ext cx="6161353" cy="987233"/>
          </a:xfrm>
          <a:prstGeom prst="rect">
            <a:avLst/>
          </a:prstGeom>
          <a:noFill/>
          <a:ln>
            <a:noFill/>
          </a:ln>
        </p:spPr>
        <p:txBody>
          <a:bodyPr spcFirstLastPara="1" wrap="square" lIns="0" tIns="0" rIns="0" bIns="0" anchor="t" anchorCtr="0">
            <a:spAutoFit/>
          </a:bodyPr>
          <a:lstStyle/>
          <a:p>
            <a:pPr marL="0" marR="0" lvl="0" indent="0" algn="l" rtl="0">
              <a:lnSpc>
                <a:spcPct val="140003"/>
              </a:lnSpc>
              <a:spcBef>
                <a:spcPts val="0"/>
              </a:spcBef>
              <a:spcAft>
                <a:spcPts val="0"/>
              </a:spcAft>
              <a:buNone/>
            </a:pPr>
            <a:r>
              <a:rPr lang="en-US" sz="5757" b="0" i="0" u="none" strike="noStrike" cap="none">
                <a:solidFill>
                  <a:srgbClr val="000000"/>
                </a:solidFill>
                <a:latin typeface="Arial"/>
                <a:ea typeface="Arial"/>
                <a:cs typeface="Arial"/>
                <a:sym typeface="Arial"/>
              </a:rPr>
              <a:t>PAY-PER-VIEW</a:t>
            </a:r>
            <a:endParaRPr/>
          </a:p>
        </p:txBody>
      </p:sp>
      <p:sp>
        <p:nvSpPr>
          <p:cNvPr id="166" name="Google Shape;166;p7"/>
          <p:cNvSpPr txBox="1"/>
          <p:nvPr/>
        </p:nvSpPr>
        <p:spPr>
          <a:xfrm>
            <a:off x="2411528" y="1101214"/>
            <a:ext cx="7062957" cy="998047"/>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864" b="0" i="0" u="none" strike="noStrike" cap="none">
                <a:solidFill>
                  <a:srgbClr val="000000"/>
                </a:solidFill>
                <a:latin typeface="Arial"/>
                <a:ea typeface="Arial"/>
                <a:cs typeface="Arial"/>
                <a:sym typeface="Arial"/>
              </a:rPr>
              <a:t>THE BUSINESS OF SPORTS &amp; ENTERTAINMENT</a:t>
            </a:r>
            <a:endParaRPr/>
          </a:p>
        </p:txBody>
      </p:sp>
      <p:pic>
        <p:nvPicPr>
          <p:cNvPr id="167" name="Google Shape;167;p7"/>
          <p:cNvPicPr preferRelativeResize="0"/>
          <p:nvPr/>
        </p:nvPicPr>
        <p:blipFill rotWithShape="1">
          <a:blip r:embed="rId3">
            <a:alphaModFix/>
          </a:blip>
          <a:srcRect/>
          <a:stretch/>
        </p:blipFill>
        <p:spPr>
          <a:xfrm>
            <a:off x="835269" y="1028700"/>
            <a:ext cx="1147176" cy="1209750"/>
          </a:xfrm>
          <a:prstGeom prst="rect">
            <a:avLst/>
          </a:prstGeom>
          <a:noFill/>
          <a:ln>
            <a:noFill/>
          </a:ln>
        </p:spPr>
      </p:pic>
      <p:sp>
        <p:nvSpPr>
          <p:cNvPr id="168" name="Google Shape;168;p7"/>
          <p:cNvSpPr txBox="1"/>
          <p:nvPr/>
        </p:nvSpPr>
        <p:spPr>
          <a:xfrm>
            <a:off x="1028700" y="9675670"/>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
        <p:nvSpPr>
          <p:cNvPr id="169" name="Google Shape;169;p7"/>
          <p:cNvSpPr txBox="1"/>
          <p:nvPr/>
        </p:nvSpPr>
        <p:spPr>
          <a:xfrm>
            <a:off x="9474485" y="3504278"/>
            <a:ext cx="7709100" cy="4323000"/>
          </a:xfrm>
          <a:prstGeom prst="rect">
            <a:avLst/>
          </a:prstGeom>
          <a:noFill/>
          <a:ln>
            <a:noFill/>
          </a:ln>
        </p:spPr>
        <p:txBody>
          <a:bodyPr spcFirstLastPara="1" wrap="square" lIns="0" tIns="0" rIns="0" bIns="0" anchor="t" anchorCtr="0">
            <a:spAutoFit/>
          </a:bodyPr>
          <a:lstStyle/>
          <a:p>
            <a:pPr marL="0" marR="0" lvl="0" indent="0" algn="l" rtl="0">
              <a:lnSpc>
                <a:spcPct val="140027"/>
              </a:lnSpc>
              <a:spcBef>
                <a:spcPts val="0"/>
              </a:spcBef>
              <a:spcAft>
                <a:spcPts val="0"/>
              </a:spcAft>
              <a:buNone/>
            </a:pPr>
            <a:r>
              <a:rPr lang="en-US" sz="2600" i="0" u="none" strike="noStrike" cap="none">
                <a:solidFill>
                  <a:srgbClr val="000000"/>
                </a:solidFill>
              </a:rPr>
              <a:t>WWE chairman and Chief Executive Officer Vince McMahon is considered by many as one of the icons of pay-per-view promotion. </a:t>
            </a:r>
            <a:endParaRPr sz="2600"/>
          </a:p>
          <a:p>
            <a:pPr marL="0" marR="0" lvl="0" indent="0" algn="l" rtl="0">
              <a:lnSpc>
                <a:spcPct val="140027"/>
              </a:lnSpc>
              <a:spcBef>
                <a:spcPts val="0"/>
              </a:spcBef>
              <a:spcAft>
                <a:spcPts val="0"/>
              </a:spcAft>
              <a:buNone/>
            </a:pPr>
            <a:endParaRPr sz="2600" i="0" u="none" strike="noStrike" cap="none">
              <a:solidFill>
                <a:srgbClr val="000000"/>
              </a:solidFill>
            </a:endParaRPr>
          </a:p>
          <a:p>
            <a:pPr marL="0" marR="0" lvl="0" indent="0" algn="l" rtl="0">
              <a:lnSpc>
                <a:spcPct val="140027"/>
              </a:lnSpc>
              <a:spcBef>
                <a:spcPts val="0"/>
              </a:spcBef>
              <a:spcAft>
                <a:spcPts val="0"/>
              </a:spcAft>
              <a:buNone/>
            </a:pPr>
            <a:r>
              <a:rPr lang="en-US" sz="2600" i="0" u="none" strike="noStrike" cap="none">
                <a:solidFill>
                  <a:srgbClr val="000000"/>
                </a:solidFill>
              </a:rPr>
              <a:t>Mr. McMahon owns the domain name payperview.com, which redirects to the WWE Network website.</a:t>
            </a:r>
            <a:endParaRPr sz="2600"/>
          </a:p>
          <a:p>
            <a:pPr marL="0" marR="0" lvl="0" indent="0" algn="l" rtl="0">
              <a:lnSpc>
                <a:spcPct val="345750"/>
              </a:lnSpc>
              <a:spcBef>
                <a:spcPts val="0"/>
              </a:spcBef>
              <a:spcAft>
                <a:spcPts val="0"/>
              </a:spcAft>
              <a:buNone/>
            </a:pPr>
            <a:endParaRPr sz="2600" i="0" u="none" strike="noStrike" cap="none">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cxnSp>
        <p:nvCxnSpPr>
          <p:cNvPr id="174" name="Google Shape;174;p8"/>
          <p:cNvCxnSpPr/>
          <p:nvPr/>
        </p:nvCxnSpPr>
        <p:spPr>
          <a:xfrm>
            <a:off x="9474485" y="2046416"/>
            <a:ext cx="7921427" cy="0"/>
          </a:xfrm>
          <a:prstGeom prst="straightConnector1">
            <a:avLst/>
          </a:prstGeom>
          <a:noFill/>
          <a:ln w="9525" cap="rnd" cmpd="sng">
            <a:solidFill>
              <a:srgbClr val="DFDEDE"/>
            </a:solidFill>
            <a:prstDash val="solid"/>
            <a:round/>
            <a:headEnd type="none" w="sm" len="sm"/>
            <a:tailEnd type="none" w="sm" len="sm"/>
          </a:ln>
        </p:spPr>
      </p:cxnSp>
      <p:cxnSp>
        <p:nvCxnSpPr>
          <p:cNvPr id="175" name="Google Shape;175;p8"/>
          <p:cNvCxnSpPr/>
          <p:nvPr/>
        </p:nvCxnSpPr>
        <p:spPr>
          <a:xfrm>
            <a:off x="9474485" y="3261434"/>
            <a:ext cx="7921427" cy="0"/>
          </a:xfrm>
          <a:prstGeom prst="straightConnector1">
            <a:avLst/>
          </a:prstGeom>
          <a:noFill/>
          <a:ln w="9525" cap="rnd" cmpd="sng">
            <a:solidFill>
              <a:srgbClr val="DFDEDE"/>
            </a:solidFill>
            <a:prstDash val="solid"/>
            <a:round/>
            <a:headEnd type="none" w="sm" len="sm"/>
            <a:tailEnd type="none" w="sm" len="sm"/>
          </a:ln>
        </p:spPr>
      </p:cxnSp>
      <p:sp>
        <p:nvSpPr>
          <p:cNvPr id="176" name="Google Shape;176;p8"/>
          <p:cNvSpPr txBox="1"/>
          <p:nvPr/>
        </p:nvSpPr>
        <p:spPr>
          <a:xfrm>
            <a:off x="788133" y="3543031"/>
            <a:ext cx="8686352" cy="5200028"/>
          </a:xfrm>
          <a:prstGeom prst="rect">
            <a:avLst/>
          </a:prstGeom>
          <a:noFill/>
          <a:ln>
            <a:noFill/>
          </a:ln>
        </p:spPr>
        <p:txBody>
          <a:bodyPr spcFirstLastPara="1" wrap="square" lIns="0" tIns="0" rIns="0" bIns="0" anchor="t" anchorCtr="0">
            <a:spAutoFit/>
          </a:bodyPr>
          <a:lstStyle/>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WHERE </a:t>
            </a:r>
            <a:endParaRPr/>
          </a:p>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ARE WE</a:t>
            </a:r>
            <a:endParaRPr/>
          </a:p>
          <a:p>
            <a:pPr marL="0" marR="0" lvl="0" indent="0" algn="l" rtl="0">
              <a:lnSpc>
                <a:spcPct val="97998"/>
              </a:lnSpc>
              <a:spcBef>
                <a:spcPts val="0"/>
              </a:spcBef>
              <a:spcAft>
                <a:spcPts val="0"/>
              </a:spcAft>
              <a:buNone/>
            </a:pPr>
            <a:r>
              <a:rPr lang="en-US" sz="13738" b="1" i="0" u="none" strike="noStrike" cap="none">
                <a:solidFill>
                  <a:srgbClr val="FFED00"/>
                </a:solidFill>
                <a:latin typeface="Antonio"/>
                <a:ea typeface="Antonio"/>
                <a:cs typeface="Antonio"/>
                <a:sym typeface="Antonio"/>
              </a:rPr>
              <a:t>NOW?</a:t>
            </a:r>
            <a:endParaRPr/>
          </a:p>
        </p:txBody>
      </p:sp>
      <p:sp>
        <p:nvSpPr>
          <p:cNvPr id="177" name="Google Shape;177;p8"/>
          <p:cNvSpPr txBox="1"/>
          <p:nvPr/>
        </p:nvSpPr>
        <p:spPr>
          <a:xfrm>
            <a:off x="9474485" y="2184244"/>
            <a:ext cx="6161353" cy="987233"/>
          </a:xfrm>
          <a:prstGeom prst="rect">
            <a:avLst/>
          </a:prstGeom>
          <a:noFill/>
          <a:ln>
            <a:noFill/>
          </a:ln>
        </p:spPr>
        <p:txBody>
          <a:bodyPr spcFirstLastPara="1" wrap="square" lIns="0" tIns="0" rIns="0" bIns="0" anchor="t" anchorCtr="0">
            <a:spAutoFit/>
          </a:bodyPr>
          <a:lstStyle/>
          <a:p>
            <a:pPr marL="0" marR="0" lvl="0" indent="0" algn="l" rtl="0">
              <a:lnSpc>
                <a:spcPct val="140003"/>
              </a:lnSpc>
              <a:spcBef>
                <a:spcPts val="0"/>
              </a:spcBef>
              <a:spcAft>
                <a:spcPts val="0"/>
              </a:spcAft>
              <a:buNone/>
            </a:pPr>
            <a:r>
              <a:rPr lang="en-US" sz="5757" b="0" i="0" u="none" strike="noStrike" cap="none">
                <a:solidFill>
                  <a:srgbClr val="000000"/>
                </a:solidFill>
                <a:latin typeface="Arial"/>
                <a:ea typeface="Arial"/>
                <a:cs typeface="Arial"/>
                <a:sym typeface="Arial"/>
              </a:rPr>
              <a:t>PAY-PER-VIEW</a:t>
            </a:r>
            <a:endParaRPr/>
          </a:p>
        </p:txBody>
      </p:sp>
      <p:sp>
        <p:nvSpPr>
          <p:cNvPr id="178" name="Google Shape;178;p8"/>
          <p:cNvSpPr txBox="1"/>
          <p:nvPr/>
        </p:nvSpPr>
        <p:spPr>
          <a:xfrm>
            <a:off x="2411528" y="1101214"/>
            <a:ext cx="7062957" cy="998047"/>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864" b="0" i="0" u="none" strike="noStrike" cap="none">
                <a:solidFill>
                  <a:srgbClr val="000000"/>
                </a:solidFill>
                <a:latin typeface="Arial"/>
                <a:ea typeface="Arial"/>
                <a:cs typeface="Arial"/>
                <a:sym typeface="Arial"/>
              </a:rPr>
              <a:t>THE BUSINESS OF SPORTS &amp; ENTERTAINMENT</a:t>
            </a:r>
            <a:endParaRPr/>
          </a:p>
        </p:txBody>
      </p:sp>
      <p:pic>
        <p:nvPicPr>
          <p:cNvPr id="179" name="Google Shape;179;p8"/>
          <p:cNvPicPr preferRelativeResize="0"/>
          <p:nvPr/>
        </p:nvPicPr>
        <p:blipFill rotWithShape="1">
          <a:blip r:embed="rId3">
            <a:alphaModFix/>
          </a:blip>
          <a:srcRect/>
          <a:stretch/>
        </p:blipFill>
        <p:spPr>
          <a:xfrm>
            <a:off x="835269" y="1028700"/>
            <a:ext cx="1147176" cy="1209750"/>
          </a:xfrm>
          <a:prstGeom prst="rect">
            <a:avLst/>
          </a:prstGeom>
          <a:noFill/>
          <a:ln>
            <a:noFill/>
          </a:ln>
        </p:spPr>
      </p:pic>
      <p:sp>
        <p:nvSpPr>
          <p:cNvPr id="180" name="Google Shape;180;p8"/>
          <p:cNvSpPr txBox="1"/>
          <p:nvPr/>
        </p:nvSpPr>
        <p:spPr>
          <a:xfrm>
            <a:off x="1028700" y="9675670"/>
            <a:ext cx="6591302" cy="28091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690" b="0" i="0" u="none" strike="noStrike" cap="none">
                <a:solidFill>
                  <a:srgbClr val="000000"/>
                </a:solidFill>
                <a:latin typeface="Arial"/>
                <a:ea typeface="Arial"/>
                <a:cs typeface="Arial"/>
                <a:sym typeface="Arial"/>
              </a:rPr>
              <a:t>WWW.SPORTSCAREERCONSULTING.COM</a:t>
            </a:r>
            <a:endParaRPr/>
          </a:p>
        </p:txBody>
      </p:sp>
      <p:sp>
        <p:nvSpPr>
          <p:cNvPr id="181" name="Google Shape;181;p8"/>
          <p:cNvSpPr txBox="1"/>
          <p:nvPr/>
        </p:nvSpPr>
        <p:spPr>
          <a:xfrm>
            <a:off x="9474485" y="3523328"/>
            <a:ext cx="7709100" cy="5443800"/>
          </a:xfrm>
          <a:prstGeom prst="rect">
            <a:avLst/>
          </a:prstGeom>
          <a:noFill/>
          <a:ln>
            <a:noFill/>
          </a:ln>
        </p:spPr>
        <p:txBody>
          <a:bodyPr spcFirstLastPara="1" wrap="square" lIns="0" tIns="0" rIns="0" bIns="0" anchor="t" anchorCtr="0">
            <a:spAutoFit/>
          </a:bodyPr>
          <a:lstStyle/>
          <a:p>
            <a:pPr marL="0" marR="0" lvl="0" indent="0" algn="l" rtl="0">
              <a:lnSpc>
                <a:spcPct val="140031"/>
              </a:lnSpc>
              <a:spcBef>
                <a:spcPts val="0"/>
              </a:spcBef>
              <a:spcAft>
                <a:spcPts val="0"/>
              </a:spcAft>
              <a:buNone/>
            </a:pPr>
            <a:r>
              <a:rPr lang="en-US" sz="2600" b="0" i="0" u="none" strike="noStrike" cap="none">
                <a:solidFill>
                  <a:srgbClr val="000000"/>
                </a:solidFill>
                <a:latin typeface="Arial"/>
                <a:ea typeface="Arial"/>
                <a:cs typeface="Arial"/>
                <a:sym typeface="Arial"/>
              </a:rPr>
              <a:t>Historically, sports and entertainment properties have generated millions of dollars through PPV events.  </a:t>
            </a:r>
            <a:endParaRPr sz="2600"/>
          </a:p>
          <a:p>
            <a:pPr marL="0" marR="0" lvl="0" indent="0" algn="l" rtl="0">
              <a:lnSpc>
                <a:spcPct val="140031"/>
              </a:lnSpc>
              <a:spcBef>
                <a:spcPts val="0"/>
              </a:spcBef>
              <a:spcAft>
                <a:spcPts val="0"/>
              </a:spcAft>
              <a:buNone/>
            </a:pPr>
            <a:endParaRPr sz="2600" b="0" i="0" u="none" strike="noStrike" cap="none">
              <a:solidFill>
                <a:srgbClr val="000000"/>
              </a:solidFill>
              <a:latin typeface="Arial"/>
              <a:ea typeface="Arial"/>
              <a:cs typeface="Arial"/>
              <a:sym typeface="Arial"/>
            </a:endParaRPr>
          </a:p>
          <a:p>
            <a:pPr marL="0" marR="0" lvl="0" indent="0" algn="l" rtl="0">
              <a:lnSpc>
                <a:spcPct val="140031"/>
              </a:lnSpc>
              <a:spcBef>
                <a:spcPts val="0"/>
              </a:spcBef>
              <a:spcAft>
                <a:spcPts val="0"/>
              </a:spcAft>
              <a:buNone/>
            </a:pPr>
            <a:r>
              <a:rPr lang="en-US" sz="2600" b="0" i="0" u="none" strike="noStrike" cap="none">
                <a:solidFill>
                  <a:srgbClr val="000000"/>
                </a:solidFill>
                <a:latin typeface="Arial"/>
                <a:ea typeface="Arial"/>
                <a:cs typeface="Arial"/>
                <a:sym typeface="Arial"/>
              </a:rPr>
              <a:t>Do you think that is still a successful business model in today's sports and entertainment industry?   </a:t>
            </a:r>
            <a:endParaRPr sz="2600"/>
          </a:p>
          <a:p>
            <a:pPr marL="0" marR="0" lvl="0" indent="0" algn="l" rtl="0">
              <a:lnSpc>
                <a:spcPct val="140031"/>
              </a:lnSpc>
              <a:spcBef>
                <a:spcPts val="0"/>
              </a:spcBef>
              <a:spcAft>
                <a:spcPts val="0"/>
              </a:spcAft>
              <a:buNone/>
            </a:pPr>
            <a:endParaRPr sz="2600" b="0" i="0" u="none" strike="noStrike" cap="none">
              <a:solidFill>
                <a:srgbClr val="000000"/>
              </a:solidFill>
              <a:latin typeface="Arial"/>
              <a:ea typeface="Arial"/>
              <a:cs typeface="Arial"/>
              <a:sym typeface="Arial"/>
            </a:endParaRPr>
          </a:p>
          <a:p>
            <a:pPr marL="0" marR="0" lvl="0" indent="0" algn="l" rtl="0">
              <a:lnSpc>
                <a:spcPct val="140031"/>
              </a:lnSpc>
              <a:spcBef>
                <a:spcPts val="0"/>
              </a:spcBef>
              <a:spcAft>
                <a:spcPts val="0"/>
              </a:spcAft>
              <a:buNone/>
            </a:pPr>
            <a:r>
              <a:rPr lang="en-US" sz="2600" b="0" i="0" u="none" strike="noStrike" cap="none">
                <a:solidFill>
                  <a:srgbClr val="000000"/>
                </a:solidFill>
                <a:latin typeface="Arial"/>
                <a:ea typeface="Arial"/>
                <a:cs typeface="Arial"/>
                <a:sym typeface="Arial"/>
              </a:rPr>
              <a:t>Let's explore how sports like boxing, MMA, wrestling, and golf have benefitted from pay-per-view in the last few years. </a:t>
            </a:r>
            <a:endParaRPr sz="2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9"/>
          <p:cNvSpPr/>
          <p:nvPr/>
        </p:nvSpPr>
        <p:spPr>
          <a:xfrm>
            <a:off x="-558947" y="1114665"/>
            <a:ext cx="1117894" cy="918629"/>
          </a:xfrm>
          <a:custGeom>
            <a:avLst/>
            <a:gdLst/>
            <a:ahLst/>
            <a:cxnLst/>
            <a:rect l="l" t="t" r="r" b="b"/>
            <a:pathLst>
              <a:path w="303584" h="249470" extrusionOk="0">
                <a:moveTo>
                  <a:pt x="0" y="0"/>
                </a:moveTo>
                <a:lnTo>
                  <a:pt x="303584" y="0"/>
                </a:lnTo>
                <a:lnTo>
                  <a:pt x="303584" y="249470"/>
                </a:lnTo>
                <a:lnTo>
                  <a:pt x="0" y="249470"/>
                </a:lnTo>
                <a:close/>
              </a:path>
            </a:pathLst>
          </a:custGeom>
          <a:solidFill>
            <a:srgbClr val="FFED00"/>
          </a:solidFill>
          <a:ln>
            <a:noFill/>
          </a:ln>
        </p:spPr>
      </p:sp>
      <p:grpSp>
        <p:nvGrpSpPr>
          <p:cNvPr id="187" name="Google Shape;187;p9"/>
          <p:cNvGrpSpPr/>
          <p:nvPr/>
        </p:nvGrpSpPr>
        <p:grpSpPr>
          <a:xfrm>
            <a:off x="1028700" y="1035844"/>
            <a:ext cx="5690703" cy="1772512"/>
            <a:chOff x="0" y="9525"/>
            <a:chExt cx="7587604" cy="2363349"/>
          </a:xfrm>
        </p:grpSpPr>
        <p:sp>
          <p:nvSpPr>
            <p:cNvPr id="188" name="Google Shape;188;p9"/>
            <p:cNvSpPr txBox="1"/>
            <p:nvPr/>
          </p:nvSpPr>
          <p:spPr>
            <a:xfrm>
              <a:off x="0" y="1879056"/>
              <a:ext cx="7587604" cy="493818"/>
            </a:xfrm>
            <a:prstGeom prst="rect">
              <a:avLst/>
            </a:prstGeom>
            <a:noFill/>
            <a:ln>
              <a:noFill/>
            </a:ln>
          </p:spPr>
          <p:txBody>
            <a:bodyPr spcFirstLastPara="1" wrap="square" lIns="0" tIns="0" rIns="0" bIns="0" anchor="t" anchorCtr="0">
              <a:spAutoFit/>
            </a:bodyPr>
            <a:lstStyle/>
            <a:p>
              <a:pPr marL="0" marR="0" lvl="0" indent="0" algn="l" rtl="0">
                <a:lnSpc>
                  <a:spcPct val="171055"/>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89" name="Google Shape;189;p9"/>
            <p:cNvSpPr txBox="1"/>
            <p:nvPr/>
          </p:nvSpPr>
          <p:spPr>
            <a:xfrm>
              <a:off x="0" y="9525"/>
              <a:ext cx="7587604" cy="1398366"/>
            </a:xfrm>
            <a:prstGeom prst="rect">
              <a:avLst/>
            </a:prstGeom>
            <a:noFill/>
            <a:ln>
              <a:noFill/>
            </a:ln>
          </p:spPr>
          <p:txBody>
            <a:bodyPr spcFirstLastPara="1" wrap="square" lIns="0" tIns="0" rIns="0" bIns="0" anchor="t" anchorCtr="0">
              <a:spAutoFit/>
            </a:bodyPr>
            <a:lstStyle/>
            <a:p>
              <a:pPr marL="0" marR="0" lvl="0" indent="0" algn="l" rtl="0">
                <a:lnSpc>
                  <a:spcPct val="118004"/>
                </a:lnSpc>
                <a:spcBef>
                  <a:spcPts val="0"/>
                </a:spcBef>
                <a:spcAft>
                  <a:spcPts val="0"/>
                </a:spcAft>
                <a:buNone/>
              </a:pPr>
              <a:r>
                <a:rPr lang="en-US" sz="6965" b="1" i="0" u="none" strike="noStrike" cap="none">
                  <a:solidFill>
                    <a:srgbClr val="000000"/>
                  </a:solidFill>
                  <a:latin typeface="Antonio"/>
                  <a:ea typeface="Antonio"/>
                  <a:cs typeface="Antonio"/>
                  <a:sym typeface="Antonio"/>
                </a:rPr>
                <a:t>BOXING</a:t>
              </a:r>
              <a:endParaRPr/>
            </a:p>
          </p:txBody>
        </p:sp>
      </p:grpSp>
      <p:sp>
        <p:nvSpPr>
          <p:cNvPr id="190" name="Google Shape;190;p9"/>
          <p:cNvSpPr txBox="1"/>
          <p:nvPr/>
        </p:nvSpPr>
        <p:spPr>
          <a:xfrm>
            <a:off x="6005989" y="971790"/>
            <a:ext cx="4122886"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2015</a:t>
            </a:r>
            <a:endParaRPr/>
          </a:p>
        </p:txBody>
      </p:sp>
      <p:grpSp>
        <p:nvGrpSpPr>
          <p:cNvPr id="191" name="Google Shape;191;p9"/>
          <p:cNvGrpSpPr/>
          <p:nvPr/>
        </p:nvGrpSpPr>
        <p:grpSpPr>
          <a:xfrm>
            <a:off x="10441937" y="814388"/>
            <a:ext cx="6817363" cy="644382"/>
            <a:chOff x="0" y="-57150"/>
            <a:chExt cx="9089818" cy="859177"/>
          </a:xfrm>
        </p:grpSpPr>
        <p:sp>
          <p:nvSpPr>
            <p:cNvPr id="192" name="Google Shape;192;p9"/>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Floyd Mayweather vs Manny Pacquiao</a:t>
              </a:r>
              <a:endParaRPr/>
            </a:p>
          </p:txBody>
        </p:sp>
        <p:cxnSp>
          <p:nvCxnSpPr>
            <p:cNvPr id="193" name="Google Shape;193;p9"/>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194" name="Google Shape;194;p9"/>
          <p:cNvGrpSpPr/>
          <p:nvPr/>
        </p:nvGrpSpPr>
        <p:grpSpPr>
          <a:xfrm>
            <a:off x="10441937" y="4121416"/>
            <a:ext cx="6817363" cy="644382"/>
            <a:chOff x="0" y="-57150"/>
            <a:chExt cx="9089818" cy="859177"/>
          </a:xfrm>
        </p:grpSpPr>
        <p:sp>
          <p:nvSpPr>
            <p:cNvPr id="195" name="Google Shape;195;p9"/>
            <p:cNvSpPr txBox="1"/>
            <p:nvPr/>
          </p:nvSpPr>
          <p:spPr>
            <a:xfrm>
              <a:off x="0"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Canelo Álvarez vs. Gennady Golovkin</a:t>
              </a:r>
              <a:endParaRPr/>
            </a:p>
          </p:txBody>
        </p:sp>
        <p:cxnSp>
          <p:nvCxnSpPr>
            <p:cNvPr id="196" name="Google Shape;196;p9"/>
            <p:cNvCxnSpPr/>
            <p:nvPr/>
          </p:nvCxnSpPr>
          <p:spPr>
            <a:xfrm>
              <a:off x="0" y="802027"/>
              <a:ext cx="9089818" cy="0"/>
            </a:xfrm>
            <a:prstGeom prst="straightConnector1">
              <a:avLst/>
            </a:prstGeom>
            <a:noFill/>
            <a:ln w="12700" cap="rnd" cmpd="sng">
              <a:solidFill>
                <a:srgbClr val="DFDEDE"/>
              </a:solidFill>
              <a:prstDash val="solid"/>
              <a:round/>
              <a:headEnd type="none" w="sm" len="sm"/>
              <a:tailEnd type="none" w="sm" len="sm"/>
            </a:ln>
          </p:spPr>
        </p:cxnSp>
      </p:grpSp>
      <p:grpSp>
        <p:nvGrpSpPr>
          <p:cNvPr id="197" name="Google Shape;197;p9"/>
          <p:cNvGrpSpPr/>
          <p:nvPr/>
        </p:nvGrpSpPr>
        <p:grpSpPr>
          <a:xfrm>
            <a:off x="10336238" y="7176651"/>
            <a:ext cx="6923062" cy="1285345"/>
            <a:chOff x="0" y="-57150"/>
            <a:chExt cx="9230749" cy="1713795"/>
          </a:xfrm>
        </p:grpSpPr>
        <p:sp>
          <p:nvSpPr>
            <p:cNvPr id="198" name="Google Shape;198;p9"/>
            <p:cNvSpPr txBox="1"/>
            <p:nvPr/>
          </p:nvSpPr>
          <p:spPr>
            <a:xfrm>
              <a:off x="0" y="1152774"/>
              <a:ext cx="6771309" cy="503871"/>
            </a:xfrm>
            <a:prstGeom prst="rect">
              <a:avLst/>
            </a:prstGeom>
            <a:noFill/>
            <a:ln>
              <a:noFill/>
            </a:ln>
          </p:spPr>
          <p:txBody>
            <a:bodyPr spcFirstLastPara="1" wrap="square" lIns="0" tIns="0" rIns="0" bIns="0" anchor="t" anchorCtr="0">
              <a:spAutoFit/>
            </a:bodyPr>
            <a:lstStyle/>
            <a:p>
              <a:pPr marL="0" marR="0" lvl="0" indent="0" algn="l" rtl="0">
                <a:lnSpc>
                  <a:spcPct val="189166"/>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99" name="Google Shape;199;p9"/>
            <p:cNvSpPr txBox="1"/>
            <p:nvPr/>
          </p:nvSpPr>
          <p:spPr>
            <a:xfrm>
              <a:off x="140931" y="-57150"/>
              <a:ext cx="9089818" cy="625556"/>
            </a:xfrm>
            <a:prstGeom prst="rect">
              <a:avLst/>
            </a:prstGeom>
            <a:noFill/>
            <a:ln>
              <a:noFill/>
            </a:ln>
          </p:spPr>
          <p:txBody>
            <a:bodyPr spcFirstLastPara="1" wrap="square" lIns="0" tIns="0" rIns="0" bIns="0" anchor="t" anchorCtr="0">
              <a:spAutoFit/>
            </a:bodyPr>
            <a:lstStyle/>
            <a:p>
              <a:pPr marL="0" marR="0" lvl="0" indent="0" algn="l" rtl="0">
                <a:lnSpc>
                  <a:spcPct val="140007"/>
                </a:lnSpc>
                <a:spcBef>
                  <a:spcPts val="0"/>
                </a:spcBef>
                <a:spcAft>
                  <a:spcPts val="0"/>
                </a:spcAft>
                <a:buNone/>
              </a:pPr>
              <a:r>
                <a:rPr lang="en-US" sz="2797" b="0" i="0" u="none" strike="noStrike" cap="none">
                  <a:solidFill>
                    <a:srgbClr val="000000"/>
                  </a:solidFill>
                  <a:latin typeface="Arial"/>
                  <a:ea typeface="Arial"/>
                  <a:cs typeface="Arial"/>
                  <a:sym typeface="Arial"/>
                </a:rPr>
                <a:t>Anthony Joshua vs. Andy Ruiz Jr.</a:t>
              </a:r>
              <a:endParaRPr/>
            </a:p>
          </p:txBody>
        </p:sp>
        <p:cxnSp>
          <p:nvCxnSpPr>
            <p:cNvPr id="200" name="Google Shape;200;p9"/>
            <p:cNvCxnSpPr/>
            <p:nvPr/>
          </p:nvCxnSpPr>
          <p:spPr>
            <a:xfrm>
              <a:off x="140931" y="802027"/>
              <a:ext cx="9089818" cy="0"/>
            </a:xfrm>
            <a:prstGeom prst="straightConnector1">
              <a:avLst/>
            </a:prstGeom>
            <a:noFill/>
            <a:ln w="12700" cap="rnd" cmpd="sng">
              <a:solidFill>
                <a:srgbClr val="DFDEDE"/>
              </a:solidFill>
              <a:prstDash val="solid"/>
              <a:round/>
              <a:headEnd type="none" w="sm" len="sm"/>
              <a:tailEnd type="none" w="sm" len="sm"/>
            </a:ln>
          </p:spPr>
        </p:cxnSp>
      </p:grpSp>
      <p:pic>
        <p:nvPicPr>
          <p:cNvPr id="201" name="Google Shape;201;p9"/>
          <p:cNvPicPr preferRelativeResize="0"/>
          <p:nvPr/>
        </p:nvPicPr>
        <p:blipFill rotWithShape="1">
          <a:blip r:embed="rId3">
            <a:alphaModFix/>
          </a:blip>
          <a:srcRect/>
          <a:stretch/>
        </p:blipFill>
        <p:spPr>
          <a:xfrm>
            <a:off x="558947" y="3081151"/>
            <a:ext cx="3975226" cy="5300301"/>
          </a:xfrm>
          <a:prstGeom prst="rect">
            <a:avLst/>
          </a:prstGeom>
          <a:noFill/>
          <a:ln>
            <a:noFill/>
          </a:ln>
        </p:spPr>
      </p:pic>
      <p:sp>
        <p:nvSpPr>
          <p:cNvPr id="202" name="Google Shape;202;p9"/>
          <p:cNvSpPr txBox="1"/>
          <p:nvPr/>
        </p:nvSpPr>
        <p:spPr>
          <a:xfrm>
            <a:off x="6005989" y="4188832"/>
            <a:ext cx="4083212"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2017</a:t>
            </a:r>
            <a:endParaRPr/>
          </a:p>
        </p:txBody>
      </p:sp>
      <p:sp>
        <p:nvSpPr>
          <p:cNvPr id="203" name="Google Shape;203;p9"/>
          <p:cNvSpPr txBox="1"/>
          <p:nvPr/>
        </p:nvSpPr>
        <p:spPr>
          <a:xfrm>
            <a:off x="6045663" y="7507329"/>
            <a:ext cx="3787508" cy="1937911"/>
          </a:xfrm>
          <a:prstGeom prst="rect">
            <a:avLst/>
          </a:prstGeom>
          <a:noFill/>
          <a:ln>
            <a:noFill/>
          </a:ln>
        </p:spPr>
        <p:txBody>
          <a:bodyPr spcFirstLastPara="1" wrap="square" lIns="0" tIns="0" rIns="0" bIns="0" anchor="t" anchorCtr="0">
            <a:spAutoFit/>
          </a:bodyPr>
          <a:lstStyle/>
          <a:p>
            <a:pPr marL="0" marR="0" lvl="0" indent="0" algn="l" rtl="0">
              <a:lnSpc>
                <a:spcPct val="117997"/>
              </a:lnSpc>
              <a:spcBef>
                <a:spcPts val="0"/>
              </a:spcBef>
              <a:spcAft>
                <a:spcPts val="0"/>
              </a:spcAft>
              <a:buNone/>
            </a:pPr>
            <a:r>
              <a:rPr lang="en-US" sz="12957" b="1" i="0" u="none" strike="noStrike" cap="none">
                <a:solidFill>
                  <a:srgbClr val="FFED00"/>
                </a:solidFill>
                <a:latin typeface="Antonio"/>
                <a:ea typeface="Antonio"/>
                <a:cs typeface="Antonio"/>
                <a:sym typeface="Antonio"/>
              </a:rPr>
              <a:t>2019</a:t>
            </a:r>
            <a:endParaRPr/>
          </a:p>
        </p:txBody>
      </p:sp>
      <p:sp>
        <p:nvSpPr>
          <p:cNvPr id="204" name="Google Shape;204;p9"/>
          <p:cNvSpPr txBox="1"/>
          <p:nvPr/>
        </p:nvSpPr>
        <p:spPr>
          <a:xfrm>
            <a:off x="10336238" y="7997401"/>
            <a:ext cx="6923100" cy="20322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Joshua/Ruiz Jr. rematch broke the all-time UK pay-per-view (PPV) record, totaling 1.575 million buys in the United Kingdom</a:t>
            </a:r>
            <a:endParaRPr sz="2000"/>
          </a:p>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In the U.S., the fight was live-streamed on DAZN with an audience of 1.8 million viewers</a:t>
            </a:r>
            <a:endParaRPr sz="2000"/>
          </a:p>
        </p:txBody>
      </p:sp>
      <p:sp>
        <p:nvSpPr>
          <p:cNvPr id="205" name="Google Shape;205;p9"/>
          <p:cNvSpPr txBox="1"/>
          <p:nvPr/>
        </p:nvSpPr>
        <p:spPr>
          <a:xfrm>
            <a:off x="10336238" y="1699453"/>
            <a:ext cx="6923100" cy="20322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Dubbed the "Fight of the Century", Mayweather vs. Pacquiao was one of the most hyped fights in the history of the sport</a:t>
            </a:r>
            <a:endParaRPr sz="2000"/>
          </a:p>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The bout drew 5.77 million pay-per-view buys, a new record that still stands today </a:t>
            </a:r>
            <a:endParaRPr sz="2000"/>
          </a:p>
        </p:txBody>
      </p:sp>
      <p:sp>
        <p:nvSpPr>
          <p:cNvPr id="206" name="Google Shape;206;p9"/>
          <p:cNvSpPr txBox="1"/>
          <p:nvPr/>
        </p:nvSpPr>
        <p:spPr>
          <a:xfrm>
            <a:off x="10389088" y="4952483"/>
            <a:ext cx="6923100" cy="1601100"/>
          </a:xfrm>
          <a:prstGeom prst="rect">
            <a:avLst/>
          </a:prstGeom>
          <a:noFill/>
          <a:ln>
            <a:noFill/>
          </a:ln>
        </p:spPr>
        <p:txBody>
          <a:bodyPr spcFirstLastPara="1" wrap="square" lIns="0" tIns="0" rIns="0" bIns="0" anchor="t" anchorCtr="0">
            <a:spAutoFit/>
          </a:bodyPr>
          <a:lstStyle/>
          <a:p>
            <a:pPr marL="467140" marR="0" lvl="1" indent="-223219" algn="l" rtl="0">
              <a:lnSpc>
                <a:spcPct val="140036"/>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Álvarez has been a part of some of the biggest grossing fights of all time and the bout vs. Golovkin was one of the biggest, generating 1.3 million PPV buys and more than $110 million in total revenue </a:t>
            </a:r>
            <a:endParaRPr sz="2000"/>
          </a:p>
        </p:txBody>
      </p:sp>
      <p:sp>
        <p:nvSpPr>
          <p:cNvPr id="207" name="Google Shape;207;p9"/>
          <p:cNvSpPr txBox="1"/>
          <p:nvPr/>
        </p:nvSpPr>
        <p:spPr>
          <a:xfrm>
            <a:off x="578400" y="9759054"/>
            <a:ext cx="6591302" cy="233928"/>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1290" b="0" i="0" u="none" strike="noStrike" cap="none">
                <a:solidFill>
                  <a:srgbClr val="000000"/>
                </a:solidFill>
                <a:latin typeface="Arial"/>
                <a:ea typeface="Arial"/>
                <a:cs typeface="Arial"/>
                <a:sym typeface="Arial"/>
              </a:rPr>
              <a:t>WWW.SPORTSCAREERCONSULTING.COM</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1608</Words>
  <Application>Microsoft Macintosh PowerPoint</Application>
  <PresentationFormat>Custom</PresentationFormat>
  <Paragraphs>131</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Antonio</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Laura Bennett</cp:lastModifiedBy>
  <cp:revision>1</cp:revision>
  <dcterms:created xsi:type="dcterms:W3CDTF">2006-08-16T00:00:00Z</dcterms:created>
  <dcterms:modified xsi:type="dcterms:W3CDTF">2023-08-10T17:42:08Z</dcterms:modified>
</cp:coreProperties>
</file>