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embeddedFontLst>
    <p:embeddedFont>
      <p:font typeface="Gill Sans" panose="020B0502020104020203" pitchFamily="34" charset="-79"/>
      <p:regular r:id="rId20"/>
      <p:bold r:id="rId21"/>
    </p:embeddedFont>
    <p:embeddedFont>
      <p:font typeface="Montserrat" pitchFamily="2" charset="77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iliZvwQLWklM4jA7qXuzFD+R+f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2"/>
  </p:normalViewPr>
  <p:slideViewPr>
    <p:cSldViewPr snapToGrid="0">
      <p:cViewPr varScale="1">
        <p:scale>
          <a:sx n="99" d="100"/>
          <a:sy n="99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0"/>
          <p:cNvSpPr txBox="1"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600"/>
              <a:buFont typeface="Gill Sans"/>
              <a:buNone/>
              <a:defRPr sz="3600">
                <a:solidFill>
                  <a:srgbClr val="FEFEF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0"/>
          <p:cNvSpPr txBox="1"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320"/>
              </a:spcBef>
              <a:spcAft>
                <a:spcPts val="0"/>
              </a:spcAft>
              <a:buSzPts val="1472"/>
              <a:buNone/>
              <a:defRPr sz="1600" cap="none">
                <a:solidFill>
                  <a:schemeClr val="accent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72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288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04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0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8"/>
          <p:cNvSpPr txBox="1"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Gill Sans"/>
              <a:buNone/>
              <a:defRPr sz="2400" b="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8"/>
          <p:cNvSpPr>
            <a:spLocks noGrp="1"/>
          </p:cNvSpPr>
          <p:nvPr>
            <p:ph type="pic" idx="2"/>
          </p:nvPr>
        </p:nvSpPr>
        <p:spPr>
          <a:xfrm>
            <a:off x="447817" y="641350"/>
            <a:ext cx="11290859" cy="3651249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28"/>
          <p:cNvSpPr txBox="1">
            <a:spLocks noGrp="1"/>
          </p:cNvSpPr>
          <p:nvPr>
            <p:ph type="body" idx="1"/>
          </p:nvPr>
        </p:nvSpPr>
        <p:spPr>
          <a:xfrm>
            <a:off x="581192" y="5260127"/>
            <a:ext cx="11029617" cy="99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472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104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92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828"/>
              <a:buNone/>
              <a:defRPr sz="900"/>
            </a:lvl9pPr>
          </a:lstStyle>
          <a:p>
            <a:endParaRPr/>
          </a:p>
        </p:txBody>
      </p:sp>
      <p:sp>
        <p:nvSpPr>
          <p:cNvPr id="87" name="Google Shape;87;p28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8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8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9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9"/>
          <p:cNvSpPr txBox="1">
            <a:spLocks noGrp="1"/>
          </p:cNvSpPr>
          <p:nvPr>
            <p:ph type="body" idx="1"/>
          </p:nvPr>
        </p:nvSpPr>
        <p:spPr>
          <a:xfrm rot="5400000">
            <a:off x="4269977" y="-1352782"/>
            <a:ext cx="3652047" cy="1102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22072" algn="l">
              <a:spcBef>
                <a:spcPts val="600"/>
              </a:spcBef>
              <a:spcAft>
                <a:spcPts val="0"/>
              </a:spcAft>
              <a:buSzPts val="1472"/>
              <a:buChar char="◼"/>
              <a:defRPr/>
            </a:lvl2pPr>
            <a:lvl3pPr marL="1371600" lvl="2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/>
            </a:lvl3pPr>
            <a:lvl4pPr marL="1828800" lvl="3" indent="-298703" algn="l">
              <a:spcBef>
                <a:spcPts val="600"/>
              </a:spcBef>
              <a:spcAft>
                <a:spcPts val="0"/>
              </a:spcAft>
              <a:buSzPts val="1104"/>
              <a:buChar char="◼"/>
              <a:defRPr/>
            </a:lvl4pPr>
            <a:lvl5pPr marL="2286000" lvl="4" indent="-298704" algn="l">
              <a:spcBef>
                <a:spcPts val="600"/>
              </a:spcBef>
              <a:spcAft>
                <a:spcPts val="0"/>
              </a:spcAft>
              <a:buSzPts val="1104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93" name="Google Shape;93;p29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9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9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0"/>
          <p:cNvSpPr/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0"/>
          <p:cNvSpPr txBox="1">
            <a:spLocks noGrp="1"/>
          </p:cNvSpPr>
          <p:nvPr>
            <p:ph type="title"/>
          </p:nvPr>
        </p:nvSpPr>
        <p:spPr>
          <a:xfrm rot="5400000">
            <a:off x="7362637" y="1705163"/>
            <a:ext cx="4807326" cy="31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Gill Sans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30"/>
          <p:cNvSpPr txBox="1">
            <a:spLocks noGrp="1"/>
          </p:cNvSpPr>
          <p:nvPr>
            <p:ph type="body" idx="1"/>
          </p:nvPr>
        </p:nvSpPr>
        <p:spPr>
          <a:xfrm rot="5400000">
            <a:off x="1952072" y="-313549"/>
            <a:ext cx="4807326" cy="7161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100" name="Google Shape;100;p30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0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0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9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Gill Sans"/>
              <a:buNone/>
              <a:defRPr sz="360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320"/>
              </a:spcBef>
              <a:spcAft>
                <a:spcPts val="0"/>
              </a:spcAft>
              <a:buSzPts val="1472"/>
              <a:buNone/>
              <a:defRPr sz="1600" cap="none">
                <a:solidFill>
                  <a:schemeClr val="accent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472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288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04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1"/>
          <p:cNvSpPr txBox="1">
            <a:spLocks noGrp="1"/>
          </p:cNvSpPr>
          <p:nvPr>
            <p:ph type="body" idx="1"/>
          </p:nvPr>
        </p:nvSpPr>
        <p:spPr>
          <a:xfrm>
            <a:off x="581192" y="2340864"/>
            <a:ext cx="11029615" cy="363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2"/>
          <p:cNvSpPr/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Gill Sans"/>
              <a:buNone/>
              <a:defRPr sz="3600" b="0" cap="none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656"/>
              <a:buNone/>
              <a:defRPr sz="1800" cap="none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656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2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2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1"/>
          </p:nvPr>
        </p:nvSpPr>
        <p:spPr>
          <a:xfrm>
            <a:off x="581193" y="2228003"/>
            <a:ext cx="5194767" cy="3633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2"/>
          </p:nvPr>
        </p:nvSpPr>
        <p:spPr>
          <a:xfrm>
            <a:off x="6416039" y="2228003"/>
            <a:ext cx="5194769" cy="3633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4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4"/>
          <p:cNvSpPr txBox="1"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840"/>
              <a:buNone/>
              <a:defRPr sz="2000" b="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656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472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24"/>
          <p:cNvSpPr txBox="1">
            <a:spLocks noGrp="1"/>
          </p:cNvSpPr>
          <p:nvPr>
            <p:ph type="body" idx="2"/>
          </p:nvPr>
        </p:nvSpPr>
        <p:spPr>
          <a:xfrm>
            <a:off x="581194" y="2926052"/>
            <a:ext cx="5194766" cy="293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61" name="Google Shape;61;p24"/>
          <p:cNvSpPr txBox="1">
            <a:spLocks noGrp="1"/>
          </p:cNvSpPr>
          <p:nvPr>
            <p:ph type="body" idx="3"/>
          </p:nvPr>
        </p:nvSpPr>
        <p:spPr>
          <a:xfrm>
            <a:off x="6416039" y="2250892"/>
            <a:ext cx="5194770" cy="553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Noto Sans Symbols"/>
              <a:buNone/>
              <a:defRPr sz="2000" b="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656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472"/>
              <a:buNone/>
              <a:defRPr sz="1600" b="1"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body" idx="4"/>
          </p:nvPr>
        </p:nvSpPr>
        <p:spPr>
          <a:xfrm>
            <a:off x="6416037" y="2926052"/>
            <a:ext cx="5194771" cy="293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5"/>
          <p:cNvSpPr txBox="1"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5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6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7"/>
          <p:cNvSpPr/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 b="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body" idx="1"/>
          </p:nvPr>
        </p:nvSpPr>
        <p:spPr>
          <a:xfrm>
            <a:off x="4900928" y="1179829"/>
            <a:ext cx="6650991" cy="4658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5440" algn="l">
              <a:spcBef>
                <a:spcPts val="400"/>
              </a:spcBef>
              <a:spcAft>
                <a:spcPts val="0"/>
              </a:spcAft>
              <a:buSzPts val="1840"/>
              <a:buChar char="◼"/>
              <a:defRPr sz="2000">
                <a:solidFill>
                  <a:schemeClr val="dk2"/>
                </a:solidFill>
              </a:defRPr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 sz="1800">
                <a:solidFill>
                  <a:schemeClr val="dk2"/>
                </a:solidFill>
              </a:defRPr>
            </a:lvl2pPr>
            <a:lvl3pPr marL="1371600" lvl="2" indent="-322072" algn="l">
              <a:spcBef>
                <a:spcPts val="600"/>
              </a:spcBef>
              <a:spcAft>
                <a:spcPts val="0"/>
              </a:spcAft>
              <a:buSzPts val="1472"/>
              <a:buChar char="◼"/>
              <a:defRPr sz="1600">
                <a:solidFill>
                  <a:schemeClr val="dk2"/>
                </a:solidFill>
              </a:defRPr>
            </a:lvl3pPr>
            <a:lvl4pPr marL="1828800" lvl="3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4pPr>
            <a:lvl5pPr marL="2286000" lvl="4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5pPr>
            <a:lvl6pPr marL="2743200" lvl="5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6pPr>
            <a:lvl7pPr marL="3200400" lvl="6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7pPr>
            <a:lvl8pPr marL="3657600" lvl="7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8pPr>
            <a:lvl9pPr marL="4114800" lvl="8" indent="-310388" algn="l">
              <a:spcBef>
                <a:spcPts val="600"/>
              </a:spcBef>
              <a:spcAft>
                <a:spcPts val="60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27"/>
          <p:cNvSpPr txBox="1">
            <a:spLocks noGrp="1"/>
          </p:cNvSpPr>
          <p:nvPr>
            <p:ph type="body" idx="2"/>
          </p:nvPr>
        </p:nvSpPr>
        <p:spPr>
          <a:xfrm>
            <a:off x="767857" y="2836654"/>
            <a:ext cx="3031852" cy="30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472"/>
              <a:buNone/>
              <a:defRPr sz="1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012"/>
              <a:buNone/>
              <a:defRPr sz="11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92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828"/>
              <a:buNone/>
              <a:defRPr sz="900"/>
            </a:lvl9pPr>
          </a:lstStyle>
          <a:p>
            <a:endParaRPr/>
          </a:p>
        </p:txBody>
      </p:sp>
      <p:sp>
        <p:nvSpPr>
          <p:cNvPr id="80" name="Google Shape;80;p27"/>
          <p:cNvSpPr txBox="1">
            <a:spLocks noGrp="1"/>
          </p:cNvSpPr>
          <p:nvPr>
            <p:ph type="dt" idx="10"/>
          </p:nvPr>
        </p:nvSpPr>
        <p:spPr>
          <a:xfrm>
            <a:off x="7605951" y="6456916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7"/>
          <p:cNvSpPr txBox="1">
            <a:spLocks noGrp="1"/>
          </p:cNvSpPr>
          <p:nvPr>
            <p:ph type="ftr" idx="11"/>
          </p:nvPr>
        </p:nvSpPr>
        <p:spPr>
          <a:xfrm>
            <a:off x="581192" y="6452590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7"/>
          <p:cNvSpPr txBox="1">
            <a:spLocks noGrp="1"/>
          </p:cNvSpPr>
          <p:nvPr>
            <p:ph type="sldNum" idx="12"/>
          </p:nvPr>
        </p:nvSpPr>
        <p:spPr>
          <a:xfrm>
            <a:off x="10558300" y="6456916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2800"/>
              <a:buFont typeface="Gill Sans"/>
              <a:buNone/>
              <a:defRPr sz="28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8"/>
          <p:cNvSpPr txBox="1"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33756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56"/>
              <a:buFont typeface="Noto Sans Symbols"/>
              <a:buChar char="◼"/>
              <a:defRPr sz="18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22072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Char char="◼"/>
              <a:defRPr sz="16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10388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88"/>
              <a:buFont typeface="Noto Sans Symbols"/>
              <a:buChar char="◼"/>
              <a:defRPr sz="14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298703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29870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298703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298703" algn="l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" name="Google Shape;8;p18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" name="Google Shape;9;p18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0" name="Google Shape;10;p18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" name="Google Shape;11;p1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18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18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Gill Sans"/>
              <a:buNone/>
              <a:defRPr sz="28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33756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56"/>
              <a:buFont typeface="Noto Sans Symbols"/>
              <a:buChar char="◼"/>
              <a:defRPr sz="18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22072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Char char="◼"/>
              <a:defRPr sz="16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10388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88"/>
              <a:buFont typeface="Noto Sans Symbols"/>
              <a:buChar char="◼"/>
              <a:defRPr sz="14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298703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29870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298703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298703" algn="l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17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17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17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hyperlink" Target="https://www.instagram.com/p/CV5mbz9FvU0/?utm_source=ig_embed&amp;utm_campaign=embed_video_watch_agai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jpg"/><Relationship Id="rId7" Type="http://schemas.openxmlformats.org/officeDocument/2006/relationships/hyperlink" Target="https://www.marketingdive.com/news/doritos-stranger-things-Netflix-charli-xcx/623477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distractify.com/p/stranger-things-product-collaborations" TargetMode="External"/><Relationship Id="rId5" Type="http://schemas.openxmlformats.org/officeDocument/2006/relationships/hyperlink" Target="https://www.fastcompany.com/90755624/netflix-stranger-things-4-doritos-dominos-turn-fortunes-upside-down" TargetMode="External"/><Relationship Id="rId4" Type="http://schemas.openxmlformats.org/officeDocument/2006/relationships/hyperlink" Target="https://gizmodo.com/stranger-things-merchandise-and-tie-in-products-netflix-1849118678/slides/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8DOXb5BXxgU?feature=oembed" TargetMode="External"/><Relationship Id="rId6" Type="http://schemas.openxmlformats.org/officeDocument/2006/relationships/hyperlink" Target="https://youtu.be/eTD0WWFIDA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hyperlink" Target="https://www.hottopic.com/product/stranger-things-steve-video-store-costume/18441843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eAFGprbC4-I?feature=oembed" TargetMode="External"/><Relationship Id="rId6" Type="http://schemas.openxmlformats.org/officeDocument/2006/relationships/hyperlink" Target="https://youtu.be/eAFGprbC4-I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7.jpg"/><Relationship Id="rId4" Type="http://schemas.openxmlformats.org/officeDocument/2006/relationships/hyperlink" Target="https://images.jansport.com/is/content/JanSportBrand/001%20-US%20LIVE%20SITE/COLLECTIONS/2022/stranger-things-collaboration/05-2022/Stranger-Things-05-2022-Stranger-things%20DT-hero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DMQnLs3vuJw?feature=oembed" TargetMode="External"/><Relationship Id="rId6" Type="http://schemas.openxmlformats.org/officeDocument/2006/relationships/hyperlink" Target="https://youtu.be/DMQnLs3vuJw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hyperlink" Target="https://www.walmart.com/ip/Netflix-Stranger-Things-Surfer-Variety-Pack-Frozen-Pizza-4-Pack/21243988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hyperlink" Target="https://www.instagram.com/p/CdvgsYwgxm3/?utm_source=ig_embed&amp;ig_rid=63055eb1-1316-4721-b891-0f4fcb47aca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1.jpg"/><Relationship Id="rId4" Type="http://schemas.openxmlformats.org/officeDocument/2006/relationships/hyperlink" Target="https://www.amazon.com/Lite-Brite-Stranger-Things-Demogorgan-Exclusive/dp/B09FTLQS1V?th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"/>
          <p:cNvSpPr txBox="1">
            <a:spLocks noGrp="1"/>
          </p:cNvSpPr>
          <p:nvPr>
            <p:ph type="subTitle" idx="1"/>
          </p:nvPr>
        </p:nvSpPr>
        <p:spPr>
          <a:xfrm>
            <a:off x="833753" y="4161546"/>
            <a:ext cx="10524489" cy="114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4416"/>
              <a:buNone/>
            </a:pPr>
            <a:r>
              <a:rPr lang="en-US" sz="4800" b="1" dirty="0">
                <a:latin typeface="Montserrat" pitchFamily="2" charset="77"/>
              </a:rPr>
              <a:t>SEASON FOUR:  </a:t>
            </a:r>
            <a:endParaRPr sz="4800" b="1" dirty="0">
              <a:latin typeface="Montserrat" pitchFamily="2" charset="77"/>
            </a:endParaRPr>
          </a:p>
          <a:p>
            <a:pPr marL="0" lvl="0" indent="0" algn="ctr" rtl="0">
              <a:spcBef>
                <a:spcPts val="1560"/>
              </a:spcBef>
              <a:spcAft>
                <a:spcPts val="0"/>
              </a:spcAft>
              <a:buSzPts val="4416"/>
              <a:buNone/>
            </a:pPr>
            <a:r>
              <a:rPr lang="en-US" sz="4800" b="1" dirty="0">
                <a:latin typeface="Montserrat" pitchFamily="2" charset="77"/>
              </a:rPr>
              <a:t>PROMOTIONAL TIE-INS &amp; PRODUCT PLACEMENT</a:t>
            </a:r>
            <a:endParaRPr dirty="0">
              <a:latin typeface="Montserrat" pitchFamily="2" charset="77"/>
            </a:endParaRPr>
          </a:p>
        </p:txBody>
      </p:sp>
      <p:pic>
        <p:nvPicPr>
          <p:cNvPr id="115" name="Google Shape;115;p1" descr="Image result for stranger things logo transpar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76679" y="349885"/>
            <a:ext cx="6038639" cy="3409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B2014F92-F2FF-1C83-41D3-80B046C0A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17" name="Google Shape;217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0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GENERAL MILLS FEATURED ”STRANGE” PACKAGING ON BOXES OF CHEERIOS, LUCKY CHARMS AND CINNAMON TOAST CRUNCH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219" name="Google Shape;219;p10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0" name="Google Shape;220;p10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2" name="Google Shape;222;p10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23" name="Google Shape;223;p10" descr="Graphical user interface, text, application, chat or text message&#10;&#10;Description automatically generated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14030" y="457958"/>
            <a:ext cx="6952409" cy="59420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25;p2">
            <a:extLst>
              <a:ext uri="{FF2B5EF4-FFF2-40B4-BE49-F238E27FC236}">
                <a16:creationId xmlns:a16="http://schemas.microsoft.com/office/drawing/2014/main" id="{7C05C4DD-F5D1-A4E4-C960-7ADBF0786994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7" name="Picture 6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FE8B6F42-E6DD-91E9-0EF7-701E5BEA2E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9" name="Google Shape;229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1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1" name="Google Shape;231;p11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11" descr="Image result for stranger things logo transpar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76679" y="349885"/>
            <a:ext cx="6038639" cy="3409315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1"/>
          <p:cNvSpPr txBox="1"/>
          <p:nvPr/>
        </p:nvSpPr>
        <p:spPr>
          <a:xfrm>
            <a:off x="833753" y="4161546"/>
            <a:ext cx="10524489" cy="2445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16"/>
              <a:buFont typeface="Noto Sans Symbols"/>
              <a:buNone/>
            </a:pPr>
            <a:r>
              <a:rPr lang="en-US" sz="3600" b="1" i="0" u="none" strike="noStrike" cap="none" dirty="0">
                <a:solidFill>
                  <a:schemeClr val="accent1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SEASON FOUR:  </a:t>
            </a:r>
            <a:endParaRPr sz="3600" dirty="0">
              <a:latin typeface="Montserrat" pitchFamily="2" charset="77"/>
            </a:endParaRPr>
          </a:p>
          <a:p>
            <a:pPr marL="0" marR="0" lvl="0" indent="0" algn="ctr" rtl="0">
              <a:spcBef>
                <a:spcPts val="1560"/>
              </a:spcBef>
              <a:spcAft>
                <a:spcPts val="0"/>
              </a:spcAft>
              <a:buClr>
                <a:schemeClr val="accent1"/>
              </a:buClr>
              <a:buSzPts val="4416"/>
              <a:buFont typeface="Noto Sans Symbols"/>
              <a:buNone/>
            </a:pPr>
            <a:r>
              <a:rPr lang="en-US" sz="3600" b="1" i="0" u="none" strike="noStrike" cap="none" dirty="0">
                <a:solidFill>
                  <a:schemeClr val="accent1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PROMOTIONAL TIE-INS &amp; PRODUCT PLACEMENT</a:t>
            </a:r>
            <a:endParaRPr sz="3600" dirty="0">
              <a:latin typeface="Montserrat" pitchFamily="2" charset="77"/>
            </a:endParaRPr>
          </a:p>
        </p:txBody>
      </p:sp>
      <p:pic>
        <p:nvPicPr>
          <p:cNvPr id="3" name="Picture 2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1B956954-D5D9-7672-A11A-8727CC656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9" name="Google Shape;239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12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1" name="Google Shape;241;p12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2"/>
          <p:cNvSpPr txBox="1">
            <a:spLocks noGrp="1"/>
          </p:cNvSpPr>
          <p:nvPr>
            <p:ph type="subTitle" idx="1"/>
          </p:nvPr>
        </p:nvSpPr>
        <p:spPr>
          <a:xfrm>
            <a:off x="833755" y="364471"/>
            <a:ext cx="10524489" cy="114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4968"/>
              <a:buNone/>
            </a:pPr>
            <a:r>
              <a:rPr lang="en-US" sz="5400" b="1" dirty="0">
                <a:solidFill>
                  <a:srgbClr val="FF0000"/>
                </a:solidFill>
                <a:latin typeface="Montserrat" pitchFamily="2" charset="77"/>
              </a:rPr>
              <a:t>DISCUSSION QUESTIONS:</a:t>
            </a:r>
            <a:endParaRPr dirty="0">
              <a:latin typeface="Montserrat" pitchFamily="2" charset="77"/>
            </a:endParaRPr>
          </a:p>
        </p:txBody>
      </p:sp>
      <p:sp>
        <p:nvSpPr>
          <p:cNvPr id="243" name="Google Shape;243;p12"/>
          <p:cNvSpPr txBox="1"/>
          <p:nvPr/>
        </p:nvSpPr>
        <p:spPr>
          <a:xfrm>
            <a:off x="376555" y="1785844"/>
            <a:ext cx="11377295" cy="335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ts val="2944"/>
              <a:buFont typeface="Gill Sans"/>
              <a:buAutoNum type="arabicPeriod"/>
            </a:pPr>
            <a:r>
              <a:rPr lang="en-US" sz="32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WHAT IS PRODUCT PLACEMENT?</a:t>
            </a:r>
          </a:p>
          <a:p>
            <a:pPr marL="514350" indent="-514350">
              <a:spcAft>
                <a:spcPts val="1800"/>
              </a:spcAft>
              <a:buClr>
                <a:schemeClr val="accent1"/>
              </a:buClr>
              <a:buSzPts val="2944"/>
              <a:buFont typeface="Gill Sans"/>
              <a:buAutoNum type="arabicPeriod"/>
            </a:pPr>
            <a:r>
              <a:rPr lang="en-US" sz="32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WHAT IS A PROMOTIONAL TIE-IN?</a:t>
            </a:r>
          </a:p>
          <a:p>
            <a:pPr marL="514350" indent="-514350">
              <a:spcAft>
                <a:spcPts val="1800"/>
              </a:spcAft>
              <a:buClr>
                <a:schemeClr val="accent1"/>
              </a:buClr>
              <a:buSzPts val="2944"/>
              <a:buFont typeface="Gill Sans"/>
              <a:buAutoNum type="arabicPeriod"/>
            </a:pPr>
            <a:r>
              <a:rPr lang="en-US" sz="32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ARE PRODUCT PLACEMENT AND PROMOTIONS TIE-INS THE SAME THING?</a:t>
            </a:r>
          </a:p>
          <a:p>
            <a:pPr marL="514350" indent="-514350">
              <a:spcAft>
                <a:spcPts val="1800"/>
              </a:spcAft>
              <a:buClr>
                <a:schemeClr val="accent1"/>
              </a:buClr>
              <a:buSzPts val="2944"/>
              <a:buFont typeface="Gill Sans"/>
              <a:buAutoNum type="arabicPeriod"/>
            </a:pPr>
            <a:r>
              <a:rPr lang="en-US" sz="32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WHAT IS REVERSE PRODUCT PLACEMENT?</a:t>
            </a:r>
            <a:endParaRPr sz="3200" b="1" i="0" u="none" strike="noStrike" cap="none" dirty="0">
              <a:solidFill>
                <a:srgbClr val="00B0F0"/>
              </a:solidFill>
              <a:latin typeface="Montserrat" pitchFamily="2" charset="77"/>
              <a:ea typeface="Gill Sans"/>
              <a:cs typeface="Gill Sans"/>
              <a:sym typeface="Gill Sans"/>
            </a:endParaRPr>
          </a:p>
          <a:p>
            <a:pPr marL="514350" marR="0" lvl="0" indent="-514350" algn="l" rtl="0">
              <a:spcBef>
                <a:spcPts val="1240"/>
              </a:spcBef>
              <a:spcAft>
                <a:spcPts val="1800"/>
              </a:spcAft>
              <a:buClr>
                <a:schemeClr val="accent1"/>
              </a:buClr>
              <a:buSzPts val="2944"/>
              <a:buFont typeface="Gill Sans"/>
              <a:buAutoNum type="arabicPeriod"/>
            </a:pPr>
            <a:endParaRPr sz="3200" dirty="0">
              <a:latin typeface="Montserrat" pitchFamily="2" charset="77"/>
            </a:endParaRPr>
          </a:p>
        </p:txBody>
      </p:sp>
      <p:pic>
        <p:nvPicPr>
          <p:cNvPr id="2" name="Picture 1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5565026D-18CA-AD05-E155-CD909EDF4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9" name="Google Shape;249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3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1" name="Google Shape;251;p13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3"/>
          <p:cNvSpPr txBox="1">
            <a:spLocks noGrp="1"/>
          </p:cNvSpPr>
          <p:nvPr>
            <p:ph type="subTitle" idx="1"/>
          </p:nvPr>
        </p:nvSpPr>
        <p:spPr>
          <a:xfrm>
            <a:off x="833755" y="274319"/>
            <a:ext cx="10524489" cy="114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4968"/>
              <a:buNone/>
            </a:pPr>
            <a:r>
              <a:rPr lang="en-US" sz="5400" b="1" dirty="0">
                <a:solidFill>
                  <a:srgbClr val="FF0000"/>
                </a:solidFill>
                <a:latin typeface="Montserrat" pitchFamily="2" charset="77"/>
              </a:rPr>
              <a:t>DISCUSSION QUESTIONS:</a:t>
            </a:r>
            <a:endParaRPr dirty="0">
              <a:latin typeface="Montserrat" pitchFamily="2" charset="77"/>
            </a:endParaRPr>
          </a:p>
        </p:txBody>
      </p:sp>
      <p:sp>
        <p:nvSpPr>
          <p:cNvPr id="253" name="Google Shape;253;p13"/>
          <p:cNvSpPr txBox="1"/>
          <p:nvPr/>
        </p:nvSpPr>
        <p:spPr>
          <a:xfrm>
            <a:off x="376555" y="1695692"/>
            <a:ext cx="11377295" cy="36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5A82CB"/>
              </a:buClr>
              <a:buSzPts val="2944"/>
              <a:buFont typeface="Gill Sans"/>
              <a:buAutoNum type="arabicPeriod" startAt="5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DID YOU WATCH SEASON  FOUR OF ‘STRANGER THINGS’?</a:t>
            </a:r>
          </a:p>
          <a:p>
            <a:pPr marL="514350" indent="-514350">
              <a:buClr>
                <a:srgbClr val="5A82CB"/>
              </a:buClr>
              <a:buSzPts val="2944"/>
              <a:buFont typeface="Gill Sans"/>
              <a:buAutoNum type="arabicPeriod" startAt="5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IF SO, DID YOU NOTICE ANY PRODUCT PLACEMENTS?  EVEN IF YOU DID NOT, DID YOU NOTICE ANY PROMOTIONS FROM BRANDS LEADING UP TO SEASON FOUR (LIKE THE ONES HIGHLIGHTED IN THIS PRESENTATION)?</a:t>
            </a:r>
            <a:endParaRPr lang="en-US" sz="3000" dirty="0">
              <a:latin typeface="Montserrat" pitchFamily="2" charset="77"/>
            </a:endParaRPr>
          </a:p>
        </p:txBody>
      </p:sp>
      <p:pic>
        <p:nvPicPr>
          <p:cNvPr id="2" name="Picture 1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EBAA3A0B-72F8-9166-ADAA-ABEE537D3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9" name="Google Shape;259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4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1" name="Google Shape;261;p14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4"/>
          <p:cNvSpPr txBox="1">
            <a:spLocks noGrp="1"/>
          </p:cNvSpPr>
          <p:nvPr>
            <p:ph type="subTitle" idx="1"/>
          </p:nvPr>
        </p:nvSpPr>
        <p:spPr>
          <a:xfrm>
            <a:off x="833755" y="274319"/>
            <a:ext cx="10524489" cy="114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4968"/>
              <a:buNone/>
            </a:pPr>
            <a:r>
              <a:rPr lang="en-US" sz="5400" b="1" dirty="0">
                <a:solidFill>
                  <a:srgbClr val="FF0000"/>
                </a:solidFill>
                <a:latin typeface="Montserrat" pitchFamily="2" charset="77"/>
              </a:rPr>
              <a:t>DISCUSSION QUESTIONS:</a:t>
            </a:r>
            <a:endParaRPr dirty="0">
              <a:latin typeface="Montserrat" pitchFamily="2" charset="77"/>
            </a:endParaRPr>
          </a:p>
        </p:txBody>
      </p:sp>
      <p:sp>
        <p:nvSpPr>
          <p:cNvPr id="263" name="Google Shape;263;p14"/>
          <p:cNvSpPr txBox="1"/>
          <p:nvPr/>
        </p:nvSpPr>
        <p:spPr>
          <a:xfrm>
            <a:off x="309880" y="1305045"/>
            <a:ext cx="11377295" cy="4901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0"/>
              </a:spcBef>
              <a:spcAft>
                <a:spcPts val="1800"/>
              </a:spcAft>
              <a:buClr>
                <a:srgbClr val="5A82CB"/>
              </a:buClr>
              <a:buSzPts val="2944"/>
              <a:buFont typeface="Gill Sans"/>
              <a:buAutoNum type="arabicPeriod" startAt="7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HOW MIGHT PROMOTIONAL TIE-INS BENEFIT NETFLIX EVEN IF THEY AREN’T PAID  ADVERTISEMENTS?</a:t>
            </a:r>
          </a:p>
          <a:p>
            <a:pPr marL="514350" marR="0" lvl="0" indent="-514350" algn="l" rtl="0">
              <a:spcBef>
                <a:spcPts val="0"/>
              </a:spcBef>
              <a:spcAft>
                <a:spcPts val="1800"/>
              </a:spcAft>
              <a:buClr>
                <a:srgbClr val="5A82CB"/>
              </a:buClr>
              <a:buSzPts val="2944"/>
              <a:buFont typeface="Gill Sans"/>
              <a:buAutoNum type="arabicPeriod" startAt="7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WHAT IS THE PARADOX OF COMMERCIALISM (LESSON 2.7 IN YOUR TEXTBOOK)?</a:t>
            </a:r>
          </a:p>
          <a:p>
            <a:pPr marL="514350" indent="-514350">
              <a:spcAft>
                <a:spcPts val="1800"/>
              </a:spcAft>
              <a:buClr>
                <a:srgbClr val="5A82CB"/>
              </a:buClr>
              <a:buSzPts val="2944"/>
              <a:buFont typeface="Gill Sans"/>
              <a:buAutoNum type="arabicPeriod" startAt="7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HOW MIGHT PRODUCT PLACEMENT OR PROMOTIONAL TIE-INS REPRESENT AN EXAMPLE OF THE PARADOX OF COMMERCIALISM?</a:t>
            </a:r>
            <a:endParaRPr sz="3000" dirty="0">
              <a:latin typeface="Montserrat" pitchFamily="2" charset="77"/>
            </a:endParaRPr>
          </a:p>
        </p:txBody>
      </p:sp>
      <p:pic>
        <p:nvPicPr>
          <p:cNvPr id="2" name="Picture 1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2B4F3EBF-1837-7046-6116-1691FB2DE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69" name="Google Shape;269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5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1" name="Google Shape;271;p15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5"/>
          <p:cNvSpPr txBox="1">
            <a:spLocks noGrp="1"/>
          </p:cNvSpPr>
          <p:nvPr>
            <p:ph type="subTitle" idx="1"/>
          </p:nvPr>
        </p:nvSpPr>
        <p:spPr>
          <a:xfrm>
            <a:off x="833755" y="82866"/>
            <a:ext cx="10524489" cy="84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4968"/>
              <a:buNone/>
            </a:pPr>
            <a:r>
              <a:rPr lang="en-US" sz="5400" b="1" dirty="0">
                <a:solidFill>
                  <a:srgbClr val="FF0000"/>
                </a:solidFill>
                <a:latin typeface="Montserrat" pitchFamily="2" charset="77"/>
              </a:rPr>
              <a:t>DISCUSSION QUESTIONS:</a:t>
            </a:r>
            <a:endParaRPr dirty="0">
              <a:latin typeface="Montserrat" pitchFamily="2" charset="77"/>
            </a:endParaRPr>
          </a:p>
        </p:txBody>
      </p:sp>
      <p:sp>
        <p:nvSpPr>
          <p:cNvPr id="273" name="Google Shape;273;p15"/>
          <p:cNvSpPr txBox="1"/>
          <p:nvPr/>
        </p:nvSpPr>
        <p:spPr>
          <a:xfrm>
            <a:off x="293051" y="1263501"/>
            <a:ext cx="11377295" cy="272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0165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A82CB"/>
              </a:buClr>
              <a:buSzPts val="2744"/>
              <a:buFont typeface="Gill Sans"/>
              <a:buAutoNum type="arabicPeriod" startAt="10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 SOME PEOPLE COMPLAINED THAT THE PRODUCT PLACEMENTS WERE DISTRACTING IN SEASON THREE.  WOULD YOU AGREE?  WHY OR WHY NOT?</a:t>
            </a:r>
          </a:p>
          <a:p>
            <a:pPr marL="514350" indent="-501650">
              <a:spcAft>
                <a:spcPts val="1200"/>
              </a:spcAft>
              <a:buClr>
                <a:srgbClr val="5A82CB"/>
              </a:buClr>
              <a:buSzPts val="2744"/>
              <a:buFont typeface="Gill Sans"/>
              <a:buAutoNum type="arabicPeriod" startAt="10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DO YOU THINK NETFLIX REGRETS ALL THE PRODUCT PLACEMENT AND TIE-INS FROM SEASON THREE?  WHY OR WHY NOT?</a:t>
            </a:r>
          </a:p>
          <a:p>
            <a:pPr marL="514350" indent="-501650">
              <a:spcAft>
                <a:spcPts val="1200"/>
              </a:spcAft>
              <a:buClr>
                <a:srgbClr val="5A82CB"/>
              </a:buClr>
              <a:buSzPts val="2744"/>
              <a:buFont typeface="Gill Sans"/>
              <a:buAutoNum type="arabicPeriod" startAt="10"/>
            </a:pPr>
            <a:r>
              <a:rPr lang="en-US" sz="3000" b="1" i="0" u="none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WHAT TIE-INS OR PLACEMENTS WOULD YOU CONSIDER IF YOU WERE A MARKETER AT NETFLIX OR A BRAND?</a:t>
            </a:r>
          </a:p>
        </p:txBody>
      </p:sp>
      <p:pic>
        <p:nvPicPr>
          <p:cNvPr id="2" name="Picture 1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49472411-C9A4-74D1-5182-C06905781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9" name="Google Shape;279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16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1" name="Google Shape;281;p16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6"/>
          <p:cNvSpPr txBox="1">
            <a:spLocks noGrp="1"/>
          </p:cNvSpPr>
          <p:nvPr>
            <p:ph type="subTitle" idx="1"/>
          </p:nvPr>
        </p:nvSpPr>
        <p:spPr>
          <a:xfrm>
            <a:off x="833755" y="502919"/>
            <a:ext cx="10524489" cy="114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5520"/>
              <a:buNone/>
            </a:pPr>
            <a:r>
              <a:rPr lang="en-US" sz="6000" b="1" dirty="0">
                <a:solidFill>
                  <a:srgbClr val="00B0F0"/>
                </a:solidFill>
                <a:latin typeface="Montserrat" pitchFamily="2" charset="77"/>
              </a:rPr>
              <a:t>SOURCES:</a:t>
            </a:r>
            <a:endParaRPr dirty="0">
              <a:latin typeface="Montserrat" pitchFamily="2" charset="77"/>
            </a:endParaRPr>
          </a:p>
        </p:txBody>
      </p:sp>
      <p:sp>
        <p:nvSpPr>
          <p:cNvPr id="283" name="Google Shape;283;p16"/>
          <p:cNvSpPr txBox="1"/>
          <p:nvPr/>
        </p:nvSpPr>
        <p:spPr>
          <a:xfrm>
            <a:off x="462280" y="2533405"/>
            <a:ext cx="10524489" cy="114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Gill Sans"/>
              <a:buAutoNum type="arabicPeriod"/>
            </a:pPr>
            <a:r>
              <a:rPr lang="en-US" sz="3000" b="1" i="0" u="sng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GIZMODO</a:t>
            </a:r>
            <a:endParaRPr sz="3000" b="1" i="0" u="none" strike="noStrike" cap="none" dirty="0">
              <a:solidFill>
                <a:srgbClr val="00B0F0"/>
              </a:solidFill>
              <a:latin typeface="Montserrat" pitchFamily="2" charset="77"/>
              <a:ea typeface="Gill Sans"/>
              <a:cs typeface="Gill Sans"/>
              <a:sym typeface="Gill Sans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Gill Sans"/>
              <a:buAutoNum type="arabicPeriod"/>
            </a:pPr>
            <a:r>
              <a:rPr lang="en-US" sz="3000" b="1" i="0" u="sng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FAST COMPANY</a:t>
            </a:r>
            <a:endParaRPr sz="3000" b="1" i="0" u="none" strike="noStrike" cap="none" dirty="0">
              <a:solidFill>
                <a:srgbClr val="00B0F0"/>
              </a:solidFill>
              <a:latin typeface="Montserrat" pitchFamily="2" charset="77"/>
              <a:ea typeface="Gill Sans"/>
              <a:cs typeface="Gill Sans"/>
              <a:sym typeface="Gill Sans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Gill Sans"/>
              <a:buAutoNum type="arabicPeriod"/>
            </a:pPr>
            <a:r>
              <a:rPr lang="en-US" sz="3000" b="1" i="0" u="sng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DISTRACTIFY</a:t>
            </a:r>
            <a:endParaRPr sz="3000" b="1" i="0" u="none" strike="noStrike" cap="none" dirty="0">
              <a:solidFill>
                <a:srgbClr val="00B0F0"/>
              </a:solidFill>
              <a:latin typeface="Montserrat" pitchFamily="2" charset="77"/>
              <a:ea typeface="Gill Sans"/>
              <a:cs typeface="Gill Sans"/>
              <a:sym typeface="Gill Sans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Gill Sans"/>
              <a:buAutoNum type="arabicPeriod"/>
            </a:pPr>
            <a:r>
              <a:rPr lang="en-US" sz="3000" b="1" i="0" u="sng" strike="noStrike" cap="none" dirty="0">
                <a:solidFill>
                  <a:srgbClr val="00B0F0"/>
                </a:solidFill>
                <a:latin typeface="Montserrat" pitchFamily="2" charset="77"/>
                <a:ea typeface="Gill Sans"/>
                <a:cs typeface="Gill Sans"/>
                <a:sym typeface="Gill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MARKETING DIVE</a:t>
            </a:r>
            <a:endParaRPr sz="3000" b="1" i="0" u="none" strike="noStrike" cap="none" dirty="0">
              <a:solidFill>
                <a:srgbClr val="00B0F0"/>
              </a:solidFill>
              <a:latin typeface="Montserrat" pitchFamily="2" charset="77"/>
              <a:ea typeface="Gill Sans"/>
              <a:cs typeface="Gill Sans"/>
              <a:sym typeface="Gill Sans"/>
            </a:endParaRPr>
          </a:p>
        </p:txBody>
      </p:sp>
      <p:pic>
        <p:nvPicPr>
          <p:cNvPr id="2" name="Picture 1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21C1F719-CEAE-95FE-82DF-CF73607589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1" name="Google Shape;121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ENERGIZER INTRODUCED A DEMOGORGON HUNTING FLASHLIGHT, AVAILABLE AT TARGET OR WALMART STORES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123" name="Google Shape;123;p2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4" name="Google Shape;124;p2" descr="Image result for stranger things background"/>
          <p:cNvPicPr preferRelativeResize="0"/>
          <p:nvPr/>
        </p:nvPicPr>
        <p:blipFill rotWithShape="1">
          <a:blip r:embed="rId4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"/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cxnSp>
        <p:nvCxnSpPr>
          <p:cNvPr id="127" name="Google Shape;127;p2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" name="Online Media 1" descr="Energizer® Stranger Things Demogorgon Hunting Flashlight">
            <a:hlinkClick r:id="" action="ppaction://media"/>
            <a:extLst>
              <a:ext uri="{FF2B5EF4-FFF2-40B4-BE49-F238E27FC236}">
                <a16:creationId xmlns:a16="http://schemas.microsoft.com/office/drawing/2014/main" id="{1AC5BA73-A2C3-8EF1-4472-745065EDFB1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367939" y="1641593"/>
            <a:ext cx="6327104" cy="35748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FE3196-5FF9-14EE-B692-D55077C13C9D}"/>
              </a:ext>
            </a:extLst>
          </p:cNvPr>
          <p:cNvSpPr txBox="1"/>
          <p:nvPr/>
        </p:nvSpPr>
        <p:spPr>
          <a:xfrm>
            <a:off x="5367939" y="5370490"/>
            <a:ext cx="632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Montserrat" pitchFamily="2" charset="77"/>
              </a:rPr>
              <a:t>WATCH: </a:t>
            </a:r>
            <a:r>
              <a:rPr lang="en-US" sz="1200" b="1" i="0" dirty="0">
                <a:solidFill>
                  <a:schemeClr val="accent5"/>
                </a:solidFill>
                <a:effectLst/>
                <a:latin typeface="Montserrat" pitchFamily="2" charset="77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Energizer® Stranger Things Demogorgon Hunting Flashlight</a:t>
            </a:r>
            <a:endParaRPr lang="en-US" sz="1200" b="1" i="0" dirty="0">
              <a:solidFill>
                <a:schemeClr val="accent5"/>
              </a:solidFill>
              <a:effectLst/>
              <a:latin typeface="Montserrat" pitchFamily="2" charset="77"/>
            </a:endParaRPr>
          </a:p>
          <a:p>
            <a:endParaRPr lang="en-US" sz="1200" dirty="0">
              <a:solidFill>
                <a:schemeClr val="bg1"/>
              </a:solidFill>
              <a:latin typeface="Montserrat" pitchFamily="2" charset="77"/>
            </a:endParaRPr>
          </a:p>
        </p:txBody>
      </p:sp>
      <p:pic>
        <p:nvPicPr>
          <p:cNvPr id="5" name="Picture 4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29514B8F-BD82-825F-11DA-E9F187EF3E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"/>
          <p:cNvSpPr txBox="1">
            <a:spLocks noGrp="1"/>
          </p:cNvSpPr>
          <p:nvPr>
            <p:ph type="ctrTitle"/>
          </p:nvPr>
        </p:nvSpPr>
        <p:spPr>
          <a:xfrm>
            <a:off x="496957" y="594357"/>
            <a:ext cx="3652895" cy="4337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HOT TOPIC SOLD COSTUMES OF THE “STEVE” CHARACTER’S VIDEO STORE UNIFORM 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135" name="Google Shape;135;p3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6" name="Google Shape;136;p3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Google Shape;138;p3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9" name="Google Shape;139;p3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81328" y="0"/>
            <a:ext cx="5017814" cy="68773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25;p2">
            <a:extLst>
              <a:ext uri="{FF2B5EF4-FFF2-40B4-BE49-F238E27FC236}">
                <a16:creationId xmlns:a16="http://schemas.microsoft.com/office/drawing/2014/main" id="{8D77DB0F-236F-A815-676B-77A478540F62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5" name="Picture 4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1F56BE3F-F817-6FDB-0F32-CAF66904B0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5" name="Google Shape;145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4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DOMINO’S WANTED YOU TO ORDER ITS PIZZA USING JUST YOUR MIND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147" name="Google Shape;147;p4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8" name="Google Shape;148;p4" descr="Image result for stranger things background"/>
          <p:cNvPicPr preferRelativeResize="0"/>
          <p:nvPr/>
        </p:nvPicPr>
        <p:blipFill rotWithShape="1">
          <a:blip r:embed="rId4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" name="Google Shape;150;p4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" name="Online Media 1" descr="strange order || dominos pizza tv commercial (stranger things)">
            <a:hlinkClick r:id="" action="ppaction://media"/>
            <a:extLst>
              <a:ext uri="{FF2B5EF4-FFF2-40B4-BE49-F238E27FC236}">
                <a16:creationId xmlns:a16="http://schemas.microsoft.com/office/drawing/2014/main" id="{686DF193-038F-A6E3-3ADE-A335296D1A4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150693" y="1528806"/>
            <a:ext cx="6726349" cy="38003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AACF94-5134-84E2-5456-C1A544EF767C}"/>
              </a:ext>
            </a:extLst>
          </p:cNvPr>
          <p:cNvSpPr txBox="1"/>
          <p:nvPr/>
        </p:nvSpPr>
        <p:spPr>
          <a:xfrm>
            <a:off x="5150693" y="5370490"/>
            <a:ext cx="6544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Montserrat" pitchFamily="2" charset="77"/>
              </a:rPr>
              <a:t>WATCH: </a:t>
            </a:r>
            <a:r>
              <a:rPr lang="en-US" sz="1200" b="1" i="0" dirty="0">
                <a:solidFill>
                  <a:schemeClr val="accent5"/>
                </a:solidFill>
                <a:effectLst/>
                <a:latin typeface="Montserrat" pitchFamily="2" charset="77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strange order || dominos pizza tv commercial</a:t>
            </a:r>
            <a:endParaRPr lang="en-US" sz="1200" b="1" i="0" dirty="0">
              <a:solidFill>
                <a:schemeClr val="accent5"/>
              </a:solidFill>
              <a:effectLst/>
              <a:latin typeface="Montserrat" pitchFamily="2" charset="77"/>
            </a:endParaRPr>
          </a:p>
          <a:p>
            <a:pPr algn="ctr"/>
            <a:endParaRPr lang="en-US" sz="1200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7" name="Google Shape;125;p2">
            <a:extLst>
              <a:ext uri="{FF2B5EF4-FFF2-40B4-BE49-F238E27FC236}">
                <a16:creationId xmlns:a16="http://schemas.microsoft.com/office/drawing/2014/main" id="{4BD3CF04-1852-8ABE-6975-8BE0AF069E6C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8" name="Picture 7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4292816B-1ABF-AED1-CEAB-7B0B8E1979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7" name="Google Shape;157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5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JANSPORT CREATED A LIMITED-EDITION COLLECTION OF </a:t>
            </a:r>
            <a:br>
              <a:rPr lang="en-US" sz="2600" dirty="0">
                <a:solidFill>
                  <a:schemeClr val="lt1"/>
                </a:solidFill>
                <a:latin typeface="Montserrat" pitchFamily="2" charset="77"/>
              </a:rPr>
            </a:b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“AS SEEN IN SEASON 4” BACK PACKS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159" name="Google Shape;159;p5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0" name="Google Shape;160;p5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p5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3" name="Google Shape;163;p5" descr=" 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88472" y="1491456"/>
            <a:ext cx="7404995" cy="3875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25;p2">
            <a:extLst>
              <a:ext uri="{FF2B5EF4-FFF2-40B4-BE49-F238E27FC236}">
                <a16:creationId xmlns:a16="http://schemas.microsoft.com/office/drawing/2014/main" id="{4FAAD5B7-B41E-140C-A825-605E939CACD0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5" name="Picture 4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32C46E69-ADE1-F7BA-31FB-BCCED576C8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9" name="Google Shape;169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6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DORITOS HOSTED A VIRTUAL CONCERT FROM THE “UPSIDE DOWN” &amp; INTRODUCED A LIMITED-EDITION FLAVOR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171" name="Google Shape;171;p6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2" name="Google Shape;172;p6" descr="Image result for stranger things background"/>
          <p:cNvPicPr preferRelativeResize="0"/>
          <p:nvPr/>
        </p:nvPicPr>
        <p:blipFill rotWithShape="1">
          <a:blip r:embed="rId4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Google Shape;174;p6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" name="Online Media 1" descr="Stranger Things Doritos Commercial">
            <a:hlinkClick r:id="" action="ppaction://media"/>
            <a:extLst>
              <a:ext uri="{FF2B5EF4-FFF2-40B4-BE49-F238E27FC236}">
                <a16:creationId xmlns:a16="http://schemas.microsoft.com/office/drawing/2014/main" id="{33F8A1B3-01BC-4998-6BF7-CA80641E037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449032" y="1710720"/>
            <a:ext cx="6082406" cy="34365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A0A31B-1A60-B46C-ACB8-2E4B3BC58D71}"/>
              </a:ext>
            </a:extLst>
          </p:cNvPr>
          <p:cNvSpPr txBox="1"/>
          <p:nvPr/>
        </p:nvSpPr>
        <p:spPr>
          <a:xfrm>
            <a:off x="5177477" y="5243655"/>
            <a:ext cx="6699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Montserrat" pitchFamily="2" charset="77"/>
              </a:rPr>
              <a:t>WATCH: </a:t>
            </a:r>
            <a:r>
              <a:rPr lang="en-US" sz="1200" b="1" i="0" dirty="0">
                <a:solidFill>
                  <a:schemeClr val="accent5"/>
                </a:solidFill>
                <a:effectLst/>
                <a:latin typeface="Montserrat" pitchFamily="2" charset="77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Stranger Things Doritos Commercial: LIVE </a:t>
            </a:r>
            <a:r>
              <a:rPr lang="en-US" sz="1200" b="1" dirty="0">
                <a:solidFill>
                  <a:schemeClr val="accent5"/>
                </a:solidFill>
                <a:latin typeface="Montserrat" pitchFamily="2" charset="77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from the Upside Down</a:t>
            </a:r>
            <a:endParaRPr lang="en-US" sz="1200" b="1" i="0" dirty="0">
              <a:solidFill>
                <a:schemeClr val="accent5"/>
              </a:solidFill>
              <a:effectLst/>
              <a:latin typeface="Montserrat" pitchFamily="2" charset="77"/>
            </a:endParaRPr>
          </a:p>
        </p:txBody>
      </p:sp>
      <p:sp>
        <p:nvSpPr>
          <p:cNvPr id="6" name="Google Shape;125;p2">
            <a:extLst>
              <a:ext uri="{FF2B5EF4-FFF2-40B4-BE49-F238E27FC236}">
                <a16:creationId xmlns:a16="http://schemas.microsoft.com/office/drawing/2014/main" id="{46798B2E-E06A-BEE5-5D76-5E0101104383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7" name="Picture 6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4C100083-BFA3-B55E-960D-4D4187897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1" name="Google Shape;181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7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Gill Sans"/>
              <a:buNone/>
            </a:pPr>
            <a:r>
              <a:rPr lang="en-US" sz="2500" dirty="0">
                <a:solidFill>
                  <a:schemeClr val="lt1"/>
                </a:solidFill>
                <a:latin typeface="Montserrat" pitchFamily="2" charset="77"/>
              </a:rPr>
              <a:t>WALMART LAUNCHED A REVERSE PRODUCT PLACEMENT BY OFFERING FROZEN VERSIONS OF THE FICTIONAL SURFER BOY PIZZAS FEATURED IN THE SHOW</a:t>
            </a:r>
            <a:endParaRPr sz="2500" dirty="0">
              <a:latin typeface="Montserrat" pitchFamily="2" charset="77"/>
            </a:endParaRPr>
          </a:p>
        </p:txBody>
      </p:sp>
      <p:sp>
        <p:nvSpPr>
          <p:cNvPr id="183" name="Google Shape;183;p7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4" name="Google Shape;184;p7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6" name="Google Shape;186;p7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7" name="Google Shape;187;p7" descr="A picture containing text&#10;&#10;Description automatically generated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07978" y="811486"/>
            <a:ext cx="6769063" cy="52350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25;p2">
            <a:extLst>
              <a:ext uri="{FF2B5EF4-FFF2-40B4-BE49-F238E27FC236}">
                <a16:creationId xmlns:a16="http://schemas.microsoft.com/office/drawing/2014/main" id="{F40FA824-EDD9-6ACB-CB86-9DA74E6FAF0E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6" name="Picture 5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A0280992-0DAC-BE35-DD58-2B5DC0332E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3" name="Google Shape;193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8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MAC COSMETICS RELEASED A MAC X STRANGER THINGS COLLAB COLLECTION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195" name="Google Shape;195;p8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6" name="Google Shape;196;p8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p8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99" name="Google Shape;199;p8" descr="Graphical user interface, application&#10;&#10;Description automatically generated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12955" y="640076"/>
            <a:ext cx="6764086" cy="557784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25;p2">
            <a:extLst>
              <a:ext uri="{FF2B5EF4-FFF2-40B4-BE49-F238E27FC236}">
                <a16:creationId xmlns:a16="http://schemas.microsoft.com/office/drawing/2014/main" id="{ACF72AB3-E216-5FD3-2057-DE8AE8401C85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5" name="Picture 4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61D5CC75-99F1-AC8A-9689-AEA6280257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5" name="Google Shape;205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9"/>
          <p:cNvSpPr txBox="1"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</a:pPr>
            <a:r>
              <a:rPr lang="en-US" sz="2600" dirty="0">
                <a:solidFill>
                  <a:schemeClr val="lt1"/>
                </a:solidFill>
                <a:latin typeface="Montserrat" pitchFamily="2" charset="77"/>
              </a:rPr>
              <a:t>TOY-MAKER HASBRO LAUNCHED A STRANGER THINGS-THEMED EDITION OF ITS ICONIC “LITE BRITE” BOARD GAME FROM THE 1980’S</a:t>
            </a:r>
            <a:endParaRPr sz="2600" dirty="0">
              <a:latin typeface="Montserrat" pitchFamily="2" charset="77"/>
            </a:endParaRPr>
          </a:p>
        </p:txBody>
      </p:sp>
      <p:sp>
        <p:nvSpPr>
          <p:cNvPr id="207" name="Google Shape;207;p9"/>
          <p:cNvSpPr/>
          <p:nvPr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8" name="Google Shape;208;p9" descr="Image result for stranger things background"/>
          <p:cNvPicPr preferRelativeResize="0"/>
          <p:nvPr/>
        </p:nvPicPr>
        <p:blipFill rotWithShape="1">
          <a:blip r:embed="rId3">
            <a:alphaModFix/>
          </a:blip>
          <a:srcRect l="35227"/>
          <a:stretch/>
        </p:blipFill>
        <p:spPr>
          <a:xfrm>
            <a:off x="4788472" y="0"/>
            <a:ext cx="7403527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0" name="Google Shape;210;p9"/>
          <p:cNvCxnSpPr/>
          <p:nvPr/>
        </p:nvCxnSpPr>
        <p:spPr>
          <a:xfrm>
            <a:off x="638619" y="502919"/>
            <a:ext cx="3511233" cy="0"/>
          </a:xfrm>
          <a:prstGeom prst="straightConnector1">
            <a:avLst/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1" name="Google Shape;211;p9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88470" y="1523652"/>
            <a:ext cx="7403528" cy="38106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25;p2">
            <a:extLst>
              <a:ext uri="{FF2B5EF4-FFF2-40B4-BE49-F238E27FC236}">
                <a16:creationId xmlns:a16="http://schemas.microsoft.com/office/drawing/2014/main" id="{46F1C0A0-4B1C-3FC9-00C9-4110E7987AC8}"/>
              </a:ext>
            </a:extLst>
          </p:cNvPr>
          <p:cNvSpPr txBox="1"/>
          <p:nvPr/>
        </p:nvSpPr>
        <p:spPr>
          <a:xfrm>
            <a:off x="278596" y="4685100"/>
            <a:ext cx="4089616" cy="1535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82CB"/>
              </a:buClr>
              <a:buSzPts val="2576"/>
              <a:buFont typeface="Noto Sans Symbols"/>
              <a:buNone/>
            </a:pP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STRANGER THINGS:  SEASON 4</a:t>
            </a:r>
            <a:r>
              <a:rPr lang="en-US" dirty="0">
                <a:latin typeface="Montserrat" pitchFamily="2" charset="77"/>
                <a:ea typeface="Gill Sans"/>
              </a:rPr>
              <a:t> </a:t>
            </a:r>
            <a:br>
              <a:rPr lang="en-US" dirty="0">
                <a:latin typeface="Montserrat" pitchFamily="2" charset="77"/>
                <a:ea typeface="Gill Sans"/>
              </a:rPr>
            </a:br>
            <a:r>
              <a:rPr lang="en-US" sz="2800" b="1" i="0" u="none" strike="noStrike" cap="none" dirty="0">
                <a:solidFill>
                  <a:srgbClr val="5A82CB"/>
                </a:solidFill>
                <a:latin typeface="Montserrat" pitchFamily="2" charset="77"/>
                <a:ea typeface="Gill Sans"/>
                <a:cs typeface="Gill Sans"/>
                <a:sym typeface="Gill Sans"/>
              </a:rPr>
              <a:t>PROMO TIE-INS</a:t>
            </a:r>
            <a:endParaRPr dirty="0">
              <a:latin typeface="Montserrat" pitchFamily="2" charset="77"/>
            </a:endParaRPr>
          </a:p>
        </p:txBody>
      </p:sp>
      <p:pic>
        <p:nvPicPr>
          <p:cNvPr id="5" name="Picture 4" descr="White text on a black background&#10;&#10;Description automatically generated">
            <a:extLst>
              <a:ext uri="{FF2B5EF4-FFF2-40B4-BE49-F238E27FC236}">
                <a16:creationId xmlns:a16="http://schemas.microsoft.com/office/drawing/2014/main" id="{AC702E06-B2D2-66C1-E690-8A369C5A57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74" y="6220224"/>
            <a:ext cx="1092558" cy="3611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2E3948"/>
      </a:dk2>
      <a:lt2>
        <a:srgbClr val="E7E6E6"/>
      </a:lt2>
      <a:accent1>
        <a:srgbClr val="5A82CB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A971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2E3948"/>
      </a:dk2>
      <a:lt2>
        <a:srgbClr val="E7E6E6"/>
      </a:lt2>
      <a:accent1>
        <a:srgbClr val="5A82CB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A971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451</Words>
  <Application>Microsoft Macintosh PowerPoint</Application>
  <PresentationFormat>Widescreen</PresentationFormat>
  <Paragraphs>46</Paragraphs>
  <Slides>16</Slides>
  <Notes>16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Noto Sans Symbols</vt:lpstr>
      <vt:lpstr>Gill Sans</vt:lpstr>
      <vt:lpstr>Montserrat</vt:lpstr>
      <vt:lpstr>Arial</vt:lpstr>
      <vt:lpstr>DividendVTI</vt:lpstr>
      <vt:lpstr>DividendVTI</vt:lpstr>
      <vt:lpstr>PowerPoint Presentation</vt:lpstr>
      <vt:lpstr>ENERGIZER INTRODUCED A DEMOGORGON HUNTING FLASHLIGHT, AVAILABLE AT TARGET OR WALMART STORES</vt:lpstr>
      <vt:lpstr>HOT TOPIC SOLD COSTUMES OF THE “STEVE” CHARACTER’S VIDEO STORE UNIFORM </vt:lpstr>
      <vt:lpstr>DOMINO’S WANTED YOU TO ORDER ITS PIZZA USING JUST YOUR MIND</vt:lpstr>
      <vt:lpstr>JANSPORT CREATED A LIMITED-EDITION COLLECTION OF  “AS SEEN IN SEASON 4” BACK PACKS</vt:lpstr>
      <vt:lpstr>DORITOS HOSTED A VIRTUAL CONCERT FROM THE “UPSIDE DOWN” &amp; INTRODUCED A LIMITED-EDITION FLAVOR</vt:lpstr>
      <vt:lpstr>WALMART LAUNCHED A REVERSE PRODUCT PLACEMENT BY OFFERING FROZEN VERSIONS OF THE FICTIONAL SURFER BOY PIZZAS FEATURED IN THE SHOW</vt:lpstr>
      <vt:lpstr>MAC COSMETICS RELEASED A MAC X STRANGER THINGS COLLAB COLLECTION</vt:lpstr>
      <vt:lpstr>TOY-MAKER HASBRO LAUNCHED A STRANGER THINGS-THEMED EDITION OF ITS ICONIC “LITE BRITE” BOARD GAME FROM THE 1980’S</vt:lpstr>
      <vt:lpstr>GENERAL MILLS FEATURED ”STRANGE” PACKAGING ON BOXES OF CHEERIOS, LUCKY CHARMS AND CINNAMON TOAST CRUNCH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Lindauer</dc:creator>
  <cp:lastModifiedBy>Laura Bennett</cp:lastModifiedBy>
  <cp:revision>1</cp:revision>
  <dcterms:created xsi:type="dcterms:W3CDTF">2019-08-06T03:49:54Z</dcterms:created>
  <dcterms:modified xsi:type="dcterms:W3CDTF">2023-08-10T20:21:35Z</dcterms:modified>
</cp:coreProperties>
</file>