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5143500" type="screen16x9"/>
  <p:notesSz cx="6858000" cy="9144000"/>
  <p:embeddedFontLst>
    <p:embeddedFont>
      <p:font typeface="Montserrat" pitchFamily="2" charset="77"/>
      <p:regular r:id="rId18"/>
      <p:bold r:id="rId19"/>
      <p:italic r:id="rId20"/>
      <p:boldItalic r:id="rId21"/>
    </p:embeddedFont>
    <p:embeddedFont>
      <p:font typeface="Oswald" panose="02000703000000000000" pitchFamily="2" charset="77"/>
      <p:regular r:id="rId22"/>
      <p:bold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6" roundtripDataSignature="AMtx7miV1DrP9FPzXbWFps9Au1iUSfmi0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72"/>
  </p:normalViewPr>
  <p:slideViewPr>
    <p:cSldViewPr snapToGrid="0">
      <p:cViewPr varScale="1">
        <p:scale>
          <a:sx n="132" d="100"/>
          <a:sy n="132" d="100"/>
        </p:scale>
        <p:origin x="50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customschemas.google.com/relationships/presentationmetadata" Target="meta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 name="Google Shape;38;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2" name="Google Shape;142;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2311cf5bde1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1" name="Google Shape;151;g2311cf5bde1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9" name="Google Shape;169;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8" name="Google Shape;178;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7" name="Google Shape;187;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 name="Google Shape;4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 name="Google Shape;56;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 name="Google Shape;6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9" name="Google Shape;79;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 name="Google Shape;89;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0" name="Google Shape;100;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1" name="Google Shape;111;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1" name="Google Shape;13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6"/>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6"/>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ig Text">
  <p:cSld name="TITLE_1">
    <p:spTree>
      <p:nvGrpSpPr>
        <p:cNvPr id="1" name="Shape 11"/>
        <p:cNvGrpSpPr/>
        <p:nvPr/>
      </p:nvGrpSpPr>
      <p:grpSpPr>
        <a:xfrm>
          <a:off x="0" y="0"/>
          <a:ext cx="0" cy="0"/>
          <a:chOff x="0" y="0"/>
          <a:chExt cx="0" cy="0"/>
        </a:xfrm>
      </p:grpSpPr>
      <p:sp>
        <p:nvSpPr>
          <p:cNvPr id="12" name="Google Shape;12;p17"/>
          <p:cNvSpPr txBox="1">
            <a:spLocks noGrp="1"/>
          </p:cNvSpPr>
          <p:nvPr>
            <p:ph type="ctrTitle"/>
          </p:nvPr>
        </p:nvSpPr>
        <p:spPr>
          <a:xfrm>
            <a:off x="4285500" y="2832875"/>
            <a:ext cx="3657300" cy="644700"/>
          </a:xfrm>
          <a:prstGeom prst="rect">
            <a:avLst/>
          </a:prstGeom>
          <a:noFill/>
          <a:ln>
            <a:noFill/>
          </a:ln>
          <a:effectLst>
            <a:outerShdw blurRad="100013" dist="19050" dir="5400000" algn="bl" rotWithShape="0">
              <a:srgbClr val="76A5AF">
                <a:alpha val="87843"/>
              </a:srgbClr>
            </a:outerShdw>
          </a:effectLst>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6000"/>
              <a:buNone/>
              <a:defRPr sz="60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3" name="Google Shape;13;p17"/>
          <p:cNvSpPr txBox="1">
            <a:spLocks noGrp="1"/>
          </p:cNvSpPr>
          <p:nvPr>
            <p:ph type="subTitle" idx="1"/>
          </p:nvPr>
        </p:nvSpPr>
        <p:spPr>
          <a:xfrm>
            <a:off x="4144050" y="3549850"/>
            <a:ext cx="394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14"/>
        <p:cNvGrpSpPr/>
        <p:nvPr/>
      </p:nvGrpSpPr>
      <p:grpSpPr>
        <a:xfrm>
          <a:off x="0" y="0"/>
          <a:ext cx="0" cy="0"/>
          <a:chOff x="0" y="0"/>
          <a:chExt cx="0" cy="0"/>
        </a:xfrm>
      </p:grpSpPr>
      <p:sp>
        <p:nvSpPr>
          <p:cNvPr id="15" name="Google Shape;15;p18"/>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6" name="Google Shape;16;p18"/>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wo Columns">
  <p:cSld name="SECTION_TITLE_AND_DESCRIPTION_1">
    <p:spTree>
      <p:nvGrpSpPr>
        <p:cNvPr id="1" name="Shape 17"/>
        <p:cNvGrpSpPr/>
        <p:nvPr/>
      </p:nvGrpSpPr>
      <p:grpSpPr>
        <a:xfrm>
          <a:off x="0" y="0"/>
          <a:ext cx="0" cy="0"/>
          <a:chOff x="0" y="0"/>
          <a:chExt cx="0" cy="0"/>
        </a:xfrm>
      </p:grpSpPr>
      <p:sp>
        <p:nvSpPr>
          <p:cNvPr id="18" name="Google Shape;18;p19"/>
          <p:cNvSpPr txBox="1">
            <a:spLocks noGrp="1"/>
          </p:cNvSpPr>
          <p:nvPr>
            <p:ph type="title"/>
          </p:nvPr>
        </p:nvSpPr>
        <p:spPr>
          <a:xfrm>
            <a:off x="1937338"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9" name="Google Shape;19;p19"/>
          <p:cNvSpPr txBox="1">
            <a:spLocks noGrp="1"/>
          </p:cNvSpPr>
          <p:nvPr>
            <p:ph type="subTitle" idx="1"/>
          </p:nvPr>
        </p:nvSpPr>
        <p:spPr>
          <a:xfrm>
            <a:off x="1937338"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0" name="Google Shape;20;p19"/>
          <p:cNvSpPr txBox="1">
            <a:spLocks noGrp="1"/>
          </p:cNvSpPr>
          <p:nvPr>
            <p:ph type="title" idx="2"/>
          </p:nvPr>
        </p:nvSpPr>
        <p:spPr>
          <a:xfrm>
            <a:off x="4816563"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21" name="Google Shape;21;p19"/>
          <p:cNvSpPr txBox="1">
            <a:spLocks noGrp="1"/>
          </p:cNvSpPr>
          <p:nvPr>
            <p:ph type="subTitle" idx="3"/>
          </p:nvPr>
        </p:nvSpPr>
        <p:spPr>
          <a:xfrm>
            <a:off x="4816563"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2" name="Google Shape;22;p19"/>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sp>
        <p:nvSpPr>
          <p:cNvPr id="24" name="Google Shape;24;p20"/>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25" name="Google Shape;25;p20"/>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26"/>
        <p:cNvGrpSpPr/>
        <p:nvPr/>
      </p:nvGrpSpPr>
      <p:grpSpPr>
        <a:xfrm>
          <a:off x="0" y="0"/>
          <a:ext cx="0" cy="0"/>
          <a:chOff x="0" y="0"/>
          <a:chExt cx="0" cy="0"/>
        </a:xfrm>
      </p:grpSpPr>
      <p:sp>
        <p:nvSpPr>
          <p:cNvPr id="27" name="Google Shape;27;p21"/>
          <p:cNvSpPr txBox="1">
            <a:spLocks noGrp="1"/>
          </p:cNvSpPr>
          <p:nvPr>
            <p:ph type="title"/>
          </p:nvPr>
        </p:nvSpPr>
        <p:spPr>
          <a:xfrm>
            <a:off x="1920750" y="1634425"/>
            <a:ext cx="5302500" cy="1116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endParaRPr/>
          </a:p>
        </p:txBody>
      </p:sp>
      <p:sp>
        <p:nvSpPr>
          <p:cNvPr id="28" name="Google Shape;28;p21"/>
          <p:cNvSpPr txBox="1">
            <a:spLocks noGrp="1"/>
          </p:cNvSpPr>
          <p:nvPr>
            <p:ph type="body" idx="1"/>
          </p:nvPr>
        </p:nvSpPr>
        <p:spPr>
          <a:xfrm>
            <a:off x="2786550" y="3094475"/>
            <a:ext cx="3570900" cy="567000"/>
          </a:xfrm>
          <a:prstGeom prst="rect">
            <a:avLst/>
          </a:prstGeom>
          <a:noFill/>
          <a:ln>
            <a:noFill/>
          </a:ln>
        </p:spPr>
        <p:txBody>
          <a:bodyPr spcFirstLastPara="1" wrap="square" lIns="91425" tIns="91425" rIns="91425" bIns="91425" anchor="t" anchorCtr="0">
            <a:noAutofit/>
          </a:bodyPr>
          <a:lstStyle>
            <a:lvl1pPr marL="457200" lvl="0" indent="-342900" algn="ctr">
              <a:lnSpc>
                <a:spcPct val="100000"/>
              </a:lnSpc>
              <a:spcBef>
                <a:spcPts val="0"/>
              </a:spcBef>
              <a:spcAft>
                <a:spcPts val="0"/>
              </a:spcAft>
              <a:buClr>
                <a:schemeClr val="accent1"/>
              </a:buClr>
              <a:buSzPts val="1800"/>
              <a:buChar char="●"/>
              <a:defRPr>
                <a:solidFill>
                  <a:schemeClr val="accent1"/>
                </a:solidFill>
              </a:defRPr>
            </a:lvl1pPr>
            <a:lvl2pPr marL="914400" lvl="1" indent="-342900" algn="ctr">
              <a:lnSpc>
                <a:spcPct val="100000"/>
              </a:lnSpc>
              <a:spcBef>
                <a:spcPts val="1600"/>
              </a:spcBef>
              <a:spcAft>
                <a:spcPts val="0"/>
              </a:spcAft>
              <a:buClr>
                <a:schemeClr val="accent1"/>
              </a:buClr>
              <a:buSzPts val="1800"/>
              <a:buChar char="○"/>
              <a:defRPr sz="1800">
                <a:solidFill>
                  <a:schemeClr val="accent1"/>
                </a:solidFill>
              </a:defRPr>
            </a:lvl2pPr>
            <a:lvl3pPr marL="1371600" lvl="2" indent="-342900" algn="ctr">
              <a:lnSpc>
                <a:spcPct val="100000"/>
              </a:lnSpc>
              <a:spcBef>
                <a:spcPts val="1600"/>
              </a:spcBef>
              <a:spcAft>
                <a:spcPts val="0"/>
              </a:spcAft>
              <a:buClr>
                <a:schemeClr val="accent1"/>
              </a:buClr>
              <a:buSzPts val="1800"/>
              <a:buChar char="■"/>
              <a:defRPr sz="1800">
                <a:solidFill>
                  <a:schemeClr val="accent1"/>
                </a:solidFill>
              </a:defRPr>
            </a:lvl3pPr>
            <a:lvl4pPr marL="1828800" lvl="3" indent="-342900" algn="ctr">
              <a:lnSpc>
                <a:spcPct val="100000"/>
              </a:lnSpc>
              <a:spcBef>
                <a:spcPts val="1600"/>
              </a:spcBef>
              <a:spcAft>
                <a:spcPts val="0"/>
              </a:spcAft>
              <a:buClr>
                <a:schemeClr val="accent1"/>
              </a:buClr>
              <a:buSzPts val="1800"/>
              <a:buChar char="●"/>
              <a:defRPr sz="1800">
                <a:solidFill>
                  <a:schemeClr val="accent1"/>
                </a:solidFill>
              </a:defRPr>
            </a:lvl4pPr>
            <a:lvl5pPr marL="2286000" lvl="4" indent="-342900" algn="ctr">
              <a:lnSpc>
                <a:spcPct val="100000"/>
              </a:lnSpc>
              <a:spcBef>
                <a:spcPts val="1600"/>
              </a:spcBef>
              <a:spcAft>
                <a:spcPts val="0"/>
              </a:spcAft>
              <a:buClr>
                <a:schemeClr val="accent1"/>
              </a:buClr>
              <a:buSzPts val="1800"/>
              <a:buChar char="○"/>
              <a:defRPr sz="1800">
                <a:solidFill>
                  <a:schemeClr val="accent1"/>
                </a:solidFill>
              </a:defRPr>
            </a:lvl5pPr>
            <a:lvl6pPr marL="2743200" lvl="5" indent="-342900" algn="ctr">
              <a:lnSpc>
                <a:spcPct val="100000"/>
              </a:lnSpc>
              <a:spcBef>
                <a:spcPts val="1600"/>
              </a:spcBef>
              <a:spcAft>
                <a:spcPts val="0"/>
              </a:spcAft>
              <a:buClr>
                <a:schemeClr val="accent1"/>
              </a:buClr>
              <a:buSzPts val="1800"/>
              <a:buChar char="■"/>
              <a:defRPr sz="1800">
                <a:solidFill>
                  <a:schemeClr val="accent1"/>
                </a:solidFill>
              </a:defRPr>
            </a:lvl6pPr>
            <a:lvl7pPr marL="3200400" lvl="6" indent="-342900" algn="ctr">
              <a:lnSpc>
                <a:spcPct val="100000"/>
              </a:lnSpc>
              <a:spcBef>
                <a:spcPts val="1600"/>
              </a:spcBef>
              <a:spcAft>
                <a:spcPts val="0"/>
              </a:spcAft>
              <a:buClr>
                <a:schemeClr val="accent1"/>
              </a:buClr>
              <a:buSzPts val="1800"/>
              <a:buChar char="●"/>
              <a:defRPr sz="1800">
                <a:solidFill>
                  <a:schemeClr val="accent1"/>
                </a:solidFill>
              </a:defRPr>
            </a:lvl7pPr>
            <a:lvl8pPr marL="3657600" lvl="7" indent="-342900" algn="ctr">
              <a:lnSpc>
                <a:spcPct val="100000"/>
              </a:lnSpc>
              <a:spcBef>
                <a:spcPts val="1600"/>
              </a:spcBef>
              <a:spcAft>
                <a:spcPts val="0"/>
              </a:spcAft>
              <a:buClr>
                <a:schemeClr val="accent1"/>
              </a:buClr>
              <a:buSzPts val="1800"/>
              <a:buChar char="○"/>
              <a:defRPr sz="1800">
                <a:solidFill>
                  <a:schemeClr val="accent1"/>
                </a:solidFill>
              </a:defRPr>
            </a:lvl8pPr>
            <a:lvl9pPr marL="4114800" lvl="8" indent="-342900" algn="ctr">
              <a:lnSpc>
                <a:spcPct val="100000"/>
              </a:lnSpc>
              <a:spcBef>
                <a:spcPts val="1600"/>
              </a:spcBef>
              <a:spcAft>
                <a:spcPts val="1600"/>
              </a:spcAft>
              <a:buClr>
                <a:schemeClr val="accent1"/>
              </a:buClr>
              <a:buSzPts val="1800"/>
              <a:buChar char="■"/>
              <a:defRPr sz="1800">
                <a:solidFill>
                  <a:schemeClr val="accen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
        <p:cNvGrpSpPr/>
        <p:nvPr/>
      </p:nvGrpSpPr>
      <p:grpSpPr>
        <a:xfrm>
          <a:off x="0" y="0"/>
          <a:ext cx="0" cy="0"/>
          <a:chOff x="0" y="0"/>
          <a:chExt cx="0" cy="0"/>
        </a:xfrm>
      </p:grpSpPr>
      <p:sp>
        <p:nvSpPr>
          <p:cNvPr id="30" name="Google Shape;30;p22"/>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1"/>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2"/>
        <p:cNvGrpSpPr/>
        <p:nvPr/>
      </p:nvGrpSpPr>
      <p:grpSpPr>
        <a:xfrm>
          <a:off x="0" y="0"/>
          <a:ext cx="0" cy="0"/>
          <a:chOff x="0" y="0"/>
          <a:chExt cx="0" cy="0"/>
        </a:xfrm>
      </p:grpSpPr>
      <p:sp>
        <p:nvSpPr>
          <p:cNvPr id="33" name="Google Shape;33;p24"/>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34" name="Google Shape;34;p24"/>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35" name="Google Shape;35;p24"/>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1">
            <a:alphaModFix/>
          </a:blip>
          <a:stretch>
            <a:fillRect/>
          </a:stretch>
        </a:blipFill>
        <a:effectLst/>
      </p:bgPr>
    </p:bg>
    <p:spTree>
      <p:nvGrpSpPr>
        <p:cNvPr id="1" name="Shape 5"/>
        <p:cNvGrpSpPr/>
        <p:nvPr/>
      </p:nvGrpSpPr>
      <p:grpSpPr>
        <a:xfrm>
          <a:off x="0" y="0"/>
          <a:ext cx="0" cy="0"/>
          <a:chOff x="0" y="0"/>
          <a:chExt cx="0" cy="0"/>
        </a:xfrm>
      </p:grpSpPr>
      <p:sp>
        <p:nvSpPr>
          <p:cNvPr id="6" name="Google Shape;6;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Google Shape;40;p1"/>
          <p:cNvSpPr txBox="1">
            <a:spLocks noGrp="1"/>
          </p:cNvSpPr>
          <p:nvPr>
            <p:ph type="ctrTitle"/>
          </p:nvPr>
        </p:nvSpPr>
        <p:spPr>
          <a:xfrm>
            <a:off x="1691905" y="1874425"/>
            <a:ext cx="5760189"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INDUSTRY ECONOMICS</a:t>
            </a:r>
            <a:endParaRPr/>
          </a:p>
        </p:txBody>
      </p:sp>
      <p:sp>
        <p:nvSpPr>
          <p:cNvPr id="41" name="Google Shape;41;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200" b="0">
                <a:latin typeface="Arial"/>
                <a:ea typeface="Arial"/>
                <a:cs typeface="Arial"/>
                <a:sym typeface="Arial"/>
              </a:rPr>
              <a:t>LESSON 3.5</a:t>
            </a:r>
            <a:endParaRPr sz="2200" b="0">
              <a:latin typeface="Arial"/>
              <a:ea typeface="Arial"/>
              <a:cs typeface="Arial"/>
              <a:sym typeface="Arial"/>
            </a:endParaRPr>
          </a:p>
        </p:txBody>
      </p:sp>
      <p:cxnSp>
        <p:nvCxnSpPr>
          <p:cNvPr id="42" name="Google Shape;42;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43" name="Google Shape;43;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4" name="Google Shape;44;p1"/>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a:solidFill>
                  <a:schemeClr val="accent5"/>
                </a:solidFill>
              </a:rPr>
              <a:t>Copyright 2023.</a:t>
            </a:r>
            <a:r>
              <a:rPr lang="en-US" sz="700" b="0" i="0" u="none" strike="noStrike" cap="none">
                <a:solidFill>
                  <a:schemeClr val="accent5"/>
                </a:solidFill>
                <a:latin typeface="Arial"/>
                <a:ea typeface="Arial"/>
                <a:cs typeface="Arial"/>
                <a:sym typeface="Arial"/>
              </a:rPr>
              <a:t>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cxnSp>
        <p:nvCxnSpPr>
          <p:cNvPr id="144" name="Google Shape;144;p10"/>
          <p:cNvCxnSpPr/>
          <p:nvPr/>
        </p:nvCxnSpPr>
        <p:spPr>
          <a:xfrm>
            <a:off x="5912817" y="300839"/>
            <a:ext cx="2170233"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45" name="Google Shape;145;p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46" name="Google Shape;146;p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147" name="Google Shape;147;p10"/>
          <p:cNvPicPr preferRelativeResize="0"/>
          <p:nvPr/>
        </p:nvPicPr>
        <p:blipFill rotWithShape="1">
          <a:blip r:embed="rId4">
            <a:alphaModFix/>
          </a:blip>
          <a:srcRect/>
          <a:stretch/>
        </p:blipFill>
        <p:spPr>
          <a:xfrm>
            <a:off x="896923" y="69291"/>
            <a:ext cx="3892713" cy="5004917"/>
          </a:xfrm>
          <a:prstGeom prst="rect">
            <a:avLst/>
          </a:prstGeom>
          <a:noFill/>
          <a:ln>
            <a:noFill/>
          </a:ln>
        </p:spPr>
      </p:pic>
      <p:sp>
        <p:nvSpPr>
          <p:cNvPr id="148" name="Google Shape;148;p10"/>
          <p:cNvSpPr txBox="1"/>
          <p:nvPr/>
        </p:nvSpPr>
        <p:spPr>
          <a:xfrm>
            <a:off x="5854490" y="499090"/>
            <a:ext cx="2672272" cy="559686"/>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accent1"/>
              </a:buClr>
              <a:buSzPts val="2400"/>
              <a:buFont typeface="Montserrat"/>
              <a:buNone/>
            </a:pPr>
            <a:r>
              <a:rPr lang="en-US" sz="2400" b="1" i="0" u="none" strike="noStrike" cap="none">
                <a:solidFill>
                  <a:schemeClr val="accent1"/>
                </a:solidFill>
                <a:latin typeface="Arial"/>
                <a:ea typeface="Arial"/>
                <a:cs typeface="Arial"/>
                <a:sym typeface="Arial"/>
              </a:rPr>
              <a:t>ECONOMIC IMPACT:  </a:t>
            </a:r>
            <a:endParaRPr/>
          </a:p>
          <a:p>
            <a:pPr marL="0" marR="0" lvl="0" indent="0" algn="l" rtl="0">
              <a:lnSpc>
                <a:spcPct val="100000"/>
              </a:lnSpc>
              <a:spcBef>
                <a:spcPts val="0"/>
              </a:spcBef>
              <a:spcAft>
                <a:spcPts val="0"/>
              </a:spcAft>
              <a:buClr>
                <a:schemeClr val="accent1"/>
              </a:buClr>
              <a:buSzPts val="2400"/>
              <a:buFont typeface="Montserrat"/>
              <a:buNone/>
            </a:pPr>
            <a:r>
              <a:rPr lang="en-US" sz="2400" b="1" i="0" u="none" strike="noStrike" cap="none">
                <a:solidFill>
                  <a:schemeClr val="accent1"/>
                </a:solidFill>
                <a:latin typeface="Arial"/>
                <a:ea typeface="Arial"/>
                <a:cs typeface="Arial"/>
                <a:sym typeface="Arial"/>
              </a:rPr>
              <a:t>“SUPERSTAR EFFECT”</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cxnSp>
        <p:nvCxnSpPr>
          <p:cNvPr id="153" name="Google Shape;153;g2311cf5bde1_0_1"/>
          <p:cNvCxnSpPr/>
          <p:nvPr/>
        </p:nvCxnSpPr>
        <p:spPr>
          <a:xfrm>
            <a:off x="5912817" y="300839"/>
            <a:ext cx="2170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0"/>
              </a:srgbClr>
            </a:outerShdw>
          </a:effectLst>
        </p:spPr>
      </p:cxnSp>
      <p:pic>
        <p:nvPicPr>
          <p:cNvPr id="154" name="Google Shape;154;g2311cf5bde1_0_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55" name="Google Shape;155;g2311cf5bde1_0_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156" name="Google Shape;156;g2311cf5bde1_0_1"/>
          <p:cNvSpPr txBox="1"/>
          <p:nvPr/>
        </p:nvSpPr>
        <p:spPr>
          <a:xfrm>
            <a:off x="5854490" y="499090"/>
            <a:ext cx="2672400" cy="559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accent1"/>
              </a:buClr>
              <a:buSzPts val="2400"/>
              <a:buFont typeface="Montserrat"/>
              <a:buNone/>
            </a:pPr>
            <a:r>
              <a:rPr lang="en-US" sz="2400" b="1" i="0" u="none" strike="noStrike" cap="none">
                <a:solidFill>
                  <a:schemeClr val="accent1"/>
                </a:solidFill>
                <a:latin typeface="Arial"/>
                <a:ea typeface="Arial"/>
                <a:cs typeface="Arial"/>
                <a:sym typeface="Arial"/>
              </a:rPr>
              <a:t>ECONOMIC IMPACT:  </a:t>
            </a:r>
            <a:endParaRPr/>
          </a:p>
          <a:p>
            <a:pPr marL="0" marR="0" lvl="0" indent="0" algn="l" rtl="0">
              <a:lnSpc>
                <a:spcPct val="100000"/>
              </a:lnSpc>
              <a:spcBef>
                <a:spcPts val="0"/>
              </a:spcBef>
              <a:spcAft>
                <a:spcPts val="0"/>
              </a:spcAft>
              <a:buClr>
                <a:schemeClr val="accent1"/>
              </a:buClr>
              <a:buSzPts val="2400"/>
              <a:buFont typeface="Montserrat"/>
              <a:buNone/>
            </a:pPr>
            <a:r>
              <a:rPr lang="en-US" sz="2400" b="1" i="0" u="none" strike="noStrike" cap="none">
                <a:solidFill>
                  <a:schemeClr val="accent1"/>
                </a:solidFill>
                <a:latin typeface="Arial"/>
                <a:ea typeface="Arial"/>
                <a:cs typeface="Arial"/>
                <a:sym typeface="Arial"/>
              </a:rPr>
              <a:t>“SUPERSTAR EFFECT”</a:t>
            </a:r>
            <a:endParaRPr/>
          </a:p>
        </p:txBody>
      </p:sp>
      <p:pic>
        <p:nvPicPr>
          <p:cNvPr id="157" name="Google Shape;157;g2311cf5bde1_0_1"/>
          <p:cNvPicPr preferRelativeResize="0"/>
          <p:nvPr/>
        </p:nvPicPr>
        <p:blipFill>
          <a:blip r:embed="rId4">
            <a:alphaModFix/>
          </a:blip>
          <a:stretch>
            <a:fillRect/>
          </a:stretch>
        </p:blipFill>
        <p:spPr>
          <a:xfrm>
            <a:off x="1124850" y="152400"/>
            <a:ext cx="3756701" cy="48387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11"/>
          <p:cNvSpPr txBox="1">
            <a:spLocks noGrp="1"/>
          </p:cNvSpPr>
          <p:nvPr>
            <p:ph type="title" idx="4"/>
          </p:nvPr>
        </p:nvSpPr>
        <p:spPr>
          <a:xfrm>
            <a:off x="1128889" y="259111"/>
            <a:ext cx="6954161" cy="517976"/>
          </a:xfrm>
          <a:prstGeom prst="rect">
            <a:avLst/>
          </a:prstGeom>
          <a:noFill/>
          <a:ln>
            <a:noFill/>
          </a:ln>
        </p:spPr>
        <p:txBody>
          <a:bodyPr spcFirstLastPara="1" wrap="square" lIns="91425" tIns="91425" rIns="91425" bIns="91425" anchor="t" anchorCtr="0">
            <a:noAutofit/>
          </a:bodyPr>
          <a:lstStyle/>
          <a:p>
            <a:pPr marL="0" lvl="0" indent="0" rtl="0">
              <a:lnSpc>
                <a:spcPct val="100000"/>
              </a:lnSpc>
              <a:spcBef>
                <a:spcPts val="0"/>
              </a:spcBef>
              <a:spcAft>
                <a:spcPts val="0"/>
              </a:spcAft>
              <a:buSzPts val="2400"/>
              <a:buNone/>
            </a:pPr>
            <a:r>
              <a:rPr lang="en-US" b="1" dirty="0">
                <a:latin typeface="Arial"/>
                <a:ea typeface="Arial"/>
                <a:cs typeface="Arial"/>
                <a:sym typeface="Arial"/>
              </a:rPr>
              <a:t>HOW IS ECONOMIC IMPACT MEASURED?</a:t>
            </a:r>
            <a:endParaRPr b="1" dirty="0">
              <a:latin typeface="Arial"/>
              <a:ea typeface="Arial"/>
              <a:cs typeface="Arial"/>
              <a:sym typeface="Arial"/>
            </a:endParaRPr>
          </a:p>
        </p:txBody>
      </p:sp>
      <p:cxnSp>
        <p:nvCxnSpPr>
          <p:cNvPr id="163" name="Google Shape;163;p11"/>
          <p:cNvCxnSpPr/>
          <p:nvPr/>
        </p:nvCxnSpPr>
        <p:spPr>
          <a:xfrm>
            <a:off x="1221358" y="777087"/>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sp>
        <p:nvSpPr>
          <p:cNvPr id="164" name="Google Shape;164;p11"/>
          <p:cNvSpPr txBox="1">
            <a:spLocks noGrp="1"/>
          </p:cNvSpPr>
          <p:nvPr>
            <p:ph type="subTitle" idx="3"/>
          </p:nvPr>
        </p:nvSpPr>
        <p:spPr>
          <a:xfrm>
            <a:off x="1128889" y="1128891"/>
            <a:ext cx="7096438" cy="289981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sz="1600" dirty="0">
                <a:latin typeface="Arial"/>
                <a:ea typeface="Arial"/>
                <a:cs typeface="Arial"/>
                <a:sym typeface="Arial"/>
              </a:rPr>
              <a:t>To measure </a:t>
            </a:r>
            <a:r>
              <a:rPr lang="en-US" sz="1600" dirty="0">
                <a:solidFill>
                  <a:schemeClr val="lt1"/>
                </a:solidFill>
                <a:latin typeface="Arial"/>
                <a:ea typeface="Arial"/>
                <a:cs typeface="Arial"/>
                <a:sym typeface="Arial"/>
              </a:rPr>
              <a:t>economic impact</a:t>
            </a:r>
            <a:r>
              <a:rPr lang="en-US" sz="1600" dirty="0">
                <a:latin typeface="Arial"/>
                <a:ea typeface="Arial"/>
                <a:cs typeface="Arial"/>
                <a:sym typeface="Arial"/>
              </a:rPr>
              <a:t>, an </a:t>
            </a:r>
            <a:r>
              <a:rPr lang="en-US" sz="1600" b="1" dirty="0">
                <a:solidFill>
                  <a:schemeClr val="bg2"/>
                </a:solidFill>
                <a:latin typeface="Arial"/>
                <a:ea typeface="Arial"/>
                <a:cs typeface="Arial"/>
                <a:sym typeface="Arial"/>
              </a:rPr>
              <a:t>economic impact study </a:t>
            </a:r>
            <a:r>
              <a:rPr lang="en-US" sz="1600" dirty="0">
                <a:latin typeface="Arial"/>
                <a:ea typeface="Arial"/>
                <a:cs typeface="Arial"/>
                <a:sym typeface="Arial"/>
              </a:rPr>
              <a:t>is conducted. These studies attempt to determine the financial implications an event has on a particular market or region.  These studies are typically conducted:</a:t>
            </a:r>
            <a:endParaRPr dirty="0"/>
          </a:p>
          <a:p>
            <a:pPr marL="0" lvl="0" indent="0" algn="l" rtl="0">
              <a:lnSpc>
                <a:spcPct val="100000"/>
              </a:lnSpc>
              <a:spcBef>
                <a:spcPts val="0"/>
              </a:spcBef>
              <a:spcAft>
                <a:spcPts val="0"/>
              </a:spcAft>
              <a:buSzPts val="1400"/>
              <a:buNone/>
            </a:pPr>
            <a:endParaRPr sz="1600" dirty="0">
              <a:latin typeface="Arial"/>
              <a:ea typeface="Arial"/>
              <a:cs typeface="Arial"/>
              <a:sym typeface="Arial"/>
            </a:endParaRPr>
          </a:p>
          <a:p>
            <a:pPr marL="342900" lvl="0" algn="l" rtl="0">
              <a:lnSpc>
                <a:spcPct val="100000"/>
              </a:lnSpc>
              <a:spcBef>
                <a:spcPts val="0"/>
              </a:spcBef>
              <a:spcAft>
                <a:spcPts val="0"/>
              </a:spcAft>
              <a:buSzPts val="1400"/>
              <a:buFont typeface="+mj-lt"/>
              <a:buAutoNum type="arabicPeriod"/>
            </a:pPr>
            <a:r>
              <a:rPr lang="en-US" sz="1600" dirty="0">
                <a:latin typeface="Arial"/>
                <a:ea typeface="Arial"/>
                <a:cs typeface="Arial"/>
                <a:sym typeface="Arial"/>
              </a:rPr>
              <a:t>Prior to a city placing a bid to host an event (or building a new facility)</a:t>
            </a:r>
            <a:endParaRPr dirty="0"/>
          </a:p>
          <a:p>
            <a:pPr marL="342900" lvl="0" algn="l" rtl="0">
              <a:lnSpc>
                <a:spcPct val="100000"/>
              </a:lnSpc>
              <a:spcBef>
                <a:spcPts val="0"/>
              </a:spcBef>
              <a:spcAft>
                <a:spcPts val="0"/>
              </a:spcAft>
              <a:buSzPts val="1400"/>
              <a:buFont typeface="+mj-lt"/>
              <a:buAutoNum type="arabicPeriod"/>
            </a:pPr>
            <a:endParaRPr sz="1600" dirty="0">
              <a:latin typeface="Arial"/>
              <a:ea typeface="Arial"/>
              <a:cs typeface="Arial"/>
              <a:sym typeface="Arial"/>
            </a:endParaRPr>
          </a:p>
          <a:p>
            <a:pPr marL="342900" lvl="0" algn="l" rtl="0">
              <a:lnSpc>
                <a:spcPct val="100000"/>
              </a:lnSpc>
              <a:spcBef>
                <a:spcPts val="0"/>
              </a:spcBef>
              <a:spcAft>
                <a:spcPts val="0"/>
              </a:spcAft>
              <a:buSzPts val="1400"/>
              <a:buFont typeface="+mj-lt"/>
              <a:buAutoNum type="arabicPeriod"/>
            </a:pPr>
            <a:r>
              <a:rPr lang="en-US" sz="1600" dirty="0">
                <a:latin typeface="Arial"/>
                <a:ea typeface="Arial"/>
                <a:cs typeface="Arial"/>
                <a:sym typeface="Arial"/>
              </a:rPr>
              <a:t>After the event takes place</a:t>
            </a:r>
            <a:endParaRPr dirty="0"/>
          </a:p>
          <a:p>
            <a:pPr marL="431800" lvl="0" algn="l" rtl="0">
              <a:lnSpc>
                <a:spcPct val="100000"/>
              </a:lnSpc>
              <a:spcBef>
                <a:spcPts val="0"/>
              </a:spcBef>
              <a:spcAft>
                <a:spcPts val="0"/>
              </a:spcAft>
              <a:buSzPts val="1400"/>
              <a:buFont typeface="+mj-lt"/>
              <a:buAutoNum type="arabicPeriod"/>
            </a:pPr>
            <a:endParaRPr sz="1600" dirty="0">
              <a:latin typeface="Arial"/>
              <a:ea typeface="Arial"/>
              <a:cs typeface="Arial"/>
              <a:sym typeface="Arial"/>
            </a:endParaRPr>
          </a:p>
          <a:p>
            <a:pPr marL="342900" lvl="0" algn="l" rtl="0">
              <a:lnSpc>
                <a:spcPct val="100000"/>
              </a:lnSpc>
              <a:spcBef>
                <a:spcPts val="0"/>
              </a:spcBef>
              <a:spcAft>
                <a:spcPts val="0"/>
              </a:spcAft>
              <a:buSzPts val="1400"/>
              <a:buFont typeface="+mj-lt"/>
              <a:buAutoNum type="arabicPeriod"/>
            </a:pPr>
            <a:r>
              <a:rPr lang="en-US" sz="1600" dirty="0">
                <a:latin typeface="Arial"/>
                <a:ea typeface="Arial"/>
                <a:cs typeface="Arial"/>
                <a:sym typeface="Arial"/>
              </a:rPr>
              <a:t>To determine the viability of drawing an expansion franchise</a:t>
            </a:r>
            <a:endParaRPr sz="1600" dirty="0">
              <a:latin typeface="Arial"/>
              <a:ea typeface="Arial"/>
              <a:cs typeface="Arial"/>
              <a:sym typeface="Arial"/>
            </a:endParaRPr>
          </a:p>
        </p:txBody>
      </p:sp>
      <p:pic>
        <p:nvPicPr>
          <p:cNvPr id="165" name="Google Shape;165;p1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66" name="Google Shape;166;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2"/>
          <p:cNvSpPr txBox="1">
            <a:spLocks noGrp="1"/>
          </p:cNvSpPr>
          <p:nvPr>
            <p:ph type="title" idx="4"/>
          </p:nvPr>
        </p:nvSpPr>
        <p:spPr>
          <a:xfrm>
            <a:off x="1128889" y="259111"/>
            <a:ext cx="6954161" cy="517976"/>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400"/>
              <a:buNone/>
            </a:pPr>
            <a:r>
              <a:rPr lang="en-US" b="1">
                <a:latin typeface="Arial"/>
                <a:ea typeface="Arial"/>
                <a:cs typeface="Arial"/>
                <a:sym typeface="Arial"/>
              </a:rPr>
              <a:t>SPORTS CORPORATIONS</a:t>
            </a:r>
            <a:endParaRPr/>
          </a:p>
        </p:txBody>
      </p:sp>
      <p:cxnSp>
        <p:nvCxnSpPr>
          <p:cNvPr id="172" name="Google Shape;172;p12"/>
          <p:cNvCxnSpPr/>
          <p:nvPr/>
        </p:nvCxnSpPr>
        <p:spPr>
          <a:xfrm>
            <a:off x="3358166" y="864551"/>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sp>
        <p:nvSpPr>
          <p:cNvPr id="173" name="Google Shape;173;p12"/>
          <p:cNvSpPr txBox="1">
            <a:spLocks noGrp="1"/>
          </p:cNvSpPr>
          <p:nvPr>
            <p:ph type="subTitle" idx="3"/>
          </p:nvPr>
        </p:nvSpPr>
        <p:spPr>
          <a:xfrm>
            <a:off x="1128889" y="1065281"/>
            <a:ext cx="7096438" cy="2899815"/>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sz="1600" dirty="0">
                <a:latin typeface="Arial"/>
                <a:ea typeface="Arial"/>
                <a:cs typeface="Arial"/>
                <a:sym typeface="Arial"/>
              </a:rPr>
              <a:t>A </a:t>
            </a:r>
            <a:r>
              <a:rPr lang="en-US" sz="1600" b="1" dirty="0">
                <a:solidFill>
                  <a:schemeClr val="bg2"/>
                </a:solidFill>
                <a:latin typeface="Arial"/>
                <a:ea typeface="Arial"/>
                <a:cs typeface="Arial"/>
                <a:sym typeface="Arial"/>
              </a:rPr>
              <a:t>sports corporation </a:t>
            </a:r>
            <a:r>
              <a:rPr lang="en-US" sz="1600" dirty="0">
                <a:latin typeface="Arial"/>
                <a:ea typeface="Arial"/>
                <a:cs typeface="Arial"/>
                <a:sym typeface="Arial"/>
              </a:rPr>
              <a:t>is a local organization (also referred to as “sports authority”, “sports foundation” or “sports commission”) whose primary objective is to attract events to the communities they represent.  Sports corporations typically operate as not-for-profit organizations.</a:t>
            </a:r>
            <a:endParaRPr sz="1600" dirty="0">
              <a:latin typeface="Arial"/>
              <a:ea typeface="Arial"/>
              <a:cs typeface="Arial"/>
              <a:sym typeface="Arial"/>
            </a:endParaRPr>
          </a:p>
        </p:txBody>
      </p:sp>
      <p:pic>
        <p:nvPicPr>
          <p:cNvPr id="174" name="Google Shape;174;p1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75" name="Google Shape;175;p1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13"/>
          <p:cNvSpPr txBox="1">
            <a:spLocks noGrp="1"/>
          </p:cNvSpPr>
          <p:nvPr>
            <p:ph type="title" idx="4"/>
          </p:nvPr>
        </p:nvSpPr>
        <p:spPr>
          <a:xfrm>
            <a:off x="1370229" y="595030"/>
            <a:ext cx="6007353" cy="517976"/>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400"/>
              <a:buNone/>
            </a:pPr>
            <a:r>
              <a:rPr lang="en-US" sz="2800" b="1" dirty="0">
                <a:latin typeface="Arial"/>
                <a:ea typeface="Arial"/>
                <a:cs typeface="Arial"/>
                <a:sym typeface="Arial"/>
              </a:rPr>
              <a:t>HOW ACCURATE ARE ECONOMIC IMPACT ESTIMATES?</a:t>
            </a:r>
            <a:endParaRPr sz="2800" dirty="0"/>
          </a:p>
        </p:txBody>
      </p:sp>
      <p:cxnSp>
        <p:nvCxnSpPr>
          <p:cNvPr id="181" name="Google Shape;181;p13"/>
          <p:cNvCxnSpPr/>
          <p:nvPr/>
        </p:nvCxnSpPr>
        <p:spPr>
          <a:xfrm>
            <a:off x="2992406" y="1566359"/>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sp>
        <p:nvSpPr>
          <p:cNvPr id="182" name="Google Shape;182;p13"/>
          <p:cNvSpPr txBox="1">
            <a:spLocks noGrp="1"/>
          </p:cNvSpPr>
          <p:nvPr>
            <p:ph type="subTitle" idx="3"/>
          </p:nvPr>
        </p:nvSpPr>
        <p:spPr>
          <a:xfrm>
            <a:off x="897466" y="1648655"/>
            <a:ext cx="7349067" cy="2899815"/>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sz="1500" dirty="0">
                <a:latin typeface="Arial"/>
                <a:ea typeface="Arial"/>
                <a:cs typeface="Arial"/>
                <a:sym typeface="Arial"/>
              </a:rPr>
              <a:t>While the impact of sporting events on local economies can be quantifiable, the extent of that impact is often debated by economists. Many economists would argue that the economic impact studies inflate the numbers in a way that suggest the overall impact on the economy is far greater than the actual direct and indirect impact felt by local businesses and employment increases.</a:t>
            </a:r>
            <a:endParaRPr sz="1500" dirty="0"/>
          </a:p>
          <a:p>
            <a:pPr marL="0" lvl="0" indent="0" algn="ctr" rtl="0">
              <a:lnSpc>
                <a:spcPct val="100000"/>
              </a:lnSpc>
              <a:spcBef>
                <a:spcPts val="0"/>
              </a:spcBef>
              <a:spcAft>
                <a:spcPts val="0"/>
              </a:spcAft>
              <a:buSzPts val="1400"/>
              <a:buNone/>
            </a:pPr>
            <a:endParaRPr sz="1500" dirty="0">
              <a:latin typeface="Arial"/>
              <a:ea typeface="Arial"/>
              <a:cs typeface="Arial"/>
              <a:sym typeface="Arial"/>
            </a:endParaRPr>
          </a:p>
          <a:p>
            <a:pPr marL="0" lvl="0" indent="0" algn="ctr" rtl="0">
              <a:lnSpc>
                <a:spcPct val="100000"/>
              </a:lnSpc>
              <a:spcBef>
                <a:spcPts val="0"/>
              </a:spcBef>
              <a:spcAft>
                <a:spcPts val="0"/>
              </a:spcAft>
              <a:buSzPts val="1400"/>
              <a:buNone/>
            </a:pPr>
            <a:r>
              <a:rPr lang="en-US" sz="1500" dirty="0">
                <a:latin typeface="Arial"/>
                <a:ea typeface="Arial"/>
                <a:cs typeface="Arial"/>
                <a:sym typeface="Arial"/>
              </a:rPr>
              <a:t>While most economic impact studies typically report significant financial gains for local economies, critics are often outspoken about the validity of such studies, even suggesting that hosting a major event can be more of a burden than a boon. </a:t>
            </a:r>
            <a:endParaRPr sz="1500" dirty="0"/>
          </a:p>
        </p:txBody>
      </p:sp>
      <p:pic>
        <p:nvPicPr>
          <p:cNvPr id="183" name="Google Shape;183;p1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84" name="Google Shape;184;p1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pic>
        <p:nvPicPr>
          <p:cNvPr id="189" name="Google Shape;189;p1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90" name="Google Shape;190;p1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191" name="Google Shape;191;p14"/>
          <p:cNvPicPr preferRelativeResize="0"/>
          <p:nvPr/>
        </p:nvPicPr>
        <p:blipFill rotWithShape="1">
          <a:blip r:embed="rId4">
            <a:alphaModFix/>
          </a:blip>
          <a:srcRect/>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2"/>
          <p:cNvSpPr txBox="1">
            <a:spLocks noGrp="1"/>
          </p:cNvSpPr>
          <p:nvPr>
            <p:ph type="ctrTitle"/>
          </p:nvPr>
        </p:nvSpPr>
        <p:spPr>
          <a:xfrm>
            <a:off x="866534" y="353000"/>
            <a:ext cx="7549332" cy="787178"/>
          </a:xfrm>
          <a:prstGeom prst="rect">
            <a:avLst/>
          </a:prstGeom>
          <a:noFill/>
          <a:ln>
            <a:noFill/>
          </a:ln>
          <a:effectLst>
            <a:outerShdw blurRad="100013" dist="19050" dir="5400000" algn="bl" rotWithShape="0">
              <a:srgbClr val="76A5AF">
                <a:alpha val="87843"/>
              </a:srgbClr>
            </a:outerShdw>
          </a:effectLst>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6000"/>
              <a:buNone/>
            </a:pPr>
            <a:r>
              <a:rPr lang="en-US" sz="3200" dirty="0">
                <a:solidFill>
                  <a:schemeClr val="accent4"/>
                </a:solidFill>
              </a:rPr>
              <a:t>SUPPLY AND DEMAND</a:t>
            </a:r>
            <a:endParaRPr sz="3200" dirty="0">
              <a:solidFill>
                <a:schemeClr val="accent4"/>
              </a:solidFill>
            </a:endParaRPr>
          </a:p>
        </p:txBody>
      </p:sp>
      <p:sp>
        <p:nvSpPr>
          <p:cNvPr id="50" name="Google Shape;50;p2"/>
          <p:cNvSpPr txBox="1">
            <a:spLocks noGrp="1"/>
          </p:cNvSpPr>
          <p:nvPr>
            <p:ph type="subTitle" idx="1"/>
          </p:nvPr>
        </p:nvSpPr>
        <p:spPr>
          <a:xfrm>
            <a:off x="866534" y="1300294"/>
            <a:ext cx="7363066" cy="289917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600"/>
              </a:spcAft>
              <a:buSzPts val="1400"/>
              <a:buNone/>
            </a:pPr>
            <a:r>
              <a:rPr lang="en-US" b="1" dirty="0">
                <a:solidFill>
                  <a:schemeClr val="bg1"/>
                </a:solidFill>
                <a:latin typeface="+mn-lt"/>
                <a:ea typeface="Arial"/>
                <a:cs typeface="Arial"/>
                <a:sym typeface="Arial"/>
              </a:rPr>
              <a:t>How does supply and demand apply to the sports industry?</a:t>
            </a:r>
            <a:endParaRPr lang="en-US" dirty="0">
              <a:solidFill>
                <a:schemeClr val="bg1"/>
              </a:solidFill>
              <a:latin typeface="+mn-lt"/>
              <a:ea typeface="Arial"/>
              <a:cs typeface="Arial"/>
              <a:sym typeface="Arial"/>
            </a:endParaRPr>
          </a:p>
          <a:p>
            <a:pPr marL="0" lvl="0" indent="0" algn="l" rtl="0">
              <a:lnSpc>
                <a:spcPct val="100000"/>
              </a:lnSpc>
              <a:spcBef>
                <a:spcPts val="0"/>
              </a:spcBef>
              <a:spcAft>
                <a:spcPts val="600"/>
              </a:spcAft>
              <a:buSzPts val="1400"/>
              <a:buNone/>
            </a:pPr>
            <a:r>
              <a:rPr lang="en-US" dirty="0">
                <a:solidFill>
                  <a:schemeClr val="bg1"/>
                </a:solidFill>
                <a:latin typeface="+mn-lt"/>
                <a:ea typeface="Arial"/>
                <a:cs typeface="Arial"/>
                <a:sym typeface="Arial"/>
              </a:rPr>
              <a:t>Simply explained, </a:t>
            </a:r>
            <a:r>
              <a:rPr lang="en-US" b="1" dirty="0">
                <a:solidFill>
                  <a:schemeClr val="bg2"/>
                </a:solidFill>
                <a:latin typeface="+mn-lt"/>
                <a:ea typeface="Arial"/>
                <a:cs typeface="Arial"/>
                <a:sym typeface="Arial"/>
              </a:rPr>
              <a:t>supply and demand</a:t>
            </a:r>
            <a:r>
              <a:rPr lang="en-US" dirty="0">
                <a:solidFill>
                  <a:schemeClr val="bg1"/>
                </a:solidFill>
                <a:latin typeface="+mn-lt"/>
                <a:ea typeface="Arial"/>
                <a:cs typeface="Arial"/>
                <a:sym typeface="Arial"/>
              </a:rPr>
              <a:t> is the relationship between the quantity of a commodity (like game tickets or Jordan sneakers) that producers wish to sell at certain prices and the quantity that consumers are willing to purchase at those prices. </a:t>
            </a:r>
            <a:endParaRPr dirty="0">
              <a:solidFill>
                <a:schemeClr val="bg1"/>
              </a:solidFill>
              <a:latin typeface="+mn-lt"/>
              <a:ea typeface="Arial"/>
              <a:cs typeface="Arial"/>
              <a:sym typeface="Arial"/>
            </a:endParaRPr>
          </a:p>
          <a:p>
            <a:pPr marL="285750" lvl="0" indent="-285750" algn="l" rtl="0">
              <a:lnSpc>
                <a:spcPct val="100000"/>
              </a:lnSpc>
              <a:spcBef>
                <a:spcPts val="0"/>
              </a:spcBef>
              <a:spcAft>
                <a:spcPts val="600"/>
              </a:spcAft>
              <a:buClr>
                <a:schemeClr val="bg1"/>
              </a:buClr>
              <a:buSzPts val="1400"/>
              <a:buFont typeface="Arial" panose="020B0604020202020204" pitchFamily="34" charset="0"/>
              <a:buChar char="•"/>
            </a:pPr>
            <a:r>
              <a:rPr lang="en-US" dirty="0">
                <a:solidFill>
                  <a:schemeClr val="bg1"/>
                </a:solidFill>
                <a:latin typeface="+mn-lt"/>
                <a:ea typeface="Arial"/>
                <a:cs typeface="Arial"/>
                <a:sym typeface="Arial"/>
              </a:rPr>
              <a:t>Supply and demand is what ultimately determines the price that you, as a consumer, pay for a product or service (like game tickets or Jordan Brand sneakers).  </a:t>
            </a:r>
          </a:p>
          <a:p>
            <a:pPr marL="285750" lvl="0" indent="-285750" algn="l" rtl="0">
              <a:lnSpc>
                <a:spcPct val="100000"/>
              </a:lnSpc>
              <a:spcBef>
                <a:spcPts val="0"/>
              </a:spcBef>
              <a:spcAft>
                <a:spcPts val="600"/>
              </a:spcAft>
              <a:buClr>
                <a:schemeClr val="bg1"/>
              </a:buClr>
              <a:buSzPts val="1400"/>
              <a:buFont typeface="Arial" panose="020B0604020202020204" pitchFamily="34" charset="0"/>
              <a:buChar char="•"/>
            </a:pPr>
            <a:r>
              <a:rPr lang="en-US" dirty="0">
                <a:solidFill>
                  <a:schemeClr val="bg1"/>
                </a:solidFill>
                <a:latin typeface="+mn-lt"/>
                <a:ea typeface="Arial"/>
                <a:cs typeface="Arial"/>
                <a:sym typeface="Arial"/>
              </a:rPr>
              <a:t>It also impacts prices for everything surrounding an event like a music festival or Indianapolis 500. </a:t>
            </a:r>
          </a:p>
          <a:p>
            <a:pPr marL="742950" lvl="1" indent="-285750" algn="l">
              <a:spcAft>
                <a:spcPts val="600"/>
              </a:spcAft>
              <a:buClr>
                <a:schemeClr val="bg1"/>
              </a:buClr>
              <a:buSzPts val="1400"/>
              <a:buFont typeface="Arial" panose="020B0604020202020204" pitchFamily="34" charset="0"/>
              <a:buChar char="•"/>
            </a:pPr>
            <a:r>
              <a:rPr lang="en-US" sz="1400" dirty="0">
                <a:solidFill>
                  <a:schemeClr val="bg1"/>
                </a:solidFill>
                <a:latin typeface="+mn-lt"/>
                <a:ea typeface="Arial"/>
                <a:cs typeface="Arial"/>
                <a:sym typeface="Arial"/>
              </a:rPr>
              <a:t>For example, while attending the Masters golf tournament, sports reporter Darren </a:t>
            </a:r>
            <a:r>
              <a:rPr lang="en-US" sz="1400" dirty="0" err="1">
                <a:solidFill>
                  <a:schemeClr val="bg1"/>
                </a:solidFill>
                <a:latin typeface="+mn-lt"/>
                <a:ea typeface="Arial"/>
                <a:cs typeface="Arial"/>
                <a:sym typeface="Arial"/>
              </a:rPr>
              <a:t>Rovell</a:t>
            </a:r>
            <a:r>
              <a:rPr lang="en-US" sz="1400" dirty="0">
                <a:solidFill>
                  <a:schemeClr val="bg1"/>
                </a:solidFill>
                <a:latin typeface="+mn-lt"/>
                <a:ea typeface="Arial"/>
                <a:cs typeface="Arial"/>
                <a:sym typeface="Arial"/>
              </a:rPr>
              <a:t>, tweeted, “My hotel room in Augusta normally costs $73.32. Tonight, during Masters week, $401.02!” </a:t>
            </a:r>
            <a:endParaRPr sz="1400" dirty="0">
              <a:solidFill>
                <a:schemeClr val="bg1"/>
              </a:solidFill>
              <a:latin typeface="+mn-lt"/>
              <a:ea typeface="Arial"/>
              <a:cs typeface="Arial"/>
              <a:sym typeface="Arial"/>
            </a:endParaRPr>
          </a:p>
        </p:txBody>
      </p:sp>
      <p:cxnSp>
        <p:nvCxnSpPr>
          <p:cNvPr id="51" name="Google Shape;51;p2"/>
          <p:cNvCxnSpPr/>
          <p:nvPr/>
        </p:nvCxnSpPr>
        <p:spPr>
          <a:xfrm>
            <a:off x="866534" y="1027289"/>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52" name="Google Shape;52;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53" name="Google Shape;53;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p3"/>
          <p:cNvSpPr txBox="1">
            <a:spLocks noGrp="1"/>
          </p:cNvSpPr>
          <p:nvPr>
            <p:ph type="title"/>
          </p:nvPr>
        </p:nvSpPr>
        <p:spPr>
          <a:xfrm>
            <a:off x="938500" y="445025"/>
            <a:ext cx="5735700" cy="64596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ECONOMIC IMPACT</a:t>
            </a:r>
            <a:endParaRPr/>
          </a:p>
        </p:txBody>
      </p:sp>
      <p:sp>
        <p:nvSpPr>
          <p:cNvPr id="59" name="Google Shape;59;p3"/>
          <p:cNvSpPr txBox="1">
            <a:spLocks noGrp="1"/>
          </p:cNvSpPr>
          <p:nvPr>
            <p:ph type="body" idx="1"/>
          </p:nvPr>
        </p:nvSpPr>
        <p:spPr>
          <a:xfrm>
            <a:off x="938500" y="930303"/>
            <a:ext cx="7172100" cy="3355622"/>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endParaRPr sz="1800" dirty="0">
              <a:latin typeface="Arial"/>
              <a:ea typeface="Arial"/>
              <a:cs typeface="Arial"/>
              <a:sym typeface="Arial"/>
            </a:endParaRPr>
          </a:p>
          <a:p>
            <a:pPr marL="0" lvl="0" indent="0" algn="l" rtl="0">
              <a:lnSpc>
                <a:spcPct val="100000"/>
              </a:lnSpc>
              <a:spcBef>
                <a:spcPts val="0"/>
              </a:spcBef>
              <a:spcAft>
                <a:spcPts val="0"/>
              </a:spcAft>
              <a:buSzPts val="1150"/>
              <a:buNone/>
            </a:pPr>
            <a:r>
              <a:rPr lang="en-US" sz="1800" b="1" dirty="0">
                <a:solidFill>
                  <a:schemeClr val="bg2"/>
                </a:solidFill>
                <a:latin typeface="Arial"/>
                <a:ea typeface="Arial"/>
                <a:cs typeface="Arial"/>
                <a:sym typeface="Arial"/>
              </a:rPr>
              <a:t>Economic impact</a:t>
            </a:r>
            <a:r>
              <a:rPr lang="en-US" sz="1800" dirty="0">
                <a:latin typeface="Arial"/>
                <a:ea typeface="Arial"/>
                <a:cs typeface="Arial"/>
                <a:sym typeface="Arial"/>
              </a:rPr>
              <a:t> is the net change in an economy resulting from sport or event related activity. </a:t>
            </a:r>
            <a:endParaRPr dirty="0"/>
          </a:p>
          <a:p>
            <a:pPr marL="0" lvl="0" indent="0" algn="l" rtl="0">
              <a:lnSpc>
                <a:spcPct val="100000"/>
              </a:lnSpc>
              <a:spcBef>
                <a:spcPts val="1600"/>
              </a:spcBef>
              <a:spcAft>
                <a:spcPts val="0"/>
              </a:spcAft>
              <a:buSzPts val="1150"/>
              <a:buNone/>
            </a:pPr>
            <a:r>
              <a:rPr lang="en-US" sz="1800" dirty="0">
                <a:latin typeface="Arial"/>
                <a:ea typeface="Arial"/>
                <a:cs typeface="Arial"/>
                <a:sym typeface="Arial"/>
              </a:rPr>
              <a:t>This change is caused by either the activities involved in the development of new facilities and/or the revenue generated from visitor and public spending, employment opportunities and taxes, which happens either directly or indirectly.</a:t>
            </a:r>
            <a:endParaRPr dirty="0"/>
          </a:p>
          <a:p>
            <a:pPr marL="0" lvl="0" indent="0" algn="l" rtl="0">
              <a:lnSpc>
                <a:spcPct val="100000"/>
              </a:lnSpc>
              <a:spcBef>
                <a:spcPts val="1600"/>
              </a:spcBef>
              <a:spcAft>
                <a:spcPts val="1600"/>
              </a:spcAft>
              <a:buSzPts val="1150"/>
              <a:buNone/>
            </a:pPr>
            <a:endParaRPr sz="1800" dirty="0">
              <a:latin typeface="Arial"/>
              <a:ea typeface="Arial"/>
              <a:cs typeface="Arial"/>
              <a:sym typeface="Arial"/>
            </a:endParaRPr>
          </a:p>
        </p:txBody>
      </p:sp>
      <p:cxnSp>
        <p:nvCxnSpPr>
          <p:cNvPr id="60" name="Google Shape;60;p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61" name="Google Shape;61;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62" name="Google Shape;62;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4"/>
          <p:cNvSpPr txBox="1">
            <a:spLocks noGrp="1"/>
          </p:cNvSpPr>
          <p:nvPr>
            <p:ph type="title" idx="4"/>
          </p:nvPr>
        </p:nvSpPr>
        <p:spPr>
          <a:xfrm>
            <a:off x="2425016" y="259111"/>
            <a:ext cx="4629300" cy="517976"/>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400"/>
              <a:buNone/>
            </a:pPr>
            <a:r>
              <a:rPr lang="en-US" b="1" dirty="0">
                <a:latin typeface="Arial"/>
                <a:ea typeface="Arial"/>
                <a:cs typeface="Arial"/>
                <a:sym typeface="Arial"/>
              </a:rPr>
              <a:t>ECONOMIC IMPACT</a:t>
            </a:r>
            <a:endParaRPr b="1" dirty="0">
              <a:latin typeface="Arial"/>
              <a:ea typeface="Arial"/>
              <a:cs typeface="Arial"/>
              <a:sym typeface="Arial"/>
            </a:endParaRPr>
          </a:p>
        </p:txBody>
      </p:sp>
      <p:cxnSp>
        <p:nvCxnSpPr>
          <p:cNvPr id="68" name="Google Shape;68;p4"/>
          <p:cNvCxnSpPr/>
          <p:nvPr/>
        </p:nvCxnSpPr>
        <p:spPr>
          <a:xfrm>
            <a:off x="3358166" y="777087"/>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sp>
        <p:nvSpPr>
          <p:cNvPr id="69" name="Google Shape;69;p4"/>
          <p:cNvSpPr txBox="1">
            <a:spLocks noGrp="1"/>
          </p:cNvSpPr>
          <p:nvPr>
            <p:ph type="title"/>
          </p:nvPr>
        </p:nvSpPr>
        <p:spPr>
          <a:xfrm>
            <a:off x="5577150" y="928547"/>
            <a:ext cx="2390100" cy="423424"/>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b="1">
                <a:latin typeface="Arial"/>
                <a:ea typeface="Arial"/>
                <a:cs typeface="Arial"/>
                <a:sym typeface="Arial"/>
              </a:rPr>
              <a:t>DIRECT EFFECTS</a:t>
            </a:r>
            <a:endParaRPr b="1">
              <a:latin typeface="Arial"/>
              <a:ea typeface="Arial"/>
              <a:cs typeface="Arial"/>
              <a:sym typeface="Arial"/>
            </a:endParaRPr>
          </a:p>
        </p:txBody>
      </p:sp>
      <p:sp>
        <p:nvSpPr>
          <p:cNvPr id="70" name="Google Shape;70;p4"/>
          <p:cNvSpPr txBox="1">
            <a:spLocks noGrp="1"/>
          </p:cNvSpPr>
          <p:nvPr>
            <p:ph type="subTitle" idx="1"/>
          </p:nvPr>
        </p:nvSpPr>
        <p:spPr>
          <a:xfrm>
            <a:off x="5180845" y="1608278"/>
            <a:ext cx="3298510" cy="2327998"/>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latin typeface="Arial"/>
                <a:ea typeface="Arial"/>
                <a:cs typeface="Arial"/>
                <a:sym typeface="Arial"/>
              </a:rPr>
              <a:t>Direct effects are the initial purchases made by visitors specifically in the area to attend an event, such as a fan visiting Tokyo for the Olympics buying souvenirs from a local shop. </a:t>
            </a:r>
            <a:endParaRPr/>
          </a:p>
          <a:p>
            <a:pPr marL="0" lvl="0" indent="0" algn="ctr" rtl="0">
              <a:lnSpc>
                <a:spcPct val="100000"/>
              </a:lnSpc>
              <a:spcBef>
                <a:spcPts val="0"/>
              </a:spcBef>
              <a:spcAft>
                <a:spcPts val="0"/>
              </a:spcAft>
              <a:buSzPts val="1400"/>
              <a:buNone/>
            </a:pPr>
            <a:endParaRPr>
              <a:latin typeface="Arial"/>
              <a:ea typeface="Arial"/>
              <a:cs typeface="Arial"/>
              <a:sym typeface="Arial"/>
            </a:endParaRPr>
          </a:p>
          <a:p>
            <a:pPr marL="0" lvl="0" indent="0" algn="ctr" rtl="0">
              <a:lnSpc>
                <a:spcPct val="100000"/>
              </a:lnSpc>
              <a:spcBef>
                <a:spcPts val="0"/>
              </a:spcBef>
              <a:spcAft>
                <a:spcPts val="0"/>
              </a:spcAft>
              <a:buSzPts val="1400"/>
              <a:buNone/>
            </a:pPr>
            <a:r>
              <a:rPr lang="en-US">
                <a:latin typeface="Arial"/>
                <a:ea typeface="Arial"/>
                <a:cs typeface="Arial"/>
                <a:sym typeface="Arial"/>
              </a:rPr>
              <a:t>Direct effects are measured by the direct transactions between those outside the host economy (spectators, participants, media, and other fans) and those inside the host economy (local hotels and restaurants). </a:t>
            </a:r>
            <a:endParaRPr>
              <a:latin typeface="Arial"/>
              <a:ea typeface="Arial"/>
              <a:cs typeface="Arial"/>
              <a:sym typeface="Arial"/>
            </a:endParaRPr>
          </a:p>
        </p:txBody>
      </p:sp>
      <p:sp>
        <p:nvSpPr>
          <p:cNvPr id="71" name="Google Shape;71;p4"/>
          <p:cNvSpPr txBox="1">
            <a:spLocks noGrp="1"/>
          </p:cNvSpPr>
          <p:nvPr>
            <p:ph type="title" idx="2"/>
          </p:nvPr>
        </p:nvSpPr>
        <p:spPr>
          <a:xfrm>
            <a:off x="968066" y="928547"/>
            <a:ext cx="2390100" cy="423424"/>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b="1">
                <a:latin typeface="Arial"/>
                <a:ea typeface="Arial"/>
                <a:cs typeface="Arial"/>
                <a:sym typeface="Arial"/>
              </a:rPr>
              <a:t>INDIRECT EFFECTS</a:t>
            </a:r>
            <a:endParaRPr b="1">
              <a:latin typeface="Arial"/>
              <a:ea typeface="Arial"/>
              <a:cs typeface="Arial"/>
              <a:sym typeface="Arial"/>
            </a:endParaRPr>
          </a:p>
        </p:txBody>
      </p:sp>
      <p:sp>
        <p:nvSpPr>
          <p:cNvPr id="72" name="Google Shape;72;p4"/>
          <p:cNvSpPr txBox="1">
            <a:spLocks noGrp="1"/>
          </p:cNvSpPr>
          <p:nvPr>
            <p:ph type="subTitle" idx="3"/>
          </p:nvPr>
        </p:nvSpPr>
        <p:spPr>
          <a:xfrm>
            <a:off x="397086" y="1609865"/>
            <a:ext cx="3388938" cy="25913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latin typeface="Arial"/>
                <a:ea typeface="Arial"/>
                <a:cs typeface="Arial"/>
                <a:sym typeface="Arial"/>
              </a:rPr>
              <a:t>Indirect effects are the ripple effect of additional rounds of spending after the direct effects are measured.  This is often the result of business-to-business transactions indirectly caused by the direct effects.</a:t>
            </a:r>
            <a:endParaRPr/>
          </a:p>
          <a:p>
            <a:pPr marL="0" lvl="0" indent="0" algn="ctr" rtl="0">
              <a:lnSpc>
                <a:spcPct val="100000"/>
              </a:lnSpc>
              <a:spcBef>
                <a:spcPts val="0"/>
              </a:spcBef>
              <a:spcAft>
                <a:spcPts val="0"/>
              </a:spcAft>
              <a:buSzPts val="1400"/>
              <a:buNone/>
            </a:pPr>
            <a:endParaRPr sz="800">
              <a:latin typeface="Arial"/>
              <a:ea typeface="Arial"/>
              <a:cs typeface="Arial"/>
              <a:sym typeface="Arial"/>
            </a:endParaRPr>
          </a:p>
          <a:p>
            <a:pPr marL="0" lvl="0" indent="0" algn="ctr" rtl="0">
              <a:lnSpc>
                <a:spcPct val="100000"/>
              </a:lnSpc>
              <a:spcBef>
                <a:spcPts val="0"/>
              </a:spcBef>
              <a:spcAft>
                <a:spcPts val="0"/>
              </a:spcAft>
              <a:buSzPts val="1400"/>
              <a:buNone/>
            </a:pPr>
            <a:r>
              <a:rPr lang="en-US">
                <a:latin typeface="Arial"/>
                <a:ea typeface="Arial"/>
                <a:cs typeface="Arial"/>
                <a:sym typeface="Arial"/>
              </a:rPr>
              <a:t> Businesses initially benefiting from the direct effects will subsequently increase spending at other local businesses. For example, as restaurants work to meet increased demand for menu items with the influx of visitors, they will buy more product from local wholesalers like bread or soda. </a:t>
            </a:r>
            <a:endParaRPr>
              <a:latin typeface="Arial"/>
              <a:ea typeface="Arial"/>
              <a:cs typeface="Arial"/>
              <a:sym typeface="Arial"/>
            </a:endParaRPr>
          </a:p>
        </p:txBody>
      </p:sp>
      <p:cxnSp>
        <p:nvCxnSpPr>
          <p:cNvPr id="73" name="Google Shape;73;p4"/>
          <p:cNvCxnSpPr/>
          <p:nvPr/>
        </p:nvCxnSpPr>
        <p:spPr>
          <a:xfrm>
            <a:off x="1955655" y="1437406"/>
            <a:ext cx="2718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cxnSp>
        <p:nvCxnSpPr>
          <p:cNvPr id="74" name="Google Shape;74;p4"/>
          <p:cNvCxnSpPr/>
          <p:nvPr/>
        </p:nvCxnSpPr>
        <p:spPr>
          <a:xfrm>
            <a:off x="6694200" y="1437406"/>
            <a:ext cx="2718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75" name="Google Shape;75;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76" name="Google Shape;76;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5"/>
          <p:cNvSpPr txBox="1">
            <a:spLocks noGrp="1"/>
          </p:cNvSpPr>
          <p:nvPr>
            <p:ph type="title"/>
          </p:nvPr>
        </p:nvSpPr>
        <p:spPr>
          <a:xfrm>
            <a:off x="938500" y="445025"/>
            <a:ext cx="4629300" cy="55968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ECONOMIC IMPACT</a:t>
            </a:r>
            <a:endParaRPr b="1">
              <a:solidFill>
                <a:schemeClr val="accent1"/>
              </a:solidFill>
              <a:latin typeface="Arial"/>
              <a:ea typeface="Arial"/>
              <a:cs typeface="Arial"/>
              <a:sym typeface="Arial"/>
            </a:endParaRPr>
          </a:p>
        </p:txBody>
      </p:sp>
      <p:sp>
        <p:nvSpPr>
          <p:cNvPr id="82" name="Google Shape;82;p5"/>
          <p:cNvSpPr txBox="1">
            <a:spLocks noGrp="1"/>
          </p:cNvSpPr>
          <p:nvPr>
            <p:ph type="body" idx="1"/>
          </p:nvPr>
        </p:nvSpPr>
        <p:spPr>
          <a:xfrm>
            <a:off x="938501" y="1191300"/>
            <a:ext cx="3768671" cy="2760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sz="1600" dirty="0">
                <a:latin typeface="Arial"/>
                <a:ea typeface="Arial"/>
                <a:cs typeface="Arial"/>
                <a:sym typeface="Arial"/>
              </a:rPr>
              <a:t>Sports and entertainment can impact economies in a variety of ways, including:</a:t>
            </a:r>
            <a:endParaRPr dirty="0"/>
          </a:p>
          <a:p>
            <a:pPr marL="0" lvl="0" indent="0" algn="l" rtl="0">
              <a:lnSpc>
                <a:spcPct val="100000"/>
              </a:lnSpc>
              <a:spcBef>
                <a:spcPts val="0"/>
              </a:spcBef>
              <a:spcAft>
                <a:spcPts val="0"/>
              </a:spcAft>
              <a:buSzPts val="1400"/>
              <a:buNone/>
            </a:pPr>
            <a:endParaRPr sz="1600" dirty="0">
              <a:latin typeface="Arial"/>
              <a:ea typeface="Arial"/>
              <a:cs typeface="Arial"/>
              <a:sym typeface="Arial"/>
            </a:endParaRPr>
          </a:p>
          <a:p>
            <a:pPr marL="342900" lvl="0" indent="-342900" algn="l" rtl="0">
              <a:lnSpc>
                <a:spcPct val="100000"/>
              </a:lnSpc>
              <a:spcBef>
                <a:spcPts val="0"/>
              </a:spcBef>
              <a:spcAft>
                <a:spcPts val="0"/>
              </a:spcAft>
              <a:buSzPts val="1400"/>
              <a:buFont typeface="+mj-lt"/>
              <a:buAutoNum type="arabicPeriod"/>
            </a:pPr>
            <a:r>
              <a:rPr lang="en-US" sz="1600" dirty="0">
                <a:latin typeface="Arial"/>
                <a:ea typeface="Arial"/>
                <a:cs typeface="Arial"/>
                <a:sym typeface="Arial"/>
              </a:rPr>
              <a:t>Events</a:t>
            </a:r>
            <a:endParaRPr dirty="0"/>
          </a:p>
          <a:p>
            <a:pPr marL="342900" lvl="0" indent="-342900" algn="l" rtl="0">
              <a:lnSpc>
                <a:spcPct val="100000"/>
              </a:lnSpc>
              <a:spcBef>
                <a:spcPts val="0"/>
              </a:spcBef>
              <a:spcAft>
                <a:spcPts val="0"/>
              </a:spcAft>
              <a:buSzPts val="1400"/>
              <a:buFont typeface="+mj-lt"/>
              <a:buAutoNum type="arabicPeriod"/>
            </a:pPr>
            <a:r>
              <a:rPr lang="en-US" sz="1600" dirty="0">
                <a:latin typeface="Arial"/>
                <a:ea typeface="Arial"/>
                <a:cs typeface="Arial"/>
                <a:sym typeface="Arial"/>
              </a:rPr>
              <a:t>Teams and venues</a:t>
            </a:r>
            <a:endParaRPr dirty="0"/>
          </a:p>
          <a:p>
            <a:pPr marL="342900" lvl="0" indent="-342900" algn="l" rtl="0">
              <a:lnSpc>
                <a:spcPct val="100000"/>
              </a:lnSpc>
              <a:spcBef>
                <a:spcPts val="0"/>
              </a:spcBef>
              <a:spcAft>
                <a:spcPts val="0"/>
              </a:spcAft>
              <a:buSzPts val="1400"/>
              <a:buFont typeface="+mj-lt"/>
              <a:buAutoNum type="arabicPeriod"/>
            </a:pPr>
            <a:r>
              <a:rPr lang="en-US" sz="1600" dirty="0">
                <a:latin typeface="Arial"/>
                <a:ea typeface="Arial"/>
                <a:cs typeface="Arial"/>
                <a:sym typeface="Arial"/>
              </a:rPr>
              <a:t>Industry segments</a:t>
            </a:r>
            <a:endParaRPr dirty="0"/>
          </a:p>
          <a:p>
            <a:pPr marL="342900" lvl="0" indent="-342900" algn="l" rtl="0">
              <a:lnSpc>
                <a:spcPct val="100000"/>
              </a:lnSpc>
              <a:spcBef>
                <a:spcPts val="0"/>
              </a:spcBef>
              <a:spcAft>
                <a:spcPts val="0"/>
              </a:spcAft>
              <a:buSzPts val="1400"/>
              <a:buFont typeface="+mj-lt"/>
              <a:buAutoNum type="arabicPeriod"/>
            </a:pPr>
            <a:r>
              <a:rPr lang="en-US" sz="1600" dirty="0">
                <a:latin typeface="Arial"/>
                <a:ea typeface="Arial"/>
                <a:cs typeface="Arial"/>
                <a:sym typeface="Arial"/>
              </a:rPr>
              <a:t>“Superstar” effect</a:t>
            </a:r>
            <a:endParaRPr dirty="0"/>
          </a:p>
          <a:p>
            <a:pPr marL="0" lvl="0" indent="0" algn="l" rtl="0">
              <a:lnSpc>
                <a:spcPct val="100000"/>
              </a:lnSpc>
              <a:spcBef>
                <a:spcPts val="0"/>
              </a:spcBef>
              <a:spcAft>
                <a:spcPts val="0"/>
              </a:spcAft>
              <a:buSzPts val="1400"/>
              <a:buNone/>
            </a:pPr>
            <a:endParaRPr sz="1600" dirty="0">
              <a:latin typeface="Arial"/>
              <a:ea typeface="Arial"/>
              <a:cs typeface="Arial"/>
              <a:sym typeface="Arial"/>
            </a:endParaRPr>
          </a:p>
        </p:txBody>
      </p:sp>
      <p:cxnSp>
        <p:nvCxnSpPr>
          <p:cNvPr id="83" name="Google Shape;83;p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84" name="Google Shape;84;p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85" name="Google Shape;85;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86" name="Google Shape;86;p5"/>
          <p:cNvPicPr preferRelativeResize="0"/>
          <p:nvPr/>
        </p:nvPicPr>
        <p:blipFill rotWithShape="1">
          <a:blip r:embed="rId4">
            <a:alphaModFix/>
          </a:blip>
          <a:srcRect/>
          <a:stretch/>
        </p:blipFill>
        <p:spPr>
          <a:xfrm>
            <a:off x="5072932" y="1191300"/>
            <a:ext cx="3246782" cy="216452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6"/>
          <p:cNvSpPr txBox="1">
            <a:spLocks noGrp="1"/>
          </p:cNvSpPr>
          <p:nvPr>
            <p:ph type="title"/>
          </p:nvPr>
        </p:nvSpPr>
        <p:spPr>
          <a:xfrm>
            <a:off x="1920749" y="1303141"/>
            <a:ext cx="5302500" cy="1116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7200"/>
              <a:buNone/>
            </a:pPr>
            <a:r>
              <a:rPr lang="en-US" b="1">
                <a:latin typeface="Arial"/>
                <a:ea typeface="Arial"/>
                <a:cs typeface="Arial"/>
                <a:sym typeface="Arial"/>
              </a:rPr>
              <a:t>$1.25B</a:t>
            </a:r>
            <a:endParaRPr b="1">
              <a:latin typeface="Arial"/>
              <a:ea typeface="Arial"/>
              <a:cs typeface="Arial"/>
              <a:sym typeface="Arial"/>
            </a:endParaRPr>
          </a:p>
        </p:txBody>
      </p:sp>
      <p:sp>
        <p:nvSpPr>
          <p:cNvPr id="92" name="Google Shape;92;p6"/>
          <p:cNvSpPr txBox="1">
            <a:spLocks noGrp="1"/>
          </p:cNvSpPr>
          <p:nvPr>
            <p:ph type="body" idx="1"/>
          </p:nvPr>
        </p:nvSpPr>
        <p:spPr>
          <a:xfrm>
            <a:off x="1071108" y="2789821"/>
            <a:ext cx="6952392" cy="567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800"/>
              <a:buNone/>
            </a:pPr>
            <a:r>
              <a:rPr lang="en-US" sz="1600">
                <a:latin typeface="Arial"/>
                <a:ea typeface="Arial"/>
                <a:cs typeface="Arial"/>
                <a:sym typeface="Arial"/>
              </a:rPr>
              <a:t>Since its inception, WrestleMania has reportedly generated over $1.25 billion in cumulative economic impact for the cities that have hosted the event, including both domestic (from Seattle and Los Angeles to Orlando and New York City) and international (Toronto) markets.</a:t>
            </a:r>
            <a:endParaRPr sz="1600">
              <a:latin typeface="Arial"/>
              <a:ea typeface="Arial"/>
              <a:cs typeface="Arial"/>
              <a:sym typeface="Arial"/>
            </a:endParaRPr>
          </a:p>
        </p:txBody>
      </p:sp>
      <p:cxnSp>
        <p:nvCxnSpPr>
          <p:cNvPr id="93" name="Google Shape;93;p6"/>
          <p:cNvCxnSpPr/>
          <p:nvPr/>
        </p:nvCxnSpPr>
        <p:spPr>
          <a:xfrm>
            <a:off x="3190499" y="2571750"/>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94" name="Google Shape;94;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95" name="Google Shape;95;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7"/>
          <p:cNvSpPr txBox="1">
            <a:spLocks noGrp="1"/>
          </p:cNvSpPr>
          <p:nvPr>
            <p:ph type="title"/>
          </p:nvPr>
        </p:nvSpPr>
        <p:spPr>
          <a:xfrm>
            <a:off x="1920749" y="1303141"/>
            <a:ext cx="5302500" cy="1116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7200"/>
              <a:buNone/>
            </a:pPr>
            <a:r>
              <a:rPr lang="en-US" b="1">
                <a:latin typeface="Arial"/>
                <a:ea typeface="Arial"/>
                <a:cs typeface="Arial"/>
                <a:sym typeface="Arial"/>
              </a:rPr>
              <a:t>$400M</a:t>
            </a:r>
            <a:endParaRPr b="1">
              <a:latin typeface="Arial"/>
              <a:ea typeface="Arial"/>
              <a:cs typeface="Arial"/>
              <a:sym typeface="Arial"/>
            </a:endParaRPr>
          </a:p>
        </p:txBody>
      </p:sp>
      <p:sp>
        <p:nvSpPr>
          <p:cNvPr id="103" name="Google Shape;103;p7"/>
          <p:cNvSpPr txBox="1">
            <a:spLocks noGrp="1"/>
          </p:cNvSpPr>
          <p:nvPr>
            <p:ph type="body" idx="1"/>
          </p:nvPr>
        </p:nvSpPr>
        <p:spPr>
          <a:xfrm>
            <a:off x="1397355" y="2779888"/>
            <a:ext cx="6349288" cy="567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800"/>
              <a:buNone/>
            </a:pPr>
            <a:r>
              <a:rPr lang="en-US" sz="1600">
                <a:latin typeface="Arial"/>
                <a:ea typeface="Arial"/>
                <a:cs typeface="Arial"/>
                <a:sym typeface="Arial"/>
              </a:rPr>
              <a:t>Daytona International Speedway’s $400 million renovation (which they coined DAYTONA Rising) helped create 6,300 jobs, $300 million in labor income and $85 million in tax revenue. </a:t>
            </a:r>
            <a:endParaRPr/>
          </a:p>
        </p:txBody>
      </p:sp>
      <p:cxnSp>
        <p:nvCxnSpPr>
          <p:cNvPr id="104" name="Google Shape;104;p7"/>
          <p:cNvCxnSpPr/>
          <p:nvPr/>
        </p:nvCxnSpPr>
        <p:spPr>
          <a:xfrm>
            <a:off x="3190499" y="2571750"/>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05" name="Google Shape;105;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06" name="Google Shape;106;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cxnSp>
        <p:nvCxnSpPr>
          <p:cNvPr id="113" name="Google Shape;113;p8"/>
          <p:cNvCxnSpPr/>
          <p:nvPr/>
        </p:nvCxnSpPr>
        <p:spPr>
          <a:xfrm>
            <a:off x="355918"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sp>
        <p:nvSpPr>
          <p:cNvPr id="114" name="Google Shape;114;p8"/>
          <p:cNvSpPr/>
          <p:nvPr/>
        </p:nvSpPr>
        <p:spPr>
          <a:xfrm>
            <a:off x="728528" y="2427316"/>
            <a:ext cx="2168577" cy="2131309"/>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p8"/>
          <p:cNvSpPr txBox="1">
            <a:spLocks noGrp="1"/>
          </p:cNvSpPr>
          <p:nvPr>
            <p:ph type="title" idx="4294967295"/>
          </p:nvPr>
        </p:nvSpPr>
        <p:spPr>
          <a:xfrm>
            <a:off x="445168" y="2536438"/>
            <a:ext cx="2584500" cy="7239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US" sz="3600" b="1">
                <a:solidFill>
                  <a:schemeClr val="accent6"/>
                </a:solidFill>
                <a:latin typeface="Arial"/>
                <a:ea typeface="Arial"/>
                <a:cs typeface="Arial"/>
                <a:sym typeface="Arial"/>
              </a:rPr>
              <a:t>$40M</a:t>
            </a:r>
            <a:endParaRPr sz="3600" b="1">
              <a:solidFill>
                <a:schemeClr val="accent6"/>
              </a:solidFill>
              <a:latin typeface="Arial"/>
              <a:ea typeface="Arial"/>
              <a:cs typeface="Arial"/>
              <a:sym typeface="Arial"/>
            </a:endParaRPr>
          </a:p>
        </p:txBody>
      </p:sp>
      <p:sp>
        <p:nvSpPr>
          <p:cNvPr id="116" name="Google Shape;116;p8"/>
          <p:cNvSpPr txBox="1">
            <a:spLocks noGrp="1"/>
          </p:cNvSpPr>
          <p:nvPr>
            <p:ph type="subTitle" idx="4294967295"/>
          </p:nvPr>
        </p:nvSpPr>
        <p:spPr>
          <a:xfrm>
            <a:off x="847064" y="3087718"/>
            <a:ext cx="1898215" cy="635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1600"/>
              </a:spcAft>
              <a:buClr>
                <a:schemeClr val="dk2"/>
              </a:buClr>
              <a:buSzPts val="1800"/>
              <a:buFont typeface="Montserrat"/>
              <a:buNone/>
            </a:pPr>
            <a:r>
              <a:rPr lang="en-US" sz="1300" b="0" i="0" u="none" strike="noStrike" cap="none">
                <a:solidFill>
                  <a:schemeClr val="accent6"/>
                </a:solidFill>
                <a:latin typeface="Arial"/>
                <a:ea typeface="Arial"/>
                <a:cs typeface="Arial"/>
                <a:sym typeface="Arial"/>
              </a:rPr>
              <a:t>"Game of Thrones” fans flock to Ireland to see filming locations contributing $40 million annually to local economies </a:t>
            </a:r>
            <a:endParaRPr/>
          </a:p>
        </p:txBody>
      </p:sp>
      <p:sp>
        <p:nvSpPr>
          <p:cNvPr id="117" name="Google Shape;117;p8"/>
          <p:cNvSpPr/>
          <p:nvPr/>
        </p:nvSpPr>
        <p:spPr>
          <a:xfrm>
            <a:off x="3279750" y="1606525"/>
            <a:ext cx="2584500" cy="2584500"/>
          </a:xfrm>
          <a:prstGeom prst="ellipse">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 name="Google Shape;118;p8"/>
          <p:cNvSpPr txBox="1">
            <a:spLocks noGrp="1"/>
          </p:cNvSpPr>
          <p:nvPr>
            <p:ph type="title" idx="4294967295"/>
          </p:nvPr>
        </p:nvSpPr>
        <p:spPr>
          <a:xfrm>
            <a:off x="3246477" y="1825042"/>
            <a:ext cx="2584500" cy="7239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US" sz="4800" b="1">
                <a:solidFill>
                  <a:schemeClr val="accent6"/>
                </a:solidFill>
                <a:latin typeface="Arial"/>
                <a:ea typeface="Arial"/>
                <a:cs typeface="Arial"/>
                <a:sym typeface="Arial"/>
              </a:rPr>
              <a:t>$14.7B</a:t>
            </a:r>
            <a:endParaRPr sz="4800" b="1">
              <a:solidFill>
                <a:schemeClr val="accent6"/>
              </a:solidFill>
              <a:latin typeface="Arial"/>
              <a:ea typeface="Arial"/>
              <a:cs typeface="Arial"/>
              <a:sym typeface="Arial"/>
            </a:endParaRPr>
          </a:p>
        </p:txBody>
      </p:sp>
      <p:sp>
        <p:nvSpPr>
          <p:cNvPr id="119" name="Google Shape;119;p8"/>
          <p:cNvSpPr txBox="1">
            <a:spLocks noGrp="1"/>
          </p:cNvSpPr>
          <p:nvPr>
            <p:ph type="subTitle" idx="4294967295"/>
          </p:nvPr>
        </p:nvSpPr>
        <p:spPr>
          <a:xfrm>
            <a:off x="3529656" y="2625238"/>
            <a:ext cx="2018142" cy="635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1600"/>
              </a:spcAft>
              <a:buClr>
                <a:schemeClr val="dk2"/>
              </a:buClr>
              <a:buSzPts val="1800"/>
              <a:buFont typeface="Montserrat"/>
              <a:buNone/>
            </a:pPr>
            <a:r>
              <a:rPr lang="en-US" sz="1400" b="0" i="0" u="none" strike="noStrike" cap="none">
                <a:solidFill>
                  <a:schemeClr val="accent6"/>
                </a:solidFill>
                <a:latin typeface="Arial"/>
                <a:ea typeface="Arial"/>
                <a:cs typeface="Arial"/>
                <a:sym typeface="Arial"/>
              </a:rPr>
              <a:t>Broadway productions contribute $14.7 billion &amp; support nearly 97,000 jobs each year to the NYC economy</a:t>
            </a:r>
            <a:endParaRPr sz="1400" b="0" i="0" u="none" strike="noStrike" cap="none">
              <a:solidFill>
                <a:schemeClr val="accent6"/>
              </a:solidFill>
              <a:latin typeface="Arial"/>
              <a:ea typeface="Arial"/>
              <a:cs typeface="Arial"/>
              <a:sym typeface="Arial"/>
            </a:endParaRPr>
          </a:p>
        </p:txBody>
      </p:sp>
      <p:sp>
        <p:nvSpPr>
          <p:cNvPr id="120" name="Google Shape;120;p8"/>
          <p:cNvSpPr/>
          <p:nvPr/>
        </p:nvSpPr>
        <p:spPr>
          <a:xfrm>
            <a:off x="6246906" y="1319199"/>
            <a:ext cx="2168566" cy="2089019"/>
          </a:xfrm>
          <a:prstGeom prst="ellipse">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 name="Google Shape;121;p8"/>
          <p:cNvSpPr txBox="1">
            <a:spLocks noGrp="1"/>
          </p:cNvSpPr>
          <p:nvPr>
            <p:ph type="title" idx="4294967295"/>
          </p:nvPr>
        </p:nvSpPr>
        <p:spPr>
          <a:xfrm>
            <a:off x="5972568" y="1384600"/>
            <a:ext cx="2584500" cy="7239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US" sz="3600" b="1">
                <a:solidFill>
                  <a:schemeClr val="accent6"/>
                </a:solidFill>
                <a:latin typeface="Arial"/>
                <a:ea typeface="Arial"/>
                <a:cs typeface="Arial"/>
                <a:sym typeface="Arial"/>
              </a:rPr>
              <a:t>$7.5B</a:t>
            </a:r>
            <a:endParaRPr sz="3600" b="1">
              <a:solidFill>
                <a:schemeClr val="accent6"/>
              </a:solidFill>
              <a:latin typeface="Arial"/>
              <a:ea typeface="Arial"/>
              <a:cs typeface="Arial"/>
              <a:sym typeface="Arial"/>
            </a:endParaRPr>
          </a:p>
        </p:txBody>
      </p:sp>
      <p:sp>
        <p:nvSpPr>
          <p:cNvPr id="122" name="Google Shape;122;p8"/>
          <p:cNvSpPr txBox="1">
            <a:spLocks noGrp="1"/>
          </p:cNvSpPr>
          <p:nvPr>
            <p:ph type="subTitle" idx="4294967295"/>
          </p:nvPr>
        </p:nvSpPr>
        <p:spPr>
          <a:xfrm>
            <a:off x="6463714" y="2000203"/>
            <a:ext cx="1734949" cy="635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1600"/>
              </a:spcAft>
              <a:buClr>
                <a:schemeClr val="dk2"/>
              </a:buClr>
              <a:buSzPts val="1800"/>
              <a:buFont typeface="Montserrat"/>
              <a:buNone/>
            </a:pPr>
            <a:r>
              <a:rPr lang="en-US" sz="1400" b="0" i="0" u="none" strike="noStrike" cap="none">
                <a:solidFill>
                  <a:schemeClr val="accent6"/>
                </a:solidFill>
                <a:latin typeface="Arial"/>
                <a:ea typeface="Arial"/>
                <a:cs typeface="Arial"/>
                <a:sym typeface="Arial"/>
              </a:rPr>
              <a:t>The golf industry’s direct effect on Florida’s economy is approximately $7.5 billion </a:t>
            </a:r>
            <a:endParaRPr/>
          </a:p>
        </p:txBody>
      </p:sp>
      <p:cxnSp>
        <p:nvCxnSpPr>
          <p:cNvPr id="123" name="Google Shape;123;p8"/>
          <p:cNvCxnSpPr>
            <a:stCxn id="120" idx="0"/>
          </p:cNvCxnSpPr>
          <p:nvPr/>
        </p:nvCxnSpPr>
        <p:spPr>
          <a:xfrm rot="10800000">
            <a:off x="7331189" y="-282501"/>
            <a:ext cx="0" cy="1601700"/>
          </a:xfrm>
          <a:prstGeom prst="straightConnector1">
            <a:avLst/>
          </a:prstGeom>
          <a:noFill/>
          <a:ln w="19050" cap="flat" cmpd="sng">
            <a:solidFill>
              <a:schemeClr val="accent3"/>
            </a:solidFill>
            <a:prstDash val="solid"/>
            <a:round/>
            <a:headEnd type="none" w="sm" len="sm"/>
            <a:tailEnd type="none" w="sm" len="sm"/>
          </a:ln>
        </p:spPr>
      </p:cxnSp>
      <p:cxnSp>
        <p:nvCxnSpPr>
          <p:cNvPr id="124" name="Google Shape;124;p8"/>
          <p:cNvCxnSpPr>
            <a:stCxn id="117" idx="4"/>
          </p:cNvCxnSpPr>
          <p:nvPr/>
        </p:nvCxnSpPr>
        <p:spPr>
          <a:xfrm>
            <a:off x="4572000" y="4191025"/>
            <a:ext cx="0" cy="1362000"/>
          </a:xfrm>
          <a:prstGeom prst="straightConnector1">
            <a:avLst/>
          </a:prstGeom>
          <a:noFill/>
          <a:ln w="19050" cap="flat" cmpd="sng">
            <a:solidFill>
              <a:schemeClr val="accent1"/>
            </a:solidFill>
            <a:prstDash val="solid"/>
            <a:round/>
            <a:headEnd type="none" w="sm" len="sm"/>
            <a:tailEnd type="none" w="sm" len="sm"/>
          </a:ln>
        </p:spPr>
      </p:cxnSp>
      <p:cxnSp>
        <p:nvCxnSpPr>
          <p:cNvPr id="125" name="Google Shape;125;p8"/>
          <p:cNvCxnSpPr>
            <a:stCxn id="114" idx="4"/>
          </p:cNvCxnSpPr>
          <p:nvPr/>
        </p:nvCxnSpPr>
        <p:spPr>
          <a:xfrm>
            <a:off x="1812817" y="4558625"/>
            <a:ext cx="0" cy="654900"/>
          </a:xfrm>
          <a:prstGeom prst="straightConnector1">
            <a:avLst/>
          </a:prstGeom>
          <a:noFill/>
          <a:ln w="19050" cap="flat" cmpd="sng">
            <a:solidFill>
              <a:schemeClr val="accent2"/>
            </a:solidFill>
            <a:prstDash val="solid"/>
            <a:round/>
            <a:headEnd type="none" w="sm" len="sm"/>
            <a:tailEnd type="none" w="sm" len="sm"/>
          </a:ln>
        </p:spPr>
      </p:cxnSp>
      <p:pic>
        <p:nvPicPr>
          <p:cNvPr id="126" name="Google Shape;126;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27" name="Google Shape;127;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128" name="Google Shape;128;p8"/>
          <p:cNvSpPr txBox="1"/>
          <p:nvPr/>
        </p:nvSpPr>
        <p:spPr>
          <a:xfrm>
            <a:off x="286986" y="410654"/>
            <a:ext cx="7634813" cy="559686"/>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7200"/>
              <a:buFont typeface="Montserrat"/>
              <a:buNone/>
            </a:pPr>
            <a:r>
              <a:rPr lang="en-US" sz="2400" b="1" i="0" u="none" strike="noStrike" cap="none" dirty="0">
                <a:solidFill>
                  <a:schemeClr val="lt2"/>
                </a:solidFill>
                <a:latin typeface="Arial"/>
                <a:ea typeface="Arial"/>
                <a:cs typeface="Arial"/>
                <a:sym typeface="Arial"/>
              </a:rPr>
              <a:t>ECONOMIC IMPACT:  </a:t>
            </a:r>
            <a:r>
              <a:rPr lang="en-US" sz="2400" b="1" i="0" strike="noStrike" cap="none" dirty="0">
                <a:solidFill>
                  <a:schemeClr val="lt2"/>
                </a:solidFill>
                <a:latin typeface="Arial"/>
                <a:ea typeface="Arial"/>
                <a:cs typeface="Arial"/>
                <a:sym typeface="Arial"/>
              </a:rPr>
              <a:t>INDUSTRY SEGMENTS</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9"/>
          <p:cNvSpPr txBox="1">
            <a:spLocks noGrp="1"/>
          </p:cNvSpPr>
          <p:nvPr>
            <p:ph type="title"/>
          </p:nvPr>
        </p:nvSpPr>
        <p:spPr>
          <a:xfrm>
            <a:off x="1920750" y="1634425"/>
            <a:ext cx="5302500" cy="1116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7200"/>
              <a:buNone/>
            </a:pPr>
            <a:r>
              <a:rPr lang="en-US" b="1">
                <a:latin typeface="Arial"/>
                <a:ea typeface="Arial"/>
                <a:cs typeface="Arial"/>
                <a:sym typeface="Arial"/>
              </a:rPr>
              <a:t>$400M</a:t>
            </a:r>
            <a:endParaRPr b="1">
              <a:latin typeface="Arial"/>
              <a:ea typeface="Arial"/>
              <a:cs typeface="Arial"/>
              <a:sym typeface="Arial"/>
            </a:endParaRPr>
          </a:p>
        </p:txBody>
      </p:sp>
      <p:sp>
        <p:nvSpPr>
          <p:cNvPr id="134" name="Google Shape;134;p9"/>
          <p:cNvSpPr txBox="1">
            <a:spLocks noGrp="1"/>
          </p:cNvSpPr>
          <p:nvPr>
            <p:ph type="body" idx="1"/>
          </p:nvPr>
        </p:nvSpPr>
        <p:spPr>
          <a:xfrm>
            <a:off x="1526650" y="3039517"/>
            <a:ext cx="6090699" cy="567000"/>
          </a:xfrm>
          <a:prstGeom prst="rect">
            <a:avLst/>
          </a:prstGeom>
          <a:noFill/>
          <a:ln>
            <a:noFill/>
          </a:ln>
        </p:spPr>
        <p:txBody>
          <a:bodyPr spcFirstLastPara="1" wrap="square" lIns="91425" tIns="91425" rIns="91425" bIns="91425" anchor="t" anchorCtr="0">
            <a:noAutofit/>
          </a:bodyPr>
          <a:lstStyle/>
          <a:p>
            <a:pPr marL="114300" lvl="0" indent="0" algn="ctr" rtl="0">
              <a:lnSpc>
                <a:spcPct val="100000"/>
              </a:lnSpc>
              <a:spcBef>
                <a:spcPts val="0"/>
              </a:spcBef>
              <a:spcAft>
                <a:spcPts val="0"/>
              </a:spcAft>
              <a:buSzPts val="1800"/>
              <a:buNone/>
            </a:pPr>
            <a:r>
              <a:rPr lang="en-US" sz="1400">
                <a:latin typeface="Arial"/>
                <a:ea typeface="Arial"/>
                <a:cs typeface="Arial"/>
                <a:sym typeface="Arial"/>
              </a:rPr>
              <a:t>One estimate suggested that LeBron James’ move to L.A. after signing with the Lakers in free agency would bring nearly 3,000 new jobs to the area and a five-year local economic impact of $396,985,680</a:t>
            </a:r>
            <a:endParaRPr sz="1400">
              <a:latin typeface="Arial"/>
              <a:ea typeface="Arial"/>
              <a:cs typeface="Arial"/>
              <a:sym typeface="Arial"/>
            </a:endParaRPr>
          </a:p>
        </p:txBody>
      </p:sp>
      <p:cxnSp>
        <p:nvCxnSpPr>
          <p:cNvPr id="135" name="Google Shape;135;p9"/>
          <p:cNvCxnSpPr/>
          <p:nvPr/>
        </p:nvCxnSpPr>
        <p:spPr>
          <a:xfrm>
            <a:off x="3190500" y="2845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36" name="Google Shape;136;p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37" name="Google Shape;137;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978</Words>
  <Application>Microsoft Macintosh PowerPoint</Application>
  <PresentationFormat>On-screen Show (16:9)</PresentationFormat>
  <Paragraphs>74</Paragraphs>
  <Slides>15</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Montserrat</vt:lpstr>
      <vt:lpstr>Oswald</vt:lpstr>
      <vt:lpstr>Arial</vt:lpstr>
      <vt:lpstr>Futuristic Background by Slidesgo</vt:lpstr>
      <vt:lpstr>INDUSTRY ECONOMICS</vt:lpstr>
      <vt:lpstr>SUPPLY AND DEMAND</vt:lpstr>
      <vt:lpstr>ECONOMIC IMPACT</vt:lpstr>
      <vt:lpstr>ECONOMIC IMPACT</vt:lpstr>
      <vt:lpstr>ECONOMIC IMPACT</vt:lpstr>
      <vt:lpstr>$1.25B</vt:lpstr>
      <vt:lpstr>$400M</vt:lpstr>
      <vt:lpstr>$40M</vt:lpstr>
      <vt:lpstr>$400M</vt:lpstr>
      <vt:lpstr>PowerPoint Presentation</vt:lpstr>
      <vt:lpstr>PowerPoint Presentation</vt:lpstr>
      <vt:lpstr>HOW IS ECONOMIC IMPACT MEASURED?</vt:lpstr>
      <vt:lpstr>SPORTS CORPORATIONS</vt:lpstr>
      <vt:lpstr>HOW ACCURATE ARE ECONOMIC IMPACT ESTIMATES?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INDUSTRY ECONOMICS</dc:title>
  <cp:lastModifiedBy>Laura Bennett</cp:lastModifiedBy>
  <cp:revision>1</cp:revision>
  <dcterms:modified xsi:type="dcterms:W3CDTF">2023-08-10T22:05:05Z</dcterms:modified>
</cp:coreProperties>
</file>