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8288000" cy="10287000"/>
  <p:notesSz cx="6858000" cy="9144000"/>
  <p:embeddedFontLst>
    <p:embeddedFont>
      <p:font typeface="Calibri" panose="020F0502020204030204" pitchFamily="34" charset="0"/>
      <p:regular r:id="rId18"/>
      <p:bold r:id="rId19"/>
      <p:italic r:id="rId20"/>
      <p:boldItalic r:id="rId21"/>
    </p:embeddedFont>
    <p:embeddedFont>
      <p:font typeface="Open Sans" panose="020B0606030504020204" pitchFamily="34" charset="0"/>
      <p:regular r:id="rId22"/>
      <p:bold r:id="rId23"/>
      <p:boldItalic r:id="rId24"/>
    </p:embeddedFont>
    <p:embeddedFont>
      <p:font typeface="Open Sans ExtraBold" panose="020F0502020204030204" pitchFamily="34" charset="0"/>
      <p:bold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7" roundtripDataSignature="AMtx7mik6+uReT9OCjjFi5GPPpivvyjSv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72"/>
  </p:normalViewPr>
  <p:slideViewPr>
    <p:cSldViewPr snapToGrid="0">
      <p:cViewPr varScale="1">
        <p:scale>
          <a:sx n="66" d="100"/>
          <a:sy n="66" d="100"/>
        </p:scale>
        <p:origin x="544" y="19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3" name="Google Shape;163;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2" name="Google Shape;172;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1" name="Google Shape;181;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0" name="Google Shape;190;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8" name="Google Shape;208;p1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1" name="Google Shape;91;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9" name="Google Shape;109;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8" name="Google Shape;118;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7" name="Google Shape;127;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5" name="Google Shape;145;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4" name="Google Shape;154;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6"/>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2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7"/>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7"/>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2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8"/>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8"/>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20"/>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20"/>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2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21"/>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21"/>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2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22"/>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22"/>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22"/>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22"/>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2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24"/>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4"/>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24"/>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2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5"/>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5"/>
          <p:cNvSpPr>
            <a:spLocks noGrp="1"/>
          </p:cNvSpPr>
          <p:nvPr>
            <p:ph type="pic" idx="2"/>
          </p:nvPr>
        </p:nvSpPr>
        <p:spPr>
          <a:xfrm>
            <a:off x="1792288" y="612775"/>
            <a:ext cx="5486400" cy="4114800"/>
          </a:xfrm>
          <a:prstGeom prst="rect">
            <a:avLst/>
          </a:prstGeom>
          <a:noFill/>
          <a:ln>
            <a:noFill/>
          </a:ln>
        </p:spPr>
      </p:sp>
      <p:sp>
        <p:nvSpPr>
          <p:cNvPr id="64" name="Google Shape;64;p25"/>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2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6"/>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t="66292"/>
          <a:stretch/>
        </p:blipFill>
        <p:spPr>
          <a:xfrm>
            <a:off x="-422901" y="6700164"/>
            <a:ext cx="18917855" cy="3586836"/>
          </a:xfrm>
          <a:prstGeom prst="rect">
            <a:avLst/>
          </a:prstGeom>
          <a:noFill/>
          <a:ln>
            <a:noFill/>
          </a:ln>
        </p:spPr>
      </p:pic>
      <p:sp>
        <p:nvSpPr>
          <p:cNvPr id="85" name="Google Shape;85;p1"/>
          <p:cNvSpPr/>
          <p:nvPr/>
        </p:nvSpPr>
        <p:spPr>
          <a:xfrm>
            <a:off x="-422901" y="0"/>
            <a:ext cx="18734964" cy="6451133"/>
          </a:xfrm>
          <a:custGeom>
            <a:avLst/>
            <a:gdLst/>
            <a:ahLst/>
            <a:cxnLst/>
            <a:rect l="l" t="t" r="r" b="b"/>
            <a:pathLst>
              <a:path w="6186311" h="2182235" extrusionOk="0">
                <a:moveTo>
                  <a:pt x="0" y="0"/>
                </a:moveTo>
                <a:lnTo>
                  <a:pt x="6186311" y="0"/>
                </a:lnTo>
                <a:lnTo>
                  <a:pt x="6186311" y="2182235"/>
                </a:lnTo>
                <a:lnTo>
                  <a:pt x="0" y="2182235"/>
                </a:lnTo>
                <a:close/>
              </a:path>
            </a:pathLst>
          </a:custGeom>
          <a:solidFill>
            <a:srgbClr val="25408D"/>
          </a:solidFill>
          <a:ln>
            <a:noFill/>
          </a:ln>
        </p:spPr>
      </p:sp>
      <p:sp>
        <p:nvSpPr>
          <p:cNvPr id="86" name="Google Shape;86;p1"/>
          <p:cNvSpPr txBox="1"/>
          <p:nvPr/>
        </p:nvSpPr>
        <p:spPr>
          <a:xfrm>
            <a:off x="2219549" y="562928"/>
            <a:ext cx="13632900" cy="3213900"/>
          </a:xfrm>
          <a:prstGeom prst="rect">
            <a:avLst/>
          </a:prstGeom>
          <a:noFill/>
          <a:ln>
            <a:noFill/>
          </a:ln>
        </p:spPr>
        <p:txBody>
          <a:bodyPr spcFirstLastPara="1" wrap="square" lIns="0" tIns="0" rIns="0" bIns="0" anchor="t" anchorCtr="0">
            <a:spAutoFit/>
          </a:bodyPr>
          <a:lstStyle/>
          <a:p>
            <a:pPr marL="0" marR="0" lvl="0" indent="0" algn="ctr" rtl="0">
              <a:lnSpc>
                <a:spcPct val="139988"/>
              </a:lnSpc>
              <a:spcBef>
                <a:spcPts val="0"/>
              </a:spcBef>
              <a:spcAft>
                <a:spcPts val="0"/>
              </a:spcAft>
              <a:buNone/>
            </a:pPr>
            <a:r>
              <a:rPr lang="en-US" sz="8700" b="0" i="0" u="none" strike="noStrike" cap="none">
                <a:solidFill>
                  <a:srgbClr val="FFFFFF"/>
                </a:solidFill>
                <a:latin typeface="Open Sans ExtraBold"/>
                <a:ea typeface="Open Sans ExtraBold"/>
                <a:cs typeface="Open Sans ExtraBold"/>
                <a:sym typeface="Open Sans ExtraBold"/>
              </a:rPr>
              <a:t>THE ECONOMIC IMPACT</a:t>
            </a:r>
            <a:endParaRPr sz="1100"/>
          </a:p>
          <a:p>
            <a:pPr marL="0" marR="0" lvl="0" indent="0" algn="ctr" rtl="0">
              <a:lnSpc>
                <a:spcPct val="139988"/>
              </a:lnSpc>
              <a:spcBef>
                <a:spcPts val="0"/>
              </a:spcBef>
              <a:spcAft>
                <a:spcPts val="0"/>
              </a:spcAft>
              <a:buNone/>
            </a:pPr>
            <a:r>
              <a:rPr lang="en-US" sz="8700" b="0" i="0" u="none" strike="noStrike" cap="none">
                <a:solidFill>
                  <a:srgbClr val="FFFFFF"/>
                </a:solidFill>
                <a:latin typeface="Open Sans ExtraBold"/>
                <a:ea typeface="Open Sans ExtraBold"/>
                <a:cs typeface="Open Sans ExtraBold"/>
                <a:sym typeface="Open Sans ExtraBold"/>
              </a:rPr>
              <a:t>OF SUPER BOWL </a:t>
            </a:r>
            <a:endParaRPr sz="1100"/>
          </a:p>
        </p:txBody>
      </p:sp>
      <p:sp>
        <p:nvSpPr>
          <p:cNvPr id="87" name="Google Shape;87;p1"/>
          <p:cNvSpPr txBox="1"/>
          <p:nvPr/>
        </p:nvSpPr>
        <p:spPr>
          <a:xfrm>
            <a:off x="1915269" y="4259580"/>
            <a:ext cx="14457600" cy="784800"/>
          </a:xfrm>
          <a:prstGeom prst="rect">
            <a:avLst/>
          </a:prstGeom>
          <a:noFill/>
          <a:ln>
            <a:noFill/>
          </a:ln>
        </p:spPr>
        <p:txBody>
          <a:bodyPr spcFirstLastPara="1" wrap="square" lIns="0" tIns="0" rIns="0" bIns="0" anchor="t" anchorCtr="0">
            <a:spAutoFit/>
          </a:bodyPr>
          <a:lstStyle/>
          <a:p>
            <a:pPr marL="0" marR="0" lvl="0" indent="0" algn="ctr" rtl="0">
              <a:lnSpc>
                <a:spcPct val="140007"/>
              </a:lnSpc>
              <a:spcBef>
                <a:spcPts val="0"/>
              </a:spcBef>
              <a:spcAft>
                <a:spcPts val="0"/>
              </a:spcAft>
              <a:buNone/>
            </a:pPr>
            <a:r>
              <a:rPr lang="en-US" sz="5099" b="1" i="0" u="none" strike="noStrike" cap="none">
                <a:solidFill>
                  <a:srgbClr val="FFDE59"/>
                </a:solidFill>
                <a:latin typeface="Open Sans"/>
                <a:ea typeface="Open Sans"/>
                <a:cs typeface="Open Sans"/>
                <a:sym typeface="Open Sans"/>
              </a:rPr>
              <a:t>County of Los Angeles and City of Inglewood</a:t>
            </a:r>
            <a:endParaRPr sz="1300"/>
          </a:p>
        </p:txBody>
      </p:sp>
      <p:pic>
        <p:nvPicPr>
          <p:cNvPr id="88" name="Google Shape;88;p1" descr="Super Bowl LVI - Wikipedia"/>
          <p:cNvPicPr preferRelativeResize="0"/>
          <p:nvPr/>
        </p:nvPicPr>
        <p:blipFill rotWithShape="1">
          <a:blip r:embed="rId4">
            <a:alphaModFix/>
          </a:blip>
          <a:srcRect/>
          <a:stretch/>
        </p:blipFill>
        <p:spPr>
          <a:xfrm>
            <a:off x="14073267" y="1919923"/>
            <a:ext cx="2325901" cy="177673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pic>
        <p:nvPicPr>
          <p:cNvPr id="165" name="Google Shape;165;p10"/>
          <p:cNvPicPr preferRelativeResize="0"/>
          <p:nvPr/>
        </p:nvPicPr>
        <p:blipFill rotWithShape="1">
          <a:blip r:embed="rId3">
            <a:alphaModFix/>
          </a:blip>
          <a:srcRect t="66292"/>
          <a:stretch/>
        </p:blipFill>
        <p:spPr>
          <a:xfrm>
            <a:off x="-422901" y="6700164"/>
            <a:ext cx="18917855" cy="3586836"/>
          </a:xfrm>
          <a:prstGeom prst="rect">
            <a:avLst/>
          </a:prstGeom>
          <a:noFill/>
          <a:ln>
            <a:noFill/>
          </a:ln>
        </p:spPr>
      </p:pic>
      <p:sp>
        <p:nvSpPr>
          <p:cNvPr id="166" name="Google Shape;166;p10"/>
          <p:cNvSpPr/>
          <p:nvPr/>
        </p:nvSpPr>
        <p:spPr>
          <a:xfrm>
            <a:off x="0" y="0"/>
            <a:ext cx="18288000" cy="6451133"/>
          </a:xfrm>
          <a:custGeom>
            <a:avLst/>
            <a:gdLst/>
            <a:ahLst/>
            <a:cxnLst/>
            <a:rect l="l" t="t" r="r" b="b"/>
            <a:pathLst>
              <a:path w="6186311" h="2182235" extrusionOk="0">
                <a:moveTo>
                  <a:pt x="0" y="0"/>
                </a:moveTo>
                <a:lnTo>
                  <a:pt x="6186311" y="0"/>
                </a:lnTo>
                <a:lnTo>
                  <a:pt x="6186311" y="2182235"/>
                </a:lnTo>
                <a:lnTo>
                  <a:pt x="0" y="2182235"/>
                </a:lnTo>
                <a:close/>
              </a:path>
            </a:pathLst>
          </a:custGeom>
          <a:solidFill>
            <a:srgbClr val="25408D"/>
          </a:solidFill>
          <a:ln>
            <a:noFill/>
          </a:ln>
        </p:spPr>
      </p:sp>
      <p:sp>
        <p:nvSpPr>
          <p:cNvPr id="167" name="Google Shape;167;p10"/>
          <p:cNvSpPr txBox="1"/>
          <p:nvPr/>
        </p:nvSpPr>
        <p:spPr>
          <a:xfrm>
            <a:off x="623211" y="450467"/>
            <a:ext cx="14889060" cy="1533525"/>
          </a:xfrm>
          <a:prstGeom prst="rect">
            <a:avLst/>
          </a:prstGeom>
          <a:noFill/>
          <a:ln>
            <a:noFill/>
          </a:ln>
        </p:spPr>
        <p:txBody>
          <a:bodyPr spcFirstLastPara="1" wrap="square" lIns="0" tIns="0" rIns="0" bIns="0" anchor="t" anchorCtr="0">
            <a:spAutoFit/>
          </a:bodyPr>
          <a:lstStyle/>
          <a:p>
            <a:pPr marL="0" marR="0" lvl="0" indent="0" algn="l" rtl="0">
              <a:lnSpc>
                <a:spcPct val="139988"/>
              </a:lnSpc>
              <a:spcBef>
                <a:spcPts val="0"/>
              </a:spcBef>
              <a:spcAft>
                <a:spcPts val="0"/>
              </a:spcAft>
              <a:buNone/>
            </a:pPr>
            <a:r>
              <a:rPr lang="en-US" sz="9000" b="0" i="0" u="none" strike="noStrike" cap="none">
                <a:solidFill>
                  <a:srgbClr val="FFFFFF"/>
                </a:solidFill>
                <a:latin typeface="Open Sans ExtraBold"/>
                <a:ea typeface="Open Sans ExtraBold"/>
                <a:cs typeface="Open Sans ExtraBold"/>
                <a:sym typeface="Open Sans ExtraBold"/>
              </a:rPr>
              <a:t>225</a:t>
            </a:r>
            <a:endParaRPr/>
          </a:p>
        </p:txBody>
      </p:sp>
      <p:sp>
        <p:nvSpPr>
          <p:cNvPr id="168" name="Google Shape;168;p10"/>
          <p:cNvSpPr txBox="1"/>
          <p:nvPr/>
        </p:nvSpPr>
        <p:spPr>
          <a:xfrm>
            <a:off x="623211" y="2587245"/>
            <a:ext cx="16636200" cy="3248700"/>
          </a:xfrm>
          <a:prstGeom prst="rect">
            <a:avLst/>
          </a:prstGeom>
          <a:noFill/>
          <a:ln>
            <a:noFill/>
          </a:ln>
        </p:spPr>
        <p:txBody>
          <a:bodyPr spcFirstLastPara="1" wrap="square" lIns="0" tIns="0" rIns="0" bIns="0" anchor="t" anchorCtr="0">
            <a:spAutoFit/>
          </a:bodyPr>
          <a:lstStyle/>
          <a:p>
            <a:pPr marL="0" marR="0" lvl="0" indent="0" algn="l" rtl="0">
              <a:lnSpc>
                <a:spcPct val="134166"/>
              </a:lnSpc>
              <a:spcBef>
                <a:spcPts val="0"/>
              </a:spcBef>
              <a:spcAft>
                <a:spcPts val="0"/>
              </a:spcAft>
              <a:buNone/>
            </a:pPr>
            <a:r>
              <a:rPr lang="en-US" sz="4200" b="1" i="0" u="none" strike="noStrike" cap="none">
                <a:solidFill>
                  <a:srgbClr val="FFDE59"/>
                </a:solidFill>
                <a:latin typeface="Open Sans"/>
                <a:ea typeface="Open Sans"/>
                <a:cs typeface="Open Sans"/>
                <a:sym typeface="Open Sans"/>
              </a:rPr>
              <a:t>The Super Bowl LVI Business Connect program identified and supports 225 regional minority, woman, LGBTQ+, and veteran-owned businesses through professional development, networking, and contract opportunities. </a:t>
            </a:r>
            <a:endParaRPr sz="4200"/>
          </a:p>
        </p:txBody>
      </p:sp>
      <p:pic>
        <p:nvPicPr>
          <p:cNvPr id="169" name="Google Shape;169;p10" descr="Super Bowl LVI - Wikipedia"/>
          <p:cNvPicPr preferRelativeResize="0"/>
          <p:nvPr/>
        </p:nvPicPr>
        <p:blipFill rotWithShape="1">
          <a:blip r:embed="rId4">
            <a:alphaModFix/>
          </a:blip>
          <a:srcRect/>
          <a:stretch/>
        </p:blipFill>
        <p:spPr>
          <a:xfrm>
            <a:off x="15849600" y="190500"/>
            <a:ext cx="2023773" cy="154593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pic>
        <p:nvPicPr>
          <p:cNvPr id="174" name="Google Shape;174;p11"/>
          <p:cNvPicPr preferRelativeResize="0"/>
          <p:nvPr/>
        </p:nvPicPr>
        <p:blipFill rotWithShape="1">
          <a:blip r:embed="rId3">
            <a:alphaModFix/>
          </a:blip>
          <a:srcRect t="66292"/>
          <a:stretch/>
        </p:blipFill>
        <p:spPr>
          <a:xfrm>
            <a:off x="-422901" y="6700164"/>
            <a:ext cx="18917855" cy="3586836"/>
          </a:xfrm>
          <a:prstGeom prst="rect">
            <a:avLst/>
          </a:prstGeom>
          <a:noFill/>
          <a:ln>
            <a:noFill/>
          </a:ln>
        </p:spPr>
      </p:pic>
      <p:sp>
        <p:nvSpPr>
          <p:cNvPr id="175" name="Google Shape;175;p11"/>
          <p:cNvSpPr/>
          <p:nvPr/>
        </p:nvSpPr>
        <p:spPr>
          <a:xfrm>
            <a:off x="0" y="0"/>
            <a:ext cx="18288000" cy="6451133"/>
          </a:xfrm>
          <a:custGeom>
            <a:avLst/>
            <a:gdLst/>
            <a:ahLst/>
            <a:cxnLst/>
            <a:rect l="l" t="t" r="r" b="b"/>
            <a:pathLst>
              <a:path w="6186311" h="2182235" extrusionOk="0">
                <a:moveTo>
                  <a:pt x="0" y="0"/>
                </a:moveTo>
                <a:lnTo>
                  <a:pt x="6186311" y="0"/>
                </a:lnTo>
                <a:lnTo>
                  <a:pt x="6186311" y="2182235"/>
                </a:lnTo>
                <a:lnTo>
                  <a:pt x="0" y="2182235"/>
                </a:lnTo>
                <a:close/>
              </a:path>
            </a:pathLst>
          </a:custGeom>
          <a:solidFill>
            <a:srgbClr val="25408D"/>
          </a:solidFill>
          <a:ln>
            <a:noFill/>
          </a:ln>
        </p:spPr>
      </p:sp>
      <p:sp>
        <p:nvSpPr>
          <p:cNvPr id="176" name="Google Shape;176;p11"/>
          <p:cNvSpPr txBox="1"/>
          <p:nvPr/>
        </p:nvSpPr>
        <p:spPr>
          <a:xfrm>
            <a:off x="623211" y="450467"/>
            <a:ext cx="14889060" cy="1533525"/>
          </a:xfrm>
          <a:prstGeom prst="rect">
            <a:avLst/>
          </a:prstGeom>
          <a:noFill/>
          <a:ln>
            <a:noFill/>
          </a:ln>
        </p:spPr>
        <p:txBody>
          <a:bodyPr spcFirstLastPara="1" wrap="square" lIns="0" tIns="0" rIns="0" bIns="0" anchor="t" anchorCtr="0">
            <a:spAutoFit/>
          </a:bodyPr>
          <a:lstStyle/>
          <a:p>
            <a:pPr marL="0" marR="0" lvl="0" indent="0" algn="l" rtl="0">
              <a:lnSpc>
                <a:spcPct val="139988"/>
              </a:lnSpc>
              <a:spcBef>
                <a:spcPts val="0"/>
              </a:spcBef>
              <a:spcAft>
                <a:spcPts val="0"/>
              </a:spcAft>
              <a:buNone/>
            </a:pPr>
            <a:r>
              <a:rPr lang="en-US" sz="9000" b="0" i="0" u="none" strike="noStrike" cap="none">
                <a:solidFill>
                  <a:srgbClr val="FFFFFF"/>
                </a:solidFill>
                <a:latin typeface="Open Sans ExtraBold"/>
                <a:ea typeface="Open Sans ExtraBold"/>
                <a:cs typeface="Open Sans ExtraBold"/>
                <a:sym typeface="Open Sans ExtraBold"/>
              </a:rPr>
              <a:t>100,000</a:t>
            </a:r>
            <a:endParaRPr/>
          </a:p>
        </p:txBody>
      </p:sp>
      <p:sp>
        <p:nvSpPr>
          <p:cNvPr id="177" name="Google Shape;177;p11"/>
          <p:cNvSpPr txBox="1"/>
          <p:nvPr/>
        </p:nvSpPr>
        <p:spPr>
          <a:xfrm>
            <a:off x="623211" y="2467814"/>
            <a:ext cx="16636200" cy="33618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200" b="1" i="0" u="none" strike="noStrike" cap="none">
                <a:solidFill>
                  <a:srgbClr val="FFDE59"/>
                </a:solidFill>
                <a:latin typeface="Open Sans"/>
                <a:ea typeface="Open Sans"/>
                <a:cs typeface="Open Sans"/>
                <a:sym typeface="Open Sans"/>
              </a:rPr>
              <a:t>100,000 unique visitors to LA County, of which 6,000 will stay in Inglewood and 94,000 will stay outside of Inglewood elsewhere in LA County, but will visit Inglewood and spend money there on at least one day of their trip.</a:t>
            </a:r>
            <a:endParaRPr sz="4200"/>
          </a:p>
        </p:txBody>
      </p:sp>
      <p:pic>
        <p:nvPicPr>
          <p:cNvPr id="178" name="Google Shape;178;p11" descr="Super Bowl LVI - Wikipedia"/>
          <p:cNvPicPr preferRelativeResize="0"/>
          <p:nvPr/>
        </p:nvPicPr>
        <p:blipFill rotWithShape="1">
          <a:blip r:embed="rId4">
            <a:alphaModFix/>
          </a:blip>
          <a:srcRect/>
          <a:stretch/>
        </p:blipFill>
        <p:spPr>
          <a:xfrm>
            <a:off x="15849600" y="190500"/>
            <a:ext cx="2023773" cy="154593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pic>
        <p:nvPicPr>
          <p:cNvPr id="183" name="Google Shape;183;p12"/>
          <p:cNvPicPr preferRelativeResize="0"/>
          <p:nvPr/>
        </p:nvPicPr>
        <p:blipFill rotWithShape="1">
          <a:blip r:embed="rId3">
            <a:alphaModFix/>
          </a:blip>
          <a:srcRect t="66292"/>
          <a:stretch/>
        </p:blipFill>
        <p:spPr>
          <a:xfrm>
            <a:off x="-422901" y="6700164"/>
            <a:ext cx="18917855" cy="3586836"/>
          </a:xfrm>
          <a:prstGeom prst="rect">
            <a:avLst/>
          </a:prstGeom>
          <a:noFill/>
          <a:ln>
            <a:noFill/>
          </a:ln>
        </p:spPr>
      </p:pic>
      <p:sp>
        <p:nvSpPr>
          <p:cNvPr id="184" name="Google Shape;184;p12"/>
          <p:cNvSpPr/>
          <p:nvPr/>
        </p:nvSpPr>
        <p:spPr>
          <a:xfrm>
            <a:off x="0" y="0"/>
            <a:ext cx="18288000" cy="6451133"/>
          </a:xfrm>
          <a:custGeom>
            <a:avLst/>
            <a:gdLst/>
            <a:ahLst/>
            <a:cxnLst/>
            <a:rect l="l" t="t" r="r" b="b"/>
            <a:pathLst>
              <a:path w="6186311" h="2182235" extrusionOk="0">
                <a:moveTo>
                  <a:pt x="0" y="0"/>
                </a:moveTo>
                <a:lnTo>
                  <a:pt x="6186311" y="0"/>
                </a:lnTo>
                <a:lnTo>
                  <a:pt x="6186311" y="2182235"/>
                </a:lnTo>
                <a:lnTo>
                  <a:pt x="0" y="2182235"/>
                </a:lnTo>
                <a:close/>
              </a:path>
            </a:pathLst>
          </a:custGeom>
          <a:solidFill>
            <a:srgbClr val="25408D"/>
          </a:solidFill>
          <a:ln>
            <a:noFill/>
          </a:ln>
        </p:spPr>
      </p:sp>
      <p:sp>
        <p:nvSpPr>
          <p:cNvPr id="185" name="Google Shape;185;p12"/>
          <p:cNvSpPr txBox="1"/>
          <p:nvPr/>
        </p:nvSpPr>
        <p:spPr>
          <a:xfrm>
            <a:off x="623211" y="137396"/>
            <a:ext cx="14889060" cy="1233804"/>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7300" b="0" i="0" u="none" strike="noStrike" cap="none">
                <a:solidFill>
                  <a:srgbClr val="FFFFFF"/>
                </a:solidFill>
                <a:latin typeface="Open Sans ExtraBold"/>
                <a:ea typeface="Open Sans ExtraBold"/>
                <a:cs typeface="Open Sans ExtraBold"/>
                <a:sym typeface="Open Sans ExtraBold"/>
              </a:rPr>
              <a:t>Discussion Questions</a:t>
            </a:r>
            <a:endParaRPr/>
          </a:p>
        </p:txBody>
      </p:sp>
      <p:sp>
        <p:nvSpPr>
          <p:cNvPr id="186" name="Google Shape;186;p12"/>
          <p:cNvSpPr txBox="1"/>
          <p:nvPr/>
        </p:nvSpPr>
        <p:spPr>
          <a:xfrm>
            <a:off x="623200" y="1740500"/>
            <a:ext cx="16636200" cy="52089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3600" b="1" i="0" u="none" strike="noStrike" cap="none">
                <a:solidFill>
                  <a:srgbClr val="FFDE59"/>
                </a:solidFill>
                <a:latin typeface="Open Sans"/>
                <a:ea typeface="Open Sans"/>
                <a:cs typeface="Open Sans"/>
                <a:sym typeface="Open Sans"/>
              </a:rPr>
              <a:t>1) What is a mega event?</a:t>
            </a:r>
            <a:endParaRPr/>
          </a:p>
          <a:p>
            <a:pPr marL="0" marR="0" lvl="0" indent="0" algn="l" rtl="0">
              <a:lnSpc>
                <a:spcPct val="140000"/>
              </a:lnSpc>
              <a:spcBef>
                <a:spcPts val="0"/>
              </a:spcBef>
              <a:spcAft>
                <a:spcPts val="0"/>
              </a:spcAft>
              <a:buNone/>
            </a:pPr>
            <a:endParaRPr sz="3600" b="1" i="0" u="none" strike="noStrike" cap="none">
              <a:solidFill>
                <a:srgbClr val="FFDE59"/>
              </a:solidFill>
              <a:latin typeface="Open Sans"/>
              <a:ea typeface="Open Sans"/>
              <a:cs typeface="Open Sans"/>
              <a:sym typeface="Open Sans"/>
            </a:endParaRPr>
          </a:p>
          <a:p>
            <a:pPr marL="0" marR="0" lvl="0" indent="0" algn="l" rtl="0">
              <a:lnSpc>
                <a:spcPct val="140000"/>
              </a:lnSpc>
              <a:spcBef>
                <a:spcPts val="0"/>
              </a:spcBef>
              <a:spcAft>
                <a:spcPts val="0"/>
              </a:spcAft>
              <a:buNone/>
            </a:pPr>
            <a:r>
              <a:rPr lang="en-US" sz="3600" b="1" i="0" u="none" strike="noStrike" cap="none">
                <a:solidFill>
                  <a:srgbClr val="FFDE59"/>
                </a:solidFill>
                <a:latin typeface="Open Sans"/>
                <a:ea typeface="Open Sans"/>
                <a:cs typeface="Open Sans"/>
                <a:sym typeface="Open Sans"/>
              </a:rPr>
              <a:t>2) Why do cities like Los Angeles want to host mega events like the Super Bowl?</a:t>
            </a:r>
            <a:endParaRPr/>
          </a:p>
          <a:p>
            <a:pPr marL="0" marR="0" lvl="0" indent="0" algn="l" rtl="0">
              <a:lnSpc>
                <a:spcPct val="140000"/>
              </a:lnSpc>
              <a:spcBef>
                <a:spcPts val="0"/>
              </a:spcBef>
              <a:spcAft>
                <a:spcPts val="0"/>
              </a:spcAft>
              <a:buNone/>
            </a:pPr>
            <a:endParaRPr sz="3600" b="1" i="0" u="none" strike="noStrike" cap="none">
              <a:solidFill>
                <a:srgbClr val="FFDE59"/>
              </a:solidFill>
              <a:latin typeface="Open Sans"/>
              <a:ea typeface="Open Sans"/>
              <a:cs typeface="Open Sans"/>
              <a:sym typeface="Open Sans"/>
            </a:endParaRPr>
          </a:p>
          <a:p>
            <a:pPr marL="0" marR="0" lvl="0" indent="0" algn="l" rtl="0">
              <a:lnSpc>
                <a:spcPct val="140000"/>
              </a:lnSpc>
              <a:spcBef>
                <a:spcPts val="0"/>
              </a:spcBef>
              <a:spcAft>
                <a:spcPts val="0"/>
              </a:spcAft>
              <a:buNone/>
            </a:pPr>
            <a:r>
              <a:rPr lang="en-US" sz="3600" b="1" i="0" u="none" strike="noStrike" cap="none">
                <a:solidFill>
                  <a:srgbClr val="FFDE59"/>
                </a:solidFill>
                <a:latin typeface="Open Sans"/>
                <a:ea typeface="Open Sans"/>
                <a:cs typeface="Open Sans"/>
                <a:sym typeface="Open Sans"/>
              </a:rPr>
              <a:t>3) What is economic impact?</a:t>
            </a:r>
            <a:endParaRPr/>
          </a:p>
          <a:p>
            <a:pPr marL="0" marR="0" lvl="0" indent="0" algn="l" rtl="0">
              <a:lnSpc>
                <a:spcPct val="140000"/>
              </a:lnSpc>
              <a:spcBef>
                <a:spcPts val="0"/>
              </a:spcBef>
              <a:spcAft>
                <a:spcPts val="0"/>
              </a:spcAft>
              <a:buNone/>
            </a:pPr>
            <a:endParaRPr sz="3600" b="1" i="0" u="none" strike="noStrike" cap="none">
              <a:solidFill>
                <a:srgbClr val="FFDE59"/>
              </a:solidFill>
              <a:latin typeface="Open Sans"/>
              <a:ea typeface="Open Sans"/>
              <a:cs typeface="Open Sans"/>
              <a:sym typeface="Open Sans"/>
            </a:endParaRPr>
          </a:p>
        </p:txBody>
      </p:sp>
      <p:pic>
        <p:nvPicPr>
          <p:cNvPr id="187" name="Google Shape;187;p12" descr="Super Bowl LVI - Wikipedia"/>
          <p:cNvPicPr preferRelativeResize="0"/>
          <p:nvPr/>
        </p:nvPicPr>
        <p:blipFill rotWithShape="1">
          <a:blip r:embed="rId4">
            <a:alphaModFix/>
          </a:blip>
          <a:srcRect/>
          <a:stretch/>
        </p:blipFill>
        <p:spPr>
          <a:xfrm>
            <a:off x="15849600" y="190500"/>
            <a:ext cx="2023773" cy="1545938"/>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pic>
        <p:nvPicPr>
          <p:cNvPr id="192" name="Google Shape;192;p13"/>
          <p:cNvPicPr preferRelativeResize="0"/>
          <p:nvPr/>
        </p:nvPicPr>
        <p:blipFill rotWithShape="1">
          <a:blip r:embed="rId3">
            <a:alphaModFix/>
          </a:blip>
          <a:srcRect t="66292"/>
          <a:stretch/>
        </p:blipFill>
        <p:spPr>
          <a:xfrm>
            <a:off x="-422901" y="6700164"/>
            <a:ext cx="18917855" cy="3586836"/>
          </a:xfrm>
          <a:prstGeom prst="rect">
            <a:avLst/>
          </a:prstGeom>
          <a:noFill/>
          <a:ln>
            <a:noFill/>
          </a:ln>
        </p:spPr>
      </p:pic>
      <p:sp>
        <p:nvSpPr>
          <p:cNvPr id="193" name="Google Shape;193;p13"/>
          <p:cNvSpPr/>
          <p:nvPr/>
        </p:nvSpPr>
        <p:spPr>
          <a:xfrm>
            <a:off x="0" y="0"/>
            <a:ext cx="18288000" cy="6451133"/>
          </a:xfrm>
          <a:custGeom>
            <a:avLst/>
            <a:gdLst/>
            <a:ahLst/>
            <a:cxnLst/>
            <a:rect l="l" t="t" r="r" b="b"/>
            <a:pathLst>
              <a:path w="6186311" h="2182235" extrusionOk="0">
                <a:moveTo>
                  <a:pt x="0" y="0"/>
                </a:moveTo>
                <a:lnTo>
                  <a:pt x="6186311" y="0"/>
                </a:lnTo>
                <a:lnTo>
                  <a:pt x="6186311" y="2182235"/>
                </a:lnTo>
                <a:lnTo>
                  <a:pt x="0" y="2182235"/>
                </a:lnTo>
                <a:close/>
              </a:path>
            </a:pathLst>
          </a:custGeom>
          <a:solidFill>
            <a:srgbClr val="25408D"/>
          </a:solidFill>
          <a:ln>
            <a:noFill/>
          </a:ln>
        </p:spPr>
      </p:sp>
      <p:sp>
        <p:nvSpPr>
          <p:cNvPr id="194" name="Google Shape;194;p13"/>
          <p:cNvSpPr txBox="1"/>
          <p:nvPr/>
        </p:nvSpPr>
        <p:spPr>
          <a:xfrm>
            <a:off x="623211" y="137396"/>
            <a:ext cx="14889060" cy="1233804"/>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7300" b="0" i="0" u="none" strike="noStrike" cap="none">
                <a:solidFill>
                  <a:srgbClr val="FFFFFF"/>
                </a:solidFill>
                <a:latin typeface="Open Sans ExtraBold"/>
                <a:ea typeface="Open Sans ExtraBold"/>
                <a:cs typeface="Open Sans ExtraBold"/>
                <a:sym typeface="Open Sans ExtraBold"/>
              </a:rPr>
              <a:t>Discussion Questions</a:t>
            </a:r>
            <a:endParaRPr/>
          </a:p>
        </p:txBody>
      </p:sp>
      <p:sp>
        <p:nvSpPr>
          <p:cNvPr id="195" name="Google Shape;195;p13"/>
          <p:cNvSpPr txBox="1"/>
          <p:nvPr/>
        </p:nvSpPr>
        <p:spPr>
          <a:xfrm>
            <a:off x="623211" y="1892897"/>
            <a:ext cx="16636089" cy="3804284"/>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3600" b="1" i="0" u="none" strike="noStrike" cap="none">
                <a:solidFill>
                  <a:srgbClr val="FFDE59"/>
                </a:solidFill>
                <a:latin typeface="Open Sans"/>
                <a:ea typeface="Open Sans"/>
                <a:cs typeface="Open Sans"/>
                <a:sym typeface="Open Sans"/>
              </a:rPr>
              <a:t>5) What is an economic impact study?</a:t>
            </a:r>
            <a:endParaRPr/>
          </a:p>
          <a:p>
            <a:pPr marL="0" marR="0" lvl="0" indent="0" algn="l" rtl="0">
              <a:lnSpc>
                <a:spcPct val="140000"/>
              </a:lnSpc>
              <a:spcBef>
                <a:spcPts val="0"/>
              </a:spcBef>
              <a:spcAft>
                <a:spcPts val="0"/>
              </a:spcAft>
              <a:buNone/>
            </a:pPr>
            <a:endParaRPr sz="3600" b="1" i="0" u="none" strike="noStrike" cap="none">
              <a:solidFill>
                <a:srgbClr val="FFDE59"/>
              </a:solidFill>
              <a:latin typeface="Open Sans"/>
              <a:ea typeface="Open Sans"/>
              <a:cs typeface="Open Sans"/>
              <a:sym typeface="Open Sans"/>
            </a:endParaRPr>
          </a:p>
          <a:p>
            <a:pPr marL="0" marR="0" lvl="0" indent="0" algn="l" rtl="0">
              <a:lnSpc>
                <a:spcPct val="140000"/>
              </a:lnSpc>
              <a:spcBef>
                <a:spcPts val="0"/>
              </a:spcBef>
              <a:spcAft>
                <a:spcPts val="0"/>
              </a:spcAft>
              <a:buNone/>
            </a:pPr>
            <a:r>
              <a:rPr lang="en-US" sz="3600" b="1" i="0" u="none" strike="noStrike" cap="none">
                <a:solidFill>
                  <a:srgbClr val="FFDE59"/>
                </a:solidFill>
                <a:latin typeface="Open Sans"/>
                <a:ea typeface="Open Sans"/>
                <a:cs typeface="Open Sans"/>
                <a:sym typeface="Open Sans"/>
              </a:rPr>
              <a:t>6) Who typically conducts these studies?</a:t>
            </a:r>
            <a:endParaRPr/>
          </a:p>
          <a:p>
            <a:pPr marL="0" marR="0" lvl="0" indent="0" algn="l" rtl="0">
              <a:lnSpc>
                <a:spcPct val="140000"/>
              </a:lnSpc>
              <a:spcBef>
                <a:spcPts val="0"/>
              </a:spcBef>
              <a:spcAft>
                <a:spcPts val="0"/>
              </a:spcAft>
              <a:buNone/>
            </a:pPr>
            <a:endParaRPr sz="3600" b="1" i="0" u="none" strike="noStrike" cap="none">
              <a:solidFill>
                <a:srgbClr val="FFDE59"/>
              </a:solidFill>
              <a:latin typeface="Open Sans"/>
              <a:ea typeface="Open Sans"/>
              <a:cs typeface="Open Sans"/>
              <a:sym typeface="Open Sans"/>
            </a:endParaRPr>
          </a:p>
          <a:p>
            <a:pPr marL="0" marR="0" lvl="0" indent="0" algn="l" rtl="0">
              <a:lnSpc>
                <a:spcPct val="140000"/>
              </a:lnSpc>
              <a:spcBef>
                <a:spcPts val="0"/>
              </a:spcBef>
              <a:spcAft>
                <a:spcPts val="0"/>
              </a:spcAft>
              <a:buNone/>
            </a:pPr>
            <a:r>
              <a:rPr lang="en-US" sz="3600" b="1" i="0" u="none" strike="noStrike" cap="none">
                <a:solidFill>
                  <a:srgbClr val="FFDE59"/>
                </a:solidFill>
                <a:latin typeface="Open Sans"/>
                <a:ea typeface="Open Sans"/>
                <a:cs typeface="Open Sans"/>
                <a:sym typeface="Open Sans"/>
              </a:rPr>
              <a:t>7) Are these studies always accurate and reliable? Why or why not?</a:t>
            </a:r>
            <a:endParaRPr/>
          </a:p>
          <a:p>
            <a:pPr marL="0" marR="0" lvl="0" indent="0" algn="l" rtl="0">
              <a:lnSpc>
                <a:spcPct val="140000"/>
              </a:lnSpc>
              <a:spcBef>
                <a:spcPts val="0"/>
              </a:spcBef>
              <a:spcAft>
                <a:spcPts val="0"/>
              </a:spcAft>
              <a:buNone/>
            </a:pPr>
            <a:endParaRPr sz="3600" b="1" i="0" u="none" strike="noStrike" cap="none">
              <a:solidFill>
                <a:srgbClr val="FFDE59"/>
              </a:solidFill>
              <a:latin typeface="Open Sans"/>
              <a:ea typeface="Open Sans"/>
              <a:cs typeface="Open Sans"/>
              <a:sym typeface="Open Sans"/>
            </a:endParaRPr>
          </a:p>
        </p:txBody>
      </p:sp>
      <p:pic>
        <p:nvPicPr>
          <p:cNvPr id="196" name="Google Shape;196;p13" descr="Super Bowl LVI - Wikipedia"/>
          <p:cNvPicPr preferRelativeResize="0"/>
          <p:nvPr/>
        </p:nvPicPr>
        <p:blipFill rotWithShape="1">
          <a:blip r:embed="rId4">
            <a:alphaModFix/>
          </a:blip>
          <a:srcRect/>
          <a:stretch/>
        </p:blipFill>
        <p:spPr>
          <a:xfrm>
            <a:off x="15849600" y="190500"/>
            <a:ext cx="2023773" cy="154593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pic>
        <p:nvPicPr>
          <p:cNvPr id="201" name="Google Shape;201;p14"/>
          <p:cNvPicPr preferRelativeResize="0"/>
          <p:nvPr/>
        </p:nvPicPr>
        <p:blipFill rotWithShape="1">
          <a:blip r:embed="rId3">
            <a:alphaModFix/>
          </a:blip>
          <a:srcRect t="66292"/>
          <a:stretch/>
        </p:blipFill>
        <p:spPr>
          <a:xfrm>
            <a:off x="-422901" y="6700164"/>
            <a:ext cx="18917855" cy="3586836"/>
          </a:xfrm>
          <a:prstGeom prst="rect">
            <a:avLst/>
          </a:prstGeom>
          <a:noFill/>
          <a:ln>
            <a:noFill/>
          </a:ln>
        </p:spPr>
      </p:pic>
      <p:sp>
        <p:nvSpPr>
          <p:cNvPr id="202" name="Google Shape;202;p14"/>
          <p:cNvSpPr/>
          <p:nvPr/>
        </p:nvSpPr>
        <p:spPr>
          <a:xfrm>
            <a:off x="0" y="0"/>
            <a:ext cx="18288000" cy="6451133"/>
          </a:xfrm>
          <a:custGeom>
            <a:avLst/>
            <a:gdLst/>
            <a:ahLst/>
            <a:cxnLst/>
            <a:rect l="l" t="t" r="r" b="b"/>
            <a:pathLst>
              <a:path w="6186311" h="2182235" extrusionOk="0">
                <a:moveTo>
                  <a:pt x="0" y="0"/>
                </a:moveTo>
                <a:lnTo>
                  <a:pt x="6186311" y="0"/>
                </a:lnTo>
                <a:lnTo>
                  <a:pt x="6186311" y="2182235"/>
                </a:lnTo>
                <a:lnTo>
                  <a:pt x="0" y="2182235"/>
                </a:lnTo>
                <a:close/>
              </a:path>
            </a:pathLst>
          </a:custGeom>
          <a:solidFill>
            <a:srgbClr val="25408D"/>
          </a:solidFill>
          <a:ln>
            <a:noFill/>
          </a:ln>
        </p:spPr>
      </p:sp>
      <p:sp>
        <p:nvSpPr>
          <p:cNvPr id="203" name="Google Shape;203;p14"/>
          <p:cNvSpPr txBox="1"/>
          <p:nvPr/>
        </p:nvSpPr>
        <p:spPr>
          <a:xfrm>
            <a:off x="623211" y="137396"/>
            <a:ext cx="14889060" cy="1233804"/>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7300" b="0" i="0" u="none" strike="noStrike" cap="none">
                <a:solidFill>
                  <a:srgbClr val="FFFFFF"/>
                </a:solidFill>
                <a:latin typeface="Open Sans ExtraBold"/>
                <a:ea typeface="Open Sans ExtraBold"/>
                <a:cs typeface="Open Sans ExtraBold"/>
                <a:sym typeface="Open Sans ExtraBold"/>
              </a:rPr>
              <a:t>Discussion Questions</a:t>
            </a:r>
            <a:endParaRPr/>
          </a:p>
        </p:txBody>
      </p:sp>
      <p:sp>
        <p:nvSpPr>
          <p:cNvPr id="204" name="Google Shape;204;p14"/>
          <p:cNvSpPr txBox="1"/>
          <p:nvPr/>
        </p:nvSpPr>
        <p:spPr>
          <a:xfrm>
            <a:off x="602995" y="2400300"/>
            <a:ext cx="16636089" cy="3804284"/>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3600" b="1" i="0" u="none" strike="noStrike" cap="none">
                <a:solidFill>
                  <a:srgbClr val="FFDE59"/>
                </a:solidFill>
                <a:latin typeface="Open Sans"/>
                <a:ea typeface="Open Sans"/>
                <a:cs typeface="Open Sans"/>
                <a:sym typeface="Open Sans"/>
              </a:rPr>
              <a:t>7) What is the difference between direct and indirect effects as it relates to measuring the economic impact of sports and entertainment events?</a:t>
            </a:r>
            <a:endParaRPr/>
          </a:p>
          <a:p>
            <a:pPr marL="0" marR="0" lvl="0" indent="0" algn="l" rtl="0">
              <a:lnSpc>
                <a:spcPct val="140000"/>
              </a:lnSpc>
              <a:spcBef>
                <a:spcPts val="0"/>
              </a:spcBef>
              <a:spcAft>
                <a:spcPts val="0"/>
              </a:spcAft>
              <a:buNone/>
            </a:pPr>
            <a:endParaRPr sz="3600" b="1" i="0" u="none" strike="noStrike" cap="none">
              <a:solidFill>
                <a:srgbClr val="FFDE59"/>
              </a:solidFill>
              <a:latin typeface="Open Sans"/>
              <a:ea typeface="Open Sans"/>
              <a:cs typeface="Open Sans"/>
              <a:sym typeface="Open Sans"/>
            </a:endParaRPr>
          </a:p>
          <a:p>
            <a:pPr marL="0" marR="0" lvl="0" indent="0" algn="l" rtl="0">
              <a:lnSpc>
                <a:spcPct val="140000"/>
              </a:lnSpc>
              <a:spcBef>
                <a:spcPts val="0"/>
              </a:spcBef>
              <a:spcAft>
                <a:spcPts val="0"/>
              </a:spcAft>
              <a:buNone/>
            </a:pPr>
            <a:r>
              <a:rPr lang="en-US" sz="3600" b="1" i="0" u="none" strike="noStrike" cap="none">
                <a:solidFill>
                  <a:srgbClr val="FFDE59"/>
                </a:solidFill>
                <a:latin typeface="Open Sans"/>
                <a:ea typeface="Open Sans"/>
                <a:cs typeface="Open Sans"/>
                <a:sym typeface="Open Sans"/>
              </a:rPr>
              <a:t>8) Based on information from this report, how will Super Bowl LVI impact the Los Angeles area economy?</a:t>
            </a:r>
            <a:endParaRPr/>
          </a:p>
          <a:p>
            <a:pPr marL="0" marR="0" lvl="0" indent="0" algn="l" rtl="0">
              <a:lnSpc>
                <a:spcPct val="140000"/>
              </a:lnSpc>
              <a:spcBef>
                <a:spcPts val="0"/>
              </a:spcBef>
              <a:spcAft>
                <a:spcPts val="0"/>
              </a:spcAft>
              <a:buNone/>
            </a:pPr>
            <a:endParaRPr sz="3600" b="1" i="0" u="none" strike="noStrike" cap="none">
              <a:solidFill>
                <a:srgbClr val="FFDE59"/>
              </a:solidFill>
              <a:latin typeface="Open Sans"/>
              <a:ea typeface="Open Sans"/>
              <a:cs typeface="Open Sans"/>
              <a:sym typeface="Open Sans"/>
            </a:endParaRPr>
          </a:p>
        </p:txBody>
      </p:sp>
      <p:pic>
        <p:nvPicPr>
          <p:cNvPr id="205" name="Google Shape;205;p14" descr="Super Bowl LVI - Wikipedia"/>
          <p:cNvPicPr preferRelativeResize="0"/>
          <p:nvPr/>
        </p:nvPicPr>
        <p:blipFill rotWithShape="1">
          <a:blip r:embed="rId4">
            <a:alphaModFix/>
          </a:blip>
          <a:srcRect/>
          <a:stretch/>
        </p:blipFill>
        <p:spPr>
          <a:xfrm>
            <a:off x="15849600" y="190500"/>
            <a:ext cx="2023773" cy="154593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pic>
        <p:nvPicPr>
          <p:cNvPr id="210" name="Google Shape;210;p15"/>
          <p:cNvPicPr preferRelativeResize="0"/>
          <p:nvPr/>
        </p:nvPicPr>
        <p:blipFill rotWithShape="1">
          <a:blip r:embed="rId3">
            <a:alphaModFix/>
          </a:blip>
          <a:srcRect t="66292"/>
          <a:stretch/>
        </p:blipFill>
        <p:spPr>
          <a:xfrm>
            <a:off x="-422901" y="6700164"/>
            <a:ext cx="18917855" cy="3586836"/>
          </a:xfrm>
          <a:prstGeom prst="rect">
            <a:avLst/>
          </a:prstGeom>
          <a:noFill/>
          <a:ln>
            <a:noFill/>
          </a:ln>
        </p:spPr>
      </p:pic>
      <p:sp>
        <p:nvSpPr>
          <p:cNvPr id="211" name="Google Shape;211;p15"/>
          <p:cNvSpPr/>
          <p:nvPr/>
        </p:nvSpPr>
        <p:spPr>
          <a:xfrm>
            <a:off x="0" y="0"/>
            <a:ext cx="18288000" cy="6451133"/>
          </a:xfrm>
          <a:custGeom>
            <a:avLst/>
            <a:gdLst/>
            <a:ahLst/>
            <a:cxnLst/>
            <a:rect l="l" t="t" r="r" b="b"/>
            <a:pathLst>
              <a:path w="6186311" h="2182235" extrusionOk="0">
                <a:moveTo>
                  <a:pt x="0" y="0"/>
                </a:moveTo>
                <a:lnTo>
                  <a:pt x="6186311" y="0"/>
                </a:lnTo>
                <a:lnTo>
                  <a:pt x="6186311" y="2182235"/>
                </a:lnTo>
                <a:lnTo>
                  <a:pt x="0" y="2182235"/>
                </a:lnTo>
                <a:close/>
              </a:path>
            </a:pathLst>
          </a:custGeom>
          <a:solidFill>
            <a:srgbClr val="25408D"/>
          </a:solidFill>
          <a:ln>
            <a:noFill/>
          </a:ln>
        </p:spPr>
      </p:sp>
      <p:sp>
        <p:nvSpPr>
          <p:cNvPr id="212" name="Google Shape;212;p15"/>
          <p:cNvSpPr txBox="1"/>
          <p:nvPr/>
        </p:nvSpPr>
        <p:spPr>
          <a:xfrm>
            <a:off x="623211" y="137396"/>
            <a:ext cx="14889060" cy="1233804"/>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7300" b="0" i="0" u="none" strike="noStrike" cap="none">
                <a:solidFill>
                  <a:srgbClr val="FFFFFF"/>
                </a:solidFill>
                <a:latin typeface="Open Sans ExtraBold"/>
                <a:ea typeface="Open Sans ExtraBold"/>
                <a:cs typeface="Open Sans ExtraBold"/>
                <a:sym typeface="Open Sans ExtraBold"/>
              </a:rPr>
              <a:t>Discussion Questions</a:t>
            </a:r>
            <a:endParaRPr/>
          </a:p>
        </p:txBody>
      </p:sp>
      <p:sp>
        <p:nvSpPr>
          <p:cNvPr id="213" name="Google Shape;213;p15"/>
          <p:cNvSpPr txBox="1"/>
          <p:nvPr/>
        </p:nvSpPr>
        <p:spPr>
          <a:xfrm>
            <a:off x="623211" y="2250462"/>
            <a:ext cx="16636089" cy="3166109"/>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3600" b="1" i="0" u="none" strike="noStrike" cap="none">
                <a:solidFill>
                  <a:srgbClr val="FFDE59"/>
                </a:solidFill>
                <a:latin typeface="Open Sans"/>
                <a:ea typeface="Open Sans"/>
                <a:cs typeface="Open Sans"/>
                <a:sym typeface="Open Sans"/>
              </a:rPr>
              <a:t>9) What challenges might the city of Los Angeles face in hosting this year’s Super Bowl? </a:t>
            </a:r>
            <a:endParaRPr/>
          </a:p>
          <a:p>
            <a:pPr marL="0" marR="0" lvl="0" indent="0" algn="l" rtl="0">
              <a:lnSpc>
                <a:spcPct val="140000"/>
              </a:lnSpc>
              <a:spcBef>
                <a:spcPts val="0"/>
              </a:spcBef>
              <a:spcAft>
                <a:spcPts val="0"/>
              </a:spcAft>
              <a:buNone/>
            </a:pPr>
            <a:endParaRPr sz="3600" b="1" i="0" u="none" strike="noStrike" cap="none">
              <a:solidFill>
                <a:srgbClr val="FFDE59"/>
              </a:solidFill>
              <a:latin typeface="Open Sans"/>
              <a:ea typeface="Open Sans"/>
              <a:cs typeface="Open Sans"/>
              <a:sym typeface="Open Sans"/>
            </a:endParaRPr>
          </a:p>
          <a:p>
            <a:pPr marL="0" marR="0" lvl="0" indent="0" algn="l" rtl="0">
              <a:lnSpc>
                <a:spcPct val="140000"/>
              </a:lnSpc>
              <a:spcBef>
                <a:spcPts val="0"/>
              </a:spcBef>
              <a:spcAft>
                <a:spcPts val="0"/>
              </a:spcAft>
              <a:buNone/>
            </a:pPr>
            <a:r>
              <a:rPr lang="en-US" sz="3600" b="1" i="0" u="none" strike="noStrike" cap="none">
                <a:solidFill>
                  <a:srgbClr val="FFDE59"/>
                </a:solidFill>
                <a:latin typeface="Open Sans"/>
                <a:ea typeface="Open Sans"/>
                <a:cs typeface="Open Sans"/>
                <a:sym typeface="Open Sans"/>
              </a:rPr>
              <a:t>10) In addition to visitor spending, how else might the L.A. area benefit by hosting the Super Bowl? </a:t>
            </a:r>
            <a:endParaRPr/>
          </a:p>
        </p:txBody>
      </p:sp>
      <p:pic>
        <p:nvPicPr>
          <p:cNvPr id="214" name="Google Shape;214;p15" descr="Super Bowl LVI - Wikipedia"/>
          <p:cNvPicPr preferRelativeResize="0"/>
          <p:nvPr/>
        </p:nvPicPr>
        <p:blipFill rotWithShape="1">
          <a:blip r:embed="rId4">
            <a:alphaModFix/>
          </a:blip>
          <a:srcRect/>
          <a:stretch/>
        </p:blipFill>
        <p:spPr>
          <a:xfrm>
            <a:off x="15849600" y="190500"/>
            <a:ext cx="2023773" cy="154593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pic>
        <p:nvPicPr>
          <p:cNvPr id="93" name="Google Shape;93;p2"/>
          <p:cNvPicPr preferRelativeResize="0"/>
          <p:nvPr/>
        </p:nvPicPr>
        <p:blipFill rotWithShape="1">
          <a:blip r:embed="rId3">
            <a:alphaModFix/>
          </a:blip>
          <a:srcRect t="66292"/>
          <a:stretch/>
        </p:blipFill>
        <p:spPr>
          <a:xfrm>
            <a:off x="-422901" y="6700164"/>
            <a:ext cx="18917855" cy="3586836"/>
          </a:xfrm>
          <a:prstGeom prst="rect">
            <a:avLst/>
          </a:prstGeom>
          <a:noFill/>
          <a:ln>
            <a:noFill/>
          </a:ln>
        </p:spPr>
      </p:pic>
      <p:sp>
        <p:nvSpPr>
          <p:cNvPr id="94" name="Google Shape;94;p2"/>
          <p:cNvSpPr/>
          <p:nvPr/>
        </p:nvSpPr>
        <p:spPr>
          <a:xfrm>
            <a:off x="0" y="0"/>
            <a:ext cx="18288000" cy="6451133"/>
          </a:xfrm>
          <a:custGeom>
            <a:avLst/>
            <a:gdLst/>
            <a:ahLst/>
            <a:cxnLst/>
            <a:rect l="l" t="t" r="r" b="b"/>
            <a:pathLst>
              <a:path w="6186311" h="2182235" extrusionOk="0">
                <a:moveTo>
                  <a:pt x="0" y="0"/>
                </a:moveTo>
                <a:lnTo>
                  <a:pt x="6186311" y="0"/>
                </a:lnTo>
                <a:lnTo>
                  <a:pt x="6186311" y="2182235"/>
                </a:lnTo>
                <a:lnTo>
                  <a:pt x="0" y="2182235"/>
                </a:lnTo>
                <a:close/>
              </a:path>
            </a:pathLst>
          </a:custGeom>
          <a:solidFill>
            <a:srgbClr val="25408D"/>
          </a:solidFill>
          <a:ln>
            <a:noFill/>
          </a:ln>
        </p:spPr>
      </p:sp>
      <p:sp>
        <p:nvSpPr>
          <p:cNvPr id="95" name="Google Shape;95;p2"/>
          <p:cNvSpPr txBox="1"/>
          <p:nvPr/>
        </p:nvSpPr>
        <p:spPr>
          <a:xfrm>
            <a:off x="623211" y="450467"/>
            <a:ext cx="14889060" cy="1533525"/>
          </a:xfrm>
          <a:prstGeom prst="rect">
            <a:avLst/>
          </a:prstGeom>
          <a:noFill/>
          <a:ln>
            <a:noFill/>
          </a:ln>
        </p:spPr>
        <p:txBody>
          <a:bodyPr spcFirstLastPara="1" wrap="square" lIns="0" tIns="0" rIns="0" bIns="0" anchor="t" anchorCtr="0">
            <a:spAutoFit/>
          </a:bodyPr>
          <a:lstStyle/>
          <a:p>
            <a:pPr marL="0" marR="0" lvl="0" indent="0" algn="l" rtl="0">
              <a:lnSpc>
                <a:spcPct val="139988"/>
              </a:lnSpc>
              <a:spcBef>
                <a:spcPts val="0"/>
              </a:spcBef>
              <a:spcAft>
                <a:spcPts val="0"/>
              </a:spcAft>
              <a:buNone/>
            </a:pPr>
            <a:r>
              <a:rPr lang="en-US" sz="9000" b="0" i="0" u="none" strike="noStrike" cap="none">
                <a:solidFill>
                  <a:srgbClr val="FFFFFF"/>
                </a:solidFill>
                <a:latin typeface="Open Sans ExtraBold"/>
                <a:ea typeface="Open Sans ExtraBold"/>
                <a:cs typeface="Open Sans ExtraBold"/>
                <a:sym typeface="Open Sans ExtraBold"/>
              </a:rPr>
              <a:t>100 Million</a:t>
            </a:r>
            <a:endParaRPr/>
          </a:p>
        </p:txBody>
      </p:sp>
      <p:sp>
        <p:nvSpPr>
          <p:cNvPr id="96" name="Google Shape;96;p2"/>
          <p:cNvSpPr txBox="1"/>
          <p:nvPr/>
        </p:nvSpPr>
        <p:spPr>
          <a:xfrm>
            <a:off x="623211" y="2735981"/>
            <a:ext cx="16636200" cy="28413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200" b="1" i="0" u="none" strike="noStrike" cap="none">
                <a:solidFill>
                  <a:srgbClr val="FFDE59"/>
                </a:solidFill>
                <a:latin typeface="Open Sans"/>
                <a:ea typeface="Open Sans"/>
                <a:cs typeface="Open Sans"/>
                <a:sym typeface="Open Sans"/>
              </a:rPr>
              <a:t>The Super Bowl is the most iconic event on the American sports scene.  </a:t>
            </a:r>
            <a:endParaRPr sz="4200" b="1" i="0" u="none" strike="noStrike" cap="none">
              <a:solidFill>
                <a:srgbClr val="FFDE59"/>
              </a:solidFill>
              <a:latin typeface="Open Sans"/>
              <a:ea typeface="Open Sans"/>
              <a:cs typeface="Open Sans"/>
              <a:sym typeface="Open Sans"/>
            </a:endParaRPr>
          </a:p>
          <a:p>
            <a:pPr marL="0" marR="0" lvl="0" indent="0" algn="l" rtl="0">
              <a:lnSpc>
                <a:spcPct val="140007"/>
              </a:lnSpc>
              <a:spcBef>
                <a:spcPts val="3000"/>
              </a:spcBef>
              <a:spcAft>
                <a:spcPts val="0"/>
              </a:spcAft>
              <a:buNone/>
            </a:pPr>
            <a:r>
              <a:rPr lang="en-US" sz="4200" b="1" i="0" u="none" strike="noStrike" cap="none">
                <a:solidFill>
                  <a:srgbClr val="FFDE59"/>
                </a:solidFill>
                <a:latin typeface="Open Sans"/>
                <a:ea typeface="Open Sans"/>
                <a:cs typeface="Open Sans"/>
                <a:sym typeface="Open Sans"/>
              </a:rPr>
              <a:t>The event averages 100 million viewers per year on television.</a:t>
            </a:r>
            <a:endParaRPr sz="4200"/>
          </a:p>
        </p:txBody>
      </p:sp>
      <p:pic>
        <p:nvPicPr>
          <p:cNvPr id="97" name="Google Shape;97;p2" descr="Super Bowl LVI - Wikipedia"/>
          <p:cNvPicPr preferRelativeResize="0"/>
          <p:nvPr/>
        </p:nvPicPr>
        <p:blipFill rotWithShape="1">
          <a:blip r:embed="rId4">
            <a:alphaModFix/>
          </a:blip>
          <a:srcRect/>
          <a:stretch/>
        </p:blipFill>
        <p:spPr>
          <a:xfrm>
            <a:off x="15849600" y="190500"/>
            <a:ext cx="2023773" cy="154593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pic>
        <p:nvPicPr>
          <p:cNvPr id="102" name="Google Shape;102;p3"/>
          <p:cNvPicPr preferRelativeResize="0"/>
          <p:nvPr/>
        </p:nvPicPr>
        <p:blipFill rotWithShape="1">
          <a:blip r:embed="rId3">
            <a:alphaModFix/>
          </a:blip>
          <a:srcRect t="66292"/>
          <a:stretch/>
        </p:blipFill>
        <p:spPr>
          <a:xfrm>
            <a:off x="-422901" y="6700164"/>
            <a:ext cx="18917855" cy="3586836"/>
          </a:xfrm>
          <a:prstGeom prst="rect">
            <a:avLst/>
          </a:prstGeom>
          <a:noFill/>
          <a:ln>
            <a:noFill/>
          </a:ln>
        </p:spPr>
      </p:pic>
      <p:sp>
        <p:nvSpPr>
          <p:cNvPr id="103" name="Google Shape;103;p3"/>
          <p:cNvSpPr/>
          <p:nvPr/>
        </p:nvSpPr>
        <p:spPr>
          <a:xfrm>
            <a:off x="0" y="0"/>
            <a:ext cx="18288000" cy="6451133"/>
          </a:xfrm>
          <a:custGeom>
            <a:avLst/>
            <a:gdLst/>
            <a:ahLst/>
            <a:cxnLst/>
            <a:rect l="l" t="t" r="r" b="b"/>
            <a:pathLst>
              <a:path w="6186311" h="2182235" extrusionOk="0">
                <a:moveTo>
                  <a:pt x="0" y="0"/>
                </a:moveTo>
                <a:lnTo>
                  <a:pt x="6186311" y="0"/>
                </a:lnTo>
                <a:lnTo>
                  <a:pt x="6186311" y="2182235"/>
                </a:lnTo>
                <a:lnTo>
                  <a:pt x="0" y="2182235"/>
                </a:lnTo>
                <a:close/>
              </a:path>
            </a:pathLst>
          </a:custGeom>
          <a:solidFill>
            <a:srgbClr val="25408D"/>
          </a:solidFill>
          <a:ln>
            <a:noFill/>
          </a:ln>
        </p:spPr>
      </p:sp>
      <p:sp>
        <p:nvSpPr>
          <p:cNvPr id="104" name="Google Shape;104;p3"/>
          <p:cNvSpPr txBox="1"/>
          <p:nvPr/>
        </p:nvSpPr>
        <p:spPr>
          <a:xfrm>
            <a:off x="623211" y="450467"/>
            <a:ext cx="14889060" cy="1533525"/>
          </a:xfrm>
          <a:prstGeom prst="rect">
            <a:avLst/>
          </a:prstGeom>
          <a:noFill/>
          <a:ln>
            <a:noFill/>
          </a:ln>
        </p:spPr>
        <p:txBody>
          <a:bodyPr spcFirstLastPara="1" wrap="square" lIns="0" tIns="0" rIns="0" bIns="0" anchor="t" anchorCtr="0">
            <a:spAutoFit/>
          </a:bodyPr>
          <a:lstStyle/>
          <a:p>
            <a:pPr marL="0" marR="0" lvl="0" indent="0" algn="l" rtl="0">
              <a:lnSpc>
                <a:spcPct val="139988"/>
              </a:lnSpc>
              <a:spcBef>
                <a:spcPts val="0"/>
              </a:spcBef>
              <a:spcAft>
                <a:spcPts val="0"/>
              </a:spcAft>
              <a:buNone/>
            </a:pPr>
            <a:r>
              <a:rPr lang="en-US" sz="9000" b="0" i="0" u="none" strike="noStrike" cap="none">
                <a:solidFill>
                  <a:srgbClr val="FFFFFF"/>
                </a:solidFill>
                <a:latin typeface="Open Sans ExtraBold"/>
                <a:ea typeface="Open Sans ExtraBold"/>
                <a:cs typeface="Open Sans ExtraBold"/>
                <a:sym typeface="Open Sans ExtraBold"/>
              </a:rPr>
              <a:t>$477 Million</a:t>
            </a:r>
            <a:endParaRPr/>
          </a:p>
        </p:txBody>
      </p:sp>
      <p:sp>
        <p:nvSpPr>
          <p:cNvPr id="105" name="Google Shape;105;p3"/>
          <p:cNvSpPr txBox="1"/>
          <p:nvPr/>
        </p:nvSpPr>
        <p:spPr>
          <a:xfrm>
            <a:off x="623211" y="2735981"/>
            <a:ext cx="16636200" cy="2456700"/>
          </a:xfrm>
          <a:prstGeom prst="rect">
            <a:avLst/>
          </a:prstGeom>
          <a:noFill/>
          <a:ln>
            <a:noFill/>
          </a:ln>
        </p:spPr>
        <p:txBody>
          <a:bodyPr spcFirstLastPara="1" wrap="square" lIns="0" tIns="0" rIns="0" bIns="0" anchor="t" anchorCtr="0">
            <a:spAutoFit/>
          </a:bodyPr>
          <a:lstStyle/>
          <a:p>
            <a:pPr marL="0" marR="0" lvl="0" indent="0" algn="l" rtl="0">
              <a:lnSpc>
                <a:spcPct val="140007"/>
              </a:lnSpc>
              <a:spcBef>
                <a:spcPts val="0"/>
              </a:spcBef>
              <a:spcAft>
                <a:spcPts val="0"/>
              </a:spcAft>
              <a:buNone/>
            </a:pPr>
            <a:r>
              <a:rPr lang="en-US" sz="4200" b="1" i="0" u="none" strike="noStrike" cap="none">
                <a:solidFill>
                  <a:srgbClr val="FFDE59"/>
                </a:solidFill>
                <a:latin typeface="Open Sans"/>
                <a:ea typeface="Open Sans"/>
                <a:cs typeface="Open Sans"/>
                <a:sym typeface="Open Sans"/>
              </a:rPr>
              <a:t>A study conducted estimates that Super Bowl LVI will produce economic benefits between $234 million and $477 million for the LA area.</a:t>
            </a:r>
            <a:endParaRPr sz="4200"/>
          </a:p>
        </p:txBody>
      </p:sp>
      <p:pic>
        <p:nvPicPr>
          <p:cNvPr id="106" name="Google Shape;106;p3" descr="Super Bowl LVI - Wikipedia"/>
          <p:cNvPicPr preferRelativeResize="0"/>
          <p:nvPr/>
        </p:nvPicPr>
        <p:blipFill rotWithShape="1">
          <a:blip r:embed="rId4">
            <a:alphaModFix/>
          </a:blip>
          <a:srcRect/>
          <a:stretch/>
        </p:blipFill>
        <p:spPr>
          <a:xfrm>
            <a:off x="15849600" y="190500"/>
            <a:ext cx="2023773" cy="154593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pic>
        <p:nvPicPr>
          <p:cNvPr id="111" name="Google Shape;111;p4"/>
          <p:cNvPicPr preferRelativeResize="0"/>
          <p:nvPr/>
        </p:nvPicPr>
        <p:blipFill rotWithShape="1">
          <a:blip r:embed="rId3">
            <a:alphaModFix/>
          </a:blip>
          <a:srcRect t="66292"/>
          <a:stretch/>
        </p:blipFill>
        <p:spPr>
          <a:xfrm>
            <a:off x="-422901" y="6700164"/>
            <a:ext cx="18917855" cy="3586836"/>
          </a:xfrm>
          <a:prstGeom prst="rect">
            <a:avLst/>
          </a:prstGeom>
          <a:noFill/>
          <a:ln>
            <a:noFill/>
          </a:ln>
        </p:spPr>
      </p:pic>
      <p:sp>
        <p:nvSpPr>
          <p:cNvPr id="112" name="Google Shape;112;p4"/>
          <p:cNvSpPr/>
          <p:nvPr/>
        </p:nvSpPr>
        <p:spPr>
          <a:xfrm>
            <a:off x="0" y="0"/>
            <a:ext cx="18288000" cy="6451133"/>
          </a:xfrm>
          <a:custGeom>
            <a:avLst/>
            <a:gdLst/>
            <a:ahLst/>
            <a:cxnLst/>
            <a:rect l="l" t="t" r="r" b="b"/>
            <a:pathLst>
              <a:path w="6186311" h="2182235" extrusionOk="0">
                <a:moveTo>
                  <a:pt x="0" y="0"/>
                </a:moveTo>
                <a:lnTo>
                  <a:pt x="6186311" y="0"/>
                </a:lnTo>
                <a:lnTo>
                  <a:pt x="6186311" y="2182235"/>
                </a:lnTo>
                <a:lnTo>
                  <a:pt x="0" y="2182235"/>
                </a:lnTo>
                <a:close/>
              </a:path>
            </a:pathLst>
          </a:custGeom>
          <a:solidFill>
            <a:srgbClr val="25408D"/>
          </a:solidFill>
          <a:ln>
            <a:noFill/>
          </a:ln>
        </p:spPr>
      </p:sp>
      <p:sp>
        <p:nvSpPr>
          <p:cNvPr id="113" name="Google Shape;113;p4"/>
          <p:cNvSpPr txBox="1"/>
          <p:nvPr/>
        </p:nvSpPr>
        <p:spPr>
          <a:xfrm>
            <a:off x="623211" y="450467"/>
            <a:ext cx="14889060" cy="1533525"/>
          </a:xfrm>
          <a:prstGeom prst="rect">
            <a:avLst/>
          </a:prstGeom>
          <a:noFill/>
          <a:ln>
            <a:noFill/>
          </a:ln>
        </p:spPr>
        <p:txBody>
          <a:bodyPr spcFirstLastPara="1" wrap="square" lIns="0" tIns="0" rIns="0" bIns="0" anchor="t" anchorCtr="0">
            <a:spAutoFit/>
          </a:bodyPr>
          <a:lstStyle/>
          <a:p>
            <a:pPr marL="0" marR="0" lvl="0" indent="0" algn="l" rtl="0">
              <a:lnSpc>
                <a:spcPct val="139988"/>
              </a:lnSpc>
              <a:spcBef>
                <a:spcPts val="0"/>
              </a:spcBef>
              <a:spcAft>
                <a:spcPts val="0"/>
              </a:spcAft>
              <a:buNone/>
            </a:pPr>
            <a:r>
              <a:rPr lang="en-US" sz="9000" b="0" i="0" u="none" strike="noStrike" cap="none">
                <a:solidFill>
                  <a:srgbClr val="FFFFFF"/>
                </a:solidFill>
                <a:latin typeface="Open Sans ExtraBold"/>
                <a:ea typeface="Open Sans ExtraBold"/>
                <a:cs typeface="Open Sans ExtraBold"/>
                <a:sym typeface="Open Sans ExtraBold"/>
              </a:rPr>
              <a:t>$22 Million</a:t>
            </a:r>
            <a:endParaRPr/>
          </a:p>
        </p:txBody>
      </p:sp>
      <p:sp>
        <p:nvSpPr>
          <p:cNvPr id="114" name="Google Shape;114;p4"/>
          <p:cNvSpPr txBox="1"/>
          <p:nvPr/>
        </p:nvSpPr>
        <p:spPr>
          <a:xfrm>
            <a:off x="623211" y="2458289"/>
            <a:ext cx="17260800" cy="3261600"/>
          </a:xfrm>
          <a:prstGeom prst="rect">
            <a:avLst/>
          </a:prstGeom>
          <a:noFill/>
          <a:ln>
            <a:noFill/>
          </a:ln>
        </p:spPr>
        <p:txBody>
          <a:bodyPr spcFirstLastPara="1" wrap="square" lIns="0" tIns="0" rIns="0" bIns="0" anchor="t" anchorCtr="0">
            <a:spAutoFit/>
          </a:bodyPr>
          <a:lstStyle/>
          <a:p>
            <a:pPr marL="0" marR="0" lvl="0" indent="0" algn="l" rtl="0">
              <a:lnSpc>
                <a:spcPct val="115000"/>
              </a:lnSpc>
              <a:spcBef>
                <a:spcPts val="0"/>
              </a:spcBef>
              <a:spcAft>
                <a:spcPts val="0"/>
              </a:spcAft>
              <a:buNone/>
            </a:pPr>
            <a:r>
              <a:rPr lang="en-US" sz="4200" b="1" i="0" u="none" strike="noStrike" cap="none">
                <a:solidFill>
                  <a:srgbClr val="FFDE59"/>
                </a:solidFill>
                <a:latin typeface="Open Sans"/>
                <a:ea typeface="Open Sans"/>
                <a:cs typeface="Open Sans"/>
                <a:sym typeface="Open Sans"/>
              </a:rPr>
              <a:t>The Super Bowl is expected to generate tax revenue for the LA region ranging between $12 million and $22 million. </a:t>
            </a:r>
            <a:endParaRPr sz="4200" b="1" i="0" u="none" strike="noStrike" cap="none">
              <a:solidFill>
                <a:srgbClr val="FFDE59"/>
              </a:solidFill>
              <a:latin typeface="Open Sans"/>
              <a:ea typeface="Open Sans"/>
              <a:cs typeface="Open Sans"/>
              <a:sym typeface="Open Sans"/>
            </a:endParaRPr>
          </a:p>
          <a:p>
            <a:pPr marL="0" marR="0" lvl="0" indent="0" algn="l" rtl="0">
              <a:lnSpc>
                <a:spcPct val="115000"/>
              </a:lnSpc>
              <a:spcBef>
                <a:spcPts val="3000"/>
              </a:spcBef>
              <a:spcAft>
                <a:spcPts val="1000"/>
              </a:spcAft>
              <a:buNone/>
            </a:pPr>
            <a:r>
              <a:rPr lang="en-US" sz="4200" b="1" i="0" u="none" strike="noStrike" cap="none">
                <a:solidFill>
                  <a:srgbClr val="FFDE59"/>
                </a:solidFill>
                <a:latin typeface="Open Sans"/>
                <a:ea typeface="Open Sans"/>
                <a:cs typeface="Open Sans"/>
                <a:sym typeface="Open Sans"/>
              </a:rPr>
              <a:t>Millions of additional tax dollars will go to the State of California. </a:t>
            </a:r>
            <a:endParaRPr sz="4200"/>
          </a:p>
        </p:txBody>
      </p:sp>
      <p:pic>
        <p:nvPicPr>
          <p:cNvPr id="115" name="Google Shape;115;p4" descr="Super Bowl LVI - Wikipedia"/>
          <p:cNvPicPr preferRelativeResize="0"/>
          <p:nvPr/>
        </p:nvPicPr>
        <p:blipFill rotWithShape="1">
          <a:blip r:embed="rId4">
            <a:alphaModFix/>
          </a:blip>
          <a:srcRect/>
          <a:stretch/>
        </p:blipFill>
        <p:spPr>
          <a:xfrm>
            <a:off x="15849600" y="190500"/>
            <a:ext cx="2023773" cy="154593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5"/>
          <p:cNvPicPr preferRelativeResize="0"/>
          <p:nvPr/>
        </p:nvPicPr>
        <p:blipFill rotWithShape="1">
          <a:blip r:embed="rId3">
            <a:alphaModFix/>
          </a:blip>
          <a:srcRect t="66292"/>
          <a:stretch/>
        </p:blipFill>
        <p:spPr>
          <a:xfrm>
            <a:off x="-422901" y="6700164"/>
            <a:ext cx="18917855" cy="3586836"/>
          </a:xfrm>
          <a:prstGeom prst="rect">
            <a:avLst/>
          </a:prstGeom>
          <a:noFill/>
          <a:ln>
            <a:noFill/>
          </a:ln>
        </p:spPr>
      </p:pic>
      <p:sp>
        <p:nvSpPr>
          <p:cNvPr id="121" name="Google Shape;121;p5"/>
          <p:cNvSpPr/>
          <p:nvPr/>
        </p:nvSpPr>
        <p:spPr>
          <a:xfrm>
            <a:off x="0" y="0"/>
            <a:ext cx="18288000" cy="6451133"/>
          </a:xfrm>
          <a:custGeom>
            <a:avLst/>
            <a:gdLst/>
            <a:ahLst/>
            <a:cxnLst/>
            <a:rect l="l" t="t" r="r" b="b"/>
            <a:pathLst>
              <a:path w="6186311" h="2182235" extrusionOk="0">
                <a:moveTo>
                  <a:pt x="0" y="0"/>
                </a:moveTo>
                <a:lnTo>
                  <a:pt x="6186311" y="0"/>
                </a:lnTo>
                <a:lnTo>
                  <a:pt x="6186311" y="2182235"/>
                </a:lnTo>
                <a:lnTo>
                  <a:pt x="0" y="2182235"/>
                </a:lnTo>
                <a:close/>
              </a:path>
            </a:pathLst>
          </a:custGeom>
          <a:solidFill>
            <a:srgbClr val="25408D"/>
          </a:solidFill>
          <a:ln>
            <a:noFill/>
          </a:ln>
        </p:spPr>
      </p:sp>
      <p:sp>
        <p:nvSpPr>
          <p:cNvPr id="122" name="Google Shape;122;p5"/>
          <p:cNvSpPr txBox="1"/>
          <p:nvPr/>
        </p:nvSpPr>
        <p:spPr>
          <a:xfrm>
            <a:off x="623211" y="450467"/>
            <a:ext cx="14889060" cy="1533525"/>
          </a:xfrm>
          <a:prstGeom prst="rect">
            <a:avLst/>
          </a:prstGeom>
          <a:noFill/>
          <a:ln>
            <a:noFill/>
          </a:ln>
        </p:spPr>
        <p:txBody>
          <a:bodyPr spcFirstLastPara="1" wrap="square" lIns="0" tIns="0" rIns="0" bIns="0" anchor="t" anchorCtr="0">
            <a:spAutoFit/>
          </a:bodyPr>
          <a:lstStyle/>
          <a:p>
            <a:pPr marL="0" marR="0" lvl="0" indent="0" algn="l" rtl="0">
              <a:lnSpc>
                <a:spcPct val="139988"/>
              </a:lnSpc>
              <a:spcBef>
                <a:spcPts val="0"/>
              </a:spcBef>
              <a:spcAft>
                <a:spcPts val="0"/>
              </a:spcAft>
              <a:buNone/>
            </a:pPr>
            <a:r>
              <a:rPr lang="en-US" sz="9000" b="0" i="0" u="none" strike="noStrike" cap="none">
                <a:solidFill>
                  <a:srgbClr val="FFFFFF"/>
                </a:solidFill>
                <a:latin typeface="Open Sans ExtraBold"/>
                <a:ea typeface="Open Sans ExtraBold"/>
                <a:cs typeface="Open Sans ExtraBold"/>
                <a:sym typeface="Open Sans ExtraBold"/>
              </a:rPr>
              <a:t>4,700</a:t>
            </a:r>
            <a:endParaRPr/>
          </a:p>
        </p:txBody>
      </p:sp>
      <p:sp>
        <p:nvSpPr>
          <p:cNvPr id="123" name="Google Shape;123;p5"/>
          <p:cNvSpPr txBox="1"/>
          <p:nvPr/>
        </p:nvSpPr>
        <p:spPr>
          <a:xfrm>
            <a:off x="623211" y="2745506"/>
            <a:ext cx="16636089" cy="256159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900" b="1" i="0" u="none" strike="noStrike" cap="none">
                <a:solidFill>
                  <a:srgbClr val="FFDE59"/>
                </a:solidFill>
                <a:latin typeface="Open Sans"/>
                <a:ea typeface="Open Sans"/>
                <a:cs typeface="Open Sans"/>
                <a:sym typeface="Open Sans"/>
              </a:rPr>
              <a:t>Super Bowl LVI is expetected to create approximately 2,200 to 4,700 new jobs throughout the Los Angeles region.</a:t>
            </a:r>
            <a:endParaRPr/>
          </a:p>
        </p:txBody>
      </p:sp>
      <p:pic>
        <p:nvPicPr>
          <p:cNvPr id="124" name="Google Shape;124;p5" descr="Super Bowl LVI - Wikipedia"/>
          <p:cNvPicPr preferRelativeResize="0"/>
          <p:nvPr/>
        </p:nvPicPr>
        <p:blipFill rotWithShape="1">
          <a:blip r:embed="rId4">
            <a:alphaModFix/>
          </a:blip>
          <a:srcRect/>
          <a:stretch/>
        </p:blipFill>
        <p:spPr>
          <a:xfrm>
            <a:off x="15849600" y="190500"/>
            <a:ext cx="2023773" cy="154593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129" name="Google Shape;129;p6"/>
          <p:cNvPicPr preferRelativeResize="0"/>
          <p:nvPr/>
        </p:nvPicPr>
        <p:blipFill rotWithShape="1">
          <a:blip r:embed="rId3">
            <a:alphaModFix/>
          </a:blip>
          <a:srcRect t="66292"/>
          <a:stretch/>
        </p:blipFill>
        <p:spPr>
          <a:xfrm>
            <a:off x="-422901" y="6700164"/>
            <a:ext cx="18917855" cy="3586836"/>
          </a:xfrm>
          <a:prstGeom prst="rect">
            <a:avLst/>
          </a:prstGeom>
          <a:noFill/>
          <a:ln>
            <a:noFill/>
          </a:ln>
        </p:spPr>
      </p:pic>
      <p:sp>
        <p:nvSpPr>
          <p:cNvPr id="130" name="Google Shape;130;p6"/>
          <p:cNvSpPr/>
          <p:nvPr/>
        </p:nvSpPr>
        <p:spPr>
          <a:xfrm>
            <a:off x="0" y="0"/>
            <a:ext cx="18288000" cy="6451133"/>
          </a:xfrm>
          <a:custGeom>
            <a:avLst/>
            <a:gdLst/>
            <a:ahLst/>
            <a:cxnLst/>
            <a:rect l="l" t="t" r="r" b="b"/>
            <a:pathLst>
              <a:path w="6186311" h="2182235" extrusionOk="0">
                <a:moveTo>
                  <a:pt x="0" y="0"/>
                </a:moveTo>
                <a:lnTo>
                  <a:pt x="6186311" y="0"/>
                </a:lnTo>
                <a:lnTo>
                  <a:pt x="6186311" y="2182235"/>
                </a:lnTo>
                <a:lnTo>
                  <a:pt x="0" y="2182235"/>
                </a:lnTo>
                <a:close/>
              </a:path>
            </a:pathLst>
          </a:custGeom>
          <a:solidFill>
            <a:srgbClr val="25408D"/>
          </a:solidFill>
          <a:ln>
            <a:noFill/>
          </a:ln>
        </p:spPr>
      </p:sp>
      <p:sp>
        <p:nvSpPr>
          <p:cNvPr id="131" name="Google Shape;131;p6"/>
          <p:cNvSpPr txBox="1"/>
          <p:nvPr/>
        </p:nvSpPr>
        <p:spPr>
          <a:xfrm>
            <a:off x="623211" y="450467"/>
            <a:ext cx="14889060" cy="1533525"/>
          </a:xfrm>
          <a:prstGeom prst="rect">
            <a:avLst/>
          </a:prstGeom>
          <a:noFill/>
          <a:ln>
            <a:noFill/>
          </a:ln>
        </p:spPr>
        <p:txBody>
          <a:bodyPr spcFirstLastPara="1" wrap="square" lIns="0" tIns="0" rIns="0" bIns="0" anchor="t" anchorCtr="0">
            <a:spAutoFit/>
          </a:bodyPr>
          <a:lstStyle/>
          <a:p>
            <a:pPr marL="0" marR="0" lvl="0" indent="0" algn="l" rtl="0">
              <a:lnSpc>
                <a:spcPct val="139988"/>
              </a:lnSpc>
              <a:spcBef>
                <a:spcPts val="0"/>
              </a:spcBef>
              <a:spcAft>
                <a:spcPts val="0"/>
              </a:spcAft>
              <a:buNone/>
            </a:pPr>
            <a:r>
              <a:rPr lang="en-US" sz="9000" b="0" i="0" u="none" strike="noStrike" cap="none">
                <a:solidFill>
                  <a:srgbClr val="FFFFFF"/>
                </a:solidFill>
                <a:latin typeface="Open Sans ExtraBold"/>
                <a:ea typeface="Open Sans ExtraBold"/>
                <a:cs typeface="Open Sans ExtraBold"/>
                <a:sym typeface="Open Sans ExtraBold"/>
              </a:rPr>
              <a:t>&gt;50%</a:t>
            </a:r>
            <a:endParaRPr/>
          </a:p>
        </p:txBody>
      </p:sp>
      <p:sp>
        <p:nvSpPr>
          <p:cNvPr id="132" name="Google Shape;132;p6"/>
          <p:cNvSpPr txBox="1"/>
          <p:nvPr/>
        </p:nvSpPr>
        <p:spPr>
          <a:xfrm>
            <a:off x="623211" y="2389259"/>
            <a:ext cx="17072400" cy="2456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200" b="1" i="0" u="none" strike="noStrike" cap="none">
                <a:solidFill>
                  <a:srgbClr val="FFDE59"/>
                </a:solidFill>
                <a:latin typeface="Open Sans"/>
                <a:ea typeface="Open Sans"/>
                <a:cs typeface="Open Sans"/>
                <a:sym typeface="Open Sans"/>
              </a:rPr>
              <a:t>Employment in five industries (transportation; hotels and motels; personal care services; restaurants; and limited-service restaurants) constitute more than half of these expected gains. </a:t>
            </a:r>
            <a:endParaRPr sz="4200"/>
          </a:p>
        </p:txBody>
      </p:sp>
      <p:pic>
        <p:nvPicPr>
          <p:cNvPr id="133" name="Google Shape;133;p6" descr="Super Bowl LVI - Wikipedia"/>
          <p:cNvPicPr preferRelativeResize="0"/>
          <p:nvPr/>
        </p:nvPicPr>
        <p:blipFill rotWithShape="1">
          <a:blip r:embed="rId4">
            <a:alphaModFix/>
          </a:blip>
          <a:srcRect/>
          <a:stretch/>
        </p:blipFill>
        <p:spPr>
          <a:xfrm>
            <a:off x="15849600" y="190500"/>
            <a:ext cx="2023773" cy="154593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pic>
        <p:nvPicPr>
          <p:cNvPr id="138" name="Google Shape;138;p7"/>
          <p:cNvPicPr preferRelativeResize="0"/>
          <p:nvPr/>
        </p:nvPicPr>
        <p:blipFill rotWithShape="1">
          <a:blip r:embed="rId3">
            <a:alphaModFix/>
          </a:blip>
          <a:srcRect t="66292"/>
          <a:stretch/>
        </p:blipFill>
        <p:spPr>
          <a:xfrm>
            <a:off x="-422901" y="6700164"/>
            <a:ext cx="18917855" cy="3586836"/>
          </a:xfrm>
          <a:prstGeom prst="rect">
            <a:avLst/>
          </a:prstGeom>
          <a:noFill/>
          <a:ln>
            <a:noFill/>
          </a:ln>
        </p:spPr>
      </p:pic>
      <p:sp>
        <p:nvSpPr>
          <p:cNvPr id="139" name="Google Shape;139;p7"/>
          <p:cNvSpPr/>
          <p:nvPr/>
        </p:nvSpPr>
        <p:spPr>
          <a:xfrm>
            <a:off x="0" y="0"/>
            <a:ext cx="18288000" cy="6451133"/>
          </a:xfrm>
          <a:custGeom>
            <a:avLst/>
            <a:gdLst/>
            <a:ahLst/>
            <a:cxnLst/>
            <a:rect l="l" t="t" r="r" b="b"/>
            <a:pathLst>
              <a:path w="6186311" h="2182235" extrusionOk="0">
                <a:moveTo>
                  <a:pt x="0" y="0"/>
                </a:moveTo>
                <a:lnTo>
                  <a:pt x="6186311" y="0"/>
                </a:lnTo>
                <a:lnTo>
                  <a:pt x="6186311" y="2182235"/>
                </a:lnTo>
                <a:lnTo>
                  <a:pt x="0" y="2182235"/>
                </a:lnTo>
                <a:close/>
              </a:path>
            </a:pathLst>
          </a:custGeom>
          <a:solidFill>
            <a:srgbClr val="25408D"/>
          </a:solidFill>
          <a:ln>
            <a:noFill/>
          </a:ln>
        </p:spPr>
      </p:sp>
      <p:sp>
        <p:nvSpPr>
          <p:cNvPr id="140" name="Google Shape;140;p7"/>
          <p:cNvSpPr txBox="1"/>
          <p:nvPr/>
        </p:nvSpPr>
        <p:spPr>
          <a:xfrm>
            <a:off x="623211" y="450467"/>
            <a:ext cx="14889060" cy="1533525"/>
          </a:xfrm>
          <a:prstGeom prst="rect">
            <a:avLst/>
          </a:prstGeom>
          <a:noFill/>
          <a:ln>
            <a:noFill/>
          </a:ln>
        </p:spPr>
        <p:txBody>
          <a:bodyPr spcFirstLastPara="1" wrap="square" lIns="0" tIns="0" rIns="0" bIns="0" anchor="t" anchorCtr="0">
            <a:spAutoFit/>
          </a:bodyPr>
          <a:lstStyle/>
          <a:p>
            <a:pPr marL="0" marR="0" lvl="0" indent="0" algn="l" rtl="0">
              <a:lnSpc>
                <a:spcPct val="139988"/>
              </a:lnSpc>
              <a:spcBef>
                <a:spcPts val="0"/>
              </a:spcBef>
              <a:spcAft>
                <a:spcPts val="0"/>
              </a:spcAft>
              <a:buNone/>
            </a:pPr>
            <a:r>
              <a:rPr lang="en-US" sz="9000" b="0" i="0" u="none" strike="noStrike" cap="none">
                <a:solidFill>
                  <a:srgbClr val="FFFFFF"/>
                </a:solidFill>
                <a:latin typeface="Open Sans ExtraBold"/>
                <a:ea typeface="Open Sans ExtraBold"/>
                <a:cs typeface="Open Sans ExtraBold"/>
                <a:sym typeface="Open Sans ExtraBold"/>
              </a:rPr>
              <a:t>225,000</a:t>
            </a:r>
            <a:endParaRPr/>
          </a:p>
        </p:txBody>
      </p:sp>
      <p:sp>
        <p:nvSpPr>
          <p:cNvPr id="141" name="Google Shape;141;p7"/>
          <p:cNvSpPr txBox="1"/>
          <p:nvPr/>
        </p:nvSpPr>
        <p:spPr>
          <a:xfrm>
            <a:off x="623211" y="2735981"/>
            <a:ext cx="16636200" cy="2456700"/>
          </a:xfrm>
          <a:prstGeom prst="rect">
            <a:avLst/>
          </a:prstGeom>
          <a:noFill/>
          <a:ln>
            <a:noFill/>
          </a:ln>
        </p:spPr>
        <p:txBody>
          <a:bodyPr spcFirstLastPara="1" wrap="square" lIns="0" tIns="0" rIns="0" bIns="0" anchor="t" anchorCtr="0">
            <a:spAutoFit/>
          </a:bodyPr>
          <a:lstStyle/>
          <a:p>
            <a:pPr marL="0" marR="0" lvl="0" indent="0" algn="l" rtl="0">
              <a:lnSpc>
                <a:spcPct val="140007"/>
              </a:lnSpc>
              <a:spcBef>
                <a:spcPts val="0"/>
              </a:spcBef>
              <a:spcAft>
                <a:spcPts val="0"/>
              </a:spcAft>
              <a:buNone/>
            </a:pPr>
            <a:r>
              <a:rPr lang="en-US" sz="4200" b="1" i="0" u="none" strike="noStrike" cap="none">
                <a:solidFill>
                  <a:srgbClr val="FFDE59"/>
                </a:solidFill>
                <a:latin typeface="Open Sans"/>
                <a:ea typeface="Open Sans"/>
                <a:cs typeface="Open Sans"/>
                <a:sym typeface="Open Sans"/>
              </a:rPr>
              <a:t>The total number of room nights expected to be booked as a result of the event is somewhere between 150,000 and 225,000.</a:t>
            </a:r>
            <a:endParaRPr sz="4200"/>
          </a:p>
        </p:txBody>
      </p:sp>
      <p:pic>
        <p:nvPicPr>
          <p:cNvPr id="142" name="Google Shape;142;p7" descr="Super Bowl LVI - Wikipedia"/>
          <p:cNvPicPr preferRelativeResize="0"/>
          <p:nvPr/>
        </p:nvPicPr>
        <p:blipFill rotWithShape="1">
          <a:blip r:embed="rId4">
            <a:alphaModFix/>
          </a:blip>
          <a:srcRect/>
          <a:stretch/>
        </p:blipFill>
        <p:spPr>
          <a:xfrm>
            <a:off x="15849600" y="190500"/>
            <a:ext cx="2023773" cy="154593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pic>
        <p:nvPicPr>
          <p:cNvPr id="147" name="Google Shape;147;p8"/>
          <p:cNvPicPr preferRelativeResize="0"/>
          <p:nvPr/>
        </p:nvPicPr>
        <p:blipFill rotWithShape="1">
          <a:blip r:embed="rId3">
            <a:alphaModFix/>
          </a:blip>
          <a:srcRect t="66292"/>
          <a:stretch/>
        </p:blipFill>
        <p:spPr>
          <a:xfrm>
            <a:off x="-422901" y="6700164"/>
            <a:ext cx="18917855" cy="3586836"/>
          </a:xfrm>
          <a:prstGeom prst="rect">
            <a:avLst/>
          </a:prstGeom>
          <a:noFill/>
          <a:ln>
            <a:noFill/>
          </a:ln>
        </p:spPr>
      </p:pic>
      <p:sp>
        <p:nvSpPr>
          <p:cNvPr id="148" name="Google Shape;148;p8"/>
          <p:cNvSpPr/>
          <p:nvPr/>
        </p:nvSpPr>
        <p:spPr>
          <a:xfrm>
            <a:off x="0" y="0"/>
            <a:ext cx="18288000" cy="6451133"/>
          </a:xfrm>
          <a:custGeom>
            <a:avLst/>
            <a:gdLst/>
            <a:ahLst/>
            <a:cxnLst/>
            <a:rect l="l" t="t" r="r" b="b"/>
            <a:pathLst>
              <a:path w="6186311" h="2182235" extrusionOk="0">
                <a:moveTo>
                  <a:pt x="0" y="0"/>
                </a:moveTo>
                <a:lnTo>
                  <a:pt x="6186311" y="0"/>
                </a:lnTo>
                <a:lnTo>
                  <a:pt x="6186311" y="2182235"/>
                </a:lnTo>
                <a:lnTo>
                  <a:pt x="0" y="2182235"/>
                </a:lnTo>
                <a:close/>
              </a:path>
            </a:pathLst>
          </a:custGeom>
          <a:solidFill>
            <a:srgbClr val="25408D"/>
          </a:solidFill>
          <a:ln>
            <a:noFill/>
          </a:ln>
        </p:spPr>
      </p:sp>
      <p:sp>
        <p:nvSpPr>
          <p:cNvPr id="149" name="Google Shape;149;p8"/>
          <p:cNvSpPr txBox="1"/>
          <p:nvPr/>
        </p:nvSpPr>
        <p:spPr>
          <a:xfrm>
            <a:off x="623211" y="450467"/>
            <a:ext cx="14889060" cy="1533525"/>
          </a:xfrm>
          <a:prstGeom prst="rect">
            <a:avLst/>
          </a:prstGeom>
          <a:noFill/>
          <a:ln>
            <a:noFill/>
          </a:ln>
        </p:spPr>
        <p:txBody>
          <a:bodyPr spcFirstLastPara="1" wrap="square" lIns="0" tIns="0" rIns="0" bIns="0" anchor="t" anchorCtr="0">
            <a:spAutoFit/>
          </a:bodyPr>
          <a:lstStyle/>
          <a:p>
            <a:pPr marL="0" marR="0" lvl="0" indent="0" algn="l" rtl="0">
              <a:lnSpc>
                <a:spcPct val="139988"/>
              </a:lnSpc>
              <a:spcBef>
                <a:spcPts val="0"/>
              </a:spcBef>
              <a:spcAft>
                <a:spcPts val="0"/>
              </a:spcAft>
              <a:buNone/>
            </a:pPr>
            <a:r>
              <a:rPr lang="en-US" sz="9000" b="0" i="0" u="none" strike="noStrike" cap="none">
                <a:solidFill>
                  <a:srgbClr val="FFFFFF"/>
                </a:solidFill>
                <a:latin typeface="Open Sans ExtraBold"/>
                <a:ea typeface="Open Sans ExtraBold"/>
                <a:cs typeface="Open Sans ExtraBold"/>
                <a:sym typeface="Open Sans ExtraBold"/>
              </a:rPr>
              <a:t>43 Million</a:t>
            </a:r>
            <a:endParaRPr/>
          </a:p>
        </p:txBody>
      </p:sp>
      <p:sp>
        <p:nvSpPr>
          <p:cNvPr id="150" name="Google Shape;150;p8"/>
          <p:cNvSpPr txBox="1"/>
          <p:nvPr/>
        </p:nvSpPr>
        <p:spPr>
          <a:xfrm>
            <a:off x="623211" y="2344952"/>
            <a:ext cx="16636200" cy="37467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200" b="1" i="0" u="none" strike="noStrike" cap="none">
                <a:solidFill>
                  <a:srgbClr val="FFDE59"/>
                </a:solidFill>
                <a:latin typeface="Open Sans"/>
                <a:ea typeface="Open Sans"/>
                <a:cs typeface="Open Sans"/>
                <a:sym typeface="Open Sans"/>
              </a:rPr>
              <a:t>From a qualitative impact perspective, the event  provides the LA area with exposure.  </a:t>
            </a:r>
            <a:endParaRPr sz="4200" b="1" i="0" u="none" strike="noStrike" cap="none">
              <a:solidFill>
                <a:srgbClr val="FFDE59"/>
              </a:solidFill>
              <a:latin typeface="Open Sans"/>
              <a:ea typeface="Open Sans"/>
              <a:cs typeface="Open Sans"/>
              <a:sym typeface="Open Sans"/>
            </a:endParaRPr>
          </a:p>
          <a:p>
            <a:pPr marL="0" marR="0" lvl="0" indent="0" algn="l" rtl="0">
              <a:lnSpc>
                <a:spcPct val="140007"/>
              </a:lnSpc>
              <a:spcBef>
                <a:spcPts val="3000"/>
              </a:spcBef>
              <a:spcAft>
                <a:spcPts val="0"/>
              </a:spcAft>
              <a:buNone/>
            </a:pPr>
            <a:r>
              <a:rPr lang="en-US" sz="4200" b="1" i="0" u="none" strike="noStrike" cap="none">
                <a:solidFill>
                  <a:srgbClr val="FFDE59"/>
                </a:solidFill>
                <a:latin typeface="Open Sans"/>
                <a:ea typeface="Open Sans"/>
                <a:cs typeface="Open Sans"/>
                <a:sym typeface="Open Sans"/>
              </a:rPr>
              <a:t>For example, the 2020 Super Bowl generated more than 43 million social media interactions. </a:t>
            </a:r>
            <a:endParaRPr sz="4200"/>
          </a:p>
        </p:txBody>
      </p:sp>
      <p:pic>
        <p:nvPicPr>
          <p:cNvPr id="151" name="Google Shape;151;p8" descr="Super Bowl LVI - Wikipedia"/>
          <p:cNvPicPr preferRelativeResize="0"/>
          <p:nvPr/>
        </p:nvPicPr>
        <p:blipFill rotWithShape="1">
          <a:blip r:embed="rId4">
            <a:alphaModFix/>
          </a:blip>
          <a:srcRect/>
          <a:stretch/>
        </p:blipFill>
        <p:spPr>
          <a:xfrm>
            <a:off x="15849600" y="190500"/>
            <a:ext cx="2023773" cy="154593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pic>
        <p:nvPicPr>
          <p:cNvPr id="156" name="Google Shape;156;p9"/>
          <p:cNvPicPr preferRelativeResize="0"/>
          <p:nvPr/>
        </p:nvPicPr>
        <p:blipFill rotWithShape="1">
          <a:blip r:embed="rId3">
            <a:alphaModFix/>
          </a:blip>
          <a:srcRect t="66292"/>
          <a:stretch/>
        </p:blipFill>
        <p:spPr>
          <a:xfrm>
            <a:off x="-422901" y="6700164"/>
            <a:ext cx="18917855" cy="3586836"/>
          </a:xfrm>
          <a:prstGeom prst="rect">
            <a:avLst/>
          </a:prstGeom>
          <a:noFill/>
          <a:ln>
            <a:noFill/>
          </a:ln>
        </p:spPr>
      </p:pic>
      <p:sp>
        <p:nvSpPr>
          <p:cNvPr id="157" name="Google Shape;157;p9"/>
          <p:cNvSpPr/>
          <p:nvPr/>
        </p:nvSpPr>
        <p:spPr>
          <a:xfrm>
            <a:off x="0" y="0"/>
            <a:ext cx="18288000" cy="6451133"/>
          </a:xfrm>
          <a:custGeom>
            <a:avLst/>
            <a:gdLst/>
            <a:ahLst/>
            <a:cxnLst/>
            <a:rect l="l" t="t" r="r" b="b"/>
            <a:pathLst>
              <a:path w="6186311" h="2182235" extrusionOk="0">
                <a:moveTo>
                  <a:pt x="0" y="0"/>
                </a:moveTo>
                <a:lnTo>
                  <a:pt x="6186311" y="0"/>
                </a:lnTo>
                <a:lnTo>
                  <a:pt x="6186311" y="2182235"/>
                </a:lnTo>
                <a:lnTo>
                  <a:pt x="0" y="2182235"/>
                </a:lnTo>
                <a:close/>
              </a:path>
            </a:pathLst>
          </a:custGeom>
          <a:solidFill>
            <a:srgbClr val="25408D"/>
          </a:solidFill>
          <a:ln>
            <a:noFill/>
          </a:ln>
        </p:spPr>
      </p:sp>
      <p:sp>
        <p:nvSpPr>
          <p:cNvPr id="158" name="Google Shape;158;p9"/>
          <p:cNvSpPr txBox="1"/>
          <p:nvPr/>
        </p:nvSpPr>
        <p:spPr>
          <a:xfrm>
            <a:off x="623211" y="450467"/>
            <a:ext cx="14889060" cy="1533525"/>
          </a:xfrm>
          <a:prstGeom prst="rect">
            <a:avLst/>
          </a:prstGeom>
          <a:noFill/>
          <a:ln>
            <a:noFill/>
          </a:ln>
        </p:spPr>
        <p:txBody>
          <a:bodyPr spcFirstLastPara="1" wrap="square" lIns="0" tIns="0" rIns="0" bIns="0" anchor="t" anchorCtr="0">
            <a:spAutoFit/>
          </a:bodyPr>
          <a:lstStyle/>
          <a:p>
            <a:pPr marL="0" marR="0" lvl="0" indent="0" algn="l" rtl="0">
              <a:lnSpc>
                <a:spcPct val="139988"/>
              </a:lnSpc>
              <a:spcBef>
                <a:spcPts val="0"/>
              </a:spcBef>
              <a:spcAft>
                <a:spcPts val="0"/>
              </a:spcAft>
              <a:buNone/>
            </a:pPr>
            <a:r>
              <a:rPr lang="en-US" sz="9000" b="0" i="0" u="none" strike="noStrike" cap="none">
                <a:solidFill>
                  <a:srgbClr val="FFFFFF"/>
                </a:solidFill>
                <a:latin typeface="Open Sans ExtraBold"/>
                <a:ea typeface="Open Sans ExtraBold"/>
                <a:cs typeface="Open Sans ExtraBold"/>
                <a:sym typeface="Open Sans ExtraBold"/>
              </a:rPr>
              <a:t>56</a:t>
            </a:r>
            <a:endParaRPr/>
          </a:p>
        </p:txBody>
      </p:sp>
      <p:sp>
        <p:nvSpPr>
          <p:cNvPr id="159" name="Google Shape;159;p9"/>
          <p:cNvSpPr txBox="1"/>
          <p:nvPr/>
        </p:nvSpPr>
        <p:spPr>
          <a:xfrm>
            <a:off x="623211" y="2328968"/>
            <a:ext cx="17132100" cy="33618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200" b="1" i="0" u="none" strike="noStrike" cap="none">
                <a:solidFill>
                  <a:srgbClr val="FFDE59"/>
                </a:solidFill>
                <a:latin typeface="Open Sans"/>
                <a:ea typeface="Open Sans"/>
                <a:cs typeface="Open Sans"/>
                <a:sym typeface="Open Sans"/>
              </a:rPr>
              <a:t>56 “unsung hero” grassroots organizations and nonprofits that are making an impact in underserved communities across the L.A. region will gain recognition and funding through Super Bowl activities and media coverage. </a:t>
            </a:r>
            <a:endParaRPr sz="4200"/>
          </a:p>
        </p:txBody>
      </p:sp>
      <p:pic>
        <p:nvPicPr>
          <p:cNvPr id="160" name="Google Shape;160;p9" descr="Super Bowl LVI - Wikipedia"/>
          <p:cNvPicPr preferRelativeResize="0"/>
          <p:nvPr/>
        </p:nvPicPr>
        <p:blipFill rotWithShape="1">
          <a:blip r:embed="rId4">
            <a:alphaModFix/>
          </a:blip>
          <a:srcRect/>
          <a:stretch/>
        </p:blipFill>
        <p:spPr>
          <a:xfrm>
            <a:off x="15849600" y="190500"/>
            <a:ext cx="2023773" cy="1545938"/>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493</Words>
  <Application>Microsoft Macintosh PowerPoint</Application>
  <PresentationFormat>Custom</PresentationFormat>
  <Paragraphs>46</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Calibri</vt:lpstr>
      <vt:lpstr>Open Sans ExtraBold</vt:lpstr>
      <vt:lpstr>Open Sans</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Laura Bennett</cp:lastModifiedBy>
  <cp:revision>1</cp:revision>
  <dcterms:created xsi:type="dcterms:W3CDTF">2006-08-16T00:00:00Z</dcterms:created>
  <dcterms:modified xsi:type="dcterms:W3CDTF">2023-08-10T20:28:02Z</dcterms:modified>
</cp:coreProperties>
</file>