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9144000" cy="5143500" type="screen16x9"/>
  <p:notesSz cx="6858000" cy="9144000"/>
  <p:embeddedFontLst>
    <p:embeddedFont>
      <p:font typeface="Montserrat" pitchFamily="2" charset="77"/>
      <p:regular r:id="rId39"/>
      <p:bold r:id="rId40"/>
      <p:italic r:id="rId41"/>
      <p:boldItalic r:id="rId42"/>
    </p:embeddedFont>
    <p:embeddedFont>
      <p:font typeface="Oswald" panose="02000703000000000000" pitchFamily="2" charset="77"/>
      <p:regular r:id="rId43"/>
      <p:bold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7" roundtripDataSignature="AMtx7mhG3nfwWf29sn/MD8radfuS2f9o3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4.fntdata"/><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2.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5.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
        <p:cNvGrpSpPr/>
        <p:nvPr/>
      </p:nvGrpSpPr>
      <p:grpSpPr>
        <a:xfrm>
          <a:off x="0" y="0"/>
          <a:ext cx="0" cy="0"/>
          <a:chOff x="0" y="0"/>
          <a:chExt cx="0" cy="0"/>
        </a:xfrm>
      </p:grpSpPr>
      <p:sp>
        <p:nvSpPr>
          <p:cNvPr id="48" name="Google Shape;4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9" name="Google Shape;4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25f0835f6c9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g25f0835f6c9_0_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1" name="Google Shape;14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0" name="Google Shape;15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0" name="Google Shape;16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311c05843b_0_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311c05843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6" name="Google Shape;17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8" name="Google Shape;58;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7" name="Google Shape;22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6" name="Google Shape;236;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2" name="Google Shape;242;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239b89bd98d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1" name="Google Shape;251;g239b89bd98d_1_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0" name="Google Shape;260;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2311c05843b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g2311c05843b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2311c05843b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8" name="Google Shape;278;g2311c05843b_0_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2311c05843b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g2311c05843b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2311c05843b_0_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4" name="Google Shape;294;g2311c05843b_0_7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2311c05843b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g2311c05843b_0_7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8" name="Google Shape;68;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2311c05843b_0_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2" name="Google Shape;312;g2311c05843b_0_8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2311c05843b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2" name="Google Shape;322;g2311c05843b_0_5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g2311c05843b_0_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1" name="Google Shape;331;g2311c05843b_0_9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0" name="Google Shape;340;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7" name="Google Shape;34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87" name="Google Shape;387;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7" name="Google Shape;77;p4:notes"/>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6" name="Google Shape;86;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25f0835f6c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25f0835f6c9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6" name="Google Shape;10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5" name="Google Shape;12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8"/>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28"/>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latin typeface="Arial"/>
                <a:ea typeface="Arial"/>
                <a:cs typeface="Arial"/>
                <a:sym typeface="Aria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33"/>
        <p:cNvGrpSpPr/>
        <p:nvPr/>
      </p:nvGrpSpPr>
      <p:grpSpPr>
        <a:xfrm>
          <a:off x="0" y="0"/>
          <a:ext cx="0" cy="0"/>
          <a:chOff x="0" y="0"/>
          <a:chExt cx="0" cy="0"/>
        </a:xfrm>
      </p:grpSpPr>
      <p:sp>
        <p:nvSpPr>
          <p:cNvPr id="34" name="Google Shape;34;p37"/>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35" name="Google Shape;35;p37"/>
          <p:cNvSpPr txBox="1">
            <a:spLocks noGrp="1"/>
          </p:cNvSpPr>
          <p:nvPr>
            <p:ph type="title" idx="2"/>
          </p:nvPr>
        </p:nvSpPr>
        <p:spPr>
          <a:xfrm>
            <a:off x="89838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6" name="Google Shape;36;p37"/>
          <p:cNvSpPr txBox="1">
            <a:spLocks noGrp="1"/>
          </p:cNvSpPr>
          <p:nvPr>
            <p:ph type="subTitle" idx="1"/>
          </p:nvPr>
        </p:nvSpPr>
        <p:spPr>
          <a:xfrm>
            <a:off x="89838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7" name="Google Shape;37;p37"/>
          <p:cNvSpPr txBox="1">
            <a:spLocks noGrp="1"/>
          </p:cNvSpPr>
          <p:nvPr>
            <p:ph type="title" idx="3"/>
          </p:nvPr>
        </p:nvSpPr>
        <p:spPr>
          <a:xfrm>
            <a:off x="279026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38" name="Google Shape;38;p37"/>
          <p:cNvSpPr txBox="1">
            <a:spLocks noGrp="1"/>
          </p:cNvSpPr>
          <p:nvPr>
            <p:ph type="subTitle" idx="4"/>
          </p:nvPr>
        </p:nvSpPr>
        <p:spPr>
          <a:xfrm>
            <a:off x="279026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39" name="Google Shape;39;p37"/>
          <p:cNvSpPr txBox="1">
            <a:spLocks noGrp="1"/>
          </p:cNvSpPr>
          <p:nvPr>
            <p:ph type="title" idx="5"/>
          </p:nvPr>
        </p:nvSpPr>
        <p:spPr>
          <a:xfrm>
            <a:off x="4682136"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40" name="Google Shape;40;p37"/>
          <p:cNvSpPr txBox="1">
            <a:spLocks noGrp="1"/>
          </p:cNvSpPr>
          <p:nvPr>
            <p:ph type="subTitle" idx="6"/>
          </p:nvPr>
        </p:nvSpPr>
        <p:spPr>
          <a:xfrm>
            <a:off x="4682139"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
        <p:nvSpPr>
          <p:cNvPr id="41" name="Google Shape;41;p37"/>
          <p:cNvSpPr txBox="1">
            <a:spLocks noGrp="1"/>
          </p:cNvSpPr>
          <p:nvPr>
            <p:ph type="title" idx="7"/>
          </p:nvPr>
        </p:nvSpPr>
        <p:spPr>
          <a:xfrm>
            <a:off x="6574011" y="3052625"/>
            <a:ext cx="1671600" cy="5484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a:endParaRPr/>
          </a:p>
        </p:txBody>
      </p:sp>
      <p:sp>
        <p:nvSpPr>
          <p:cNvPr id="42" name="Google Shape;42;p37"/>
          <p:cNvSpPr txBox="1">
            <a:spLocks noGrp="1"/>
          </p:cNvSpPr>
          <p:nvPr>
            <p:ph type="subTitle" idx="8"/>
          </p:nvPr>
        </p:nvSpPr>
        <p:spPr>
          <a:xfrm>
            <a:off x="6574014" y="3558837"/>
            <a:ext cx="1671600" cy="11574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3"/>
        <p:cNvGrpSpPr/>
        <p:nvPr/>
      </p:nvGrpSpPr>
      <p:grpSpPr>
        <a:xfrm>
          <a:off x="0" y="0"/>
          <a:ext cx="0" cy="0"/>
          <a:chOff x="0" y="0"/>
          <a:chExt cx="0" cy="0"/>
        </a:xfrm>
      </p:grpSpPr>
      <p:sp>
        <p:nvSpPr>
          <p:cNvPr id="44" name="Google Shape;44;p3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latin typeface="Arial"/>
                <a:ea typeface="Arial"/>
                <a:cs typeface="Arial"/>
                <a:sym typeface="Aria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45" name="Google Shape;45;p38"/>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latin typeface="Arial"/>
                <a:ea typeface="Arial"/>
                <a:cs typeface="Arial"/>
                <a:sym typeface="Aria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46" name="Google Shape;46;p38"/>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latin typeface="Arial"/>
                <a:ea typeface="Arial"/>
                <a:cs typeface="Arial"/>
                <a:sym typeface="Aria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
        <p:cNvGrpSpPr/>
        <p:nvPr/>
      </p:nvGrpSpPr>
      <p:grpSpPr>
        <a:xfrm>
          <a:off x="0" y="0"/>
          <a:ext cx="0" cy="0"/>
          <a:chOff x="0" y="0"/>
          <a:chExt cx="0" cy="0"/>
        </a:xfrm>
      </p:grpSpPr>
      <p:sp>
        <p:nvSpPr>
          <p:cNvPr id="12" name="Google Shape;12;p29"/>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latin typeface="Arial"/>
                <a:ea typeface="Arial"/>
                <a:cs typeface="Arial"/>
                <a:sym typeface="Aria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29"/>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latin typeface="Arial"/>
                <a:ea typeface="Arial"/>
                <a:cs typeface="Arial"/>
                <a:sym typeface="Aria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ig text">
  <p:cSld name="TITLE_1_1_1">
    <p:spTree>
      <p:nvGrpSpPr>
        <p:cNvPr id="1" name="Shape 14"/>
        <p:cNvGrpSpPr/>
        <p:nvPr/>
      </p:nvGrpSpPr>
      <p:grpSpPr>
        <a:xfrm>
          <a:off x="0" y="0"/>
          <a:ext cx="0" cy="0"/>
          <a:chOff x="0" y="0"/>
          <a:chExt cx="0" cy="0"/>
        </a:xfrm>
      </p:grpSpPr>
      <p:sp>
        <p:nvSpPr>
          <p:cNvPr id="15" name="Google Shape;15;p30"/>
          <p:cNvSpPr txBox="1">
            <a:spLocks noGrp="1"/>
          </p:cNvSpPr>
          <p:nvPr>
            <p:ph type="ctrTitle"/>
          </p:nvPr>
        </p:nvSpPr>
        <p:spPr>
          <a:xfrm>
            <a:off x="1273500" y="1369000"/>
            <a:ext cx="6597000" cy="21099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4500"/>
              <a:buNone/>
              <a:defRPr sz="45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6" name="Google Shape;16;p30"/>
          <p:cNvSpPr txBox="1">
            <a:spLocks noGrp="1"/>
          </p:cNvSpPr>
          <p:nvPr>
            <p:ph type="subTitle" idx="1"/>
          </p:nvPr>
        </p:nvSpPr>
        <p:spPr>
          <a:xfrm>
            <a:off x="2481900" y="2519525"/>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latin typeface="Arial"/>
                <a:ea typeface="Arial"/>
                <a:cs typeface="Arial"/>
                <a:sym typeface="Aria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7"/>
        <p:cNvGrpSpPr/>
        <p:nvPr/>
      </p:nvGrpSpPr>
      <p:grpSpPr>
        <a:xfrm>
          <a:off x="0" y="0"/>
          <a:ext cx="0" cy="0"/>
          <a:chOff x="0" y="0"/>
          <a:chExt cx="0" cy="0"/>
        </a:xfrm>
      </p:grpSpPr>
      <p:sp>
        <p:nvSpPr>
          <p:cNvPr id="18" name="Google Shape;18;p31"/>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latin typeface="Arial"/>
                <a:ea typeface="Arial"/>
                <a:cs typeface="Arial"/>
                <a:sym typeface="Aria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9" name="Google Shape;19;p31"/>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latin typeface="Arial"/>
                <a:ea typeface="Arial"/>
                <a:cs typeface="Arial"/>
                <a:sym typeface="Aria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
        <p:cNvGrpSpPr/>
        <p:nvPr/>
      </p:nvGrpSpPr>
      <p:grpSpPr>
        <a:xfrm>
          <a:off x="0" y="0"/>
          <a:ext cx="0" cy="0"/>
          <a:chOff x="0" y="0"/>
          <a:chExt cx="0" cy="0"/>
        </a:xfrm>
      </p:grpSpPr>
      <p:sp>
        <p:nvSpPr>
          <p:cNvPr id="21" name="Google Shape;21;p32"/>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latin typeface="Arial"/>
                <a:ea typeface="Arial"/>
                <a:cs typeface="Arial"/>
                <a:sym typeface="Aria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2" name="Google Shape;22;p32"/>
          <p:cNvSpPr txBox="1">
            <a:spLocks noGrp="1"/>
          </p:cNvSpPr>
          <p:nvPr>
            <p:ph type="body" idx="1"/>
          </p:nvPr>
        </p:nvSpPr>
        <p:spPr>
          <a:xfrm>
            <a:off x="938500" y="1659275"/>
            <a:ext cx="49464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latin typeface="Arial"/>
                <a:ea typeface="Arial"/>
                <a:cs typeface="Arial"/>
                <a:sym typeface="Aria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Text">
  <p:cSld name="TITLE_1">
    <p:spTree>
      <p:nvGrpSpPr>
        <p:cNvPr id="1" name="Shape 23"/>
        <p:cNvGrpSpPr/>
        <p:nvPr/>
      </p:nvGrpSpPr>
      <p:grpSpPr>
        <a:xfrm>
          <a:off x="0" y="0"/>
          <a:ext cx="0" cy="0"/>
          <a:chOff x="0" y="0"/>
          <a:chExt cx="0" cy="0"/>
        </a:xfrm>
      </p:grpSpPr>
      <p:sp>
        <p:nvSpPr>
          <p:cNvPr id="24" name="Google Shape;24;p33"/>
          <p:cNvSpPr txBox="1">
            <a:spLocks noGrp="1"/>
          </p:cNvSpPr>
          <p:nvPr>
            <p:ph type="ctrTitle"/>
          </p:nvPr>
        </p:nvSpPr>
        <p:spPr>
          <a:xfrm>
            <a:off x="4285500" y="2832875"/>
            <a:ext cx="3657300" cy="644700"/>
          </a:xfrm>
          <a:prstGeom prst="rect">
            <a:avLst/>
          </a:prstGeom>
          <a:noFill/>
          <a:ln>
            <a:noFill/>
          </a:ln>
          <a:effectLst>
            <a:outerShdw blurRad="57150" dist="19050" dir="5400000" algn="bl" rotWithShape="0">
              <a:srgbClr val="76A5AF">
                <a:alpha val="87843"/>
              </a:srgbClr>
            </a:outerShdw>
          </a:effectLst>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6000"/>
              <a:buNone/>
              <a:defRPr sz="6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25" name="Google Shape;25;p33"/>
          <p:cNvSpPr txBox="1">
            <a:spLocks noGrp="1"/>
          </p:cNvSpPr>
          <p:nvPr>
            <p:ph type="subTitle" idx="1"/>
          </p:nvPr>
        </p:nvSpPr>
        <p:spPr>
          <a:xfrm>
            <a:off x="4144050" y="3549850"/>
            <a:ext cx="394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latin typeface="Arial"/>
                <a:ea typeface="Arial"/>
                <a:cs typeface="Arial"/>
                <a:sym typeface="Aria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Quote">
  <p:cSld name="TITLE_1_1">
    <p:spTree>
      <p:nvGrpSpPr>
        <p:cNvPr id="1" name="Shape 26"/>
        <p:cNvGrpSpPr/>
        <p:nvPr/>
      </p:nvGrpSpPr>
      <p:grpSpPr>
        <a:xfrm>
          <a:off x="0" y="0"/>
          <a:ext cx="0" cy="0"/>
          <a:chOff x="0" y="0"/>
          <a:chExt cx="0" cy="0"/>
        </a:xfrm>
      </p:grpSpPr>
      <p:sp>
        <p:nvSpPr>
          <p:cNvPr id="27" name="Google Shape;27;p34"/>
          <p:cNvSpPr txBox="1">
            <a:spLocks noGrp="1"/>
          </p:cNvSpPr>
          <p:nvPr>
            <p:ph type="ctrTitle"/>
          </p:nvPr>
        </p:nvSpPr>
        <p:spPr>
          <a:xfrm>
            <a:off x="1850525" y="1157925"/>
            <a:ext cx="5442900" cy="26031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lt1"/>
              </a:buClr>
              <a:buSzPts val="3000"/>
              <a:buNone/>
              <a:defRPr sz="3000" b="1">
                <a:solidFill>
                  <a:schemeClr val="lt1"/>
                </a:solidFill>
                <a:latin typeface="Arial"/>
                <a:ea typeface="Arial"/>
                <a:cs typeface="Arial"/>
                <a:sym typeface="Arial"/>
              </a:defRPr>
            </a:lvl1pPr>
            <a:lvl2pPr lvl="1" algn="ctr">
              <a:lnSpc>
                <a:spcPct val="100000"/>
              </a:lnSpc>
              <a:spcBef>
                <a:spcPts val="0"/>
              </a:spcBef>
              <a:spcAft>
                <a:spcPts val="0"/>
              </a:spcAft>
              <a:buClr>
                <a:schemeClr val="lt1"/>
              </a:buClr>
              <a:buSzPts val="3000"/>
              <a:buNone/>
              <a:defRPr sz="3000" b="1">
                <a:solidFill>
                  <a:schemeClr val="lt1"/>
                </a:solidFill>
              </a:defRPr>
            </a:lvl2pPr>
            <a:lvl3pPr lvl="2" algn="ctr">
              <a:lnSpc>
                <a:spcPct val="100000"/>
              </a:lnSpc>
              <a:spcBef>
                <a:spcPts val="0"/>
              </a:spcBef>
              <a:spcAft>
                <a:spcPts val="0"/>
              </a:spcAft>
              <a:buClr>
                <a:schemeClr val="lt1"/>
              </a:buClr>
              <a:buSzPts val="3000"/>
              <a:buNone/>
              <a:defRPr sz="3000" b="1">
                <a:solidFill>
                  <a:schemeClr val="lt1"/>
                </a:solidFill>
              </a:defRPr>
            </a:lvl3pPr>
            <a:lvl4pPr lvl="3" algn="ctr">
              <a:lnSpc>
                <a:spcPct val="100000"/>
              </a:lnSpc>
              <a:spcBef>
                <a:spcPts val="0"/>
              </a:spcBef>
              <a:spcAft>
                <a:spcPts val="0"/>
              </a:spcAft>
              <a:buClr>
                <a:schemeClr val="lt1"/>
              </a:buClr>
              <a:buSzPts val="3000"/>
              <a:buNone/>
              <a:defRPr sz="3000" b="1">
                <a:solidFill>
                  <a:schemeClr val="lt1"/>
                </a:solidFill>
              </a:defRPr>
            </a:lvl4pPr>
            <a:lvl5pPr lvl="4" algn="ctr">
              <a:lnSpc>
                <a:spcPct val="100000"/>
              </a:lnSpc>
              <a:spcBef>
                <a:spcPts val="0"/>
              </a:spcBef>
              <a:spcAft>
                <a:spcPts val="0"/>
              </a:spcAft>
              <a:buClr>
                <a:schemeClr val="lt1"/>
              </a:buClr>
              <a:buSzPts val="3000"/>
              <a:buNone/>
              <a:defRPr sz="3000" b="1">
                <a:solidFill>
                  <a:schemeClr val="lt1"/>
                </a:solidFill>
              </a:defRPr>
            </a:lvl5pPr>
            <a:lvl6pPr lvl="5" algn="ctr">
              <a:lnSpc>
                <a:spcPct val="100000"/>
              </a:lnSpc>
              <a:spcBef>
                <a:spcPts val="0"/>
              </a:spcBef>
              <a:spcAft>
                <a:spcPts val="0"/>
              </a:spcAft>
              <a:buClr>
                <a:schemeClr val="lt1"/>
              </a:buClr>
              <a:buSzPts val="3000"/>
              <a:buNone/>
              <a:defRPr sz="3000" b="1">
                <a:solidFill>
                  <a:schemeClr val="lt1"/>
                </a:solidFill>
              </a:defRPr>
            </a:lvl6pPr>
            <a:lvl7pPr lvl="6" algn="ctr">
              <a:lnSpc>
                <a:spcPct val="100000"/>
              </a:lnSpc>
              <a:spcBef>
                <a:spcPts val="0"/>
              </a:spcBef>
              <a:spcAft>
                <a:spcPts val="0"/>
              </a:spcAft>
              <a:buClr>
                <a:schemeClr val="lt1"/>
              </a:buClr>
              <a:buSzPts val="3000"/>
              <a:buNone/>
              <a:defRPr sz="3000" b="1">
                <a:solidFill>
                  <a:schemeClr val="lt1"/>
                </a:solidFill>
              </a:defRPr>
            </a:lvl7pPr>
            <a:lvl8pPr lvl="7" algn="ctr">
              <a:lnSpc>
                <a:spcPct val="100000"/>
              </a:lnSpc>
              <a:spcBef>
                <a:spcPts val="0"/>
              </a:spcBef>
              <a:spcAft>
                <a:spcPts val="0"/>
              </a:spcAft>
              <a:buClr>
                <a:schemeClr val="lt1"/>
              </a:buClr>
              <a:buSzPts val="3000"/>
              <a:buNone/>
              <a:defRPr sz="3000" b="1">
                <a:solidFill>
                  <a:schemeClr val="lt1"/>
                </a:solidFill>
              </a:defRPr>
            </a:lvl8pPr>
            <a:lvl9pPr lvl="8" algn="ctr">
              <a:lnSpc>
                <a:spcPct val="100000"/>
              </a:lnSpc>
              <a:spcBef>
                <a:spcPts val="0"/>
              </a:spcBef>
              <a:spcAft>
                <a:spcPts val="0"/>
              </a:spcAft>
              <a:buClr>
                <a:schemeClr val="lt1"/>
              </a:buClr>
              <a:buSzPts val="3000"/>
              <a:buNone/>
              <a:defRPr sz="3000" b="1">
                <a:solidFill>
                  <a:schemeClr val="lt1"/>
                </a:solidFill>
              </a:defRPr>
            </a:lvl9pPr>
          </a:lstStyle>
          <a:p>
            <a:endParaRPr/>
          </a:p>
        </p:txBody>
      </p:sp>
      <p:sp>
        <p:nvSpPr>
          <p:cNvPr id="28" name="Google Shape;28;p34"/>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latin typeface="Arial"/>
                <a:ea typeface="Arial"/>
                <a:cs typeface="Arial"/>
                <a:sym typeface="Arial"/>
              </a:defRPr>
            </a:lvl1pPr>
            <a:lvl2pPr lvl="1" algn="ctr">
              <a:lnSpc>
                <a:spcPct val="100000"/>
              </a:lnSpc>
              <a:spcBef>
                <a:spcPts val="0"/>
              </a:spcBef>
              <a:spcAft>
                <a:spcPts val="0"/>
              </a:spcAft>
              <a:buClr>
                <a:schemeClr val="accent1"/>
              </a:buClr>
              <a:buSzPts val="1800"/>
              <a:buNone/>
              <a:defRPr sz="1800">
                <a:solidFill>
                  <a:schemeClr val="accent1"/>
                </a:solidFill>
              </a:defRPr>
            </a:lvl2pPr>
            <a:lvl3pPr lvl="2" algn="ctr">
              <a:lnSpc>
                <a:spcPct val="100000"/>
              </a:lnSpc>
              <a:spcBef>
                <a:spcPts val="0"/>
              </a:spcBef>
              <a:spcAft>
                <a:spcPts val="0"/>
              </a:spcAft>
              <a:buClr>
                <a:schemeClr val="accent1"/>
              </a:buClr>
              <a:buSzPts val="1800"/>
              <a:buNone/>
              <a:defRPr sz="1800">
                <a:solidFill>
                  <a:schemeClr val="accent1"/>
                </a:solidFill>
              </a:defRPr>
            </a:lvl3pPr>
            <a:lvl4pPr lvl="3" algn="ctr">
              <a:lnSpc>
                <a:spcPct val="100000"/>
              </a:lnSpc>
              <a:spcBef>
                <a:spcPts val="0"/>
              </a:spcBef>
              <a:spcAft>
                <a:spcPts val="0"/>
              </a:spcAft>
              <a:buClr>
                <a:schemeClr val="accent1"/>
              </a:buClr>
              <a:buSzPts val="1800"/>
              <a:buNone/>
              <a:defRPr sz="1800">
                <a:solidFill>
                  <a:schemeClr val="accent1"/>
                </a:solidFill>
              </a:defRPr>
            </a:lvl4pPr>
            <a:lvl5pPr lvl="4" algn="ctr">
              <a:lnSpc>
                <a:spcPct val="100000"/>
              </a:lnSpc>
              <a:spcBef>
                <a:spcPts val="0"/>
              </a:spcBef>
              <a:spcAft>
                <a:spcPts val="0"/>
              </a:spcAft>
              <a:buClr>
                <a:schemeClr val="accent1"/>
              </a:buClr>
              <a:buSzPts val="1800"/>
              <a:buNone/>
              <a:defRPr sz="1800">
                <a:solidFill>
                  <a:schemeClr val="accent1"/>
                </a:solidFill>
              </a:defRPr>
            </a:lvl5pPr>
            <a:lvl6pPr lvl="5" algn="ctr">
              <a:lnSpc>
                <a:spcPct val="100000"/>
              </a:lnSpc>
              <a:spcBef>
                <a:spcPts val="0"/>
              </a:spcBef>
              <a:spcAft>
                <a:spcPts val="0"/>
              </a:spcAft>
              <a:buClr>
                <a:schemeClr val="accent1"/>
              </a:buClr>
              <a:buSzPts val="1800"/>
              <a:buNone/>
              <a:defRPr sz="1800">
                <a:solidFill>
                  <a:schemeClr val="accent1"/>
                </a:solidFill>
              </a:defRPr>
            </a:lvl6pPr>
            <a:lvl7pPr lvl="6" algn="ctr">
              <a:lnSpc>
                <a:spcPct val="100000"/>
              </a:lnSpc>
              <a:spcBef>
                <a:spcPts val="0"/>
              </a:spcBef>
              <a:spcAft>
                <a:spcPts val="0"/>
              </a:spcAft>
              <a:buClr>
                <a:schemeClr val="accent1"/>
              </a:buClr>
              <a:buSzPts val="1800"/>
              <a:buNone/>
              <a:defRPr sz="1800">
                <a:solidFill>
                  <a:schemeClr val="accent1"/>
                </a:solidFill>
              </a:defRPr>
            </a:lvl7pPr>
            <a:lvl8pPr lvl="7" algn="ctr">
              <a:lnSpc>
                <a:spcPct val="100000"/>
              </a:lnSpc>
              <a:spcBef>
                <a:spcPts val="0"/>
              </a:spcBef>
              <a:spcAft>
                <a:spcPts val="0"/>
              </a:spcAft>
              <a:buClr>
                <a:schemeClr val="accent1"/>
              </a:buClr>
              <a:buSzPts val="1800"/>
              <a:buNone/>
              <a:defRPr sz="1800">
                <a:solidFill>
                  <a:schemeClr val="accent1"/>
                </a:solidFill>
              </a:defRPr>
            </a:lvl8pPr>
            <a:lvl9pPr lvl="8" algn="ctr">
              <a:lnSpc>
                <a:spcPct val="100000"/>
              </a:lnSpc>
              <a:spcBef>
                <a:spcPts val="0"/>
              </a:spcBef>
              <a:spcAft>
                <a:spcPts val="0"/>
              </a:spcAft>
              <a:buClr>
                <a:schemeClr val="accent1"/>
              </a:buClr>
              <a:buSzPts val="1800"/>
              <a:buNone/>
              <a:defRPr sz="1800">
                <a:solidFill>
                  <a:schemeClr val="accent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29"/>
        <p:cNvGrpSpPr/>
        <p:nvPr/>
      </p:nvGrpSpPr>
      <p:grpSpPr>
        <a:xfrm>
          <a:off x="0" y="0"/>
          <a:ext cx="0" cy="0"/>
          <a:chOff x="0" y="0"/>
          <a:chExt cx="0" cy="0"/>
        </a:xfrm>
      </p:grpSpPr>
      <p:sp>
        <p:nvSpPr>
          <p:cNvPr id="30" name="Google Shape;30;p35"/>
          <p:cNvSpPr txBox="1">
            <a:spLocks noGrp="1"/>
          </p:cNvSpPr>
          <p:nvPr>
            <p:ph type="title"/>
          </p:nvPr>
        </p:nvSpPr>
        <p:spPr>
          <a:xfrm>
            <a:off x="1920750" y="1634425"/>
            <a:ext cx="5302500" cy="11166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7200"/>
              <a:buNone/>
              <a:defRPr sz="7200">
                <a:solidFill>
                  <a:schemeClr val="lt1"/>
                </a:solidFill>
              </a:defRPr>
            </a:lvl1pPr>
            <a:lvl2pPr lvl="1" algn="ctr">
              <a:lnSpc>
                <a:spcPct val="100000"/>
              </a:lnSpc>
              <a:spcBef>
                <a:spcPts val="0"/>
              </a:spcBef>
              <a:spcAft>
                <a:spcPts val="0"/>
              </a:spcAft>
              <a:buClr>
                <a:schemeClr val="lt1"/>
              </a:buClr>
              <a:buSzPts val="7200"/>
              <a:buNone/>
              <a:defRPr sz="7200">
                <a:solidFill>
                  <a:schemeClr val="lt1"/>
                </a:solidFill>
              </a:defRPr>
            </a:lvl2pPr>
            <a:lvl3pPr lvl="2" algn="ctr">
              <a:lnSpc>
                <a:spcPct val="100000"/>
              </a:lnSpc>
              <a:spcBef>
                <a:spcPts val="0"/>
              </a:spcBef>
              <a:spcAft>
                <a:spcPts val="0"/>
              </a:spcAft>
              <a:buClr>
                <a:schemeClr val="lt1"/>
              </a:buClr>
              <a:buSzPts val="7200"/>
              <a:buNone/>
              <a:defRPr sz="7200">
                <a:solidFill>
                  <a:schemeClr val="lt1"/>
                </a:solidFill>
              </a:defRPr>
            </a:lvl3pPr>
            <a:lvl4pPr lvl="3" algn="ctr">
              <a:lnSpc>
                <a:spcPct val="100000"/>
              </a:lnSpc>
              <a:spcBef>
                <a:spcPts val="0"/>
              </a:spcBef>
              <a:spcAft>
                <a:spcPts val="0"/>
              </a:spcAft>
              <a:buClr>
                <a:schemeClr val="lt1"/>
              </a:buClr>
              <a:buSzPts val="7200"/>
              <a:buNone/>
              <a:defRPr sz="7200">
                <a:solidFill>
                  <a:schemeClr val="lt1"/>
                </a:solidFill>
              </a:defRPr>
            </a:lvl4pPr>
            <a:lvl5pPr lvl="4" algn="ctr">
              <a:lnSpc>
                <a:spcPct val="100000"/>
              </a:lnSpc>
              <a:spcBef>
                <a:spcPts val="0"/>
              </a:spcBef>
              <a:spcAft>
                <a:spcPts val="0"/>
              </a:spcAft>
              <a:buClr>
                <a:schemeClr val="lt1"/>
              </a:buClr>
              <a:buSzPts val="7200"/>
              <a:buNone/>
              <a:defRPr sz="7200">
                <a:solidFill>
                  <a:schemeClr val="lt1"/>
                </a:solidFill>
              </a:defRPr>
            </a:lvl5pPr>
            <a:lvl6pPr lvl="5" algn="ctr">
              <a:lnSpc>
                <a:spcPct val="100000"/>
              </a:lnSpc>
              <a:spcBef>
                <a:spcPts val="0"/>
              </a:spcBef>
              <a:spcAft>
                <a:spcPts val="0"/>
              </a:spcAft>
              <a:buClr>
                <a:schemeClr val="lt1"/>
              </a:buClr>
              <a:buSzPts val="7200"/>
              <a:buNone/>
              <a:defRPr sz="7200">
                <a:solidFill>
                  <a:schemeClr val="lt1"/>
                </a:solidFill>
              </a:defRPr>
            </a:lvl6pPr>
            <a:lvl7pPr lvl="6" algn="ctr">
              <a:lnSpc>
                <a:spcPct val="100000"/>
              </a:lnSpc>
              <a:spcBef>
                <a:spcPts val="0"/>
              </a:spcBef>
              <a:spcAft>
                <a:spcPts val="0"/>
              </a:spcAft>
              <a:buClr>
                <a:schemeClr val="lt1"/>
              </a:buClr>
              <a:buSzPts val="7200"/>
              <a:buNone/>
              <a:defRPr sz="7200">
                <a:solidFill>
                  <a:schemeClr val="lt1"/>
                </a:solidFill>
              </a:defRPr>
            </a:lvl7pPr>
            <a:lvl8pPr lvl="7" algn="ctr">
              <a:lnSpc>
                <a:spcPct val="100000"/>
              </a:lnSpc>
              <a:spcBef>
                <a:spcPts val="0"/>
              </a:spcBef>
              <a:spcAft>
                <a:spcPts val="0"/>
              </a:spcAft>
              <a:buClr>
                <a:schemeClr val="lt1"/>
              </a:buClr>
              <a:buSzPts val="7200"/>
              <a:buNone/>
              <a:defRPr sz="7200">
                <a:solidFill>
                  <a:schemeClr val="lt1"/>
                </a:solidFill>
              </a:defRPr>
            </a:lvl8pPr>
            <a:lvl9pPr lvl="8" algn="ctr">
              <a:lnSpc>
                <a:spcPct val="100000"/>
              </a:lnSpc>
              <a:spcBef>
                <a:spcPts val="0"/>
              </a:spcBef>
              <a:spcAft>
                <a:spcPts val="0"/>
              </a:spcAft>
              <a:buClr>
                <a:schemeClr val="lt1"/>
              </a:buClr>
              <a:buSzPts val="7200"/>
              <a:buNone/>
              <a:defRPr sz="7200">
                <a:solidFill>
                  <a:schemeClr val="lt1"/>
                </a:solidFill>
              </a:defRPr>
            </a:lvl9pPr>
          </a:lstStyle>
          <a:p>
            <a:endParaRPr/>
          </a:p>
        </p:txBody>
      </p:sp>
      <p:sp>
        <p:nvSpPr>
          <p:cNvPr id="31" name="Google Shape;31;p35"/>
          <p:cNvSpPr txBox="1">
            <a:spLocks noGrp="1"/>
          </p:cNvSpPr>
          <p:nvPr>
            <p:ph type="body" idx="1"/>
          </p:nvPr>
        </p:nvSpPr>
        <p:spPr>
          <a:xfrm>
            <a:off x="2786550" y="3094475"/>
            <a:ext cx="3570900" cy="567000"/>
          </a:xfrm>
          <a:prstGeom prst="rect">
            <a:avLst/>
          </a:prstGeom>
          <a:noFill/>
          <a:ln>
            <a:noFill/>
          </a:ln>
        </p:spPr>
        <p:txBody>
          <a:bodyPr spcFirstLastPara="1" wrap="square" lIns="91425" tIns="91425" rIns="91425" bIns="91425" anchor="t" anchorCtr="0">
            <a:noAutofit/>
          </a:bodyPr>
          <a:lstStyle>
            <a:lvl1pPr marL="457200" lvl="0" indent="-342900" algn="ctr">
              <a:lnSpc>
                <a:spcPct val="100000"/>
              </a:lnSpc>
              <a:spcBef>
                <a:spcPts val="0"/>
              </a:spcBef>
              <a:spcAft>
                <a:spcPts val="0"/>
              </a:spcAft>
              <a:buClr>
                <a:schemeClr val="accent1"/>
              </a:buClr>
              <a:buSzPts val="1800"/>
              <a:buChar char="●"/>
              <a:defRPr>
                <a:solidFill>
                  <a:schemeClr val="accent1"/>
                </a:solidFill>
              </a:defRPr>
            </a:lvl1pPr>
            <a:lvl2pPr marL="914400" lvl="1" indent="-342900" algn="ctr">
              <a:lnSpc>
                <a:spcPct val="100000"/>
              </a:lnSpc>
              <a:spcBef>
                <a:spcPts val="1600"/>
              </a:spcBef>
              <a:spcAft>
                <a:spcPts val="0"/>
              </a:spcAft>
              <a:buClr>
                <a:schemeClr val="accent1"/>
              </a:buClr>
              <a:buSzPts val="1800"/>
              <a:buChar char="○"/>
              <a:defRPr sz="1800">
                <a:solidFill>
                  <a:schemeClr val="accent1"/>
                </a:solidFill>
              </a:defRPr>
            </a:lvl2pPr>
            <a:lvl3pPr marL="1371600" lvl="2" indent="-342900" algn="ctr">
              <a:lnSpc>
                <a:spcPct val="100000"/>
              </a:lnSpc>
              <a:spcBef>
                <a:spcPts val="1600"/>
              </a:spcBef>
              <a:spcAft>
                <a:spcPts val="0"/>
              </a:spcAft>
              <a:buClr>
                <a:schemeClr val="accent1"/>
              </a:buClr>
              <a:buSzPts val="1800"/>
              <a:buChar char="■"/>
              <a:defRPr sz="1800">
                <a:solidFill>
                  <a:schemeClr val="accent1"/>
                </a:solidFill>
              </a:defRPr>
            </a:lvl3pPr>
            <a:lvl4pPr marL="1828800" lvl="3" indent="-342900" algn="ctr">
              <a:lnSpc>
                <a:spcPct val="100000"/>
              </a:lnSpc>
              <a:spcBef>
                <a:spcPts val="1600"/>
              </a:spcBef>
              <a:spcAft>
                <a:spcPts val="0"/>
              </a:spcAft>
              <a:buClr>
                <a:schemeClr val="accent1"/>
              </a:buClr>
              <a:buSzPts val="1800"/>
              <a:buChar char="●"/>
              <a:defRPr sz="1800">
                <a:solidFill>
                  <a:schemeClr val="accent1"/>
                </a:solidFill>
              </a:defRPr>
            </a:lvl4pPr>
            <a:lvl5pPr marL="2286000" lvl="4" indent="-342900" algn="ctr">
              <a:lnSpc>
                <a:spcPct val="100000"/>
              </a:lnSpc>
              <a:spcBef>
                <a:spcPts val="1600"/>
              </a:spcBef>
              <a:spcAft>
                <a:spcPts val="0"/>
              </a:spcAft>
              <a:buClr>
                <a:schemeClr val="accent1"/>
              </a:buClr>
              <a:buSzPts val="1800"/>
              <a:buChar char="○"/>
              <a:defRPr sz="1800">
                <a:solidFill>
                  <a:schemeClr val="accent1"/>
                </a:solidFill>
              </a:defRPr>
            </a:lvl5pPr>
            <a:lvl6pPr marL="2743200" lvl="5" indent="-342900" algn="ctr">
              <a:lnSpc>
                <a:spcPct val="100000"/>
              </a:lnSpc>
              <a:spcBef>
                <a:spcPts val="1600"/>
              </a:spcBef>
              <a:spcAft>
                <a:spcPts val="0"/>
              </a:spcAft>
              <a:buClr>
                <a:schemeClr val="accent1"/>
              </a:buClr>
              <a:buSzPts val="1800"/>
              <a:buChar char="■"/>
              <a:defRPr sz="1800">
                <a:solidFill>
                  <a:schemeClr val="accent1"/>
                </a:solidFill>
              </a:defRPr>
            </a:lvl6pPr>
            <a:lvl7pPr marL="3200400" lvl="6" indent="-342900" algn="ctr">
              <a:lnSpc>
                <a:spcPct val="100000"/>
              </a:lnSpc>
              <a:spcBef>
                <a:spcPts val="1600"/>
              </a:spcBef>
              <a:spcAft>
                <a:spcPts val="0"/>
              </a:spcAft>
              <a:buClr>
                <a:schemeClr val="accent1"/>
              </a:buClr>
              <a:buSzPts val="1800"/>
              <a:buChar char="●"/>
              <a:defRPr sz="1800">
                <a:solidFill>
                  <a:schemeClr val="accent1"/>
                </a:solidFill>
              </a:defRPr>
            </a:lvl7pPr>
            <a:lvl8pPr marL="3657600" lvl="7" indent="-342900" algn="ctr">
              <a:lnSpc>
                <a:spcPct val="100000"/>
              </a:lnSpc>
              <a:spcBef>
                <a:spcPts val="1600"/>
              </a:spcBef>
              <a:spcAft>
                <a:spcPts val="0"/>
              </a:spcAft>
              <a:buClr>
                <a:schemeClr val="accent1"/>
              </a:buClr>
              <a:buSzPts val="1800"/>
              <a:buChar char="○"/>
              <a:defRPr sz="1800">
                <a:solidFill>
                  <a:schemeClr val="accent1"/>
                </a:solidFill>
              </a:defRPr>
            </a:lvl8pPr>
            <a:lvl9pPr marL="4114800" lvl="8" indent="-342900" algn="ctr">
              <a:lnSpc>
                <a:spcPct val="100000"/>
              </a:lnSpc>
              <a:spcBef>
                <a:spcPts val="1600"/>
              </a:spcBef>
              <a:spcAft>
                <a:spcPts val="1600"/>
              </a:spcAft>
              <a:buClr>
                <a:schemeClr val="accent1"/>
              </a:buClr>
              <a:buSzPts val="1800"/>
              <a:buChar char="■"/>
              <a:defRPr sz="1800">
                <a:solidFill>
                  <a:schemeClr val="accent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2"/>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27"/>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jp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17.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image" Target="../media/image18.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3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png"/><Relationship Id="rId7" Type="http://schemas.openxmlformats.org/officeDocument/2006/relationships/image" Target="../media/image23.png"/><Relationship Id="rId2" Type="http://schemas.openxmlformats.org/officeDocument/2006/relationships/notesSlide" Target="../notesSlides/notesSlide35.xml"/><Relationship Id="rId1" Type="http://schemas.openxmlformats.org/officeDocument/2006/relationships/slideLayout" Target="../slideLayouts/slideLayout10.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9.xml"/><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0"/>
        <p:cNvGrpSpPr/>
        <p:nvPr/>
      </p:nvGrpSpPr>
      <p:grpSpPr>
        <a:xfrm>
          <a:off x="0" y="0"/>
          <a:ext cx="0" cy="0"/>
          <a:chOff x="0" y="0"/>
          <a:chExt cx="0" cy="0"/>
        </a:xfrm>
      </p:grpSpPr>
      <p:sp>
        <p:nvSpPr>
          <p:cNvPr id="51" name="Google Shape;51;p1"/>
          <p:cNvSpPr txBox="1">
            <a:spLocks noGrp="1"/>
          </p:cNvSpPr>
          <p:nvPr>
            <p:ph type="ctrTitle"/>
          </p:nvPr>
        </p:nvSpPr>
        <p:spPr>
          <a:xfrm>
            <a:off x="936978" y="1950100"/>
            <a:ext cx="7086522"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t>SPORTS BUSINESS FUNDAMENTALS</a:t>
            </a:r>
            <a:endParaRPr/>
          </a:p>
        </p:txBody>
      </p:sp>
      <p:sp>
        <p:nvSpPr>
          <p:cNvPr id="52" name="Google Shape;52;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t>LESSON 3.2</a:t>
            </a:r>
            <a:endParaRPr sz="2200" b="0"/>
          </a:p>
        </p:txBody>
      </p:sp>
      <p:cxnSp>
        <p:nvCxnSpPr>
          <p:cNvPr id="53" name="Google Shape;53;p1"/>
          <p:cNvCxnSpPr/>
          <p:nvPr/>
        </p:nvCxnSpPr>
        <p:spPr>
          <a:xfrm>
            <a:off x="2664178" y="2565172"/>
            <a:ext cx="3646311"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4" name="Google Shape;54;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5" name="Google Shape;55;p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g25f0835f6c9_0_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37" name="Google Shape;137;g25f0835f6c9_0_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38" name="Google Shape;138;g25f0835f6c9_0_10"/>
          <p:cNvPicPr preferRelativeResize="0"/>
          <p:nvPr/>
        </p:nvPicPr>
        <p:blipFill rotWithShape="1">
          <a:blip r:embed="rId4">
            <a:alphaModFix/>
          </a:blip>
          <a:srcRect/>
          <a:stretch/>
        </p:blipFill>
        <p:spPr>
          <a:xfrm>
            <a:off x="1684337" y="212324"/>
            <a:ext cx="5775325" cy="44140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9"/>
          <p:cNvSpPr txBox="1">
            <a:spLocks noGrp="1"/>
          </p:cNvSpPr>
          <p:nvPr>
            <p:ph type="title"/>
          </p:nvPr>
        </p:nvSpPr>
        <p:spPr>
          <a:xfrm>
            <a:off x="938500" y="445025"/>
            <a:ext cx="5846122"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solidFill>
                  <a:schemeClr val="accent1"/>
                </a:solidFill>
              </a:rPr>
              <a:t>EXAMPLES OF NATIONAL TV RIGHTS</a:t>
            </a:r>
            <a:endParaRPr b="1">
              <a:solidFill>
                <a:schemeClr val="accent1"/>
              </a:solidFill>
            </a:endParaRPr>
          </a:p>
        </p:txBody>
      </p:sp>
      <p:sp>
        <p:nvSpPr>
          <p:cNvPr id="144" name="Google Shape;144;p9"/>
          <p:cNvSpPr txBox="1">
            <a:spLocks noGrp="1"/>
          </p:cNvSpPr>
          <p:nvPr>
            <p:ph type="body" idx="1"/>
          </p:nvPr>
        </p:nvSpPr>
        <p:spPr>
          <a:xfrm>
            <a:off x="1026200" y="1042750"/>
            <a:ext cx="7338900" cy="31971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1000"/>
              </a:spcBef>
              <a:spcAft>
                <a:spcPts val="0"/>
              </a:spcAft>
              <a:buSzPts val="1600"/>
              <a:buFont typeface="Arial"/>
              <a:buChar char="●"/>
            </a:pPr>
            <a:r>
              <a:rPr lang="en-US" sz="1600"/>
              <a:t>According to Forbes, the biggest collegiate athletic conferences (known as the “power five”) make the bulk of their revenue from three primary sources: conference specific TV deals, college bowl games and the NCAA Tournament.</a:t>
            </a:r>
            <a:endParaRPr sz="1600"/>
          </a:p>
          <a:p>
            <a:pPr marL="914400" lvl="1"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Thanks to massive TV deals with ESPN and Fox Sports, the Big Ten conference generated nearly $845 million in revenue last year, distributing $59 million to 11 of its 14 member schools while the SEC generated $802 million in revenue, distributing an average of $50 million per school (via CBS Sports).</a:t>
            </a:r>
            <a:endParaRPr sz="1600">
              <a:latin typeface="Arial"/>
              <a:ea typeface="Arial"/>
              <a:cs typeface="Arial"/>
              <a:sym typeface="Arial"/>
            </a:endParaRPr>
          </a:p>
        </p:txBody>
      </p:sp>
      <p:cxnSp>
        <p:nvCxnSpPr>
          <p:cNvPr id="145" name="Google Shape;145;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46" name="Google Shape;146;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47" name="Google Shape;147;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0"/>
          <p:cNvSpPr txBox="1">
            <a:spLocks noGrp="1"/>
          </p:cNvSpPr>
          <p:nvPr>
            <p:ph type="title"/>
          </p:nvPr>
        </p:nvSpPr>
        <p:spPr>
          <a:xfrm>
            <a:off x="5337175" y="780275"/>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REGIONAL SPORTS NETWORKS</a:t>
            </a:r>
            <a:endParaRPr b="1"/>
          </a:p>
        </p:txBody>
      </p:sp>
      <p:sp>
        <p:nvSpPr>
          <p:cNvPr id="153" name="Google Shape;153;p10"/>
          <p:cNvSpPr txBox="1">
            <a:spLocks noGrp="1"/>
          </p:cNvSpPr>
          <p:nvPr>
            <p:ph type="body" idx="1"/>
          </p:nvPr>
        </p:nvSpPr>
        <p:spPr>
          <a:xfrm>
            <a:off x="5337175" y="1945500"/>
            <a:ext cx="2837400" cy="1252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US" b="1">
                <a:solidFill>
                  <a:schemeClr val="dk2"/>
                </a:solidFill>
              </a:rPr>
              <a:t>Regional Sports Networks</a:t>
            </a:r>
            <a:r>
              <a:rPr lang="en-US"/>
              <a:t>, or </a:t>
            </a:r>
            <a:r>
              <a:rPr lang="en-US" b="1">
                <a:solidFill>
                  <a:schemeClr val="dk2"/>
                </a:solidFill>
              </a:rPr>
              <a:t>RSNs</a:t>
            </a:r>
            <a:r>
              <a:rPr lang="en-US">
                <a:solidFill>
                  <a:schemeClr val="dk2"/>
                </a:solidFill>
              </a:rPr>
              <a:t>,</a:t>
            </a:r>
            <a:r>
              <a:rPr lang="en-US"/>
              <a:t> invest in deals with local teams for the rights to broadcast games in a specific market or area.  Regional Sports Networks can be extremely valuable media properties. </a:t>
            </a:r>
            <a:endParaRPr/>
          </a:p>
        </p:txBody>
      </p:sp>
      <p:cxnSp>
        <p:nvCxnSpPr>
          <p:cNvPr id="154" name="Google Shape;154;p10"/>
          <p:cNvCxnSpPr/>
          <p:nvPr/>
        </p:nvCxnSpPr>
        <p:spPr>
          <a:xfrm>
            <a:off x="5225150" y="1540302"/>
            <a:ext cx="0" cy="2557565"/>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55" name="Google Shape;155;p1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56" name="Google Shape;156;p1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57" name="Google Shape;157;p10" descr="Sinclair, Bally&amp;#39;s Rebrand Regional Sports Networks | Broadcasting+Cable"/>
          <p:cNvPicPr preferRelativeResize="0"/>
          <p:nvPr/>
        </p:nvPicPr>
        <p:blipFill rotWithShape="1">
          <a:blip r:embed="rId4">
            <a:alphaModFix/>
          </a:blip>
          <a:srcRect/>
          <a:stretch/>
        </p:blipFill>
        <p:spPr>
          <a:xfrm>
            <a:off x="397565" y="1292967"/>
            <a:ext cx="4549591" cy="255756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1"/>
          <p:cNvSpPr txBox="1">
            <a:spLocks noGrp="1"/>
          </p:cNvSpPr>
          <p:nvPr>
            <p:ph type="title"/>
          </p:nvPr>
        </p:nvSpPr>
        <p:spPr>
          <a:xfrm>
            <a:off x="938500" y="445025"/>
            <a:ext cx="5846122"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solidFill>
                  <a:schemeClr val="accent1"/>
                </a:solidFill>
              </a:rPr>
              <a:t>EXAMPLES OF REGIONAL SPORTS NETWORKS</a:t>
            </a:r>
            <a:endParaRPr b="1">
              <a:solidFill>
                <a:schemeClr val="accent1"/>
              </a:solidFill>
            </a:endParaRPr>
          </a:p>
        </p:txBody>
      </p:sp>
      <p:sp>
        <p:nvSpPr>
          <p:cNvPr id="163" name="Google Shape;163;p11"/>
          <p:cNvSpPr txBox="1">
            <a:spLocks noGrp="1"/>
          </p:cNvSpPr>
          <p:nvPr>
            <p:ph type="body" idx="1"/>
          </p:nvPr>
        </p:nvSpPr>
        <p:spPr>
          <a:xfrm>
            <a:off x="1026200" y="1342669"/>
            <a:ext cx="7338867" cy="3324256"/>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Char char="●"/>
            </a:pPr>
            <a:r>
              <a:rPr lang="en-US" sz="1600"/>
              <a:t>MLB deals average more than $60 million in annual revenue per team</a:t>
            </a:r>
            <a:endParaRPr sz="1600"/>
          </a:p>
          <a:p>
            <a:pPr marL="457200" lvl="0" indent="-330200" algn="l" rtl="0">
              <a:lnSpc>
                <a:spcPct val="100000"/>
              </a:lnSpc>
              <a:spcBef>
                <a:spcPts val="1000"/>
              </a:spcBef>
              <a:spcAft>
                <a:spcPts val="0"/>
              </a:spcAft>
              <a:buSzPts val="1600"/>
              <a:buChar char="●"/>
            </a:pPr>
            <a:r>
              <a:rPr lang="en-US" sz="1600"/>
              <a:t>Dallas Mavericks deal with Fox Sports Southwest is reported to be worth $50 million per year</a:t>
            </a:r>
            <a:endParaRPr sz="1600"/>
          </a:p>
          <a:p>
            <a:pPr marL="457200" lvl="0" indent="-330200" algn="l" rtl="0">
              <a:lnSpc>
                <a:spcPct val="100000"/>
              </a:lnSpc>
              <a:spcBef>
                <a:spcPts val="1000"/>
              </a:spcBef>
              <a:spcAft>
                <a:spcPts val="0"/>
              </a:spcAft>
              <a:buSzPts val="1600"/>
              <a:buChar char="●"/>
            </a:pPr>
            <a:r>
              <a:rPr lang="en-US" sz="1600"/>
              <a:t>Time Warner Cable paid $3 billion to broadcast the LA Lakers games in the L.A. market through 2032-33</a:t>
            </a:r>
            <a:endParaRPr sz="1600"/>
          </a:p>
          <a:p>
            <a:pPr marL="457200" lvl="0" indent="-330200" algn="l" rtl="0">
              <a:lnSpc>
                <a:spcPct val="100000"/>
              </a:lnSpc>
              <a:spcBef>
                <a:spcPts val="1000"/>
              </a:spcBef>
              <a:spcAft>
                <a:spcPts val="0"/>
              </a:spcAft>
              <a:buSzPts val="1600"/>
              <a:buChar char="●"/>
            </a:pPr>
            <a:r>
              <a:rPr lang="en-US" sz="1600"/>
              <a:t>Walt Disney Company sold 21 RSNs to Sinclair Broadcast Group for a reported $9.6 billion which were rebranded as Bally Sports</a:t>
            </a:r>
            <a:endParaRPr sz="1600"/>
          </a:p>
          <a:p>
            <a:pPr marL="457200" lvl="0" indent="-330200" algn="l" rtl="0">
              <a:lnSpc>
                <a:spcPct val="100000"/>
              </a:lnSpc>
              <a:spcBef>
                <a:spcPts val="1800"/>
              </a:spcBef>
              <a:spcAft>
                <a:spcPts val="1000"/>
              </a:spcAft>
              <a:buSzPts val="1600"/>
              <a:buChar char="●"/>
            </a:pPr>
            <a:r>
              <a:rPr lang="en-US" sz="1600"/>
              <a:t>Milwaukee Bucks deal with Fox Sports Wisconsin through 2023 is reported to be worth $200 million annually</a:t>
            </a:r>
            <a:endParaRPr sz="1600"/>
          </a:p>
        </p:txBody>
      </p:sp>
      <p:cxnSp>
        <p:nvCxnSpPr>
          <p:cNvPr id="164" name="Google Shape;164;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65" name="Google Shape;165;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66" name="Google Shape;166;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g2311c05843b_0_5"/>
          <p:cNvSpPr txBox="1">
            <a:spLocks noGrp="1"/>
          </p:cNvSpPr>
          <p:nvPr>
            <p:ph type="title"/>
          </p:nvPr>
        </p:nvSpPr>
        <p:spPr>
          <a:xfrm>
            <a:off x="938500" y="445025"/>
            <a:ext cx="4629300" cy="941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a:t>RSNs IN TROUBLE</a:t>
            </a:r>
            <a:endParaRPr b="1"/>
          </a:p>
        </p:txBody>
      </p:sp>
      <p:sp>
        <p:nvSpPr>
          <p:cNvPr id="172" name="Google Shape;172;g2311c05843b_0_5"/>
          <p:cNvSpPr txBox="1">
            <a:spLocks noGrp="1"/>
          </p:cNvSpPr>
          <p:nvPr>
            <p:ph type="body" idx="1"/>
          </p:nvPr>
        </p:nvSpPr>
        <p:spPr>
          <a:xfrm>
            <a:off x="938500" y="1148200"/>
            <a:ext cx="6970200" cy="3272100"/>
          </a:xfrm>
          <a:prstGeom prst="rect">
            <a:avLst/>
          </a:prstGeom>
        </p:spPr>
        <p:txBody>
          <a:bodyPr spcFirstLastPara="1" wrap="square" lIns="91425" tIns="91425" rIns="91425" bIns="91425" anchor="t" anchorCtr="0">
            <a:noAutofit/>
          </a:bodyPr>
          <a:lstStyle/>
          <a:p>
            <a:pPr marL="457200" lvl="0" indent="-330200" algn="l" rtl="0">
              <a:spcBef>
                <a:spcPts val="0"/>
              </a:spcBef>
              <a:spcAft>
                <a:spcPts val="0"/>
              </a:spcAft>
              <a:buSzPts val="1600"/>
              <a:buChar char="●"/>
            </a:pPr>
            <a:r>
              <a:rPr lang="en-US" sz="1600"/>
              <a:t>In 2023, the cord-cutting trend (an estimated 2.3 million Americans canceled traditional cable packages in the first quarter of 2023 alone), cost regional cable networks millions of dollars.  </a:t>
            </a:r>
            <a:endParaRPr sz="1600"/>
          </a:p>
          <a:p>
            <a:pPr marL="457200" lvl="0" indent="-330200" algn="l" rtl="0">
              <a:spcBef>
                <a:spcPts val="1000"/>
              </a:spcBef>
              <a:spcAft>
                <a:spcPts val="1000"/>
              </a:spcAft>
              <a:buSzPts val="1600"/>
              <a:buChar char="●"/>
            </a:pPr>
            <a:r>
              <a:rPr lang="en-US" sz="1600"/>
              <a:t>The largest RSN owner in the United States for more than 40 teams (Diamond Sports who operates 19 RSNs under the name “Bally Sports”) filed for bankruptcy in early 2023.   </a:t>
            </a:r>
            <a:endParaRPr sz="1600"/>
          </a:p>
        </p:txBody>
      </p:sp>
      <p:cxnSp>
        <p:nvCxnSpPr>
          <p:cNvPr id="173" name="Google Shape;173;g2311c05843b_0_5"/>
          <p:cNvCxnSpPr>
            <a:stCxn id="171" idx="1"/>
          </p:cNvCxnSpPr>
          <p:nvPr/>
        </p:nvCxnSpPr>
        <p:spPr>
          <a:xfrm>
            <a:off x="938500" y="915725"/>
            <a:ext cx="2869200" cy="0"/>
          </a:xfrm>
          <a:prstGeom prst="straightConnector1">
            <a:avLst/>
          </a:prstGeom>
          <a:noFill/>
          <a:ln w="9525" cap="flat" cmpd="sng">
            <a:solidFill>
              <a:schemeClr val="lt2"/>
            </a:solidFill>
            <a:prstDash val="solid"/>
            <a:round/>
            <a:headEnd type="none" w="med" len="med"/>
            <a:tailEnd type="non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2"/>
          <p:cNvSpPr txBox="1">
            <a:spLocks noGrp="1"/>
          </p:cNvSpPr>
          <p:nvPr>
            <p:ph type="title"/>
          </p:nvPr>
        </p:nvSpPr>
        <p:spPr>
          <a:xfrm>
            <a:off x="5337175" y="126975"/>
            <a:ext cx="3512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RIGHTS FEES CONTINUE TO GROW</a:t>
            </a:r>
            <a:endParaRPr b="1"/>
          </a:p>
        </p:txBody>
      </p:sp>
      <p:sp>
        <p:nvSpPr>
          <p:cNvPr id="179" name="Google Shape;179;p12"/>
          <p:cNvSpPr txBox="1">
            <a:spLocks noGrp="1"/>
          </p:cNvSpPr>
          <p:nvPr>
            <p:ph type="body" idx="1"/>
          </p:nvPr>
        </p:nvSpPr>
        <p:spPr>
          <a:xfrm>
            <a:off x="5337175" y="1379475"/>
            <a:ext cx="3286800" cy="1657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a:t>At the low end, Major League Baseball has traditionally commanded around $20 million per year for broadcast rights with a Regional Sports Network. </a:t>
            </a:r>
            <a:endParaRPr/>
          </a:p>
          <a:p>
            <a:pPr marL="0" lvl="0" indent="0" algn="l" rtl="0">
              <a:lnSpc>
                <a:spcPct val="100000"/>
              </a:lnSpc>
              <a:spcBef>
                <a:spcPts val="1600"/>
              </a:spcBef>
              <a:spcAft>
                <a:spcPts val="1600"/>
              </a:spcAft>
              <a:buNone/>
            </a:pPr>
            <a:r>
              <a:rPr lang="en-US"/>
              <a:t>At the high end, MLB teams can fetch as much as $200 million per year. As competition for the rights deals to live sports programming increases, fees will likely continue to escalate at a rapid pace.</a:t>
            </a:r>
            <a:endParaRPr/>
          </a:p>
        </p:txBody>
      </p:sp>
      <p:cxnSp>
        <p:nvCxnSpPr>
          <p:cNvPr id="180" name="Google Shape;180;p12"/>
          <p:cNvCxnSpPr/>
          <p:nvPr/>
        </p:nvCxnSpPr>
        <p:spPr>
          <a:xfrm>
            <a:off x="5225150" y="1540302"/>
            <a:ext cx="0" cy="2772054"/>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81" name="Google Shape;181;p12"/>
          <p:cNvPicPr preferRelativeResize="0"/>
          <p:nvPr/>
        </p:nvPicPr>
        <p:blipFill rotWithShape="1">
          <a:blip r:embed="rId3">
            <a:alphaModFix/>
          </a:blip>
          <a:srcRect l="22108" r="22108"/>
          <a:stretch/>
        </p:blipFill>
        <p:spPr>
          <a:xfrm>
            <a:off x="-422250" y="-236700"/>
            <a:ext cx="4714800" cy="5616900"/>
          </a:xfrm>
          <a:prstGeom prst="flowChartDelay">
            <a:avLst/>
          </a:prstGeom>
          <a:noFill/>
          <a:ln>
            <a:noFill/>
          </a:ln>
        </p:spPr>
      </p:pic>
      <p:pic>
        <p:nvPicPr>
          <p:cNvPr id="182" name="Google Shape;182;p12"/>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83" name="Google Shape;183;p1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3"/>
          <p:cNvSpPr txBox="1">
            <a:spLocks noGrp="1"/>
          </p:cNvSpPr>
          <p:nvPr>
            <p:ph type="title"/>
          </p:nvPr>
        </p:nvSpPr>
        <p:spPr>
          <a:xfrm>
            <a:off x="938500" y="445025"/>
            <a:ext cx="5846122"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solidFill>
                  <a:schemeClr val="accent1"/>
                </a:solidFill>
              </a:rPr>
              <a:t>EXAMPLES OF GROWTH OF BROADCAST RIGHTS CONTRACTS</a:t>
            </a:r>
            <a:endParaRPr b="1">
              <a:solidFill>
                <a:schemeClr val="accent1"/>
              </a:solidFill>
            </a:endParaRPr>
          </a:p>
        </p:txBody>
      </p:sp>
      <p:sp>
        <p:nvSpPr>
          <p:cNvPr id="189" name="Google Shape;189;p13"/>
          <p:cNvSpPr txBox="1">
            <a:spLocks noGrp="1"/>
          </p:cNvSpPr>
          <p:nvPr>
            <p:ph type="body" idx="1"/>
          </p:nvPr>
        </p:nvSpPr>
        <p:spPr>
          <a:xfrm>
            <a:off x="867150" y="1488975"/>
            <a:ext cx="7851900" cy="3097500"/>
          </a:xfrm>
          <a:prstGeom prst="rect">
            <a:avLst/>
          </a:prstGeom>
          <a:noFill/>
          <a:ln>
            <a:noFill/>
          </a:ln>
        </p:spPr>
        <p:txBody>
          <a:bodyPr spcFirstLastPara="1" wrap="square" lIns="91425" tIns="91425" rIns="91425" bIns="91425" anchor="t" anchorCtr="0">
            <a:noAutofit/>
          </a:bodyPr>
          <a:lstStyle/>
          <a:p>
            <a:pPr marL="338138" lvl="0" indent="-198438" algn="l" rtl="0">
              <a:lnSpc>
                <a:spcPct val="100000"/>
              </a:lnSpc>
              <a:spcBef>
                <a:spcPts val="0"/>
              </a:spcBef>
              <a:spcAft>
                <a:spcPts val="0"/>
              </a:spcAft>
              <a:buSzPts val="1400"/>
              <a:buNone/>
            </a:pPr>
            <a:r>
              <a:rPr lang="en-US" sz="1600"/>
              <a:t>●	</a:t>
            </a:r>
            <a:r>
              <a:rPr lang="en-US" sz="1600" b="1"/>
              <a:t>Big Ten Conference:</a:t>
            </a:r>
            <a:r>
              <a:rPr lang="en-US" sz="1600"/>
              <a:t>  Current deal with ESPN is estimated to be worth $2.64 billion</a:t>
            </a:r>
            <a:endParaRPr sz="1600"/>
          </a:p>
          <a:p>
            <a:pPr marL="338138" lvl="0" indent="-211138" algn="l" rtl="0">
              <a:lnSpc>
                <a:spcPct val="100000"/>
              </a:lnSpc>
              <a:spcBef>
                <a:spcPts val="1000"/>
              </a:spcBef>
              <a:spcAft>
                <a:spcPts val="0"/>
              </a:spcAft>
              <a:buSzPts val="1600"/>
              <a:buChar char="●"/>
            </a:pPr>
            <a:r>
              <a:rPr lang="en-US" sz="1600" b="1"/>
              <a:t>NFL: </a:t>
            </a:r>
            <a:r>
              <a:rPr lang="en-US" sz="1600"/>
              <a:t> Despite evidence of a declining audience size, it was reported that the NFL signed over $100 billion in rights fees with media networks in 2021, representing a 40% to 80% increase for NFL rights</a:t>
            </a:r>
            <a:endParaRPr sz="1600"/>
          </a:p>
          <a:p>
            <a:pPr marL="338138" lvl="0" indent="-211138" algn="l" rtl="0">
              <a:lnSpc>
                <a:spcPct val="100000"/>
              </a:lnSpc>
              <a:spcBef>
                <a:spcPts val="1000"/>
              </a:spcBef>
              <a:spcAft>
                <a:spcPts val="0"/>
              </a:spcAft>
              <a:buSzPts val="1600"/>
              <a:buChar char="●"/>
            </a:pPr>
            <a:r>
              <a:rPr lang="en-US" sz="1600" b="1"/>
              <a:t>NCAA: </a:t>
            </a:r>
            <a:r>
              <a:rPr lang="en-US" sz="1600"/>
              <a:t>Media rights fees for the Rose Bowl (per year) were $2 million in 1974, $30 million in 2012, and reached $80 million annually when ESPN inked an 11-year deal in 2015</a:t>
            </a:r>
            <a:endParaRPr sz="1600"/>
          </a:p>
          <a:p>
            <a:pPr marL="338137" lvl="0" indent="-211137" algn="l" rtl="0">
              <a:lnSpc>
                <a:spcPct val="100000"/>
              </a:lnSpc>
              <a:spcBef>
                <a:spcPts val="1000"/>
              </a:spcBef>
              <a:spcAft>
                <a:spcPts val="1000"/>
              </a:spcAft>
              <a:buSzPts val="1600"/>
              <a:buChar char="●"/>
            </a:pPr>
            <a:r>
              <a:rPr lang="en-US" sz="1600" b="1"/>
              <a:t>MLB: </a:t>
            </a:r>
            <a:r>
              <a:rPr lang="en-US" sz="1600"/>
              <a:t> Major League Baseball’s new media rights deal with Turner Sports, signed in 2020, is worth over $3 billion</a:t>
            </a:r>
            <a:endParaRPr sz="1600"/>
          </a:p>
        </p:txBody>
      </p:sp>
      <p:cxnSp>
        <p:nvCxnSpPr>
          <p:cNvPr id="190" name="Google Shape;190;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1" name="Google Shape;191;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2" name="Google Shape;192;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14"/>
          <p:cNvSpPr txBox="1">
            <a:spLocks noGrp="1"/>
          </p:cNvSpPr>
          <p:nvPr>
            <p:ph type="title"/>
          </p:nvPr>
        </p:nvSpPr>
        <p:spPr>
          <a:xfrm>
            <a:off x="4553175" y="172350"/>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STREAMING PARTNERS</a:t>
            </a:r>
            <a:endParaRPr b="1"/>
          </a:p>
        </p:txBody>
      </p:sp>
      <p:sp>
        <p:nvSpPr>
          <p:cNvPr id="198" name="Google Shape;198;p14"/>
          <p:cNvSpPr txBox="1">
            <a:spLocks noGrp="1"/>
          </p:cNvSpPr>
          <p:nvPr>
            <p:ph type="body" idx="1"/>
          </p:nvPr>
        </p:nvSpPr>
        <p:spPr>
          <a:xfrm>
            <a:off x="4553175" y="1353600"/>
            <a:ext cx="4421400" cy="2436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t>National broadcast and local rights deals already generate billions for sports properties, and now leagues have the potential to tap into a new, very lucrative opportunity by selling broadcast rights to streaming partners.  </a:t>
            </a:r>
            <a:endParaRPr/>
          </a:p>
          <a:p>
            <a:pPr marL="0" lvl="0" indent="0" algn="l" rtl="0">
              <a:lnSpc>
                <a:spcPct val="100000"/>
              </a:lnSpc>
              <a:spcBef>
                <a:spcPts val="1600"/>
              </a:spcBef>
              <a:spcAft>
                <a:spcPts val="0"/>
              </a:spcAft>
              <a:buSzPts val="1600"/>
              <a:buNone/>
            </a:pPr>
            <a:r>
              <a:rPr lang="en-US"/>
              <a:t>Many streaming companies have made a play for live sports, and YouTube securing the rights to the NFL Sunday Ticket in 2023 represented a seismic shift in the industry as the NFL’s out-of-market package moved from satellite television to a streaming service.</a:t>
            </a:r>
            <a:endParaRPr/>
          </a:p>
          <a:p>
            <a:pPr marL="0" lvl="0" indent="0" algn="l" rtl="0">
              <a:lnSpc>
                <a:spcPct val="100000"/>
              </a:lnSpc>
              <a:spcBef>
                <a:spcPts val="1600"/>
              </a:spcBef>
              <a:spcAft>
                <a:spcPts val="0"/>
              </a:spcAft>
              <a:buNone/>
            </a:pPr>
            <a:endParaRPr/>
          </a:p>
          <a:p>
            <a:pPr marL="0" lvl="0" indent="0" algn="l" rtl="0">
              <a:lnSpc>
                <a:spcPct val="100000"/>
              </a:lnSpc>
              <a:spcBef>
                <a:spcPts val="1600"/>
              </a:spcBef>
              <a:spcAft>
                <a:spcPts val="1600"/>
              </a:spcAft>
              <a:buSzPts val="1600"/>
              <a:buNone/>
            </a:pPr>
            <a:endParaRPr/>
          </a:p>
        </p:txBody>
      </p:sp>
      <p:cxnSp>
        <p:nvCxnSpPr>
          <p:cNvPr id="199" name="Google Shape;199;p14"/>
          <p:cNvCxnSpPr/>
          <p:nvPr/>
        </p:nvCxnSpPr>
        <p:spPr>
          <a:xfrm>
            <a:off x="4132300" y="1424852"/>
            <a:ext cx="0" cy="27720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0" name="Google Shape;200;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1" name="Google Shape;201;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02" name="Google Shape;202;p14"/>
          <p:cNvPicPr preferRelativeResize="0"/>
          <p:nvPr/>
        </p:nvPicPr>
        <p:blipFill rotWithShape="1">
          <a:blip r:embed="rId4">
            <a:alphaModFix/>
          </a:blip>
          <a:srcRect/>
          <a:stretch/>
        </p:blipFill>
        <p:spPr>
          <a:xfrm>
            <a:off x="421779" y="1434599"/>
            <a:ext cx="3411435" cy="227428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15"/>
          <p:cNvSpPr txBox="1">
            <a:spLocks noGrp="1"/>
          </p:cNvSpPr>
          <p:nvPr>
            <p:ph type="title"/>
          </p:nvPr>
        </p:nvSpPr>
        <p:spPr>
          <a:xfrm>
            <a:off x="938500" y="445025"/>
            <a:ext cx="5846122"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solidFill>
                  <a:schemeClr val="accent1"/>
                </a:solidFill>
              </a:rPr>
              <a:t>EXAMPLES OF STREAMING PARTNERS</a:t>
            </a:r>
            <a:endParaRPr b="1">
              <a:solidFill>
                <a:schemeClr val="accent1"/>
              </a:solidFill>
            </a:endParaRPr>
          </a:p>
        </p:txBody>
      </p:sp>
      <p:sp>
        <p:nvSpPr>
          <p:cNvPr id="208" name="Google Shape;208;p15"/>
          <p:cNvSpPr txBox="1">
            <a:spLocks noGrp="1"/>
          </p:cNvSpPr>
          <p:nvPr>
            <p:ph type="body" idx="1"/>
          </p:nvPr>
        </p:nvSpPr>
        <p:spPr>
          <a:xfrm>
            <a:off x="938500" y="1482035"/>
            <a:ext cx="3339300" cy="3298800"/>
          </a:xfrm>
          <a:prstGeom prst="rect">
            <a:avLst/>
          </a:prstGeom>
          <a:noFill/>
          <a:ln>
            <a:noFill/>
          </a:ln>
        </p:spPr>
        <p:txBody>
          <a:bodyPr spcFirstLastPara="1" wrap="square" lIns="91425" tIns="91425" rIns="91425" bIns="91425" anchor="t" anchorCtr="0">
            <a:noAutofit/>
          </a:bodyPr>
          <a:lstStyle/>
          <a:p>
            <a:pPr marL="139700" lvl="0" indent="0" algn="l" rtl="0">
              <a:lnSpc>
                <a:spcPct val="100000"/>
              </a:lnSpc>
              <a:spcBef>
                <a:spcPts val="0"/>
              </a:spcBef>
              <a:spcAft>
                <a:spcPts val="0"/>
              </a:spcAft>
              <a:buSzPts val="1400"/>
              <a:buNone/>
            </a:pPr>
            <a:endParaRPr sz="1600"/>
          </a:p>
          <a:p>
            <a:pPr marL="338138" lvl="0" indent="-198438" algn="l" rtl="0">
              <a:lnSpc>
                <a:spcPct val="100000"/>
              </a:lnSpc>
              <a:spcBef>
                <a:spcPts val="1800"/>
              </a:spcBef>
              <a:spcAft>
                <a:spcPts val="0"/>
              </a:spcAft>
              <a:buSzPts val="1400"/>
              <a:buNone/>
            </a:pPr>
            <a:endParaRPr sz="1600"/>
          </a:p>
          <a:p>
            <a:pPr marL="338138" lvl="0" indent="-198438" algn="l" rtl="0">
              <a:lnSpc>
                <a:spcPct val="100000"/>
              </a:lnSpc>
              <a:spcBef>
                <a:spcPts val="0"/>
              </a:spcBef>
              <a:spcAft>
                <a:spcPts val="0"/>
              </a:spcAft>
              <a:buSzPts val="1400"/>
              <a:buNone/>
            </a:pPr>
            <a:endParaRPr sz="1600"/>
          </a:p>
          <a:p>
            <a:pPr marL="395288" lvl="0" indent="-255588" algn="l" rtl="0">
              <a:lnSpc>
                <a:spcPct val="100000"/>
              </a:lnSpc>
              <a:spcBef>
                <a:spcPts val="0"/>
              </a:spcBef>
              <a:spcAft>
                <a:spcPts val="0"/>
              </a:spcAft>
              <a:buSzPts val="1400"/>
              <a:buNone/>
            </a:pPr>
            <a:endParaRPr sz="1600"/>
          </a:p>
        </p:txBody>
      </p:sp>
      <p:cxnSp>
        <p:nvCxnSpPr>
          <p:cNvPr id="209" name="Google Shape;209;p1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0" name="Google Shape;210;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1" name="Google Shape;211;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12" name="Google Shape;212;p15"/>
          <p:cNvSpPr txBox="1"/>
          <p:nvPr/>
        </p:nvSpPr>
        <p:spPr>
          <a:xfrm>
            <a:off x="974800" y="1533950"/>
            <a:ext cx="3266700" cy="1816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chemeClr val="lt1"/>
                </a:solidFill>
                <a:latin typeface="Arial"/>
                <a:ea typeface="Arial"/>
                <a:cs typeface="Arial"/>
                <a:sym typeface="Arial"/>
              </a:rPr>
              <a:t>Major League Soccer agreed to a first-of-its-kind broadcast deal in 2022 when they agreed to 10-year, $2.5 billion deal with Apple to broadcast all MLS games on Apple’s streaming platform, Apple+</a:t>
            </a:r>
            <a:endParaRPr sz="1600"/>
          </a:p>
        </p:txBody>
      </p:sp>
      <p:pic>
        <p:nvPicPr>
          <p:cNvPr id="213" name="Google Shape;213;p15"/>
          <p:cNvPicPr preferRelativeResize="0"/>
          <p:nvPr/>
        </p:nvPicPr>
        <p:blipFill rotWithShape="1">
          <a:blip r:embed="rId4">
            <a:alphaModFix/>
          </a:blip>
          <a:srcRect/>
          <a:stretch/>
        </p:blipFill>
        <p:spPr>
          <a:xfrm>
            <a:off x="4449585" y="1482035"/>
            <a:ext cx="3877032" cy="217943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6"/>
          <p:cNvSpPr txBox="1">
            <a:spLocks noGrp="1"/>
          </p:cNvSpPr>
          <p:nvPr>
            <p:ph type="title"/>
          </p:nvPr>
        </p:nvSpPr>
        <p:spPr>
          <a:xfrm>
            <a:off x="5411400" y="432375"/>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ADVERTISING SALES</a:t>
            </a:r>
            <a:endParaRPr b="1"/>
          </a:p>
        </p:txBody>
      </p:sp>
      <p:sp>
        <p:nvSpPr>
          <p:cNvPr id="219" name="Google Shape;219;p16"/>
          <p:cNvSpPr txBox="1">
            <a:spLocks noGrp="1"/>
          </p:cNvSpPr>
          <p:nvPr>
            <p:ph type="body" idx="1"/>
          </p:nvPr>
        </p:nvSpPr>
        <p:spPr>
          <a:xfrm>
            <a:off x="5411400" y="1706975"/>
            <a:ext cx="2837400" cy="1252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US"/>
              <a:t>Once a broadcast company like Turner or CBS has the rights to the live sports programming, they can then sell advertising during their broadcasts.  Advertising sales can result in a company netting millions of dollars.</a:t>
            </a:r>
            <a:endParaRPr/>
          </a:p>
        </p:txBody>
      </p:sp>
      <p:cxnSp>
        <p:nvCxnSpPr>
          <p:cNvPr id="220" name="Google Shape;220;p16"/>
          <p:cNvCxnSpPr/>
          <p:nvPr/>
        </p:nvCxnSpPr>
        <p:spPr>
          <a:xfrm>
            <a:off x="5225150" y="1540302"/>
            <a:ext cx="0" cy="2772054"/>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1" name="Google Shape;221;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22" name="Google Shape;222;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23" name="Google Shape;223;p16"/>
          <p:cNvPicPr preferRelativeResize="0"/>
          <p:nvPr/>
        </p:nvPicPr>
        <p:blipFill rotWithShape="1">
          <a:blip r:embed="rId4">
            <a:alphaModFix/>
          </a:blip>
          <a:srcRect l="20883" r="20882"/>
          <a:stretch/>
        </p:blipFill>
        <p:spPr>
          <a:xfrm>
            <a:off x="-424304" y="-236700"/>
            <a:ext cx="4714800" cy="5616900"/>
          </a:xfrm>
          <a:prstGeom prst="flowChartDelay">
            <a:avLst/>
          </a:prstGeom>
          <a:noFill/>
          <a:ln>
            <a:noFill/>
          </a:ln>
        </p:spPr>
      </p:pic>
      <p:pic>
        <p:nvPicPr>
          <p:cNvPr id="224" name="Google Shape;224;p16" descr="Doritos airs TV advert for Collisions variant"/>
          <p:cNvPicPr preferRelativeResize="0"/>
          <p:nvPr/>
        </p:nvPicPr>
        <p:blipFill rotWithShape="1">
          <a:blip r:embed="rId5">
            <a:alphaModFix/>
          </a:blip>
          <a:srcRect/>
          <a:stretch/>
        </p:blipFill>
        <p:spPr>
          <a:xfrm>
            <a:off x="-64715" y="1419579"/>
            <a:ext cx="3995622" cy="224597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2"/>
          <p:cNvSpPr txBox="1">
            <a:spLocks noGrp="1"/>
          </p:cNvSpPr>
          <p:nvPr>
            <p:ph type="title"/>
          </p:nvPr>
        </p:nvSpPr>
        <p:spPr>
          <a:xfrm>
            <a:off x="5337175" y="780275"/>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WHAT IS REVENUE?</a:t>
            </a:r>
            <a:endParaRPr b="1"/>
          </a:p>
        </p:txBody>
      </p:sp>
      <p:sp>
        <p:nvSpPr>
          <p:cNvPr id="61" name="Google Shape;61;p2"/>
          <p:cNvSpPr txBox="1">
            <a:spLocks noGrp="1"/>
          </p:cNvSpPr>
          <p:nvPr>
            <p:ph type="body" idx="1"/>
          </p:nvPr>
        </p:nvSpPr>
        <p:spPr>
          <a:xfrm>
            <a:off x="5337174" y="1945500"/>
            <a:ext cx="3287059" cy="1252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US" b="1" dirty="0">
                <a:solidFill>
                  <a:schemeClr val="dk2"/>
                </a:solidFill>
              </a:rPr>
              <a:t>Revenue</a:t>
            </a:r>
            <a:r>
              <a:rPr lang="en-US" dirty="0"/>
              <a:t>, also known as gross sales, is the income generated from an organization’s business operation. The term revenue stream refers to the different means for an organization’s cash inflow, typically as a result of the sale of company products or services. </a:t>
            </a:r>
            <a:endParaRPr dirty="0"/>
          </a:p>
        </p:txBody>
      </p:sp>
      <p:cxnSp>
        <p:nvCxnSpPr>
          <p:cNvPr id="62" name="Google Shape;62;p2"/>
          <p:cNvCxnSpPr/>
          <p:nvPr/>
        </p:nvCxnSpPr>
        <p:spPr>
          <a:xfrm>
            <a:off x="5225150" y="1540302"/>
            <a:ext cx="0" cy="2772054"/>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63" name="Google Shape;63;p2"/>
          <p:cNvPicPr preferRelativeResize="0"/>
          <p:nvPr/>
        </p:nvPicPr>
        <p:blipFill rotWithShape="1">
          <a:blip r:embed="rId3">
            <a:alphaModFix/>
          </a:blip>
          <a:srcRect l="22019" r="22020"/>
          <a:stretch/>
        </p:blipFill>
        <p:spPr>
          <a:xfrm>
            <a:off x="-493812" y="-473400"/>
            <a:ext cx="4714800" cy="5616900"/>
          </a:xfrm>
          <a:prstGeom prst="flowChartDelay">
            <a:avLst/>
          </a:prstGeom>
          <a:noFill/>
          <a:ln>
            <a:noFill/>
          </a:ln>
        </p:spPr>
      </p:pic>
      <p:pic>
        <p:nvPicPr>
          <p:cNvPr id="64" name="Google Shape;64;p2"/>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65" name="Google Shape;65;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17"/>
          <p:cNvSpPr txBox="1">
            <a:spLocks noGrp="1"/>
          </p:cNvSpPr>
          <p:nvPr>
            <p:ph type="ctrTitle"/>
          </p:nvPr>
        </p:nvSpPr>
        <p:spPr>
          <a:xfrm>
            <a:off x="835377" y="1369000"/>
            <a:ext cx="7687733" cy="985200"/>
          </a:xfrm>
          <a:prstGeom prst="rect">
            <a:avLst/>
          </a:prstGeom>
          <a:noFill/>
          <a:ln>
            <a:noFill/>
          </a:ln>
          <a:effectLst>
            <a:outerShdw blurRad="57150" dist="19050" dir="5400000" algn="bl" rotWithShape="0">
              <a:srgbClr val="76A5AF">
                <a:alpha val="87843"/>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200">
                <a:solidFill>
                  <a:schemeClr val="lt2"/>
                </a:solidFill>
              </a:rPr>
              <a:t>WHAT ARE RATINGS?</a:t>
            </a:r>
            <a:endParaRPr sz="3200">
              <a:solidFill>
                <a:schemeClr val="lt2"/>
              </a:solidFill>
            </a:endParaRPr>
          </a:p>
        </p:txBody>
      </p:sp>
      <p:sp>
        <p:nvSpPr>
          <p:cNvPr id="230" name="Google Shape;230;p17"/>
          <p:cNvSpPr txBox="1">
            <a:spLocks noGrp="1"/>
          </p:cNvSpPr>
          <p:nvPr>
            <p:ph type="subTitle" idx="1"/>
          </p:nvPr>
        </p:nvSpPr>
        <p:spPr>
          <a:xfrm>
            <a:off x="1665798" y="2354200"/>
            <a:ext cx="5812404" cy="638519"/>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rPr>
              <a:t>Television broadcast companies measure their effectiveness and reach through</a:t>
            </a:r>
            <a:r>
              <a:rPr lang="en-US" sz="1600">
                <a:solidFill>
                  <a:schemeClr val="dk2"/>
                </a:solidFill>
              </a:rPr>
              <a:t> </a:t>
            </a:r>
            <a:r>
              <a:rPr lang="en-US" sz="1600" b="1">
                <a:solidFill>
                  <a:schemeClr val="dk2"/>
                </a:solidFill>
              </a:rPr>
              <a:t>ratings</a:t>
            </a:r>
            <a:r>
              <a:rPr lang="en-US" sz="1600">
                <a:solidFill>
                  <a:schemeClr val="lt1"/>
                </a:solidFill>
              </a:rPr>
              <a:t>, which are expressed as a percentage of the potential TV audience viewing at any given time.  Basically, a rating refers to the number of households or people tuned into a particular radio or television program at a specific time which provide an indication of audience size. </a:t>
            </a:r>
            <a:endParaRPr sz="1600">
              <a:solidFill>
                <a:schemeClr val="lt1"/>
              </a:solidFill>
            </a:endParaRPr>
          </a:p>
        </p:txBody>
      </p:sp>
      <p:cxnSp>
        <p:nvCxnSpPr>
          <p:cNvPr id="231" name="Google Shape;231;p17"/>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2" name="Google Shape;232;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3" name="Google Shape;233;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18"/>
          <p:cNvSpPr txBox="1">
            <a:spLocks noGrp="1"/>
          </p:cNvSpPr>
          <p:nvPr>
            <p:ph type="subTitle" idx="1"/>
          </p:nvPr>
        </p:nvSpPr>
        <p:spPr>
          <a:xfrm>
            <a:off x="2481900" y="3945600"/>
            <a:ext cx="41802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a:t>—The Nielsen Company</a:t>
            </a:r>
            <a:endParaRPr/>
          </a:p>
        </p:txBody>
      </p:sp>
      <p:sp>
        <p:nvSpPr>
          <p:cNvPr id="239" name="Google Shape;239;p18"/>
          <p:cNvSpPr/>
          <p:nvPr/>
        </p:nvSpPr>
        <p:spPr>
          <a:xfrm>
            <a:off x="2139244" y="288000"/>
            <a:ext cx="4865511" cy="3657600"/>
          </a:xfrm>
          <a:prstGeom prst="flowChartConnector">
            <a:avLst/>
          </a:prstGeom>
          <a:solidFill>
            <a:schemeClr val="accent1"/>
          </a:solidFill>
          <a:ln w="25400" cap="flat" cmpd="sng">
            <a:solidFill>
              <a:srgbClr val="BA7C2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0" i="1" u="none" strike="noStrike" cap="none">
                <a:solidFill>
                  <a:schemeClr val="dk1"/>
                </a:solidFill>
                <a:latin typeface="Arial"/>
                <a:ea typeface="Arial"/>
                <a:cs typeface="Arial"/>
                <a:sym typeface="Arial"/>
              </a:rPr>
              <a:t>“Ratings are used like currency in the marketplace of advertiser-supported TV. When advertisers want a commercial to reach an audience, they need to place it in TV programs which deliver an audience. The more audience a program delivers, the more the commercial time is worth to advertisers.”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20"/>
          <p:cNvSpPr txBox="1">
            <a:spLocks noGrp="1"/>
          </p:cNvSpPr>
          <p:nvPr>
            <p:ph type="title"/>
          </p:nvPr>
        </p:nvSpPr>
        <p:spPr>
          <a:xfrm>
            <a:off x="1920750" y="271322"/>
            <a:ext cx="5302500" cy="1116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200"/>
              <a:buNone/>
            </a:pPr>
            <a:r>
              <a:rPr lang="en-US" sz="5400" b="1">
                <a:latin typeface="Arial"/>
                <a:ea typeface="Arial"/>
                <a:cs typeface="Arial"/>
                <a:sym typeface="Arial"/>
              </a:rPr>
              <a:t>115 million</a:t>
            </a:r>
            <a:endParaRPr sz="5400" b="1">
              <a:latin typeface="Arial"/>
              <a:ea typeface="Arial"/>
              <a:cs typeface="Arial"/>
              <a:sym typeface="Arial"/>
            </a:endParaRPr>
          </a:p>
        </p:txBody>
      </p:sp>
      <p:sp>
        <p:nvSpPr>
          <p:cNvPr id="245" name="Google Shape;245;p20"/>
          <p:cNvSpPr txBox="1">
            <a:spLocks noGrp="1"/>
          </p:cNvSpPr>
          <p:nvPr>
            <p:ph type="body" idx="1"/>
          </p:nvPr>
        </p:nvSpPr>
        <p:spPr>
          <a:xfrm>
            <a:off x="1128349" y="1592951"/>
            <a:ext cx="6887302" cy="5670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sz="1600">
                <a:latin typeface="Arial"/>
                <a:ea typeface="Arial"/>
                <a:cs typeface="Arial"/>
                <a:sym typeface="Arial"/>
              </a:rPr>
              <a:t>Super Bowl LVII, played in 2023 between the Kansas City Chiefs and Philadelphia Eagles, was watched by more than 115 million viewers, according to data from Nielsen, making it the most watched Super Bowl in history.</a:t>
            </a:r>
            <a:endParaRPr sz="1600">
              <a:latin typeface="Arial"/>
              <a:ea typeface="Arial"/>
              <a:cs typeface="Arial"/>
              <a:sym typeface="Arial"/>
            </a:endParaRPr>
          </a:p>
          <a:p>
            <a:pPr marL="0" lvl="0" indent="0" algn="ctr" rtl="0">
              <a:lnSpc>
                <a:spcPct val="100000"/>
              </a:lnSpc>
              <a:spcBef>
                <a:spcPts val="0"/>
              </a:spcBef>
              <a:spcAft>
                <a:spcPts val="0"/>
              </a:spcAft>
              <a:buNone/>
            </a:pPr>
            <a:endParaRPr sz="1600">
              <a:latin typeface="Arial"/>
              <a:ea typeface="Arial"/>
              <a:cs typeface="Arial"/>
              <a:sym typeface="Arial"/>
            </a:endParaRPr>
          </a:p>
          <a:p>
            <a:pPr marL="0" lvl="0" indent="0" algn="ctr" rtl="0">
              <a:lnSpc>
                <a:spcPct val="100000"/>
              </a:lnSpc>
              <a:spcBef>
                <a:spcPts val="0"/>
              </a:spcBef>
              <a:spcAft>
                <a:spcPts val="0"/>
              </a:spcAft>
              <a:buNone/>
            </a:pPr>
            <a:r>
              <a:rPr lang="en-US" sz="1600">
                <a:latin typeface="Arial"/>
                <a:ea typeface="Arial"/>
                <a:cs typeface="Arial"/>
                <a:sym typeface="Arial"/>
              </a:rPr>
              <a:t>Over 77% of U.S. households with televisions in use were tuned in to watch the thrilling 38-35 Kansas City victory.</a:t>
            </a:r>
            <a:endParaRPr sz="1600">
              <a:latin typeface="Arial"/>
              <a:ea typeface="Arial"/>
              <a:cs typeface="Arial"/>
              <a:sym typeface="Arial"/>
            </a:endParaRPr>
          </a:p>
          <a:p>
            <a:pPr marL="0" lvl="0" indent="0" algn="ctr" rtl="0">
              <a:lnSpc>
                <a:spcPct val="100000"/>
              </a:lnSpc>
              <a:spcBef>
                <a:spcPts val="0"/>
              </a:spcBef>
              <a:spcAft>
                <a:spcPts val="0"/>
              </a:spcAft>
              <a:buNone/>
            </a:pPr>
            <a:endParaRPr sz="1600">
              <a:latin typeface="Arial"/>
              <a:ea typeface="Arial"/>
              <a:cs typeface="Arial"/>
              <a:sym typeface="Arial"/>
            </a:endParaRPr>
          </a:p>
          <a:p>
            <a:pPr marL="0" lvl="0" indent="0" algn="ctr" rtl="0">
              <a:lnSpc>
                <a:spcPct val="100000"/>
              </a:lnSpc>
              <a:spcBef>
                <a:spcPts val="0"/>
              </a:spcBef>
              <a:spcAft>
                <a:spcPts val="0"/>
              </a:spcAft>
              <a:buSzPts val="1800"/>
              <a:buNone/>
            </a:pPr>
            <a:endParaRPr sz="1600">
              <a:latin typeface="Arial"/>
              <a:ea typeface="Arial"/>
              <a:cs typeface="Arial"/>
              <a:sym typeface="Arial"/>
            </a:endParaRPr>
          </a:p>
        </p:txBody>
      </p:sp>
      <p:cxnSp>
        <p:nvCxnSpPr>
          <p:cNvPr id="246" name="Google Shape;246;p20"/>
          <p:cNvCxnSpPr/>
          <p:nvPr/>
        </p:nvCxnSpPr>
        <p:spPr>
          <a:xfrm>
            <a:off x="3190500" y="13879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7" name="Google Shape;247;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8" name="Google Shape;248;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2021.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g239b89bd98d_1_1"/>
          <p:cNvSpPr txBox="1">
            <a:spLocks noGrp="1"/>
          </p:cNvSpPr>
          <p:nvPr>
            <p:ph type="title"/>
          </p:nvPr>
        </p:nvSpPr>
        <p:spPr>
          <a:xfrm>
            <a:off x="1920750" y="473272"/>
            <a:ext cx="5302500" cy="11166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7200"/>
              <a:buNone/>
            </a:pPr>
            <a:r>
              <a:rPr lang="en-US" sz="5400" b="1">
                <a:latin typeface="Arial"/>
                <a:ea typeface="Arial"/>
                <a:cs typeface="Arial"/>
                <a:sym typeface="Arial"/>
              </a:rPr>
              <a:t>5 billion</a:t>
            </a:r>
            <a:endParaRPr sz="5400" b="1">
              <a:latin typeface="Arial"/>
              <a:ea typeface="Arial"/>
              <a:cs typeface="Arial"/>
              <a:sym typeface="Arial"/>
            </a:endParaRPr>
          </a:p>
        </p:txBody>
      </p:sp>
      <p:sp>
        <p:nvSpPr>
          <p:cNvPr id="254" name="Google Shape;254;g239b89bd98d_1_1"/>
          <p:cNvSpPr txBox="1">
            <a:spLocks noGrp="1"/>
          </p:cNvSpPr>
          <p:nvPr>
            <p:ph type="body" idx="1"/>
          </p:nvPr>
        </p:nvSpPr>
        <p:spPr>
          <a:xfrm>
            <a:off x="1828050" y="1842400"/>
            <a:ext cx="5487900" cy="5670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800"/>
              <a:buNone/>
            </a:pPr>
            <a:r>
              <a:rPr lang="en-US" sz="1400">
                <a:latin typeface="Arial"/>
                <a:ea typeface="Arial"/>
                <a:cs typeface="Arial"/>
                <a:sym typeface="Arial"/>
              </a:rPr>
              <a:t>According to FIFA president Gianni Infantino, 5 billion people around the world will tune in to watch the 2022 World Cup hosted by Qatar. The last world cup, hosted by Russia in 2018, was watched by a record 3.5 billion fans.  For perspective, there are less than 8 billion people on the entire planet!</a:t>
            </a:r>
            <a:endParaRPr sz="1400">
              <a:latin typeface="Arial"/>
              <a:ea typeface="Arial"/>
              <a:cs typeface="Arial"/>
              <a:sym typeface="Arial"/>
            </a:endParaRPr>
          </a:p>
        </p:txBody>
      </p:sp>
      <p:cxnSp>
        <p:nvCxnSpPr>
          <p:cNvPr id="255" name="Google Shape;255;g239b89bd98d_1_1"/>
          <p:cNvCxnSpPr/>
          <p:nvPr/>
        </p:nvCxnSpPr>
        <p:spPr>
          <a:xfrm>
            <a:off x="3190500" y="16848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256" name="Google Shape;256;g239b89bd98d_1_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7" name="Google Shape;257;g239b89bd98d_1_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b="0" i="0" u="none" strike="noStrike" cap="none">
                <a:solidFill>
                  <a:schemeClr val="accent5"/>
                </a:solidFill>
                <a:latin typeface="Oswald"/>
                <a:ea typeface="Oswald"/>
                <a:cs typeface="Oswald"/>
                <a:sym typeface="Oswald"/>
              </a:rPr>
              <a:t>Copyright 2021.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21"/>
          <p:cNvSpPr txBox="1">
            <a:spLocks noGrp="1"/>
          </p:cNvSpPr>
          <p:nvPr>
            <p:ph type="ctrTitle"/>
          </p:nvPr>
        </p:nvSpPr>
        <p:spPr>
          <a:xfrm>
            <a:off x="847102" y="1561950"/>
            <a:ext cx="7687800" cy="985200"/>
          </a:xfrm>
          <a:prstGeom prst="rect">
            <a:avLst/>
          </a:prstGeom>
          <a:noFill/>
          <a:ln>
            <a:noFill/>
          </a:ln>
          <a:effectLst>
            <a:outerShdw blurRad="57150" dist="19050" dir="5400000" algn="bl" rotWithShape="0">
              <a:srgbClr val="76A5AF">
                <a:alpha val="87843"/>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000"/>
              <a:t>LUXURY SUITES &amp; PREMIUM SEATING</a:t>
            </a:r>
            <a:endParaRPr sz="3000"/>
          </a:p>
        </p:txBody>
      </p:sp>
      <p:sp>
        <p:nvSpPr>
          <p:cNvPr id="263" name="Google Shape;263;p21"/>
          <p:cNvSpPr txBox="1">
            <a:spLocks noGrp="1"/>
          </p:cNvSpPr>
          <p:nvPr>
            <p:ph type="subTitle" idx="1"/>
          </p:nvPr>
        </p:nvSpPr>
        <p:spPr>
          <a:xfrm>
            <a:off x="1731396" y="2339404"/>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a:t>According to CNBC, in the NBA, NHL and MLB, luxury suites represent up to 20% of a team’s overall revenue. Yankees Stadium has 68 suites while AT&amp;T stadium, home to the Dallas Cowboys, has 300 suites. These suites sell for anywhere between $224,000 and $900,000 per year and are typically sold out every season.</a:t>
            </a:r>
            <a:endParaRPr/>
          </a:p>
        </p:txBody>
      </p:sp>
      <p:cxnSp>
        <p:nvCxnSpPr>
          <p:cNvPr id="264" name="Google Shape;264;p21"/>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5" name="Google Shape;265;p2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6" name="Google Shape;266;p2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g2311c05843b_0_31"/>
          <p:cNvSpPr txBox="1">
            <a:spLocks noGrp="1"/>
          </p:cNvSpPr>
          <p:nvPr>
            <p:ph type="ctrTitle"/>
          </p:nvPr>
        </p:nvSpPr>
        <p:spPr>
          <a:xfrm>
            <a:off x="835377" y="1369000"/>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000"/>
              <a:t>STADIUM RENOVATION</a:t>
            </a:r>
            <a:endParaRPr sz="3000"/>
          </a:p>
        </p:txBody>
      </p:sp>
      <p:sp>
        <p:nvSpPr>
          <p:cNvPr id="272" name="Google Shape;272;g2311c05843b_0_31"/>
          <p:cNvSpPr txBox="1">
            <a:spLocks noGrp="1"/>
          </p:cNvSpPr>
          <p:nvPr>
            <p:ph type="subTitle" idx="1"/>
          </p:nvPr>
        </p:nvSpPr>
        <p:spPr>
          <a:xfrm>
            <a:off x="1731396" y="2416479"/>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US" sz="1600"/>
              <a:t>Sometimes, the lack of suites or premium seating options within a venue or facility will prompt a sports franchise to lobby for a new stadium (or facility expansion and renovations).  Since 1990, 125 of the 140 MLB, MLS, NBA, NFL and NHL teams have built or rebuilt arenas, at a cost of $33.8 billion -- and the public has picked up 54 percent of that tab.</a:t>
            </a:r>
            <a:endParaRPr sz="1600"/>
          </a:p>
          <a:p>
            <a:pPr marL="0" lvl="0" indent="0" algn="ctr" rtl="0">
              <a:lnSpc>
                <a:spcPct val="100000"/>
              </a:lnSpc>
              <a:spcBef>
                <a:spcPts val="0"/>
              </a:spcBef>
              <a:spcAft>
                <a:spcPts val="0"/>
              </a:spcAft>
              <a:buNone/>
            </a:pPr>
            <a:endParaRPr sz="1600"/>
          </a:p>
          <a:p>
            <a:pPr marL="0" lvl="0" indent="0" algn="ctr" rtl="0">
              <a:lnSpc>
                <a:spcPct val="100000"/>
              </a:lnSpc>
              <a:spcBef>
                <a:spcPts val="0"/>
              </a:spcBef>
              <a:spcAft>
                <a:spcPts val="0"/>
              </a:spcAft>
              <a:buSzPts val="1400"/>
              <a:buNone/>
            </a:pPr>
            <a:endParaRPr sz="1600"/>
          </a:p>
        </p:txBody>
      </p:sp>
      <p:cxnSp>
        <p:nvCxnSpPr>
          <p:cNvPr id="273" name="Google Shape;273;g2311c05843b_0_31"/>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274" name="Google Shape;274;g2311c05843b_0_3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5" name="Google Shape;275;g2311c05843b_0_3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g2311c05843b_0_4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1" name="Google Shape;281;g2311c05843b_0_4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82" name="Google Shape;282;g2311c05843b_0_40"/>
          <p:cNvPicPr preferRelativeResize="0"/>
          <p:nvPr/>
        </p:nvPicPr>
        <p:blipFill>
          <a:blip r:embed="rId4">
            <a:alphaModFix/>
          </a:blip>
          <a:stretch>
            <a:fillRect/>
          </a:stretch>
        </p:blipFill>
        <p:spPr>
          <a:xfrm>
            <a:off x="1653138" y="304800"/>
            <a:ext cx="5837734" cy="438422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2311c05843b_0_22"/>
          <p:cNvSpPr txBox="1">
            <a:spLocks noGrp="1"/>
          </p:cNvSpPr>
          <p:nvPr>
            <p:ph type="ctrTitle"/>
          </p:nvPr>
        </p:nvSpPr>
        <p:spPr>
          <a:xfrm>
            <a:off x="835377" y="1369000"/>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000"/>
              <a:t>FUNDRAISING</a:t>
            </a:r>
            <a:endParaRPr sz="3000"/>
          </a:p>
        </p:txBody>
      </p:sp>
      <p:sp>
        <p:nvSpPr>
          <p:cNvPr id="288" name="Google Shape;288;g2311c05843b_0_22"/>
          <p:cNvSpPr txBox="1">
            <a:spLocks noGrp="1"/>
          </p:cNvSpPr>
          <p:nvPr>
            <p:ph type="subTitle" idx="1"/>
          </p:nvPr>
        </p:nvSpPr>
        <p:spPr>
          <a:xfrm>
            <a:off x="1731396" y="2416479"/>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Collegiate and amateur athletic programs rely heavily on fundraising and donations, primarily through boosters and alumni, for budget support. People that donate to university sports programs will typically receive preferential treatment from the athletic department – perks can include better seats for games and higher priority to attend in-demand events.</a:t>
            </a:r>
            <a:endParaRPr sz="1600"/>
          </a:p>
        </p:txBody>
      </p:sp>
      <p:cxnSp>
        <p:nvCxnSpPr>
          <p:cNvPr id="289" name="Google Shape;289;g2311c05843b_0_22"/>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290" name="Google Shape;290;g2311c05843b_0_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1" name="Google Shape;291;g2311c05843b_0_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g2311c05843b_0_70"/>
          <p:cNvSpPr txBox="1">
            <a:spLocks noGrp="1"/>
          </p:cNvSpPr>
          <p:nvPr>
            <p:ph type="ctrTitle"/>
          </p:nvPr>
        </p:nvSpPr>
        <p:spPr>
          <a:xfrm>
            <a:off x="728102" y="1357125"/>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000"/>
              <a:t>PAY-PER-VIEW</a:t>
            </a:r>
            <a:endParaRPr sz="3000"/>
          </a:p>
        </p:txBody>
      </p:sp>
      <p:sp>
        <p:nvSpPr>
          <p:cNvPr id="297" name="Google Shape;297;g2311c05843b_0_70"/>
          <p:cNvSpPr txBox="1">
            <a:spLocks noGrp="1"/>
          </p:cNvSpPr>
          <p:nvPr>
            <p:ph type="subTitle" idx="1"/>
          </p:nvPr>
        </p:nvSpPr>
        <p:spPr>
          <a:xfrm>
            <a:off x="1731446" y="2404604"/>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Pay-per-view refers to a satellite, streaming or cable television service by which customers can order access to a specific broadcast for a set, one-time fee. Certain sports and entertainment properties rely on a business model where pay-per-view generates a significant amount of revenue. WWE, UFC and boxing generate millions each year by broadcasting some of their biggest events on a pay-per-view basis.</a:t>
            </a:r>
            <a:endParaRPr sz="1600"/>
          </a:p>
        </p:txBody>
      </p:sp>
      <p:cxnSp>
        <p:nvCxnSpPr>
          <p:cNvPr id="298" name="Google Shape;298;g2311c05843b_0_70"/>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299" name="Google Shape;299;g2311c05843b_0_7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0" name="Google Shape;300;g2311c05843b_0_7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g2311c05843b_0_79"/>
          <p:cNvSpPr txBox="1">
            <a:spLocks noGrp="1"/>
          </p:cNvSpPr>
          <p:nvPr>
            <p:ph type="ctrTitle"/>
          </p:nvPr>
        </p:nvSpPr>
        <p:spPr>
          <a:xfrm>
            <a:off x="728102" y="1380875"/>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200"/>
              <a:t>SPONSORSHIP</a:t>
            </a:r>
            <a:endParaRPr sz="3200"/>
          </a:p>
        </p:txBody>
      </p:sp>
      <p:sp>
        <p:nvSpPr>
          <p:cNvPr id="306" name="Google Shape;306;g2311c05843b_0_79"/>
          <p:cNvSpPr txBox="1">
            <a:spLocks noGrp="1"/>
          </p:cNvSpPr>
          <p:nvPr>
            <p:ph type="subTitle" idx="1"/>
          </p:nvPr>
        </p:nvSpPr>
        <p:spPr>
          <a:xfrm>
            <a:off x="1731446" y="2416479"/>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Sports teams, leagues and events generate billions in revenue each year through sponsorship, making it a critical part of an organization’s ability to generate a profit.</a:t>
            </a:r>
            <a:endParaRPr sz="1600"/>
          </a:p>
        </p:txBody>
      </p:sp>
      <p:cxnSp>
        <p:nvCxnSpPr>
          <p:cNvPr id="307" name="Google Shape;307;g2311c05843b_0_79"/>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08" name="Google Shape;308;g2311c05843b_0_7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9" name="Google Shape;309;g2311c05843b_0_7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3"/>
          <p:cNvSpPr txBox="1">
            <a:spLocks noGrp="1"/>
          </p:cNvSpPr>
          <p:nvPr>
            <p:ph type="ctrTitle"/>
          </p:nvPr>
        </p:nvSpPr>
        <p:spPr>
          <a:xfrm>
            <a:off x="1351843" y="1586550"/>
            <a:ext cx="6440311" cy="9852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4500"/>
              <a:buNone/>
            </a:pPr>
            <a:r>
              <a:rPr lang="en-US" sz="2400">
                <a:solidFill>
                  <a:schemeClr val="lt2"/>
                </a:solidFill>
              </a:rPr>
              <a:t>IMPORTANCE OF REVENUE</a:t>
            </a:r>
            <a:endParaRPr sz="2400">
              <a:solidFill>
                <a:schemeClr val="lt2"/>
              </a:solidFill>
            </a:endParaRPr>
          </a:p>
        </p:txBody>
      </p:sp>
      <p:sp>
        <p:nvSpPr>
          <p:cNvPr id="71" name="Google Shape;71;p3"/>
          <p:cNvSpPr txBox="1">
            <a:spLocks noGrp="1"/>
          </p:cNvSpPr>
          <p:nvPr>
            <p:ph type="subTitle" idx="1"/>
          </p:nvPr>
        </p:nvSpPr>
        <p:spPr>
          <a:xfrm>
            <a:off x="2139898" y="2339400"/>
            <a:ext cx="48642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rPr>
              <a:t>Whether a billion-dollar enterprise or a local non-profit raising money for a charitable cause, an organization quite simply cannot function without revenue. </a:t>
            </a:r>
            <a:endParaRPr sz="1600">
              <a:solidFill>
                <a:schemeClr val="lt1"/>
              </a:solidFill>
            </a:endParaRPr>
          </a:p>
        </p:txBody>
      </p:sp>
      <p:cxnSp>
        <p:nvCxnSpPr>
          <p:cNvPr id="72" name="Google Shape;72;p3"/>
          <p:cNvCxnSpPr/>
          <p:nvPr/>
        </p:nvCxnSpPr>
        <p:spPr>
          <a:xfrm>
            <a:off x="3190498" y="212723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73" name="Google Shape;73;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74" name="Google Shape;74;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g2311c05843b_0_88"/>
          <p:cNvSpPr txBox="1">
            <a:spLocks noGrp="1"/>
          </p:cNvSpPr>
          <p:nvPr>
            <p:ph type="ctrTitle"/>
          </p:nvPr>
        </p:nvSpPr>
        <p:spPr>
          <a:xfrm>
            <a:off x="395252" y="361400"/>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6000"/>
              <a:buNone/>
            </a:pPr>
            <a:r>
              <a:rPr lang="en-US" sz="2400">
                <a:solidFill>
                  <a:schemeClr val="accent1"/>
                </a:solidFill>
              </a:rPr>
              <a:t>OTHER FORMS OF REVENUE</a:t>
            </a:r>
            <a:endParaRPr sz="2400">
              <a:solidFill>
                <a:schemeClr val="accent1"/>
              </a:solidFill>
            </a:endParaRPr>
          </a:p>
        </p:txBody>
      </p:sp>
      <p:sp>
        <p:nvSpPr>
          <p:cNvPr id="315" name="Google Shape;315;g2311c05843b_0_88"/>
          <p:cNvSpPr txBox="1">
            <a:spLocks noGrp="1"/>
          </p:cNvSpPr>
          <p:nvPr>
            <p:ph type="subTitle" idx="1"/>
          </p:nvPr>
        </p:nvSpPr>
        <p:spPr>
          <a:xfrm>
            <a:off x="507450" y="1186225"/>
            <a:ext cx="4085400" cy="352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r>
              <a:rPr lang="en-US" sz="1600">
                <a:solidFill>
                  <a:schemeClr val="lt1"/>
                </a:solidFill>
              </a:rPr>
              <a:t>Another popular revenue generating activity among sports teams is to host viewing parties. Either at their home arenas or within an entertainment “district”, fans come to watch away games on a big screen. This helps the organization to drive additional concession, merchandise and parking revenues.</a:t>
            </a:r>
            <a:endParaRPr sz="1600">
              <a:solidFill>
                <a:schemeClr val="lt1"/>
              </a:solidFill>
            </a:endParaRPr>
          </a:p>
        </p:txBody>
      </p:sp>
      <p:cxnSp>
        <p:nvCxnSpPr>
          <p:cNvPr id="316" name="Google Shape;316;g2311c05843b_0_88"/>
          <p:cNvCxnSpPr/>
          <p:nvPr/>
        </p:nvCxnSpPr>
        <p:spPr>
          <a:xfrm>
            <a:off x="507450" y="947734"/>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17" name="Google Shape;317;g2311c05843b_0_8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18" name="Google Shape;318;g2311c05843b_0_8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19" name="Google Shape;319;g2311c05843b_0_88" descr="Bucks Playoff Watch Parties Header"/>
          <p:cNvPicPr preferRelativeResize="0"/>
          <p:nvPr/>
        </p:nvPicPr>
        <p:blipFill>
          <a:blip r:embed="rId4">
            <a:alphaModFix/>
          </a:blip>
          <a:stretch>
            <a:fillRect/>
          </a:stretch>
        </p:blipFill>
        <p:spPr>
          <a:xfrm>
            <a:off x="5026300" y="1186225"/>
            <a:ext cx="3941850" cy="221729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2311c05843b_0_55"/>
          <p:cNvSpPr txBox="1">
            <a:spLocks noGrp="1"/>
          </p:cNvSpPr>
          <p:nvPr>
            <p:ph type="ctrTitle"/>
          </p:nvPr>
        </p:nvSpPr>
        <p:spPr>
          <a:xfrm>
            <a:off x="835377" y="1369000"/>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000"/>
              <a:t>WHAT IS AN EXPENSE?</a:t>
            </a:r>
            <a:endParaRPr sz="3000"/>
          </a:p>
        </p:txBody>
      </p:sp>
      <p:sp>
        <p:nvSpPr>
          <p:cNvPr id="325" name="Google Shape;325;g2311c05843b_0_55"/>
          <p:cNvSpPr txBox="1">
            <a:spLocks noGrp="1"/>
          </p:cNvSpPr>
          <p:nvPr>
            <p:ph type="subTitle" idx="1"/>
          </p:nvPr>
        </p:nvSpPr>
        <p:spPr>
          <a:xfrm>
            <a:off x="1731396" y="2416479"/>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t>An expense is the cost of operations that an organization incurs to generate revenue. Expenses may also be referred to as costs. </a:t>
            </a:r>
            <a:endParaRPr sz="1600"/>
          </a:p>
          <a:p>
            <a:pPr marL="0" lvl="0" indent="0" algn="ctr" rtl="0">
              <a:lnSpc>
                <a:spcPct val="100000"/>
              </a:lnSpc>
              <a:spcBef>
                <a:spcPts val="0"/>
              </a:spcBef>
              <a:spcAft>
                <a:spcPts val="0"/>
              </a:spcAft>
              <a:buSzPts val="1400"/>
              <a:buNone/>
            </a:pPr>
            <a:endParaRPr sz="1600" b="1"/>
          </a:p>
          <a:p>
            <a:pPr marL="0" lvl="0" indent="0" algn="ctr" rtl="0">
              <a:lnSpc>
                <a:spcPct val="100000"/>
              </a:lnSpc>
              <a:spcBef>
                <a:spcPts val="0"/>
              </a:spcBef>
              <a:spcAft>
                <a:spcPts val="0"/>
              </a:spcAft>
              <a:buSzPts val="1400"/>
              <a:buNone/>
            </a:pPr>
            <a:r>
              <a:rPr lang="en-US" sz="1600" b="1"/>
              <a:t>The largest expense professional sports teams incur on an annual basis is player salaries. </a:t>
            </a:r>
            <a:endParaRPr sz="1600" b="1"/>
          </a:p>
        </p:txBody>
      </p:sp>
      <p:cxnSp>
        <p:nvCxnSpPr>
          <p:cNvPr id="326" name="Google Shape;326;g2311c05843b_0_55"/>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27" name="Google Shape;327;g2311c05843b_0_5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28" name="Google Shape;328;g2311c05843b_0_5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g2311c05843b_0_99"/>
          <p:cNvSpPr txBox="1">
            <a:spLocks noGrp="1"/>
          </p:cNvSpPr>
          <p:nvPr>
            <p:ph type="ctrTitle"/>
          </p:nvPr>
        </p:nvSpPr>
        <p:spPr>
          <a:xfrm>
            <a:off x="728102" y="1369000"/>
            <a:ext cx="7687800" cy="985200"/>
          </a:xfrm>
          <a:prstGeom prst="rect">
            <a:avLst/>
          </a:prstGeom>
          <a:noFill/>
          <a:ln>
            <a:noFill/>
          </a:ln>
          <a:effectLst>
            <a:outerShdw blurRad="57150" dist="19050" dir="5400000" algn="bl" rotWithShape="0">
              <a:srgbClr val="76A5AF">
                <a:alpha val="87840"/>
              </a:srgbClr>
            </a:outerShdw>
          </a:effectLst>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6000"/>
              <a:buNone/>
            </a:pPr>
            <a:r>
              <a:rPr lang="en-US" sz="3200" dirty="0">
                <a:solidFill>
                  <a:schemeClr val="lt2"/>
                </a:solidFill>
              </a:rPr>
              <a:t>PROFITABILITY</a:t>
            </a:r>
            <a:endParaRPr sz="3200" dirty="0">
              <a:solidFill>
                <a:schemeClr val="lt2"/>
              </a:solidFill>
            </a:endParaRPr>
          </a:p>
        </p:txBody>
      </p:sp>
      <p:sp>
        <p:nvSpPr>
          <p:cNvPr id="334" name="Google Shape;334;g2311c05843b_0_99"/>
          <p:cNvSpPr txBox="1">
            <a:spLocks noGrp="1"/>
          </p:cNvSpPr>
          <p:nvPr>
            <p:ph type="subTitle" idx="1"/>
          </p:nvPr>
        </p:nvSpPr>
        <p:spPr>
          <a:xfrm>
            <a:off x="1731396" y="2416479"/>
            <a:ext cx="5681100" cy="4647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600">
                <a:solidFill>
                  <a:schemeClr val="lt1"/>
                </a:solidFill>
              </a:rPr>
              <a:t>When an organization’s revenue exceeds its expenses, the company records a </a:t>
            </a:r>
            <a:r>
              <a:rPr lang="en-US" sz="1600" b="1">
                <a:solidFill>
                  <a:schemeClr val="dk2"/>
                </a:solidFill>
              </a:rPr>
              <a:t>net profit</a:t>
            </a:r>
            <a:r>
              <a:rPr lang="en-US" sz="1600" b="1">
                <a:solidFill>
                  <a:schemeClr val="lt1"/>
                </a:solidFill>
              </a:rPr>
              <a:t>.</a:t>
            </a:r>
            <a:r>
              <a:rPr lang="en-US" sz="1600">
                <a:solidFill>
                  <a:schemeClr val="lt1"/>
                </a:solidFill>
              </a:rPr>
              <a:t> However, when expenses exceed revenues, the company has a </a:t>
            </a:r>
            <a:r>
              <a:rPr lang="en-US" sz="1600" b="1">
                <a:solidFill>
                  <a:schemeClr val="lt1"/>
                </a:solidFill>
              </a:rPr>
              <a:t>net loss</a:t>
            </a:r>
            <a:r>
              <a:rPr lang="en-US" sz="1600">
                <a:solidFill>
                  <a:schemeClr val="lt1"/>
                </a:solidFill>
              </a:rPr>
              <a:t>. </a:t>
            </a:r>
            <a:endParaRPr sz="1600">
              <a:solidFill>
                <a:schemeClr val="lt1"/>
              </a:solidFill>
            </a:endParaRPr>
          </a:p>
          <a:p>
            <a:pPr marL="0" lvl="0" indent="0" algn="ctr" rtl="0">
              <a:lnSpc>
                <a:spcPct val="100000"/>
              </a:lnSpc>
              <a:spcBef>
                <a:spcPts val="0"/>
              </a:spcBef>
              <a:spcAft>
                <a:spcPts val="0"/>
              </a:spcAft>
              <a:buSzPts val="1400"/>
              <a:buNone/>
            </a:pPr>
            <a:r>
              <a:rPr lang="en-US" sz="1600">
                <a:solidFill>
                  <a:schemeClr val="lt1"/>
                </a:solidFill>
              </a:rPr>
              <a:t>It can be difficult for some professional sports teams to achieve financial success and turn a profit year over year due to escalating player salaries. </a:t>
            </a:r>
            <a:endParaRPr sz="1600">
              <a:solidFill>
                <a:schemeClr val="lt1"/>
              </a:solidFill>
            </a:endParaRPr>
          </a:p>
        </p:txBody>
      </p:sp>
      <p:cxnSp>
        <p:nvCxnSpPr>
          <p:cNvPr id="335" name="Google Shape;335;g2311c05843b_0_99"/>
          <p:cNvCxnSpPr/>
          <p:nvPr/>
        </p:nvCxnSpPr>
        <p:spPr>
          <a:xfrm>
            <a:off x="3190500" y="2180859"/>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336" name="Google Shape;336;g2311c05843b_0_9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7" name="Google Shape;337;g2311c05843b_0_9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pic>
        <p:nvPicPr>
          <p:cNvPr id="342" name="Google Shape;342;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43" name="Google Shape;343;p2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44" name="Google Shape;344;p22"/>
          <p:cNvPicPr preferRelativeResize="0"/>
          <p:nvPr/>
        </p:nvPicPr>
        <p:blipFill>
          <a:blip r:embed="rId4">
            <a:alphaModFix/>
          </a:blip>
          <a:stretch>
            <a:fillRect/>
          </a:stretch>
        </p:blipFill>
        <p:spPr>
          <a:xfrm>
            <a:off x="1735150" y="164125"/>
            <a:ext cx="5673703" cy="43842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23"/>
          <p:cNvSpPr txBox="1">
            <a:spLocks noGrp="1"/>
          </p:cNvSpPr>
          <p:nvPr>
            <p:ph type="title"/>
          </p:nvPr>
        </p:nvSpPr>
        <p:spPr>
          <a:xfrm>
            <a:off x="5100489" y="500962"/>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ADDITIONAL EXPENSES</a:t>
            </a:r>
            <a:endParaRPr b="1"/>
          </a:p>
        </p:txBody>
      </p:sp>
      <p:cxnSp>
        <p:nvCxnSpPr>
          <p:cNvPr id="350" name="Google Shape;350;p23"/>
          <p:cNvCxnSpPr/>
          <p:nvPr/>
        </p:nvCxnSpPr>
        <p:spPr>
          <a:xfrm>
            <a:off x="4852616" y="1562881"/>
            <a:ext cx="0" cy="2772054"/>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51" name="Google Shape;351;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52" name="Google Shape;352;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53" name="Google Shape;353;p23"/>
          <p:cNvSpPr txBox="1">
            <a:spLocks noGrp="1"/>
          </p:cNvSpPr>
          <p:nvPr>
            <p:ph type="body" idx="1"/>
          </p:nvPr>
        </p:nvSpPr>
        <p:spPr>
          <a:xfrm>
            <a:off x="4957952" y="1753450"/>
            <a:ext cx="3891600" cy="2391000"/>
          </a:xfrm>
          <a:prstGeom prst="rect">
            <a:avLst/>
          </a:prstGeom>
          <a:noFill/>
          <a:ln>
            <a:noFill/>
          </a:ln>
        </p:spPr>
        <p:txBody>
          <a:bodyPr spcFirstLastPara="1" wrap="square" lIns="91425" tIns="91425" rIns="91425" bIns="91425" anchor="t" anchorCtr="0">
            <a:noAutofit/>
          </a:bodyPr>
          <a:lstStyle/>
          <a:p>
            <a:pPr marL="457200" lvl="0" indent="-336550" algn="l" rtl="0">
              <a:lnSpc>
                <a:spcPct val="100000"/>
              </a:lnSpc>
              <a:spcBef>
                <a:spcPts val="0"/>
              </a:spcBef>
              <a:spcAft>
                <a:spcPts val="0"/>
              </a:spcAft>
              <a:buClr>
                <a:schemeClr val="lt1"/>
              </a:buClr>
              <a:buSzPts val="1700"/>
              <a:buChar char="●"/>
            </a:pPr>
            <a:r>
              <a:rPr lang="en-US" sz="1500"/>
              <a:t>Facility rental/leasing arrangements</a:t>
            </a:r>
            <a:endParaRPr sz="1700"/>
          </a:p>
          <a:p>
            <a:pPr marL="457200" lvl="0" indent="-336550" algn="l" rtl="0">
              <a:lnSpc>
                <a:spcPct val="100000"/>
              </a:lnSpc>
              <a:spcBef>
                <a:spcPts val="0"/>
              </a:spcBef>
              <a:spcAft>
                <a:spcPts val="0"/>
              </a:spcAft>
              <a:buClr>
                <a:schemeClr val="lt1"/>
              </a:buClr>
              <a:buSzPts val="1700"/>
              <a:buChar char="●"/>
            </a:pPr>
            <a:r>
              <a:rPr lang="en-US" sz="1500"/>
              <a:t>Staff </a:t>
            </a:r>
            <a:endParaRPr sz="1700"/>
          </a:p>
          <a:p>
            <a:pPr marL="457200" lvl="0" indent="-336550" algn="l" rtl="0">
              <a:lnSpc>
                <a:spcPct val="100000"/>
              </a:lnSpc>
              <a:spcBef>
                <a:spcPts val="0"/>
              </a:spcBef>
              <a:spcAft>
                <a:spcPts val="0"/>
              </a:spcAft>
              <a:buClr>
                <a:schemeClr val="lt1"/>
              </a:buClr>
              <a:buSzPts val="1700"/>
              <a:buChar char="●"/>
            </a:pPr>
            <a:r>
              <a:rPr lang="en-US" sz="1500"/>
              <a:t>Marketing</a:t>
            </a:r>
            <a:endParaRPr sz="1700"/>
          </a:p>
          <a:p>
            <a:pPr marL="457200" lvl="0" indent="-336550" algn="l" rtl="0">
              <a:lnSpc>
                <a:spcPct val="100000"/>
              </a:lnSpc>
              <a:spcBef>
                <a:spcPts val="0"/>
              </a:spcBef>
              <a:spcAft>
                <a:spcPts val="0"/>
              </a:spcAft>
              <a:buClr>
                <a:schemeClr val="lt1"/>
              </a:buClr>
              <a:buSzPts val="1700"/>
              <a:buChar char="●"/>
            </a:pPr>
            <a:r>
              <a:rPr lang="en-US" sz="1500"/>
              <a:t>Investment in the customer</a:t>
            </a:r>
            <a:endParaRPr sz="1700"/>
          </a:p>
          <a:p>
            <a:pPr marL="457200" lvl="0" indent="-336550" algn="l" rtl="0">
              <a:lnSpc>
                <a:spcPct val="100000"/>
              </a:lnSpc>
              <a:spcBef>
                <a:spcPts val="0"/>
              </a:spcBef>
              <a:spcAft>
                <a:spcPts val="0"/>
              </a:spcAft>
              <a:buClr>
                <a:schemeClr val="lt1"/>
              </a:buClr>
              <a:buSzPts val="1700"/>
              <a:buChar char="●"/>
            </a:pPr>
            <a:r>
              <a:rPr lang="en-US" sz="1500"/>
              <a:t>General operating expense</a:t>
            </a:r>
            <a:endParaRPr sz="1700"/>
          </a:p>
          <a:p>
            <a:pPr marL="457200" lvl="0" indent="-336550" algn="l" rtl="0">
              <a:lnSpc>
                <a:spcPct val="100000"/>
              </a:lnSpc>
              <a:spcBef>
                <a:spcPts val="0"/>
              </a:spcBef>
              <a:spcAft>
                <a:spcPts val="0"/>
              </a:spcAft>
              <a:buClr>
                <a:schemeClr val="lt1"/>
              </a:buClr>
              <a:buSzPts val="1700"/>
              <a:buChar char="●"/>
            </a:pPr>
            <a:r>
              <a:rPr lang="en-US" sz="1500"/>
              <a:t>Stadium/venue/facility financing</a:t>
            </a:r>
            <a:endParaRPr sz="1700"/>
          </a:p>
          <a:p>
            <a:pPr marL="457200" lvl="0" indent="-336550" algn="l" rtl="0">
              <a:lnSpc>
                <a:spcPct val="100000"/>
              </a:lnSpc>
              <a:spcBef>
                <a:spcPts val="0"/>
              </a:spcBef>
              <a:spcAft>
                <a:spcPts val="0"/>
              </a:spcAft>
              <a:buClr>
                <a:schemeClr val="lt1"/>
              </a:buClr>
              <a:buSzPts val="1700"/>
              <a:buChar char="●"/>
            </a:pPr>
            <a:r>
              <a:rPr lang="en-US" sz="1500"/>
              <a:t>Information management/research</a:t>
            </a:r>
            <a:endParaRPr sz="1700"/>
          </a:p>
          <a:p>
            <a:pPr marL="457200" lvl="0" indent="-336550" algn="l" rtl="0">
              <a:lnSpc>
                <a:spcPct val="100000"/>
              </a:lnSpc>
              <a:spcBef>
                <a:spcPts val="0"/>
              </a:spcBef>
              <a:spcAft>
                <a:spcPts val="0"/>
              </a:spcAft>
              <a:buClr>
                <a:schemeClr val="lt1"/>
              </a:buClr>
              <a:buSzPts val="1700"/>
              <a:buChar char="●"/>
            </a:pPr>
            <a:r>
              <a:rPr lang="en-US" sz="1500"/>
              <a:t>Team expenses (travel etc.)</a:t>
            </a:r>
            <a:endParaRPr sz="1700"/>
          </a:p>
          <a:p>
            <a:pPr marL="457200" lvl="0" indent="-336550" algn="l" rtl="0">
              <a:lnSpc>
                <a:spcPct val="100000"/>
              </a:lnSpc>
              <a:spcBef>
                <a:spcPts val="0"/>
              </a:spcBef>
              <a:spcAft>
                <a:spcPts val="0"/>
              </a:spcAft>
              <a:buClr>
                <a:schemeClr val="lt1"/>
              </a:buClr>
              <a:buSzPts val="1700"/>
              <a:buChar char="●"/>
            </a:pPr>
            <a:r>
              <a:rPr lang="en-US" sz="1500"/>
              <a:t>Maintenance and security</a:t>
            </a:r>
            <a:endParaRPr sz="1700"/>
          </a:p>
          <a:p>
            <a:pPr marL="457200" lvl="0" indent="-228600" algn="l" rtl="0">
              <a:lnSpc>
                <a:spcPct val="100000"/>
              </a:lnSpc>
              <a:spcBef>
                <a:spcPts val="0"/>
              </a:spcBef>
              <a:spcAft>
                <a:spcPts val="0"/>
              </a:spcAft>
              <a:buClr>
                <a:schemeClr val="lt1"/>
              </a:buClr>
              <a:buSzPts val="1600"/>
              <a:buNone/>
            </a:pPr>
            <a:endParaRPr sz="1700"/>
          </a:p>
        </p:txBody>
      </p:sp>
      <p:pic>
        <p:nvPicPr>
          <p:cNvPr id="354" name="Google Shape;354;p23" descr="A picture containing text&#10;&#10;Description automatically generated"/>
          <p:cNvPicPr preferRelativeResize="0"/>
          <p:nvPr/>
        </p:nvPicPr>
        <p:blipFill rotWithShape="1">
          <a:blip r:embed="rId4">
            <a:alphaModFix/>
          </a:blip>
          <a:srcRect/>
          <a:stretch/>
        </p:blipFill>
        <p:spPr>
          <a:xfrm>
            <a:off x="614824" y="1562881"/>
            <a:ext cx="3755795" cy="249603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25"/>
          <p:cNvSpPr txBox="1">
            <a:spLocks noGrp="1"/>
          </p:cNvSpPr>
          <p:nvPr>
            <p:ph type="title" idx="5"/>
          </p:nvPr>
        </p:nvSpPr>
        <p:spPr>
          <a:xfrm>
            <a:off x="184987" y="2797350"/>
            <a:ext cx="10065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2020</a:t>
            </a:r>
            <a:endParaRPr b="1">
              <a:latin typeface="Arial"/>
              <a:ea typeface="Arial"/>
              <a:cs typeface="Arial"/>
              <a:sym typeface="Arial"/>
            </a:endParaRPr>
          </a:p>
        </p:txBody>
      </p:sp>
      <p:sp>
        <p:nvSpPr>
          <p:cNvPr id="360" name="Google Shape;360;p25"/>
          <p:cNvSpPr txBox="1">
            <a:spLocks noGrp="1"/>
          </p:cNvSpPr>
          <p:nvPr>
            <p:ph type="subTitle" idx="6"/>
          </p:nvPr>
        </p:nvSpPr>
        <p:spPr>
          <a:xfrm>
            <a:off x="116287" y="3394175"/>
            <a:ext cx="1143900" cy="1157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NY Mets sell for a record </a:t>
            </a:r>
            <a:r>
              <a:rPr lang="en-US" sz="1200" b="1">
                <a:latin typeface="Arial"/>
                <a:ea typeface="Arial"/>
                <a:cs typeface="Arial"/>
                <a:sym typeface="Arial"/>
              </a:rPr>
              <a:t>$2.4 billion</a:t>
            </a:r>
            <a:endParaRPr sz="1200" b="1">
              <a:latin typeface="Arial"/>
              <a:ea typeface="Arial"/>
              <a:cs typeface="Arial"/>
              <a:sym typeface="Arial"/>
            </a:endParaRPr>
          </a:p>
        </p:txBody>
      </p:sp>
      <p:sp>
        <p:nvSpPr>
          <p:cNvPr id="361" name="Google Shape;361;p25"/>
          <p:cNvSpPr txBox="1">
            <a:spLocks noGrp="1"/>
          </p:cNvSpPr>
          <p:nvPr>
            <p:ph type="subTitle" idx="8"/>
          </p:nvPr>
        </p:nvSpPr>
        <p:spPr>
          <a:xfrm>
            <a:off x="1938903" y="3394175"/>
            <a:ext cx="1297500" cy="11574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400"/>
              <a:buNone/>
            </a:pPr>
            <a:r>
              <a:rPr lang="en-US" sz="1200">
                <a:latin typeface="Arial"/>
                <a:ea typeface="Arial"/>
                <a:cs typeface="Arial"/>
                <a:sym typeface="Arial"/>
              </a:rPr>
              <a:t>The Minnesota Timberwolves and Minnesota Lynx sell for </a:t>
            </a:r>
            <a:r>
              <a:rPr lang="en-US" sz="1200" b="1">
                <a:latin typeface="Arial"/>
                <a:ea typeface="Arial"/>
                <a:cs typeface="Arial"/>
                <a:sym typeface="Arial"/>
              </a:rPr>
              <a:t>$1.5 billion</a:t>
            </a:r>
            <a:endParaRPr sz="1200" b="1">
              <a:latin typeface="Arial"/>
              <a:ea typeface="Arial"/>
              <a:cs typeface="Arial"/>
              <a:sym typeface="Arial"/>
            </a:endParaRPr>
          </a:p>
        </p:txBody>
      </p:sp>
      <p:cxnSp>
        <p:nvCxnSpPr>
          <p:cNvPr id="362" name="Google Shape;362;p25"/>
          <p:cNvCxnSpPr/>
          <p:nvPr/>
        </p:nvCxnSpPr>
        <p:spPr>
          <a:xfrm>
            <a:off x="484150" y="443647"/>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63" name="Google Shape;363;p2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64" name="Google Shape;364;p2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365" name="Google Shape;365;p25"/>
          <p:cNvSpPr/>
          <p:nvPr/>
        </p:nvSpPr>
        <p:spPr>
          <a:xfrm>
            <a:off x="403885" y="464665"/>
            <a:ext cx="79254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a:solidFill>
                  <a:srgbClr val="FFAB40"/>
                </a:solidFill>
              </a:rPr>
              <a:t>COST OF BUYING A PROFESSIONAL SPORTS TEAM</a:t>
            </a:r>
            <a:endParaRPr sz="1400" b="1" i="0" u="none" strike="noStrike" cap="none">
              <a:solidFill>
                <a:srgbClr val="000000"/>
              </a:solidFill>
            </a:endParaRPr>
          </a:p>
        </p:txBody>
      </p:sp>
      <p:sp>
        <p:nvSpPr>
          <p:cNvPr id="366" name="Google Shape;366;p25"/>
          <p:cNvSpPr/>
          <p:nvPr/>
        </p:nvSpPr>
        <p:spPr>
          <a:xfrm>
            <a:off x="403875" y="926325"/>
            <a:ext cx="8159700" cy="523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b="0" i="0" u="none" strike="noStrike" cap="none">
                <a:solidFill>
                  <a:srgbClr val="FFFFFF"/>
                </a:solidFill>
                <a:latin typeface="Arial"/>
                <a:ea typeface="Arial"/>
                <a:cs typeface="Arial"/>
                <a:sym typeface="Arial"/>
              </a:rPr>
              <a:t>Professional sport team values have experienced explosive growth over the last decade, a trend that doesn’t show any sign of slowing down.  Notable examples in the past decade:</a:t>
            </a:r>
            <a:endParaRPr/>
          </a:p>
        </p:txBody>
      </p:sp>
      <p:sp>
        <p:nvSpPr>
          <p:cNvPr id="367" name="Google Shape;367;p25"/>
          <p:cNvSpPr txBox="1"/>
          <p:nvPr/>
        </p:nvSpPr>
        <p:spPr>
          <a:xfrm>
            <a:off x="3799152" y="3394175"/>
            <a:ext cx="1360500" cy="1157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lt1"/>
              </a:buClr>
              <a:buSzPts val="1400"/>
              <a:buFont typeface="Montserrat"/>
              <a:buNone/>
            </a:pPr>
            <a:r>
              <a:rPr lang="en-US" sz="1200" b="0" i="0" u="none" strike="noStrike" cap="none">
                <a:solidFill>
                  <a:schemeClr val="lt1"/>
                </a:solidFill>
                <a:latin typeface="Arial"/>
                <a:ea typeface="Arial"/>
                <a:cs typeface="Arial"/>
                <a:sym typeface="Arial"/>
              </a:rPr>
              <a:t>The NFL’s Denver Broncos </a:t>
            </a:r>
            <a:r>
              <a:rPr lang="en-US" sz="1200">
                <a:solidFill>
                  <a:schemeClr val="lt1"/>
                </a:solidFill>
              </a:rPr>
              <a:t>sell for </a:t>
            </a:r>
            <a:br>
              <a:rPr lang="en-US" sz="1200">
                <a:solidFill>
                  <a:schemeClr val="lt1"/>
                </a:solidFill>
              </a:rPr>
            </a:br>
            <a:r>
              <a:rPr lang="en-US" sz="1200" b="1" i="0" u="none" strike="noStrike" cap="none">
                <a:solidFill>
                  <a:schemeClr val="lt1"/>
                </a:solidFill>
                <a:latin typeface="Arial"/>
                <a:ea typeface="Arial"/>
                <a:cs typeface="Arial"/>
                <a:sym typeface="Arial"/>
              </a:rPr>
              <a:t>$4.65 billion</a:t>
            </a:r>
            <a:r>
              <a:rPr lang="en-US" sz="1200" b="0" i="0" u="none" strike="noStrike" cap="none">
                <a:solidFill>
                  <a:schemeClr val="lt1"/>
                </a:solidFill>
                <a:latin typeface="Arial"/>
                <a:ea typeface="Arial"/>
                <a:cs typeface="Arial"/>
                <a:sym typeface="Arial"/>
              </a:rPr>
              <a:t>. </a:t>
            </a:r>
            <a:endParaRPr sz="1200" b="1" i="0" u="none" strike="noStrike" cap="none">
              <a:solidFill>
                <a:schemeClr val="lt1"/>
              </a:solidFill>
              <a:latin typeface="Arial"/>
              <a:ea typeface="Arial"/>
              <a:cs typeface="Arial"/>
              <a:sym typeface="Arial"/>
            </a:endParaRPr>
          </a:p>
        </p:txBody>
      </p:sp>
      <p:pic>
        <p:nvPicPr>
          <p:cNvPr id="368" name="Google Shape;368;p25" descr="Minnesota Timberwolves Logo PNG Transparent &amp;amp; SVG Vector - Freebie Supply"/>
          <p:cNvPicPr preferRelativeResize="0"/>
          <p:nvPr/>
        </p:nvPicPr>
        <p:blipFill rotWithShape="1">
          <a:blip r:embed="rId4">
            <a:alphaModFix/>
          </a:blip>
          <a:srcRect/>
          <a:stretch/>
        </p:blipFill>
        <p:spPr>
          <a:xfrm>
            <a:off x="2015735" y="1657096"/>
            <a:ext cx="1143822" cy="1143822"/>
          </a:xfrm>
          <a:prstGeom prst="rect">
            <a:avLst/>
          </a:prstGeom>
          <a:noFill/>
          <a:ln>
            <a:noFill/>
          </a:ln>
        </p:spPr>
      </p:pic>
      <p:grpSp>
        <p:nvGrpSpPr>
          <p:cNvPr id="369" name="Google Shape;369;p25"/>
          <p:cNvGrpSpPr/>
          <p:nvPr/>
        </p:nvGrpSpPr>
        <p:grpSpPr>
          <a:xfrm>
            <a:off x="3924705" y="1707285"/>
            <a:ext cx="1109778" cy="1025100"/>
            <a:chOff x="3925100" y="1707285"/>
            <a:chExt cx="1109778" cy="1025100"/>
          </a:xfrm>
        </p:grpSpPr>
        <p:sp>
          <p:nvSpPr>
            <p:cNvPr id="370" name="Google Shape;370;p25"/>
            <p:cNvSpPr/>
            <p:nvPr/>
          </p:nvSpPr>
          <p:spPr>
            <a:xfrm>
              <a:off x="3955139" y="1707285"/>
              <a:ext cx="1049700" cy="1025100"/>
            </a:xfrm>
            <a:prstGeom prst="ellipse">
              <a:avLst/>
            </a:prstGeom>
            <a:solidFill>
              <a:schemeClr val="accent1"/>
            </a:solidFill>
            <a:ln w="25400" cap="flat" cmpd="sng">
              <a:solidFill>
                <a:srgbClr val="BA7C2E"/>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71" name="Google Shape;371;p25" descr="Denver Broncos Logo PNG Transparent &amp; SVG Vector - Freebie Supply"/>
            <p:cNvPicPr preferRelativeResize="0"/>
            <p:nvPr/>
          </p:nvPicPr>
          <p:blipFill rotWithShape="1">
            <a:blip r:embed="rId5">
              <a:alphaModFix/>
            </a:blip>
            <a:srcRect/>
            <a:stretch/>
          </p:blipFill>
          <p:spPr>
            <a:xfrm>
              <a:off x="3925100" y="1877728"/>
              <a:ext cx="1109778" cy="739852"/>
            </a:xfrm>
            <a:prstGeom prst="rect">
              <a:avLst/>
            </a:prstGeom>
            <a:noFill/>
            <a:ln>
              <a:noFill/>
            </a:ln>
          </p:spPr>
        </p:pic>
      </p:grpSp>
      <p:sp>
        <p:nvSpPr>
          <p:cNvPr id="372" name="Google Shape;372;p25"/>
          <p:cNvSpPr txBox="1"/>
          <p:nvPr/>
        </p:nvSpPr>
        <p:spPr>
          <a:xfrm>
            <a:off x="5577305" y="3394175"/>
            <a:ext cx="1588500" cy="1157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lt1"/>
              </a:buClr>
              <a:buSzPts val="1400"/>
              <a:buFont typeface="Montserrat"/>
              <a:buNone/>
            </a:pPr>
            <a:r>
              <a:rPr lang="en-US" sz="1200">
                <a:solidFill>
                  <a:schemeClr val="lt1"/>
                </a:solidFill>
              </a:rPr>
              <a:t>The NFL’s Washington Commanders for a league record </a:t>
            </a:r>
            <a:br>
              <a:rPr lang="en-US" sz="1200">
                <a:solidFill>
                  <a:schemeClr val="lt1"/>
                </a:solidFill>
              </a:rPr>
            </a:br>
            <a:r>
              <a:rPr lang="en-US" sz="1200" b="1">
                <a:solidFill>
                  <a:schemeClr val="lt1"/>
                </a:solidFill>
              </a:rPr>
              <a:t>$6.05 billion</a:t>
            </a:r>
            <a:endParaRPr sz="1200" b="1" i="0" u="none" strike="noStrike" cap="none">
              <a:solidFill>
                <a:schemeClr val="lt1"/>
              </a:solidFill>
              <a:latin typeface="Arial"/>
              <a:ea typeface="Arial"/>
              <a:cs typeface="Arial"/>
              <a:sym typeface="Arial"/>
            </a:endParaRPr>
          </a:p>
        </p:txBody>
      </p:sp>
      <p:pic>
        <p:nvPicPr>
          <p:cNvPr id="373" name="Google Shape;373;p25"/>
          <p:cNvPicPr preferRelativeResize="0"/>
          <p:nvPr/>
        </p:nvPicPr>
        <p:blipFill>
          <a:blip r:embed="rId6">
            <a:alphaModFix/>
          </a:blip>
          <a:stretch>
            <a:fillRect/>
          </a:stretch>
        </p:blipFill>
        <p:spPr>
          <a:xfrm>
            <a:off x="200885" y="1722797"/>
            <a:ext cx="1049702" cy="1049702"/>
          </a:xfrm>
          <a:prstGeom prst="rect">
            <a:avLst/>
          </a:prstGeom>
          <a:noFill/>
          <a:ln>
            <a:noFill/>
          </a:ln>
        </p:spPr>
      </p:pic>
      <p:grpSp>
        <p:nvGrpSpPr>
          <p:cNvPr id="374" name="Google Shape;374;p25"/>
          <p:cNvGrpSpPr/>
          <p:nvPr/>
        </p:nvGrpSpPr>
        <p:grpSpPr>
          <a:xfrm>
            <a:off x="5799631" y="1707285"/>
            <a:ext cx="1143823" cy="1025100"/>
            <a:chOff x="5885425" y="1707285"/>
            <a:chExt cx="1143823" cy="1025100"/>
          </a:xfrm>
        </p:grpSpPr>
        <p:sp>
          <p:nvSpPr>
            <p:cNvPr id="375" name="Google Shape;375;p25"/>
            <p:cNvSpPr/>
            <p:nvPr/>
          </p:nvSpPr>
          <p:spPr>
            <a:xfrm>
              <a:off x="5932475" y="1707285"/>
              <a:ext cx="1049700" cy="1025100"/>
            </a:xfrm>
            <a:prstGeom prst="ellipse">
              <a:avLst/>
            </a:prstGeom>
            <a:solidFill>
              <a:srgbClr val="783F04"/>
            </a:solidFill>
            <a:ln w="25400" cap="flat" cmpd="sng">
              <a:solidFill>
                <a:srgbClr val="B45F0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76" name="Google Shape;376;p25"/>
            <p:cNvPicPr preferRelativeResize="0"/>
            <p:nvPr/>
          </p:nvPicPr>
          <p:blipFill rotWithShape="1">
            <a:blip r:embed="rId7">
              <a:alphaModFix/>
            </a:blip>
            <a:srcRect t="20092" b="19749"/>
            <a:stretch/>
          </p:blipFill>
          <p:spPr>
            <a:xfrm>
              <a:off x="5885425" y="1877725"/>
              <a:ext cx="1143823" cy="688077"/>
            </a:xfrm>
            <a:prstGeom prst="rect">
              <a:avLst/>
            </a:prstGeom>
            <a:noFill/>
            <a:ln>
              <a:noFill/>
            </a:ln>
          </p:spPr>
        </p:pic>
      </p:grpSp>
      <p:sp>
        <p:nvSpPr>
          <p:cNvPr id="377" name="Google Shape;377;p25"/>
          <p:cNvSpPr txBox="1"/>
          <p:nvPr/>
        </p:nvSpPr>
        <p:spPr>
          <a:xfrm>
            <a:off x="7439213" y="3394175"/>
            <a:ext cx="1588500" cy="11574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lt1"/>
              </a:buClr>
              <a:buSzPts val="1400"/>
              <a:buFont typeface="Montserrat"/>
              <a:buNone/>
            </a:pPr>
            <a:r>
              <a:rPr lang="en-US" sz="1200">
                <a:solidFill>
                  <a:schemeClr val="lt1"/>
                </a:solidFill>
              </a:rPr>
              <a:t>The NHL’s Ottawa Senators, sold for nearly</a:t>
            </a:r>
            <a:r>
              <a:rPr lang="en-US" sz="1200" b="1">
                <a:solidFill>
                  <a:schemeClr val="lt1"/>
                </a:solidFill>
              </a:rPr>
              <a:t> $1 billion</a:t>
            </a:r>
            <a:r>
              <a:rPr lang="en-US" sz="1200">
                <a:solidFill>
                  <a:schemeClr val="lt1"/>
                </a:solidFill>
              </a:rPr>
              <a:t>, </a:t>
            </a:r>
            <a:br>
              <a:rPr lang="en-US" sz="1200">
                <a:solidFill>
                  <a:schemeClr val="lt1"/>
                </a:solidFill>
              </a:rPr>
            </a:br>
            <a:r>
              <a:rPr lang="en-US" sz="1200">
                <a:solidFill>
                  <a:schemeClr val="lt1"/>
                </a:solidFill>
              </a:rPr>
              <a:t>a record sale price for a NHL franchise</a:t>
            </a:r>
            <a:endParaRPr sz="1200">
              <a:solidFill>
                <a:schemeClr val="lt1"/>
              </a:solidFill>
            </a:endParaRPr>
          </a:p>
          <a:p>
            <a:pPr marL="0" marR="0" lvl="0" indent="0" algn="ctr" rtl="0">
              <a:lnSpc>
                <a:spcPct val="100000"/>
              </a:lnSpc>
              <a:spcBef>
                <a:spcPts val="0"/>
              </a:spcBef>
              <a:spcAft>
                <a:spcPts val="0"/>
              </a:spcAft>
              <a:buClr>
                <a:schemeClr val="lt1"/>
              </a:buClr>
              <a:buSzPts val="1400"/>
              <a:buFont typeface="Montserrat"/>
              <a:buNone/>
            </a:pPr>
            <a:endParaRPr sz="1200">
              <a:solidFill>
                <a:schemeClr val="lt1"/>
              </a:solidFill>
            </a:endParaRPr>
          </a:p>
        </p:txBody>
      </p:sp>
      <p:sp>
        <p:nvSpPr>
          <p:cNvPr id="378" name="Google Shape;378;p25"/>
          <p:cNvSpPr txBox="1">
            <a:spLocks noGrp="1"/>
          </p:cNvSpPr>
          <p:nvPr>
            <p:ph type="title" idx="5"/>
          </p:nvPr>
        </p:nvSpPr>
        <p:spPr>
          <a:xfrm>
            <a:off x="2084406" y="2797350"/>
            <a:ext cx="10065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2021</a:t>
            </a:r>
            <a:endParaRPr b="1">
              <a:latin typeface="Arial"/>
              <a:ea typeface="Arial"/>
              <a:cs typeface="Arial"/>
              <a:sym typeface="Arial"/>
            </a:endParaRPr>
          </a:p>
        </p:txBody>
      </p:sp>
      <p:sp>
        <p:nvSpPr>
          <p:cNvPr id="379" name="Google Shape;379;p25"/>
          <p:cNvSpPr txBox="1">
            <a:spLocks noGrp="1"/>
          </p:cNvSpPr>
          <p:nvPr>
            <p:ph type="title" idx="5"/>
          </p:nvPr>
        </p:nvSpPr>
        <p:spPr>
          <a:xfrm>
            <a:off x="3976162" y="2797350"/>
            <a:ext cx="10065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2022</a:t>
            </a:r>
            <a:endParaRPr b="1">
              <a:latin typeface="Arial"/>
              <a:ea typeface="Arial"/>
              <a:cs typeface="Arial"/>
              <a:sym typeface="Arial"/>
            </a:endParaRPr>
          </a:p>
        </p:txBody>
      </p:sp>
      <p:sp>
        <p:nvSpPr>
          <p:cNvPr id="380" name="Google Shape;380;p25"/>
          <p:cNvSpPr txBox="1">
            <a:spLocks noGrp="1"/>
          </p:cNvSpPr>
          <p:nvPr>
            <p:ph type="title" idx="5"/>
          </p:nvPr>
        </p:nvSpPr>
        <p:spPr>
          <a:xfrm>
            <a:off x="5867919" y="2797350"/>
            <a:ext cx="10065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2023</a:t>
            </a:r>
            <a:endParaRPr b="1">
              <a:latin typeface="Arial"/>
              <a:ea typeface="Arial"/>
              <a:cs typeface="Arial"/>
              <a:sym typeface="Arial"/>
            </a:endParaRPr>
          </a:p>
        </p:txBody>
      </p:sp>
      <p:sp>
        <p:nvSpPr>
          <p:cNvPr id="381" name="Google Shape;381;p25"/>
          <p:cNvSpPr txBox="1">
            <a:spLocks noGrp="1"/>
          </p:cNvSpPr>
          <p:nvPr>
            <p:ph type="title" idx="5"/>
          </p:nvPr>
        </p:nvSpPr>
        <p:spPr>
          <a:xfrm>
            <a:off x="7730212" y="2797350"/>
            <a:ext cx="1006500" cy="548400"/>
          </a:xfrm>
          <a:prstGeom prst="rect">
            <a:avLst/>
          </a:prstGeom>
          <a:noFill/>
          <a:ln>
            <a:noFill/>
          </a:ln>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1800"/>
              <a:buNone/>
            </a:pPr>
            <a:r>
              <a:rPr lang="en-US" b="1">
                <a:latin typeface="Arial"/>
                <a:ea typeface="Arial"/>
                <a:cs typeface="Arial"/>
                <a:sym typeface="Arial"/>
              </a:rPr>
              <a:t>2023</a:t>
            </a:r>
            <a:endParaRPr b="1">
              <a:latin typeface="Arial"/>
              <a:ea typeface="Arial"/>
              <a:cs typeface="Arial"/>
              <a:sym typeface="Arial"/>
            </a:endParaRPr>
          </a:p>
        </p:txBody>
      </p:sp>
      <p:grpSp>
        <p:nvGrpSpPr>
          <p:cNvPr id="382" name="Google Shape;382;p25"/>
          <p:cNvGrpSpPr/>
          <p:nvPr/>
        </p:nvGrpSpPr>
        <p:grpSpPr>
          <a:xfrm>
            <a:off x="7708602" y="1707285"/>
            <a:ext cx="1049700" cy="1025100"/>
            <a:chOff x="7795039" y="1707285"/>
            <a:chExt cx="1049700" cy="1025100"/>
          </a:xfrm>
        </p:grpSpPr>
        <p:sp>
          <p:nvSpPr>
            <p:cNvPr id="383" name="Google Shape;383;p25"/>
            <p:cNvSpPr/>
            <p:nvPr/>
          </p:nvSpPr>
          <p:spPr>
            <a:xfrm>
              <a:off x="7795039" y="1707285"/>
              <a:ext cx="1049700" cy="1025100"/>
            </a:xfrm>
            <a:prstGeom prst="ellipse">
              <a:avLst/>
            </a:prstGeom>
            <a:solidFill>
              <a:srgbClr val="F1C232"/>
            </a:solidFill>
            <a:ln w="25400" cap="flat" cmpd="sng">
              <a:solidFill>
                <a:srgbClr val="99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384" name="Google Shape;384;p25"/>
            <p:cNvPicPr preferRelativeResize="0"/>
            <p:nvPr/>
          </p:nvPicPr>
          <p:blipFill>
            <a:blip r:embed="rId8">
              <a:alphaModFix/>
            </a:blip>
            <a:stretch>
              <a:fillRect/>
            </a:stretch>
          </p:blipFill>
          <p:spPr>
            <a:xfrm>
              <a:off x="7879799" y="1877725"/>
              <a:ext cx="845874" cy="672475"/>
            </a:xfrm>
            <a:prstGeom prst="rect">
              <a:avLst/>
            </a:prstGeom>
            <a:noFill/>
            <a:ln>
              <a:noFill/>
            </a:ln>
          </p:spPr>
        </p:pic>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pic>
        <p:nvPicPr>
          <p:cNvPr id="389" name="Google Shape;389;p2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90" name="Google Shape;390;p2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91" name="Google Shape;391;p26"/>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4"/>
          <p:cNvSpPr txBox="1">
            <a:spLocks noGrp="1"/>
          </p:cNvSpPr>
          <p:nvPr>
            <p:ph type="ctrTitle"/>
          </p:nvPr>
        </p:nvSpPr>
        <p:spPr>
          <a:xfrm>
            <a:off x="2111717" y="1178169"/>
            <a:ext cx="4920566" cy="2109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lt1"/>
              </a:buClr>
              <a:buSzPts val="4500"/>
              <a:buNone/>
            </a:pPr>
            <a:r>
              <a:rPr lang="en-US" sz="3400"/>
              <a:t>How much revenue are we talking about?</a:t>
            </a:r>
            <a:endParaRPr sz="3400"/>
          </a:p>
        </p:txBody>
      </p:sp>
      <p:sp>
        <p:nvSpPr>
          <p:cNvPr id="80" name="Google Shape;80;p4"/>
          <p:cNvSpPr txBox="1">
            <a:spLocks noGrp="1"/>
          </p:cNvSpPr>
          <p:nvPr>
            <p:ph type="subTitle" idx="1"/>
          </p:nvPr>
        </p:nvSpPr>
        <p:spPr>
          <a:xfrm>
            <a:off x="1141012" y="2605124"/>
            <a:ext cx="6861975" cy="1758964"/>
          </a:xfrm>
          <a:prstGeom prst="rect">
            <a:avLst/>
          </a:prstGeom>
          <a:noFill/>
          <a:ln>
            <a:noFill/>
          </a:ln>
        </p:spPr>
        <p:txBody>
          <a:bodyPr spcFirstLastPara="1" wrap="square" lIns="91425" tIns="91425" rIns="91425" bIns="91425" anchor="t" anchorCtr="0">
            <a:noAutofit/>
          </a:bodyPr>
          <a:lstStyle/>
          <a:p>
            <a:pPr marL="457200" lvl="0" indent="0" algn="ctr" rtl="0">
              <a:lnSpc>
                <a:spcPct val="100000"/>
              </a:lnSpc>
              <a:spcBef>
                <a:spcPts val="0"/>
              </a:spcBef>
              <a:spcAft>
                <a:spcPts val="0"/>
              </a:spcAft>
              <a:buSzPts val="1400"/>
              <a:buNone/>
            </a:pPr>
            <a:r>
              <a:rPr lang="en-US" sz="1600"/>
              <a:t>Sport has grown into a multi-billion-dollar industry.  Footwear and apparel brands have become some of the most valuable businesses in the world while professional sports teams generate millions of dollars annually. </a:t>
            </a:r>
            <a:endParaRPr/>
          </a:p>
        </p:txBody>
      </p:sp>
      <p:pic>
        <p:nvPicPr>
          <p:cNvPr id="81" name="Google Shape;81;p4"/>
          <p:cNvPicPr preferRelativeResize="0"/>
          <p:nvPr/>
        </p:nvPicPr>
        <p:blipFill rotWithShape="1">
          <a:blip r:embed="rId3">
            <a:alphaModFix/>
          </a:blip>
          <a:srcRect/>
          <a:stretch/>
        </p:blipFill>
        <p:spPr>
          <a:xfrm>
            <a:off x="3127123" y="2404253"/>
            <a:ext cx="2889754" cy="134124"/>
          </a:xfrm>
          <a:prstGeom prst="rect">
            <a:avLst/>
          </a:prstGeom>
          <a:noFill/>
          <a:ln>
            <a:noFill/>
          </a:ln>
        </p:spPr>
      </p:pic>
      <p:pic>
        <p:nvPicPr>
          <p:cNvPr id="82" name="Google Shape;82;p4"/>
          <p:cNvPicPr preferRelativeResize="0"/>
          <p:nvPr/>
        </p:nvPicPr>
        <p:blipFill rotWithShape="1">
          <a:blip r:embed="rId4">
            <a:alphaModFix/>
          </a:blip>
          <a:srcRect/>
          <a:stretch/>
        </p:blipFill>
        <p:spPr>
          <a:xfrm>
            <a:off x="5364827" y="4614588"/>
            <a:ext cx="2505673" cy="402371"/>
          </a:xfrm>
          <a:prstGeom prst="rect">
            <a:avLst/>
          </a:prstGeom>
          <a:noFill/>
          <a:ln>
            <a:noFill/>
          </a:ln>
        </p:spPr>
      </p:pic>
      <p:pic>
        <p:nvPicPr>
          <p:cNvPr id="83" name="Google Shape;83;p4"/>
          <p:cNvPicPr preferRelativeResize="0"/>
          <p:nvPr/>
        </p:nvPicPr>
        <p:blipFill rotWithShape="1">
          <a:blip r:embed="rId5">
            <a:alphaModFix/>
          </a:blip>
          <a:srcRect/>
          <a:stretch/>
        </p:blipFill>
        <p:spPr>
          <a:xfrm>
            <a:off x="7870500" y="4663360"/>
            <a:ext cx="1005927" cy="35359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5"/>
          <p:cNvSpPr txBox="1">
            <a:spLocks noGrp="1"/>
          </p:cNvSpPr>
          <p:nvPr>
            <p:ph type="title"/>
          </p:nvPr>
        </p:nvSpPr>
        <p:spPr>
          <a:xfrm>
            <a:off x="938500" y="445025"/>
            <a:ext cx="714455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t>HOW DO SPORTS ORGANIZATIONS GENERATE REVENUE?</a:t>
            </a:r>
            <a:endParaRPr b="1"/>
          </a:p>
        </p:txBody>
      </p:sp>
      <p:sp>
        <p:nvSpPr>
          <p:cNvPr id="89" name="Google Shape;89;p5"/>
          <p:cNvSpPr txBox="1">
            <a:spLocks noGrp="1"/>
          </p:cNvSpPr>
          <p:nvPr>
            <p:ph type="body" idx="1"/>
          </p:nvPr>
        </p:nvSpPr>
        <p:spPr>
          <a:xfrm>
            <a:off x="1026200" y="1417425"/>
            <a:ext cx="3998400" cy="3619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b="1"/>
              <a:t>A professional sports team generates sales through a variety of revenue streams, including:</a:t>
            </a:r>
            <a:endParaRPr sz="1600" b="1"/>
          </a:p>
          <a:p>
            <a:pPr marL="0" lvl="0" indent="0" algn="l" rtl="0">
              <a:lnSpc>
                <a:spcPct val="100000"/>
              </a:lnSpc>
              <a:spcBef>
                <a:spcPts val="0"/>
              </a:spcBef>
              <a:spcAft>
                <a:spcPts val="0"/>
              </a:spcAft>
              <a:buSzPts val="1150"/>
              <a:buNone/>
            </a:pPr>
            <a:endParaRPr sz="1600"/>
          </a:p>
          <a:p>
            <a:pPr marL="457200" lvl="0" indent="-330200" algn="l" rtl="0">
              <a:lnSpc>
                <a:spcPct val="100000"/>
              </a:lnSpc>
              <a:spcBef>
                <a:spcPts val="0"/>
              </a:spcBef>
              <a:spcAft>
                <a:spcPts val="0"/>
              </a:spcAft>
              <a:buSzPts val="1600"/>
              <a:buChar char="●"/>
            </a:pPr>
            <a:r>
              <a:rPr lang="en-US" sz="1600"/>
              <a:t>Broadcast rights</a:t>
            </a:r>
            <a:endParaRPr sz="1600"/>
          </a:p>
          <a:p>
            <a:pPr marL="457200" lvl="0" indent="-330200" algn="l" rtl="0">
              <a:lnSpc>
                <a:spcPct val="100000"/>
              </a:lnSpc>
              <a:spcBef>
                <a:spcPts val="500"/>
              </a:spcBef>
              <a:spcAft>
                <a:spcPts val="0"/>
              </a:spcAft>
              <a:buSzPts val="1600"/>
              <a:buChar char="●"/>
            </a:pPr>
            <a:r>
              <a:rPr lang="en-US" sz="1600"/>
              <a:t>Ticket sales </a:t>
            </a:r>
            <a:endParaRPr sz="1600"/>
          </a:p>
          <a:p>
            <a:pPr marL="457200" lvl="0" indent="-330200" algn="l" rtl="0">
              <a:lnSpc>
                <a:spcPct val="100000"/>
              </a:lnSpc>
              <a:spcBef>
                <a:spcPts val="500"/>
              </a:spcBef>
              <a:spcAft>
                <a:spcPts val="0"/>
              </a:spcAft>
              <a:buSzPts val="1600"/>
              <a:buChar char="●"/>
            </a:pPr>
            <a:r>
              <a:rPr lang="en-US" sz="1600"/>
              <a:t>Luxury suite sales</a:t>
            </a:r>
            <a:endParaRPr sz="1600"/>
          </a:p>
          <a:p>
            <a:pPr marL="457200" lvl="0" indent="-330200" algn="l" rtl="0">
              <a:lnSpc>
                <a:spcPct val="100000"/>
              </a:lnSpc>
              <a:spcBef>
                <a:spcPts val="500"/>
              </a:spcBef>
              <a:spcAft>
                <a:spcPts val="0"/>
              </a:spcAft>
              <a:buSzPts val="1600"/>
              <a:buChar char="●"/>
            </a:pPr>
            <a:r>
              <a:rPr lang="en-US" sz="1600"/>
              <a:t>Premium seating</a:t>
            </a:r>
            <a:endParaRPr sz="1600"/>
          </a:p>
          <a:p>
            <a:pPr marL="457200" lvl="0" indent="-330200" algn="l" rtl="0">
              <a:lnSpc>
                <a:spcPct val="100000"/>
              </a:lnSpc>
              <a:spcBef>
                <a:spcPts val="500"/>
              </a:spcBef>
              <a:spcAft>
                <a:spcPts val="0"/>
              </a:spcAft>
              <a:buSzPts val="1600"/>
              <a:buChar char="●"/>
            </a:pPr>
            <a:r>
              <a:rPr lang="en-US" sz="1600"/>
              <a:t>Sponsorship</a:t>
            </a:r>
            <a:endParaRPr sz="1600"/>
          </a:p>
          <a:p>
            <a:pPr marL="457200" lvl="0" indent="-330200" algn="l" rtl="0">
              <a:lnSpc>
                <a:spcPct val="100000"/>
              </a:lnSpc>
              <a:spcBef>
                <a:spcPts val="500"/>
              </a:spcBef>
              <a:spcAft>
                <a:spcPts val="0"/>
              </a:spcAft>
              <a:buSzPts val="1600"/>
              <a:buChar char="●"/>
            </a:pPr>
            <a:r>
              <a:rPr lang="en-US" sz="1600"/>
              <a:t>Concessions and parking</a:t>
            </a:r>
            <a:endParaRPr sz="1600"/>
          </a:p>
          <a:p>
            <a:pPr marL="457200" lvl="0" indent="-330200" algn="l" rtl="0">
              <a:lnSpc>
                <a:spcPct val="100000"/>
              </a:lnSpc>
              <a:spcBef>
                <a:spcPts val="500"/>
              </a:spcBef>
              <a:spcAft>
                <a:spcPts val="500"/>
              </a:spcAft>
              <a:buSzPts val="1600"/>
              <a:buChar char="●"/>
            </a:pPr>
            <a:r>
              <a:rPr lang="en-US" sz="1600"/>
              <a:t>Merchandise sales</a:t>
            </a:r>
            <a:endParaRPr sz="1600"/>
          </a:p>
        </p:txBody>
      </p:sp>
      <p:cxnSp>
        <p:nvCxnSpPr>
          <p:cNvPr id="90" name="Google Shape;90;p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91" name="Google Shape;91;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92" name="Google Shape;92;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93" name="Google Shape;93;p5" descr="A picture containing green&#10;&#10;Description automatically generated"/>
          <p:cNvPicPr preferRelativeResize="0"/>
          <p:nvPr/>
        </p:nvPicPr>
        <p:blipFill rotWithShape="1">
          <a:blip r:embed="rId4">
            <a:alphaModFix/>
          </a:blip>
          <a:srcRect l="25228" t="23652"/>
          <a:stretch/>
        </p:blipFill>
        <p:spPr>
          <a:xfrm>
            <a:off x="5435237" y="1551436"/>
            <a:ext cx="3383690" cy="25912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g25f0835f6c9_0_0"/>
          <p:cNvSpPr txBox="1">
            <a:spLocks noGrp="1"/>
          </p:cNvSpPr>
          <p:nvPr>
            <p:ph type="title"/>
          </p:nvPr>
        </p:nvSpPr>
        <p:spPr>
          <a:xfrm>
            <a:off x="938500" y="445025"/>
            <a:ext cx="71445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t>HOW DO SPORTS ORGANIZATIONS GENERATE REVENUE?</a:t>
            </a:r>
            <a:endParaRPr b="1"/>
          </a:p>
        </p:txBody>
      </p:sp>
      <p:sp>
        <p:nvSpPr>
          <p:cNvPr id="99" name="Google Shape;99;g25f0835f6c9_0_0"/>
          <p:cNvSpPr txBox="1">
            <a:spLocks noGrp="1"/>
          </p:cNvSpPr>
          <p:nvPr>
            <p:ph type="body" idx="1"/>
          </p:nvPr>
        </p:nvSpPr>
        <p:spPr>
          <a:xfrm>
            <a:off x="1026200" y="1417425"/>
            <a:ext cx="3998400" cy="3619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600" b="1"/>
              <a:t>A collegiate athletics department or high school sports program might generate additional revenue through:</a:t>
            </a:r>
            <a:endParaRPr sz="1600" b="1"/>
          </a:p>
          <a:p>
            <a:pPr marL="457200" lvl="0" indent="-330200" algn="l" rtl="0">
              <a:lnSpc>
                <a:spcPct val="100000"/>
              </a:lnSpc>
              <a:spcBef>
                <a:spcPts val="1000"/>
              </a:spcBef>
              <a:spcAft>
                <a:spcPts val="0"/>
              </a:spcAft>
              <a:buSzPts val="1600"/>
              <a:buChar char="●"/>
            </a:pPr>
            <a:r>
              <a:rPr lang="en-US" sz="1600"/>
              <a:t>Fundraising</a:t>
            </a:r>
            <a:endParaRPr sz="1600"/>
          </a:p>
          <a:p>
            <a:pPr marL="457200" lvl="0" indent="-330200" algn="l" rtl="0">
              <a:lnSpc>
                <a:spcPct val="100000"/>
              </a:lnSpc>
              <a:spcBef>
                <a:spcPts val="500"/>
              </a:spcBef>
              <a:spcAft>
                <a:spcPts val="0"/>
              </a:spcAft>
              <a:buSzPts val="1600"/>
              <a:buChar char="●"/>
            </a:pPr>
            <a:r>
              <a:rPr lang="en-US" sz="1600"/>
              <a:t>Donations</a:t>
            </a:r>
            <a:endParaRPr sz="1600"/>
          </a:p>
          <a:p>
            <a:pPr marL="457200" lvl="0" indent="-330200" algn="l" rtl="0">
              <a:lnSpc>
                <a:spcPct val="100000"/>
              </a:lnSpc>
              <a:spcBef>
                <a:spcPts val="500"/>
              </a:spcBef>
              <a:spcAft>
                <a:spcPts val="0"/>
              </a:spcAft>
              <a:buSzPts val="1600"/>
              <a:buChar char="●"/>
            </a:pPr>
            <a:r>
              <a:rPr lang="en-US" sz="1600"/>
              <a:t>Registration Fees</a:t>
            </a:r>
            <a:endParaRPr sz="1600"/>
          </a:p>
          <a:p>
            <a:pPr marL="457200" lvl="0" indent="-330200" algn="l" rtl="0">
              <a:lnSpc>
                <a:spcPct val="100000"/>
              </a:lnSpc>
              <a:spcBef>
                <a:spcPts val="500"/>
              </a:spcBef>
              <a:spcAft>
                <a:spcPts val="0"/>
              </a:spcAft>
              <a:buSzPts val="1600"/>
              <a:buChar char="●"/>
            </a:pPr>
            <a:r>
              <a:rPr lang="en-US" sz="1600"/>
              <a:t>Kid’s Clubs</a:t>
            </a:r>
            <a:endParaRPr sz="1600"/>
          </a:p>
          <a:p>
            <a:pPr marL="457200" lvl="0" indent="-330200" algn="l" rtl="0">
              <a:lnSpc>
                <a:spcPct val="100000"/>
              </a:lnSpc>
              <a:spcBef>
                <a:spcPts val="500"/>
              </a:spcBef>
              <a:spcAft>
                <a:spcPts val="0"/>
              </a:spcAft>
              <a:buSzPts val="1600"/>
              <a:buChar char="●"/>
            </a:pPr>
            <a:r>
              <a:rPr lang="en-US" sz="1600"/>
              <a:t>Camps/Clinics</a:t>
            </a:r>
            <a:endParaRPr sz="1600"/>
          </a:p>
          <a:p>
            <a:pPr marL="457200" lvl="0" indent="-330200" algn="l" rtl="0">
              <a:lnSpc>
                <a:spcPct val="100000"/>
              </a:lnSpc>
              <a:spcBef>
                <a:spcPts val="500"/>
              </a:spcBef>
              <a:spcAft>
                <a:spcPts val="0"/>
              </a:spcAft>
              <a:buSzPts val="1600"/>
              <a:buChar char="●"/>
            </a:pPr>
            <a:r>
              <a:rPr lang="en-US" sz="1600"/>
              <a:t>Loyalty Programs</a:t>
            </a:r>
            <a:endParaRPr sz="1600"/>
          </a:p>
          <a:p>
            <a:pPr marL="457200" lvl="0" indent="-330200" algn="l" rtl="0">
              <a:lnSpc>
                <a:spcPct val="100000"/>
              </a:lnSpc>
              <a:spcBef>
                <a:spcPts val="500"/>
              </a:spcBef>
              <a:spcAft>
                <a:spcPts val="1000"/>
              </a:spcAft>
              <a:buSzPts val="1600"/>
              <a:buChar char="●"/>
            </a:pPr>
            <a:r>
              <a:rPr lang="en-US" sz="1600"/>
              <a:t>Appearance Fees</a:t>
            </a:r>
            <a:endParaRPr sz="1600"/>
          </a:p>
        </p:txBody>
      </p:sp>
      <p:cxnSp>
        <p:nvCxnSpPr>
          <p:cNvPr id="100" name="Google Shape;100;g25f0835f6c9_0_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0"/>
              </a:srgbClr>
            </a:outerShdw>
          </a:effectLst>
        </p:spPr>
      </p:cxnSp>
      <p:pic>
        <p:nvPicPr>
          <p:cNvPr id="101" name="Google Shape;101;g25f0835f6c9_0_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02" name="Google Shape;102;g25f0835f6c9_0_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03" name="Google Shape;103;g25f0835f6c9_0_0" descr="A picture containing green&#10;&#10;Description automatically generated"/>
          <p:cNvPicPr preferRelativeResize="0"/>
          <p:nvPr/>
        </p:nvPicPr>
        <p:blipFill rotWithShape="1">
          <a:blip r:embed="rId4">
            <a:alphaModFix/>
          </a:blip>
          <a:srcRect l="25228" t="23652"/>
          <a:stretch/>
        </p:blipFill>
        <p:spPr>
          <a:xfrm>
            <a:off x="5435237" y="1551436"/>
            <a:ext cx="3383690" cy="25912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6"/>
          <p:cNvSpPr txBox="1">
            <a:spLocks noGrp="1"/>
          </p:cNvSpPr>
          <p:nvPr>
            <p:ph type="title"/>
          </p:nvPr>
        </p:nvSpPr>
        <p:spPr>
          <a:xfrm>
            <a:off x="5337175" y="780275"/>
            <a:ext cx="28374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WHAT ARE BROADCAST RIGHTS?</a:t>
            </a:r>
            <a:endParaRPr b="1"/>
          </a:p>
        </p:txBody>
      </p:sp>
      <p:sp>
        <p:nvSpPr>
          <p:cNvPr id="109" name="Google Shape;109;p6"/>
          <p:cNvSpPr txBox="1">
            <a:spLocks noGrp="1"/>
          </p:cNvSpPr>
          <p:nvPr>
            <p:ph type="body" idx="1"/>
          </p:nvPr>
        </p:nvSpPr>
        <p:spPr>
          <a:xfrm>
            <a:off x="5337175" y="1945500"/>
            <a:ext cx="2837400" cy="1252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1600"/>
              </a:spcAft>
              <a:buSzPts val="1600"/>
              <a:buNone/>
            </a:pPr>
            <a:r>
              <a:rPr lang="en-US" b="1">
                <a:solidFill>
                  <a:schemeClr val="dk2"/>
                </a:solidFill>
              </a:rPr>
              <a:t>Broadcast rights</a:t>
            </a:r>
            <a:r>
              <a:rPr lang="en-US" b="1"/>
              <a:t> </a:t>
            </a:r>
            <a:r>
              <a:rPr lang="en-US"/>
              <a:t>are fees paid by broadcast companies to sports or entertainment properties for the opportunity to provide live coverage of the property’s games and events on television, the radio or streaming rights. Some rights deals provide exclusive coverage rights</a:t>
            </a:r>
            <a:endParaRPr/>
          </a:p>
        </p:txBody>
      </p:sp>
      <p:cxnSp>
        <p:nvCxnSpPr>
          <p:cNvPr id="110" name="Google Shape;110;p6"/>
          <p:cNvCxnSpPr/>
          <p:nvPr/>
        </p:nvCxnSpPr>
        <p:spPr>
          <a:xfrm>
            <a:off x="5225150" y="1540302"/>
            <a:ext cx="0" cy="2772054"/>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11" name="Google Shape;111;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12" name="Google Shape;112;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13" name="Google Shape;113;p6"/>
          <p:cNvPicPr preferRelativeResize="0"/>
          <p:nvPr/>
        </p:nvPicPr>
        <p:blipFill rotWithShape="1">
          <a:blip r:embed="rId4">
            <a:alphaModFix/>
          </a:blip>
          <a:srcRect/>
          <a:stretch/>
        </p:blipFill>
        <p:spPr>
          <a:xfrm>
            <a:off x="892041" y="1259852"/>
            <a:ext cx="3875354" cy="291253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7"/>
          <p:cNvSpPr txBox="1">
            <a:spLocks noGrp="1"/>
          </p:cNvSpPr>
          <p:nvPr>
            <p:ph type="title"/>
          </p:nvPr>
        </p:nvSpPr>
        <p:spPr>
          <a:xfrm>
            <a:off x="540150" y="414025"/>
            <a:ext cx="58461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solidFill>
                  <a:schemeClr val="accent1"/>
                </a:solidFill>
              </a:rPr>
              <a:t>EXAMPLES OF EXCLUSIVE COVERAGE RIGHTS</a:t>
            </a:r>
            <a:endParaRPr b="1">
              <a:solidFill>
                <a:schemeClr val="accent1"/>
              </a:solidFill>
            </a:endParaRPr>
          </a:p>
        </p:txBody>
      </p:sp>
      <p:sp>
        <p:nvSpPr>
          <p:cNvPr id="119" name="Google Shape;119;p7"/>
          <p:cNvSpPr txBox="1">
            <a:spLocks noGrp="1"/>
          </p:cNvSpPr>
          <p:nvPr>
            <p:ph type="body" idx="1"/>
          </p:nvPr>
        </p:nvSpPr>
        <p:spPr>
          <a:xfrm>
            <a:off x="691275" y="1342675"/>
            <a:ext cx="7673700" cy="33243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SzPts val="1600"/>
              <a:buFont typeface="Arial"/>
              <a:buChar char="●"/>
            </a:pPr>
            <a:r>
              <a:rPr lang="en-US" sz="1600"/>
              <a:t>In 2014, DirecTV renewed their deal with the NFL through 2022 at a reported average of $1.5 billion per year.  </a:t>
            </a:r>
            <a:endParaRPr sz="1600"/>
          </a:p>
          <a:p>
            <a:pPr marL="457200" lvl="0" indent="-330200" algn="l" rtl="0">
              <a:spcBef>
                <a:spcPts val="1000"/>
              </a:spcBef>
              <a:spcAft>
                <a:spcPts val="0"/>
              </a:spcAft>
              <a:buSzPts val="1600"/>
              <a:buFont typeface="Arial"/>
              <a:buChar char="●"/>
            </a:pPr>
            <a:r>
              <a:rPr lang="en-US" sz="1600"/>
              <a:t>After the 2022-23 NFL season, the deal expired, and DirecTV no longer held the Sunday Ticket rights after nearly 30 years as the exclusive rights holder.</a:t>
            </a:r>
            <a:endParaRPr sz="1600"/>
          </a:p>
          <a:p>
            <a:pPr marL="914400" lvl="1" indent="-330200" algn="l" rtl="0">
              <a:spcBef>
                <a:spcPts val="1000"/>
              </a:spcBef>
              <a:spcAft>
                <a:spcPts val="1000"/>
              </a:spcAft>
              <a:buSzPts val="1600"/>
              <a:buFont typeface="Arial"/>
              <a:buChar char="○"/>
            </a:pPr>
            <a:r>
              <a:rPr lang="en-US" sz="1600">
                <a:latin typeface="Arial"/>
                <a:ea typeface="Arial"/>
                <a:cs typeface="Arial"/>
                <a:sym typeface="Arial"/>
              </a:rPr>
              <a:t>YouTube took over the exclusive rights in 2023, at an estimated rate of $2 billion per year, beginning with the 2023-24 season until the 2030-31 season.</a:t>
            </a:r>
            <a:endParaRPr sz="1600">
              <a:latin typeface="Arial"/>
              <a:ea typeface="Arial"/>
              <a:cs typeface="Arial"/>
              <a:sym typeface="Arial"/>
            </a:endParaRPr>
          </a:p>
        </p:txBody>
      </p:sp>
      <p:cxnSp>
        <p:nvCxnSpPr>
          <p:cNvPr id="120" name="Google Shape;120;p7"/>
          <p:cNvCxnSpPr/>
          <p:nvPr/>
        </p:nvCxnSpPr>
        <p:spPr>
          <a:xfrm>
            <a:off x="691275"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21" name="Google Shape;121;p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22" name="Google Shape;122;p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8"/>
          <p:cNvSpPr txBox="1">
            <a:spLocks noGrp="1"/>
          </p:cNvSpPr>
          <p:nvPr>
            <p:ph type="title"/>
          </p:nvPr>
        </p:nvSpPr>
        <p:spPr>
          <a:xfrm>
            <a:off x="466925" y="-75850"/>
            <a:ext cx="5959500" cy="12525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t>NATIONAL TV BROADCAST RIGHTS</a:t>
            </a:r>
            <a:endParaRPr b="1"/>
          </a:p>
        </p:txBody>
      </p:sp>
      <p:sp>
        <p:nvSpPr>
          <p:cNvPr id="128" name="Google Shape;128;p8"/>
          <p:cNvSpPr txBox="1">
            <a:spLocks noGrp="1"/>
          </p:cNvSpPr>
          <p:nvPr>
            <p:ph type="body" idx="1"/>
          </p:nvPr>
        </p:nvSpPr>
        <p:spPr>
          <a:xfrm>
            <a:off x="568675" y="1577250"/>
            <a:ext cx="8311200" cy="1252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t>For most major league professional sports teams and big-time collegiate athletics programs, television money is now a primary source of revenue, now even more lucrative than ticket sales which had always been the financial backbone for most franchises.  </a:t>
            </a:r>
            <a:endParaRPr/>
          </a:p>
          <a:p>
            <a:pPr marL="0" lvl="0" indent="0" algn="l" rtl="0">
              <a:lnSpc>
                <a:spcPct val="100000"/>
              </a:lnSpc>
              <a:spcBef>
                <a:spcPts val="1600"/>
              </a:spcBef>
              <a:spcAft>
                <a:spcPts val="1600"/>
              </a:spcAft>
              <a:buSzPts val="1600"/>
              <a:buNone/>
            </a:pPr>
            <a:r>
              <a:rPr lang="en-US"/>
              <a:t>According to PWC’s annual sports outlook report, media rights officially surpassed gate revenue (ticket sales) in 2019 as the industry’s largest revenue generator for the first time in industry history. </a:t>
            </a:r>
            <a:endParaRPr/>
          </a:p>
        </p:txBody>
      </p:sp>
      <p:cxnSp>
        <p:nvCxnSpPr>
          <p:cNvPr id="129" name="Google Shape;129;p8"/>
          <p:cNvCxnSpPr/>
          <p:nvPr/>
        </p:nvCxnSpPr>
        <p:spPr>
          <a:xfrm>
            <a:off x="568675" y="1176640"/>
            <a:ext cx="17952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30" name="Google Shape;130;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31" name="Google Shape;131;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2264</Words>
  <Application>Microsoft Macintosh PowerPoint</Application>
  <PresentationFormat>On-screen Show (16:9)</PresentationFormat>
  <Paragraphs>151</Paragraphs>
  <Slides>36</Slides>
  <Notes>36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36</vt:i4>
      </vt:variant>
    </vt:vector>
  </HeadingPairs>
  <TitlesOfParts>
    <vt:vector size="40" baseType="lpstr">
      <vt:lpstr>Montserrat</vt:lpstr>
      <vt:lpstr>Oswald</vt:lpstr>
      <vt:lpstr>Arial</vt:lpstr>
      <vt:lpstr>Futuristic Background by Slidesgo</vt:lpstr>
      <vt:lpstr>SPORTS BUSINESS FUNDAMENTALS</vt:lpstr>
      <vt:lpstr>WHAT IS REVENUE?</vt:lpstr>
      <vt:lpstr>IMPORTANCE OF REVENUE</vt:lpstr>
      <vt:lpstr>How much revenue are we talking about?</vt:lpstr>
      <vt:lpstr>HOW DO SPORTS ORGANIZATIONS GENERATE REVENUE?</vt:lpstr>
      <vt:lpstr>HOW DO SPORTS ORGANIZATIONS GENERATE REVENUE?</vt:lpstr>
      <vt:lpstr>WHAT ARE BROADCAST RIGHTS?</vt:lpstr>
      <vt:lpstr>EXAMPLES OF EXCLUSIVE COVERAGE RIGHTS</vt:lpstr>
      <vt:lpstr>NATIONAL TV BROADCAST RIGHTS</vt:lpstr>
      <vt:lpstr>PowerPoint Presentation</vt:lpstr>
      <vt:lpstr>EXAMPLES OF NATIONAL TV RIGHTS</vt:lpstr>
      <vt:lpstr>REGIONAL SPORTS NETWORKS</vt:lpstr>
      <vt:lpstr>EXAMPLES OF REGIONAL SPORTS NETWORKS</vt:lpstr>
      <vt:lpstr>RSNs IN TROUBLE</vt:lpstr>
      <vt:lpstr>RIGHTS FEES CONTINUE TO GROW</vt:lpstr>
      <vt:lpstr>EXAMPLES OF GROWTH OF BROADCAST RIGHTS CONTRACTS</vt:lpstr>
      <vt:lpstr>STREAMING PARTNERS</vt:lpstr>
      <vt:lpstr>EXAMPLES OF STREAMING PARTNERS</vt:lpstr>
      <vt:lpstr>ADVERTISING SALES</vt:lpstr>
      <vt:lpstr>WHAT ARE RATINGS?</vt:lpstr>
      <vt:lpstr>PowerPoint Presentation</vt:lpstr>
      <vt:lpstr>115 million</vt:lpstr>
      <vt:lpstr>5 billion</vt:lpstr>
      <vt:lpstr>LUXURY SUITES &amp; PREMIUM SEATING</vt:lpstr>
      <vt:lpstr>STADIUM RENOVATION</vt:lpstr>
      <vt:lpstr>PowerPoint Presentation</vt:lpstr>
      <vt:lpstr>FUNDRAISING</vt:lpstr>
      <vt:lpstr>PAY-PER-VIEW</vt:lpstr>
      <vt:lpstr>SPONSORSHIP</vt:lpstr>
      <vt:lpstr>OTHER FORMS OF REVENUE</vt:lpstr>
      <vt:lpstr>WHAT IS AN EXPENSE?</vt:lpstr>
      <vt:lpstr>PROFITABILITY</vt:lpstr>
      <vt:lpstr>PowerPoint Presentation</vt:lpstr>
      <vt:lpstr>ADDITIONAL EXPENSES</vt:lpstr>
      <vt:lpstr>2020</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SPORTS BUSINESS FUNDAMENTALS</dc:title>
  <cp:lastModifiedBy>Laura Bennett</cp:lastModifiedBy>
  <cp:revision>1</cp:revision>
  <dcterms:modified xsi:type="dcterms:W3CDTF">2023-08-10T21:54:21Z</dcterms:modified>
</cp:coreProperties>
</file>