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Montserrat"/>
      <p:regular r:id="rId16"/>
      <p:bold r:id="rId17"/>
      <p:italic r:id="rId18"/>
      <p:boldItalic r:id="rId19"/>
    </p:embeddedFont>
    <p:embeddedFont>
      <p:font typeface="Oswald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ivrvGWVFQqcPbNIykQ2ofoaKke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swald-regular.fntdata"/><Relationship Id="rId11" Type="http://schemas.openxmlformats.org/officeDocument/2006/relationships/slide" Target="slides/slide7.xml"/><Relationship Id="rId22" Type="http://customschemas.google.com/relationships/presentationmetadata" Target="metadata"/><Relationship Id="rId10" Type="http://schemas.openxmlformats.org/officeDocument/2006/relationships/slide" Target="slides/slide6.xml"/><Relationship Id="rId21" Type="http://schemas.openxmlformats.org/officeDocument/2006/relationships/font" Target="fonts/Oswald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Montserrat-bold.fntdata"/><Relationship Id="rId16" Type="http://schemas.openxmlformats.org/officeDocument/2006/relationships/font" Target="fonts/Montserrat-regular.fntdata"/><Relationship Id="rId5" Type="http://schemas.openxmlformats.org/officeDocument/2006/relationships/slide" Target="slides/slide1.xml"/><Relationship Id="rId19" Type="http://schemas.openxmlformats.org/officeDocument/2006/relationships/font" Target="fonts/Montserrat-boldItalic.fntdata"/><Relationship Id="rId6" Type="http://schemas.openxmlformats.org/officeDocument/2006/relationships/slide" Target="slides/slide2.xml"/><Relationship Id="rId18" Type="http://schemas.openxmlformats.org/officeDocument/2006/relationships/font" Target="fonts/Montserrat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" name="Google Shape;2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" name="Google Shape;3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259b4125647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g259b412564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3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16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16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b="0" i="0" sz="2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b="0" i="0" sz="18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8760000" dist="19050">
              <a:srgbClr val="76A5AF">
                <a:alpha val="49411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POSITIONING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1"/>
          <p:cNvSpPr txBox="1"/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noFill/>
          <a:ln>
            <a:noFill/>
          </a:ln>
          <a:effectLst>
            <a:outerShdw blurRad="100013" rotWithShape="0" algn="bl" dir="8460000" dist="19050">
              <a:srgbClr val="76A5AF">
                <a:alpha val="49411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0" lang="en-US" sz="2200">
                <a:latin typeface="Arial"/>
                <a:ea typeface="Arial"/>
                <a:cs typeface="Arial"/>
                <a:sym typeface="Arial"/>
              </a:rPr>
              <a:t>LESSON 4.5</a:t>
            </a:r>
            <a:endParaRPr b="0" sz="22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" name="Google Shape;25;p1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26" name="Google Shape;2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©</a:t>
            </a:r>
            <a:r>
              <a:rPr b="0" i="0" lang="en-US" sz="13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700">
                <a:solidFill>
                  <a:schemeClr val="accent5"/>
                </a:solidFill>
              </a:rPr>
              <a:t>Copyright 2023</a:t>
            </a:r>
            <a:r>
              <a:rPr b="0" i="0" lang="en-US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. Sports Career Consulting, LLC.</a:t>
            </a:r>
            <a:endParaRPr b="0" i="0" sz="7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 txBox="1"/>
          <p:nvPr>
            <p:ph type="title"/>
          </p:nvPr>
        </p:nvSpPr>
        <p:spPr>
          <a:xfrm>
            <a:off x="609600" y="445025"/>
            <a:ext cx="5735700" cy="5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0"/>
          <p:cNvSpPr txBox="1"/>
          <p:nvPr>
            <p:ph idx="1" type="body"/>
          </p:nvPr>
        </p:nvSpPr>
        <p:spPr>
          <a:xfrm>
            <a:off x="609600" y="925688"/>
            <a:ext cx="8049000" cy="39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Repositioning</a:t>
            </a:r>
            <a:endParaRPr sz="95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lang="en-US" sz="16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is a marketer’s plan for changing consumers’ perceptions of a brand in comparison to competing brands.</a:t>
            </a:r>
            <a:endParaRPr/>
          </a:p>
          <a:p>
            <a:pPr indent="-338138" lvl="0" marL="33813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In an example of marketing through sports, Duke’s Mayo leverages its title sponsorship of the NCAA Duke’s Mayo Bowl college football game to help reposition the brand</a:t>
            </a:r>
            <a:endParaRPr/>
          </a:p>
          <a:p>
            <a:pPr indent="-338138" lvl="1" marL="79533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○	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Last year, Tom Barbitta, Duke’s Mayonnaise CMO, told the Charlotte Business Journal, “Mayonnaise isn’t very cool. We felt like this bowl game would be a chance to disrupt, to reposition the brand."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Repositioning</a:t>
            </a: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involves identifying who the new target market is and a strategy for creating awareness and demand within that market</a:t>
            </a:r>
            <a:endParaRPr/>
          </a:p>
          <a:p>
            <a:pPr indent="-338138" lvl="1" marL="795338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150"/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●	Golf course repositioning slogan might be “Enjoy the benefits of a private club at public course rates!”</a:t>
            </a:r>
            <a:endParaRPr/>
          </a:p>
        </p:txBody>
      </p:sp>
      <p:cxnSp>
        <p:nvCxnSpPr>
          <p:cNvPr id="112" name="Google Shape;112;p10"/>
          <p:cNvCxnSpPr/>
          <p:nvPr/>
        </p:nvCxnSpPr>
        <p:spPr>
          <a:xfrm>
            <a:off x="6096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113" name="Google Shape;11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21" name="Google Shape;121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5370" y="2300949"/>
            <a:ext cx="2353260" cy="816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"/>
          <p:cNvSpPr txBox="1"/>
          <p:nvPr>
            <p:ph type="ctrTitle"/>
          </p:nvPr>
        </p:nvSpPr>
        <p:spPr>
          <a:xfrm>
            <a:off x="1185333" y="776055"/>
            <a:ext cx="6750756" cy="644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8760000" dist="19050">
              <a:srgbClr val="76A5AF">
                <a:alpha val="49411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POSITIONING</a:t>
            </a:r>
            <a:endParaRPr/>
          </a:p>
        </p:txBody>
      </p:sp>
      <p:sp>
        <p:nvSpPr>
          <p:cNvPr id="33" name="Google Shape;33;p2"/>
          <p:cNvSpPr txBox="1"/>
          <p:nvPr>
            <p:ph type="ctrTitle"/>
          </p:nvPr>
        </p:nvSpPr>
        <p:spPr>
          <a:xfrm>
            <a:off x="1563030" y="1709673"/>
            <a:ext cx="6017939" cy="2657763"/>
          </a:xfrm>
          <a:prstGeom prst="rect">
            <a:avLst/>
          </a:prstGeom>
          <a:noFill/>
          <a:ln>
            <a:noFill/>
          </a:ln>
          <a:effectLst>
            <a:outerShdw blurRad="100013" rotWithShape="0" algn="bl" dir="8460000" dist="19050">
              <a:srgbClr val="76A5AF">
                <a:alpha val="49411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Positioning</a:t>
            </a:r>
            <a:r>
              <a:rPr lang="en-US" sz="1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refers to the fixing of a sports or entertainment entity in the minds of consumers in the target market.  Positioning is really about perception.  To be successful, sports business professionals must carefully craft a positioning strategy that influences the way consumers view their products and services. </a:t>
            </a:r>
            <a:br>
              <a:rPr b="0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Positioning is important to all sports and entertainment marketing professionals as it helps the consumer to distinguish between competing products.</a:t>
            </a:r>
            <a:endParaRPr b="0"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" name="Google Shape;34;p2"/>
          <p:cNvCxnSpPr/>
          <p:nvPr/>
        </p:nvCxnSpPr>
        <p:spPr>
          <a:xfrm>
            <a:off x="3190500" y="1594327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35" name="Google Shape;3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-US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©</a:t>
            </a:r>
            <a:r>
              <a:rPr b="0" i="0" lang="en-US" sz="13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700">
                <a:solidFill>
                  <a:schemeClr val="accent5"/>
                </a:solidFill>
              </a:rPr>
              <a:t>Copyright 2023</a:t>
            </a:r>
            <a:r>
              <a:rPr b="0" i="0" lang="en-US" sz="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. Sports Career Consulting, LLC.</a:t>
            </a:r>
            <a:endParaRPr b="0" i="0" sz="7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"/>
          <p:cNvSpPr txBox="1"/>
          <p:nvPr>
            <p:ph type="title"/>
          </p:nvPr>
        </p:nvSpPr>
        <p:spPr>
          <a:xfrm>
            <a:off x="938500" y="445025"/>
            <a:ext cx="5735700" cy="5822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3"/>
          <p:cNvSpPr txBox="1"/>
          <p:nvPr>
            <p:ph idx="1" type="body"/>
          </p:nvPr>
        </p:nvSpPr>
        <p:spPr>
          <a:xfrm>
            <a:off x="938500" y="925690"/>
            <a:ext cx="7172100" cy="33602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Positioning examples include:</a:t>
            </a:r>
            <a:endParaRPr b="1"/>
          </a:p>
          <a:p>
            <a:pPr indent="-285750" lvl="0" marL="28575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Sports leagues (NBA vs. G-League)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Sports teams (The Los Angeles Lakers in the 1980’s as “Showtime”)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Sporting goods (Under Armour as comfortable performance apparel) 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Sports drinks (Gatorade as a performance beverage)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Movie studios (Dreamworks as a leader in animated films)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Entertainers (Will Ferrell as a comedic actor)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Entertainment products (Fortnight “Battle Royale” as a multiplayer video game vs. “Save the World” as a single-player experience)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Char char="●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Facilities and venues (Premium seating vs. general seating)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1600"/>
              </a:spcAft>
              <a:buSzPts val="1150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" name="Google Shape;43;p3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44" name="Google Shape;4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259b4125647_0_1"/>
          <p:cNvSpPr txBox="1"/>
          <p:nvPr>
            <p:ph type="title"/>
          </p:nvPr>
        </p:nvSpPr>
        <p:spPr>
          <a:xfrm>
            <a:off x="938500" y="445025"/>
            <a:ext cx="5735700" cy="5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g259b4125647_0_1"/>
          <p:cNvSpPr txBox="1"/>
          <p:nvPr>
            <p:ph idx="1" type="body"/>
          </p:nvPr>
        </p:nvSpPr>
        <p:spPr>
          <a:xfrm>
            <a:off x="938500" y="857950"/>
            <a:ext cx="3291000" cy="34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Creating Perception</a:t>
            </a:r>
            <a:endParaRPr sz="95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To kick off the 2023 season, the San Francisco Giants launched a marketing campaign with the tagline “Nothing Like It”, positioning its games as entertaining and exciting to combat the perception among some fans that baseball is a boring sport.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2" name="Google Shape;52;g259b4125647_0_1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0"/>
              </a:srgbClr>
            </a:outerShdw>
          </a:effectLst>
        </p:spPr>
      </p:cxnSp>
      <p:pic>
        <p:nvPicPr>
          <p:cNvPr id="53" name="Google Shape;53;g259b4125647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g259b4125647_0_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https://marcommnews.com/wp-content/uploads/2023/03/SF_NLI_GIF_YAZ_Digital_OOH_0003_BRIDGE.png" id="55" name="Google Shape;55;g259b4125647_0_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9500" y="1097700"/>
            <a:ext cx="4609700" cy="2588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"/>
          <p:cNvSpPr txBox="1"/>
          <p:nvPr>
            <p:ph type="title"/>
          </p:nvPr>
        </p:nvSpPr>
        <p:spPr>
          <a:xfrm>
            <a:off x="1704150" y="934852"/>
            <a:ext cx="5735700" cy="5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1460399" y="1517125"/>
            <a:ext cx="6223200" cy="33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Products or services are grouped together on a positioning map.  There they are compared and contrasted in relation to one another.  </a:t>
            </a:r>
            <a:endParaRPr sz="1600"/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Marketers will then determine a position that distinguishes their own products and services from competitor products and services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" name="Google Shape;62;p5"/>
          <p:cNvCxnSpPr/>
          <p:nvPr/>
        </p:nvCxnSpPr>
        <p:spPr>
          <a:xfrm>
            <a:off x="3190500" y="1517114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63" name="Google Shape;6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"/>
          <p:cNvSpPr txBox="1"/>
          <p:nvPr>
            <p:ph type="title"/>
          </p:nvPr>
        </p:nvSpPr>
        <p:spPr>
          <a:xfrm>
            <a:off x="938500" y="445025"/>
            <a:ext cx="5735700" cy="5822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" name="Google Shape;70;p6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71" name="Google Shape;7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73" name="Google Shape;73;p6"/>
          <p:cNvSpPr/>
          <p:nvPr/>
        </p:nvSpPr>
        <p:spPr>
          <a:xfrm>
            <a:off x="938500" y="1027287"/>
            <a:ext cx="279114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Positioning Example: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6"/>
          <p:cNvSpPr/>
          <p:nvPr/>
        </p:nvSpPr>
        <p:spPr>
          <a:xfrm>
            <a:off x="938501" y="1590157"/>
            <a:ext cx="3546036" cy="32932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500">
                <a:solidFill>
                  <a:schemeClr val="lt1"/>
                </a:solidFill>
              </a:rPr>
              <a:t>When Adidas launched its new hiking boot (Terrex), the strategic positioning plan was designed to eliminate the stigma of the sport’s ‘stale’ image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 an interview with Marketing Week, Adidas's global VP of marketing and digital commerce suggests the consumer perception of hiking gear leans more toward function than fashion, a perception the brand hopes to change with their hiking campaign. 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result for adidas terrex ad" id="75" name="Google Shape;7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9641" y="1877901"/>
            <a:ext cx="3700918" cy="24672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"/>
          <p:cNvSpPr txBox="1"/>
          <p:nvPr>
            <p:ph type="title"/>
          </p:nvPr>
        </p:nvSpPr>
        <p:spPr>
          <a:xfrm>
            <a:off x="510850" y="445025"/>
            <a:ext cx="5735700" cy="5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7"/>
          <p:cNvSpPr txBox="1"/>
          <p:nvPr>
            <p:ph idx="1" type="body"/>
          </p:nvPr>
        </p:nvSpPr>
        <p:spPr>
          <a:xfrm>
            <a:off x="4121925" y="1027275"/>
            <a:ext cx="4763400" cy="33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600">
                <a:latin typeface="Arial"/>
                <a:ea typeface="Arial"/>
                <a:cs typeface="Arial"/>
                <a:sym typeface="Arial"/>
              </a:rPr>
              <a:t>Choosing the Right Competitive Advantage:</a:t>
            </a:r>
            <a:endParaRPr b="1" sz="16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Identify a unique selling proposition.</a:t>
            </a:r>
            <a:endParaRPr sz="1600"/>
          </a:p>
          <a:p>
            <a:pPr indent="-338138" lvl="0" marL="338138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●	Recognizing the exploding popularity of eSports, sneaker brand K-Swiss designed a pair of shoes specifically for “The Immortals”, one of North America’s best-known eSports groups.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150"/>
              <a:buNone/>
            </a:pPr>
            <a:r>
              <a:t/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" name="Google Shape;82;p7"/>
          <p:cNvCxnSpPr/>
          <p:nvPr/>
        </p:nvCxnSpPr>
        <p:spPr>
          <a:xfrm>
            <a:off x="59855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83" name="Google Shape;8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5" name="Google Shape;8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8550" y="1330325"/>
            <a:ext cx="2850701" cy="28507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Google Shape;86;p7"/>
          <p:cNvCxnSpPr/>
          <p:nvPr/>
        </p:nvCxnSpPr>
        <p:spPr>
          <a:xfrm>
            <a:off x="3924561" y="1330331"/>
            <a:ext cx="0" cy="2551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"/>
          <p:cNvSpPr txBox="1"/>
          <p:nvPr>
            <p:ph type="title"/>
          </p:nvPr>
        </p:nvSpPr>
        <p:spPr>
          <a:xfrm>
            <a:off x="592650" y="445025"/>
            <a:ext cx="6081600" cy="5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8"/>
          <p:cNvSpPr txBox="1"/>
          <p:nvPr>
            <p:ph idx="1" type="body"/>
          </p:nvPr>
        </p:nvSpPr>
        <p:spPr>
          <a:xfrm>
            <a:off x="592650" y="925700"/>
            <a:ext cx="7958700" cy="3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Positioning Errors to Avoid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50"/>
              <a:buNone/>
            </a:pPr>
            <a:r>
              <a:rPr lang="en-US" sz="1500">
                <a:latin typeface="Arial"/>
                <a:ea typeface="Arial"/>
                <a:cs typeface="Arial"/>
                <a:sym typeface="Arial"/>
              </a:rPr>
              <a:t>The biggest risk to a brand is making sure brand differences are legitimate.  If not, they could face not only backlash from consumers but also potential legal consequences. </a:t>
            </a:r>
            <a:endParaRPr sz="1500"/>
          </a:p>
          <a:p>
            <a:pPr indent="-32385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Char char="●"/>
            </a:pPr>
            <a:r>
              <a:rPr lang="en-US" sz="1500">
                <a:latin typeface="Arial"/>
                <a:ea typeface="Arial"/>
                <a:cs typeface="Arial"/>
                <a:sym typeface="Arial"/>
              </a:rPr>
              <a:t>At the height of Peloton’s popularity during the pandemic, a competitor (Echelon) launched a competing product (a connected bike) at a significantly lower price point ($500), calling it the ‘Prime Bike’.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-323850" lvl="1" marL="914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Char char="○"/>
            </a:pPr>
            <a:r>
              <a:rPr lang="en-US" sz="1500">
                <a:latin typeface="Arial"/>
                <a:ea typeface="Arial"/>
                <a:cs typeface="Arial"/>
                <a:sym typeface="Arial"/>
              </a:rPr>
              <a:t>The assumption was that the brand had teamed up with Amazon, creating a flurry of consumer buzz, even driving down Peloton’s stock price.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-323850" lvl="1" marL="914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Char char="○"/>
            </a:pPr>
            <a:r>
              <a:rPr lang="en-US" sz="1500">
                <a:latin typeface="Arial"/>
                <a:ea typeface="Arial"/>
                <a:cs typeface="Arial"/>
                <a:sym typeface="Arial"/>
              </a:rPr>
              <a:t>However, Amazon quickly distanced itself from Echelon, suggesting they were in no way affiliated with the product, saying in a statement “This bike is not an Amazon product or related to Amazon Prime. Echelon does not have a formal partnership with Amazon. We are working with Echelon to clarify this in its communications, stop the sale of the product, and change the product branding.”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-338137" lvl="0" marL="33813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indent="-338137" lvl="0" marL="33813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50"/>
              <a:buNone/>
            </a:pPr>
            <a:r>
              <a:t/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" name="Google Shape;93;p8"/>
          <p:cNvCxnSpPr/>
          <p:nvPr/>
        </p:nvCxnSpPr>
        <p:spPr>
          <a:xfrm>
            <a:off x="681725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94" name="Google Shape;9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9"/>
          <p:cNvSpPr txBox="1"/>
          <p:nvPr>
            <p:ph type="title"/>
          </p:nvPr>
        </p:nvSpPr>
        <p:spPr>
          <a:xfrm>
            <a:off x="938500" y="445025"/>
            <a:ext cx="5735700" cy="5822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>
                <a:latin typeface="Arial"/>
                <a:ea typeface="Arial"/>
                <a:cs typeface="Arial"/>
                <a:sym typeface="Arial"/>
              </a:rPr>
              <a:t>POSITIONING STRATEGY 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9"/>
          <p:cNvSpPr txBox="1"/>
          <p:nvPr>
            <p:ph idx="1" type="body"/>
          </p:nvPr>
        </p:nvSpPr>
        <p:spPr>
          <a:xfrm>
            <a:off x="938500" y="925700"/>
            <a:ext cx="4775100" cy="3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50"/>
              <a:buNone/>
            </a:pPr>
            <a:r>
              <a:rPr b="1" lang="en-US" sz="1800">
                <a:latin typeface="Arial"/>
                <a:ea typeface="Arial"/>
                <a:cs typeface="Arial"/>
                <a:sym typeface="Arial"/>
              </a:rPr>
              <a:t>Product Differentiation</a:t>
            </a:r>
            <a:endParaRPr sz="95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50"/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Product differentiation</a:t>
            </a:r>
            <a:r>
              <a:rPr lang="en-US" sz="1600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>
                <a:latin typeface="Arial"/>
                <a:ea typeface="Arial"/>
                <a:cs typeface="Arial"/>
                <a:sym typeface="Arial"/>
              </a:rPr>
              <a:t>refers to a positioning strategy that can be used to distinguish a company’s products from those of competitors</a:t>
            </a:r>
            <a:endParaRPr/>
          </a:p>
          <a:p>
            <a:pPr indent="-338138" lvl="0" marL="338138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150"/>
              <a:buNone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●	When the BIG3 basketball league launched, it differentiated itself from existing basketball leagues by establishing unique rules and game play, including its “3-on’3” format, a 4-point shot, no “foul outs” and a smaller court size. 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FFFFFF">
                <a:alpha val="49411"/>
              </a:srgbClr>
            </a:outerShdw>
          </a:effectLst>
        </p:spPr>
      </p:cxnSp>
      <p:pic>
        <p:nvPicPr>
          <p:cNvPr id="103" name="Google Shape;10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b="0" i="0" lang="en-US" sz="14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2023</a:t>
            </a:r>
            <a:r>
              <a:rPr b="0" i="0" lang="en-US" sz="800" u="none" cap="none" strike="noStrik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b="0" i="0" sz="800" u="none" cap="none" strike="noStrik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5" name="Google Shape;10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97875" y="1522939"/>
            <a:ext cx="2952750" cy="15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Kelly, Bob</dc:creator>
</cp:coreProperties>
</file>