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9144000" cy="5143500" type="screen16x9"/>
  <p:notesSz cx="6858000" cy="9144000"/>
  <p:embeddedFontLst>
    <p:embeddedFont>
      <p:font typeface="Montserrat" pitchFamily="2" charset="77"/>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 roundtripDataSignature="AMtx7mi3eYxu/BrSOYUmqf4/lE/k3OvHy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46"/>
  </p:normalViewPr>
  <p:slideViewPr>
    <p:cSldViewPr snapToGrid="0">
      <p:cViewPr varScale="1">
        <p:scale>
          <a:sx n="125" d="100"/>
          <a:sy n="125" d="100"/>
        </p:scale>
        <p:origin x="7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1" name="Google Shape;29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0" name="Google Shape;340;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9" name="Google Shape;34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259b35f5c19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g259b35f5c19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0" name="Google Shape;25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3"/>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3"/>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3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0" name="Google Shape;40;p33"/>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1" name="Google Shape;41;p33"/>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3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35"/>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7"/>
        <p:cNvGrpSpPr/>
        <p:nvPr/>
      </p:nvGrpSpPr>
      <p:grpSpPr>
        <a:xfrm>
          <a:off x="0" y="0"/>
          <a:ext cx="0" cy="0"/>
          <a:chOff x="0" y="0"/>
          <a:chExt cx="0" cy="0"/>
        </a:xfrm>
      </p:grpSpPr>
      <p:sp>
        <p:nvSpPr>
          <p:cNvPr id="48" name="Google Shape;48;p36"/>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49" name="Google Shape;49;p36"/>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50" name="Google Shape;50;p36"/>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52" name="Google Shape;52;p37"/>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53" name="Google Shape;53;p37"/>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54" name="Google Shape;54;p37"/>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
        <p:cNvGrpSpPr/>
        <p:nvPr/>
      </p:nvGrpSpPr>
      <p:grpSpPr>
        <a:xfrm>
          <a:off x="0" y="0"/>
          <a:ext cx="0" cy="0"/>
          <a:chOff x="0" y="0"/>
          <a:chExt cx="0" cy="0"/>
        </a:xfrm>
      </p:grpSpPr>
      <p:sp>
        <p:nvSpPr>
          <p:cNvPr id="56" name="Google Shape;56;p3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7"/>
        <p:cNvGrpSpPr/>
        <p:nvPr/>
      </p:nvGrpSpPr>
      <p:grpSpPr>
        <a:xfrm>
          <a:off x="0" y="0"/>
          <a:ext cx="0" cy="0"/>
          <a:chOff x="0" y="0"/>
          <a:chExt cx="0" cy="0"/>
        </a:xfrm>
      </p:grpSpPr>
      <p:sp>
        <p:nvSpPr>
          <p:cNvPr id="58" name="Google Shape;58;p39"/>
          <p:cNvSpPr txBox="1">
            <a:spLocks noGrp="1"/>
          </p:cNvSpPr>
          <p:nvPr>
            <p:ph type="title"/>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59" name="Google Shape;59;p39"/>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61"/>
        <p:cNvGrpSpPr/>
        <p:nvPr/>
      </p:nvGrpSpPr>
      <p:grpSpPr>
        <a:xfrm>
          <a:off x="0" y="0"/>
          <a:ext cx="0" cy="0"/>
          <a:chOff x="0" y="0"/>
          <a:chExt cx="0" cy="0"/>
        </a:xfrm>
      </p:grpSpPr>
      <p:sp>
        <p:nvSpPr>
          <p:cNvPr id="62" name="Google Shape;62;p4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63" name="Google Shape;63;p41"/>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4"/>
        <p:cNvGrpSpPr/>
        <p:nvPr/>
      </p:nvGrpSpPr>
      <p:grpSpPr>
        <a:xfrm>
          <a:off x="0" y="0"/>
          <a:ext cx="0" cy="0"/>
          <a:chOff x="0" y="0"/>
          <a:chExt cx="0" cy="0"/>
        </a:xfrm>
      </p:grpSpPr>
      <p:sp>
        <p:nvSpPr>
          <p:cNvPr id="65" name="Google Shape;65;p42"/>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6" name="Google Shape;66;p42"/>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7" name="Google Shape;67;p42"/>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8" name="Google Shape;68;p42"/>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42"/>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0" name="Google Shape;70;p42"/>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42"/>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2" name="Google Shape;72;p42"/>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3" name="Google Shape;73;p42"/>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2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74"/>
        <p:cNvGrpSpPr/>
        <p:nvPr/>
      </p:nvGrpSpPr>
      <p:grpSpPr>
        <a:xfrm>
          <a:off x="0" y="0"/>
          <a:ext cx="0" cy="0"/>
          <a:chOff x="0" y="0"/>
          <a:chExt cx="0" cy="0"/>
        </a:xfrm>
      </p:grpSpPr>
      <p:sp>
        <p:nvSpPr>
          <p:cNvPr id="75" name="Google Shape;75;p43"/>
          <p:cNvSpPr txBox="1">
            <a:spLocks noGrp="1"/>
          </p:cNvSpPr>
          <p:nvPr>
            <p:ph type="ctrTitle"/>
          </p:nvPr>
        </p:nvSpPr>
        <p:spPr>
          <a:xfrm>
            <a:off x="4285500" y="2832875"/>
            <a:ext cx="3657300" cy="644700"/>
          </a:xfrm>
          <a:prstGeom prst="rect">
            <a:avLst/>
          </a:prstGeom>
          <a:noFill/>
          <a:ln>
            <a:noFill/>
          </a:ln>
          <a:effectLst>
            <a:outerShdw blurRad="100013" dist="19050" dir="5400000" algn="bl" rotWithShape="0">
              <a:srgbClr val="76A5AF">
                <a:alpha val="87058"/>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6" name="Google Shape;76;p43"/>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7"/>
        <p:cNvGrpSpPr/>
        <p:nvPr/>
      </p:nvGrpSpPr>
      <p:grpSpPr>
        <a:xfrm>
          <a:off x="0" y="0"/>
          <a:ext cx="0" cy="0"/>
          <a:chOff x="0" y="0"/>
          <a:chExt cx="0" cy="0"/>
        </a:xfrm>
      </p:grpSpPr>
      <p:sp>
        <p:nvSpPr>
          <p:cNvPr id="78" name="Google Shape;78;p44"/>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79" name="Google Shape;79;p44"/>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80"/>
        <p:cNvGrpSpPr/>
        <p:nvPr/>
      </p:nvGrpSpPr>
      <p:grpSpPr>
        <a:xfrm>
          <a:off x="0" y="0"/>
          <a:ext cx="0" cy="0"/>
          <a:chOff x="0" y="0"/>
          <a:chExt cx="0" cy="0"/>
        </a:xfrm>
      </p:grpSpPr>
      <p:sp>
        <p:nvSpPr>
          <p:cNvPr id="81" name="Google Shape;81;p45"/>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2" name="Google Shape;82;p45"/>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3" name="Google Shape;83;p45"/>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4" name="Google Shape;84;p45"/>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5" name="Google Shape;85;p4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86"/>
        <p:cNvGrpSpPr/>
        <p:nvPr/>
      </p:nvGrpSpPr>
      <p:grpSpPr>
        <a:xfrm>
          <a:off x="0" y="0"/>
          <a:ext cx="0" cy="0"/>
          <a:chOff x="0" y="0"/>
          <a:chExt cx="0" cy="0"/>
        </a:xfrm>
      </p:grpSpPr>
      <p:sp>
        <p:nvSpPr>
          <p:cNvPr id="87" name="Google Shape;87;p46"/>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8" name="Google Shape;88;p46"/>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9" name="Google Shape;89;p46"/>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0" name="Google Shape;90;p46"/>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1" name="Google Shape;91;p46"/>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92" name="Google Shape;92;p46"/>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93" name="Google Shape;93;p46"/>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94"/>
        <p:cNvGrpSpPr/>
        <p:nvPr/>
      </p:nvGrpSpPr>
      <p:grpSpPr>
        <a:xfrm>
          <a:off x="0" y="0"/>
          <a:ext cx="0" cy="0"/>
          <a:chOff x="0" y="0"/>
          <a:chExt cx="0" cy="0"/>
        </a:xfrm>
      </p:grpSpPr>
      <p:sp>
        <p:nvSpPr>
          <p:cNvPr id="95" name="Google Shape;95;p47"/>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96" name="Google Shape;96;p47"/>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97"/>
        <p:cNvGrpSpPr/>
        <p:nvPr/>
      </p:nvGrpSpPr>
      <p:grpSpPr>
        <a:xfrm>
          <a:off x="0" y="0"/>
          <a:ext cx="0" cy="0"/>
          <a:chOff x="0" y="0"/>
          <a:chExt cx="0" cy="0"/>
        </a:xfrm>
      </p:grpSpPr>
      <p:sp>
        <p:nvSpPr>
          <p:cNvPr id="98" name="Google Shape;98;p4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99"/>
        <p:cNvGrpSpPr/>
        <p:nvPr/>
      </p:nvGrpSpPr>
      <p:grpSpPr>
        <a:xfrm>
          <a:off x="0" y="0"/>
          <a:ext cx="0" cy="0"/>
          <a:chOff x="0" y="0"/>
          <a:chExt cx="0" cy="0"/>
        </a:xfrm>
      </p:grpSpPr>
      <p:sp>
        <p:nvSpPr>
          <p:cNvPr id="100" name="Google Shape;100;p49"/>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101"/>
        <p:cNvGrpSpPr/>
        <p:nvPr/>
      </p:nvGrpSpPr>
      <p:grpSpPr>
        <a:xfrm>
          <a:off x="0" y="0"/>
          <a:ext cx="0" cy="0"/>
          <a:chOff x="0" y="0"/>
          <a:chExt cx="0" cy="0"/>
        </a:xfrm>
      </p:grpSpPr>
      <p:sp>
        <p:nvSpPr>
          <p:cNvPr id="102" name="Google Shape;102;p5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103"/>
        <p:cNvGrpSpPr/>
        <p:nvPr/>
      </p:nvGrpSpPr>
      <p:grpSpPr>
        <a:xfrm>
          <a:off x="0" y="0"/>
          <a:ext cx="0" cy="0"/>
          <a:chOff x="0" y="0"/>
          <a:chExt cx="0" cy="0"/>
        </a:xfrm>
      </p:grpSpPr>
      <p:sp>
        <p:nvSpPr>
          <p:cNvPr id="104" name="Google Shape;104;p51"/>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105"/>
        <p:cNvGrpSpPr/>
        <p:nvPr/>
      </p:nvGrpSpPr>
      <p:grpSpPr>
        <a:xfrm>
          <a:off x="0" y="0"/>
          <a:ext cx="0" cy="0"/>
          <a:chOff x="0" y="0"/>
          <a:chExt cx="0" cy="0"/>
        </a:xfrm>
      </p:grpSpPr>
      <p:sp>
        <p:nvSpPr>
          <p:cNvPr id="106" name="Google Shape;106;p52"/>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7" name="Google Shape;107;p52"/>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8" name="Google Shape;108;p52"/>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p52"/>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52"/>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
        <p:cNvGrpSpPr/>
        <p:nvPr/>
      </p:nvGrpSpPr>
      <p:grpSpPr>
        <a:xfrm>
          <a:off x="0" y="0"/>
          <a:ext cx="0" cy="0"/>
          <a:chOff x="0" y="0"/>
          <a:chExt cx="0" cy="0"/>
        </a:xfrm>
      </p:grpSpPr>
      <p:sp>
        <p:nvSpPr>
          <p:cNvPr id="15" name="Google Shape;15;p25"/>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5"/>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111"/>
        <p:cNvGrpSpPr/>
        <p:nvPr/>
      </p:nvGrpSpPr>
      <p:grpSpPr>
        <a:xfrm>
          <a:off x="0" y="0"/>
          <a:ext cx="0" cy="0"/>
          <a:chOff x="0" y="0"/>
          <a:chExt cx="0" cy="0"/>
        </a:xfrm>
      </p:grpSpPr>
      <p:sp>
        <p:nvSpPr>
          <p:cNvPr id="112" name="Google Shape;112;p53"/>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13" name="Google Shape;113;p53"/>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4" name="Google Shape;114;p53"/>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5" name="Google Shape;115;p53"/>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6" name="Google Shape;116;p53"/>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7" name="Google Shape;117;p53"/>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8" name="Google Shape;118;p53"/>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9" name="Google Shape;119;p53"/>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0" name="Google Shape;120;p53"/>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21"/>
        <p:cNvGrpSpPr/>
        <p:nvPr/>
      </p:nvGrpSpPr>
      <p:grpSpPr>
        <a:xfrm>
          <a:off x="0" y="0"/>
          <a:ext cx="0" cy="0"/>
          <a:chOff x="0" y="0"/>
          <a:chExt cx="0" cy="0"/>
        </a:xfrm>
      </p:grpSpPr>
      <p:sp>
        <p:nvSpPr>
          <p:cNvPr id="122" name="Google Shape;122;p54"/>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3" name="Google Shape;123;p54"/>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4" name="Google Shape;124;p54"/>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5" name="Google Shape;125;p54"/>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6" name="Google Shape;126;p54"/>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7" name="Google Shape;127;p54"/>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28"/>
        <p:cNvGrpSpPr/>
        <p:nvPr/>
      </p:nvGrpSpPr>
      <p:grpSpPr>
        <a:xfrm>
          <a:off x="0" y="0"/>
          <a:ext cx="0" cy="0"/>
          <a:chOff x="0" y="0"/>
          <a:chExt cx="0" cy="0"/>
        </a:xfrm>
      </p:grpSpPr>
      <p:sp>
        <p:nvSpPr>
          <p:cNvPr id="129" name="Google Shape;129;p55"/>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0" name="Google Shape;130;p55"/>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1" name="Google Shape;131;p55"/>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2" name="Google Shape;132;p55"/>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3" name="Google Shape;133;p5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4" name="Google Shape;134;p55"/>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5" name="Google Shape;135;p55"/>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6" name="Google Shape;136;p55"/>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7" name="Google Shape;137;p55"/>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8" name="Google Shape;138;p55"/>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9" name="Google Shape;139;p55"/>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40" name="Google Shape;140;p55"/>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1" name="Google Shape;141;p55"/>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42"/>
        <p:cNvGrpSpPr/>
        <p:nvPr/>
      </p:nvGrpSpPr>
      <p:grpSpPr>
        <a:xfrm>
          <a:off x="0" y="0"/>
          <a:ext cx="0" cy="0"/>
          <a:chOff x="0" y="0"/>
          <a:chExt cx="0" cy="0"/>
        </a:xfrm>
      </p:grpSpPr>
      <p:sp>
        <p:nvSpPr>
          <p:cNvPr id="143" name="Google Shape;143;p56"/>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4" name="Google Shape;144;p56"/>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5" name="Google Shape;145;p56"/>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6" name="Google Shape;146;p56"/>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7" name="Google Shape;147;p56"/>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8" name="Google Shape;148;p56"/>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9" name="Google Shape;149;p56"/>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50" name="Google Shape;150;p56"/>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51" name="Google Shape;151;p56"/>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152"/>
        <p:cNvGrpSpPr/>
        <p:nvPr/>
      </p:nvGrpSpPr>
      <p:grpSpPr>
        <a:xfrm>
          <a:off x="0" y="0"/>
          <a:ext cx="0" cy="0"/>
          <a:chOff x="0" y="0"/>
          <a:chExt cx="0" cy="0"/>
        </a:xfrm>
      </p:grpSpPr>
      <p:sp>
        <p:nvSpPr>
          <p:cNvPr id="153" name="Google Shape;153;p57"/>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54" name="Google Shape;154;p5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55"/>
        <p:cNvGrpSpPr/>
        <p:nvPr/>
      </p:nvGrpSpPr>
      <p:grpSpPr>
        <a:xfrm>
          <a:off x="0" y="0"/>
          <a:ext cx="0" cy="0"/>
          <a:chOff x="0" y="0"/>
          <a:chExt cx="0" cy="0"/>
        </a:xfrm>
      </p:grpSpPr>
      <p:sp>
        <p:nvSpPr>
          <p:cNvPr id="156" name="Google Shape;156;p5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7" name="Google Shape;157;p58"/>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58"/>
        <p:cNvGrpSpPr/>
        <p:nvPr/>
      </p:nvGrpSpPr>
      <p:grpSpPr>
        <a:xfrm>
          <a:off x="0" y="0"/>
          <a:ext cx="0" cy="0"/>
          <a:chOff x="0" y="0"/>
          <a:chExt cx="0" cy="0"/>
        </a:xfrm>
      </p:grpSpPr>
      <p:sp>
        <p:nvSpPr>
          <p:cNvPr id="159" name="Google Shape;159;p59"/>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0" name="Google Shape;160;p59"/>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61"/>
        <p:cNvGrpSpPr/>
        <p:nvPr/>
      </p:nvGrpSpPr>
      <p:grpSpPr>
        <a:xfrm>
          <a:off x="0" y="0"/>
          <a:ext cx="0" cy="0"/>
          <a:chOff x="0" y="0"/>
          <a:chExt cx="0" cy="0"/>
        </a:xfrm>
      </p:grpSpPr>
      <p:sp>
        <p:nvSpPr>
          <p:cNvPr id="162" name="Google Shape;162;p60"/>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63" name="Google Shape;163;p60"/>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64" name="Google Shape;164;p60"/>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US" sz="1000" b="0" i="0" u="none" strike="noStrike" cap="none">
                <a:solidFill>
                  <a:schemeClr val="accent1"/>
                </a:solidFill>
                <a:latin typeface="Montserrat"/>
                <a:ea typeface="Montserrat"/>
                <a:cs typeface="Montserrat"/>
                <a:sym typeface="Montserrat"/>
              </a:rPr>
              <a:t>CREDITS: This presentation template was created by </a:t>
            </a:r>
            <a:r>
              <a:rPr lang="en-US"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US" sz="1000" b="0" i="0" u="none" strike="noStrike" cap="none">
                <a:solidFill>
                  <a:schemeClr val="accent1"/>
                </a:solidFill>
                <a:latin typeface="Montserrat"/>
                <a:ea typeface="Montserrat"/>
                <a:cs typeface="Montserrat"/>
                <a:sym typeface="Montserrat"/>
              </a:rPr>
              <a:t>, including icons by </a:t>
            </a:r>
            <a:r>
              <a:rPr lang="en-US"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US" sz="1000" b="0" i="0" u="none" strike="noStrike" cap="none">
                <a:solidFill>
                  <a:schemeClr val="accent1"/>
                </a:solidFill>
                <a:latin typeface="Montserrat"/>
                <a:ea typeface="Montserrat"/>
                <a:cs typeface="Montserrat"/>
                <a:sym typeface="Montserrat"/>
              </a:rPr>
              <a:t>, and infographics &amp; images by </a:t>
            </a:r>
            <a:r>
              <a:rPr lang="en-US"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US"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65"/>
        <p:cNvGrpSpPr/>
        <p:nvPr/>
      </p:nvGrpSpPr>
      <p:grpSpPr>
        <a:xfrm>
          <a:off x="0" y="0"/>
          <a:ext cx="0" cy="0"/>
          <a:chOff x="0" y="0"/>
          <a:chExt cx="0" cy="0"/>
        </a:xfrm>
      </p:grpSpPr>
      <p:sp>
        <p:nvSpPr>
          <p:cNvPr id="166" name="Google Shape;166;p6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7" name="Google Shape;167;p61"/>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68"/>
        <p:cNvGrpSpPr/>
        <p:nvPr/>
      </p:nvGrpSpPr>
      <p:grpSpPr>
        <a:xfrm>
          <a:off x="0" y="0"/>
          <a:ext cx="0" cy="0"/>
          <a:chOff x="0" y="0"/>
          <a:chExt cx="0" cy="0"/>
        </a:xfrm>
      </p:grpSpPr>
      <p:sp>
        <p:nvSpPr>
          <p:cNvPr id="169" name="Google Shape;169;p6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0" name="Google Shape;170;p62"/>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2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0" name="Google Shape;20;p29"/>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1" name="Google Shape;21;p29"/>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25"/>
        <p:cNvGrpSpPr/>
        <p:nvPr/>
      </p:nvGrpSpPr>
      <p:grpSpPr>
        <a:xfrm>
          <a:off x="0" y="0"/>
          <a:ext cx="0" cy="0"/>
          <a:chOff x="0" y="0"/>
          <a:chExt cx="0" cy="0"/>
        </a:xfrm>
      </p:grpSpPr>
      <p:sp>
        <p:nvSpPr>
          <p:cNvPr id="26" name="Google Shape;26;p2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7" name="Google Shape;27;p27"/>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30"/>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30" name="Google Shape;30;p30"/>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1"/>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33" name="Google Shape;33;p31"/>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019"/>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34" name="Google Shape;34;p31"/>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
        <p:cNvGrpSpPr/>
        <p:nvPr/>
      </p:nvGrpSpPr>
      <p:grpSpPr>
        <a:xfrm>
          <a:off x="0" y="0"/>
          <a:ext cx="0" cy="0"/>
          <a:chOff x="0" y="0"/>
          <a:chExt cx="0" cy="0"/>
        </a:xfrm>
      </p:grpSpPr>
      <p:sp>
        <p:nvSpPr>
          <p:cNvPr id="36" name="Google Shape;36;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7" name="Google Shape;37;p32"/>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 Type="http://schemas.openxmlformats.org/officeDocument/2006/relationships/slideLayout" Target="../slideLayouts/slideLayout8.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image" Target="../media/image1.jpg"/><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theme" Target="../theme/theme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2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22"/>
        <p:cNvGrpSpPr/>
        <p:nvPr/>
      </p:nvGrpSpPr>
      <p:grpSpPr>
        <a:xfrm>
          <a:off x="0" y="0"/>
          <a:ext cx="0" cy="0"/>
          <a:chOff x="0" y="0"/>
          <a:chExt cx="0" cy="0"/>
        </a:xfrm>
      </p:grpSpPr>
      <p:sp>
        <p:nvSpPr>
          <p:cNvPr id="23" name="Google Shape;23;p2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24" name="Google Shape;24;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https://www.youtube.com/embed/XPn10K1ifYs?feature=oembed" TargetMode="External"/><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hyperlink" Target="https://youtu.be/XPn10K1ifY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019"/>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ADVERTISING</a:t>
            </a:r>
            <a:endParaRPr>
              <a:latin typeface="Arial"/>
              <a:ea typeface="Arial"/>
              <a:cs typeface="Arial"/>
              <a:sym typeface="Arial"/>
            </a:endParaRPr>
          </a:p>
        </p:txBody>
      </p:sp>
      <p:sp>
        <p:nvSpPr>
          <p:cNvPr id="176" name="Google Shape;176;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019"/>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4.7</a:t>
            </a:r>
            <a:endParaRPr sz="2200" b="0">
              <a:latin typeface="Arial"/>
              <a:ea typeface="Arial"/>
              <a:cs typeface="Arial"/>
              <a:sym typeface="Arial"/>
            </a:endParaRPr>
          </a:p>
        </p:txBody>
      </p:sp>
      <p:cxnSp>
        <p:nvCxnSpPr>
          <p:cNvPr id="177" name="Google Shape;177;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178" name="Google Shape;178;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9" name="Google Shape;179;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2023.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9"/>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64" name="Google Shape;264;p9"/>
          <p:cNvSpPr txBox="1">
            <a:spLocks noGrp="1"/>
          </p:cNvSpPr>
          <p:nvPr>
            <p:ph type="body" idx="1"/>
          </p:nvPr>
        </p:nvSpPr>
        <p:spPr>
          <a:xfrm>
            <a:off x="938500" y="955642"/>
            <a:ext cx="3943601" cy="170705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Creative advertising</a:t>
            </a:r>
            <a:endParaRPr sz="1800" b="1">
              <a:solidFill>
                <a:srgbClr val="FFC000"/>
              </a:solidFill>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Marketers often use many other creative ways of communicating advertising messages to consumers through out of home channels</a:t>
            </a:r>
            <a:endParaRPr sz="1600">
              <a:latin typeface="Arial"/>
              <a:ea typeface="Arial"/>
              <a:cs typeface="Arial"/>
              <a:sym typeface="Arial"/>
            </a:endParaRPr>
          </a:p>
          <a:p>
            <a:pPr marL="285750" lvl="0" indent="-285750" algn="l" rtl="0">
              <a:lnSpc>
                <a:spcPct val="100000"/>
              </a:lnSpc>
              <a:spcBef>
                <a:spcPts val="1000"/>
              </a:spcBef>
              <a:spcAft>
                <a:spcPts val="0"/>
              </a:spcAft>
              <a:buSzPts val="1600"/>
              <a:buChar char="●"/>
            </a:pPr>
            <a:r>
              <a:rPr lang="en-US" sz="1600">
                <a:latin typeface="Arial"/>
                <a:ea typeface="Arial"/>
                <a:cs typeface="Arial"/>
                <a:sym typeface="Arial"/>
              </a:rPr>
              <a:t>Blimps</a:t>
            </a:r>
            <a:endParaRPr sz="1600"/>
          </a:p>
          <a:p>
            <a:pPr marL="285750" lvl="0" indent="-285750" algn="l" rtl="0">
              <a:lnSpc>
                <a:spcPct val="100000"/>
              </a:lnSpc>
              <a:spcBef>
                <a:spcPts val="0"/>
              </a:spcBef>
              <a:spcAft>
                <a:spcPts val="0"/>
              </a:spcAft>
              <a:buSzPts val="1600"/>
              <a:buChar char="●"/>
            </a:pPr>
            <a:r>
              <a:rPr lang="en-US" sz="1600">
                <a:latin typeface="Arial"/>
                <a:ea typeface="Arial"/>
                <a:cs typeface="Arial"/>
                <a:sym typeface="Arial"/>
              </a:rPr>
              <a:t>Supermarket carts and grocery bags</a:t>
            </a:r>
            <a:endParaRPr sz="1600"/>
          </a:p>
          <a:p>
            <a:pPr marL="285750" lvl="0" indent="-285750" algn="l" rtl="0">
              <a:lnSpc>
                <a:spcPct val="100000"/>
              </a:lnSpc>
              <a:spcBef>
                <a:spcPts val="0"/>
              </a:spcBef>
              <a:spcAft>
                <a:spcPts val="0"/>
              </a:spcAft>
              <a:buSzPts val="1600"/>
              <a:buChar char="●"/>
            </a:pPr>
            <a:r>
              <a:rPr lang="en-US" sz="1600">
                <a:latin typeface="Arial"/>
                <a:ea typeface="Arial"/>
                <a:cs typeface="Arial"/>
                <a:sym typeface="Arial"/>
              </a:rPr>
              <a:t>Hot air balloons, aerial advertising (sky writing, sky banners)</a:t>
            </a:r>
            <a:endParaRPr sz="160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p:txBody>
      </p:sp>
      <p:cxnSp>
        <p:nvCxnSpPr>
          <p:cNvPr id="265" name="Google Shape;265;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cxnSp>
        <p:nvCxnSpPr>
          <p:cNvPr id="268" name="Google Shape;268;p9"/>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69" name="Google Shape;269;p9" descr="Graphical user interface, application&#10;&#10;Description automatically generated"/>
          <p:cNvPicPr preferRelativeResize="0"/>
          <p:nvPr/>
        </p:nvPicPr>
        <p:blipFill rotWithShape="1">
          <a:blip r:embed="rId3">
            <a:alphaModFix/>
          </a:blip>
          <a:srcRect/>
          <a:stretch/>
        </p:blipFill>
        <p:spPr>
          <a:xfrm>
            <a:off x="6038330" y="699715"/>
            <a:ext cx="1957837" cy="3744070"/>
          </a:xfrm>
          <a:prstGeom prst="rect">
            <a:avLst/>
          </a:prstGeom>
          <a:noFill/>
          <a:ln>
            <a:noFill/>
          </a:ln>
        </p:spPr>
      </p:pic>
      <p:pic>
        <p:nvPicPr>
          <p:cNvPr id="2" name="Google Shape;187;p2">
            <a:extLst>
              <a:ext uri="{FF2B5EF4-FFF2-40B4-BE49-F238E27FC236}">
                <a16:creationId xmlns:a16="http://schemas.microsoft.com/office/drawing/2014/main" id="{985C7D0A-7CAA-A12F-3FFF-4CB9848BAA77}"/>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031CB790-39C4-182B-AC1D-1348E1F467EA}"/>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1"/>
          <p:cNvSpPr txBox="1">
            <a:spLocks noGrp="1"/>
          </p:cNvSpPr>
          <p:nvPr>
            <p:ph type="title"/>
          </p:nvPr>
        </p:nvSpPr>
        <p:spPr>
          <a:xfrm>
            <a:off x="790222"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75" name="Google Shape;275;p11"/>
          <p:cNvSpPr txBox="1">
            <a:spLocks noGrp="1"/>
          </p:cNvSpPr>
          <p:nvPr>
            <p:ph type="body" idx="1"/>
          </p:nvPr>
        </p:nvSpPr>
        <p:spPr>
          <a:xfrm>
            <a:off x="790222" y="1002281"/>
            <a:ext cx="7415400" cy="296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Online/Digital Media</a:t>
            </a:r>
            <a:r>
              <a:rPr lang="en-US" sz="1800" b="1">
                <a:solidFill>
                  <a:srgbClr val="FFC000"/>
                </a:solidFill>
                <a:latin typeface="Arial"/>
                <a:ea typeface="Arial"/>
                <a:cs typeface="Arial"/>
                <a:sym typeface="Arial"/>
              </a:rPr>
              <a:t> </a:t>
            </a:r>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An advertisement that appears on digital media platforms would be considered online or digital advertising.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Examples include:</a:t>
            </a:r>
            <a:endParaRPr sz="1600">
              <a:latin typeface="Arial"/>
              <a:ea typeface="Arial"/>
              <a:cs typeface="Arial"/>
              <a:sym typeface="Arial"/>
            </a:endParaRPr>
          </a:p>
          <a:p>
            <a:pPr marL="285750" lvl="0" indent="-285750" algn="l" rtl="0">
              <a:lnSpc>
                <a:spcPct val="100000"/>
              </a:lnSpc>
              <a:spcBef>
                <a:spcPts val="1000"/>
              </a:spcBef>
              <a:spcAft>
                <a:spcPts val="0"/>
              </a:spcAft>
              <a:buSzPts val="1150"/>
              <a:buChar char="●"/>
            </a:pPr>
            <a:r>
              <a:rPr lang="en-US" sz="1600">
                <a:latin typeface="Arial"/>
                <a:ea typeface="Arial"/>
                <a:cs typeface="Arial"/>
                <a:sym typeface="Arial"/>
              </a:rPr>
              <a:t>Banner ads, pop-ups, videos etc.</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Digital broadcasts / streaming</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Social media channels </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Podcasts</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276" name="Google Shape;276;p11"/>
          <p:cNvCxnSpPr/>
          <p:nvPr/>
        </p:nvCxnSpPr>
        <p:spPr>
          <a:xfrm>
            <a:off x="790222"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70E98AA4-D282-5273-FF87-845838AC43EF}"/>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D0B897F2-D80C-62B1-08E5-90C453D786D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2"/>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cxnSp>
        <p:nvCxnSpPr>
          <p:cNvPr id="284" name="Google Shape;284;p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87" name="Google Shape;287;p12"/>
          <p:cNvPicPr preferRelativeResize="0"/>
          <p:nvPr/>
        </p:nvPicPr>
        <p:blipFill rotWithShape="1">
          <a:blip r:embed="rId3">
            <a:alphaModFix/>
          </a:blip>
          <a:srcRect/>
          <a:stretch/>
        </p:blipFill>
        <p:spPr>
          <a:xfrm>
            <a:off x="1599942" y="1246018"/>
            <a:ext cx="5944115" cy="2206943"/>
          </a:xfrm>
          <a:prstGeom prst="rect">
            <a:avLst/>
          </a:prstGeom>
          <a:noFill/>
          <a:ln>
            <a:noFill/>
          </a:ln>
        </p:spPr>
      </p:pic>
      <p:sp>
        <p:nvSpPr>
          <p:cNvPr id="288" name="Google Shape;288;p12"/>
          <p:cNvSpPr txBox="1"/>
          <p:nvPr/>
        </p:nvSpPr>
        <p:spPr>
          <a:xfrm>
            <a:off x="2258100" y="3593939"/>
            <a:ext cx="4572000"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The Atlanta Hawks’ website features a pop-up advertisement encouraging fans to buy tickets to an upcoming game while State Farm Insurance receives advertising exposure as a sponsor of the franchise </a:t>
            </a:r>
            <a:endParaRPr sz="1400" b="0" i="0" u="none" strike="noStrike" cap="none">
              <a:solidFill>
                <a:srgbClr val="000000"/>
              </a:solidFill>
              <a:latin typeface="Arial"/>
              <a:ea typeface="Arial"/>
              <a:cs typeface="Arial"/>
              <a:sym typeface="Arial"/>
            </a:endParaRPr>
          </a:p>
        </p:txBody>
      </p:sp>
      <p:pic>
        <p:nvPicPr>
          <p:cNvPr id="2" name="Google Shape;187;p2">
            <a:extLst>
              <a:ext uri="{FF2B5EF4-FFF2-40B4-BE49-F238E27FC236}">
                <a16:creationId xmlns:a16="http://schemas.microsoft.com/office/drawing/2014/main" id="{A98DD0DD-59FE-195A-15CE-1AEA3E4B5A67}"/>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66D3232B-5F86-5D68-8A11-8D1EA1E0AC61}"/>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13"/>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cxnSp>
        <p:nvCxnSpPr>
          <p:cNvPr id="294" name="Google Shape;294;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97" name="Google Shape;297;p13"/>
          <p:cNvPicPr preferRelativeResize="0"/>
          <p:nvPr/>
        </p:nvPicPr>
        <p:blipFill rotWithShape="1">
          <a:blip r:embed="rId3">
            <a:alphaModFix/>
          </a:blip>
          <a:srcRect/>
          <a:stretch/>
        </p:blipFill>
        <p:spPr>
          <a:xfrm>
            <a:off x="618981" y="1270388"/>
            <a:ext cx="4318869" cy="2954549"/>
          </a:xfrm>
          <a:prstGeom prst="rect">
            <a:avLst/>
          </a:prstGeom>
          <a:noFill/>
          <a:ln>
            <a:noFill/>
          </a:ln>
        </p:spPr>
      </p:pic>
      <p:sp>
        <p:nvSpPr>
          <p:cNvPr id="298" name="Google Shape;298;p13"/>
          <p:cNvSpPr txBox="1"/>
          <p:nvPr/>
        </p:nvSpPr>
        <p:spPr>
          <a:xfrm>
            <a:off x="5292600" y="2094696"/>
            <a:ext cx="3075000" cy="1323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chemeClr val="lt1"/>
                </a:solidFill>
                <a:latin typeface="Arial"/>
                <a:ea typeface="Arial"/>
                <a:cs typeface="Arial"/>
                <a:sym typeface="Arial"/>
              </a:rPr>
              <a:t>The Atlanta Falcons’ website features a clickable digital advertisement encouraging fans to visit a sponsor (Tostitos) website </a:t>
            </a:r>
            <a:endParaRPr sz="1600" b="0" i="0" u="none" strike="noStrike" cap="none">
              <a:solidFill>
                <a:srgbClr val="000000"/>
              </a:solidFill>
              <a:latin typeface="Arial"/>
              <a:ea typeface="Arial"/>
              <a:cs typeface="Arial"/>
              <a:sym typeface="Arial"/>
            </a:endParaRPr>
          </a:p>
        </p:txBody>
      </p:sp>
      <p:cxnSp>
        <p:nvCxnSpPr>
          <p:cNvPr id="299" name="Google Shape;299;p13"/>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0E7487F8-CE2C-4225-5385-7EFBB7A2F8F8}"/>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7FEA4E3C-44B6-10CE-E11D-BB5BFF5535D0}"/>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14"/>
          <p:cNvSpPr txBox="1">
            <a:spLocks noGrp="1"/>
          </p:cNvSpPr>
          <p:nvPr>
            <p:ph type="title"/>
          </p:nvPr>
        </p:nvSpPr>
        <p:spPr>
          <a:xfrm>
            <a:off x="790222"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305" name="Google Shape;305;p14"/>
          <p:cNvSpPr txBox="1">
            <a:spLocks noGrp="1"/>
          </p:cNvSpPr>
          <p:nvPr>
            <p:ph type="body" idx="1"/>
          </p:nvPr>
        </p:nvSpPr>
        <p:spPr>
          <a:xfrm>
            <a:off x="790222" y="1002281"/>
            <a:ext cx="7415400" cy="296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dirty="0">
                <a:latin typeface="Arial"/>
                <a:ea typeface="Arial"/>
                <a:cs typeface="Arial"/>
                <a:sym typeface="Arial"/>
              </a:rPr>
              <a:t>Promotional Products</a:t>
            </a:r>
            <a:endParaRPr dirty="0"/>
          </a:p>
          <a:p>
            <a:pPr marL="0" lvl="0" indent="0" algn="l" rtl="0">
              <a:lnSpc>
                <a:spcPct val="100000"/>
              </a:lnSpc>
              <a:spcBef>
                <a:spcPts val="0"/>
              </a:spcBef>
              <a:spcAft>
                <a:spcPts val="0"/>
              </a:spcAft>
              <a:buSzPts val="1150"/>
              <a:buNone/>
            </a:pPr>
            <a:endParaRPr sz="1600" dirty="0">
              <a:latin typeface="Arial"/>
              <a:ea typeface="Arial"/>
              <a:cs typeface="Arial"/>
              <a:sym typeface="Arial"/>
            </a:endParaRPr>
          </a:p>
          <a:p>
            <a:pPr marL="0" lvl="0" indent="0" algn="l" rtl="0">
              <a:lnSpc>
                <a:spcPct val="100000"/>
              </a:lnSpc>
              <a:spcBef>
                <a:spcPts val="0"/>
              </a:spcBef>
              <a:spcAft>
                <a:spcPts val="0"/>
              </a:spcAft>
              <a:buSzPts val="1150"/>
              <a:buNone/>
            </a:pPr>
            <a:r>
              <a:rPr lang="en-US" sz="1600" b="1" dirty="0">
                <a:solidFill>
                  <a:schemeClr val="bg2"/>
                </a:solidFill>
                <a:latin typeface="Arial"/>
                <a:ea typeface="Arial"/>
                <a:cs typeface="Arial"/>
                <a:sym typeface="Arial"/>
              </a:rPr>
              <a:t>Promotional products </a:t>
            </a:r>
            <a:r>
              <a:rPr lang="en-US" sz="1600" dirty="0">
                <a:latin typeface="Arial"/>
                <a:ea typeface="Arial"/>
                <a:cs typeface="Arial"/>
                <a:sym typeface="Arial"/>
              </a:rPr>
              <a:t>are “everyday” items displaying a company name or logo: Items like calendars, pens or magnets that are given away are considered to be promotional products.</a:t>
            </a:r>
            <a:endParaRPr dirty="0">
              <a:latin typeface="Arial"/>
              <a:ea typeface="Arial"/>
              <a:cs typeface="Arial"/>
              <a:sym typeface="Arial"/>
            </a:endParaRPr>
          </a:p>
        </p:txBody>
      </p:sp>
      <p:cxnSp>
        <p:nvCxnSpPr>
          <p:cNvPr id="306" name="Google Shape;306;p14"/>
          <p:cNvCxnSpPr/>
          <p:nvPr/>
        </p:nvCxnSpPr>
        <p:spPr>
          <a:xfrm>
            <a:off x="790222"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95DD62F5-C25E-DAC8-0478-D83C3E50B2F8}"/>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7F3F41CE-8211-8A67-0C45-9B3C3185E56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15"/>
          <p:cNvSpPr txBox="1">
            <a:spLocks noGrp="1"/>
          </p:cNvSpPr>
          <p:nvPr>
            <p:ph type="title"/>
          </p:nvPr>
        </p:nvSpPr>
        <p:spPr>
          <a:xfrm>
            <a:off x="790222"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314" name="Google Shape;314;p15"/>
          <p:cNvSpPr txBox="1">
            <a:spLocks noGrp="1"/>
          </p:cNvSpPr>
          <p:nvPr>
            <p:ph type="body" idx="1"/>
          </p:nvPr>
        </p:nvSpPr>
        <p:spPr>
          <a:xfrm>
            <a:off x="790222" y="1002281"/>
            <a:ext cx="4211100" cy="296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dirty="0">
                <a:latin typeface="Arial"/>
                <a:ea typeface="Arial"/>
                <a:cs typeface="Arial"/>
                <a:sym typeface="Arial"/>
              </a:rPr>
              <a:t>Public Relations</a:t>
            </a:r>
            <a:endParaRPr dirty="0"/>
          </a:p>
          <a:p>
            <a:pPr marL="0" lvl="0" indent="0" algn="l" rtl="0">
              <a:lnSpc>
                <a:spcPct val="100000"/>
              </a:lnSpc>
              <a:spcBef>
                <a:spcPts val="0"/>
              </a:spcBef>
              <a:spcAft>
                <a:spcPts val="0"/>
              </a:spcAft>
              <a:buSzPts val="1150"/>
              <a:buNone/>
            </a:pPr>
            <a:endParaRPr sz="1600" dirty="0">
              <a:latin typeface="Arial"/>
              <a:ea typeface="Arial"/>
              <a:cs typeface="Arial"/>
              <a:sym typeface="Arial"/>
            </a:endParaRPr>
          </a:p>
          <a:p>
            <a:pPr marL="0" lvl="0" indent="0" algn="l" rtl="0">
              <a:lnSpc>
                <a:spcPct val="100000"/>
              </a:lnSpc>
              <a:spcBef>
                <a:spcPts val="0"/>
              </a:spcBef>
              <a:spcAft>
                <a:spcPts val="0"/>
              </a:spcAft>
              <a:buSzPts val="1150"/>
              <a:buNone/>
            </a:pPr>
            <a:r>
              <a:rPr lang="en-US" sz="1600" b="1" dirty="0">
                <a:solidFill>
                  <a:schemeClr val="bg2"/>
                </a:solidFill>
                <a:latin typeface="Arial"/>
                <a:ea typeface="Arial"/>
                <a:cs typeface="Arial"/>
                <a:sym typeface="Arial"/>
              </a:rPr>
              <a:t>Public relations (PR) </a:t>
            </a:r>
            <a:r>
              <a:rPr lang="en-US" sz="1600" dirty="0">
                <a:latin typeface="Arial"/>
                <a:ea typeface="Arial"/>
                <a:cs typeface="Arial"/>
                <a:sym typeface="Arial"/>
              </a:rPr>
              <a:t>are activities that promote the image and communications an organization has with its employees, customers and public.  These activities influence the way fans, the media, and consumers perceive the organization.  </a:t>
            </a:r>
            <a:endParaRPr dirty="0"/>
          </a:p>
          <a:p>
            <a:pPr marL="0" lvl="0" indent="0" algn="l" rtl="0">
              <a:lnSpc>
                <a:spcPct val="100000"/>
              </a:lnSpc>
              <a:spcBef>
                <a:spcPts val="0"/>
              </a:spcBef>
              <a:spcAft>
                <a:spcPts val="0"/>
              </a:spcAft>
              <a:buSzPts val="1150"/>
              <a:buNone/>
            </a:pPr>
            <a:endParaRPr sz="1600" dirty="0">
              <a:latin typeface="Arial"/>
              <a:ea typeface="Arial"/>
              <a:cs typeface="Arial"/>
              <a:sym typeface="Arial"/>
            </a:endParaRPr>
          </a:p>
        </p:txBody>
      </p:sp>
      <p:cxnSp>
        <p:nvCxnSpPr>
          <p:cNvPr id="315" name="Google Shape;315;p15"/>
          <p:cNvCxnSpPr/>
          <p:nvPr/>
        </p:nvCxnSpPr>
        <p:spPr>
          <a:xfrm>
            <a:off x="790222"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318" name="Google Shape;318;p15" descr="A picture containing microphone&#10;&#10;Description automatically generated"/>
          <p:cNvPicPr preferRelativeResize="0"/>
          <p:nvPr/>
        </p:nvPicPr>
        <p:blipFill rotWithShape="1">
          <a:blip r:embed="rId3">
            <a:alphaModFix/>
          </a:blip>
          <a:srcRect/>
          <a:stretch/>
        </p:blipFill>
        <p:spPr>
          <a:xfrm>
            <a:off x="5762351" y="1123153"/>
            <a:ext cx="2588097" cy="2718350"/>
          </a:xfrm>
          <a:prstGeom prst="rect">
            <a:avLst/>
          </a:prstGeom>
          <a:noFill/>
          <a:ln>
            <a:noFill/>
          </a:ln>
        </p:spPr>
      </p:pic>
      <p:pic>
        <p:nvPicPr>
          <p:cNvPr id="2" name="Google Shape;187;p2">
            <a:extLst>
              <a:ext uri="{FF2B5EF4-FFF2-40B4-BE49-F238E27FC236}">
                <a16:creationId xmlns:a16="http://schemas.microsoft.com/office/drawing/2014/main" id="{314EE280-4660-1A55-8913-2E3F69CB0494}"/>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0BDFB801-861D-64F8-296D-0D842FD81690}"/>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16"/>
          <p:cNvSpPr txBox="1">
            <a:spLocks noGrp="1"/>
          </p:cNvSpPr>
          <p:nvPr>
            <p:ph type="title"/>
          </p:nvPr>
        </p:nvSpPr>
        <p:spPr>
          <a:xfrm>
            <a:off x="5337175" y="638600"/>
            <a:ext cx="3453000" cy="777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PUBLIC RELATIONS</a:t>
            </a:r>
            <a:endParaRPr b="1">
              <a:latin typeface="Arial"/>
              <a:ea typeface="Arial"/>
              <a:cs typeface="Arial"/>
              <a:sym typeface="Arial"/>
            </a:endParaRPr>
          </a:p>
        </p:txBody>
      </p:sp>
      <p:sp>
        <p:nvSpPr>
          <p:cNvPr id="324" name="Google Shape;324;p16"/>
          <p:cNvSpPr txBox="1">
            <a:spLocks noGrp="1"/>
          </p:cNvSpPr>
          <p:nvPr>
            <p:ph type="body" idx="1"/>
          </p:nvPr>
        </p:nvSpPr>
        <p:spPr>
          <a:xfrm>
            <a:off x="5337175" y="1540302"/>
            <a:ext cx="2837400" cy="304642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latin typeface="Arial"/>
                <a:ea typeface="Arial"/>
                <a:cs typeface="Arial"/>
                <a:sym typeface="Arial"/>
              </a:rPr>
              <a:t>The proliferation of digital and social media platforms has made it more challenging for a sports organization to control and manage that messaging, making it even more important to have skilled professionals managing the organization’s public relations efforts.</a:t>
            </a:r>
            <a:endParaRPr/>
          </a:p>
        </p:txBody>
      </p:sp>
      <p:cxnSp>
        <p:nvCxnSpPr>
          <p:cNvPr id="325" name="Google Shape;325;p16"/>
          <p:cNvCxnSpPr/>
          <p:nvPr/>
        </p:nvCxnSpPr>
        <p:spPr>
          <a:xfrm>
            <a:off x="4987575" y="173035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326" name="Google Shape;326;p16"/>
          <p:cNvPicPr preferRelativeResize="0"/>
          <p:nvPr/>
        </p:nvPicPr>
        <p:blipFill rotWithShape="1">
          <a:blip r:embed="rId3">
            <a:alphaModFix/>
          </a:blip>
          <a:srcRect l="11973" r="11972"/>
          <a:stretch/>
        </p:blipFill>
        <p:spPr>
          <a:xfrm>
            <a:off x="0" y="-236700"/>
            <a:ext cx="4278176" cy="5444804"/>
          </a:xfrm>
          <a:prstGeom prst="flowChartDelay">
            <a:avLst/>
          </a:prstGeom>
          <a:noFill/>
          <a:ln>
            <a:noFill/>
          </a:ln>
        </p:spPr>
      </p:pic>
      <p:pic>
        <p:nvPicPr>
          <p:cNvPr id="2" name="Google Shape;187;p2">
            <a:extLst>
              <a:ext uri="{FF2B5EF4-FFF2-40B4-BE49-F238E27FC236}">
                <a16:creationId xmlns:a16="http://schemas.microsoft.com/office/drawing/2014/main" id="{D4FB4449-C7F1-767F-9933-17FB3FF0142E}"/>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61BCA194-1F57-B457-93BE-46058458BDCE}"/>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7"/>
          <p:cNvSpPr txBox="1">
            <a:spLocks noGrp="1"/>
          </p:cNvSpPr>
          <p:nvPr>
            <p:ph type="title"/>
          </p:nvPr>
        </p:nvSpPr>
        <p:spPr>
          <a:xfrm>
            <a:off x="790222"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HOW ARE ADVERTISEMENTS MADE?</a:t>
            </a:r>
            <a:endParaRPr b="1">
              <a:latin typeface="Arial"/>
              <a:ea typeface="Arial"/>
              <a:cs typeface="Arial"/>
              <a:sym typeface="Arial"/>
            </a:endParaRPr>
          </a:p>
        </p:txBody>
      </p:sp>
      <p:sp>
        <p:nvSpPr>
          <p:cNvPr id="334" name="Google Shape;334;p17"/>
          <p:cNvSpPr txBox="1">
            <a:spLocks noGrp="1"/>
          </p:cNvSpPr>
          <p:nvPr>
            <p:ph type="body" idx="1"/>
          </p:nvPr>
        </p:nvSpPr>
        <p:spPr>
          <a:xfrm>
            <a:off x="790222" y="1002281"/>
            <a:ext cx="7415400" cy="296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In-House Advertising</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Why produce ads in-house?</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Creative control</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Can be cost effective from a production perspective</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Timing (can produce ads quicker than working with an agency)</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335" name="Google Shape;335;p17"/>
          <p:cNvCxnSpPr/>
          <p:nvPr/>
        </p:nvCxnSpPr>
        <p:spPr>
          <a:xfrm>
            <a:off x="790222"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52B7FC0A-0677-F2B1-A6F3-19259F06D985}"/>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29C84552-7288-161D-CD41-EDBD203ABAE6}"/>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8"/>
          <p:cNvSpPr txBox="1">
            <a:spLocks noGrp="1"/>
          </p:cNvSpPr>
          <p:nvPr>
            <p:ph type="title"/>
          </p:nvPr>
        </p:nvSpPr>
        <p:spPr>
          <a:xfrm>
            <a:off x="790222"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HOW ARE ADVERTISEMENTS MADE?</a:t>
            </a:r>
            <a:endParaRPr b="1">
              <a:latin typeface="Arial"/>
              <a:ea typeface="Arial"/>
              <a:cs typeface="Arial"/>
              <a:sym typeface="Arial"/>
            </a:endParaRPr>
          </a:p>
        </p:txBody>
      </p:sp>
      <p:sp>
        <p:nvSpPr>
          <p:cNvPr id="343" name="Google Shape;343;p18"/>
          <p:cNvSpPr txBox="1">
            <a:spLocks noGrp="1"/>
          </p:cNvSpPr>
          <p:nvPr>
            <p:ph type="body" idx="1"/>
          </p:nvPr>
        </p:nvSpPr>
        <p:spPr>
          <a:xfrm>
            <a:off x="790222" y="1002281"/>
            <a:ext cx="7415400" cy="296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Agencies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There are predominately two types of agencies, full-service or specialty.</a:t>
            </a:r>
            <a:endParaRPr/>
          </a:p>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Full-service agencies</a:t>
            </a:r>
            <a:r>
              <a:rPr lang="en-US" sz="1600">
                <a:latin typeface="Arial"/>
                <a:ea typeface="Arial"/>
                <a:cs typeface="Arial"/>
                <a:sym typeface="Arial"/>
              </a:rPr>
              <a:t> offer a comprehensive set of expertise that can help develop advertisements for everything from out of home to television to digital and social. </a:t>
            </a:r>
            <a:r>
              <a:rPr lang="en-US" sz="1600" b="1">
                <a:solidFill>
                  <a:schemeClr val="dk2"/>
                </a:solidFill>
                <a:latin typeface="Arial"/>
                <a:ea typeface="Arial"/>
                <a:cs typeface="Arial"/>
                <a:sym typeface="Arial"/>
              </a:rPr>
              <a:t>Specialty agencies</a:t>
            </a:r>
            <a:r>
              <a:rPr lang="en-US" sz="1600">
                <a:latin typeface="Arial"/>
                <a:ea typeface="Arial"/>
                <a:cs typeface="Arial"/>
                <a:sym typeface="Arial"/>
              </a:rPr>
              <a:t> can offer expertise in anything from social media marketing to PR.</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344" name="Google Shape;344;p18"/>
          <p:cNvCxnSpPr/>
          <p:nvPr/>
        </p:nvCxnSpPr>
        <p:spPr>
          <a:xfrm>
            <a:off x="790222"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9718A9E3-2AE8-4337-D97D-985F7E147CD8}"/>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35653CCD-AA57-F5B5-8D68-3871725BF45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9"/>
          <p:cNvSpPr txBox="1">
            <a:spLocks noGrp="1"/>
          </p:cNvSpPr>
          <p:nvPr>
            <p:ph type="title"/>
          </p:nvPr>
        </p:nvSpPr>
        <p:spPr>
          <a:xfrm>
            <a:off x="790222"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HOW ARE ADVERTISEMENTS MADE?</a:t>
            </a:r>
            <a:endParaRPr b="1">
              <a:latin typeface="Arial"/>
              <a:ea typeface="Arial"/>
              <a:cs typeface="Arial"/>
              <a:sym typeface="Arial"/>
            </a:endParaRPr>
          </a:p>
        </p:txBody>
      </p:sp>
      <p:sp>
        <p:nvSpPr>
          <p:cNvPr id="352" name="Google Shape;352;p19"/>
          <p:cNvSpPr txBox="1">
            <a:spLocks noGrp="1"/>
          </p:cNvSpPr>
          <p:nvPr>
            <p:ph type="body" idx="1"/>
          </p:nvPr>
        </p:nvSpPr>
        <p:spPr>
          <a:xfrm>
            <a:off x="790222" y="1091690"/>
            <a:ext cx="7415400" cy="296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Why hire an agency?</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Expertise	</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Time and personnel constraints</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Cost effective (hiring a staff capable of producing effective ad campaigns is very expensive) </a:t>
            </a:r>
            <a:endParaRPr/>
          </a:p>
          <a:p>
            <a:pPr marL="285750" lvl="0" indent="-285750" algn="l" rtl="0">
              <a:lnSpc>
                <a:spcPct val="100000"/>
              </a:lnSpc>
              <a:spcBef>
                <a:spcPts val="0"/>
              </a:spcBef>
              <a:spcAft>
                <a:spcPts val="0"/>
              </a:spcAft>
              <a:buSzPts val="1150"/>
              <a:buChar char="●"/>
            </a:pPr>
            <a:r>
              <a:rPr lang="en-US" sz="1600">
                <a:latin typeface="Arial"/>
                <a:ea typeface="Arial"/>
                <a:cs typeface="Arial"/>
                <a:sym typeface="Arial"/>
              </a:rPr>
              <a:t>“Fresh” / outside perspectives</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For example, the New York Knicks contracted the ad agency Translation to guide the franchise through a rebranding effort with the goal of impacting how fans, and NBA free agents, perceive the team.</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353" name="Google Shape;353;p19"/>
          <p:cNvCxnSpPr/>
          <p:nvPr/>
        </p:nvCxnSpPr>
        <p:spPr>
          <a:xfrm>
            <a:off x="790222"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1A74898F-AB76-C383-A22D-C22438FAE659}"/>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AB0F3B2B-54BC-5744-8B9D-7A81B611BD9D}"/>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
          <p:cNvSpPr txBox="1">
            <a:spLocks noGrp="1"/>
          </p:cNvSpPr>
          <p:nvPr>
            <p:ph type="ctrTitle"/>
          </p:nvPr>
        </p:nvSpPr>
        <p:spPr>
          <a:xfrm>
            <a:off x="1185333" y="776055"/>
            <a:ext cx="6750756" cy="644700"/>
          </a:xfrm>
          <a:prstGeom prst="rect">
            <a:avLst/>
          </a:prstGeom>
          <a:noFill/>
          <a:ln>
            <a:noFill/>
          </a:ln>
          <a:effectLst>
            <a:outerShdw blurRad="142875" dist="19050" dir="8760000" algn="bl" rotWithShape="0">
              <a:srgbClr val="76A5AF">
                <a:alpha val="49019"/>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ADVERTISING</a:t>
            </a:r>
            <a:endParaRPr/>
          </a:p>
        </p:txBody>
      </p:sp>
      <p:sp>
        <p:nvSpPr>
          <p:cNvPr id="185" name="Google Shape;185;p2"/>
          <p:cNvSpPr txBox="1">
            <a:spLocks noGrp="1"/>
          </p:cNvSpPr>
          <p:nvPr>
            <p:ph type="ctrTitle"/>
          </p:nvPr>
        </p:nvSpPr>
        <p:spPr>
          <a:xfrm>
            <a:off x="1060950" y="1789741"/>
            <a:ext cx="6750755" cy="2831332"/>
          </a:xfrm>
          <a:prstGeom prst="rect">
            <a:avLst/>
          </a:prstGeom>
          <a:noFill/>
          <a:ln>
            <a:noFill/>
          </a:ln>
          <a:effectLst>
            <a:outerShdw blurRad="100013" dist="19050" dir="8460000" algn="bl" rotWithShape="0">
              <a:srgbClr val="76A5AF">
                <a:alpha val="49019"/>
              </a:srgbClr>
            </a:outerShdw>
          </a:effectLst>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1600">
                <a:solidFill>
                  <a:schemeClr val="dk2"/>
                </a:solidFill>
                <a:latin typeface="Arial"/>
                <a:ea typeface="Arial"/>
                <a:cs typeface="Arial"/>
                <a:sym typeface="Arial"/>
              </a:rPr>
              <a:t>Advertising</a:t>
            </a:r>
            <a:r>
              <a:rPr lang="en-US" sz="1600" b="0">
                <a:solidFill>
                  <a:schemeClr val="dk2"/>
                </a:solidFill>
                <a:latin typeface="Arial"/>
                <a:ea typeface="Arial"/>
                <a:cs typeface="Arial"/>
                <a:sym typeface="Arial"/>
              </a:rPr>
              <a:t> </a:t>
            </a:r>
            <a:r>
              <a:rPr lang="en-US" sz="1600" b="0">
                <a:solidFill>
                  <a:schemeClr val="lt1"/>
                </a:solidFill>
                <a:latin typeface="Arial"/>
                <a:ea typeface="Arial"/>
                <a:cs typeface="Arial"/>
                <a:sym typeface="Arial"/>
              </a:rPr>
              <a:t>is any paid, non-personal form of communication by an identified company promoting goods and services.  </a:t>
            </a:r>
            <a:br>
              <a:rPr lang="en-US" sz="1600" b="0">
                <a:solidFill>
                  <a:schemeClr val="lt1"/>
                </a:solidFill>
                <a:latin typeface="Arial"/>
                <a:ea typeface="Arial"/>
                <a:cs typeface="Arial"/>
                <a:sym typeface="Arial"/>
              </a:rPr>
            </a:br>
            <a:br>
              <a:rPr lang="en-US" sz="1600">
                <a:solidFill>
                  <a:schemeClr val="lt1"/>
                </a:solidFill>
                <a:latin typeface="Arial"/>
                <a:ea typeface="Arial"/>
                <a:cs typeface="Arial"/>
                <a:sym typeface="Arial"/>
              </a:rPr>
            </a:br>
            <a:r>
              <a:rPr lang="en-US" sz="1600" b="0">
                <a:latin typeface="Arial"/>
                <a:ea typeface="Arial"/>
                <a:cs typeface="Arial"/>
                <a:sym typeface="Arial"/>
              </a:rPr>
              <a:t>Advertising </a:t>
            </a:r>
            <a:r>
              <a:rPr lang="en-US" sz="1600" b="0">
                <a:solidFill>
                  <a:schemeClr val="lt1"/>
                </a:solidFill>
                <a:latin typeface="Arial"/>
                <a:ea typeface="Arial"/>
                <a:cs typeface="Arial"/>
                <a:sym typeface="Arial"/>
              </a:rPr>
              <a:t>has traditionally been presented in several forms, including:</a:t>
            </a:r>
            <a:endParaRPr sz="1600" b="0">
              <a:latin typeface="Arial"/>
              <a:ea typeface="Arial"/>
              <a:cs typeface="Arial"/>
              <a:sym typeface="Arial"/>
            </a:endParaRPr>
          </a:p>
          <a:p>
            <a:pPr marL="457200" lvl="0" indent="-330200" algn="l" rtl="0">
              <a:lnSpc>
                <a:spcPct val="100000"/>
              </a:lnSpc>
              <a:spcBef>
                <a:spcPts val="1000"/>
              </a:spcBef>
              <a:spcAft>
                <a:spcPts val="0"/>
              </a:spcAft>
              <a:buClr>
                <a:schemeClr val="lt1"/>
              </a:buClr>
              <a:buSzPts val="1600"/>
              <a:buFont typeface="Arial"/>
              <a:buChar char="●"/>
            </a:pPr>
            <a:r>
              <a:rPr lang="en-US" sz="1600" b="0">
                <a:solidFill>
                  <a:schemeClr val="lt1"/>
                </a:solidFill>
                <a:latin typeface="Arial"/>
                <a:ea typeface="Arial"/>
                <a:cs typeface="Arial"/>
                <a:sym typeface="Arial"/>
              </a:rPr>
              <a:t>Print</a:t>
            </a:r>
            <a:endParaRPr sz="1600" b="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Char char="●"/>
            </a:pPr>
            <a:r>
              <a:rPr lang="en-US" sz="1600" b="0">
                <a:solidFill>
                  <a:schemeClr val="lt1"/>
                </a:solidFill>
                <a:latin typeface="Arial"/>
                <a:ea typeface="Arial"/>
                <a:cs typeface="Arial"/>
                <a:sym typeface="Arial"/>
              </a:rPr>
              <a:t>Outdoor / OOH (Out of home) advertising</a:t>
            </a:r>
            <a:endParaRPr sz="1600" b="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Char char="●"/>
            </a:pPr>
            <a:r>
              <a:rPr lang="en-US" sz="1600" b="0">
                <a:solidFill>
                  <a:schemeClr val="lt1"/>
                </a:solidFill>
                <a:latin typeface="Arial"/>
                <a:ea typeface="Arial"/>
                <a:cs typeface="Arial"/>
                <a:sym typeface="Arial"/>
              </a:rPr>
              <a:t>Traditional broadcast (television, radio, satellite)</a:t>
            </a:r>
            <a:endParaRPr sz="1600" b="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Char char="●"/>
            </a:pPr>
            <a:r>
              <a:rPr lang="en-US" sz="1600" b="0">
                <a:solidFill>
                  <a:schemeClr val="lt1"/>
                </a:solidFill>
                <a:latin typeface="Arial"/>
                <a:ea typeface="Arial"/>
                <a:cs typeface="Arial"/>
                <a:sym typeface="Arial"/>
              </a:rPr>
              <a:t>Online/digital media </a:t>
            </a:r>
            <a:endParaRPr sz="1600" b="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Char char="●"/>
            </a:pPr>
            <a:r>
              <a:rPr lang="en-US" sz="1600" b="0">
                <a:solidFill>
                  <a:schemeClr val="lt1"/>
                </a:solidFill>
                <a:latin typeface="Arial"/>
                <a:ea typeface="Arial"/>
                <a:cs typeface="Arial"/>
                <a:sym typeface="Arial"/>
              </a:rPr>
              <a:t>Cinem</a:t>
            </a:r>
            <a:r>
              <a:rPr lang="en-US" sz="1600" b="0">
                <a:latin typeface="Arial"/>
                <a:ea typeface="Arial"/>
                <a:cs typeface="Arial"/>
                <a:sym typeface="Arial"/>
              </a:rPr>
              <a:t>a</a:t>
            </a:r>
            <a:endParaRPr sz="1600" b="0">
              <a:solidFill>
                <a:schemeClr val="lt1"/>
              </a:solidFill>
              <a:latin typeface="Arial"/>
              <a:ea typeface="Arial"/>
              <a:cs typeface="Arial"/>
              <a:sym typeface="Arial"/>
            </a:endParaRPr>
          </a:p>
          <a:p>
            <a:pPr marL="457200" lvl="0" indent="-330200" algn="l" rtl="0">
              <a:lnSpc>
                <a:spcPct val="100000"/>
              </a:lnSpc>
              <a:spcBef>
                <a:spcPts val="0"/>
              </a:spcBef>
              <a:spcAft>
                <a:spcPts val="0"/>
              </a:spcAft>
              <a:buClr>
                <a:schemeClr val="lt1"/>
              </a:buClr>
              <a:buSzPts val="1600"/>
              <a:buFont typeface="Arial"/>
              <a:buChar char="●"/>
            </a:pPr>
            <a:r>
              <a:rPr lang="en-US" sz="1600" b="0">
                <a:solidFill>
                  <a:schemeClr val="lt1"/>
                </a:solidFill>
                <a:latin typeface="Arial"/>
                <a:ea typeface="Arial"/>
                <a:cs typeface="Arial"/>
                <a:sym typeface="Arial"/>
              </a:rPr>
              <a:t>Promotional products</a:t>
            </a:r>
            <a:br>
              <a:rPr lang="en-US" sz="1600" b="0">
                <a:solidFill>
                  <a:schemeClr val="lt1"/>
                </a:solidFill>
                <a:latin typeface="Arial"/>
                <a:ea typeface="Arial"/>
                <a:cs typeface="Arial"/>
                <a:sym typeface="Arial"/>
              </a:rPr>
            </a:br>
            <a:endParaRPr sz="1600" b="0">
              <a:solidFill>
                <a:schemeClr val="lt1"/>
              </a:solidFill>
              <a:latin typeface="Arial"/>
              <a:ea typeface="Arial"/>
              <a:cs typeface="Arial"/>
              <a:sym typeface="Arial"/>
            </a:endParaRPr>
          </a:p>
        </p:txBody>
      </p:sp>
      <p:cxnSp>
        <p:nvCxnSpPr>
          <p:cNvPr id="186" name="Google Shape;186;p2"/>
          <p:cNvCxnSpPr/>
          <p:nvPr/>
        </p:nvCxnSpPr>
        <p:spPr>
          <a:xfrm>
            <a:off x="3190500" y="1594327"/>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187" name="Google Shape;187;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8" name="Google Shape;188;p2"/>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20"/>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61" name="Google Shape;361;p20"/>
          <p:cNvSpPr txBox="1">
            <a:spLocks noGrp="1"/>
          </p:cNvSpPr>
          <p:nvPr>
            <p:ph type="subTitle" idx="1"/>
          </p:nvPr>
        </p:nvSpPr>
        <p:spPr>
          <a:xfrm>
            <a:off x="1718001" y="1332175"/>
            <a:ext cx="65349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a:latin typeface="Arial"/>
                <a:ea typeface="Arial"/>
                <a:cs typeface="Arial"/>
                <a:sym typeface="Arial"/>
              </a:rPr>
              <a:t>Imagine you were a marketing professional working for your favorite sports or entertainment organization like Disney, Hurley, Gatorade, Rose Bowl, Under Armour,  Activision Blizzard, World Surf League, or Lululemon.  </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Would you create your advertisements in-house or would you contract an agency for your marketing campaign?  Why?  </a:t>
            </a:r>
            <a:endParaRPr sz="1600"/>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What might those advertisements look like and who would you be targeting?  </a:t>
            </a:r>
            <a:endParaRPr sz="1600"/>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What forms of advertising would you want the campaign to include?</a:t>
            </a:r>
            <a:endParaRPr sz="1600">
              <a:latin typeface="Arial"/>
              <a:ea typeface="Arial"/>
              <a:cs typeface="Arial"/>
              <a:sym typeface="Arial"/>
            </a:endParaRPr>
          </a:p>
        </p:txBody>
      </p:sp>
      <p:pic>
        <p:nvPicPr>
          <p:cNvPr id="364" name="Google Shape;364;p20"/>
          <p:cNvPicPr preferRelativeResize="0"/>
          <p:nvPr/>
        </p:nvPicPr>
        <p:blipFill rotWithShape="1">
          <a:blip r:embed="rId3">
            <a:alphaModFix/>
          </a:blip>
          <a:srcRect/>
          <a:stretch/>
        </p:blipFill>
        <p:spPr>
          <a:xfrm>
            <a:off x="572425" y="128150"/>
            <a:ext cx="1145575" cy="1160955"/>
          </a:xfrm>
          <a:prstGeom prst="rect">
            <a:avLst/>
          </a:prstGeom>
          <a:noFill/>
          <a:ln>
            <a:noFill/>
          </a:ln>
        </p:spPr>
      </p:pic>
      <p:pic>
        <p:nvPicPr>
          <p:cNvPr id="2" name="Google Shape;187;p2">
            <a:extLst>
              <a:ext uri="{FF2B5EF4-FFF2-40B4-BE49-F238E27FC236}">
                <a16:creationId xmlns:a16="http://schemas.microsoft.com/office/drawing/2014/main" id="{CF8AE5FB-7BEE-99BC-47A1-183079A3D8D9}"/>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B9374377-4EF9-2A09-5905-4144D3D9479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71" name="Google Shape;371;p21"/>
          <p:cNvPicPr preferRelativeResize="0"/>
          <p:nvPr/>
        </p:nvPicPr>
        <p:blipFill rotWithShape="1">
          <a:blip r:embed="rId3">
            <a:alphaModFix/>
          </a:blip>
          <a:srcRect/>
          <a:stretch/>
        </p:blipFill>
        <p:spPr>
          <a:xfrm>
            <a:off x="3395370" y="2300949"/>
            <a:ext cx="2353260" cy="816935"/>
          </a:xfrm>
          <a:prstGeom prst="rect">
            <a:avLst/>
          </a:prstGeom>
          <a:noFill/>
          <a:ln>
            <a:noFill/>
          </a:ln>
        </p:spPr>
      </p:pic>
      <p:pic>
        <p:nvPicPr>
          <p:cNvPr id="2" name="Google Shape;187;p2">
            <a:extLst>
              <a:ext uri="{FF2B5EF4-FFF2-40B4-BE49-F238E27FC236}">
                <a16:creationId xmlns:a16="http://schemas.microsoft.com/office/drawing/2014/main" id="{C2D1A059-CC1E-072F-851E-8853A930A6F5}"/>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2DEC64C3-786D-8D73-B1D4-F38878BC7AE7}"/>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ADVERTISING</a:t>
            </a:r>
            <a:endParaRPr b="1">
              <a:latin typeface="Arial"/>
              <a:ea typeface="Arial"/>
              <a:cs typeface="Arial"/>
              <a:sym typeface="Arial"/>
            </a:endParaRPr>
          </a:p>
        </p:txBody>
      </p:sp>
      <p:sp>
        <p:nvSpPr>
          <p:cNvPr id="194" name="Google Shape;194;p3"/>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Every year, companies spend billions advertising their products and services to sports fans.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According to a report, the 2023 Super Bowl brought in a record $600 million for Fox.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Those advertisers saw their commercials viewed a collective 751 million times on YouTube alone, according to AdBlitz.</a:t>
            </a: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1600"/>
              </a:spcAft>
              <a:buSzPts val="1150"/>
              <a:buNone/>
            </a:pPr>
            <a:endParaRPr sz="1600">
              <a:latin typeface="Arial"/>
              <a:ea typeface="Arial"/>
              <a:cs typeface="Arial"/>
              <a:sym typeface="Arial"/>
            </a:endParaRPr>
          </a:p>
        </p:txBody>
      </p:sp>
      <p:cxnSp>
        <p:nvCxnSpPr>
          <p:cNvPr id="195" name="Google Shape;195;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2BE4F0DA-921C-8143-BFE9-26F85C534F0A}"/>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36D52EF8-D924-7C15-C035-915C7022F8C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4"/>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WHY DO COMPANIES ADVERTISE?</a:t>
            </a:r>
            <a:endParaRPr b="1">
              <a:latin typeface="Arial"/>
              <a:ea typeface="Arial"/>
              <a:cs typeface="Arial"/>
              <a:sym typeface="Arial"/>
            </a:endParaRPr>
          </a:p>
        </p:txBody>
      </p:sp>
      <p:sp>
        <p:nvSpPr>
          <p:cNvPr id="203" name="Google Shape;203;p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285750" indent="-285750"/>
            <a:r>
              <a:rPr lang="en-US" sz="1600" dirty="0">
                <a:latin typeface="Arial"/>
                <a:ea typeface="Arial"/>
                <a:cs typeface="Arial"/>
                <a:sym typeface="Arial"/>
              </a:rPr>
              <a:t>Assist in the increase in sales</a:t>
            </a:r>
            <a:endParaRPr sz="1600" dirty="0"/>
          </a:p>
          <a:p>
            <a:pPr marL="285750" indent="-285750">
              <a:spcBef>
                <a:spcPts val="500"/>
              </a:spcBef>
            </a:pPr>
            <a:r>
              <a:rPr lang="en-US" sz="1600" dirty="0">
                <a:latin typeface="Arial"/>
                <a:ea typeface="Arial"/>
                <a:cs typeface="Arial"/>
                <a:sym typeface="Arial"/>
              </a:rPr>
              <a:t>Brand building</a:t>
            </a:r>
            <a:endParaRPr sz="1600" dirty="0"/>
          </a:p>
          <a:p>
            <a:pPr marL="285750" indent="-285750">
              <a:spcBef>
                <a:spcPts val="500"/>
              </a:spcBef>
            </a:pPr>
            <a:r>
              <a:rPr lang="en-US" sz="1600" dirty="0">
                <a:latin typeface="Arial"/>
                <a:ea typeface="Arial"/>
                <a:cs typeface="Arial"/>
                <a:sym typeface="Arial"/>
              </a:rPr>
              <a:t>Create or change company/brand image</a:t>
            </a:r>
            <a:endParaRPr sz="1600" dirty="0"/>
          </a:p>
          <a:p>
            <a:pPr marL="285750" indent="-285750">
              <a:spcBef>
                <a:spcPts val="500"/>
              </a:spcBef>
            </a:pPr>
            <a:r>
              <a:rPr lang="en-US" sz="1600" dirty="0">
                <a:latin typeface="Arial"/>
                <a:ea typeface="Arial"/>
                <a:cs typeface="Arial"/>
                <a:sym typeface="Arial"/>
              </a:rPr>
              <a:t>Associate a brand with positive feelings and emotion</a:t>
            </a:r>
            <a:endParaRPr sz="1600" dirty="0"/>
          </a:p>
          <a:p>
            <a:pPr marL="285750" indent="-285750">
              <a:spcBef>
                <a:spcPts val="500"/>
              </a:spcBef>
            </a:pPr>
            <a:r>
              <a:rPr lang="en-US" sz="1600" dirty="0">
                <a:latin typeface="Arial"/>
                <a:ea typeface="Arial"/>
                <a:cs typeface="Arial"/>
                <a:sym typeface="Arial"/>
              </a:rPr>
              <a:t>Establish and maintain positive public perceptions</a:t>
            </a:r>
            <a:endParaRPr sz="1600" dirty="0"/>
          </a:p>
          <a:p>
            <a:pPr marL="285750" indent="-285750">
              <a:spcBef>
                <a:spcPts val="500"/>
              </a:spcBef>
            </a:pPr>
            <a:r>
              <a:rPr lang="en-US" sz="1600" dirty="0">
                <a:latin typeface="Arial"/>
                <a:ea typeface="Arial"/>
                <a:cs typeface="Arial"/>
                <a:sym typeface="Arial"/>
              </a:rPr>
              <a:t>Create product/service and brand awareness</a:t>
            </a:r>
            <a:endParaRPr sz="1600" dirty="0"/>
          </a:p>
          <a:p>
            <a:pPr marL="0" lvl="0" indent="0" algn="l" rtl="0">
              <a:lnSpc>
                <a:spcPct val="100000"/>
              </a:lnSpc>
              <a:spcBef>
                <a:spcPts val="500"/>
              </a:spcBef>
              <a:spcAft>
                <a:spcPts val="0"/>
              </a:spcAft>
              <a:buSzPts val="1150"/>
              <a:buNone/>
            </a:pPr>
            <a:endParaRPr sz="1600" dirty="0">
              <a:latin typeface="Arial"/>
              <a:ea typeface="Arial"/>
              <a:cs typeface="Arial"/>
              <a:sym typeface="Arial"/>
            </a:endParaRPr>
          </a:p>
          <a:p>
            <a:pPr marL="0" lvl="0" indent="0" algn="l" rtl="0">
              <a:lnSpc>
                <a:spcPct val="100000"/>
              </a:lnSpc>
              <a:spcBef>
                <a:spcPts val="500"/>
              </a:spcBef>
              <a:spcAft>
                <a:spcPts val="500"/>
              </a:spcAft>
              <a:buSzPts val="1150"/>
              <a:buNone/>
            </a:pPr>
            <a:endParaRPr sz="1600" dirty="0">
              <a:latin typeface="Arial"/>
              <a:ea typeface="Arial"/>
              <a:cs typeface="Arial"/>
              <a:sym typeface="Arial"/>
            </a:endParaRPr>
          </a:p>
        </p:txBody>
      </p:sp>
      <p:cxnSp>
        <p:nvCxnSpPr>
          <p:cNvPr id="204" name="Google Shape;204;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8B235A59-75B5-90E3-9296-2B403A8C31A1}"/>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93BAFB23-E8EC-593F-6B95-D7B5CD626CA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5"/>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12" name="Google Shape;212;p5"/>
          <p:cNvSpPr txBox="1">
            <a:spLocks noGrp="1"/>
          </p:cNvSpPr>
          <p:nvPr>
            <p:ph type="body" idx="1"/>
          </p:nvPr>
        </p:nvSpPr>
        <p:spPr>
          <a:xfrm>
            <a:off x="5439071" y="1121134"/>
            <a:ext cx="3125643" cy="324430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Print media</a:t>
            </a:r>
            <a:endParaRPr/>
          </a:p>
          <a:p>
            <a:pPr marL="0" lvl="0" indent="0" algn="l" rtl="0">
              <a:lnSpc>
                <a:spcPct val="100000"/>
              </a:lnSpc>
              <a:spcBef>
                <a:spcPts val="0"/>
              </a:spcBef>
              <a:spcAft>
                <a:spcPts val="0"/>
              </a:spcAft>
              <a:buSzPts val="1150"/>
              <a:buNone/>
            </a:pPr>
            <a:endParaRPr sz="1800" b="1">
              <a:solidFill>
                <a:srgbClr val="FFC0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Print media</a:t>
            </a:r>
            <a:r>
              <a:rPr lang="en-US" sz="1600" b="1">
                <a:latin typeface="Arial"/>
                <a:ea typeface="Arial"/>
                <a:cs typeface="Arial"/>
                <a:sym typeface="Arial"/>
              </a:rPr>
              <a:t> </a:t>
            </a:r>
            <a:r>
              <a:rPr lang="en-US" sz="1600">
                <a:latin typeface="Arial"/>
                <a:ea typeface="Arial"/>
                <a:cs typeface="Arial"/>
                <a:sym typeface="Arial"/>
              </a:rPr>
              <a:t>refers to a written / visual form of communication used to inform, persuade, or remind consumers about products or services offered, typically featured in magazines, newspapers and brochures. </a:t>
            </a:r>
            <a:endParaRPr sz="160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1600"/>
              </a:spcAft>
              <a:buSzPts val="1150"/>
              <a:buNone/>
            </a:pPr>
            <a:endParaRPr sz="1600">
              <a:latin typeface="Arial"/>
              <a:ea typeface="Arial"/>
              <a:cs typeface="Arial"/>
              <a:sym typeface="Arial"/>
            </a:endParaRPr>
          </a:p>
        </p:txBody>
      </p:sp>
      <p:cxnSp>
        <p:nvCxnSpPr>
          <p:cNvPr id="213" name="Google Shape;213;p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16" name="Google Shape;216;p5"/>
          <p:cNvPicPr preferRelativeResize="0"/>
          <p:nvPr/>
        </p:nvPicPr>
        <p:blipFill rotWithShape="1">
          <a:blip r:embed="rId3">
            <a:alphaModFix/>
          </a:blip>
          <a:srcRect/>
          <a:stretch/>
        </p:blipFill>
        <p:spPr>
          <a:xfrm>
            <a:off x="496711" y="1408977"/>
            <a:ext cx="4368799" cy="2325546"/>
          </a:xfrm>
          <a:prstGeom prst="rect">
            <a:avLst/>
          </a:prstGeom>
          <a:noFill/>
          <a:ln>
            <a:noFill/>
          </a:ln>
        </p:spPr>
      </p:pic>
      <p:cxnSp>
        <p:nvCxnSpPr>
          <p:cNvPr id="217" name="Google Shape;217;p5"/>
          <p:cNvCxnSpPr/>
          <p:nvPr/>
        </p:nvCxnSpPr>
        <p:spPr>
          <a:xfrm rot="10800000">
            <a:off x="5160242" y="1363839"/>
            <a:ext cx="0" cy="2415822"/>
          </a:xfrm>
          <a:prstGeom prst="straightConnector1">
            <a:avLst/>
          </a:prstGeom>
          <a:noFill/>
          <a:ln w="222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 name="Google Shape;187;p2">
            <a:extLst>
              <a:ext uri="{FF2B5EF4-FFF2-40B4-BE49-F238E27FC236}">
                <a16:creationId xmlns:a16="http://schemas.microsoft.com/office/drawing/2014/main" id="{4A2F7CAE-749A-ED10-B328-306542860E53}"/>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E6A453F0-9BCF-2552-E734-26EFBDD417DF}"/>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6"/>
          <p:cNvSpPr txBox="1">
            <a:spLocks noGrp="1"/>
          </p:cNvSpPr>
          <p:nvPr>
            <p:ph type="title"/>
          </p:nvPr>
        </p:nvSpPr>
        <p:spPr>
          <a:xfrm>
            <a:off x="938500" y="445025"/>
            <a:ext cx="5735700" cy="80099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23" name="Google Shape;223;p6"/>
          <p:cNvSpPr txBox="1">
            <a:spLocks noGrp="1"/>
          </p:cNvSpPr>
          <p:nvPr>
            <p:ph type="body" idx="1"/>
          </p:nvPr>
        </p:nvSpPr>
        <p:spPr>
          <a:xfrm>
            <a:off x="790222" y="1002282"/>
            <a:ext cx="7415278" cy="108616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chemeClr val="dk2"/>
                </a:solidFill>
                <a:latin typeface="Arial"/>
                <a:ea typeface="Arial"/>
                <a:cs typeface="Arial"/>
                <a:sym typeface="Arial"/>
              </a:rPr>
              <a:t>Outdoor / OOH (Out of home) advertising</a:t>
            </a:r>
            <a:endParaRPr>
              <a:solidFill>
                <a:schemeClr val="dk2"/>
              </a:solidFil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OOH includes any outdoor signs, walls, buildings, public transportation and billboards. </a:t>
            </a:r>
            <a:endParaRPr sz="950"/>
          </a:p>
          <a:p>
            <a:pPr marL="0" lvl="0" indent="0" algn="l" rtl="0">
              <a:lnSpc>
                <a:spcPct val="100000"/>
              </a:lnSpc>
              <a:spcBef>
                <a:spcPts val="0"/>
              </a:spcBef>
              <a:spcAft>
                <a:spcPts val="0"/>
              </a:spcAft>
              <a:buSzPts val="1150"/>
              <a:buNone/>
            </a:pPr>
            <a:endParaRPr>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24" name="Google Shape;224;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pic>
        <p:nvPicPr>
          <p:cNvPr id="227" name="Google Shape;227;p6"/>
          <p:cNvPicPr preferRelativeResize="0"/>
          <p:nvPr/>
        </p:nvPicPr>
        <p:blipFill rotWithShape="1">
          <a:blip r:embed="rId3">
            <a:alphaModFix/>
          </a:blip>
          <a:srcRect/>
          <a:stretch/>
        </p:blipFill>
        <p:spPr>
          <a:xfrm>
            <a:off x="876942" y="2024220"/>
            <a:ext cx="4052433" cy="2281902"/>
          </a:xfrm>
          <a:prstGeom prst="rect">
            <a:avLst/>
          </a:prstGeom>
          <a:noFill/>
          <a:ln>
            <a:noFill/>
          </a:ln>
        </p:spPr>
      </p:pic>
      <p:sp>
        <p:nvSpPr>
          <p:cNvPr id="228" name="Google Shape;228;p6"/>
          <p:cNvSpPr txBox="1"/>
          <p:nvPr/>
        </p:nvSpPr>
        <p:spPr>
          <a:xfrm>
            <a:off x="5202900" y="2024225"/>
            <a:ext cx="2955000" cy="1569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After a lockout threatened the cancellation of MLB games leading up to the 2022 season, the Philadelphia Phillies welcomed fans back with a series of billboards.</a:t>
            </a:r>
            <a:endParaRPr sz="1600" b="0" i="0" u="none" strike="noStrike" cap="none">
              <a:solidFill>
                <a:schemeClr val="lt1"/>
              </a:solidFill>
              <a:latin typeface="Arial"/>
              <a:ea typeface="Arial"/>
              <a:cs typeface="Arial"/>
              <a:sym typeface="Arial"/>
            </a:endParaRPr>
          </a:p>
        </p:txBody>
      </p:sp>
      <p:pic>
        <p:nvPicPr>
          <p:cNvPr id="2" name="Google Shape;187;p2">
            <a:extLst>
              <a:ext uri="{FF2B5EF4-FFF2-40B4-BE49-F238E27FC236}">
                <a16:creationId xmlns:a16="http://schemas.microsoft.com/office/drawing/2014/main" id="{2971ED14-4F99-4129-6771-33D7D775F266}"/>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8A102DF6-FD0B-7F97-73E5-BD29461B3ED5}"/>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g259b35f5c19_0_1"/>
          <p:cNvSpPr txBox="1">
            <a:spLocks noGrp="1"/>
          </p:cNvSpPr>
          <p:nvPr>
            <p:ph type="body" idx="1"/>
          </p:nvPr>
        </p:nvSpPr>
        <p:spPr>
          <a:xfrm>
            <a:off x="470550" y="3721825"/>
            <a:ext cx="8202900" cy="87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1000"/>
              </a:spcAft>
              <a:buSzPts val="1150"/>
              <a:buNone/>
            </a:pPr>
            <a:r>
              <a:rPr lang="en-US" sz="1400" dirty="0">
                <a:solidFill>
                  <a:schemeClr val="hlink"/>
                </a:solidFill>
                <a:latin typeface="Arial"/>
                <a:ea typeface="Arial"/>
                <a:cs typeface="Arial"/>
                <a:sym typeface="Arial"/>
              </a:rPr>
              <a:t>To promote the movie ‘Extraction 2’, Netflix created interactive billboards featuring the film’s star, Chris Hemsworth, with sweat that onlookers could literally feel dripping from the advertisement. </a:t>
            </a:r>
          </a:p>
          <a:p>
            <a:pPr marL="0" indent="0" algn="ctr">
              <a:spcAft>
                <a:spcPts val="1600"/>
              </a:spcAft>
              <a:buNone/>
            </a:pPr>
            <a:r>
              <a:rPr lang="en-US" sz="1400" b="1" dirty="0">
                <a:solidFill>
                  <a:schemeClr val="hlink"/>
                </a:solidFill>
                <a:latin typeface="Arial"/>
                <a:ea typeface="Arial"/>
                <a:cs typeface="Arial"/>
                <a:sym typeface="Arial"/>
              </a:rPr>
              <a:t>WATCH: </a:t>
            </a:r>
            <a:r>
              <a:rPr lang="en-US" sz="1400" b="1" i="0" dirty="0">
                <a:solidFill>
                  <a:schemeClr val="accent2"/>
                </a:solidFill>
                <a:effectLst/>
                <a:latin typeface="+mn-lt"/>
                <a:hlinkClick r:id="rId4">
                  <a:extLst>
                    <a:ext uri="{A12FA001-AC4F-418D-AE19-62706E023703}">
                      <ahyp:hlinkClr xmlns:ahyp="http://schemas.microsoft.com/office/drawing/2018/hyperlinkcolor" val="tx"/>
                    </a:ext>
                  </a:extLst>
                </a:hlinkClick>
              </a:rPr>
              <a:t>Netflix Extraction 2 Billboard</a:t>
            </a:r>
            <a:endParaRPr lang="en-US" sz="1400" b="1" i="0" dirty="0">
              <a:solidFill>
                <a:schemeClr val="accent2"/>
              </a:solidFill>
              <a:effectLst/>
              <a:latin typeface="+mn-lt"/>
            </a:endParaRPr>
          </a:p>
          <a:p>
            <a:pPr marL="0" lvl="0" indent="0" algn="ctr" rtl="0">
              <a:lnSpc>
                <a:spcPct val="100000"/>
              </a:lnSpc>
              <a:spcBef>
                <a:spcPts val="0"/>
              </a:spcBef>
              <a:spcAft>
                <a:spcPts val="1600"/>
              </a:spcAft>
              <a:buSzPts val="1150"/>
              <a:buNone/>
            </a:pPr>
            <a:endParaRPr sz="1400" dirty="0">
              <a:latin typeface="Arial"/>
              <a:ea typeface="Arial"/>
              <a:cs typeface="Arial"/>
              <a:sym typeface="Arial"/>
            </a:endParaRPr>
          </a:p>
        </p:txBody>
      </p:sp>
      <p:pic>
        <p:nvPicPr>
          <p:cNvPr id="2" name="Google Shape;187;p2">
            <a:extLst>
              <a:ext uri="{FF2B5EF4-FFF2-40B4-BE49-F238E27FC236}">
                <a16:creationId xmlns:a16="http://schemas.microsoft.com/office/drawing/2014/main" id="{4BECC15F-E448-9DD1-EB4F-A7B07D78422B}"/>
              </a:ext>
            </a:extLst>
          </p:cNvPr>
          <p:cNvPicPr preferRelativeResize="0"/>
          <p:nvPr/>
        </p:nvPicPr>
        <p:blipFill rotWithShape="1">
          <a:blip r:embed="rId5">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1BB25FD0-C06F-9101-92F9-EADB5630A866}"/>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pic>
        <p:nvPicPr>
          <p:cNvPr id="4" name="Online Media 3" descr="Netflix Extraction 2 Billboard">
            <a:hlinkClick r:id="" action="ppaction://media"/>
            <a:extLst>
              <a:ext uri="{FF2B5EF4-FFF2-40B4-BE49-F238E27FC236}">
                <a16:creationId xmlns:a16="http://schemas.microsoft.com/office/drawing/2014/main" id="{C2268ABE-B218-5B37-D97C-201BFD1B47A2}"/>
              </a:ext>
            </a:extLst>
          </p:cNvPr>
          <p:cNvPicPr>
            <a:picLocks noRot="1" noChangeAspect="1"/>
          </p:cNvPicPr>
          <p:nvPr>
            <a:videoFile r:link="rId1"/>
          </p:nvPr>
        </p:nvPicPr>
        <p:blipFill>
          <a:blip r:embed="rId6"/>
          <a:stretch>
            <a:fillRect/>
          </a:stretch>
        </p:blipFill>
        <p:spPr>
          <a:xfrm>
            <a:off x="1737360" y="521521"/>
            <a:ext cx="5669280" cy="32031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7"/>
          <p:cNvSpPr txBox="1">
            <a:spLocks noGrp="1"/>
          </p:cNvSpPr>
          <p:nvPr>
            <p:ph type="title"/>
          </p:nvPr>
        </p:nvSpPr>
        <p:spPr>
          <a:xfrm>
            <a:off x="407050"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42" name="Google Shape;242;p7"/>
          <p:cNvSpPr txBox="1">
            <a:spLocks noGrp="1"/>
          </p:cNvSpPr>
          <p:nvPr>
            <p:ph type="body" idx="1"/>
          </p:nvPr>
        </p:nvSpPr>
        <p:spPr>
          <a:xfrm>
            <a:off x="407050" y="1002275"/>
            <a:ext cx="8622900" cy="108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Outdoor / OOH (Out of home) advertising: mass transit/public transportation</a:t>
            </a:r>
            <a:r>
              <a:rPr lang="en-US" sz="1600">
                <a:latin typeface="Arial"/>
                <a:ea typeface="Arial"/>
                <a:cs typeface="Arial"/>
                <a:sym typeface="Arial"/>
              </a:rPr>
              <a:t>.</a:t>
            </a:r>
            <a:endParaRPr sz="1600">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243" name="Google Shape;243;p7"/>
          <p:cNvCxnSpPr/>
          <p:nvPr/>
        </p:nvCxnSpPr>
        <p:spPr>
          <a:xfrm>
            <a:off x="4070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sp>
        <p:nvSpPr>
          <p:cNvPr id="246" name="Google Shape;246;p7"/>
          <p:cNvSpPr txBox="1"/>
          <p:nvPr/>
        </p:nvSpPr>
        <p:spPr>
          <a:xfrm>
            <a:off x="5311927" y="1786725"/>
            <a:ext cx="2887200" cy="2555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The Hillsboro Hops, a minor league team in the Portland, OR area, wanted to encourage fans to utilize mass transit to come to games.  To do so, they chose to brand the local light rail train with the team’s logo to help generate more awareness.</a:t>
            </a:r>
            <a:endParaRPr sz="1400" b="0" i="0" u="none" strike="noStrike" cap="none">
              <a:solidFill>
                <a:srgbClr val="000000"/>
              </a:solidFill>
              <a:latin typeface="Arial"/>
              <a:ea typeface="Arial"/>
              <a:cs typeface="Arial"/>
              <a:sym typeface="Arial"/>
            </a:endParaRPr>
          </a:p>
        </p:txBody>
      </p:sp>
      <p:pic>
        <p:nvPicPr>
          <p:cNvPr id="247" name="Google Shape;247;p7" descr="Lamar Advertising | Louisville Creative | Hillsboro Hops"/>
          <p:cNvPicPr preferRelativeResize="0"/>
          <p:nvPr/>
        </p:nvPicPr>
        <p:blipFill rotWithShape="1">
          <a:blip r:embed="rId3">
            <a:alphaModFix/>
          </a:blip>
          <a:srcRect t="15713" r="24704" b="7866"/>
          <a:stretch/>
        </p:blipFill>
        <p:spPr>
          <a:xfrm>
            <a:off x="770475" y="1649749"/>
            <a:ext cx="4090801" cy="2829056"/>
          </a:xfrm>
          <a:prstGeom prst="rect">
            <a:avLst/>
          </a:prstGeom>
          <a:noFill/>
          <a:ln>
            <a:noFill/>
          </a:ln>
        </p:spPr>
      </p:pic>
      <p:pic>
        <p:nvPicPr>
          <p:cNvPr id="2" name="Google Shape;187;p2">
            <a:extLst>
              <a:ext uri="{FF2B5EF4-FFF2-40B4-BE49-F238E27FC236}">
                <a16:creationId xmlns:a16="http://schemas.microsoft.com/office/drawing/2014/main" id="{465E3B9F-3591-BA2A-1766-DEDD5326674B}"/>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CF5141B4-AEBA-23B7-0038-C6E14699A9A2}"/>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8"/>
          <p:cNvSpPr txBox="1">
            <a:spLocks noGrp="1"/>
          </p:cNvSpPr>
          <p:nvPr>
            <p:ph type="title"/>
          </p:nvPr>
        </p:nvSpPr>
        <p:spPr>
          <a:xfrm>
            <a:off x="610525" y="445025"/>
            <a:ext cx="5735700" cy="80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TYPES OF ADVERTISING</a:t>
            </a:r>
            <a:endParaRPr b="1">
              <a:latin typeface="Arial"/>
              <a:ea typeface="Arial"/>
              <a:cs typeface="Arial"/>
              <a:sym typeface="Arial"/>
            </a:endParaRPr>
          </a:p>
        </p:txBody>
      </p:sp>
      <p:sp>
        <p:nvSpPr>
          <p:cNvPr id="253" name="Google Shape;253;p8"/>
          <p:cNvSpPr txBox="1">
            <a:spLocks noGrp="1"/>
          </p:cNvSpPr>
          <p:nvPr>
            <p:ph type="body" idx="1"/>
          </p:nvPr>
        </p:nvSpPr>
        <p:spPr>
          <a:xfrm>
            <a:off x="610525" y="929607"/>
            <a:ext cx="7179300" cy="108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Outdoor / OOH (Out of home) advertising: Mobile Advertising</a:t>
            </a:r>
            <a:endParaRPr sz="1800">
              <a:latin typeface="Arial"/>
              <a:ea typeface="Arial"/>
              <a:cs typeface="Arial"/>
              <a:sym typeface="Arial"/>
            </a:endParaRPr>
          </a:p>
        </p:txBody>
      </p:sp>
      <p:cxnSp>
        <p:nvCxnSpPr>
          <p:cNvPr id="254" name="Google Shape;254;p8"/>
          <p:cNvCxnSpPr/>
          <p:nvPr/>
        </p:nvCxnSpPr>
        <p:spPr>
          <a:xfrm>
            <a:off x="741375"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019"/>
              </a:srgbClr>
            </a:outerShdw>
          </a:effectLst>
        </p:spPr>
      </p:cxnSp>
      <p:sp>
        <p:nvSpPr>
          <p:cNvPr id="257" name="Google Shape;257;p8"/>
          <p:cNvSpPr txBox="1"/>
          <p:nvPr/>
        </p:nvSpPr>
        <p:spPr>
          <a:xfrm>
            <a:off x="610525" y="1502725"/>
            <a:ext cx="4114200" cy="3294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Footwear brand Vans converted two vans into replicas of its Sk8-Hi shoes and toured the New York City area.  According to Marketing Dive, the two vans, dubbed “Vans vans”, mirrored near exact details of its MTE-3 shoes both inside and out and allowed consumers to view the interior and exterior at designated stops. Consumers were also given free pairs of the shoes. The goal was to create awareness for the shoe’s functionality in cold, rainy weather, and the stunt generated more than 1.4 million views on Instagram.</a:t>
            </a:r>
            <a:endParaRPr sz="1400" b="0" i="0" u="none" strike="noStrike" cap="none">
              <a:solidFill>
                <a:srgbClr val="000000"/>
              </a:solidFill>
              <a:latin typeface="Arial"/>
              <a:ea typeface="Arial"/>
              <a:cs typeface="Arial"/>
              <a:sym typeface="Arial"/>
            </a:endParaRPr>
          </a:p>
        </p:txBody>
      </p:sp>
      <p:pic>
        <p:nvPicPr>
          <p:cNvPr id="258" name="Google Shape;258;p8"/>
          <p:cNvPicPr preferRelativeResize="0"/>
          <p:nvPr/>
        </p:nvPicPr>
        <p:blipFill rotWithShape="1">
          <a:blip r:embed="rId3">
            <a:alphaModFix/>
          </a:blip>
          <a:srcRect/>
          <a:stretch/>
        </p:blipFill>
        <p:spPr>
          <a:xfrm>
            <a:off x="4891650" y="1621494"/>
            <a:ext cx="4078323" cy="2295781"/>
          </a:xfrm>
          <a:prstGeom prst="rect">
            <a:avLst/>
          </a:prstGeom>
          <a:noFill/>
          <a:ln>
            <a:noFill/>
          </a:ln>
        </p:spPr>
      </p:pic>
      <p:pic>
        <p:nvPicPr>
          <p:cNvPr id="2" name="Google Shape;187;p2">
            <a:extLst>
              <a:ext uri="{FF2B5EF4-FFF2-40B4-BE49-F238E27FC236}">
                <a16:creationId xmlns:a16="http://schemas.microsoft.com/office/drawing/2014/main" id="{71C6A13D-022A-16F0-D69F-C4610B478E9F}"/>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188;p2">
            <a:extLst>
              <a:ext uri="{FF2B5EF4-FFF2-40B4-BE49-F238E27FC236}">
                <a16:creationId xmlns:a16="http://schemas.microsoft.com/office/drawing/2014/main" id="{96E142FA-C736-1242-8F7D-C383CC8B086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1198</Words>
  <Application>Microsoft Macintosh PowerPoint</Application>
  <PresentationFormat>On-screen Show (16:9)</PresentationFormat>
  <Paragraphs>112</Paragraphs>
  <Slides>21</Slides>
  <Notes>21</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21</vt:i4>
      </vt:variant>
    </vt:vector>
  </HeadingPairs>
  <TitlesOfParts>
    <vt:vector size="25" baseType="lpstr">
      <vt:lpstr>Montserrat</vt:lpstr>
      <vt:lpstr>Arial</vt:lpstr>
      <vt:lpstr>Futuristic Background by Slidesgo</vt:lpstr>
      <vt:lpstr>1_Futuristic Background by Slidesgo</vt:lpstr>
      <vt:lpstr>ADVERTISING</vt:lpstr>
      <vt:lpstr>ADVERTISING</vt:lpstr>
      <vt:lpstr>ADVERTISING</vt:lpstr>
      <vt:lpstr>WHY DO COMPANIES ADVERTISE?</vt:lpstr>
      <vt:lpstr>TYPES OF ADVERTISING</vt:lpstr>
      <vt:lpstr>TYPES OF ADVERTISING</vt:lpstr>
      <vt:lpstr>PowerPoint Presentation</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PUBLIC RELATIONS</vt:lpstr>
      <vt:lpstr>HOW ARE ADVERTISEMENTS MADE?</vt:lpstr>
      <vt:lpstr>HOW ARE ADVERTISEMENTS MADE?</vt:lpstr>
      <vt:lpstr>HOW ARE ADVERTISEMENTS MADE?</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dc:title>
  <dc:creator>Kelly, Bob</dc:creator>
  <cp:lastModifiedBy>Laura Bennett</cp:lastModifiedBy>
  <cp:revision>2</cp:revision>
  <dcterms:modified xsi:type="dcterms:W3CDTF">2023-08-10T22:18:31Z</dcterms:modified>
</cp:coreProperties>
</file>