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5143500" cx="9144000"/>
  <p:notesSz cx="6858000" cy="9144000"/>
  <p:embeddedFontLst>
    <p:embeddedFont>
      <p:font typeface="Montserrat"/>
      <p:regular r:id="rId16"/>
      <p:bold r:id="rId17"/>
      <p:italic r:id="rId18"/>
      <p:boldItalic r:id="rId19"/>
    </p:embeddedFont>
    <p:embeddedFont>
      <p:font typeface="Oswald"/>
      <p:regular r:id="rId20"/>
      <p:bold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2" roundtripDataSignature="AMtx7mjFxnyotQVkLa9cAhQbjlyCmmIy/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swald-regular.fntdata"/><Relationship Id="rId11" Type="http://schemas.openxmlformats.org/officeDocument/2006/relationships/slide" Target="slides/slide7.xml"/><Relationship Id="rId22" Type="http://customschemas.google.com/relationships/presentationmetadata" Target="metadata"/><Relationship Id="rId10" Type="http://schemas.openxmlformats.org/officeDocument/2006/relationships/slide" Target="slides/slide6.xml"/><Relationship Id="rId21" Type="http://schemas.openxmlformats.org/officeDocument/2006/relationships/font" Target="fonts/Oswald-bold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Montserrat-bold.fntdata"/><Relationship Id="rId16" Type="http://schemas.openxmlformats.org/officeDocument/2006/relationships/font" Target="fonts/Montserrat-regular.fntdata"/><Relationship Id="rId5" Type="http://schemas.openxmlformats.org/officeDocument/2006/relationships/slide" Target="slides/slide1.xml"/><Relationship Id="rId19" Type="http://schemas.openxmlformats.org/officeDocument/2006/relationships/font" Target="fonts/Montserrat-boldItalic.fntdata"/><Relationship Id="rId6" Type="http://schemas.openxmlformats.org/officeDocument/2006/relationships/slide" Target="slides/slide2.xml"/><Relationship Id="rId18" Type="http://schemas.openxmlformats.org/officeDocument/2006/relationships/font" Target="fonts/Montserrat-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" name="Google Shape;2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7" name="Google Shape;127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" name="Google Shape;3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" name="Google Shape;4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" name="Google Shape;5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" name="Google Shape;6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1" name="Google Shape;9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0" name="Google Shape;10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9" name="Google Shape;109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8" name="Google Shape;11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3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" name="Google Shape;10;p13"/>
          <p:cNvSpPr txBox="1"/>
          <p:nvPr>
            <p:ph idx="1" type="subTitle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">
  <p:cSld name="CAPTION_ONLY_3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4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14"/>
          <p:cNvSpPr txBox="1"/>
          <p:nvPr>
            <p:ph idx="1" type="body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1625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indent="-301625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indent="-301625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indent="-301625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indent="-301625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indent="-301625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indent="-301625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indent="-301625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indent="-301625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1">
  <p:cSld name="Title + Text 1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6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Google Shape;18;p16"/>
          <p:cNvSpPr txBox="1"/>
          <p:nvPr>
            <p:ph idx="1" type="subTitle"/>
          </p:nvPr>
        </p:nvSpPr>
        <p:spPr>
          <a:xfrm>
            <a:off x="938500" y="2435925"/>
            <a:ext cx="2556300" cy="20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8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18"/>
          <p:cNvSpPr txBox="1"/>
          <p:nvPr>
            <p:ph idx="1" type="body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3" name="Google Shape;23;p18"/>
          <p:cNvSpPr txBox="1"/>
          <p:nvPr>
            <p:ph idx="2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b="0" i="0" sz="18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noFill/>
          <a:ln>
            <a:noFill/>
          </a:ln>
          <a:effectLst>
            <a:outerShdw blurRad="142875" rotWithShape="0" algn="bl" dir="8760000" dist="19050">
              <a:srgbClr val="76A5AF">
                <a:alpha val="49411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TARGET MARKETS</a:t>
            </a:r>
            <a:endParaRPr/>
          </a:p>
        </p:txBody>
      </p:sp>
      <p:sp>
        <p:nvSpPr>
          <p:cNvPr id="29" name="Google Shape;29;p1"/>
          <p:cNvSpPr txBox="1"/>
          <p:nvPr>
            <p:ph type="ctrTitle"/>
          </p:nvPr>
        </p:nvSpPr>
        <p:spPr>
          <a:xfrm>
            <a:off x="2941650" y="2624375"/>
            <a:ext cx="3260700" cy="464700"/>
          </a:xfrm>
          <a:prstGeom prst="rect">
            <a:avLst/>
          </a:prstGeom>
          <a:noFill/>
          <a:ln>
            <a:noFill/>
          </a:ln>
          <a:effectLst>
            <a:outerShdw blurRad="100013" rotWithShape="0" algn="bl" dir="8460000" dist="19050">
              <a:srgbClr val="76A5AF">
                <a:alpha val="49411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0" lang="en-US" sz="2200">
                <a:latin typeface="Arial"/>
                <a:ea typeface="Arial"/>
                <a:cs typeface="Arial"/>
                <a:sym typeface="Arial"/>
              </a:rPr>
              <a:t>LESSON 4.3</a:t>
            </a:r>
            <a:endParaRPr b="0" sz="22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" name="Google Shape;30;p1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411"/>
              </a:srgbClr>
            </a:outerShdw>
          </a:effectLst>
        </p:spPr>
      </p:cxnSp>
      <p:pic>
        <p:nvPicPr>
          <p:cNvPr id="31" name="Google Shape;31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1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-US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©</a:t>
            </a:r>
            <a:r>
              <a:rPr b="0" i="0" lang="en-US" sz="13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700">
                <a:solidFill>
                  <a:schemeClr val="accent5"/>
                </a:solidFill>
              </a:rPr>
              <a:t>Copyright 2023</a:t>
            </a:r>
            <a:r>
              <a:rPr b="0" i="0" lang="en-US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. Sports Career Consulting, LLC.</a:t>
            </a:r>
            <a:endParaRPr b="0" i="0" sz="7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0"/>
          <p:cNvSpPr txBox="1"/>
          <p:nvPr>
            <p:ph type="title"/>
          </p:nvPr>
        </p:nvSpPr>
        <p:spPr>
          <a:xfrm>
            <a:off x="1805525" y="402175"/>
            <a:ext cx="5443500" cy="61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 sz="3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TIME OUT!</a:t>
            </a:r>
            <a:endParaRPr b="1" sz="35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10"/>
          <p:cNvSpPr txBox="1"/>
          <p:nvPr>
            <p:ph idx="1" type="subTitle"/>
          </p:nvPr>
        </p:nvSpPr>
        <p:spPr>
          <a:xfrm>
            <a:off x="1718000" y="1478800"/>
            <a:ext cx="5611200" cy="27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latin typeface="Arial"/>
                <a:ea typeface="Arial"/>
                <a:cs typeface="Arial"/>
                <a:sym typeface="Arial"/>
              </a:rPr>
              <a:t>Can you think of any other examples of niche sports?</a:t>
            </a:r>
            <a:endParaRPr b="1" sz="16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How do you think an emerging or “niche” sports benefit from participation in the Olympic Games?</a:t>
            </a:r>
            <a:endParaRPr sz="16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Do you follow any niche sports?  Where do you watch or consume content?</a:t>
            </a:r>
            <a:endParaRPr sz="16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Think about one example of a niche sport.  What might your target market be if you wanted to grow the popularity of that sport?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1" name="Google Shape;131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10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33" name="Google Shape;133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72425" y="128150"/>
            <a:ext cx="1145575" cy="11609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Google Shape;138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1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40" name="Google Shape;140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95370" y="2300949"/>
            <a:ext cx="2353260" cy="8169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WHAT DETERMINES A MARKET?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2"/>
          <p:cNvSpPr txBox="1"/>
          <p:nvPr>
            <p:ph idx="1" type="body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b="1" lang="en-US" sz="1600">
                <a:latin typeface="Arial"/>
                <a:ea typeface="Arial"/>
                <a:cs typeface="Arial"/>
                <a:sym typeface="Arial"/>
              </a:rPr>
              <a:t>Market Characteristics include: </a:t>
            </a:r>
            <a:endParaRPr b="1"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07975" lvl="0" marL="4635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1.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 The group of potential consumers who share common needs and wants.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07975" lvl="0" marL="46355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accent1"/>
              </a:buClr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2.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 That consumer group must have the ability and willingness to buy the product.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07975" lvl="0" marL="46355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accent1"/>
              </a:buClr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3. 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Businesses strive to meet the needs and wants of those consumers.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600"/>
              </a:spcAft>
              <a:buSzPts val="115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9" name="Google Shape;39;p2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411"/>
              </a:srgbClr>
            </a:outerShdw>
          </a:effectLst>
        </p:spPr>
      </p:cxnSp>
      <p:pic>
        <p:nvPicPr>
          <p:cNvPr id="40" name="Google Shape;40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3"/>
          <p:cNvSpPr txBox="1"/>
          <p:nvPr>
            <p:ph type="ctrTitle"/>
          </p:nvPr>
        </p:nvSpPr>
        <p:spPr>
          <a:xfrm>
            <a:off x="2175900" y="1274980"/>
            <a:ext cx="4792200" cy="644700"/>
          </a:xfrm>
          <a:prstGeom prst="rect">
            <a:avLst/>
          </a:prstGeom>
          <a:noFill/>
          <a:ln>
            <a:noFill/>
          </a:ln>
          <a:effectLst>
            <a:outerShdw blurRad="142875" rotWithShape="0" algn="bl" dir="8760000" dist="19050">
              <a:srgbClr val="76A5AF">
                <a:alpha val="49411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3200">
                <a:latin typeface="Arial"/>
                <a:ea typeface="Arial"/>
                <a:cs typeface="Arial"/>
                <a:sym typeface="Arial"/>
              </a:rPr>
              <a:t>TARGET MARKETS</a:t>
            </a:r>
            <a:endParaRPr sz="3200"/>
          </a:p>
        </p:txBody>
      </p:sp>
      <p:sp>
        <p:nvSpPr>
          <p:cNvPr id="47" name="Google Shape;47;p3"/>
          <p:cNvSpPr txBox="1"/>
          <p:nvPr>
            <p:ph type="ctrTitle"/>
          </p:nvPr>
        </p:nvSpPr>
        <p:spPr>
          <a:xfrm>
            <a:off x="1563030" y="1864402"/>
            <a:ext cx="6017939" cy="1714909"/>
          </a:xfrm>
          <a:prstGeom prst="rect">
            <a:avLst/>
          </a:prstGeom>
          <a:noFill/>
          <a:ln>
            <a:noFill/>
          </a:ln>
          <a:effectLst>
            <a:outerShdw blurRad="100013" rotWithShape="0" algn="bl" dir="8460000" dist="19050">
              <a:srgbClr val="76A5AF">
                <a:alpha val="49411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0" lang="en-US" sz="1600">
                <a:latin typeface="Arial"/>
                <a:ea typeface="Arial"/>
                <a:cs typeface="Arial"/>
                <a:sym typeface="Arial"/>
              </a:rPr>
              <a:t>A </a:t>
            </a:r>
            <a:r>
              <a:rPr lang="en-US" sz="1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target</a:t>
            </a:r>
            <a:r>
              <a:rPr b="0" lang="en-US" sz="1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market</a:t>
            </a:r>
            <a:r>
              <a:rPr b="0" lang="en-US" sz="1600">
                <a:latin typeface="Arial"/>
                <a:ea typeface="Arial"/>
                <a:cs typeface="Arial"/>
                <a:sym typeface="Arial"/>
              </a:rPr>
              <a:t> refers to people with a defining set of characteristics that set them apart as a group.  The target is a specific group of consumers with a defining set of characteristics. This market shares one or more similar and identifiable needs or wants</a:t>
            </a:r>
            <a:endParaRPr b="0"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8" name="Google Shape;48;p3"/>
          <p:cNvCxnSpPr/>
          <p:nvPr/>
        </p:nvCxnSpPr>
        <p:spPr>
          <a:xfrm>
            <a:off x="3190500" y="2021977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411"/>
              </a:srgbClr>
            </a:outerShdw>
          </a:effectLst>
        </p:spPr>
      </p:cxnSp>
      <p:pic>
        <p:nvPicPr>
          <p:cNvPr id="49" name="Google Shape;4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3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-US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©</a:t>
            </a:r>
            <a:r>
              <a:rPr b="0" i="0" lang="en-US" sz="13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700">
                <a:solidFill>
                  <a:schemeClr val="accent5"/>
                </a:solidFill>
              </a:rPr>
              <a:t>Copyright 2023</a:t>
            </a:r>
            <a:r>
              <a:rPr b="0" i="0" lang="en-US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. Sports Career Consulting, LLC.</a:t>
            </a:r>
            <a:endParaRPr b="0" i="0" sz="7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4"/>
          <p:cNvSpPr txBox="1"/>
          <p:nvPr>
            <p:ph type="title"/>
          </p:nvPr>
        </p:nvSpPr>
        <p:spPr>
          <a:xfrm>
            <a:off x="427725" y="480675"/>
            <a:ext cx="5735700" cy="6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TARGET MARKETS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4"/>
          <p:cNvSpPr txBox="1"/>
          <p:nvPr>
            <p:ph idx="1" type="body"/>
          </p:nvPr>
        </p:nvSpPr>
        <p:spPr>
          <a:xfrm>
            <a:off x="427725" y="1026350"/>
            <a:ext cx="8469300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b="1" lang="en-US" sz="1500">
                <a:latin typeface="Arial"/>
                <a:ea typeface="Arial"/>
                <a:cs typeface="Arial"/>
                <a:sym typeface="Arial"/>
              </a:rPr>
              <a:t>Four important considerations when evaluating a target market:</a:t>
            </a:r>
            <a:endParaRPr b="1"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AutoNum type="arabicPeriod"/>
            </a:pPr>
            <a:r>
              <a:rPr b="1" lang="en-US" sz="1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Sizeable</a:t>
            </a:r>
            <a:endParaRPr sz="1500">
              <a:solidFill>
                <a:schemeClr val="dk2"/>
              </a:solidFill>
            </a:endParaRPr>
          </a:p>
          <a:p>
            <a:pPr indent="-307975" lvl="0" marL="86201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The size of the market</a:t>
            </a:r>
            <a:endParaRPr sz="1500"/>
          </a:p>
          <a:p>
            <a:pPr indent="-307975" lvl="0" marL="86201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Market can have too many or too few consumers</a:t>
            </a:r>
            <a:endParaRPr sz="1500"/>
          </a:p>
          <a:p>
            <a:pPr indent="-3238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AutoNum type="arabicPeriod" startAt="2"/>
            </a:pPr>
            <a:r>
              <a:rPr b="1" lang="en-US" sz="1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Reachable</a:t>
            </a:r>
            <a:r>
              <a:rPr lang="en-US" sz="1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500">
              <a:solidFill>
                <a:schemeClr val="dk2"/>
              </a:solidFill>
            </a:endParaRPr>
          </a:p>
          <a:p>
            <a:pPr indent="-303213" lvl="0" marL="8572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Ability for marketers to reach consumers</a:t>
            </a:r>
            <a:endParaRPr sz="1500"/>
          </a:p>
          <a:p>
            <a:pPr indent="-307975" lvl="0" marL="8572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Marketer must have a means for communicating with target group of consumers</a:t>
            </a:r>
            <a:endParaRPr sz="1500"/>
          </a:p>
          <a:p>
            <a:pPr indent="-3238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AutoNum type="arabicPeriod" startAt="3"/>
            </a:pPr>
            <a:r>
              <a:rPr b="1" lang="en-US" sz="1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Measurable and identifiable</a:t>
            </a:r>
            <a:endParaRPr sz="1500">
              <a:solidFill>
                <a:schemeClr val="dk2"/>
              </a:solidFill>
            </a:endParaRPr>
          </a:p>
          <a:p>
            <a:pPr indent="-303213" lvl="0" marL="8572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Refers to the ability to measure size, accessibility and overall purchasing power of the target market.</a:t>
            </a:r>
            <a:endParaRPr sz="1500"/>
          </a:p>
          <a:p>
            <a:pPr indent="-3238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AutoNum type="arabicPeriod" startAt="4"/>
            </a:pPr>
            <a:r>
              <a:rPr b="1" lang="en-US" sz="1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Behavioral variation </a:t>
            </a:r>
            <a:endParaRPr sz="1500">
              <a:solidFill>
                <a:schemeClr val="dk2"/>
              </a:solidFill>
            </a:endParaRPr>
          </a:p>
          <a:p>
            <a:pPr indent="-303213" lvl="0" marL="8572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Marketers seek to find similar behaviors within each respective target market.</a:t>
            </a:r>
            <a:endParaRPr sz="1500"/>
          </a:p>
          <a:p>
            <a:pPr indent="-303213" lvl="0" marL="8572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For example, motivation of buying for the corporate season ticket holder is different than for the individual season ticket holder.</a:t>
            </a:r>
            <a:endParaRPr sz="15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t/>
            </a:r>
            <a:endParaRPr sz="15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7" name="Google Shape;57;p4"/>
          <p:cNvCxnSpPr/>
          <p:nvPr/>
        </p:nvCxnSpPr>
        <p:spPr>
          <a:xfrm>
            <a:off x="427725" y="44967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411"/>
              </a:srgbClr>
            </a:outerShdw>
          </a:effectLst>
        </p:spPr>
      </p:cxnSp>
      <p:pic>
        <p:nvPicPr>
          <p:cNvPr id="58" name="Google Shape;58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oogle Shape;64;p5"/>
          <p:cNvGrpSpPr/>
          <p:nvPr/>
        </p:nvGrpSpPr>
        <p:grpSpPr>
          <a:xfrm>
            <a:off x="313238" y="2611500"/>
            <a:ext cx="1819200" cy="2532000"/>
            <a:chOff x="359618" y="1787991"/>
            <a:chExt cx="1819200" cy="2532000"/>
          </a:xfrm>
        </p:grpSpPr>
        <p:sp>
          <p:nvSpPr>
            <p:cNvPr id="65" name="Google Shape;65;p5"/>
            <p:cNvSpPr/>
            <p:nvPr/>
          </p:nvSpPr>
          <p:spPr>
            <a:xfrm>
              <a:off x="359618" y="1787991"/>
              <a:ext cx="1819200" cy="18192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66" name="Google Shape;66;p5"/>
            <p:cNvCxnSpPr>
              <a:stCxn id="65" idx="4"/>
            </p:cNvCxnSpPr>
            <p:nvPr/>
          </p:nvCxnSpPr>
          <p:spPr>
            <a:xfrm>
              <a:off x="1269218" y="3607191"/>
              <a:ext cx="0" cy="712800"/>
            </a:xfrm>
            <a:prstGeom prst="straightConnector1">
              <a:avLst/>
            </a:prstGeom>
            <a:noFill/>
            <a:ln cap="flat" cmpd="sng" w="19050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67" name="Google Shape;67;p5"/>
          <p:cNvSpPr txBox="1"/>
          <p:nvPr>
            <p:ph type="title"/>
          </p:nvPr>
        </p:nvSpPr>
        <p:spPr>
          <a:xfrm>
            <a:off x="551050" y="414025"/>
            <a:ext cx="6279300" cy="99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TARGET MARKET STRATEGIES</a:t>
            </a:r>
            <a:br>
              <a:rPr b="1" lang="en-US">
                <a:latin typeface="Arial"/>
                <a:ea typeface="Arial"/>
                <a:cs typeface="Arial"/>
                <a:sym typeface="Arial"/>
              </a:rPr>
            </a:br>
            <a:r>
              <a:rPr lang="en-US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Market strategies are i</a:t>
            </a:r>
            <a:r>
              <a:rPr lang="en-US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nfluenced by a variety of factors:</a:t>
            </a:r>
            <a:endParaRPr sz="22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8" name="Google Shape;68;p5"/>
          <p:cNvCxnSpPr/>
          <p:nvPr/>
        </p:nvCxnSpPr>
        <p:spPr>
          <a:xfrm>
            <a:off x="55105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411"/>
              </a:srgbClr>
            </a:outerShdw>
          </a:effectLst>
        </p:spPr>
      </p:cxnSp>
      <p:sp>
        <p:nvSpPr>
          <p:cNvPr id="69" name="Google Shape;69;p5"/>
          <p:cNvSpPr txBox="1"/>
          <p:nvPr>
            <p:ph idx="4294967295" type="title"/>
          </p:nvPr>
        </p:nvSpPr>
        <p:spPr>
          <a:xfrm>
            <a:off x="404458" y="2960347"/>
            <a:ext cx="1636800" cy="12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-US" sz="160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Diversity of consumer needs and wants</a:t>
            </a:r>
            <a:endParaRPr b="1" sz="160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0" name="Google Shape;70;p5"/>
          <p:cNvGrpSpPr/>
          <p:nvPr/>
        </p:nvGrpSpPr>
        <p:grpSpPr>
          <a:xfrm>
            <a:off x="2167240" y="1656969"/>
            <a:ext cx="1819200" cy="3486531"/>
            <a:chOff x="2169812" y="2697591"/>
            <a:chExt cx="1819200" cy="3486531"/>
          </a:xfrm>
        </p:grpSpPr>
        <p:sp>
          <p:nvSpPr>
            <p:cNvPr id="71" name="Google Shape;71;p5"/>
            <p:cNvSpPr/>
            <p:nvPr/>
          </p:nvSpPr>
          <p:spPr>
            <a:xfrm>
              <a:off x="2169812" y="2697591"/>
              <a:ext cx="1819200" cy="18192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72" name="Google Shape;72;p5"/>
            <p:cNvCxnSpPr/>
            <p:nvPr/>
          </p:nvCxnSpPr>
          <p:spPr>
            <a:xfrm>
              <a:off x="3079412" y="4430700"/>
              <a:ext cx="0" cy="1753422"/>
            </a:xfrm>
            <a:prstGeom prst="straightConnector1">
              <a:avLst/>
            </a:prstGeom>
            <a:noFill/>
            <a:ln cap="flat" cmpd="sng" w="19050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73" name="Google Shape;73;p5"/>
            <p:cNvSpPr txBox="1"/>
            <p:nvPr/>
          </p:nvSpPr>
          <p:spPr>
            <a:xfrm>
              <a:off x="2286902" y="3341079"/>
              <a:ext cx="1636800" cy="79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800"/>
                <a:buFont typeface="Montserrat"/>
                <a:buNone/>
              </a:pPr>
              <a:r>
                <a:rPr b="1" i="0" lang="en-US" sz="1600" u="none" cap="none" strike="noStrik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Organization size</a:t>
              </a:r>
              <a:endPara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4" name="Google Shape;74;p5"/>
          <p:cNvGrpSpPr/>
          <p:nvPr/>
        </p:nvGrpSpPr>
        <p:grpSpPr>
          <a:xfrm>
            <a:off x="4073092" y="2611500"/>
            <a:ext cx="1819207" cy="2532000"/>
            <a:chOff x="4075664" y="1787991"/>
            <a:chExt cx="1819207" cy="2532000"/>
          </a:xfrm>
        </p:grpSpPr>
        <p:grpSp>
          <p:nvGrpSpPr>
            <p:cNvPr id="75" name="Google Shape;75;p5"/>
            <p:cNvGrpSpPr/>
            <p:nvPr/>
          </p:nvGrpSpPr>
          <p:grpSpPr>
            <a:xfrm>
              <a:off x="4075664" y="1787991"/>
              <a:ext cx="1819200" cy="2532000"/>
              <a:chOff x="359618" y="1787991"/>
              <a:chExt cx="1819200" cy="2532000"/>
            </a:xfrm>
          </p:grpSpPr>
          <p:sp>
            <p:nvSpPr>
              <p:cNvPr id="76" name="Google Shape;76;p5"/>
              <p:cNvSpPr/>
              <p:nvPr/>
            </p:nvSpPr>
            <p:spPr>
              <a:xfrm>
                <a:off x="359618" y="1787991"/>
                <a:ext cx="1819200" cy="18192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77" name="Google Shape;77;p5"/>
              <p:cNvCxnSpPr>
                <a:stCxn id="76" idx="4"/>
              </p:cNvCxnSpPr>
              <p:nvPr/>
            </p:nvCxnSpPr>
            <p:spPr>
              <a:xfrm>
                <a:off x="1269218" y="3607191"/>
                <a:ext cx="0" cy="7128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accent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78" name="Google Shape;78;p5"/>
            <p:cNvSpPr txBox="1"/>
            <p:nvPr/>
          </p:nvSpPr>
          <p:spPr>
            <a:xfrm>
              <a:off x="4075671" y="2136841"/>
              <a:ext cx="1819200" cy="125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800"/>
                <a:buFont typeface="Montserrat"/>
                <a:buNone/>
              </a:pPr>
              <a:r>
                <a:rPr b="1" i="0" lang="en-US" sz="1600" u="none" cap="none" strike="noStrik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Attributes of company products and/or services</a:t>
              </a:r>
              <a:endPara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9" name="Google Shape;79;p5"/>
          <p:cNvGrpSpPr/>
          <p:nvPr/>
        </p:nvGrpSpPr>
        <p:grpSpPr>
          <a:xfrm>
            <a:off x="5978943" y="1844046"/>
            <a:ext cx="1819200" cy="3299454"/>
            <a:chOff x="2169812" y="2697591"/>
            <a:chExt cx="1819200" cy="3299454"/>
          </a:xfrm>
        </p:grpSpPr>
        <p:sp>
          <p:nvSpPr>
            <p:cNvPr id="80" name="Google Shape;80;p5"/>
            <p:cNvSpPr/>
            <p:nvPr/>
          </p:nvSpPr>
          <p:spPr>
            <a:xfrm>
              <a:off x="2169812" y="2697591"/>
              <a:ext cx="1819200" cy="18192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81" name="Google Shape;81;p5"/>
            <p:cNvCxnSpPr/>
            <p:nvPr/>
          </p:nvCxnSpPr>
          <p:spPr>
            <a:xfrm>
              <a:off x="3079412" y="4430700"/>
              <a:ext cx="0" cy="1566345"/>
            </a:xfrm>
            <a:prstGeom prst="straightConnector1">
              <a:avLst/>
            </a:prstGeom>
            <a:noFill/>
            <a:ln cap="flat" cmpd="sng" w="19050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82" name="Google Shape;82;p5"/>
            <p:cNvSpPr txBox="1"/>
            <p:nvPr/>
          </p:nvSpPr>
          <p:spPr>
            <a:xfrm>
              <a:off x="2261017" y="3139910"/>
              <a:ext cx="1636800" cy="79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800"/>
                <a:buFont typeface="Montserrat"/>
                <a:buNone/>
              </a:pPr>
              <a:r>
                <a:rPr b="1" i="0" lang="en-US" sz="1600" u="none" cap="none" strike="noStrik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Size and strength of competitors</a:t>
              </a:r>
              <a:endPara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3" name="Google Shape;83;p5"/>
          <p:cNvGrpSpPr/>
          <p:nvPr/>
        </p:nvGrpSpPr>
        <p:grpSpPr>
          <a:xfrm>
            <a:off x="7294561" y="248929"/>
            <a:ext cx="1819200" cy="4894500"/>
            <a:chOff x="359618" y="1787991"/>
            <a:chExt cx="1819200" cy="4894500"/>
          </a:xfrm>
        </p:grpSpPr>
        <p:sp>
          <p:nvSpPr>
            <p:cNvPr id="84" name="Google Shape;84;p5"/>
            <p:cNvSpPr/>
            <p:nvPr/>
          </p:nvSpPr>
          <p:spPr>
            <a:xfrm>
              <a:off x="359618" y="1787991"/>
              <a:ext cx="1819200" cy="18192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85" name="Google Shape;85;p5"/>
            <p:cNvCxnSpPr>
              <a:stCxn id="84" idx="4"/>
            </p:cNvCxnSpPr>
            <p:nvPr/>
          </p:nvCxnSpPr>
          <p:spPr>
            <a:xfrm>
              <a:off x="1269218" y="3607191"/>
              <a:ext cx="0" cy="3075300"/>
            </a:xfrm>
            <a:prstGeom prst="straightConnector1">
              <a:avLst/>
            </a:prstGeom>
            <a:noFill/>
            <a:ln cap="flat" cmpd="sng" w="19050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86" name="Google Shape;86;p5"/>
          <p:cNvSpPr txBox="1"/>
          <p:nvPr/>
        </p:nvSpPr>
        <p:spPr>
          <a:xfrm>
            <a:off x="7385748" y="705951"/>
            <a:ext cx="1636800" cy="12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</a:pPr>
            <a:r>
              <a:rPr b="1" i="0" lang="en-US" sz="16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Sales volume required for profitability 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5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88" name="Google Shape;88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42137" y="4741497"/>
            <a:ext cx="887887" cy="3061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6"/>
          <p:cNvSpPr txBox="1"/>
          <p:nvPr>
            <p:ph type="title"/>
          </p:nvPr>
        </p:nvSpPr>
        <p:spPr>
          <a:xfrm>
            <a:off x="938500" y="445025"/>
            <a:ext cx="5735700" cy="53710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TARGET MARKETS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6"/>
          <p:cNvSpPr txBox="1"/>
          <p:nvPr>
            <p:ph idx="1" type="body"/>
          </p:nvPr>
        </p:nvSpPr>
        <p:spPr>
          <a:xfrm>
            <a:off x="938500" y="880533"/>
            <a:ext cx="7765233" cy="378639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O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rganizations must understand their target market to create an effective marketing strategy: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50"/>
              <a:buNone/>
            </a:pPr>
            <a:r>
              <a:rPr b="1" lang="en-US" sz="1600">
                <a:latin typeface="Arial"/>
                <a:ea typeface="Arial"/>
                <a:cs typeface="Arial"/>
                <a:sym typeface="Arial"/>
              </a:rPr>
              <a:t>For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en-US" sz="1600">
                <a:latin typeface="Arial"/>
                <a:ea typeface="Arial"/>
                <a:cs typeface="Arial"/>
                <a:sym typeface="Arial"/>
              </a:rPr>
              <a:t>Example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: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State Farm spent years exploring gaming and eSports to determine the best way to reach a younger target market, culminating in the success of a 2023 “Gamerhood Challenge” esports competition that was viewed more than 10 million times on Twitch.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Proctor &amp; Gamble continued their “Proud Sponsor of Moms” campaign, and this year extended the theme to also feature U.S. Snowboarder Chloe Kim’s father.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○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Chloe Kim helped direct a 60-second video with P&amp;G called “Always There,” which she dedicated to her mom and dad in the lead-up to the 2022 Winter Games.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15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5" name="Google Shape;95;p6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411"/>
              </a:srgbClr>
            </a:outerShdw>
          </a:effectLst>
        </p:spPr>
      </p:cxnSp>
      <p:pic>
        <p:nvPicPr>
          <p:cNvPr id="96" name="Google Shape;96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6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7"/>
          <p:cNvSpPr txBox="1"/>
          <p:nvPr>
            <p:ph type="ctrTitle"/>
          </p:nvPr>
        </p:nvSpPr>
        <p:spPr>
          <a:xfrm>
            <a:off x="2175900" y="1092180"/>
            <a:ext cx="4792200" cy="644700"/>
          </a:xfrm>
          <a:prstGeom prst="rect">
            <a:avLst/>
          </a:prstGeom>
          <a:noFill/>
          <a:ln>
            <a:noFill/>
          </a:ln>
          <a:effectLst>
            <a:outerShdw blurRad="142875" rotWithShape="0" algn="bl" dir="8760000" dist="19050">
              <a:srgbClr val="76A5AF">
                <a:alpha val="49411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3400">
                <a:latin typeface="Arial"/>
                <a:ea typeface="Arial"/>
                <a:cs typeface="Arial"/>
                <a:sym typeface="Arial"/>
              </a:rPr>
              <a:t>NICHE MARKETING</a:t>
            </a:r>
            <a:endParaRPr sz="3400"/>
          </a:p>
        </p:txBody>
      </p:sp>
      <p:sp>
        <p:nvSpPr>
          <p:cNvPr id="103" name="Google Shape;103;p7"/>
          <p:cNvSpPr txBox="1"/>
          <p:nvPr>
            <p:ph type="ctrTitle"/>
          </p:nvPr>
        </p:nvSpPr>
        <p:spPr>
          <a:xfrm>
            <a:off x="1563025" y="1879351"/>
            <a:ext cx="6018000" cy="1384800"/>
          </a:xfrm>
          <a:prstGeom prst="rect">
            <a:avLst/>
          </a:prstGeom>
          <a:noFill/>
          <a:ln>
            <a:noFill/>
          </a:ln>
          <a:effectLst>
            <a:outerShdw blurRad="100013" rotWithShape="0" algn="bl" dir="8460000" dist="19050">
              <a:srgbClr val="76A5AF">
                <a:alpha val="49411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1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Niche</a:t>
            </a:r>
            <a:r>
              <a:rPr b="0" lang="en-US" sz="1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marketing</a:t>
            </a:r>
            <a:r>
              <a:rPr b="0" lang="en-US" sz="1600">
                <a:latin typeface="Arial"/>
                <a:ea typeface="Arial"/>
                <a:cs typeface="Arial"/>
                <a:sym typeface="Arial"/>
              </a:rPr>
              <a:t> is the process of carving out a relatively tiny part of a market that has a very special need not currently being filled.   Cable television channels often seek niche audiences to appeal to specific target groups with a common set of interests, such as ESPN designing programming to appeal to sports fans.</a:t>
            </a:r>
            <a:endParaRPr b="0"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4" name="Google Shape;104;p7"/>
          <p:cNvCxnSpPr/>
          <p:nvPr/>
        </p:nvCxnSpPr>
        <p:spPr>
          <a:xfrm>
            <a:off x="3190525" y="1736877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411"/>
              </a:srgbClr>
            </a:outerShdw>
          </a:effectLst>
        </p:spPr>
      </p:cxnSp>
      <p:pic>
        <p:nvPicPr>
          <p:cNvPr id="105" name="Google Shape;105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7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-US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©</a:t>
            </a:r>
            <a:r>
              <a:rPr b="0" i="0" lang="en-US" sz="13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700">
                <a:solidFill>
                  <a:schemeClr val="accent5"/>
                </a:solidFill>
              </a:rPr>
              <a:t>Copyright 2023</a:t>
            </a:r>
            <a:r>
              <a:rPr b="0" i="0" lang="en-US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. Sports Career Consulting, LLC.</a:t>
            </a:r>
            <a:endParaRPr b="0" i="0" sz="7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8"/>
          <p:cNvSpPr txBox="1"/>
          <p:nvPr>
            <p:ph type="title"/>
          </p:nvPr>
        </p:nvSpPr>
        <p:spPr>
          <a:xfrm>
            <a:off x="938500" y="445025"/>
            <a:ext cx="5735700" cy="55292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NICHE MARKETING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8"/>
          <p:cNvSpPr txBox="1"/>
          <p:nvPr>
            <p:ph idx="1" type="body"/>
          </p:nvPr>
        </p:nvSpPr>
        <p:spPr>
          <a:xfrm>
            <a:off x="938500" y="997948"/>
            <a:ext cx="7172100" cy="328797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One common strategy is developing a specific product that offers a unique opportunity to consumers:</a:t>
            </a:r>
            <a:endParaRPr sz="16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AutoNum type="arabicPeriod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When consumers were forced to stay away from fitness centers and health clubs during the pandemic, the market for indoor cycling equipment and exercise video subscriptions exploded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AutoNum type="arabicPeriod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Under Armour, recognizing the importance of athlete safety during a pandemic, manufactured face masks specifically for athletes to wear while training and competing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15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3" name="Google Shape;113;p8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411"/>
              </a:srgbClr>
            </a:outerShdw>
          </a:effectLst>
        </p:spPr>
      </p:cxnSp>
      <p:pic>
        <p:nvPicPr>
          <p:cNvPr id="114" name="Google Shape;114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9"/>
          <p:cNvSpPr txBox="1"/>
          <p:nvPr>
            <p:ph type="title"/>
          </p:nvPr>
        </p:nvSpPr>
        <p:spPr>
          <a:xfrm>
            <a:off x="938500" y="445025"/>
            <a:ext cx="5735700" cy="55292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NICHE MARKETING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9"/>
          <p:cNvSpPr txBox="1"/>
          <p:nvPr>
            <p:ph idx="1" type="body"/>
          </p:nvPr>
        </p:nvSpPr>
        <p:spPr>
          <a:xfrm>
            <a:off x="938500" y="1028950"/>
            <a:ext cx="7595900" cy="355433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Aligning a marketing campaign with </a:t>
            </a:r>
            <a:r>
              <a:rPr b="1" lang="en-US" sz="1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niche sports</a:t>
            </a:r>
            <a:r>
              <a:rPr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can help brands to reach new audiences. 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“Slamball”, a sport that combines aspects of basketball, football, and hockey with a playing surface that includes trampolines, announced plans to revive their league in 2023, including a two-year national broadcast rights deal with ESPN for the 2023 and 2024 seasons.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Mandalay Sports, producers of the Emmy Award-winning "The Last Dance," are developing a documentary series about the dance.</a:t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2" name="Google Shape;122;p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411"/>
              </a:srgbClr>
            </a:outerShdw>
          </a:effectLst>
        </p:spPr>
      </p:cxnSp>
      <p:pic>
        <p:nvPicPr>
          <p:cNvPr id="123" name="Google Shape;123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Kelly, Bob</dc:creator>
</cp:coreProperties>
</file>