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Calibri" panose="020F0502020204030204" pitchFamily="34" charset="0"/>
      <p:regular r:id="rId15"/>
      <p:bold r:id="rId16"/>
      <p:italic r:id="rId17"/>
      <p:boldItalic r:id="rId18"/>
    </p:embeddedFont>
    <p:embeddedFont>
      <p:font typeface="Helvetica Neue" panose="02000503000000020004" pitchFamily="2" charset="0"/>
      <p:regular r:id="rId19"/>
      <p:bold r:id="rId20"/>
      <p:italic r:id="rId21"/>
      <p:boldItalic r:id="rId22"/>
    </p:embeddedFont>
    <p:embeddedFont>
      <p:font typeface="Mansalva" pitchFamily="2" charset="77"/>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04">
          <p15:clr>
            <a:srgbClr val="A4A3A4"/>
          </p15:clr>
        </p15:guide>
        <p15:guide id="2" pos="9817">
          <p15:clr>
            <a:srgbClr val="A4A3A4"/>
          </p15:clr>
        </p15:guide>
        <p15:guide id="3" pos="4423">
          <p15:clr>
            <a:srgbClr val="747775"/>
          </p15:clr>
        </p15:guide>
        <p15:guide id="4" orient="horz" pos="1286">
          <p15:clr>
            <a:srgbClr val="747775"/>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jJzFZtpcjDoQhPaPUCXErCQwXTl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72"/>
  </p:normalViewPr>
  <p:slideViewPr>
    <p:cSldViewPr snapToGrid="0">
      <p:cViewPr varScale="1">
        <p:scale>
          <a:sx n="66" d="100"/>
          <a:sy n="66" d="100"/>
        </p:scale>
        <p:origin x="544" y="192"/>
      </p:cViewPr>
      <p:guideLst>
        <p:guide orient="horz" pos="2304"/>
        <p:guide pos="9817"/>
        <p:guide pos="4423"/>
        <p:guide orient="horz" pos="128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customschemas.google.com/relationships/presentationmetadata" Target="meta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8" name="Google Shape;23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8" name="Google Shape;2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260b49ced6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6" name="Google Shape;96;g260b49ced69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0" name="Google Shape;110;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5" name="Google Shape;12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9" name="Google Shape;169;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3" name="Google Shape;18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8" name="Google Shape;198;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6" name="Google Shape;22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 name="Google Shape;13;p1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 name="Google Shape;14;p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3"/>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2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4"/>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4"/>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2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5"/>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5"/>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8" name="Google Shape;18;p1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1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6"/>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17"/>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17"/>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30" name="Google Shape;30;p1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1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1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1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18"/>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6" name="Google Shape;36;p18"/>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7" name="Google Shape;37;p1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1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3" name="Google Shape;43;p1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4" name="Google Shape;44;p1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5" name="Google Shape;45;p1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6" name="Google Shape;46;p1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2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21"/>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21"/>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21"/>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2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2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22"/>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22"/>
          <p:cNvSpPr>
            <a:spLocks noGrp="1"/>
          </p:cNvSpPr>
          <p:nvPr>
            <p:ph type="pic" idx="2"/>
          </p:nvPr>
        </p:nvSpPr>
        <p:spPr>
          <a:xfrm>
            <a:off x="1792288" y="612775"/>
            <a:ext cx="5486400" cy="4114800"/>
          </a:xfrm>
          <a:prstGeom prst="rect">
            <a:avLst/>
          </a:prstGeom>
          <a:noFill/>
          <a:ln>
            <a:noFill/>
          </a:ln>
        </p:spPr>
      </p:sp>
      <p:sp>
        <p:nvSpPr>
          <p:cNvPr id="64" name="Google Shape;64;p22"/>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2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2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2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1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7.png"/><Relationship Id="rId7"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video" Target="https://www.youtube.com/embed/pj6S1tmSVmc?feature=oembed" TargetMode="Externa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s://youtu.be/pj6S1tmSVmc" TargetMode="External"/><Relationship Id="rId9"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7.xml"/><Relationship Id="rId7"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video" Target="https://www.youtube.com/embed/fWJmaXqUq5U?feature=oembed" TargetMode="External"/><Relationship Id="rId6" Type="http://schemas.openxmlformats.org/officeDocument/2006/relationships/image" Target="../media/image10.png"/><Relationship Id="rId5" Type="http://schemas.openxmlformats.org/officeDocument/2006/relationships/image" Target="../media/image3.png"/><Relationship Id="rId4" Type="http://schemas.openxmlformats.org/officeDocument/2006/relationships/hyperlink" Target="https://youtu.be/fWJmaXqUq5U" TargetMode="External"/><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3.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3505200" y="1025406"/>
            <a:ext cx="8047109" cy="2257028"/>
          </a:xfrm>
          <a:prstGeom prst="rect">
            <a:avLst/>
          </a:prstGeom>
          <a:noFill/>
          <a:ln>
            <a:noFill/>
          </a:ln>
        </p:spPr>
        <p:txBody>
          <a:bodyPr spcFirstLastPara="1" wrap="square" lIns="0" tIns="0" rIns="0" bIns="0" anchor="t" anchorCtr="0">
            <a:spAutoFit/>
          </a:bodyPr>
          <a:lstStyle/>
          <a:p>
            <a:pPr marL="0" marR="0" lvl="0" indent="0" algn="l" rtl="0">
              <a:lnSpc>
                <a:spcPct val="117146"/>
              </a:lnSpc>
              <a:spcBef>
                <a:spcPts val="0"/>
              </a:spcBef>
              <a:spcAft>
                <a:spcPts val="0"/>
              </a:spcAft>
              <a:buNone/>
            </a:pPr>
            <a:r>
              <a:rPr lang="en-US" sz="15000" b="1" i="0" u="none" strike="noStrike" cap="none">
                <a:solidFill>
                  <a:srgbClr val="E76E3C"/>
                </a:solidFill>
                <a:latin typeface="Helvetica Neue"/>
                <a:ea typeface="Helvetica Neue"/>
                <a:cs typeface="Helvetica Neue"/>
                <a:sym typeface="Helvetica Neue"/>
              </a:rPr>
              <a:t>WHAT IS</a:t>
            </a:r>
            <a:endParaRPr/>
          </a:p>
        </p:txBody>
      </p:sp>
      <p:sp>
        <p:nvSpPr>
          <p:cNvPr id="85" name="Google Shape;85;p1"/>
          <p:cNvSpPr txBox="1"/>
          <p:nvPr/>
        </p:nvSpPr>
        <p:spPr>
          <a:xfrm>
            <a:off x="1328985" y="4879201"/>
            <a:ext cx="15625500" cy="4161000"/>
          </a:xfrm>
          <a:prstGeom prst="rect">
            <a:avLst/>
          </a:prstGeom>
          <a:noFill/>
          <a:ln>
            <a:noFill/>
          </a:ln>
        </p:spPr>
        <p:txBody>
          <a:bodyPr spcFirstLastPara="1" wrap="square" lIns="0" tIns="0" rIns="0" bIns="0" anchor="t" anchorCtr="0">
            <a:spAutoFit/>
          </a:bodyPr>
          <a:lstStyle/>
          <a:p>
            <a:pPr marL="457200" marR="0" lvl="0" indent="-419100" algn="l" rtl="0">
              <a:lnSpc>
                <a:spcPct val="115000"/>
              </a:lnSpc>
              <a:spcBef>
                <a:spcPts val="0"/>
              </a:spcBef>
              <a:spcAft>
                <a:spcPts val="0"/>
              </a:spcAft>
              <a:buClr>
                <a:srgbClr val="000000"/>
              </a:buClr>
              <a:buSzPts val="3000"/>
              <a:buFont typeface="Arial"/>
              <a:buChar char="●"/>
            </a:pPr>
            <a:r>
              <a:rPr lang="en-US" sz="3000" b="1" i="0" u="none" strike="noStrike" cap="none">
                <a:solidFill>
                  <a:srgbClr val="000000"/>
                </a:solidFill>
                <a:latin typeface="Arial"/>
                <a:ea typeface="Arial"/>
                <a:cs typeface="Arial"/>
                <a:sym typeface="Arial"/>
              </a:rPr>
              <a:t>Positioning</a:t>
            </a:r>
            <a:r>
              <a:rPr lang="en-US" sz="3000" b="0" i="0" u="none" strike="noStrike" cap="none">
                <a:solidFill>
                  <a:srgbClr val="000000"/>
                </a:solidFill>
                <a:latin typeface="Arial"/>
                <a:ea typeface="Arial"/>
                <a:cs typeface="Arial"/>
                <a:sym typeface="Arial"/>
              </a:rPr>
              <a:t> refers to the fixing of a sports or entertainment entity in the minds of consumers in the target market. </a:t>
            </a:r>
            <a:endParaRPr sz="3000"/>
          </a:p>
          <a:p>
            <a:pPr marL="457200" marR="0" lvl="0" indent="-419100" algn="l" rtl="0">
              <a:lnSpc>
                <a:spcPct val="115000"/>
              </a:lnSpc>
              <a:spcBef>
                <a:spcPts val="2000"/>
              </a:spcBef>
              <a:spcAft>
                <a:spcPts val="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Positioning is about perception. To be successful, sports business professionals must carefully craft a positioning strategy that influences the way consumers view their products and services.</a:t>
            </a:r>
            <a:endParaRPr sz="3000" b="0" i="0" u="none" strike="noStrike" cap="none">
              <a:solidFill>
                <a:srgbClr val="000000"/>
              </a:solidFill>
              <a:latin typeface="Arial"/>
              <a:ea typeface="Arial"/>
              <a:cs typeface="Arial"/>
              <a:sym typeface="Arial"/>
            </a:endParaRPr>
          </a:p>
          <a:p>
            <a:pPr marL="457200" marR="0" lvl="0" indent="-419100" algn="l" rtl="0">
              <a:lnSpc>
                <a:spcPct val="115000"/>
              </a:lnSpc>
              <a:spcBef>
                <a:spcPts val="2000"/>
              </a:spcBef>
              <a:spcAft>
                <a:spcPts val="2000"/>
              </a:spcAft>
              <a:buClr>
                <a:srgbClr val="000000"/>
              </a:buClr>
              <a:buSzPts val="3000"/>
              <a:buFont typeface="Arial"/>
              <a:buChar char="●"/>
            </a:pPr>
            <a:r>
              <a:rPr lang="en-US" sz="3000" b="0" i="0" u="none" strike="noStrike" cap="none">
                <a:solidFill>
                  <a:srgbClr val="000000"/>
                </a:solidFill>
                <a:latin typeface="Arial"/>
                <a:ea typeface="Arial"/>
                <a:cs typeface="Arial"/>
                <a:sym typeface="Arial"/>
              </a:rPr>
              <a:t>Positioning is important to all sports and entertainment marketing professionals as it helps the consumer to distinguish between competing products.</a:t>
            </a:r>
            <a:endParaRPr sz="3000" b="0" i="0" u="none" strike="noStrike" cap="none">
              <a:solidFill>
                <a:srgbClr val="000000"/>
              </a:solidFill>
              <a:latin typeface="Arial"/>
              <a:ea typeface="Arial"/>
              <a:cs typeface="Arial"/>
              <a:sym typeface="Arial"/>
            </a:endParaRPr>
          </a:p>
        </p:txBody>
      </p:sp>
      <p:pic>
        <p:nvPicPr>
          <p:cNvPr id="86" name="Google Shape;86;p1"/>
          <p:cNvPicPr preferRelativeResize="0"/>
          <p:nvPr/>
        </p:nvPicPr>
        <p:blipFill rotWithShape="1">
          <a:blip r:embed="rId3">
            <a:alphaModFix/>
          </a:blip>
          <a:srcRect/>
          <a:stretch/>
        </p:blipFill>
        <p:spPr>
          <a:xfrm rot="1457306">
            <a:off x="11144816" y="1217976"/>
            <a:ext cx="1826075" cy="1196079"/>
          </a:xfrm>
          <a:prstGeom prst="rect">
            <a:avLst/>
          </a:prstGeom>
          <a:noFill/>
          <a:ln>
            <a:noFill/>
          </a:ln>
        </p:spPr>
      </p:pic>
      <p:sp>
        <p:nvSpPr>
          <p:cNvPr id="87" name="Google Shape;87;p1"/>
          <p:cNvSpPr txBox="1"/>
          <p:nvPr/>
        </p:nvSpPr>
        <p:spPr>
          <a:xfrm>
            <a:off x="8256598" y="2921800"/>
            <a:ext cx="9699000" cy="1539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0000" b="0" i="0" u="none" strike="noStrike" cap="none">
                <a:solidFill>
                  <a:srgbClr val="000000"/>
                </a:solidFill>
                <a:latin typeface="Arial"/>
                <a:ea typeface="Arial"/>
                <a:cs typeface="Arial"/>
                <a:sym typeface="Arial"/>
              </a:rPr>
              <a:t>POSITIONING?</a:t>
            </a:r>
            <a:endParaRPr/>
          </a:p>
        </p:txBody>
      </p:sp>
      <p:pic>
        <p:nvPicPr>
          <p:cNvPr id="88" name="Google Shape;88;p1"/>
          <p:cNvPicPr preferRelativeResize="0"/>
          <p:nvPr/>
        </p:nvPicPr>
        <p:blipFill rotWithShape="1">
          <a:blip r:embed="rId4">
            <a:alphaModFix/>
          </a:blip>
          <a:srcRect/>
          <a:stretch/>
        </p:blipFill>
        <p:spPr>
          <a:xfrm>
            <a:off x="8404440" y="4252138"/>
            <a:ext cx="1479119" cy="227160"/>
          </a:xfrm>
          <a:prstGeom prst="rect">
            <a:avLst/>
          </a:prstGeom>
          <a:noFill/>
          <a:ln>
            <a:noFill/>
          </a:ln>
        </p:spPr>
      </p:pic>
      <p:sp>
        <p:nvSpPr>
          <p:cNvPr id="89" name="Google Shape;89;p1"/>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0" name="Google Shape;90;p1"/>
          <p:cNvPicPr preferRelativeResize="0"/>
          <p:nvPr/>
        </p:nvPicPr>
        <p:blipFill rotWithShape="1">
          <a:blip r:embed="rId5">
            <a:alphaModFix/>
          </a:blip>
          <a:srcRect/>
          <a:stretch/>
        </p:blipFill>
        <p:spPr>
          <a:xfrm>
            <a:off x="310453" y="383965"/>
            <a:ext cx="406540" cy="428715"/>
          </a:xfrm>
          <a:prstGeom prst="rect">
            <a:avLst/>
          </a:prstGeom>
          <a:noFill/>
          <a:ln>
            <a:noFill/>
          </a:ln>
        </p:spPr>
      </p:pic>
      <p:grpSp>
        <p:nvGrpSpPr>
          <p:cNvPr id="91" name="Google Shape;91;p1"/>
          <p:cNvGrpSpPr/>
          <p:nvPr/>
        </p:nvGrpSpPr>
        <p:grpSpPr>
          <a:xfrm>
            <a:off x="1328985" y="313491"/>
            <a:ext cx="4026461" cy="543772"/>
            <a:chOff x="0" y="-57150"/>
            <a:chExt cx="5368615" cy="725029"/>
          </a:xfrm>
        </p:grpSpPr>
        <p:sp>
          <p:nvSpPr>
            <p:cNvPr id="92" name="Google Shape;92;p1"/>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93" name="Google Shape;93;p1"/>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10"/>
          <p:cNvSpPr txBox="1"/>
          <p:nvPr/>
        </p:nvSpPr>
        <p:spPr>
          <a:xfrm>
            <a:off x="1414024" y="1349600"/>
            <a:ext cx="12248700" cy="2825389"/>
          </a:xfrm>
          <a:prstGeom prst="rect">
            <a:avLst/>
          </a:prstGeom>
          <a:noFill/>
          <a:ln>
            <a:noFill/>
          </a:ln>
        </p:spPr>
        <p:txBody>
          <a:bodyPr spcFirstLastPara="1" wrap="square" lIns="0" tIns="0" rIns="0" bIns="0" anchor="t" anchorCtr="0">
            <a:spAutoFit/>
          </a:bodyPr>
          <a:lstStyle/>
          <a:p>
            <a:pPr marL="0" marR="0" lvl="0" indent="0" algn="l" rtl="0">
              <a:lnSpc>
                <a:spcPct val="136296"/>
              </a:lnSpc>
              <a:spcBef>
                <a:spcPts val="0"/>
              </a:spcBef>
              <a:spcAft>
                <a:spcPts val="0"/>
              </a:spcAft>
              <a:buNone/>
            </a:pPr>
            <a:r>
              <a:rPr lang="en-US" sz="13500" b="1" i="0" u="none" strike="noStrike" cap="none" dirty="0">
                <a:solidFill>
                  <a:srgbClr val="E76E3C"/>
                </a:solidFill>
                <a:latin typeface="+mj-lt"/>
                <a:ea typeface="Helvetica Neue"/>
                <a:cs typeface="Helvetica Neue"/>
                <a:sym typeface="Helvetica Neue"/>
              </a:rPr>
              <a:t>POSITIONING</a:t>
            </a:r>
            <a:endParaRPr dirty="0">
              <a:latin typeface="+mj-lt"/>
            </a:endParaRPr>
          </a:p>
        </p:txBody>
      </p:sp>
      <p:grpSp>
        <p:nvGrpSpPr>
          <p:cNvPr id="241" name="Google Shape;241;p10"/>
          <p:cNvGrpSpPr/>
          <p:nvPr/>
        </p:nvGrpSpPr>
        <p:grpSpPr>
          <a:xfrm>
            <a:off x="4386700" y="2924847"/>
            <a:ext cx="3028733" cy="1432851"/>
            <a:chOff x="3818625" y="3276884"/>
            <a:chExt cx="3028733" cy="1432851"/>
          </a:xfrm>
        </p:grpSpPr>
        <p:pic>
          <p:nvPicPr>
            <p:cNvPr id="242" name="Google Shape;242;p10"/>
            <p:cNvPicPr preferRelativeResize="0"/>
            <p:nvPr/>
          </p:nvPicPr>
          <p:blipFill rotWithShape="1">
            <a:blip r:embed="rId3">
              <a:alphaModFix/>
            </a:blip>
            <a:srcRect/>
            <a:stretch/>
          </p:blipFill>
          <p:spPr>
            <a:xfrm rot="-349046">
              <a:off x="3868958" y="3422337"/>
              <a:ext cx="2928066" cy="1141947"/>
            </a:xfrm>
            <a:prstGeom prst="rect">
              <a:avLst/>
            </a:prstGeom>
            <a:noFill/>
            <a:ln>
              <a:noFill/>
            </a:ln>
          </p:spPr>
        </p:pic>
        <p:sp>
          <p:nvSpPr>
            <p:cNvPr id="243" name="Google Shape;243;p10"/>
            <p:cNvSpPr txBox="1"/>
            <p:nvPr/>
          </p:nvSpPr>
          <p:spPr>
            <a:xfrm>
              <a:off x="4310390" y="3414889"/>
              <a:ext cx="2332800" cy="11568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7516" b="0" i="0" u="none" strike="noStrike" cap="none">
                  <a:solidFill>
                    <a:srgbClr val="000000"/>
                  </a:solidFill>
                  <a:latin typeface="Mansalva"/>
                  <a:ea typeface="Mansalva"/>
                  <a:cs typeface="Mansalva"/>
                  <a:sym typeface="Mansalva"/>
                </a:rPr>
                <a:t>AND</a:t>
              </a:r>
              <a:endParaRPr/>
            </a:p>
          </p:txBody>
        </p:sp>
      </p:grpSp>
      <p:sp>
        <p:nvSpPr>
          <p:cNvPr id="244" name="Google Shape;244;p10"/>
          <p:cNvSpPr/>
          <p:nvPr/>
        </p:nvSpPr>
        <p:spPr>
          <a:xfrm>
            <a:off x="10637507" y="5426864"/>
            <a:ext cx="39013" cy="3627582"/>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0"/>
          <p:cNvSpPr txBox="1"/>
          <p:nvPr/>
        </p:nvSpPr>
        <p:spPr>
          <a:xfrm>
            <a:off x="11455775" y="5018400"/>
            <a:ext cx="5970600" cy="4602300"/>
          </a:xfrm>
          <a:prstGeom prst="rect">
            <a:avLst/>
          </a:prstGeom>
          <a:noFill/>
          <a:ln>
            <a:noFill/>
          </a:ln>
        </p:spPr>
        <p:txBody>
          <a:bodyPr spcFirstLastPara="1" wrap="square" lIns="0" tIns="0" rIns="0" bIns="0" anchor="t" anchorCtr="0">
            <a:spAutoFit/>
          </a:bodyPr>
          <a:lstStyle/>
          <a:p>
            <a:pPr marL="0" marR="0" lvl="0" indent="0" algn="l" rtl="0">
              <a:lnSpc>
                <a:spcPct val="150000"/>
              </a:lnSpc>
              <a:spcBef>
                <a:spcPts val="0"/>
              </a:spcBef>
              <a:spcAft>
                <a:spcPts val="0"/>
              </a:spcAft>
              <a:buNone/>
            </a:pPr>
            <a:r>
              <a:rPr lang="en-US" sz="2600" b="0" i="0" u="none" strike="noStrike" cap="none">
                <a:solidFill>
                  <a:srgbClr val="000000"/>
                </a:solidFill>
                <a:latin typeface="Arial"/>
                <a:ea typeface="Arial"/>
                <a:cs typeface="Arial"/>
                <a:sym typeface="Arial"/>
              </a:rPr>
              <a:t>In the early 1990s, General Mills launched a “Picture Yourself on a Wheaties Box” promotion, where, for a fee, the brand would create a custom Wheaties box using  the consumer's own photograph, allowing anyone to become the face of "The Breakfast of Champions". </a:t>
            </a:r>
            <a:endParaRPr/>
          </a:p>
        </p:txBody>
      </p:sp>
      <p:pic>
        <p:nvPicPr>
          <p:cNvPr id="246" name="Google Shape;246;p10"/>
          <p:cNvPicPr preferRelativeResize="0"/>
          <p:nvPr/>
        </p:nvPicPr>
        <p:blipFill rotWithShape="1">
          <a:blip r:embed="rId4">
            <a:alphaModFix/>
          </a:blip>
          <a:srcRect/>
          <a:stretch/>
        </p:blipFill>
        <p:spPr>
          <a:xfrm rot="-425077">
            <a:off x="6794328" y="6581873"/>
            <a:ext cx="2629931" cy="1453635"/>
          </a:xfrm>
          <a:prstGeom prst="rect">
            <a:avLst/>
          </a:prstGeom>
          <a:noFill/>
          <a:ln>
            <a:noFill/>
          </a:ln>
        </p:spPr>
      </p:pic>
      <p:pic>
        <p:nvPicPr>
          <p:cNvPr id="247" name="Google Shape;247;p10"/>
          <p:cNvPicPr preferRelativeResize="0"/>
          <p:nvPr/>
        </p:nvPicPr>
        <p:blipFill rotWithShape="1">
          <a:blip r:embed="rId5">
            <a:alphaModFix/>
          </a:blip>
          <a:srcRect/>
          <a:stretch/>
        </p:blipFill>
        <p:spPr>
          <a:xfrm rot="1457306">
            <a:off x="12994100" y="2363792"/>
            <a:ext cx="1826075" cy="1196079"/>
          </a:xfrm>
          <a:prstGeom prst="rect">
            <a:avLst/>
          </a:prstGeom>
          <a:noFill/>
          <a:ln>
            <a:noFill/>
          </a:ln>
        </p:spPr>
      </p:pic>
      <p:sp>
        <p:nvSpPr>
          <p:cNvPr id="248" name="Google Shape;248;p10"/>
          <p:cNvSpPr txBox="1"/>
          <p:nvPr/>
        </p:nvSpPr>
        <p:spPr>
          <a:xfrm>
            <a:off x="7415424" y="3342725"/>
            <a:ext cx="7019400" cy="1154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500" b="0" i="0" u="none" strike="noStrike" cap="none" dirty="0">
                <a:solidFill>
                  <a:srgbClr val="000000"/>
                </a:solidFill>
                <a:latin typeface="Arial"/>
                <a:ea typeface="Arial"/>
                <a:cs typeface="Arial"/>
                <a:sym typeface="Arial"/>
              </a:rPr>
              <a:t>PROMOTION</a:t>
            </a:r>
            <a:endParaRPr dirty="0"/>
          </a:p>
        </p:txBody>
      </p:sp>
      <p:pic>
        <p:nvPicPr>
          <p:cNvPr id="249" name="Google Shape;249;p10"/>
          <p:cNvPicPr preferRelativeResize="0"/>
          <p:nvPr/>
        </p:nvPicPr>
        <p:blipFill rotWithShape="1">
          <a:blip r:embed="rId6">
            <a:alphaModFix/>
          </a:blip>
          <a:srcRect/>
          <a:stretch/>
        </p:blipFill>
        <p:spPr>
          <a:xfrm>
            <a:off x="8764302" y="4497129"/>
            <a:ext cx="1479119" cy="251692"/>
          </a:xfrm>
          <a:prstGeom prst="rect">
            <a:avLst/>
          </a:prstGeom>
          <a:noFill/>
          <a:ln>
            <a:noFill/>
          </a:ln>
        </p:spPr>
      </p:pic>
      <p:sp>
        <p:nvSpPr>
          <p:cNvPr id="250" name="Google Shape;250;p10"/>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1" name="Google Shape;251;p10"/>
          <p:cNvPicPr preferRelativeResize="0"/>
          <p:nvPr/>
        </p:nvPicPr>
        <p:blipFill rotWithShape="1">
          <a:blip r:embed="rId7">
            <a:alphaModFix/>
          </a:blip>
          <a:srcRect/>
          <a:stretch/>
        </p:blipFill>
        <p:spPr>
          <a:xfrm>
            <a:off x="310453" y="383965"/>
            <a:ext cx="406540" cy="428715"/>
          </a:xfrm>
          <a:prstGeom prst="rect">
            <a:avLst/>
          </a:prstGeom>
          <a:noFill/>
          <a:ln>
            <a:noFill/>
          </a:ln>
        </p:spPr>
      </p:pic>
      <p:grpSp>
        <p:nvGrpSpPr>
          <p:cNvPr id="252" name="Google Shape;252;p10"/>
          <p:cNvGrpSpPr/>
          <p:nvPr/>
        </p:nvGrpSpPr>
        <p:grpSpPr>
          <a:xfrm>
            <a:off x="1328985" y="313491"/>
            <a:ext cx="4026461" cy="543772"/>
            <a:chOff x="0" y="-57150"/>
            <a:chExt cx="5368615" cy="725029"/>
          </a:xfrm>
        </p:grpSpPr>
        <p:sp>
          <p:nvSpPr>
            <p:cNvPr id="253" name="Google Shape;253;p10"/>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254" name="Google Shape;254;p10"/>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pic>
        <p:nvPicPr>
          <p:cNvPr id="255" name="Google Shape;255;p10" descr="Can You Picture Yourself on a Wheaties Box? Cereal fans the world over have  been dreaming for decades of h… | Wheaties cereal, General mills, Breakfast  of champions"/>
          <p:cNvPicPr preferRelativeResize="0"/>
          <p:nvPr/>
        </p:nvPicPr>
        <p:blipFill rotWithShape="1">
          <a:blip r:embed="rId8">
            <a:alphaModFix/>
          </a:blip>
          <a:srcRect/>
          <a:stretch/>
        </p:blipFill>
        <p:spPr>
          <a:xfrm>
            <a:off x="1144345" y="4202805"/>
            <a:ext cx="3618456" cy="532416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11"/>
          <p:cNvSpPr txBox="1"/>
          <p:nvPr/>
        </p:nvSpPr>
        <p:spPr>
          <a:xfrm>
            <a:off x="1300911" y="2857500"/>
            <a:ext cx="647700" cy="1107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194" b="0" i="0" u="none" strike="noStrike" cap="none">
                <a:solidFill>
                  <a:srgbClr val="000000"/>
                </a:solidFill>
                <a:latin typeface="Mansalva"/>
                <a:ea typeface="Mansalva"/>
                <a:cs typeface="Mansalva"/>
                <a:sym typeface="Mansalva"/>
              </a:rPr>
              <a:t>*</a:t>
            </a:r>
            <a:endParaRPr/>
          </a:p>
        </p:txBody>
      </p:sp>
      <p:sp>
        <p:nvSpPr>
          <p:cNvPr id="261" name="Google Shape;261;p11"/>
          <p:cNvSpPr txBox="1"/>
          <p:nvPr/>
        </p:nvSpPr>
        <p:spPr>
          <a:xfrm>
            <a:off x="895173" y="1338500"/>
            <a:ext cx="17047800" cy="1909433"/>
          </a:xfrm>
          <a:prstGeom prst="rect">
            <a:avLst/>
          </a:prstGeom>
          <a:noFill/>
          <a:ln>
            <a:noFill/>
          </a:ln>
        </p:spPr>
        <p:txBody>
          <a:bodyPr spcFirstLastPara="1" wrap="square" lIns="0" tIns="0" rIns="0" bIns="0" anchor="t" anchorCtr="0">
            <a:spAutoFit/>
          </a:bodyPr>
          <a:lstStyle/>
          <a:p>
            <a:pPr marL="0" marR="0" lvl="0" indent="0" algn="l" rtl="0">
              <a:lnSpc>
                <a:spcPct val="141477"/>
              </a:lnSpc>
              <a:spcBef>
                <a:spcPts val="0"/>
              </a:spcBef>
              <a:spcAft>
                <a:spcPts val="0"/>
              </a:spcAft>
              <a:buNone/>
            </a:pPr>
            <a:r>
              <a:rPr lang="en-US" sz="8800" b="1" i="0" u="none" strike="noStrike" cap="none" dirty="0">
                <a:solidFill>
                  <a:srgbClr val="E76E3C"/>
                </a:solidFill>
                <a:latin typeface="+mj-lt"/>
                <a:ea typeface="Helvetica Neue"/>
                <a:cs typeface="Helvetica Neue"/>
                <a:sym typeface="Helvetica Neue"/>
              </a:rPr>
              <a:t>DISCUSSION QUESTIONS</a:t>
            </a:r>
            <a:endParaRPr dirty="0">
              <a:latin typeface="+mj-lt"/>
            </a:endParaRPr>
          </a:p>
        </p:txBody>
      </p:sp>
      <p:sp>
        <p:nvSpPr>
          <p:cNvPr id="262" name="Google Shape;262;p11"/>
          <p:cNvSpPr txBox="1"/>
          <p:nvPr/>
        </p:nvSpPr>
        <p:spPr>
          <a:xfrm>
            <a:off x="2133600" y="3301429"/>
            <a:ext cx="12073893" cy="503921"/>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What is positioning?</a:t>
            </a:r>
            <a:endParaRPr sz="2600" b="0" i="0" u="none" strike="noStrike" cap="none">
              <a:solidFill>
                <a:srgbClr val="000000"/>
              </a:solidFill>
              <a:latin typeface="Arial"/>
              <a:ea typeface="Arial"/>
              <a:cs typeface="Arial"/>
              <a:sym typeface="Arial"/>
            </a:endParaRPr>
          </a:p>
        </p:txBody>
      </p:sp>
      <p:sp>
        <p:nvSpPr>
          <p:cNvPr id="263" name="Google Shape;263;p11"/>
          <p:cNvSpPr txBox="1"/>
          <p:nvPr/>
        </p:nvSpPr>
        <p:spPr>
          <a:xfrm>
            <a:off x="1328985" y="3917371"/>
            <a:ext cx="647700" cy="1107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194" b="0" i="0" u="none" strike="noStrike" cap="none">
                <a:solidFill>
                  <a:srgbClr val="000000"/>
                </a:solidFill>
                <a:latin typeface="Mansalva"/>
                <a:ea typeface="Mansalva"/>
                <a:cs typeface="Mansalva"/>
                <a:sym typeface="Mansalva"/>
              </a:rPr>
              <a:t>*</a:t>
            </a:r>
            <a:endParaRPr/>
          </a:p>
        </p:txBody>
      </p:sp>
      <p:sp>
        <p:nvSpPr>
          <p:cNvPr id="264" name="Google Shape;264;p11"/>
          <p:cNvSpPr txBox="1"/>
          <p:nvPr/>
        </p:nvSpPr>
        <p:spPr>
          <a:xfrm>
            <a:off x="1328985" y="4977242"/>
            <a:ext cx="647700" cy="1107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194" b="0" i="0" u="none" strike="noStrike" cap="none">
                <a:solidFill>
                  <a:srgbClr val="000000"/>
                </a:solidFill>
                <a:latin typeface="Mansalva"/>
                <a:ea typeface="Mansalva"/>
                <a:cs typeface="Mansalva"/>
                <a:sym typeface="Mansalva"/>
              </a:rPr>
              <a:t>*</a:t>
            </a:r>
            <a:endParaRPr/>
          </a:p>
        </p:txBody>
      </p:sp>
      <p:sp>
        <p:nvSpPr>
          <p:cNvPr id="265" name="Google Shape;265;p11"/>
          <p:cNvSpPr txBox="1"/>
          <p:nvPr/>
        </p:nvSpPr>
        <p:spPr>
          <a:xfrm>
            <a:off x="1300911" y="5958591"/>
            <a:ext cx="647700" cy="1107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194" b="0" i="0" u="none" strike="noStrike" cap="none">
                <a:solidFill>
                  <a:srgbClr val="000000"/>
                </a:solidFill>
                <a:latin typeface="Mansalva"/>
                <a:ea typeface="Mansalva"/>
                <a:cs typeface="Mansalva"/>
                <a:sym typeface="Mansalva"/>
              </a:rPr>
              <a:t>*</a:t>
            </a:r>
            <a:endParaRPr/>
          </a:p>
        </p:txBody>
      </p:sp>
      <p:sp>
        <p:nvSpPr>
          <p:cNvPr id="266" name="Google Shape;266;p11"/>
          <p:cNvSpPr txBox="1"/>
          <p:nvPr/>
        </p:nvSpPr>
        <p:spPr>
          <a:xfrm>
            <a:off x="1300911" y="7392657"/>
            <a:ext cx="647700" cy="1107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7194" b="0" i="0" u="none" strike="noStrike" cap="none">
                <a:solidFill>
                  <a:srgbClr val="000000"/>
                </a:solidFill>
                <a:latin typeface="Mansalva"/>
                <a:ea typeface="Mansalva"/>
                <a:cs typeface="Mansalva"/>
                <a:sym typeface="Mansalva"/>
              </a:rPr>
              <a:t>*</a:t>
            </a:r>
            <a:endParaRPr/>
          </a:p>
        </p:txBody>
      </p:sp>
      <p:sp>
        <p:nvSpPr>
          <p:cNvPr id="267" name="Google Shape;267;p11"/>
          <p:cNvSpPr txBox="1"/>
          <p:nvPr/>
        </p:nvSpPr>
        <p:spPr>
          <a:xfrm>
            <a:off x="2133600" y="4355278"/>
            <a:ext cx="12073893" cy="503921"/>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Why is positioning important in the business of sports and entertainment?</a:t>
            </a:r>
            <a:endParaRPr sz="2600" b="0" i="0" u="none" strike="noStrike" cap="none">
              <a:solidFill>
                <a:srgbClr val="000000"/>
              </a:solidFill>
              <a:latin typeface="Arial"/>
              <a:ea typeface="Arial"/>
              <a:cs typeface="Arial"/>
              <a:sym typeface="Arial"/>
            </a:endParaRPr>
          </a:p>
        </p:txBody>
      </p:sp>
      <p:sp>
        <p:nvSpPr>
          <p:cNvPr id="268" name="Google Shape;268;p11"/>
          <p:cNvSpPr txBox="1"/>
          <p:nvPr/>
        </p:nvSpPr>
        <p:spPr>
          <a:xfrm>
            <a:off x="2153653" y="5427802"/>
            <a:ext cx="12073893" cy="503921"/>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Did you know Wheaties was known as “The Breakfast of Champions”?</a:t>
            </a:r>
            <a:endParaRPr sz="2600" b="0" i="0" u="none" strike="noStrike" cap="none">
              <a:solidFill>
                <a:srgbClr val="000000"/>
              </a:solidFill>
              <a:latin typeface="Arial"/>
              <a:ea typeface="Arial"/>
              <a:cs typeface="Arial"/>
              <a:sym typeface="Arial"/>
            </a:endParaRPr>
          </a:p>
        </p:txBody>
      </p:sp>
      <p:sp>
        <p:nvSpPr>
          <p:cNvPr id="269" name="Google Shape;269;p11"/>
          <p:cNvSpPr txBox="1"/>
          <p:nvPr/>
        </p:nvSpPr>
        <p:spPr>
          <a:xfrm>
            <a:off x="2153652" y="6380892"/>
            <a:ext cx="12073893" cy="1042529"/>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How important was advertising and promotion to the overall success of Wheaties’ positioning strategy?</a:t>
            </a:r>
            <a:endParaRPr sz="2600" b="0" i="0" u="none" strike="noStrike" cap="none">
              <a:solidFill>
                <a:srgbClr val="000000"/>
              </a:solidFill>
              <a:latin typeface="Arial"/>
              <a:ea typeface="Arial"/>
              <a:cs typeface="Arial"/>
              <a:sym typeface="Arial"/>
            </a:endParaRPr>
          </a:p>
        </p:txBody>
      </p:sp>
      <p:sp>
        <p:nvSpPr>
          <p:cNvPr id="270" name="Google Shape;270;p11"/>
          <p:cNvSpPr txBox="1"/>
          <p:nvPr/>
        </p:nvSpPr>
        <p:spPr>
          <a:xfrm>
            <a:off x="2133600" y="7768266"/>
            <a:ext cx="12073893" cy="1042529"/>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Who might represent competition to Wheaties?  How might a competing brand position their product against Wheaties?</a:t>
            </a:r>
            <a:endParaRPr sz="2600" b="0" i="0" u="none" strike="noStrike" cap="none">
              <a:solidFill>
                <a:srgbClr val="000000"/>
              </a:solidFill>
              <a:latin typeface="Arial"/>
              <a:ea typeface="Arial"/>
              <a:cs typeface="Arial"/>
              <a:sym typeface="Arial"/>
            </a:endParaRPr>
          </a:p>
        </p:txBody>
      </p:sp>
      <p:sp>
        <p:nvSpPr>
          <p:cNvPr id="271" name="Google Shape;271;p11"/>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2" name="Google Shape;272;p11"/>
          <p:cNvPicPr preferRelativeResize="0"/>
          <p:nvPr/>
        </p:nvPicPr>
        <p:blipFill rotWithShape="1">
          <a:blip r:embed="rId3">
            <a:alphaModFix/>
          </a:blip>
          <a:srcRect/>
          <a:stretch/>
        </p:blipFill>
        <p:spPr>
          <a:xfrm>
            <a:off x="310453" y="383965"/>
            <a:ext cx="406540" cy="428715"/>
          </a:xfrm>
          <a:prstGeom prst="rect">
            <a:avLst/>
          </a:prstGeom>
          <a:noFill/>
          <a:ln>
            <a:noFill/>
          </a:ln>
        </p:spPr>
      </p:pic>
      <p:grpSp>
        <p:nvGrpSpPr>
          <p:cNvPr id="273" name="Google Shape;273;p11"/>
          <p:cNvGrpSpPr/>
          <p:nvPr/>
        </p:nvGrpSpPr>
        <p:grpSpPr>
          <a:xfrm>
            <a:off x="1328985" y="313491"/>
            <a:ext cx="4026461" cy="543772"/>
            <a:chOff x="0" y="-57150"/>
            <a:chExt cx="5368615" cy="725029"/>
          </a:xfrm>
        </p:grpSpPr>
        <p:sp>
          <p:nvSpPr>
            <p:cNvPr id="274" name="Google Shape;274;p11"/>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275" name="Google Shape;275;p11"/>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12"/>
          <p:cNvSpPr txBox="1"/>
          <p:nvPr/>
        </p:nvSpPr>
        <p:spPr>
          <a:xfrm>
            <a:off x="1300911" y="3162300"/>
            <a:ext cx="647700" cy="96924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7194"/>
              <a:buFont typeface="Mansalva"/>
              <a:buNone/>
            </a:pPr>
            <a:r>
              <a:rPr lang="en-US" sz="7194" b="0" i="0" u="none" strike="noStrike" cap="none">
                <a:solidFill>
                  <a:srgbClr val="000000"/>
                </a:solidFill>
                <a:latin typeface="Mansalva"/>
                <a:ea typeface="Mansalva"/>
                <a:cs typeface="Mansalva"/>
                <a:sym typeface="Mansalva"/>
              </a:rPr>
              <a:t>*</a:t>
            </a:r>
            <a:endParaRPr/>
          </a:p>
        </p:txBody>
      </p:sp>
      <p:sp>
        <p:nvSpPr>
          <p:cNvPr id="281" name="Google Shape;281;p12"/>
          <p:cNvSpPr txBox="1"/>
          <p:nvPr/>
        </p:nvSpPr>
        <p:spPr>
          <a:xfrm>
            <a:off x="895173" y="1338500"/>
            <a:ext cx="16961400" cy="1909433"/>
          </a:xfrm>
          <a:prstGeom prst="rect">
            <a:avLst/>
          </a:prstGeom>
          <a:noFill/>
          <a:ln>
            <a:noFill/>
          </a:ln>
        </p:spPr>
        <p:txBody>
          <a:bodyPr spcFirstLastPara="1" wrap="square" lIns="0" tIns="0" rIns="0" bIns="0" anchor="t" anchorCtr="0">
            <a:spAutoFit/>
          </a:bodyPr>
          <a:lstStyle/>
          <a:p>
            <a:pPr marL="0" marR="0" lvl="0" indent="0" algn="l" rtl="0">
              <a:lnSpc>
                <a:spcPct val="141477"/>
              </a:lnSpc>
              <a:spcBef>
                <a:spcPts val="0"/>
              </a:spcBef>
              <a:spcAft>
                <a:spcPts val="0"/>
              </a:spcAft>
              <a:buClr>
                <a:srgbClr val="E76E3C"/>
              </a:buClr>
              <a:buSzPts val="8800"/>
              <a:buFont typeface="Helvetica Neue"/>
              <a:buNone/>
            </a:pPr>
            <a:r>
              <a:rPr lang="en-US" sz="8800" b="1" i="0" u="none" strike="noStrike" cap="none" dirty="0">
                <a:solidFill>
                  <a:srgbClr val="E76E3C"/>
                </a:solidFill>
                <a:latin typeface="+mj-lt"/>
                <a:ea typeface="Helvetica Neue"/>
                <a:cs typeface="Helvetica Neue"/>
                <a:sym typeface="Helvetica Neue"/>
              </a:rPr>
              <a:t>DISCUSSION QUESTIONS</a:t>
            </a:r>
            <a:endParaRPr dirty="0">
              <a:latin typeface="+mj-lt"/>
            </a:endParaRPr>
          </a:p>
        </p:txBody>
      </p:sp>
      <p:sp>
        <p:nvSpPr>
          <p:cNvPr id="282" name="Google Shape;282;p12"/>
          <p:cNvSpPr txBox="1"/>
          <p:nvPr/>
        </p:nvSpPr>
        <p:spPr>
          <a:xfrm>
            <a:off x="1300911" y="6493575"/>
            <a:ext cx="647700" cy="96924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7194"/>
              <a:buFont typeface="Mansalva"/>
              <a:buNone/>
            </a:pPr>
            <a:r>
              <a:rPr lang="en-US" sz="7194" b="0" i="0" u="none" strike="noStrike" cap="none">
                <a:solidFill>
                  <a:srgbClr val="000000"/>
                </a:solidFill>
                <a:latin typeface="Mansalva"/>
                <a:ea typeface="Mansalva"/>
                <a:cs typeface="Mansalva"/>
                <a:sym typeface="Mansalva"/>
              </a:rPr>
              <a:t>*</a:t>
            </a:r>
            <a:endParaRPr/>
          </a:p>
        </p:txBody>
      </p:sp>
      <p:sp>
        <p:nvSpPr>
          <p:cNvPr id="283" name="Google Shape;283;p12"/>
          <p:cNvSpPr txBox="1"/>
          <p:nvPr/>
        </p:nvSpPr>
        <p:spPr>
          <a:xfrm>
            <a:off x="2133600" y="6591300"/>
            <a:ext cx="12073893" cy="2658356"/>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2600" b="0" i="0" u="none" strike="noStrike" cap="none">
                <a:solidFill>
                  <a:srgbClr val="000000"/>
                </a:solidFill>
                <a:latin typeface="Arial"/>
                <a:ea typeface="Arial"/>
                <a:cs typeface="Arial"/>
                <a:sym typeface="Arial"/>
              </a:rPr>
              <a:t>Create your own advertising campaign and develop a positioning strategy that supports your messaging.  How will you position the product relative to both direct and indirect competitors?  Will you continue to use athletes as part of the brand marketing?  Would you introduce a new product?  Be prepared to present your ad campaign in class.</a:t>
            </a:r>
            <a:endParaRPr/>
          </a:p>
        </p:txBody>
      </p:sp>
      <p:sp>
        <p:nvSpPr>
          <p:cNvPr id="284" name="Google Shape;284;p12"/>
          <p:cNvSpPr txBox="1"/>
          <p:nvPr/>
        </p:nvSpPr>
        <p:spPr>
          <a:xfrm>
            <a:off x="2133600" y="3333509"/>
            <a:ext cx="12073893" cy="2658356"/>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Clr>
                <a:srgbClr val="000000"/>
              </a:buClr>
              <a:buSzPts val="2600"/>
              <a:buFont typeface="Arial"/>
              <a:buNone/>
            </a:pPr>
            <a:r>
              <a:rPr lang="en-US" sz="2600" b="0" i="0" u="none" strike="noStrike" cap="none" dirty="0">
                <a:solidFill>
                  <a:srgbClr val="000000"/>
                </a:solidFill>
                <a:latin typeface="Arial"/>
                <a:ea typeface="Arial"/>
                <a:cs typeface="Arial"/>
                <a:sym typeface="Arial"/>
              </a:rPr>
              <a:t>Over time, consumer preferences have shifted, and Wheaties is no longer a dominant brand in the breakfast foods market.  Things like protein bars, smoothies, Greek yogurt and avocado toast have become popular, with sales of healthier breakfast cereals slumping in the last decade.  If you were a marketing professional tasked with giving Wheaties a sales boost, what would you do?</a:t>
            </a:r>
            <a:endParaRPr dirty="0"/>
          </a:p>
        </p:txBody>
      </p:sp>
      <p:sp>
        <p:nvSpPr>
          <p:cNvPr id="285" name="Google Shape;285;p12"/>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86" name="Google Shape;286;p12"/>
          <p:cNvPicPr preferRelativeResize="0"/>
          <p:nvPr/>
        </p:nvPicPr>
        <p:blipFill rotWithShape="1">
          <a:blip r:embed="rId3">
            <a:alphaModFix/>
          </a:blip>
          <a:srcRect/>
          <a:stretch/>
        </p:blipFill>
        <p:spPr>
          <a:xfrm>
            <a:off x="310453" y="383965"/>
            <a:ext cx="406540" cy="428715"/>
          </a:xfrm>
          <a:prstGeom prst="rect">
            <a:avLst/>
          </a:prstGeom>
          <a:noFill/>
          <a:ln>
            <a:noFill/>
          </a:ln>
        </p:spPr>
      </p:pic>
      <p:grpSp>
        <p:nvGrpSpPr>
          <p:cNvPr id="287" name="Google Shape;287;p12"/>
          <p:cNvGrpSpPr/>
          <p:nvPr/>
        </p:nvGrpSpPr>
        <p:grpSpPr>
          <a:xfrm>
            <a:off x="1328985" y="313491"/>
            <a:ext cx="4026461" cy="543772"/>
            <a:chOff x="0" y="-57150"/>
            <a:chExt cx="5368615" cy="725029"/>
          </a:xfrm>
        </p:grpSpPr>
        <p:sp>
          <p:nvSpPr>
            <p:cNvPr id="288" name="Google Shape;288;p12"/>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Clr>
                  <a:srgbClr val="000000"/>
                </a:buClr>
                <a:buSzPts val="1499"/>
                <a:buFont typeface="Arial"/>
                <a:buNone/>
              </a:pPr>
              <a:r>
                <a:rPr lang="en-US" sz="1499" b="0" i="0" u="none" strike="noStrike" cap="none">
                  <a:solidFill>
                    <a:srgbClr val="000000"/>
                  </a:solidFill>
                  <a:latin typeface="Arial"/>
                  <a:ea typeface="Arial"/>
                  <a:cs typeface="Arial"/>
                  <a:sym typeface="Arial"/>
                </a:rPr>
                <a:t>Sports Career Consulting</a:t>
              </a:r>
              <a:endParaRPr/>
            </a:p>
          </p:txBody>
        </p:sp>
        <p:sp>
          <p:nvSpPr>
            <p:cNvPr id="289" name="Google Shape;289;p12"/>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Clr>
                  <a:srgbClr val="000000"/>
                </a:buClr>
                <a:buSzPts val="1499"/>
                <a:buFont typeface="Arial"/>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g260b49ced69_0_0"/>
          <p:cNvSpPr txBox="1"/>
          <p:nvPr/>
        </p:nvSpPr>
        <p:spPr>
          <a:xfrm>
            <a:off x="3505200" y="1025406"/>
            <a:ext cx="8047200" cy="2308800"/>
          </a:xfrm>
          <a:prstGeom prst="rect">
            <a:avLst/>
          </a:prstGeom>
          <a:noFill/>
          <a:ln>
            <a:noFill/>
          </a:ln>
        </p:spPr>
        <p:txBody>
          <a:bodyPr spcFirstLastPara="1" wrap="square" lIns="0" tIns="0" rIns="0" bIns="0" anchor="t" anchorCtr="0">
            <a:spAutoFit/>
          </a:bodyPr>
          <a:lstStyle/>
          <a:p>
            <a:pPr marL="0" marR="0" lvl="0" indent="0" algn="l" rtl="0">
              <a:lnSpc>
                <a:spcPct val="117146"/>
              </a:lnSpc>
              <a:spcBef>
                <a:spcPts val="0"/>
              </a:spcBef>
              <a:spcAft>
                <a:spcPts val="0"/>
              </a:spcAft>
              <a:buNone/>
            </a:pPr>
            <a:r>
              <a:rPr lang="en-US" sz="15000" b="1" i="0" u="none" strike="noStrike" cap="none">
                <a:solidFill>
                  <a:srgbClr val="E76E3C"/>
                </a:solidFill>
                <a:latin typeface="Helvetica Neue"/>
                <a:ea typeface="Helvetica Neue"/>
                <a:cs typeface="Helvetica Neue"/>
                <a:sym typeface="Helvetica Neue"/>
              </a:rPr>
              <a:t>WHAT IS</a:t>
            </a:r>
            <a:endParaRPr/>
          </a:p>
        </p:txBody>
      </p:sp>
      <p:sp>
        <p:nvSpPr>
          <p:cNvPr id="99" name="Google Shape;99;g260b49ced69_0_0"/>
          <p:cNvSpPr txBox="1"/>
          <p:nvPr/>
        </p:nvSpPr>
        <p:spPr>
          <a:xfrm>
            <a:off x="1328985" y="4879201"/>
            <a:ext cx="15625500" cy="4979700"/>
          </a:xfrm>
          <a:prstGeom prst="rect">
            <a:avLst/>
          </a:prstGeom>
          <a:noFill/>
          <a:ln>
            <a:noFill/>
          </a:ln>
        </p:spPr>
        <p:txBody>
          <a:bodyPr spcFirstLastPara="1" wrap="square" lIns="0" tIns="0" rIns="0" bIns="0" anchor="t" anchorCtr="0">
            <a:spAutoFit/>
          </a:bodyPr>
          <a:lstStyle/>
          <a:p>
            <a:pPr marL="0" marR="0" lvl="0" indent="0" algn="l" rtl="0">
              <a:lnSpc>
                <a:spcPct val="115000"/>
              </a:lnSpc>
              <a:spcBef>
                <a:spcPts val="0"/>
              </a:spcBef>
              <a:spcAft>
                <a:spcPts val="0"/>
              </a:spcAft>
              <a:buNone/>
            </a:pPr>
            <a:r>
              <a:rPr lang="en-US" sz="2700" b="1"/>
              <a:t>Positioning examples include:</a:t>
            </a:r>
            <a:endParaRPr sz="2700" b="1"/>
          </a:p>
          <a:p>
            <a:pPr marL="457200" marR="0" lvl="0" indent="-400050" algn="l" rtl="0">
              <a:lnSpc>
                <a:spcPct val="115000"/>
              </a:lnSpc>
              <a:spcBef>
                <a:spcPts val="2000"/>
              </a:spcBef>
              <a:spcAft>
                <a:spcPts val="0"/>
              </a:spcAft>
              <a:buSzPts val="2700"/>
              <a:buChar char="●"/>
            </a:pPr>
            <a:r>
              <a:rPr lang="en-US" sz="2700"/>
              <a:t>Sports leagues (NBA vs. G-League)</a:t>
            </a:r>
            <a:endParaRPr sz="2700"/>
          </a:p>
          <a:p>
            <a:pPr marL="457200" marR="0" lvl="0" indent="-400050" algn="l" rtl="0">
              <a:lnSpc>
                <a:spcPct val="115000"/>
              </a:lnSpc>
              <a:spcBef>
                <a:spcPts val="1500"/>
              </a:spcBef>
              <a:spcAft>
                <a:spcPts val="0"/>
              </a:spcAft>
              <a:buSzPts val="2700"/>
              <a:buChar char="●"/>
            </a:pPr>
            <a:r>
              <a:rPr lang="en-US" sz="2700"/>
              <a:t>Sports drinks (Gatorade as a performance beverage)</a:t>
            </a:r>
            <a:endParaRPr sz="2700"/>
          </a:p>
          <a:p>
            <a:pPr marL="457200" marR="0" lvl="0" indent="-400050" algn="l" rtl="0">
              <a:lnSpc>
                <a:spcPct val="115000"/>
              </a:lnSpc>
              <a:spcBef>
                <a:spcPts val="1500"/>
              </a:spcBef>
              <a:spcAft>
                <a:spcPts val="0"/>
              </a:spcAft>
              <a:buSzPts val="2700"/>
              <a:buChar char="●"/>
            </a:pPr>
            <a:r>
              <a:rPr lang="en-US" sz="2700"/>
              <a:t>Movie studios (Dreamworks as a leader in animated films)</a:t>
            </a:r>
            <a:endParaRPr sz="2700"/>
          </a:p>
          <a:p>
            <a:pPr marL="457200" marR="0" lvl="0" indent="-400050" algn="l" rtl="0">
              <a:lnSpc>
                <a:spcPct val="115000"/>
              </a:lnSpc>
              <a:spcBef>
                <a:spcPts val="1500"/>
              </a:spcBef>
              <a:spcAft>
                <a:spcPts val="0"/>
              </a:spcAft>
              <a:buSzPts val="2700"/>
              <a:buChar char="●"/>
            </a:pPr>
            <a:r>
              <a:rPr lang="en-US" sz="2700"/>
              <a:t>Entertainers (Will Ferrell as a comedic actor)</a:t>
            </a:r>
            <a:endParaRPr sz="2700"/>
          </a:p>
          <a:p>
            <a:pPr marL="457200" marR="0" lvl="0" indent="-400050" algn="l" rtl="0">
              <a:lnSpc>
                <a:spcPct val="115000"/>
              </a:lnSpc>
              <a:spcBef>
                <a:spcPts val="1500"/>
              </a:spcBef>
              <a:spcAft>
                <a:spcPts val="0"/>
              </a:spcAft>
              <a:buSzPts val="2700"/>
              <a:buChar char="●"/>
            </a:pPr>
            <a:r>
              <a:rPr lang="en-US" sz="2700"/>
              <a:t>Entertainment products (Fortnight “Battle Royale” as a multiplayer video game vs. “Save the World” as a single-player experience)</a:t>
            </a:r>
            <a:endParaRPr sz="2700"/>
          </a:p>
          <a:p>
            <a:pPr marL="457200" marR="0" lvl="0" indent="-400050" algn="l" rtl="0">
              <a:lnSpc>
                <a:spcPct val="115000"/>
              </a:lnSpc>
              <a:spcBef>
                <a:spcPts val="1500"/>
              </a:spcBef>
              <a:spcAft>
                <a:spcPts val="1500"/>
              </a:spcAft>
              <a:buSzPts val="2700"/>
              <a:buChar char="●"/>
            </a:pPr>
            <a:r>
              <a:rPr lang="en-US" sz="2700"/>
              <a:t>Nutritional foods (Wheaties as "The Breakfast of Champions"</a:t>
            </a:r>
            <a:endParaRPr sz="2700" b="1"/>
          </a:p>
        </p:txBody>
      </p:sp>
      <p:pic>
        <p:nvPicPr>
          <p:cNvPr id="100" name="Google Shape;100;g260b49ced69_0_0"/>
          <p:cNvPicPr preferRelativeResize="0"/>
          <p:nvPr/>
        </p:nvPicPr>
        <p:blipFill rotWithShape="1">
          <a:blip r:embed="rId3">
            <a:alphaModFix/>
          </a:blip>
          <a:srcRect/>
          <a:stretch/>
        </p:blipFill>
        <p:spPr>
          <a:xfrm rot="1457306">
            <a:off x="11144816" y="1217976"/>
            <a:ext cx="1826075" cy="1196079"/>
          </a:xfrm>
          <a:prstGeom prst="rect">
            <a:avLst/>
          </a:prstGeom>
          <a:noFill/>
          <a:ln>
            <a:noFill/>
          </a:ln>
        </p:spPr>
      </p:pic>
      <p:sp>
        <p:nvSpPr>
          <p:cNvPr id="101" name="Google Shape;101;g260b49ced69_0_0"/>
          <p:cNvSpPr txBox="1"/>
          <p:nvPr/>
        </p:nvSpPr>
        <p:spPr>
          <a:xfrm>
            <a:off x="8256598" y="2921800"/>
            <a:ext cx="9699000" cy="15393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0000" b="0" i="0" u="none" strike="noStrike" cap="none">
                <a:solidFill>
                  <a:srgbClr val="000000"/>
                </a:solidFill>
                <a:latin typeface="Arial"/>
                <a:ea typeface="Arial"/>
                <a:cs typeface="Arial"/>
                <a:sym typeface="Arial"/>
              </a:rPr>
              <a:t>POSITIONING?</a:t>
            </a:r>
            <a:endParaRPr/>
          </a:p>
        </p:txBody>
      </p:sp>
      <p:pic>
        <p:nvPicPr>
          <p:cNvPr id="102" name="Google Shape;102;g260b49ced69_0_0"/>
          <p:cNvPicPr preferRelativeResize="0"/>
          <p:nvPr/>
        </p:nvPicPr>
        <p:blipFill rotWithShape="1">
          <a:blip r:embed="rId4">
            <a:alphaModFix/>
          </a:blip>
          <a:srcRect/>
          <a:stretch/>
        </p:blipFill>
        <p:spPr>
          <a:xfrm>
            <a:off x="8404440" y="4252138"/>
            <a:ext cx="1479119" cy="227160"/>
          </a:xfrm>
          <a:prstGeom prst="rect">
            <a:avLst/>
          </a:prstGeom>
          <a:noFill/>
          <a:ln>
            <a:noFill/>
          </a:ln>
        </p:spPr>
      </p:pic>
      <p:sp>
        <p:nvSpPr>
          <p:cNvPr id="103" name="Google Shape;103;g260b49ced69_0_0"/>
          <p:cNvSpPr/>
          <p:nvPr/>
        </p:nvSpPr>
        <p:spPr>
          <a:xfrm>
            <a:off x="1017278" y="450788"/>
            <a:ext cx="11400" cy="2952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4" name="Google Shape;104;g260b49ced69_0_0"/>
          <p:cNvPicPr preferRelativeResize="0"/>
          <p:nvPr/>
        </p:nvPicPr>
        <p:blipFill rotWithShape="1">
          <a:blip r:embed="rId5">
            <a:alphaModFix/>
          </a:blip>
          <a:srcRect/>
          <a:stretch/>
        </p:blipFill>
        <p:spPr>
          <a:xfrm>
            <a:off x="310453" y="383965"/>
            <a:ext cx="406540" cy="428715"/>
          </a:xfrm>
          <a:prstGeom prst="rect">
            <a:avLst/>
          </a:prstGeom>
          <a:noFill/>
          <a:ln>
            <a:noFill/>
          </a:ln>
        </p:spPr>
      </p:pic>
      <p:grpSp>
        <p:nvGrpSpPr>
          <p:cNvPr id="105" name="Google Shape;105;g260b49ced69_0_0"/>
          <p:cNvGrpSpPr/>
          <p:nvPr/>
        </p:nvGrpSpPr>
        <p:grpSpPr>
          <a:xfrm>
            <a:off x="1328985" y="313491"/>
            <a:ext cx="4026375" cy="485920"/>
            <a:chOff x="0" y="-57150"/>
            <a:chExt cx="5368500" cy="647893"/>
          </a:xfrm>
        </p:grpSpPr>
        <p:sp>
          <p:nvSpPr>
            <p:cNvPr id="106" name="Google Shape;106;g260b49ced69_0_0"/>
            <p:cNvSpPr txBox="1"/>
            <p:nvPr/>
          </p:nvSpPr>
          <p:spPr>
            <a:xfrm>
              <a:off x="0" y="-57150"/>
              <a:ext cx="5368500" cy="307500"/>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07" name="Google Shape;107;g260b49ced69_0_0"/>
            <p:cNvSpPr txBox="1"/>
            <p:nvPr/>
          </p:nvSpPr>
          <p:spPr>
            <a:xfrm>
              <a:off x="0" y="283243"/>
              <a:ext cx="5368500" cy="307500"/>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3"/>
          <p:cNvSpPr txBox="1"/>
          <p:nvPr/>
        </p:nvSpPr>
        <p:spPr>
          <a:xfrm>
            <a:off x="2305143" y="4618502"/>
            <a:ext cx="4343635" cy="57351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4204" b="0" i="0" u="none" strike="noStrike" cap="none">
                <a:solidFill>
                  <a:srgbClr val="000000"/>
                </a:solidFill>
                <a:latin typeface="Arial"/>
                <a:ea typeface="Arial"/>
                <a:cs typeface="Arial"/>
                <a:sym typeface="Arial"/>
              </a:rPr>
              <a:t>A BRIEF HISTORY</a:t>
            </a:r>
            <a:endParaRPr/>
          </a:p>
        </p:txBody>
      </p:sp>
      <p:pic>
        <p:nvPicPr>
          <p:cNvPr id="113" name="Google Shape;113;p3"/>
          <p:cNvPicPr preferRelativeResize="0"/>
          <p:nvPr/>
        </p:nvPicPr>
        <p:blipFill rotWithShape="1">
          <a:blip r:embed="rId3">
            <a:alphaModFix/>
          </a:blip>
          <a:srcRect/>
          <a:stretch/>
        </p:blipFill>
        <p:spPr>
          <a:xfrm rot="-1162668">
            <a:off x="5286563" y="4717718"/>
            <a:ext cx="2135494" cy="758100"/>
          </a:xfrm>
          <a:prstGeom prst="rect">
            <a:avLst/>
          </a:prstGeom>
          <a:noFill/>
          <a:ln>
            <a:noFill/>
          </a:ln>
        </p:spPr>
      </p:pic>
      <p:pic>
        <p:nvPicPr>
          <p:cNvPr id="114" name="Google Shape;114;p3"/>
          <p:cNvPicPr preferRelativeResize="0"/>
          <p:nvPr/>
        </p:nvPicPr>
        <p:blipFill rotWithShape="1">
          <a:blip r:embed="rId4">
            <a:alphaModFix/>
          </a:blip>
          <a:srcRect/>
          <a:stretch/>
        </p:blipFill>
        <p:spPr>
          <a:xfrm rot="2113422">
            <a:off x="2532499" y="3288368"/>
            <a:ext cx="910380" cy="1077372"/>
          </a:xfrm>
          <a:prstGeom prst="rect">
            <a:avLst/>
          </a:prstGeom>
          <a:noFill/>
          <a:ln>
            <a:noFill/>
          </a:ln>
        </p:spPr>
      </p:pic>
      <p:pic>
        <p:nvPicPr>
          <p:cNvPr id="115" name="Google Shape;115;p3"/>
          <p:cNvPicPr preferRelativeResize="0"/>
          <p:nvPr/>
        </p:nvPicPr>
        <p:blipFill rotWithShape="1">
          <a:blip r:embed="rId5">
            <a:alphaModFix/>
          </a:blip>
          <a:srcRect/>
          <a:stretch/>
        </p:blipFill>
        <p:spPr>
          <a:xfrm>
            <a:off x="7663151" y="5860638"/>
            <a:ext cx="2375293" cy="1312889"/>
          </a:xfrm>
          <a:prstGeom prst="rect">
            <a:avLst/>
          </a:prstGeom>
          <a:noFill/>
          <a:ln>
            <a:noFill/>
          </a:ln>
        </p:spPr>
      </p:pic>
      <p:sp>
        <p:nvSpPr>
          <p:cNvPr id="116" name="Google Shape;116;p3"/>
          <p:cNvSpPr txBox="1"/>
          <p:nvPr/>
        </p:nvSpPr>
        <p:spPr>
          <a:xfrm>
            <a:off x="10770963" y="5936838"/>
            <a:ext cx="5029435" cy="124344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4704" b="0" i="0" u="none" strike="noStrike" cap="none">
                <a:solidFill>
                  <a:srgbClr val="000000"/>
                </a:solidFill>
                <a:latin typeface="Arial"/>
                <a:ea typeface="Arial"/>
                <a:cs typeface="Arial"/>
                <a:sym typeface="Arial"/>
              </a:rPr>
              <a:t>"THE BREAKFAST OF CHAMPIONS"</a:t>
            </a:r>
            <a:endParaRPr/>
          </a:p>
        </p:txBody>
      </p:sp>
      <p:sp>
        <p:nvSpPr>
          <p:cNvPr id="117" name="Google Shape;117;p3"/>
          <p:cNvSpPr txBox="1"/>
          <p:nvPr/>
        </p:nvSpPr>
        <p:spPr>
          <a:xfrm>
            <a:off x="3581400" y="2409250"/>
            <a:ext cx="13182600" cy="2400594"/>
          </a:xfrm>
          <a:prstGeom prst="rect">
            <a:avLst/>
          </a:prstGeom>
          <a:noFill/>
          <a:ln>
            <a:noFill/>
          </a:ln>
        </p:spPr>
        <p:txBody>
          <a:bodyPr spcFirstLastPara="1" wrap="square" lIns="0" tIns="0" rIns="0" bIns="0" anchor="t" anchorCtr="0">
            <a:spAutoFit/>
          </a:bodyPr>
          <a:lstStyle/>
          <a:p>
            <a:pPr marL="0" marR="0" lvl="0" indent="0" algn="l" rtl="0">
              <a:lnSpc>
                <a:spcPct val="87860"/>
              </a:lnSpc>
              <a:spcBef>
                <a:spcPts val="0"/>
              </a:spcBef>
              <a:spcAft>
                <a:spcPts val="0"/>
              </a:spcAft>
              <a:buNone/>
            </a:pPr>
            <a:r>
              <a:rPr lang="en-US" sz="20000" b="1" i="0" u="none" strike="noStrike" cap="none">
                <a:solidFill>
                  <a:srgbClr val="E76E3C"/>
                </a:solidFill>
                <a:latin typeface="Helvetica Neue"/>
                <a:ea typeface="Helvetica Neue"/>
                <a:cs typeface="Helvetica Neue"/>
                <a:sym typeface="Helvetica Neue"/>
              </a:rPr>
              <a:t>WHEATIES</a:t>
            </a:r>
            <a:endParaRPr/>
          </a:p>
        </p:txBody>
      </p:sp>
      <p:sp>
        <p:nvSpPr>
          <p:cNvPr id="118" name="Google Shape;118;p3"/>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9" name="Google Shape;119;p3"/>
          <p:cNvPicPr preferRelativeResize="0"/>
          <p:nvPr/>
        </p:nvPicPr>
        <p:blipFill rotWithShape="1">
          <a:blip r:embed="rId6">
            <a:alphaModFix/>
          </a:blip>
          <a:srcRect/>
          <a:stretch/>
        </p:blipFill>
        <p:spPr>
          <a:xfrm>
            <a:off x="310453" y="383965"/>
            <a:ext cx="406540" cy="428715"/>
          </a:xfrm>
          <a:prstGeom prst="rect">
            <a:avLst/>
          </a:prstGeom>
          <a:noFill/>
          <a:ln>
            <a:noFill/>
          </a:ln>
        </p:spPr>
      </p:pic>
      <p:grpSp>
        <p:nvGrpSpPr>
          <p:cNvPr id="120" name="Google Shape;120;p3"/>
          <p:cNvGrpSpPr/>
          <p:nvPr/>
        </p:nvGrpSpPr>
        <p:grpSpPr>
          <a:xfrm>
            <a:off x="1328985" y="313491"/>
            <a:ext cx="4026461" cy="543772"/>
            <a:chOff x="0" y="-57150"/>
            <a:chExt cx="5368615" cy="725029"/>
          </a:xfrm>
        </p:grpSpPr>
        <p:sp>
          <p:nvSpPr>
            <p:cNvPr id="121" name="Google Shape;121;p3"/>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22" name="Google Shape;122;p3"/>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4"/>
          <p:cNvSpPr txBox="1"/>
          <p:nvPr/>
        </p:nvSpPr>
        <p:spPr>
          <a:xfrm>
            <a:off x="283895" y="3685523"/>
            <a:ext cx="7087200" cy="1770000"/>
          </a:xfrm>
          <a:prstGeom prst="rect">
            <a:avLst/>
          </a:prstGeom>
          <a:noFill/>
          <a:ln>
            <a:noFill/>
          </a:ln>
        </p:spPr>
        <p:txBody>
          <a:bodyPr spcFirstLastPara="1" wrap="square" lIns="0" tIns="0" rIns="0" bIns="0" anchor="t" anchorCtr="0">
            <a:spAutoFit/>
          </a:bodyPr>
          <a:lstStyle/>
          <a:p>
            <a:pPr marL="0" marR="0" lvl="0" indent="0" algn="l" rtl="0">
              <a:lnSpc>
                <a:spcPct val="132799"/>
              </a:lnSpc>
              <a:spcBef>
                <a:spcPts val="0"/>
              </a:spcBef>
              <a:spcAft>
                <a:spcPts val="0"/>
              </a:spcAft>
              <a:buNone/>
            </a:pPr>
            <a:r>
              <a:rPr lang="en-US" sz="11500" b="1" i="0" u="none" strike="noStrike" cap="none">
                <a:solidFill>
                  <a:srgbClr val="E76E3C"/>
                </a:solidFill>
                <a:latin typeface="Helvetica Neue"/>
                <a:ea typeface="Helvetica Neue"/>
                <a:cs typeface="Helvetica Neue"/>
                <a:sym typeface="Helvetica Neue"/>
              </a:rPr>
              <a:t>TIMELINE</a:t>
            </a:r>
            <a:endParaRPr sz="400"/>
          </a:p>
        </p:txBody>
      </p:sp>
      <p:pic>
        <p:nvPicPr>
          <p:cNvPr id="128" name="Google Shape;128;p4"/>
          <p:cNvPicPr preferRelativeResize="0"/>
          <p:nvPr/>
        </p:nvPicPr>
        <p:blipFill rotWithShape="1">
          <a:blip r:embed="rId3">
            <a:alphaModFix/>
          </a:blip>
          <a:srcRect/>
          <a:stretch/>
        </p:blipFill>
        <p:spPr>
          <a:xfrm>
            <a:off x="2943782" y="3177773"/>
            <a:ext cx="2421450" cy="230038"/>
          </a:xfrm>
          <a:prstGeom prst="rect">
            <a:avLst/>
          </a:prstGeom>
          <a:noFill/>
          <a:ln>
            <a:noFill/>
          </a:ln>
        </p:spPr>
      </p:pic>
      <p:pic>
        <p:nvPicPr>
          <p:cNvPr id="129" name="Google Shape;129;p4"/>
          <p:cNvPicPr preferRelativeResize="0"/>
          <p:nvPr/>
        </p:nvPicPr>
        <p:blipFill rotWithShape="1">
          <a:blip r:embed="rId4">
            <a:alphaModFix/>
          </a:blip>
          <a:srcRect/>
          <a:stretch/>
        </p:blipFill>
        <p:spPr>
          <a:xfrm rot="-1581449">
            <a:off x="5908173" y="6164515"/>
            <a:ext cx="1184083" cy="568360"/>
          </a:xfrm>
          <a:prstGeom prst="rect">
            <a:avLst/>
          </a:prstGeom>
          <a:noFill/>
          <a:ln>
            <a:noFill/>
          </a:ln>
        </p:spPr>
      </p:pic>
      <p:sp>
        <p:nvSpPr>
          <p:cNvPr id="130" name="Google Shape;130;p4"/>
          <p:cNvSpPr/>
          <p:nvPr/>
        </p:nvSpPr>
        <p:spPr>
          <a:xfrm rot="-5400000">
            <a:off x="13843061" y="-1820766"/>
            <a:ext cx="9558" cy="682292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1" name="Google Shape;131;p4"/>
          <p:cNvPicPr preferRelativeResize="0"/>
          <p:nvPr/>
        </p:nvPicPr>
        <p:blipFill rotWithShape="1">
          <a:blip r:embed="rId5">
            <a:alphaModFix/>
          </a:blip>
          <a:srcRect/>
          <a:stretch/>
        </p:blipFill>
        <p:spPr>
          <a:xfrm>
            <a:off x="3093412" y="5678342"/>
            <a:ext cx="2531605" cy="3691923"/>
          </a:xfrm>
          <a:prstGeom prst="rect">
            <a:avLst/>
          </a:prstGeom>
          <a:noFill/>
          <a:ln>
            <a:noFill/>
          </a:ln>
        </p:spPr>
      </p:pic>
      <p:sp>
        <p:nvSpPr>
          <p:cNvPr id="132" name="Google Shape;132;p4"/>
          <p:cNvSpPr txBox="1"/>
          <p:nvPr/>
        </p:nvSpPr>
        <p:spPr>
          <a:xfrm>
            <a:off x="283895" y="2033491"/>
            <a:ext cx="6216319" cy="1070806"/>
          </a:xfrm>
          <a:prstGeom prst="rect">
            <a:avLst/>
          </a:prstGeom>
          <a:noFill/>
          <a:ln>
            <a:noFill/>
          </a:ln>
        </p:spPr>
        <p:txBody>
          <a:bodyPr spcFirstLastPara="1" wrap="square" lIns="0" tIns="0" rIns="0" bIns="0" anchor="t" anchorCtr="0">
            <a:spAutoFit/>
          </a:bodyPr>
          <a:lstStyle/>
          <a:p>
            <a:pPr marL="0" marR="0" lvl="0" indent="0" algn="ctr" rtl="0">
              <a:lnSpc>
                <a:spcPct val="74074"/>
              </a:lnSpc>
              <a:spcBef>
                <a:spcPts val="0"/>
              </a:spcBef>
              <a:spcAft>
                <a:spcPts val="0"/>
              </a:spcAft>
              <a:buNone/>
            </a:pPr>
            <a:r>
              <a:rPr lang="en-US" sz="5400" b="0" i="0" u="none" strike="noStrike" cap="none">
                <a:solidFill>
                  <a:srgbClr val="000000"/>
                </a:solidFill>
                <a:latin typeface="Arial"/>
                <a:ea typeface="Arial"/>
                <a:cs typeface="Arial"/>
                <a:sym typeface="Arial"/>
              </a:rPr>
              <a:t>PRODUCT DEVELOPMENT</a:t>
            </a:r>
            <a:endParaRPr/>
          </a:p>
        </p:txBody>
      </p:sp>
      <p:sp>
        <p:nvSpPr>
          <p:cNvPr id="133" name="Google Shape;133;p4"/>
          <p:cNvSpPr txBox="1"/>
          <p:nvPr/>
        </p:nvSpPr>
        <p:spPr>
          <a:xfrm>
            <a:off x="10436380" y="374588"/>
            <a:ext cx="7050000" cy="10344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600" b="1" i="0" u="none" strike="noStrike" cap="none">
                <a:solidFill>
                  <a:srgbClr val="000000"/>
                </a:solidFill>
              </a:rPr>
              <a:t>PRODUCT IS </a:t>
            </a:r>
            <a:r>
              <a:rPr lang="en-US" sz="1600" b="1" i="0" u="sng" strike="noStrike" cap="none">
                <a:solidFill>
                  <a:srgbClr val="000000"/>
                </a:solidFill>
              </a:rPr>
              <a:t>CREATED</a:t>
            </a:r>
            <a:r>
              <a:rPr lang="en-US" sz="1600" b="0" i="0" u="none" strike="noStrike" cap="none">
                <a:solidFill>
                  <a:srgbClr val="000000"/>
                </a:solidFill>
                <a:latin typeface="Arial"/>
                <a:ea typeface="Arial"/>
                <a:cs typeface="Arial"/>
                <a:sym typeface="Arial"/>
              </a:rPr>
              <a:t>:  "Washburn’s Gold Medal Whole Wheat Flakes” is created after a health clinician spilled wheat gruel on a hot stove and watched it transform into delicious wheat flakes.</a:t>
            </a:r>
            <a:endParaRPr/>
          </a:p>
        </p:txBody>
      </p:sp>
      <p:sp>
        <p:nvSpPr>
          <p:cNvPr id="134" name="Google Shape;134;p4"/>
          <p:cNvSpPr txBox="1"/>
          <p:nvPr/>
        </p:nvSpPr>
        <p:spPr>
          <a:xfrm>
            <a:off x="10436380" y="1899316"/>
            <a:ext cx="7050000" cy="6402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600" b="1" i="0" u="none" strike="noStrike" cap="none">
                <a:solidFill>
                  <a:srgbClr val="000000"/>
                </a:solidFill>
              </a:rPr>
              <a:t>PRODUCT IS </a:t>
            </a:r>
            <a:r>
              <a:rPr lang="en-US" sz="1600" b="1" i="0" u="sng" strike="noStrike" cap="none">
                <a:solidFill>
                  <a:srgbClr val="000000"/>
                </a:solidFill>
              </a:rPr>
              <a:t>INTRODUCED</a:t>
            </a:r>
            <a:r>
              <a:rPr lang="en-US" sz="1600" b="0" i="0" u="none" strike="noStrike" cap="none">
                <a:solidFill>
                  <a:srgbClr val="000000"/>
                </a:solidFill>
                <a:latin typeface="Arial"/>
                <a:ea typeface="Arial"/>
                <a:cs typeface="Arial"/>
                <a:sym typeface="Arial"/>
              </a:rPr>
              <a:t>:  The product is launched, now known as "Wheaties" breakfast cereal </a:t>
            </a:r>
            <a:endParaRPr/>
          </a:p>
        </p:txBody>
      </p:sp>
      <p:sp>
        <p:nvSpPr>
          <p:cNvPr id="135" name="Google Shape;135;p4"/>
          <p:cNvSpPr txBox="1"/>
          <p:nvPr/>
        </p:nvSpPr>
        <p:spPr>
          <a:xfrm>
            <a:off x="10436380" y="3037401"/>
            <a:ext cx="6822900" cy="18225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600" b="1" i="0" u="none" strike="noStrike" cap="none">
                <a:solidFill>
                  <a:srgbClr val="000000"/>
                </a:solidFill>
              </a:rPr>
              <a:t>PRODUCT IS </a:t>
            </a:r>
            <a:r>
              <a:rPr lang="en-US" sz="1600" b="1" i="0" u="sng" strike="noStrike" cap="none">
                <a:solidFill>
                  <a:srgbClr val="000000"/>
                </a:solidFill>
              </a:rPr>
              <a:t>ADVERTISED</a:t>
            </a:r>
            <a:r>
              <a:rPr lang="en-US" sz="1600" b="0" i="0" u="none" strike="noStrike" cap="none">
                <a:solidFill>
                  <a:srgbClr val="000000"/>
                </a:solidFill>
                <a:latin typeface="Arial"/>
                <a:ea typeface="Arial"/>
                <a:cs typeface="Arial"/>
                <a:sym typeface="Arial"/>
              </a:rPr>
              <a:t>:  Wheaties begins marketing the product, beginning with signage at a minor league baseball stadium (The Minneapolis Millers) and also including a sponsorship of the team's radio broadcasts.  The brand's first slogan would appear in these ads and "Breakfast of Champions" was born. </a:t>
            </a:r>
            <a:endParaRPr/>
          </a:p>
        </p:txBody>
      </p:sp>
      <p:sp>
        <p:nvSpPr>
          <p:cNvPr id="136" name="Google Shape;136;p4"/>
          <p:cNvSpPr/>
          <p:nvPr/>
        </p:nvSpPr>
        <p:spPr>
          <a:xfrm rot="-5400000">
            <a:off x="13843067" y="1660466"/>
            <a:ext cx="9546" cy="682292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p:nvPr/>
        </p:nvSpPr>
        <p:spPr>
          <a:xfrm rot="-5400000">
            <a:off x="13843067" y="-589485"/>
            <a:ext cx="9546" cy="682292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txBox="1"/>
          <p:nvPr/>
        </p:nvSpPr>
        <p:spPr>
          <a:xfrm>
            <a:off x="8108604" y="3292792"/>
            <a:ext cx="1793527" cy="1117614"/>
          </a:xfrm>
          <a:prstGeom prst="rect">
            <a:avLst/>
          </a:prstGeom>
          <a:noFill/>
          <a:ln>
            <a:noFill/>
          </a:ln>
        </p:spPr>
        <p:txBody>
          <a:bodyPr spcFirstLastPara="1" wrap="square" lIns="0" tIns="0" rIns="0" bIns="0" anchor="t" anchorCtr="0">
            <a:spAutoFit/>
          </a:bodyPr>
          <a:lstStyle/>
          <a:p>
            <a:pPr marL="0" marR="0" lvl="0" indent="0" algn="ctr" rtl="0">
              <a:lnSpc>
                <a:spcPct val="160010"/>
              </a:lnSpc>
              <a:spcBef>
                <a:spcPts val="0"/>
              </a:spcBef>
              <a:spcAft>
                <a:spcPts val="0"/>
              </a:spcAft>
              <a:buNone/>
            </a:pPr>
            <a:r>
              <a:rPr lang="en-US" sz="5799" b="0" i="0" u="none" strike="noStrike" cap="none">
                <a:solidFill>
                  <a:srgbClr val="000000"/>
                </a:solidFill>
                <a:latin typeface="Mansalva"/>
                <a:ea typeface="Mansalva"/>
                <a:cs typeface="Mansalva"/>
                <a:sym typeface="Mansalva"/>
              </a:rPr>
              <a:t>1927</a:t>
            </a:r>
            <a:endParaRPr/>
          </a:p>
        </p:txBody>
      </p:sp>
      <p:sp>
        <p:nvSpPr>
          <p:cNvPr id="139" name="Google Shape;139;p4"/>
          <p:cNvSpPr/>
          <p:nvPr/>
        </p:nvSpPr>
        <p:spPr>
          <a:xfrm rot="-5400000">
            <a:off x="13843061" y="6033769"/>
            <a:ext cx="9558" cy="682292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txBox="1"/>
          <p:nvPr/>
        </p:nvSpPr>
        <p:spPr>
          <a:xfrm>
            <a:off x="10436380" y="5330563"/>
            <a:ext cx="6822900" cy="14283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600" b="1" i="0" u="none" strike="noStrike" cap="none">
                <a:solidFill>
                  <a:srgbClr val="000000"/>
                </a:solidFill>
              </a:rPr>
              <a:t>PRODUCT IS </a:t>
            </a:r>
            <a:r>
              <a:rPr lang="en-US" sz="1600" b="1" i="0" u="sng" strike="noStrike" cap="none">
                <a:solidFill>
                  <a:srgbClr val="000000"/>
                </a:solidFill>
              </a:rPr>
              <a:t>POSITIONED</a:t>
            </a:r>
            <a:r>
              <a:rPr lang="en-US" sz="1600" b="1" i="0" u="none" strike="noStrike" cap="none">
                <a:solidFill>
                  <a:srgbClr val="000000"/>
                </a:solidFill>
              </a:rPr>
              <a:t>:</a:t>
            </a:r>
            <a:r>
              <a:rPr lang="en-US" sz="1600" b="0" i="0" u="none" strike="noStrike" cap="none">
                <a:solidFill>
                  <a:srgbClr val="000000"/>
                </a:solidFill>
                <a:latin typeface="Arial"/>
                <a:ea typeface="Arial"/>
                <a:cs typeface="Arial"/>
                <a:sym typeface="Arial"/>
              </a:rPr>
              <a:t>  Wheaties positions the product in a way that communicates to consumers that the cereal is something the greatest athletes in the world include as part of their diet by placing photos of athletes on the box. </a:t>
            </a:r>
            <a:endParaRPr/>
          </a:p>
        </p:txBody>
      </p:sp>
      <p:sp>
        <p:nvSpPr>
          <p:cNvPr id="141" name="Google Shape;141;p4"/>
          <p:cNvSpPr txBox="1"/>
          <p:nvPr/>
        </p:nvSpPr>
        <p:spPr>
          <a:xfrm>
            <a:off x="8108604" y="5449742"/>
            <a:ext cx="1793527" cy="1117614"/>
          </a:xfrm>
          <a:prstGeom prst="rect">
            <a:avLst/>
          </a:prstGeom>
          <a:noFill/>
          <a:ln>
            <a:noFill/>
          </a:ln>
        </p:spPr>
        <p:txBody>
          <a:bodyPr spcFirstLastPara="1" wrap="square" lIns="0" tIns="0" rIns="0" bIns="0" anchor="t" anchorCtr="0">
            <a:spAutoFit/>
          </a:bodyPr>
          <a:lstStyle/>
          <a:p>
            <a:pPr marL="0" marR="0" lvl="0" indent="0" algn="ctr" rtl="0">
              <a:lnSpc>
                <a:spcPct val="160010"/>
              </a:lnSpc>
              <a:spcBef>
                <a:spcPts val="0"/>
              </a:spcBef>
              <a:spcAft>
                <a:spcPts val="0"/>
              </a:spcAft>
              <a:buNone/>
            </a:pPr>
            <a:r>
              <a:rPr lang="en-US" sz="5799" b="0" i="0" u="none" strike="noStrike" cap="none">
                <a:solidFill>
                  <a:srgbClr val="000000"/>
                </a:solidFill>
                <a:latin typeface="Mansalva"/>
                <a:ea typeface="Mansalva"/>
                <a:cs typeface="Mansalva"/>
                <a:sym typeface="Mansalva"/>
              </a:rPr>
              <a:t>1934</a:t>
            </a:r>
            <a:endParaRPr/>
          </a:p>
        </p:txBody>
      </p:sp>
      <p:sp>
        <p:nvSpPr>
          <p:cNvPr id="142" name="Google Shape;142;p4"/>
          <p:cNvSpPr txBox="1"/>
          <p:nvPr/>
        </p:nvSpPr>
        <p:spPr>
          <a:xfrm>
            <a:off x="10436380" y="7294126"/>
            <a:ext cx="6822900" cy="18225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600" b="1" i="0" u="none" strike="noStrike" cap="none">
                <a:solidFill>
                  <a:srgbClr val="000000"/>
                </a:solidFill>
              </a:rPr>
              <a:t>It wasn't until 1958 that an athlete appeared on the front of the box.</a:t>
            </a:r>
            <a:r>
              <a:rPr lang="en-US" sz="1600" b="0" i="0" u="none" strike="noStrike" cap="none">
                <a:solidFill>
                  <a:srgbClr val="000000"/>
                </a:solidFill>
                <a:latin typeface="Arial"/>
                <a:ea typeface="Arial"/>
                <a:cs typeface="Arial"/>
                <a:sym typeface="Arial"/>
              </a:rPr>
              <a:t> That  athlete was Olympic pole vaulter Bob Richards, who became the brand's first official spokesperson, paving the way for endorsement deals with athletes like Bruce Jenner, Mary Lou Retton, Walter Payton, Chris Evert, Michael Jordan and Tiger Woods. </a:t>
            </a:r>
            <a:endParaRPr/>
          </a:p>
        </p:txBody>
      </p:sp>
      <p:sp>
        <p:nvSpPr>
          <p:cNvPr id="143" name="Google Shape;143;p4"/>
          <p:cNvSpPr txBox="1"/>
          <p:nvPr/>
        </p:nvSpPr>
        <p:spPr>
          <a:xfrm>
            <a:off x="8161438" y="7684656"/>
            <a:ext cx="1793527" cy="1117614"/>
          </a:xfrm>
          <a:prstGeom prst="rect">
            <a:avLst/>
          </a:prstGeom>
          <a:noFill/>
          <a:ln>
            <a:noFill/>
          </a:ln>
        </p:spPr>
        <p:txBody>
          <a:bodyPr spcFirstLastPara="1" wrap="square" lIns="0" tIns="0" rIns="0" bIns="0" anchor="t" anchorCtr="0">
            <a:spAutoFit/>
          </a:bodyPr>
          <a:lstStyle/>
          <a:p>
            <a:pPr marL="0" marR="0" lvl="0" indent="0" algn="ctr" rtl="0">
              <a:lnSpc>
                <a:spcPct val="160010"/>
              </a:lnSpc>
              <a:spcBef>
                <a:spcPts val="0"/>
              </a:spcBef>
              <a:spcAft>
                <a:spcPts val="0"/>
              </a:spcAft>
              <a:buNone/>
            </a:pPr>
            <a:r>
              <a:rPr lang="en-US" sz="5799" b="0" i="0" u="none" strike="noStrike" cap="none">
                <a:solidFill>
                  <a:srgbClr val="000000"/>
                </a:solidFill>
                <a:latin typeface="Mansalva"/>
                <a:ea typeface="Mansalva"/>
                <a:cs typeface="Mansalva"/>
                <a:sym typeface="Mansalva"/>
              </a:rPr>
              <a:t>1958</a:t>
            </a:r>
            <a:endParaRPr/>
          </a:p>
        </p:txBody>
      </p:sp>
      <p:sp>
        <p:nvSpPr>
          <p:cNvPr id="144" name="Google Shape;144;p4"/>
          <p:cNvSpPr/>
          <p:nvPr/>
        </p:nvSpPr>
        <p:spPr>
          <a:xfrm rot="-5400000">
            <a:off x="13843067" y="3639705"/>
            <a:ext cx="9546" cy="682292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txBox="1"/>
          <p:nvPr/>
        </p:nvSpPr>
        <p:spPr>
          <a:xfrm>
            <a:off x="8108603" y="279966"/>
            <a:ext cx="1793527" cy="1117614"/>
          </a:xfrm>
          <a:prstGeom prst="rect">
            <a:avLst/>
          </a:prstGeom>
          <a:noFill/>
          <a:ln>
            <a:noFill/>
          </a:ln>
        </p:spPr>
        <p:txBody>
          <a:bodyPr spcFirstLastPara="1" wrap="square" lIns="0" tIns="0" rIns="0" bIns="0" anchor="t" anchorCtr="0">
            <a:spAutoFit/>
          </a:bodyPr>
          <a:lstStyle/>
          <a:p>
            <a:pPr marL="0" marR="0" lvl="0" indent="0" algn="ctr" rtl="0">
              <a:lnSpc>
                <a:spcPct val="160010"/>
              </a:lnSpc>
              <a:spcBef>
                <a:spcPts val="0"/>
              </a:spcBef>
              <a:spcAft>
                <a:spcPts val="0"/>
              </a:spcAft>
              <a:buNone/>
            </a:pPr>
            <a:r>
              <a:rPr lang="en-US" sz="5799" b="0" i="0" u="none" strike="noStrike" cap="none">
                <a:solidFill>
                  <a:srgbClr val="000000"/>
                </a:solidFill>
                <a:latin typeface="Mansalva"/>
                <a:ea typeface="Mansalva"/>
                <a:cs typeface="Mansalva"/>
                <a:sym typeface="Mansalva"/>
              </a:rPr>
              <a:t>1921</a:t>
            </a:r>
            <a:endParaRPr/>
          </a:p>
        </p:txBody>
      </p:sp>
      <p:sp>
        <p:nvSpPr>
          <p:cNvPr id="146" name="Google Shape;146;p4"/>
          <p:cNvSpPr txBox="1"/>
          <p:nvPr/>
        </p:nvSpPr>
        <p:spPr>
          <a:xfrm>
            <a:off x="8108602" y="1684286"/>
            <a:ext cx="1793527" cy="1117614"/>
          </a:xfrm>
          <a:prstGeom prst="rect">
            <a:avLst/>
          </a:prstGeom>
          <a:noFill/>
          <a:ln>
            <a:noFill/>
          </a:ln>
        </p:spPr>
        <p:txBody>
          <a:bodyPr spcFirstLastPara="1" wrap="square" lIns="0" tIns="0" rIns="0" bIns="0" anchor="t" anchorCtr="0">
            <a:spAutoFit/>
          </a:bodyPr>
          <a:lstStyle/>
          <a:p>
            <a:pPr marL="0" marR="0" lvl="0" indent="0" algn="ctr" rtl="0">
              <a:lnSpc>
                <a:spcPct val="160010"/>
              </a:lnSpc>
              <a:spcBef>
                <a:spcPts val="0"/>
              </a:spcBef>
              <a:spcAft>
                <a:spcPts val="0"/>
              </a:spcAft>
              <a:buNone/>
            </a:pPr>
            <a:r>
              <a:rPr lang="en-US" sz="5799" b="0" i="0" u="none" strike="noStrike" cap="none">
                <a:solidFill>
                  <a:srgbClr val="000000"/>
                </a:solidFill>
                <a:latin typeface="Mansalva"/>
                <a:ea typeface="Mansalva"/>
                <a:cs typeface="Mansalva"/>
                <a:sym typeface="Mansalva"/>
              </a:rPr>
              <a:t>1924</a:t>
            </a:r>
            <a:endParaRPr/>
          </a:p>
        </p:txBody>
      </p:sp>
      <p:sp>
        <p:nvSpPr>
          <p:cNvPr id="147" name="Google Shape;147;p4"/>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8" name="Google Shape;148;p4"/>
          <p:cNvPicPr preferRelativeResize="0"/>
          <p:nvPr/>
        </p:nvPicPr>
        <p:blipFill rotWithShape="1">
          <a:blip r:embed="rId6">
            <a:alphaModFix/>
          </a:blip>
          <a:srcRect/>
          <a:stretch/>
        </p:blipFill>
        <p:spPr>
          <a:xfrm>
            <a:off x="310453" y="383965"/>
            <a:ext cx="406540" cy="428715"/>
          </a:xfrm>
          <a:prstGeom prst="rect">
            <a:avLst/>
          </a:prstGeom>
          <a:noFill/>
          <a:ln>
            <a:noFill/>
          </a:ln>
        </p:spPr>
      </p:pic>
      <p:grpSp>
        <p:nvGrpSpPr>
          <p:cNvPr id="149" name="Google Shape;149;p4"/>
          <p:cNvGrpSpPr/>
          <p:nvPr/>
        </p:nvGrpSpPr>
        <p:grpSpPr>
          <a:xfrm>
            <a:off x="1328985" y="313491"/>
            <a:ext cx="4026461" cy="543772"/>
            <a:chOff x="0" y="-57150"/>
            <a:chExt cx="5368615" cy="725029"/>
          </a:xfrm>
        </p:grpSpPr>
        <p:sp>
          <p:nvSpPr>
            <p:cNvPr id="150" name="Google Shape;150;p4"/>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51" name="Google Shape;151;p4"/>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5"/>
          <p:cNvSpPr txBox="1"/>
          <p:nvPr/>
        </p:nvSpPr>
        <p:spPr>
          <a:xfrm>
            <a:off x="7021550" y="7048500"/>
            <a:ext cx="8563500" cy="2841804"/>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en-US" sz="2000" b="0" i="0" u="none" strike="noStrike" cap="none" dirty="0">
                <a:solidFill>
                  <a:srgbClr val="000000"/>
                </a:solidFill>
                <a:latin typeface="Arial"/>
                <a:ea typeface="Arial"/>
                <a:cs typeface="Arial"/>
                <a:sym typeface="Arial"/>
              </a:rPr>
              <a:t>Bruce Jenner set a new world record in the decathlon at the Montreal Summer Games in one of the more memorable moments in Olympics history.  </a:t>
            </a:r>
            <a:endParaRPr sz="2000" b="0" i="0" u="none" strike="noStrike" cap="none" dirty="0">
              <a:solidFill>
                <a:srgbClr val="000000"/>
              </a:solidFill>
              <a:latin typeface="Arial"/>
              <a:ea typeface="Arial"/>
              <a:cs typeface="Arial"/>
              <a:sym typeface="Arial"/>
            </a:endParaRPr>
          </a:p>
          <a:p>
            <a:pPr marL="0" marR="0" lvl="0" indent="0" algn="l" rtl="0">
              <a:lnSpc>
                <a:spcPct val="120000"/>
              </a:lnSpc>
              <a:spcBef>
                <a:spcPts val="1000"/>
              </a:spcBef>
              <a:spcAft>
                <a:spcPts val="0"/>
              </a:spcAft>
              <a:buNone/>
            </a:pPr>
            <a:r>
              <a:rPr lang="en-US" sz="2000" b="0" i="0" u="none" strike="noStrike" cap="none" dirty="0">
                <a:solidFill>
                  <a:srgbClr val="000000"/>
                </a:solidFill>
                <a:latin typeface="Arial"/>
                <a:ea typeface="Arial"/>
                <a:cs typeface="Arial"/>
                <a:sym typeface="Arial"/>
              </a:rPr>
              <a:t>After earning the title as best athlete in the world, Jenner declared Wheaties as “The Breakfast of Champions” in this</a:t>
            </a:r>
            <a:r>
              <a:rPr lang="en-US" sz="2000" b="0" i="0" u="none" strike="noStrike" cap="none" dirty="0">
                <a:solidFill>
                  <a:schemeClr val="tx1"/>
                </a:solidFill>
                <a:latin typeface="Arial"/>
                <a:ea typeface="Arial"/>
                <a:cs typeface="Arial"/>
                <a:sym typeface="Arial"/>
              </a:rPr>
              <a:t> </a:t>
            </a:r>
            <a:r>
              <a:rPr lang="en-US" sz="2000" b="0" i="0" strike="noStrike" cap="none" dirty="0">
                <a:solidFill>
                  <a:schemeClr val="tx1"/>
                </a:solidFill>
                <a:latin typeface="Arial"/>
                <a:ea typeface="Arial"/>
                <a:cs typeface="Arial"/>
                <a:sym typeface="Arial"/>
              </a:rPr>
              <a:t>1978 Wheaties television commercial.</a:t>
            </a:r>
          </a:p>
          <a:p>
            <a:pPr>
              <a:lnSpc>
                <a:spcPct val="120000"/>
              </a:lnSpc>
              <a:spcBef>
                <a:spcPts val="1000"/>
              </a:spcBef>
            </a:pPr>
            <a:r>
              <a:rPr lang="en-US" sz="2000" b="1" dirty="0">
                <a:solidFill>
                  <a:schemeClr val="tx1"/>
                </a:solidFill>
                <a:latin typeface="+mn-lt"/>
              </a:rPr>
              <a:t>WATCH: </a:t>
            </a:r>
            <a:r>
              <a:rPr lang="en-US" sz="2000" b="1" i="0" dirty="0">
                <a:solidFill>
                  <a:schemeClr val="accent6"/>
                </a:solidFill>
                <a:effectLst/>
                <a:latin typeface="+mn-lt"/>
                <a:hlinkClick r:id="rId4">
                  <a:extLst>
                    <a:ext uri="{A12FA001-AC4F-418D-AE19-62706E023703}">
                      <ahyp:hlinkClr xmlns:ahyp="http://schemas.microsoft.com/office/drawing/2018/hyperlinkcolor" val="tx"/>
                    </a:ext>
                  </a:extLst>
                </a:hlinkClick>
              </a:rPr>
              <a:t>Bruce Jenner - 1978 Wheaties Commercial</a:t>
            </a:r>
            <a:endParaRPr lang="en-US" sz="2000" b="1" i="0" dirty="0">
              <a:solidFill>
                <a:schemeClr val="accent6"/>
              </a:solidFill>
              <a:effectLst/>
              <a:latin typeface="+mn-lt"/>
            </a:endParaRPr>
          </a:p>
        </p:txBody>
      </p:sp>
      <p:sp>
        <p:nvSpPr>
          <p:cNvPr id="157" name="Google Shape;157;p5"/>
          <p:cNvSpPr txBox="1"/>
          <p:nvPr/>
        </p:nvSpPr>
        <p:spPr>
          <a:xfrm>
            <a:off x="2135195" y="2998968"/>
            <a:ext cx="3884700" cy="2819100"/>
          </a:xfrm>
          <a:prstGeom prst="rect">
            <a:avLst/>
          </a:prstGeom>
          <a:noFill/>
          <a:ln>
            <a:noFill/>
          </a:ln>
        </p:spPr>
        <p:txBody>
          <a:bodyPr spcFirstLastPara="1" wrap="square" lIns="0" tIns="0" rIns="0" bIns="0" anchor="t" anchorCtr="0">
            <a:spAutoFit/>
          </a:bodyPr>
          <a:lstStyle/>
          <a:p>
            <a:pPr marL="0" marR="0" lvl="0" indent="0" algn="l" rtl="0">
              <a:lnSpc>
                <a:spcPct val="123343"/>
              </a:lnSpc>
              <a:spcBef>
                <a:spcPts val="0"/>
              </a:spcBef>
              <a:spcAft>
                <a:spcPts val="0"/>
              </a:spcAft>
              <a:buNone/>
            </a:pPr>
            <a:r>
              <a:rPr lang="en-US" sz="8200" b="1" i="0" u="none" strike="noStrike" cap="none">
                <a:solidFill>
                  <a:srgbClr val="E76E3C"/>
                </a:solidFill>
                <a:latin typeface="Helvetica Neue"/>
                <a:ea typeface="Helvetica Neue"/>
                <a:cs typeface="Helvetica Neue"/>
                <a:sym typeface="Helvetica Neue"/>
              </a:rPr>
              <a:t>WATCH THIS</a:t>
            </a:r>
            <a:endParaRPr sz="100"/>
          </a:p>
        </p:txBody>
      </p:sp>
      <p:pic>
        <p:nvPicPr>
          <p:cNvPr id="158" name="Google Shape;158;p5"/>
          <p:cNvPicPr preferRelativeResize="0"/>
          <p:nvPr/>
        </p:nvPicPr>
        <p:blipFill rotWithShape="1">
          <a:blip r:embed="rId5">
            <a:alphaModFix/>
          </a:blip>
          <a:srcRect/>
          <a:stretch/>
        </p:blipFill>
        <p:spPr>
          <a:xfrm>
            <a:off x="4741637" y="4699405"/>
            <a:ext cx="2069991" cy="1107445"/>
          </a:xfrm>
          <a:prstGeom prst="rect">
            <a:avLst/>
          </a:prstGeom>
          <a:noFill/>
          <a:ln>
            <a:noFill/>
          </a:ln>
        </p:spPr>
      </p:pic>
      <p:pic>
        <p:nvPicPr>
          <p:cNvPr id="159" name="Google Shape;159;p5"/>
          <p:cNvPicPr preferRelativeResize="0"/>
          <p:nvPr/>
        </p:nvPicPr>
        <p:blipFill rotWithShape="1">
          <a:blip r:embed="rId6">
            <a:alphaModFix/>
          </a:blip>
          <a:srcRect/>
          <a:stretch/>
        </p:blipFill>
        <p:spPr>
          <a:xfrm>
            <a:off x="1670206" y="2510668"/>
            <a:ext cx="739477" cy="709898"/>
          </a:xfrm>
          <a:prstGeom prst="rect">
            <a:avLst/>
          </a:prstGeom>
          <a:noFill/>
          <a:ln>
            <a:noFill/>
          </a:ln>
        </p:spPr>
      </p:pic>
      <p:pic>
        <p:nvPicPr>
          <p:cNvPr id="160" name="Google Shape;160;p5"/>
          <p:cNvPicPr preferRelativeResize="0"/>
          <p:nvPr/>
        </p:nvPicPr>
        <p:blipFill rotWithShape="1">
          <a:blip r:embed="rId7">
            <a:alphaModFix/>
          </a:blip>
          <a:srcRect/>
          <a:stretch/>
        </p:blipFill>
        <p:spPr>
          <a:xfrm>
            <a:off x="2039944" y="6118164"/>
            <a:ext cx="2847130" cy="270477"/>
          </a:xfrm>
          <a:prstGeom prst="rect">
            <a:avLst/>
          </a:prstGeom>
          <a:noFill/>
          <a:ln>
            <a:noFill/>
          </a:ln>
        </p:spPr>
      </p:pic>
      <p:sp>
        <p:nvSpPr>
          <p:cNvPr id="161" name="Google Shape;161;p5"/>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2" name="Google Shape;162;p5"/>
          <p:cNvPicPr preferRelativeResize="0"/>
          <p:nvPr/>
        </p:nvPicPr>
        <p:blipFill rotWithShape="1">
          <a:blip r:embed="rId8">
            <a:alphaModFix/>
          </a:blip>
          <a:srcRect/>
          <a:stretch/>
        </p:blipFill>
        <p:spPr>
          <a:xfrm>
            <a:off x="310453" y="383965"/>
            <a:ext cx="406540" cy="428715"/>
          </a:xfrm>
          <a:prstGeom prst="rect">
            <a:avLst/>
          </a:prstGeom>
          <a:noFill/>
          <a:ln>
            <a:noFill/>
          </a:ln>
        </p:spPr>
      </p:pic>
      <p:grpSp>
        <p:nvGrpSpPr>
          <p:cNvPr id="163" name="Google Shape;163;p5"/>
          <p:cNvGrpSpPr/>
          <p:nvPr/>
        </p:nvGrpSpPr>
        <p:grpSpPr>
          <a:xfrm>
            <a:off x="1328985" y="313491"/>
            <a:ext cx="4026461" cy="543772"/>
            <a:chOff x="0" y="-57150"/>
            <a:chExt cx="5368615" cy="725029"/>
          </a:xfrm>
        </p:grpSpPr>
        <p:sp>
          <p:nvSpPr>
            <p:cNvPr id="164" name="Google Shape;164;p5"/>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65" name="Google Shape;165;p5"/>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pic>
        <p:nvPicPr>
          <p:cNvPr id="2" name="Online Media 1" descr="Bruce Jenner - 1978 Wheaties Commercial">
            <a:hlinkClick r:id="" action="ppaction://media"/>
            <a:extLst>
              <a:ext uri="{FF2B5EF4-FFF2-40B4-BE49-F238E27FC236}">
                <a16:creationId xmlns:a16="http://schemas.microsoft.com/office/drawing/2014/main" id="{F92C9964-F2B9-2D64-47E7-F0490EFCAD76}"/>
              </a:ext>
            </a:extLst>
          </p:cNvPr>
          <p:cNvPicPr>
            <a:picLocks noRot="1" noChangeAspect="1"/>
          </p:cNvPicPr>
          <p:nvPr>
            <a:videoFile r:link="rId1"/>
          </p:nvPr>
        </p:nvPicPr>
        <p:blipFill>
          <a:blip r:embed="rId9"/>
          <a:stretch>
            <a:fillRect/>
          </a:stretch>
        </p:blipFill>
        <p:spPr>
          <a:xfrm>
            <a:off x="7079741" y="1432397"/>
            <a:ext cx="7281694" cy="546127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6"/>
          <p:cNvSpPr txBox="1"/>
          <p:nvPr/>
        </p:nvSpPr>
        <p:spPr>
          <a:xfrm>
            <a:off x="1789130" y="1548806"/>
            <a:ext cx="10635300" cy="31278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10160" b="1" i="0" u="none" strike="noStrike" cap="none">
                <a:solidFill>
                  <a:srgbClr val="E76E3C"/>
                </a:solidFill>
                <a:latin typeface="Helvetica Neue"/>
                <a:ea typeface="Helvetica Neue"/>
                <a:cs typeface="Helvetica Neue"/>
                <a:sym typeface="Helvetica Neue"/>
              </a:rPr>
              <a:t>POSITIONING STRATEGY</a:t>
            </a:r>
            <a:endParaRPr/>
          </a:p>
        </p:txBody>
      </p:sp>
      <p:sp>
        <p:nvSpPr>
          <p:cNvPr id="172" name="Google Shape;172;p6"/>
          <p:cNvSpPr txBox="1"/>
          <p:nvPr/>
        </p:nvSpPr>
        <p:spPr>
          <a:xfrm>
            <a:off x="1789130" y="4839250"/>
            <a:ext cx="8726400" cy="18471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2400" b="0" i="0" u="none" strike="noStrike" cap="none">
                <a:solidFill>
                  <a:srgbClr val="000000"/>
                </a:solidFill>
                <a:latin typeface="Arial"/>
                <a:ea typeface="Arial"/>
                <a:cs typeface="Arial"/>
                <a:sym typeface="Arial"/>
              </a:rPr>
              <a:t>General Mills consistently positioned Wheaties as a nutritious product that provides fuel for athletes.  Much of the brand’s advertising over the years focused on product ingredients, communicating to consumers that Wheaties is 100% whole grain, offering a healthier alternative to other breakfast cereals.</a:t>
            </a:r>
            <a:endParaRPr/>
          </a:p>
        </p:txBody>
      </p:sp>
      <p:sp>
        <p:nvSpPr>
          <p:cNvPr id="173" name="Google Shape;173;p6"/>
          <p:cNvSpPr txBox="1"/>
          <p:nvPr/>
        </p:nvSpPr>
        <p:spPr>
          <a:xfrm>
            <a:off x="1789130" y="7390406"/>
            <a:ext cx="5863800" cy="231000"/>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endParaRPr sz="1500" b="0" i="0" u="none" strike="noStrike" cap="none">
              <a:solidFill>
                <a:srgbClr val="000000"/>
              </a:solidFill>
              <a:latin typeface="Arial"/>
              <a:ea typeface="Arial"/>
              <a:cs typeface="Arial"/>
              <a:sym typeface="Arial"/>
            </a:endParaRPr>
          </a:p>
        </p:txBody>
      </p:sp>
      <p:pic>
        <p:nvPicPr>
          <p:cNvPr id="174" name="Google Shape;174;p6"/>
          <p:cNvPicPr preferRelativeResize="0"/>
          <p:nvPr/>
        </p:nvPicPr>
        <p:blipFill rotWithShape="1">
          <a:blip r:embed="rId3">
            <a:alphaModFix/>
          </a:blip>
          <a:srcRect/>
          <a:stretch/>
        </p:blipFill>
        <p:spPr>
          <a:xfrm>
            <a:off x="1789130" y="6965689"/>
            <a:ext cx="1959226" cy="300893"/>
          </a:xfrm>
          <a:prstGeom prst="rect">
            <a:avLst/>
          </a:prstGeom>
          <a:noFill/>
          <a:ln>
            <a:noFill/>
          </a:ln>
        </p:spPr>
      </p:pic>
      <p:sp>
        <p:nvSpPr>
          <p:cNvPr id="175" name="Google Shape;175;p6"/>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6" name="Google Shape;176;p6"/>
          <p:cNvPicPr preferRelativeResize="0"/>
          <p:nvPr/>
        </p:nvPicPr>
        <p:blipFill rotWithShape="1">
          <a:blip r:embed="rId4">
            <a:alphaModFix/>
          </a:blip>
          <a:srcRect/>
          <a:stretch/>
        </p:blipFill>
        <p:spPr>
          <a:xfrm>
            <a:off x="310453" y="383965"/>
            <a:ext cx="406540" cy="428715"/>
          </a:xfrm>
          <a:prstGeom prst="rect">
            <a:avLst/>
          </a:prstGeom>
          <a:noFill/>
          <a:ln>
            <a:noFill/>
          </a:ln>
        </p:spPr>
      </p:pic>
      <p:grpSp>
        <p:nvGrpSpPr>
          <p:cNvPr id="177" name="Google Shape;177;p6"/>
          <p:cNvGrpSpPr/>
          <p:nvPr/>
        </p:nvGrpSpPr>
        <p:grpSpPr>
          <a:xfrm>
            <a:off x="1328985" y="313491"/>
            <a:ext cx="4026461" cy="543772"/>
            <a:chOff x="0" y="-57150"/>
            <a:chExt cx="5368615" cy="725029"/>
          </a:xfrm>
        </p:grpSpPr>
        <p:sp>
          <p:nvSpPr>
            <p:cNvPr id="178" name="Google Shape;178;p6"/>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79" name="Google Shape;179;p6"/>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pic>
        <p:nvPicPr>
          <p:cNvPr id="180" name="Google Shape;180;p6" descr="Wheaties Cereal - 10.9 oz, Nutrition Information | Innit"/>
          <p:cNvPicPr preferRelativeResize="0"/>
          <p:nvPr/>
        </p:nvPicPr>
        <p:blipFill rotWithShape="1">
          <a:blip r:embed="rId5">
            <a:alphaModFix/>
          </a:blip>
          <a:srcRect/>
          <a:stretch/>
        </p:blipFill>
        <p:spPr>
          <a:xfrm>
            <a:off x="12268200" y="875310"/>
            <a:ext cx="3924300" cy="61341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7"/>
          <p:cNvSpPr txBox="1"/>
          <p:nvPr/>
        </p:nvSpPr>
        <p:spPr>
          <a:xfrm>
            <a:off x="7021550" y="7018300"/>
            <a:ext cx="8563500" cy="2000548"/>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1200"/>
              </a:spcAft>
              <a:buNone/>
            </a:pPr>
            <a:r>
              <a:rPr lang="en-US" sz="2000" b="0" i="0" u="none" strike="noStrike" cap="none" dirty="0">
                <a:solidFill>
                  <a:srgbClr val="000000"/>
                </a:solidFill>
                <a:latin typeface="Arial"/>
                <a:ea typeface="Arial"/>
                <a:cs typeface="Arial"/>
                <a:sym typeface="Arial"/>
              </a:rPr>
              <a:t>In 1999, Tiger Woods was arguably the most famous athlete on the planet.  Wheaties featured the golf superstar in an </a:t>
            </a:r>
            <a:r>
              <a:rPr lang="en-US" sz="2000" b="0" i="0" strike="noStrike" cap="none" dirty="0">
                <a:solidFill>
                  <a:schemeClr val="tx1"/>
                </a:solidFill>
                <a:latin typeface="Arial"/>
                <a:ea typeface="Arial"/>
                <a:cs typeface="Arial"/>
                <a:sym typeface="Arial"/>
              </a:rPr>
              <a:t>advertising campaign</a:t>
            </a:r>
            <a:r>
              <a:rPr lang="en-US" sz="2000" b="0" i="0" u="none" strike="noStrike" cap="none" dirty="0">
                <a:solidFill>
                  <a:srgbClr val="000000"/>
                </a:solidFill>
                <a:latin typeface="Arial"/>
                <a:ea typeface="Arial"/>
                <a:cs typeface="Arial"/>
                <a:sym typeface="Arial"/>
              </a:rPr>
              <a:t> that year, touting the ”100% Whole Grain” product benefit.  Notice the brand continued to feature the tagline “The Breakfast of Champions” with its advertising.</a:t>
            </a:r>
          </a:p>
          <a:p>
            <a:pPr>
              <a:lnSpc>
                <a:spcPct val="120000"/>
              </a:lnSpc>
            </a:pPr>
            <a:r>
              <a:rPr lang="en-US" sz="2000" b="1" dirty="0"/>
              <a:t>WATCH: </a:t>
            </a:r>
            <a:r>
              <a:rPr lang="en-US" sz="2000" b="1" i="0" dirty="0">
                <a:solidFill>
                  <a:schemeClr val="accent6"/>
                </a:solidFill>
                <a:effectLst/>
                <a:latin typeface="+mn-lt"/>
                <a:hlinkClick r:id="rId4">
                  <a:extLst>
                    <a:ext uri="{A12FA001-AC4F-418D-AE19-62706E023703}">
                      <ahyp:hlinkClr xmlns:ahyp="http://schemas.microsoft.com/office/drawing/2018/hyperlinkcolor" val="tx"/>
                    </a:ext>
                  </a:extLst>
                </a:hlinkClick>
              </a:rPr>
              <a:t>Wheaties Commercial with Tiger Woods - 1999</a:t>
            </a:r>
            <a:endParaRPr lang="en-US" sz="2000" b="1" i="0" dirty="0">
              <a:solidFill>
                <a:schemeClr val="accent6"/>
              </a:solidFill>
              <a:effectLst/>
              <a:latin typeface="+mn-lt"/>
            </a:endParaRPr>
          </a:p>
        </p:txBody>
      </p:sp>
      <p:sp>
        <p:nvSpPr>
          <p:cNvPr id="186" name="Google Shape;186;p7"/>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7" name="Google Shape;187;p7"/>
          <p:cNvPicPr preferRelativeResize="0"/>
          <p:nvPr/>
        </p:nvPicPr>
        <p:blipFill rotWithShape="1">
          <a:blip r:embed="rId5">
            <a:alphaModFix/>
          </a:blip>
          <a:srcRect/>
          <a:stretch/>
        </p:blipFill>
        <p:spPr>
          <a:xfrm>
            <a:off x="310453" y="383965"/>
            <a:ext cx="406540" cy="428715"/>
          </a:xfrm>
          <a:prstGeom prst="rect">
            <a:avLst/>
          </a:prstGeom>
          <a:noFill/>
          <a:ln>
            <a:noFill/>
          </a:ln>
        </p:spPr>
      </p:pic>
      <p:grpSp>
        <p:nvGrpSpPr>
          <p:cNvPr id="188" name="Google Shape;188;p7"/>
          <p:cNvGrpSpPr/>
          <p:nvPr/>
        </p:nvGrpSpPr>
        <p:grpSpPr>
          <a:xfrm>
            <a:off x="1328985" y="313491"/>
            <a:ext cx="4026461" cy="543772"/>
            <a:chOff x="0" y="-57150"/>
            <a:chExt cx="5368615" cy="725029"/>
          </a:xfrm>
        </p:grpSpPr>
        <p:sp>
          <p:nvSpPr>
            <p:cNvPr id="189" name="Google Shape;189;p7"/>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190" name="Google Shape;190;p7"/>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dirty="0">
                  <a:solidFill>
                    <a:srgbClr val="000000"/>
                  </a:solidFill>
                  <a:latin typeface="Arial"/>
                  <a:ea typeface="Arial"/>
                  <a:cs typeface="Arial"/>
                  <a:sym typeface="Arial"/>
                </a:rPr>
                <a:t>The Business of Sports &amp; Entertainment</a:t>
              </a:r>
              <a:endParaRPr dirty="0"/>
            </a:p>
          </p:txBody>
        </p:sp>
      </p:grpSp>
      <p:sp>
        <p:nvSpPr>
          <p:cNvPr id="191" name="Google Shape;191;p7"/>
          <p:cNvSpPr txBox="1"/>
          <p:nvPr/>
        </p:nvSpPr>
        <p:spPr>
          <a:xfrm>
            <a:off x="2135195" y="2998968"/>
            <a:ext cx="3884700" cy="3104183"/>
          </a:xfrm>
          <a:prstGeom prst="rect">
            <a:avLst/>
          </a:prstGeom>
          <a:noFill/>
          <a:ln>
            <a:noFill/>
          </a:ln>
        </p:spPr>
        <p:txBody>
          <a:bodyPr spcFirstLastPara="1" wrap="square" lIns="0" tIns="0" rIns="0" bIns="0" anchor="t" anchorCtr="0">
            <a:spAutoFit/>
          </a:bodyPr>
          <a:lstStyle/>
          <a:p>
            <a:pPr marL="0" marR="0" lvl="0" indent="0" algn="l" rtl="0">
              <a:lnSpc>
                <a:spcPct val="123343"/>
              </a:lnSpc>
              <a:spcBef>
                <a:spcPts val="0"/>
              </a:spcBef>
              <a:spcAft>
                <a:spcPts val="0"/>
              </a:spcAft>
              <a:buNone/>
            </a:pPr>
            <a:r>
              <a:rPr lang="en-US" sz="8200" b="1" i="0" u="none" strike="noStrike" cap="none" dirty="0">
                <a:solidFill>
                  <a:srgbClr val="E76E3C"/>
                </a:solidFill>
                <a:latin typeface="+mj-lt"/>
                <a:ea typeface="Helvetica Neue"/>
                <a:cs typeface="Helvetica Neue"/>
                <a:sym typeface="Helvetica Neue"/>
              </a:rPr>
              <a:t>WATCH THIS</a:t>
            </a:r>
            <a:endParaRPr sz="100" dirty="0">
              <a:latin typeface="+mj-lt"/>
            </a:endParaRPr>
          </a:p>
        </p:txBody>
      </p:sp>
      <p:pic>
        <p:nvPicPr>
          <p:cNvPr id="192" name="Google Shape;192;p7"/>
          <p:cNvPicPr preferRelativeResize="0"/>
          <p:nvPr/>
        </p:nvPicPr>
        <p:blipFill rotWithShape="1">
          <a:blip r:embed="rId6">
            <a:alphaModFix/>
          </a:blip>
          <a:srcRect/>
          <a:stretch/>
        </p:blipFill>
        <p:spPr>
          <a:xfrm>
            <a:off x="4741637" y="4699405"/>
            <a:ext cx="2069991" cy="1107445"/>
          </a:xfrm>
          <a:prstGeom prst="rect">
            <a:avLst/>
          </a:prstGeom>
          <a:noFill/>
          <a:ln>
            <a:noFill/>
          </a:ln>
        </p:spPr>
      </p:pic>
      <p:pic>
        <p:nvPicPr>
          <p:cNvPr id="193" name="Google Shape;193;p7"/>
          <p:cNvPicPr preferRelativeResize="0"/>
          <p:nvPr/>
        </p:nvPicPr>
        <p:blipFill rotWithShape="1">
          <a:blip r:embed="rId7">
            <a:alphaModFix/>
          </a:blip>
          <a:srcRect/>
          <a:stretch/>
        </p:blipFill>
        <p:spPr>
          <a:xfrm>
            <a:off x="1670206" y="2510668"/>
            <a:ext cx="739477" cy="709898"/>
          </a:xfrm>
          <a:prstGeom prst="rect">
            <a:avLst/>
          </a:prstGeom>
          <a:noFill/>
          <a:ln>
            <a:noFill/>
          </a:ln>
        </p:spPr>
      </p:pic>
      <p:pic>
        <p:nvPicPr>
          <p:cNvPr id="194" name="Google Shape;194;p7"/>
          <p:cNvPicPr preferRelativeResize="0"/>
          <p:nvPr/>
        </p:nvPicPr>
        <p:blipFill rotWithShape="1">
          <a:blip r:embed="rId8">
            <a:alphaModFix/>
          </a:blip>
          <a:srcRect/>
          <a:stretch/>
        </p:blipFill>
        <p:spPr>
          <a:xfrm>
            <a:off x="2039944" y="6118164"/>
            <a:ext cx="2847129" cy="270477"/>
          </a:xfrm>
          <a:prstGeom prst="rect">
            <a:avLst/>
          </a:prstGeom>
          <a:noFill/>
          <a:ln>
            <a:noFill/>
          </a:ln>
        </p:spPr>
      </p:pic>
      <p:pic>
        <p:nvPicPr>
          <p:cNvPr id="2" name="Online Media 1" descr="Wheaties Commercial with Tiger Woods - 1999">
            <a:hlinkClick r:id="" action="ppaction://media"/>
            <a:extLst>
              <a:ext uri="{FF2B5EF4-FFF2-40B4-BE49-F238E27FC236}">
                <a16:creationId xmlns:a16="http://schemas.microsoft.com/office/drawing/2014/main" id="{78485A54-685F-E8A8-5BF2-993479F7707C}"/>
              </a:ext>
            </a:extLst>
          </p:cNvPr>
          <p:cNvPicPr>
            <a:picLocks noRot="1" noChangeAspect="1"/>
          </p:cNvPicPr>
          <p:nvPr>
            <a:videoFile r:link="rId1"/>
          </p:nvPr>
        </p:nvPicPr>
        <p:blipFill>
          <a:blip r:embed="rId9"/>
          <a:stretch>
            <a:fillRect/>
          </a:stretch>
        </p:blipFill>
        <p:spPr>
          <a:xfrm>
            <a:off x="7021550" y="1936137"/>
            <a:ext cx="8231420" cy="46507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8"/>
          <p:cNvPicPr preferRelativeResize="0"/>
          <p:nvPr/>
        </p:nvPicPr>
        <p:blipFill rotWithShape="1">
          <a:blip r:embed="rId3">
            <a:alphaModFix/>
          </a:blip>
          <a:srcRect/>
          <a:stretch/>
        </p:blipFill>
        <p:spPr>
          <a:xfrm rot="7889657" flipH="1">
            <a:off x="7789139" y="6337373"/>
            <a:ext cx="1579350" cy="434321"/>
          </a:xfrm>
          <a:prstGeom prst="rect">
            <a:avLst/>
          </a:prstGeom>
          <a:noFill/>
          <a:ln>
            <a:noFill/>
          </a:ln>
        </p:spPr>
      </p:pic>
      <p:pic>
        <p:nvPicPr>
          <p:cNvPr id="201" name="Google Shape;201;p8"/>
          <p:cNvPicPr preferRelativeResize="0"/>
          <p:nvPr/>
        </p:nvPicPr>
        <p:blipFill rotWithShape="1">
          <a:blip r:embed="rId4">
            <a:alphaModFix/>
          </a:blip>
          <a:srcRect/>
          <a:stretch/>
        </p:blipFill>
        <p:spPr>
          <a:xfrm rot="6260223">
            <a:off x="11961975" y="3568470"/>
            <a:ext cx="1907822" cy="486495"/>
          </a:xfrm>
          <a:prstGeom prst="rect">
            <a:avLst/>
          </a:prstGeom>
          <a:noFill/>
          <a:ln>
            <a:noFill/>
          </a:ln>
        </p:spPr>
      </p:pic>
      <p:pic>
        <p:nvPicPr>
          <p:cNvPr id="202" name="Google Shape;202;p8"/>
          <p:cNvPicPr preferRelativeResize="0"/>
          <p:nvPr/>
        </p:nvPicPr>
        <p:blipFill rotWithShape="1">
          <a:blip r:embed="rId5">
            <a:alphaModFix/>
          </a:blip>
          <a:srcRect/>
          <a:stretch/>
        </p:blipFill>
        <p:spPr>
          <a:xfrm rot="-5914649">
            <a:off x="16392336" y="6381322"/>
            <a:ext cx="1319448" cy="705905"/>
          </a:xfrm>
          <a:prstGeom prst="rect">
            <a:avLst/>
          </a:prstGeom>
          <a:noFill/>
          <a:ln>
            <a:noFill/>
          </a:ln>
        </p:spPr>
      </p:pic>
      <p:grpSp>
        <p:nvGrpSpPr>
          <p:cNvPr id="203" name="Google Shape;203;p8"/>
          <p:cNvGrpSpPr/>
          <p:nvPr/>
        </p:nvGrpSpPr>
        <p:grpSpPr>
          <a:xfrm>
            <a:off x="13597943" y="5810570"/>
            <a:ext cx="3006717" cy="3987832"/>
            <a:chOff x="0" y="-11468"/>
            <a:chExt cx="4008956" cy="5317111"/>
          </a:xfrm>
        </p:grpSpPr>
        <p:sp>
          <p:nvSpPr>
            <p:cNvPr id="204" name="Google Shape;204;p8"/>
            <p:cNvSpPr txBox="1"/>
            <p:nvPr/>
          </p:nvSpPr>
          <p:spPr>
            <a:xfrm>
              <a:off x="0" y="1239315"/>
              <a:ext cx="4008956" cy="40663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700" b="0" i="0" u="none" strike="noStrike" cap="none">
                  <a:solidFill>
                    <a:srgbClr val="000000"/>
                  </a:solidFill>
                  <a:latin typeface="Arial"/>
                  <a:ea typeface="Arial"/>
                  <a:cs typeface="Arial"/>
                  <a:sym typeface="Arial"/>
                </a:rPr>
                <a:t>In 1992, in celebration of the  Chicago Bulls back-to-back championship, Wheaties introduced its first non-orange Wheaties box, instead using the same red and black color scheme synonymous with the Chicago Bulls franchise. </a:t>
              </a:r>
              <a:endParaRPr/>
            </a:p>
            <a:p>
              <a:pPr marL="0" marR="0" lvl="0" indent="0" algn="l" rtl="0">
                <a:lnSpc>
                  <a:spcPct val="160000"/>
                </a:lnSpc>
                <a:spcBef>
                  <a:spcPts val="0"/>
                </a:spcBef>
                <a:spcAft>
                  <a:spcPts val="0"/>
                </a:spcAft>
                <a:buNone/>
              </a:pPr>
              <a:endParaRPr sz="1700" b="0" i="0" u="none" strike="noStrike" cap="none">
                <a:solidFill>
                  <a:srgbClr val="000000"/>
                </a:solidFill>
                <a:latin typeface="Arial"/>
                <a:ea typeface="Arial"/>
                <a:cs typeface="Arial"/>
                <a:sym typeface="Arial"/>
              </a:endParaRPr>
            </a:p>
          </p:txBody>
        </p:sp>
        <p:sp>
          <p:nvSpPr>
            <p:cNvPr id="205" name="Google Shape;205;p8"/>
            <p:cNvSpPr txBox="1"/>
            <p:nvPr/>
          </p:nvSpPr>
          <p:spPr>
            <a:xfrm>
              <a:off x="0" y="-11468"/>
              <a:ext cx="4008900" cy="11289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5500" b="1" i="0" u="none" strike="noStrike" cap="none" dirty="0">
                  <a:solidFill>
                    <a:srgbClr val="000000"/>
                  </a:solidFill>
                  <a:latin typeface="+mj-lt"/>
                  <a:ea typeface="Helvetica Neue"/>
                  <a:cs typeface="Helvetica Neue"/>
                  <a:sym typeface="Helvetica Neue"/>
                </a:rPr>
                <a:t>1st</a:t>
              </a:r>
              <a:endParaRPr dirty="0">
                <a:latin typeface="+mj-lt"/>
              </a:endParaRPr>
            </a:p>
          </p:txBody>
        </p:sp>
      </p:grpSp>
      <p:pic>
        <p:nvPicPr>
          <p:cNvPr id="206" name="Google Shape;206;p8"/>
          <p:cNvPicPr preferRelativeResize="0"/>
          <p:nvPr/>
        </p:nvPicPr>
        <p:blipFill rotWithShape="1">
          <a:blip r:embed="rId6">
            <a:alphaModFix/>
          </a:blip>
          <a:srcRect/>
          <a:stretch/>
        </p:blipFill>
        <p:spPr>
          <a:xfrm rot="5294381">
            <a:off x="6279329" y="8988831"/>
            <a:ext cx="230038" cy="793234"/>
          </a:xfrm>
          <a:prstGeom prst="rect">
            <a:avLst/>
          </a:prstGeom>
          <a:noFill/>
          <a:ln>
            <a:noFill/>
          </a:ln>
        </p:spPr>
      </p:pic>
      <p:pic>
        <p:nvPicPr>
          <p:cNvPr id="207" name="Google Shape;207;p8"/>
          <p:cNvPicPr preferRelativeResize="0"/>
          <p:nvPr/>
        </p:nvPicPr>
        <p:blipFill rotWithShape="1">
          <a:blip r:embed="rId6">
            <a:alphaModFix/>
          </a:blip>
          <a:srcRect/>
          <a:stretch/>
        </p:blipFill>
        <p:spPr>
          <a:xfrm rot="5294381">
            <a:off x="16744318" y="365989"/>
            <a:ext cx="230038" cy="793234"/>
          </a:xfrm>
          <a:prstGeom prst="rect">
            <a:avLst/>
          </a:prstGeom>
          <a:noFill/>
          <a:ln>
            <a:noFill/>
          </a:ln>
        </p:spPr>
      </p:pic>
      <p:pic>
        <p:nvPicPr>
          <p:cNvPr id="208" name="Google Shape;208;p8"/>
          <p:cNvPicPr preferRelativeResize="0"/>
          <p:nvPr/>
        </p:nvPicPr>
        <p:blipFill rotWithShape="1">
          <a:blip r:embed="rId7">
            <a:alphaModFix/>
          </a:blip>
          <a:srcRect/>
          <a:stretch/>
        </p:blipFill>
        <p:spPr>
          <a:xfrm rot="1047927">
            <a:off x="2704708" y="2585428"/>
            <a:ext cx="1815705" cy="2283906"/>
          </a:xfrm>
          <a:prstGeom prst="rect">
            <a:avLst/>
          </a:prstGeom>
          <a:noFill/>
          <a:ln>
            <a:noFill/>
          </a:ln>
        </p:spPr>
      </p:pic>
      <p:pic>
        <p:nvPicPr>
          <p:cNvPr id="209" name="Google Shape;209;p8"/>
          <p:cNvPicPr preferRelativeResize="0"/>
          <p:nvPr/>
        </p:nvPicPr>
        <p:blipFill rotWithShape="1">
          <a:blip r:embed="rId8">
            <a:alphaModFix/>
          </a:blip>
          <a:srcRect/>
          <a:stretch/>
        </p:blipFill>
        <p:spPr>
          <a:xfrm>
            <a:off x="13597943" y="1159812"/>
            <a:ext cx="3313492" cy="4417989"/>
          </a:xfrm>
          <a:prstGeom prst="rect">
            <a:avLst/>
          </a:prstGeom>
          <a:noFill/>
          <a:ln>
            <a:noFill/>
          </a:ln>
        </p:spPr>
      </p:pic>
      <p:pic>
        <p:nvPicPr>
          <p:cNvPr id="210" name="Google Shape;210;p8"/>
          <p:cNvPicPr preferRelativeResize="0"/>
          <p:nvPr/>
        </p:nvPicPr>
        <p:blipFill rotWithShape="1">
          <a:blip r:embed="rId9">
            <a:alphaModFix/>
          </a:blip>
          <a:srcRect/>
          <a:stretch/>
        </p:blipFill>
        <p:spPr>
          <a:xfrm>
            <a:off x="6029285" y="1159812"/>
            <a:ext cx="3057797" cy="4417989"/>
          </a:xfrm>
          <a:prstGeom prst="rect">
            <a:avLst/>
          </a:prstGeom>
          <a:noFill/>
          <a:ln>
            <a:noFill/>
          </a:ln>
        </p:spPr>
      </p:pic>
      <p:pic>
        <p:nvPicPr>
          <p:cNvPr id="211" name="Google Shape;211;p8"/>
          <p:cNvPicPr preferRelativeResize="0"/>
          <p:nvPr/>
        </p:nvPicPr>
        <p:blipFill rotWithShape="1">
          <a:blip r:embed="rId10">
            <a:alphaModFix/>
          </a:blip>
          <a:srcRect/>
          <a:stretch/>
        </p:blipFill>
        <p:spPr>
          <a:xfrm>
            <a:off x="9785106" y="5089162"/>
            <a:ext cx="3092697" cy="4401467"/>
          </a:xfrm>
          <a:prstGeom prst="rect">
            <a:avLst/>
          </a:prstGeom>
          <a:noFill/>
          <a:ln>
            <a:noFill/>
          </a:ln>
        </p:spPr>
      </p:pic>
      <p:sp>
        <p:nvSpPr>
          <p:cNvPr id="212" name="Google Shape;212;p8"/>
          <p:cNvSpPr txBox="1"/>
          <p:nvPr/>
        </p:nvSpPr>
        <p:spPr>
          <a:xfrm>
            <a:off x="669550" y="6304674"/>
            <a:ext cx="5167207" cy="3200876"/>
          </a:xfrm>
          <a:prstGeom prst="rect">
            <a:avLst/>
          </a:prstGeom>
          <a:noFill/>
          <a:ln>
            <a:noFill/>
          </a:ln>
        </p:spPr>
        <p:txBody>
          <a:bodyPr spcFirstLastPara="1" wrap="square" lIns="0" tIns="0" rIns="0" bIns="0" anchor="t" anchorCtr="0">
            <a:spAutoFit/>
          </a:bodyPr>
          <a:lstStyle/>
          <a:p>
            <a:pPr marL="0" marR="0" lvl="0" indent="0" algn="l" rtl="0">
              <a:lnSpc>
                <a:spcPct val="103750"/>
              </a:lnSpc>
              <a:spcBef>
                <a:spcPts val="0"/>
              </a:spcBef>
              <a:spcAft>
                <a:spcPts val="0"/>
              </a:spcAft>
              <a:buNone/>
            </a:pPr>
            <a:r>
              <a:rPr lang="en-US" sz="20000" b="1" i="0" u="none" strike="noStrike" cap="none" dirty="0">
                <a:solidFill>
                  <a:srgbClr val="E76E3C"/>
                </a:solidFill>
                <a:latin typeface="+mj-lt"/>
                <a:ea typeface="Helvetica Neue"/>
                <a:cs typeface="Helvetica Neue"/>
                <a:sym typeface="Helvetica Neue"/>
              </a:rPr>
              <a:t>M.J.</a:t>
            </a:r>
            <a:endParaRPr dirty="0">
              <a:latin typeface="+mj-lt"/>
            </a:endParaRPr>
          </a:p>
        </p:txBody>
      </p:sp>
      <p:grpSp>
        <p:nvGrpSpPr>
          <p:cNvPr id="213" name="Google Shape;213;p8"/>
          <p:cNvGrpSpPr/>
          <p:nvPr/>
        </p:nvGrpSpPr>
        <p:grpSpPr>
          <a:xfrm>
            <a:off x="9785106" y="1238393"/>
            <a:ext cx="2871980" cy="3557751"/>
            <a:chOff x="0" y="104775"/>
            <a:chExt cx="3829307" cy="4743668"/>
          </a:xfrm>
        </p:grpSpPr>
        <p:sp>
          <p:nvSpPr>
            <p:cNvPr id="214" name="Google Shape;214;p8"/>
            <p:cNvSpPr txBox="1"/>
            <p:nvPr/>
          </p:nvSpPr>
          <p:spPr>
            <a:xfrm>
              <a:off x="0" y="1239315"/>
              <a:ext cx="3829307" cy="36091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700" b="0" i="0" u="none" strike="noStrike" cap="none">
                  <a:solidFill>
                    <a:srgbClr val="000000"/>
                  </a:solidFill>
                  <a:latin typeface="Arial"/>
                  <a:ea typeface="Arial"/>
                  <a:cs typeface="Arial"/>
                  <a:sym typeface="Arial"/>
                </a:rPr>
                <a:t> Michael Jordan's sponsorship deal with General Mills made him the official spokesperson for the Wheaties brand for eleven years.  He even graced the cover in his "Space Jam" uniform. </a:t>
              </a:r>
              <a:endParaRPr/>
            </a:p>
          </p:txBody>
        </p:sp>
        <p:sp>
          <p:nvSpPr>
            <p:cNvPr id="215" name="Google Shape;215;p8"/>
            <p:cNvSpPr txBox="1"/>
            <p:nvPr/>
          </p:nvSpPr>
          <p:spPr>
            <a:xfrm>
              <a:off x="0" y="104775"/>
              <a:ext cx="3829307" cy="1128343"/>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5499" b="1" i="0" u="none" strike="noStrike" cap="none" dirty="0">
                  <a:solidFill>
                    <a:srgbClr val="000000"/>
                  </a:solidFill>
                  <a:latin typeface="+mj-lt"/>
                  <a:ea typeface="Helvetica Neue"/>
                  <a:cs typeface="Helvetica Neue"/>
                  <a:sym typeface="Helvetica Neue"/>
                </a:rPr>
                <a:t>11</a:t>
              </a:r>
              <a:endParaRPr dirty="0">
                <a:latin typeface="+mj-lt"/>
              </a:endParaRPr>
            </a:p>
          </p:txBody>
        </p:sp>
      </p:grpSp>
      <p:grpSp>
        <p:nvGrpSpPr>
          <p:cNvPr id="216" name="Google Shape;216;p8"/>
          <p:cNvGrpSpPr/>
          <p:nvPr/>
        </p:nvGrpSpPr>
        <p:grpSpPr>
          <a:xfrm>
            <a:off x="5994385" y="5819176"/>
            <a:ext cx="2871980" cy="3416626"/>
            <a:chOff x="0" y="-621458"/>
            <a:chExt cx="3829307" cy="4555501"/>
          </a:xfrm>
        </p:grpSpPr>
        <p:sp>
          <p:nvSpPr>
            <p:cNvPr id="217" name="Google Shape;217;p8"/>
            <p:cNvSpPr txBox="1"/>
            <p:nvPr/>
          </p:nvSpPr>
          <p:spPr>
            <a:xfrm>
              <a:off x="0" y="1239315"/>
              <a:ext cx="3829307" cy="2694728"/>
            </a:xfrm>
            <a:prstGeom prst="rect">
              <a:avLst/>
            </a:prstGeom>
            <a:noFill/>
            <a:ln>
              <a:noFill/>
            </a:ln>
          </p:spPr>
          <p:txBody>
            <a:bodyPr spcFirstLastPara="1" wrap="square" lIns="0" tIns="0" rIns="0" bIns="0" anchor="t" anchorCtr="0">
              <a:spAutoFit/>
            </a:bodyPr>
            <a:lstStyle/>
            <a:p>
              <a:pPr marL="0" marR="0" lvl="0" indent="0" algn="l" rtl="0">
                <a:lnSpc>
                  <a:spcPct val="160000"/>
                </a:lnSpc>
                <a:spcBef>
                  <a:spcPts val="0"/>
                </a:spcBef>
                <a:spcAft>
                  <a:spcPts val="0"/>
                </a:spcAft>
                <a:buNone/>
              </a:pPr>
              <a:r>
                <a:rPr lang="en-US" sz="1700" b="0" i="0" u="none" strike="noStrike" cap="none">
                  <a:solidFill>
                    <a:srgbClr val="000000"/>
                  </a:solidFill>
                  <a:latin typeface="Arial"/>
                  <a:ea typeface="Arial"/>
                  <a:cs typeface="Arial"/>
                  <a:sym typeface="Arial"/>
                </a:rPr>
                <a:t>With 18 appearances on Wheaties boxes, NBA legend  Michael Jordan has graced the cover of the iconic brand more than any other athlete. </a:t>
              </a:r>
              <a:endParaRPr/>
            </a:p>
          </p:txBody>
        </p:sp>
        <p:sp>
          <p:nvSpPr>
            <p:cNvPr id="218" name="Google Shape;218;p8"/>
            <p:cNvSpPr txBox="1"/>
            <p:nvPr/>
          </p:nvSpPr>
          <p:spPr>
            <a:xfrm>
              <a:off x="0" y="-621458"/>
              <a:ext cx="3829200" cy="11286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None/>
              </a:pPr>
              <a:r>
                <a:rPr lang="en-US" sz="5499" b="1" i="0" u="none" strike="noStrike" cap="none" dirty="0">
                  <a:solidFill>
                    <a:srgbClr val="000000"/>
                  </a:solidFill>
                  <a:latin typeface="+mj-lt"/>
                  <a:ea typeface="Helvetica Neue"/>
                  <a:cs typeface="Helvetica Neue"/>
                  <a:sym typeface="Helvetica Neue"/>
                </a:rPr>
                <a:t>18</a:t>
              </a:r>
              <a:endParaRPr dirty="0">
                <a:latin typeface="+mj-lt"/>
              </a:endParaRPr>
            </a:p>
          </p:txBody>
        </p:sp>
      </p:grpSp>
      <p:sp>
        <p:nvSpPr>
          <p:cNvPr id="219" name="Google Shape;219;p8"/>
          <p:cNvSpPr/>
          <p:nvPr/>
        </p:nvSpPr>
        <p:spPr>
          <a:xfrm>
            <a:off x="1017278" y="450788"/>
            <a:ext cx="11422" cy="29507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0" name="Google Shape;220;p8"/>
          <p:cNvPicPr preferRelativeResize="0"/>
          <p:nvPr/>
        </p:nvPicPr>
        <p:blipFill rotWithShape="1">
          <a:blip r:embed="rId11">
            <a:alphaModFix/>
          </a:blip>
          <a:srcRect/>
          <a:stretch/>
        </p:blipFill>
        <p:spPr>
          <a:xfrm>
            <a:off x="310453" y="383965"/>
            <a:ext cx="406540" cy="428715"/>
          </a:xfrm>
          <a:prstGeom prst="rect">
            <a:avLst/>
          </a:prstGeom>
          <a:noFill/>
          <a:ln>
            <a:noFill/>
          </a:ln>
        </p:spPr>
      </p:pic>
      <p:grpSp>
        <p:nvGrpSpPr>
          <p:cNvPr id="221" name="Google Shape;221;p8"/>
          <p:cNvGrpSpPr/>
          <p:nvPr/>
        </p:nvGrpSpPr>
        <p:grpSpPr>
          <a:xfrm>
            <a:off x="1328985" y="313491"/>
            <a:ext cx="4026461" cy="543772"/>
            <a:chOff x="0" y="-57150"/>
            <a:chExt cx="5368615" cy="725029"/>
          </a:xfrm>
        </p:grpSpPr>
        <p:sp>
          <p:nvSpPr>
            <p:cNvPr id="222" name="Google Shape;222;p8"/>
            <p:cNvSpPr txBox="1"/>
            <p:nvPr/>
          </p:nvSpPr>
          <p:spPr>
            <a:xfrm>
              <a:off x="0" y="-57150"/>
              <a:ext cx="5368615" cy="362007"/>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Sports Career Consulting</a:t>
              </a:r>
              <a:endParaRPr/>
            </a:p>
          </p:txBody>
        </p:sp>
        <p:sp>
          <p:nvSpPr>
            <p:cNvPr id="223" name="Google Shape;223;p8"/>
            <p:cNvSpPr txBox="1"/>
            <p:nvPr/>
          </p:nvSpPr>
          <p:spPr>
            <a:xfrm>
              <a:off x="0" y="283243"/>
              <a:ext cx="5368615" cy="384636"/>
            </a:xfrm>
            <a:prstGeom prst="rect">
              <a:avLst/>
            </a:prstGeom>
            <a:noFill/>
            <a:ln>
              <a:noFill/>
            </a:ln>
          </p:spPr>
          <p:txBody>
            <a:bodyPr spcFirstLastPara="1" wrap="square" lIns="0" tIns="0" rIns="0" bIns="0" anchor="t" anchorCtr="0">
              <a:spAutoFit/>
            </a:bodyPr>
            <a:lstStyle/>
            <a:p>
              <a:pPr marL="0" marR="0" lvl="0" indent="0" algn="l" rtl="0">
                <a:lnSpc>
                  <a:spcPct val="159973"/>
                </a:lnSpc>
                <a:spcBef>
                  <a:spcPts val="0"/>
                </a:spcBef>
                <a:spcAft>
                  <a:spcPts val="0"/>
                </a:spcAft>
                <a:buNone/>
              </a:pPr>
              <a:r>
                <a:rPr lang="en-US" sz="1499" b="0" i="0" u="none" strike="noStrike" cap="none">
                  <a:solidFill>
                    <a:srgbClr val="000000"/>
                  </a:solidFill>
                  <a:latin typeface="Arial"/>
                  <a:ea typeface="Arial"/>
                  <a:cs typeface="Arial"/>
                  <a:sym typeface="Arial"/>
                </a:rPr>
                <a:t>The Business of Sports &amp; Entertainment</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grpSp>
        <p:nvGrpSpPr>
          <p:cNvPr id="228" name="Google Shape;228;p9"/>
          <p:cNvGrpSpPr/>
          <p:nvPr/>
        </p:nvGrpSpPr>
        <p:grpSpPr>
          <a:xfrm>
            <a:off x="4505136" y="6418886"/>
            <a:ext cx="13211101" cy="2748564"/>
            <a:chOff x="0" y="-861283"/>
            <a:chExt cx="17614800" cy="3664752"/>
          </a:xfrm>
        </p:grpSpPr>
        <p:sp>
          <p:nvSpPr>
            <p:cNvPr id="229" name="Google Shape;229;p9"/>
            <p:cNvSpPr txBox="1"/>
            <p:nvPr/>
          </p:nvSpPr>
          <p:spPr>
            <a:xfrm>
              <a:off x="1814419" y="366269"/>
              <a:ext cx="14032200" cy="2437200"/>
            </a:xfrm>
            <a:prstGeom prst="rect">
              <a:avLst/>
            </a:prstGeom>
            <a:noFill/>
            <a:ln>
              <a:noFill/>
            </a:ln>
          </p:spPr>
          <p:txBody>
            <a:bodyPr spcFirstLastPara="1" wrap="square" lIns="0" tIns="0" rIns="0" bIns="0" anchor="t" anchorCtr="0">
              <a:spAutoFit/>
            </a:bodyPr>
            <a:lstStyle/>
            <a:p>
              <a:pPr marL="0" marR="0" lvl="0" indent="0" algn="ctr" rtl="0">
                <a:lnSpc>
                  <a:spcPct val="140022"/>
                </a:lnSpc>
                <a:spcBef>
                  <a:spcPts val="0"/>
                </a:spcBef>
                <a:spcAft>
                  <a:spcPts val="0"/>
                </a:spcAft>
                <a:buNone/>
              </a:pPr>
              <a:r>
                <a:rPr lang="en-US" sz="1799" b="0" i="0" u="none" strike="noStrike" cap="none" dirty="0">
                  <a:solidFill>
                    <a:srgbClr val="000000"/>
                  </a:solidFill>
                  <a:latin typeface="Arial"/>
                  <a:ea typeface="Arial"/>
                  <a:cs typeface="Arial"/>
                  <a:sym typeface="Arial"/>
                </a:rPr>
                <a:t>Even the most iconic brands in the world inevitably face challenges.  When product sales began declining in the 80s, Wheaties would introduce several spinoff cereals.  The brand's attempts to boost sales included the launch of Honey Frosted Wheaties, Crispy Wheaties 'n Raisins, Wheaties Energy Crunch and Wheaties Fuel. None of the new products sold very well, and eventually every single one of them would be discontinued.  All that remains now is the original "Breakfast of Champions" cereal. </a:t>
              </a:r>
              <a:endParaRPr dirty="0"/>
            </a:p>
          </p:txBody>
        </p:sp>
        <p:sp>
          <p:nvSpPr>
            <p:cNvPr id="230" name="Google Shape;230;p9"/>
            <p:cNvSpPr txBox="1"/>
            <p:nvPr/>
          </p:nvSpPr>
          <p:spPr>
            <a:xfrm>
              <a:off x="0" y="-861283"/>
              <a:ext cx="17614800" cy="820800"/>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None/>
              </a:pPr>
              <a:r>
                <a:rPr lang="en-US" sz="4000" b="0" i="0" u="none" strike="noStrike" cap="none">
                  <a:solidFill>
                    <a:srgbClr val="000000"/>
                  </a:solidFill>
                  <a:latin typeface="Mansalva"/>
                  <a:ea typeface="Mansalva"/>
                  <a:cs typeface="Mansalva"/>
                  <a:sym typeface="Mansalva"/>
                </a:rPr>
                <a:t>Not every new product is guaranteed to succeed! </a:t>
              </a:r>
              <a:endParaRPr/>
            </a:p>
          </p:txBody>
        </p:sp>
      </p:grpSp>
      <p:pic>
        <p:nvPicPr>
          <p:cNvPr id="231" name="Google Shape;231;p9"/>
          <p:cNvPicPr preferRelativeResize="0"/>
          <p:nvPr/>
        </p:nvPicPr>
        <p:blipFill rotWithShape="1">
          <a:blip r:embed="rId3">
            <a:alphaModFix/>
          </a:blip>
          <a:srcRect/>
          <a:stretch/>
        </p:blipFill>
        <p:spPr>
          <a:xfrm>
            <a:off x="456708" y="363196"/>
            <a:ext cx="4048428" cy="5750608"/>
          </a:xfrm>
          <a:prstGeom prst="rect">
            <a:avLst/>
          </a:prstGeom>
          <a:noFill/>
          <a:ln>
            <a:noFill/>
          </a:ln>
        </p:spPr>
      </p:pic>
      <p:pic>
        <p:nvPicPr>
          <p:cNvPr id="232" name="Google Shape;232;p9"/>
          <p:cNvPicPr preferRelativeResize="0"/>
          <p:nvPr/>
        </p:nvPicPr>
        <p:blipFill rotWithShape="1">
          <a:blip r:embed="rId4">
            <a:alphaModFix/>
          </a:blip>
          <a:srcRect t="6653" b="9969"/>
          <a:stretch/>
        </p:blipFill>
        <p:spPr>
          <a:xfrm>
            <a:off x="5118485" y="363196"/>
            <a:ext cx="4025515" cy="5750608"/>
          </a:xfrm>
          <a:prstGeom prst="rect">
            <a:avLst/>
          </a:prstGeom>
          <a:noFill/>
          <a:ln>
            <a:noFill/>
          </a:ln>
        </p:spPr>
      </p:pic>
      <p:pic>
        <p:nvPicPr>
          <p:cNvPr id="233" name="Google Shape;233;p9"/>
          <p:cNvPicPr preferRelativeResize="0"/>
          <p:nvPr/>
        </p:nvPicPr>
        <p:blipFill rotWithShape="1">
          <a:blip r:embed="rId5">
            <a:alphaModFix/>
          </a:blip>
          <a:srcRect/>
          <a:stretch/>
        </p:blipFill>
        <p:spPr>
          <a:xfrm>
            <a:off x="9715500" y="363196"/>
            <a:ext cx="3312350" cy="5750608"/>
          </a:xfrm>
          <a:prstGeom prst="rect">
            <a:avLst/>
          </a:prstGeom>
          <a:noFill/>
          <a:ln>
            <a:noFill/>
          </a:ln>
        </p:spPr>
      </p:pic>
      <p:pic>
        <p:nvPicPr>
          <p:cNvPr id="234" name="Google Shape;234;p9"/>
          <p:cNvPicPr preferRelativeResize="0"/>
          <p:nvPr/>
        </p:nvPicPr>
        <p:blipFill rotWithShape="1">
          <a:blip r:embed="rId6">
            <a:alphaModFix/>
          </a:blip>
          <a:srcRect/>
          <a:stretch/>
        </p:blipFill>
        <p:spPr>
          <a:xfrm>
            <a:off x="13377458" y="183376"/>
            <a:ext cx="4667776" cy="6110248"/>
          </a:xfrm>
          <a:prstGeom prst="rect">
            <a:avLst/>
          </a:prstGeom>
          <a:noFill/>
          <a:ln>
            <a:noFill/>
          </a:ln>
        </p:spPr>
      </p:pic>
      <p:sp>
        <p:nvSpPr>
          <p:cNvPr id="235" name="Google Shape;235;p9"/>
          <p:cNvSpPr txBox="1"/>
          <p:nvPr/>
        </p:nvSpPr>
        <p:spPr>
          <a:xfrm>
            <a:off x="493423" y="7843592"/>
            <a:ext cx="4990645" cy="1923604"/>
          </a:xfrm>
          <a:prstGeom prst="rect">
            <a:avLst/>
          </a:prstGeom>
          <a:noFill/>
          <a:ln>
            <a:noFill/>
          </a:ln>
        </p:spPr>
        <p:txBody>
          <a:bodyPr spcFirstLastPara="1" wrap="square" lIns="0" tIns="0" rIns="0" bIns="0" anchor="t" anchorCtr="0">
            <a:spAutoFit/>
          </a:bodyPr>
          <a:lstStyle/>
          <a:p>
            <a:pPr marL="0" marR="0" lvl="0" indent="0" algn="l" rtl="0">
              <a:lnSpc>
                <a:spcPct val="99600"/>
              </a:lnSpc>
              <a:spcBef>
                <a:spcPts val="0"/>
              </a:spcBef>
              <a:spcAft>
                <a:spcPts val="0"/>
              </a:spcAft>
              <a:buNone/>
            </a:pPr>
            <a:r>
              <a:rPr lang="en-US" sz="12500" b="1" i="0" u="none" strike="noStrike" cap="none" dirty="0">
                <a:solidFill>
                  <a:srgbClr val="E76E3C"/>
                </a:solidFill>
                <a:latin typeface="+mj-lt"/>
                <a:ea typeface="Helvetica Neue"/>
                <a:cs typeface="Helvetica Neue"/>
                <a:sym typeface="Helvetica Neue"/>
              </a:rPr>
              <a:t>#FAIL</a:t>
            </a:r>
            <a:endParaRPr dirty="0">
              <a:latin typeface="+mj-lt"/>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1117</Words>
  <Application>Microsoft Macintosh PowerPoint</Application>
  <PresentationFormat>Custom</PresentationFormat>
  <Paragraphs>90</Paragraphs>
  <Slides>12</Slides>
  <Notes>12</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Helvetica Neue</vt:lpstr>
      <vt:lpstr>Arial</vt:lpstr>
      <vt:lpstr>Mansalva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Laura Bennett</cp:lastModifiedBy>
  <cp:revision>1</cp:revision>
  <dcterms:created xsi:type="dcterms:W3CDTF">2006-08-16T00:00:00Z</dcterms:created>
  <dcterms:modified xsi:type="dcterms:W3CDTF">2023-08-10T20:36:50Z</dcterms:modified>
</cp:coreProperties>
</file>