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6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</p:sldIdLst>
  <p:sldSz cy="5143500" cx="9144000"/>
  <p:notesSz cx="6858000" cy="9144000"/>
  <p:embeddedFontLst>
    <p:embeddedFont>
      <p:font typeface="Montserrat"/>
      <p:regular r:id="rId26"/>
      <p:bold r:id="rId27"/>
      <p:italic r:id="rId28"/>
      <p:boldItalic r:id="rId29"/>
    </p:embeddedFont>
    <p:embeddedFont>
      <p:font typeface="Oswald"/>
      <p:regular r:id="rId30"/>
      <p:bold r:id="rId3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r:id="rId32" roundtripDataSignature="AMtx7mj/C1T14Y4Lp2tT9ksgb6xrdIWq/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6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26" Type="http://schemas.openxmlformats.org/officeDocument/2006/relationships/font" Target="fonts/Montserrat-regular.fntdata"/><Relationship Id="rId25" Type="http://schemas.openxmlformats.org/officeDocument/2006/relationships/slide" Target="slides/slide21.xml"/><Relationship Id="rId28" Type="http://schemas.openxmlformats.org/officeDocument/2006/relationships/font" Target="fonts/Montserrat-italic.fntdata"/><Relationship Id="rId27" Type="http://schemas.openxmlformats.org/officeDocument/2006/relationships/font" Target="fonts/Montserrat-bold.fnt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29" Type="http://schemas.openxmlformats.org/officeDocument/2006/relationships/font" Target="fonts/Montserrat-boldItalic.fntdata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31" Type="http://schemas.openxmlformats.org/officeDocument/2006/relationships/font" Target="fonts/Oswald-bold.fntdata"/><Relationship Id="rId30" Type="http://schemas.openxmlformats.org/officeDocument/2006/relationships/font" Target="fonts/Oswald-regular.fntdata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32" Type="http://customschemas.google.com/relationships/presentationmetadata" Target="metadata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9" Type="http://schemas.openxmlformats.org/officeDocument/2006/relationships/slide" Target="slides/slide15.xml"/><Relationship Id="rId18" Type="http://schemas.openxmlformats.org/officeDocument/2006/relationships/slide" Target="slides/slide1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7" name="Google Shape;27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1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3" name="Google Shape;113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1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3" name="Google Shape;123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g25f12e0f5b4_0_1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4" name="Google Shape;134;g25f12e0f5b4_0_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1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43" name="Google Shape;143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g25f12e0f5b4_0_2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53" name="Google Shape;153;g25f12e0f5b4_0_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1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62" name="Google Shape;162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1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71" name="Google Shape;171;p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17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81" name="Google Shape;181;p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18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90" name="Google Shape;190;p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19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99" name="Google Shape;199;p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6" name="Google Shape;36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g259a6ed29e0_0_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08" name="Google Shape;208;g259a6ed29e0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5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2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17" name="Google Shape;217;p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5" name="Google Shape;45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5" name="Google Shape;55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6" name="Google Shape;66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5" name="Google Shape;75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7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4" name="Google Shape;84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g25f12e0f5b4_0_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5" name="Google Shape;95;g25f12e0f5b4_0_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9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4" name="Google Shape;104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8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2"/>
          <p:cNvSpPr txBox="1"/>
          <p:nvPr>
            <p:ph type="ctrTitle"/>
          </p:nvPr>
        </p:nvSpPr>
        <p:spPr>
          <a:xfrm>
            <a:off x="2175900" y="1950100"/>
            <a:ext cx="4792200" cy="644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0" name="Google Shape;10;p22"/>
          <p:cNvSpPr txBox="1"/>
          <p:nvPr>
            <p:ph idx="1" type="subTitle"/>
          </p:nvPr>
        </p:nvSpPr>
        <p:spPr>
          <a:xfrm>
            <a:off x="2044200" y="3704650"/>
            <a:ext cx="5055600" cy="46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3"/>
          <p:cNvSpPr txBox="1"/>
          <p:nvPr>
            <p:ph type="title"/>
          </p:nvPr>
        </p:nvSpPr>
        <p:spPr>
          <a:xfrm>
            <a:off x="5337175" y="1297125"/>
            <a:ext cx="2837400" cy="1252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3" name="Google Shape;13;p23"/>
          <p:cNvSpPr txBox="1"/>
          <p:nvPr>
            <p:ph idx="1" type="body"/>
          </p:nvPr>
        </p:nvSpPr>
        <p:spPr>
          <a:xfrm>
            <a:off x="5337175" y="2593875"/>
            <a:ext cx="2837400" cy="125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302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Char char="●"/>
              <a:defRPr sz="1600">
                <a:solidFill>
                  <a:schemeClr val="lt1"/>
                </a:solidFill>
              </a:defRPr>
            </a:lvl1pPr>
            <a:lvl2pPr indent="-330200" lvl="1" marL="914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600"/>
              <a:buChar char="○"/>
              <a:defRPr sz="1600">
                <a:solidFill>
                  <a:schemeClr val="lt1"/>
                </a:solidFill>
              </a:defRPr>
            </a:lvl2pPr>
            <a:lvl3pPr indent="-330200" lvl="2" marL="1371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600"/>
              <a:buChar char="■"/>
              <a:defRPr sz="1600">
                <a:solidFill>
                  <a:schemeClr val="lt1"/>
                </a:solidFill>
              </a:defRPr>
            </a:lvl3pPr>
            <a:lvl4pPr indent="-330200" lvl="3" marL="18288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600"/>
              <a:buChar char="●"/>
              <a:defRPr sz="1600">
                <a:solidFill>
                  <a:schemeClr val="lt1"/>
                </a:solidFill>
              </a:defRPr>
            </a:lvl4pPr>
            <a:lvl5pPr indent="-330200" lvl="4" marL="22860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600"/>
              <a:buChar char="○"/>
              <a:defRPr sz="1600">
                <a:solidFill>
                  <a:schemeClr val="lt1"/>
                </a:solidFill>
              </a:defRPr>
            </a:lvl5pPr>
            <a:lvl6pPr indent="-330200" lvl="5" marL="27432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600"/>
              <a:buChar char="■"/>
              <a:defRPr sz="1600">
                <a:solidFill>
                  <a:schemeClr val="lt1"/>
                </a:solidFill>
              </a:defRPr>
            </a:lvl6pPr>
            <a:lvl7pPr indent="-330200" lvl="6" marL="3200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600"/>
              <a:buChar char="●"/>
              <a:defRPr sz="1600">
                <a:solidFill>
                  <a:schemeClr val="lt1"/>
                </a:solidFill>
              </a:defRPr>
            </a:lvl7pPr>
            <a:lvl8pPr indent="-330200" lvl="7" marL="3657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600"/>
              <a:buChar char="○"/>
              <a:defRPr sz="1600">
                <a:solidFill>
                  <a:schemeClr val="lt1"/>
                </a:solidFill>
              </a:defRPr>
            </a:lvl8pPr>
            <a:lvl9pPr indent="-330200" lvl="8" marL="411480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600"/>
              <a:buChar char="■"/>
              <a:defRPr sz="16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Bullet Points">
  <p:cSld name="CAPTION_ONLY_3"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24"/>
          <p:cNvSpPr txBox="1"/>
          <p:nvPr>
            <p:ph type="title"/>
          </p:nvPr>
        </p:nvSpPr>
        <p:spPr>
          <a:xfrm>
            <a:off x="938500" y="445025"/>
            <a:ext cx="57357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6" name="Google Shape;16;p24"/>
          <p:cNvSpPr txBox="1"/>
          <p:nvPr>
            <p:ph idx="1" type="body"/>
          </p:nvPr>
        </p:nvSpPr>
        <p:spPr>
          <a:xfrm>
            <a:off x="938500" y="1246025"/>
            <a:ext cx="7172100" cy="303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01625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"/>
              <a:buChar char="●"/>
              <a:defRPr sz="1150">
                <a:solidFill>
                  <a:schemeClr val="lt1"/>
                </a:solidFill>
              </a:defRPr>
            </a:lvl1pPr>
            <a:lvl2pPr indent="-301625" lvl="1" marL="914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○"/>
              <a:defRPr sz="1150">
                <a:solidFill>
                  <a:schemeClr val="lt1"/>
                </a:solidFill>
              </a:defRPr>
            </a:lvl2pPr>
            <a:lvl3pPr indent="-301625" lvl="2" marL="1371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■"/>
              <a:defRPr sz="1150">
                <a:solidFill>
                  <a:schemeClr val="lt1"/>
                </a:solidFill>
              </a:defRPr>
            </a:lvl3pPr>
            <a:lvl4pPr indent="-301625" lvl="3" marL="18288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●"/>
              <a:defRPr sz="1150">
                <a:solidFill>
                  <a:schemeClr val="lt1"/>
                </a:solidFill>
              </a:defRPr>
            </a:lvl4pPr>
            <a:lvl5pPr indent="-301625" lvl="4" marL="22860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○"/>
              <a:defRPr sz="1150">
                <a:solidFill>
                  <a:schemeClr val="lt1"/>
                </a:solidFill>
              </a:defRPr>
            </a:lvl5pPr>
            <a:lvl6pPr indent="-301625" lvl="5" marL="27432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■"/>
              <a:defRPr sz="1150">
                <a:solidFill>
                  <a:schemeClr val="lt1"/>
                </a:solidFill>
              </a:defRPr>
            </a:lvl6pPr>
            <a:lvl7pPr indent="-301625" lvl="6" marL="3200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●"/>
              <a:defRPr sz="1150">
                <a:solidFill>
                  <a:schemeClr val="lt1"/>
                </a:solidFill>
              </a:defRPr>
            </a:lvl7pPr>
            <a:lvl8pPr indent="-301625" lvl="7" marL="3657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○"/>
              <a:defRPr sz="1150">
                <a:solidFill>
                  <a:schemeClr val="lt1"/>
                </a:solidFill>
              </a:defRPr>
            </a:lvl8pPr>
            <a:lvl9pPr indent="-301625" lvl="8" marL="411480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150"/>
              <a:buChar char="■"/>
              <a:defRPr sz="115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 number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25"/>
          <p:cNvSpPr txBox="1"/>
          <p:nvPr>
            <p:ph type="title"/>
          </p:nvPr>
        </p:nvSpPr>
        <p:spPr>
          <a:xfrm>
            <a:off x="1920750" y="1634425"/>
            <a:ext cx="5302500" cy="1116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9" name="Google Shape;19;p25"/>
          <p:cNvSpPr txBox="1"/>
          <p:nvPr>
            <p:ph idx="1" type="body"/>
          </p:nvPr>
        </p:nvSpPr>
        <p:spPr>
          <a:xfrm>
            <a:off x="2786550" y="3094475"/>
            <a:ext cx="3570900" cy="56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●"/>
              <a:defRPr>
                <a:solidFill>
                  <a:schemeClr val="accent1"/>
                </a:solidFill>
              </a:defRPr>
            </a:lvl1pPr>
            <a:lvl2pPr indent="-342900" lvl="1" marL="91440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○"/>
              <a:defRPr sz="1800">
                <a:solidFill>
                  <a:schemeClr val="accent1"/>
                </a:solidFill>
              </a:defRPr>
            </a:lvl2pPr>
            <a:lvl3pPr indent="-342900" lvl="2" marL="137160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■"/>
              <a:defRPr sz="1800">
                <a:solidFill>
                  <a:schemeClr val="accent1"/>
                </a:solidFill>
              </a:defRPr>
            </a:lvl3pPr>
            <a:lvl4pPr indent="-342900" lvl="3" marL="182880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●"/>
              <a:defRPr sz="1800">
                <a:solidFill>
                  <a:schemeClr val="accent1"/>
                </a:solidFill>
              </a:defRPr>
            </a:lvl4pPr>
            <a:lvl5pPr indent="-342900" lvl="4" marL="228600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○"/>
              <a:defRPr sz="1800">
                <a:solidFill>
                  <a:schemeClr val="accent1"/>
                </a:solidFill>
              </a:defRPr>
            </a:lvl5pPr>
            <a:lvl6pPr indent="-342900" lvl="5" marL="274320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■"/>
              <a:defRPr sz="1800">
                <a:solidFill>
                  <a:schemeClr val="accent1"/>
                </a:solidFill>
              </a:defRPr>
            </a:lvl6pPr>
            <a:lvl7pPr indent="-342900" lvl="6" marL="320040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●"/>
              <a:defRPr sz="1800">
                <a:solidFill>
                  <a:schemeClr val="accent1"/>
                </a:solidFill>
              </a:defRPr>
            </a:lvl7pPr>
            <a:lvl8pPr indent="-342900" lvl="7" marL="365760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○"/>
              <a:defRPr sz="1800">
                <a:solidFill>
                  <a:schemeClr val="accent1"/>
                </a:solidFill>
              </a:defRPr>
            </a:lvl8pPr>
            <a:lvl9pPr indent="-342900" lvl="8" marL="411480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accent1"/>
              </a:buClr>
              <a:buSzPts val="1800"/>
              <a:buChar char="■"/>
              <a:defRPr sz="1800">
                <a:solidFill>
                  <a:schemeClr val="accen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27"/>
          <p:cNvSpPr txBox="1"/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3" name="Google Shape;23;p27"/>
          <p:cNvSpPr txBox="1"/>
          <p:nvPr>
            <p:ph idx="1" type="body"/>
          </p:nvPr>
        </p:nvSpPr>
        <p:spPr>
          <a:xfrm>
            <a:off x="938500" y="1659275"/>
            <a:ext cx="3186900" cy="2760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indent="-317500" lvl="1" marL="914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4" name="Google Shape;24;p27"/>
          <p:cNvSpPr txBox="1"/>
          <p:nvPr>
            <p:ph idx="2" type="body"/>
          </p:nvPr>
        </p:nvSpPr>
        <p:spPr>
          <a:xfrm>
            <a:off x="5037525" y="1659275"/>
            <a:ext cx="3186900" cy="2760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indent="-317500" lvl="1" marL="914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image" Target="../media/image4.jp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b="0" i="0" sz="2800" u="none" cap="none" strike="noStrik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b="0" i="0" sz="2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b="0" i="0" sz="2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b="0" i="0" sz="2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b="0" i="0" sz="2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b="0" i="0" sz="2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b="0" i="0" sz="2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b="0" i="0" sz="2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b="0" i="0" sz="2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7" name="Google Shape;7;p2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Montserrat"/>
              <a:buChar char="●"/>
              <a:defRPr b="0" i="0" sz="18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indent="-317500" lvl="1" marL="914400" marR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○"/>
              <a:defRPr b="0" i="0" sz="14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indent="-317500" lvl="2" marL="1371600" marR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■"/>
              <a:defRPr b="0" i="0" sz="14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indent="-317500" lvl="3" marL="1828800" marR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●"/>
              <a:defRPr b="0" i="0" sz="14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indent="-317500" lvl="4" marL="2286000" marR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○"/>
              <a:defRPr b="0" i="0" sz="14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indent="-317500" lvl="5" marL="2743200" marR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■"/>
              <a:defRPr b="0" i="0" sz="14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indent="-317500" lvl="6" marL="3200400" marR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●"/>
              <a:defRPr b="0" i="0" sz="14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indent="-317500" lvl="7" marL="3657600" marR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○"/>
              <a:defRPr b="0" i="0" sz="14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indent="-317500" lvl="8" marL="4114800" marR="0" rtl="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Montserrat"/>
              <a:buChar char="■"/>
              <a:defRPr b="0" i="0" sz="14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3.png"/><Relationship Id="rId4" Type="http://schemas.openxmlformats.org/officeDocument/2006/relationships/image" Target="../media/image5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3.png"/><Relationship Id="rId4" Type="http://schemas.openxmlformats.org/officeDocument/2006/relationships/image" Target="../media/image6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3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3.png"/><Relationship Id="rId4" Type="http://schemas.openxmlformats.org/officeDocument/2006/relationships/image" Target="../media/image7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3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3.png"/><Relationship Id="rId4" Type="http://schemas.openxmlformats.org/officeDocument/2006/relationships/image" Target="../media/image9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3.png"/><Relationship Id="rId4" Type="http://schemas.openxmlformats.org/officeDocument/2006/relationships/image" Target="../media/image8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3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3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3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3.png"/><Relationship Id="rId4" Type="http://schemas.openxmlformats.org/officeDocument/2006/relationships/image" Target="../media/image11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3.png"/><Relationship Id="rId4" Type="http://schemas.openxmlformats.org/officeDocument/2006/relationships/image" Target="../media/image1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3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3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3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1"/>
          <p:cNvSpPr txBox="1"/>
          <p:nvPr>
            <p:ph type="ctrTitle"/>
          </p:nvPr>
        </p:nvSpPr>
        <p:spPr>
          <a:xfrm>
            <a:off x="1162755" y="1950100"/>
            <a:ext cx="6626577" cy="644700"/>
          </a:xfrm>
          <a:prstGeom prst="rect">
            <a:avLst/>
          </a:prstGeom>
          <a:noFill/>
          <a:ln>
            <a:noFill/>
          </a:ln>
          <a:effectLst>
            <a:outerShdw blurRad="142875" rotWithShape="0" algn="bl" dir="8760000" dist="19050">
              <a:srgbClr val="76A5AF">
                <a:alpha val="49411"/>
              </a:srgbClr>
            </a:outerShdw>
          </a:effectLst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MARKET SEGMENTATION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" name="Google Shape;30;p1"/>
          <p:cNvSpPr txBox="1"/>
          <p:nvPr>
            <p:ph type="ctrTitle"/>
          </p:nvPr>
        </p:nvSpPr>
        <p:spPr>
          <a:xfrm>
            <a:off x="2941650" y="2624375"/>
            <a:ext cx="3260700" cy="464700"/>
          </a:xfrm>
          <a:prstGeom prst="rect">
            <a:avLst/>
          </a:prstGeom>
          <a:noFill/>
          <a:ln>
            <a:noFill/>
          </a:ln>
          <a:effectLst>
            <a:outerShdw blurRad="100013" rotWithShape="0" algn="bl" dir="8460000" dist="19050">
              <a:srgbClr val="76A5AF">
                <a:alpha val="49411"/>
              </a:srgbClr>
            </a:outerShdw>
          </a:effectLst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b="0" lang="en-US" sz="2200">
                <a:latin typeface="Arial"/>
                <a:ea typeface="Arial"/>
                <a:cs typeface="Arial"/>
                <a:sym typeface="Arial"/>
              </a:rPr>
              <a:t>LESSON 4.4</a:t>
            </a:r>
            <a:endParaRPr b="0" sz="220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1" name="Google Shape;31;p1"/>
          <p:cNvCxnSpPr/>
          <p:nvPr/>
        </p:nvCxnSpPr>
        <p:spPr>
          <a:xfrm>
            <a:off x="3190500" y="2565172"/>
            <a:ext cx="27630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FFFFFF">
                <a:alpha val="49411"/>
              </a:srgbClr>
            </a:outerShdw>
          </a:effectLst>
        </p:spPr>
      </p:cxnSp>
      <p:pic>
        <p:nvPicPr>
          <p:cNvPr id="32" name="Google Shape;32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33" name="Google Shape;33;p1"/>
          <p:cNvSpPr txBox="1"/>
          <p:nvPr/>
        </p:nvSpPr>
        <p:spPr>
          <a:xfrm>
            <a:off x="5577150" y="4689025"/>
            <a:ext cx="2505900" cy="3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rPr b="0" i="0" lang="en-US" sz="700" u="none" cap="none" strike="noStrik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rPr>
              <a:t>©</a:t>
            </a:r>
            <a:r>
              <a:rPr b="0" i="0" lang="en-US" sz="1300" u="none" cap="none" strike="noStrik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700">
                <a:solidFill>
                  <a:schemeClr val="accent5"/>
                </a:solidFill>
              </a:rPr>
              <a:t>Copyright 2023</a:t>
            </a:r>
            <a:r>
              <a:rPr b="0" i="0" lang="en-US" sz="700" u="none" cap="none" strike="noStrik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rPr>
              <a:t>. Sports Career Consulting, LLC.</a:t>
            </a:r>
            <a:endParaRPr b="0" i="0" sz="700" u="none" cap="none" strike="noStrike">
              <a:solidFill>
                <a:schemeClr val="accent5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10"/>
          <p:cNvSpPr txBox="1"/>
          <p:nvPr>
            <p:ph type="title"/>
          </p:nvPr>
        </p:nvSpPr>
        <p:spPr>
          <a:xfrm>
            <a:off x="3955619" y="632687"/>
            <a:ext cx="4130100" cy="5700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b="1" lang="en-US">
                <a:latin typeface="Arial"/>
                <a:ea typeface="Arial"/>
                <a:cs typeface="Arial"/>
                <a:sym typeface="Arial"/>
              </a:rPr>
              <a:t>TARGET MARKET</a:t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6" name="Google Shape;116;p10"/>
          <p:cNvSpPr txBox="1"/>
          <p:nvPr>
            <p:ph idx="1" type="body"/>
          </p:nvPr>
        </p:nvSpPr>
        <p:spPr>
          <a:xfrm>
            <a:off x="3955625" y="1293350"/>
            <a:ext cx="5001000" cy="226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Triple-A baseball posts its demographic information online for prospective sponsors to review:</a:t>
            </a:r>
            <a:br>
              <a:rPr lang="en-US">
                <a:latin typeface="Arial"/>
                <a:ea typeface="Arial"/>
                <a:cs typeface="Arial"/>
                <a:sym typeface="Arial"/>
              </a:rPr>
            </a:br>
            <a:endParaRPr/>
          </a:p>
          <a:p>
            <a:pPr indent="-3302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/>
              <a:buChar char="●"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42% of the fan base has an undergraduate degree.</a:t>
            </a:r>
            <a:endParaRPr/>
          </a:p>
          <a:p>
            <a:pPr indent="-330200" lvl="0" marL="45720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00"/>
              <a:buFont typeface="Arial"/>
              <a:buChar char="●"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40% of the fan base earns $46-75k per year in salary.</a:t>
            </a:r>
            <a:endParaRPr/>
          </a:p>
          <a:p>
            <a:pPr indent="-330200" lvl="0" marL="45720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00"/>
              <a:buFont typeface="Arial"/>
              <a:buChar char="●"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91% of the fan base has a major credit card.</a:t>
            </a:r>
            <a:endParaRPr/>
          </a:p>
          <a:p>
            <a:pPr indent="-330200" lvl="0" marL="45720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00"/>
              <a:buFont typeface="Arial"/>
              <a:buChar char="●"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69% of the fan base owns their own home. 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SzPts val="1600"/>
              <a:buNone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17" name="Google Shape;117;p10"/>
          <p:cNvCxnSpPr/>
          <p:nvPr/>
        </p:nvCxnSpPr>
        <p:spPr>
          <a:xfrm>
            <a:off x="3644964" y="835378"/>
            <a:ext cx="0" cy="309330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FFFFFF">
                <a:alpha val="49411"/>
              </a:srgbClr>
            </a:outerShdw>
          </a:effectLst>
        </p:spPr>
      </p:cxnSp>
      <p:pic>
        <p:nvPicPr>
          <p:cNvPr id="118" name="Google Shape;118;p1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19" name="Google Shape;119;p10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-US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b="0" i="0" lang="en-US" sz="14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-US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b="0" i="0" lang="en-US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b="0" i="0" sz="800" u="none" cap="none" strike="noStrike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120" name="Google Shape;120;p1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97716" y="1202609"/>
            <a:ext cx="2794238" cy="235866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11"/>
          <p:cNvSpPr txBox="1"/>
          <p:nvPr>
            <p:ph type="title"/>
          </p:nvPr>
        </p:nvSpPr>
        <p:spPr>
          <a:xfrm>
            <a:off x="938500" y="445025"/>
            <a:ext cx="5735700" cy="58864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b="1" lang="en-US">
                <a:latin typeface="Arial"/>
                <a:ea typeface="Arial"/>
                <a:cs typeface="Arial"/>
                <a:sym typeface="Arial"/>
              </a:rPr>
              <a:t>FORMS OF SEGMENTATION</a:t>
            </a:r>
            <a:r>
              <a:rPr b="1" lang="en-US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b="1" lang="en-US">
                <a:latin typeface="Arial"/>
                <a:ea typeface="Arial"/>
                <a:cs typeface="Arial"/>
                <a:sym typeface="Arial"/>
              </a:rPr>
              <a:t> </a:t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6" name="Google Shape;126;p11"/>
          <p:cNvSpPr txBox="1"/>
          <p:nvPr>
            <p:ph idx="1" type="body"/>
          </p:nvPr>
        </p:nvSpPr>
        <p:spPr>
          <a:xfrm>
            <a:off x="925624" y="1560494"/>
            <a:ext cx="4258626" cy="319090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50"/>
              <a:buNone/>
            </a:pPr>
            <a:r>
              <a:rPr b="1" lang="en-US" sz="16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Psychographic </a:t>
            </a:r>
            <a:r>
              <a:rPr lang="en-US" sz="1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segmentation refers to the grouping of consumers based on personality traits and lifestyle.  </a:t>
            </a:r>
            <a:endParaRPr sz="16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150"/>
              <a:buNone/>
            </a:pPr>
            <a:r>
              <a:rPr lang="en-US" sz="1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This form of segmentation targets consumer attributes that focus on emotional characteristics that offer insight on the consumer’s motives, preferences and needs.</a:t>
            </a:r>
            <a:endParaRPr sz="16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27" name="Google Shape;127;p11"/>
          <p:cNvCxnSpPr/>
          <p:nvPr/>
        </p:nvCxnSpPr>
        <p:spPr>
          <a:xfrm>
            <a:off x="1026200" y="414022"/>
            <a:ext cx="27630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FFFFFF">
                <a:alpha val="49411"/>
              </a:srgbClr>
            </a:outerShdw>
          </a:effectLst>
        </p:spPr>
      </p:cxnSp>
      <p:pic>
        <p:nvPicPr>
          <p:cNvPr id="128" name="Google Shape;128;p1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29" name="Google Shape;129;p11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-US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b="0" i="0" lang="en-US" sz="14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-US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b="0" i="0" lang="en-US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b="0" i="0" sz="800" u="none" cap="none" strike="noStrike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130" name="Google Shape;130;p1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014459" y="1395972"/>
            <a:ext cx="2351548" cy="2351548"/>
          </a:xfrm>
          <a:prstGeom prst="rect">
            <a:avLst/>
          </a:prstGeom>
          <a:noFill/>
          <a:ln>
            <a:noFill/>
          </a:ln>
        </p:spPr>
      </p:pic>
      <p:sp>
        <p:nvSpPr>
          <p:cNvPr id="131" name="Google Shape;131;p11"/>
          <p:cNvSpPr/>
          <p:nvPr/>
        </p:nvSpPr>
        <p:spPr>
          <a:xfrm>
            <a:off x="925624" y="990410"/>
            <a:ext cx="3964428" cy="40011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0" lang="en-US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Psychographic Segmentation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g25f12e0f5b4_0_13"/>
          <p:cNvSpPr txBox="1"/>
          <p:nvPr>
            <p:ph type="title"/>
          </p:nvPr>
        </p:nvSpPr>
        <p:spPr>
          <a:xfrm>
            <a:off x="487100" y="445025"/>
            <a:ext cx="57357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b="1" lang="en-US">
                <a:latin typeface="Arial"/>
                <a:ea typeface="Arial"/>
                <a:cs typeface="Arial"/>
                <a:sym typeface="Arial"/>
              </a:rPr>
              <a:t>FORMS OF SEGMENTATION</a:t>
            </a:r>
            <a:endParaRPr b="1" sz="20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7" name="Google Shape;137;g25f12e0f5b4_0_13"/>
          <p:cNvSpPr txBox="1"/>
          <p:nvPr>
            <p:ph idx="1" type="body"/>
          </p:nvPr>
        </p:nvSpPr>
        <p:spPr>
          <a:xfrm>
            <a:off x="487100" y="1070925"/>
            <a:ext cx="8338800" cy="319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50"/>
              <a:buNone/>
            </a:pPr>
            <a:r>
              <a:rPr b="1" lang="en-US" sz="1800">
                <a:latin typeface="Arial"/>
                <a:ea typeface="Arial"/>
                <a:cs typeface="Arial"/>
                <a:sym typeface="Arial"/>
              </a:rPr>
              <a:t>Psychographic</a:t>
            </a:r>
            <a:r>
              <a:rPr b="1" lang="en-US" sz="1800">
                <a:latin typeface="Arial"/>
                <a:ea typeface="Arial"/>
                <a:cs typeface="Arial"/>
                <a:sym typeface="Arial"/>
              </a:rPr>
              <a:t> Information</a:t>
            </a:r>
            <a:endParaRPr b="1" sz="1800">
              <a:latin typeface="Arial"/>
              <a:ea typeface="Arial"/>
              <a:cs typeface="Arial"/>
              <a:sym typeface="Arial"/>
            </a:endParaRPr>
          </a:p>
          <a:p>
            <a:pPr indent="-32385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500"/>
              <a:buFont typeface="Arial"/>
              <a:buChar char="●"/>
            </a:pPr>
            <a:r>
              <a:rPr b="1" lang="en-US" sz="1500">
                <a:latin typeface="Arial"/>
                <a:ea typeface="Arial"/>
                <a:cs typeface="Arial"/>
                <a:sym typeface="Arial"/>
              </a:rPr>
              <a:t>Personality traits</a:t>
            </a:r>
            <a:endParaRPr b="1" sz="1500">
              <a:latin typeface="Arial"/>
              <a:ea typeface="Arial"/>
              <a:cs typeface="Arial"/>
              <a:sym typeface="Arial"/>
            </a:endParaRPr>
          </a:p>
          <a:p>
            <a:pPr indent="-323850" lvl="0" marL="45720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500"/>
              <a:buFont typeface="Arial"/>
              <a:buChar char="●"/>
            </a:pPr>
            <a:r>
              <a:rPr b="1" lang="en-US" sz="1500">
                <a:latin typeface="Arial"/>
                <a:ea typeface="Arial"/>
                <a:cs typeface="Arial"/>
                <a:sym typeface="Arial"/>
              </a:rPr>
              <a:t>Interests</a:t>
            </a:r>
            <a:endParaRPr b="1" sz="1500">
              <a:latin typeface="Arial"/>
              <a:ea typeface="Arial"/>
              <a:cs typeface="Arial"/>
              <a:sym typeface="Arial"/>
            </a:endParaRPr>
          </a:p>
          <a:p>
            <a:pPr indent="0" lvl="0" marL="45720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None/>
            </a:pPr>
            <a:r>
              <a:rPr lang="en-US" sz="1500">
                <a:latin typeface="Arial"/>
                <a:ea typeface="Arial"/>
                <a:cs typeface="Arial"/>
                <a:sym typeface="Arial"/>
              </a:rPr>
              <a:t>Sports fans, music lovers, individuals who enjoy attending live events</a:t>
            </a:r>
            <a:endParaRPr sz="1500">
              <a:latin typeface="Arial"/>
              <a:ea typeface="Arial"/>
              <a:cs typeface="Arial"/>
              <a:sym typeface="Arial"/>
            </a:endParaRPr>
          </a:p>
          <a:p>
            <a:pPr indent="-323850" lvl="0" marL="45720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500"/>
              <a:buFont typeface="Arial"/>
              <a:buChar char="●"/>
            </a:pPr>
            <a:r>
              <a:rPr b="1" lang="en-US" sz="1500">
                <a:latin typeface="Arial"/>
                <a:ea typeface="Arial"/>
                <a:cs typeface="Arial"/>
                <a:sym typeface="Arial"/>
              </a:rPr>
              <a:t>Beliefs</a:t>
            </a:r>
            <a:endParaRPr b="1" sz="1500">
              <a:latin typeface="Arial"/>
              <a:ea typeface="Arial"/>
              <a:cs typeface="Arial"/>
              <a:sym typeface="Arial"/>
            </a:endParaRPr>
          </a:p>
          <a:p>
            <a:pPr indent="-323850" lvl="0" marL="45720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500"/>
              <a:buFont typeface="Arial"/>
              <a:buChar char="●"/>
            </a:pPr>
            <a:r>
              <a:rPr b="1" lang="en-US" sz="1500">
                <a:latin typeface="Arial"/>
                <a:ea typeface="Arial"/>
                <a:cs typeface="Arial"/>
                <a:sym typeface="Arial"/>
              </a:rPr>
              <a:t>Values</a:t>
            </a:r>
            <a:endParaRPr b="1" sz="1500">
              <a:latin typeface="Arial"/>
              <a:ea typeface="Arial"/>
              <a:cs typeface="Arial"/>
              <a:sym typeface="Arial"/>
            </a:endParaRPr>
          </a:p>
          <a:p>
            <a:pPr indent="0" lvl="0" marL="45720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None/>
            </a:pPr>
            <a:r>
              <a:rPr lang="en-US" sz="1500">
                <a:latin typeface="Arial"/>
                <a:ea typeface="Arial"/>
                <a:cs typeface="Arial"/>
                <a:sym typeface="Arial"/>
              </a:rPr>
              <a:t>The 2024 Paris Games are prioritizing sustainable business practices, catering to a large population of consumers who value organizations that prioritize the environment.</a:t>
            </a:r>
            <a:endParaRPr sz="1500">
              <a:latin typeface="Arial"/>
              <a:ea typeface="Arial"/>
              <a:cs typeface="Arial"/>
              <a:sym typeface="Arial"/>
            </a:endParaRPr>
          </a:p>
          <a:p>
            <a:pPr indent="-323850" lvl="0" marL="45720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500"/>
              <a:buFont typeface="Arial"/>
              <a:buChar char="●"/>
            </a:pPr>
            <a:r>
              <a:rPr b="1" lang="en-US" sz="1500">
                <a:latin typeface="Arial"/>
                <a:ea typeface="Arial"/>
                <a:cs typeface="Arial"/>
                <a:sym typeface="Arial"/>
              </a:rPr>
              <a:t>Attitudes</a:t>
            </a:r>
            <a:endParaRPr b="1" sz="1500">
              <a:latin typeface="Arial"/>
              <a:ea typeface="Arial"/>
              <a:cs typeface="Arial"/>
              <a:sym typeface="Arial"/>
            </a:endParaRPr>
          </a:p>
          <a:p>
            <a:pPr indent="-323850" lvl="0" marL="45720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500"/>
              <a:buFont typeface="Arial"/>
              <a:buChar char="●"/>
            </a:pPr>
            <a:r>
              <a:rPr b="1" lang="en-US" sz="1500">
                <a:latin typeface="Arial"/>
                <a:ea typeface="Arial"/>
                <a:cs typeface="Arial"/>
                <a:sym typeface="Arial"/>
              </a:rPr>
              <a:t>Lifestyles</a:t>
            </a:r>
            <a:endParaRPr b="1" sz="1500">
              <a:latin typeface="Arial"/>
              <a:ea typeface="Arial"/>
              <a:cs typeface="Arial"/>
              <a:sym typeface="Arial"/>
            </a:endParaRPr>
          </a:p>
          <a:p>
            <a:pPr indent="0" lvl="0" marL="45720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None/>
            </a:pPr>
            <a:r>
              <a:rPr lang="en-US" sz="1500">
                <a:latin typeface="Arial"/>
                <a:ea typeface="Arial"/>
                <a:cs typeface="Arial"/>
                <a:sym typeface="Arial"/>
              </a:rPr>
              <a:t>MLB fans are the most family-oriented group, with 46% more likelihood to shop for family event tickets, with interest in Disney parks.</a:t>
            </a:r>
            <a:endParaRPr sz="1500">
              <a:latin typeface="Arial"/>
              <a:ea typeface="Arial"/>
              <a:cs typeface="Arial"/>
              <a:sym typeface="Arial"/>
            </a:endParaRPr>
          </a:p>
          <a:p>
            <a:pPr indent="0" lvl="0" marL="28575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None/>
            </a:pPr>
            <a:r>
              <a:t/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indent="0" lvl="0" marL="28575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None/>
            </a:pPr>
            <a:r>
              <a:t/>
            </a:r>
            <a:endParaRPr b="1" sz="1600">
              <a:latin typeface="Arial"/>
              <a:ea typeface="Arial"/>
              <a:cs typeface="Arial"/>
              <a:sym typeface="Arial"/>
            </a:endParaRPr>
          </a:p>
          <a:p>
            <a:pPr indent="0" lvl="0" marL="28575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indent="0" lvl="1" marL="28575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150"/>
              <a:buNone/>
            </a:pPr>
            <a:r>
              <a:t/>
            </a:r>
            <a:endParaRPr b="1" sz="16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SzPts val="1150"/>
              <a:buNone/>
            </a:pPr>
            <a:r>
              <a:t/>
            </a:r>
            <a:endParaRPr sz="160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38" name="Google Shape;138;g25f12e0f5b4_0_13"/>
          <p:cNvCxnSpPr/>
          <p:nvPr/>
        </p:nvCxnSpPr>
        <p:spPr>
          <a:xfrm>
            <a:off x="574800" y="414022"/>
            <a:ext cx="27630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FFFFFF">
                <a:alpha val="49410"/>
              </a:srgbClr>
            </a:outerShdw>
          </a:effectLst>
        </p:spPr>
      </p:cxnSp>
      <p:pic>
        <p:nvPicPr>
          <p:cNvPr id="139" name="Google Shape;139;g25f12e0f5b4_0_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40" name="Google Shape;140;g25f12e0f5b4_0_13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-US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b="0" i="0" lang="en-US" sz="14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-US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b="0" i="0" lang="en-US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b="0" i="0" sz="800" u="none" cap="none" strike="noStrike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13"/>
          <p:cNvSpPr txBox="1"/>
          <p:nvPr>
            <p:ph type="title"/>
          </p:nvPr>
        </p:nvSpPr>
        <p:spPr>
          <a:xfrm>
            <a:off x="938500" y="445025"/>
            <a:ext cx="57357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b="1" lang="en-US">
                <a:latin typeface="Arial"/>
                <a:ea typeface="Arial"/>
                <a:cs typeface="Arial"/>
                <a:sym typeface="Arial"/>
              </a:rPr>
              <a:t>FORMS OF SEGMENTATION </a:t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6" name="Google Shape;146;p13"/>
          <p:cNvSpPr txBox="1"/>
          <p:nvPr>
            <p:ph idx="1" type="body"/>
          </p:nvPr>
        </p:nvSpPr>
        <p:spPr>
          <a:xfrm>
            <a:off x="938501" y="1058960"/>
            <a:ext cx="3792600" cy="319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50"/>
              <a:buNone/>
            </a:pPr>
            <a:r>
              <a:rPr b="1" lang="en-US" sz="1800">
                <a:latin typeface="Arial"/>
                <a:ea typeface="Arial"/>
                <a:cs typeface="Arial"/>
                <a:sym typeface="Arial"/>
              </a:rPr>
              <a:t>Behavioral Segmentation</a:t>
            </a:r>
            <a:endParaRPr b="1" sz="18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150"/>
              <a:buNone/>
            </a:pPr>
            <a:r>
              <a:rPr b="1" lang="en-US" sz="16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Behavioral </a:t>
            </a:r>
            <a:r>
              <a:rPr lang="en-US" sz="1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segmentation focuses on how consumers behaviors are displayed.  Segmenting a market in this manner allows a sports and entertainment organization to customize marketing messages that cater specifically to those behaviors.</a:t>
            </a:r>
            <a:endParaRPr sz="16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47" name="Google Shape;147;p13"/>
          <p:cNvCxnSpPr/>
          <p:nvPr/>
        </p:nvCxnSpPr>
        <p:spPr>
          <a:xfrm>
            <a:off x="1026200" y="414022"/>
            <a:ext cx="27630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FFFFFF">
                <a:alpha val="49411"/>
              </a:srgbClr>
            </a:outerShdw>
          </a:effectLst>
        </p:spPr>
      </p:cxnSp>
      <p:pic>
        <p:nvPicPr>
          <p:cNvPr id="148" name="Google Shape;148;p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49" name="Google Shape;149;p13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-US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b="0" i="0" lang="en-US" sz="14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-US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b="0" i="0" lang="en-US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b="0" i="0" sz="800" u="none" cap="none" strike="noStrike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150" name="Google Shape;150;p1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088462" y="1642622"/>
            <a:ext cx="1935038" cy="202356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g25f12e0f5b4_0_22"/>
          <p:cNvSpPr txBox="1"/>
          <p:nvPr>
            <p:ph type="title"/>
          </p:nvPr>
        </p:nvSpPr>
        <p:spPr>
          <a:xfrm>
            <a:off x="487100" y="445025"/>
            <a:ext cx="57357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b="1" lang="en-US">
                <a:latin typeface="Arial"/>
                <a:ea typeface="Arial"/>
                <a:cs typeface="Arial"/>
                <a:sym typeface="Arial"/>
              </a:rPr>
              <a:t>FORMS OF SEGMENTATION</a:t>
            </a:r>
            <a:endParaRPr b="1" sz="20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6" name="Google Shape;156;g25f12e0f5b4_0_22"/>
          <p:cNvSpPr txBox="1"/>
          <p:nvPr>
            <p:ph idx="1" type="body"/>
          </p:nvPr>
        </p:nvSpPr>
        <p:spPr>
          <a:xfrm>
            <a:off x="487100" y="967175"/>
            <a:ext cx="8338800" cy="319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50"/>
              <a:buNone/>
            </a:pPr>
            <a:r>
              <a:rPr b="1" lang="en-US" sz="1800">
                <a:latin typeface="Arial"/>
                <a:ea typeface="Arial"/>
                <a:cs typeface="Arial"/>
                <a:sym typeface="Arial"/>
              </a:rPr>
              <a:t>Behavioral Information</a:t>
            </a:r>
            <a:endParaRPr b="1" sz="1800">
              <a:latin typeface="Arial"/>
              <a:ea typeface="Arial"/>
              <a:cs typeface="Arial"/>
              <a:sym typeface="Arial"/>
            </a:endParaRPr>
          </a:p>
          <a:p>
            <a:pPr indent="0" lvl="0" marL="40005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b="1" lang="en-US" sz="1500">
                <a:latin typeface="Arial"/>
                <a:ea typeface="Arial"/>
                <a:cs typeface="Arial"/>
                <a:sym typeface="Arial"/>
              </a:rPr>
              <a:t>Brand preferences</a:t>
            </a:r>
            <a:endParaRPr b="1" sz="1500">
              <a:latin typeface="Arial"/>
              <a:ea typeface="Arial"/>
              <a:cs typeface="Arial"/>
              <a:sym typeface="Arial"/>
            </a:endParaRPr>
          </a:p>
          <a:p>
            <a:pPr indent="0" lvl="0" marL="40005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b="1" lang="en-US" sz="1500">
                <a:latin typeface="Arial"/>
                <a:ea typeface="Arial"/>
                <a:cs typeface="Arial"/>
                <a:sym typeface="Arial"/>
              </a:rPr>
              <a:t>Purchase history</a:t>
            </a:r>
            <a:endParaRPr b="1" sz="1500">
              <a:latin typeface="Arial"/>
              <a:ea typeface="Arial"/>
              <a:cs typeface="Arial"/>
              <a:sym typeface="Arial"/>
            </a:endParaRPr>
          </a:p>
          <a:p>
            <a:pPr indent="0" lvl="0" marL="40005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b="1" lang="en-US" sz="1500">
                <a:latin typeface="Arial"/>
                <a:ea typeface="Arial"/>
                <a:cs typeface="Arial"/>
                <a:sym typeface="Arial"/>
              </a:rPr>
              <a:t>Product usage</a:t>
            </a:r>
            <a:br>
              <a:rPr lang="en-US" sz="1500">
                <a:latin typeface="Arial"/>
                <a:ea typeface="Arial"/>
                <a:cs typeface="Arial"/>
                <a:sym typeface="Arial"/>
              </a:rPr>
            </a:br>
            <a:r>
              <a:rPr lang="en-US" sz="1500">
                <a:latin typeface="Arial"/>
                <a:ea typeface="Arial"/>
                <a:cs typeface="Arial"/>
                <a:sym typeface="Arial"/>
              </a:rPr>
              <a:t>Reflects what products or services sports and entertainment consumers use, how often they use them, and why</a:t>
            </a:r>
            <a:endParaRPr sz="1500">
              <a:latin typeface="Arial"/>
              <a:ea typeface="Arial"/>
              <a:cs typeface="Arial"/>
              <a:sym typeface="Arial"/>
            </a:endParaRPr>
          </a:p>
          <a:p>
            <a:pPr indent="57150" lvl="0" marL="85725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None/>
            </a:pPr>
            <a:r>
              <a:rPr lang="en-US" sz="1500">
                <a:latin typeface="Arial"/>
                <a:ea typeface="Arial"/>
                <a:cs typeface="Arial"/>
                <a:sym typeface="Arial"/>
              </a:rPr>
              <a:t>Individual game ticket buyers vs. season ticket buyers</a:t>
            </a:r>
            <a:endParaRPr sz="1500">
              <a:latin typeface="Arial"/>
              <a:ea typeface="Arial"/>
              <a:cs typeface="Arial"/>
              <a:sym typeface="Arial"/>
            </a:endParaRPr>
          </a:p>
          <a:p>
            <a:pPr indent="0" lvl="0" marL="40005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b="1" lang="en-US" sz="1500">
                <a:latin typeface="Arial"/>
                <a:ea typeface="Arial"/>
                <a:cs typeface="Arial"/>
                <a:sym typeface="Arial"/>
              </a:rPr>
              <a:t>Benefits</a:t>
            </a:r>
            <a:br>
              <a:rPr lang="en-US" sz="1500">
                <a:latin typeface="Arial"/>
                <a:ea typeface="Arial"/>
                <a:cs typeface="Arial"/>
                <a:sym typeface="Arial"/>
              </a:rPr>
            </a:br>
            <a:r>
              <a:rPr lang="en-US" sz="1500">
                <a:latin typeface="Arial"/>
                <a:ea typeface="Arial"/>
                <a:cs typeface="Arial"/>
                <a:sym typeface="Arial"/>
              </a:rPr>
              <a:t>Season ticket holders typically enjoy additional “perks” such as exclusive invitations to pregame chats with the team coaches and/or staff.</a:t>
            </a:r>
            <a:endParaRPr sz="1500">
              <a:latin typeface="Arial"/>
              <a:ea typeface="Arial"/>
              <a:cs typeface="Arial"/>
              <a:sym typeface="Arial"/>
            </a:endParaRPr>
          </a:p>
          <a:p>
            <a:pPr indent="0" lvl="0" marL="40005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b="1" lang="en-US" sz="1500">
                <a:latin typeface="Arial"/>
                <a:ea typeface="Arial"/>
                <a:cs typeface="Arial"/>
                <a:sym typeface="Arial"/>
              </a:rPr>
              <a:t>Website activity</a:t>
            </a:r>
            <a:endParaRPr b="1" sz="1500">
              <a:latin typeface="Arial"/>
              <a:ea typeface="Arial"/>
              <a:cs typeface="Arial"/>
              <a:sym typeface="Arial"/>
            </a:endParaRPr>
          </a:p>
          <a:p>
            <a:pPr indent="0" lvl="0" marL="40005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b="1" lang="en-US" sz="1500">
                <a:latin typeface="Arial"/>
                <a:ea typeface="Arial"/>
                <a:cs typeface="Arial"/>
                <a:sym typeface="Arial"/>
              </a:rPr>
              <a:t>Online shopping habits</a:t>
            </a:r>
            <a:endParaRPr b="1" sz="1500">
              <a:latin typeface="Arial"/>
              <a:ea typeface="Arial"/>
              <a:cs typeface="Arial"/>
              <a:sym typeface="Arial"/>
            </a:endParaRPr>
          </a:p>
          <a:p>
            <a:pPr indent="0" lvl="0" marL="28575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None/>
            </a:pPr>
            <a:r>
              <a:t/>
            </a:r>
            <a:endParaRPr sz="1500">
              <a:latin typeface="Arial"/>
              <a:ea typeface="Arial"/>
              <a:cs typeface="Arial"/>
              <a:sym typeface="Arial"/>
            </a:endParaRPr>
          </a:p>
          <a:p>
            <a:pPr indent="0" lvl="0" marL="28575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None/>
            </a:pPr>
            <a:r>
              <a:t/>
            </a:r>
            <a:endParaRPr b="1" sz="1500">
              <a:latin typeface="Arial"/>
              <a:ea typeface="Arial"/>
              <a:cs typeface="Arial"/>
              <a:sym typeface="Arial"/>
            </a:endParaRPr>
          </a:p>
          <a:p>
            <a:pPr indent="0" lvl="0" marL="28575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None/>
            </a:pPr>
            <a:r>
              <a:t/>
            </a:r>
            <a:endParaRPr b="1" sz="1600">
              <a:latin typeface="Arial"/>
              <a:ea typeface="Arial"/>
              <a:cs typeface="Arial"/>
              <a:sym typeface="Arial"/>
            </a:endParaRPr>
          </a:p>
          <a:p>
            <a:pPr indent="0" lvl="0" marL="28575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indent="0" lvl="1" marL="28575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150"/>
              <a:buNone/>
            </a:pPr>
            <a:r>
              <a:t/>
            </a:r>
            <a:endParaRPr b="1" sz="16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SzPts val="1150"/>
              <a:buNone/>
            </a:pPr>
            <a:r>
              <a:t/>
            </a:r>
            <a:endParaRPr sz="160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57" name="Google Shape;157;g25f12e0f5b4_0_22"/>
          <p:cNvCxnSpPr/>
          <p:nvPr/>
        </p:nvCxnSpPr>
        <p:spPr>
          <a:xfrm>
            <a:off x="574800" y="414022"/>
            <a:ext cx="27630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FFFFFF">
                <a:alpha val="49410"/>
              </a:srgbClr>
            </a:outerShdw>
          </a:effectLst>
        </p:spPr>
      </p:cxnSp>
      <p:pic>
        <p:nvPicPr>
          <p:cNvPr id="158" name="Google Shape;158;g25f12e0f5b4_0_2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59" name="Google Shape;159;g25f12e0f5b4_0_22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-US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b="0" i="0" lang="en-US" sz="14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-US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b="0" i="0" lang="en-US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b="0" i="0" sz="800" u="none" cap="none" strike="noStrike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15"/>
          <p:cNvSpPr txBox="1"/>
          <p:nvPr>
            <p:ph type="title"/>
          </p:nvPr>
        </p:nvSpPr>
        <p:spPr>
          <a:xfrm>
            <a:off x="938500" y="445025"/>
            <a:ext cx="57357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b="1" lang="en-US">
                <a:latin typeface="Arial"/>
                <a:ea typeface="Arial"/>
                <a:cs typeface="Arial"/>
                <a:sym typeface="Arial"/>
              </a:rPr>
              <a:t>FORMS OF SEGMENTATION</a:t>
            </a:r>
            <a:br>
              <a:rPr b="1" lang="en-US">
                <a:latin typeface="Arial"/>
                <a:ea typeface="Arial"/>
                <a:cs typeface="Arial"/>
                <a:sym typeface="Arial"/>
              </a:rPr>
            </a:br>
            <a:r>
              <a:rPr b="1" lang="en-US" sz="2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Behavioral</a:t>
            </a:r>
            <a:r>
              <a:rPr b="1" lang="en-US" sz="200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b="1" lang="en-US" sz="2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Segmentation</a:t>
            </a:r>
            <a:endParaRPr b="1" sz="20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65" name="Google Shape;165;p15"/>
          <p:cNvCxnSpPr/>
          <p:nvPr/>
        </p:nvCxnSpPr>
        <p:spPr>
          <a:xfrm>
            <a:off x="1026200" y="414022"/>
            <a:ext cx="27630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FFFFFF">
                <a:alpha val="49411"/>
              </a:srgbClr>
            </a:outerShdw>
          </a:effectLst>
        </p:spPr>
      </p:cxnSp>
      <p:pic>
        <p:nvPicPr>
          <p:cNvPr id="166" name="Google Shape;166;p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67" name="Google Shape;167;p15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-US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b="0" i="0" lang="en-US" sz="14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-US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b="0" i="0" lang="en-US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b="0" i="0" sz="800" u="none" cap="none" strike="noStrike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168" name="Google Shape;168;p1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902488" y="1417425"/>
            <a:ext cx="5339021" cy="2997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16"/>
          <p:cNvSpPr txBox="1"/>
          <p:nvPr>
            <p:ph type="title"/>
          </p:nvPr>
        </p:nvSpPr>
        <p:spPr>
          <a:xfrm>
            <a:off x="938500" y="445025"/>
            <a:ext cx="57357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b="1" lang="en-US">
                <a:latin typeface="Arial"/>
                <a:ea typeface="Arial"/>
                <a:cs typeface="Arial"/>
                <a:sym typeface="Arial"/>
              </a:rPr>
              <a:t>FORMS OF SEGMENTATION</a:t>
            </a:r>
            <a:br>
              <a:rPr b="1" lang="en-US">
                <a:latin typeface="Arial"/>
                <a:ea typeface="Arial"/>
                <a:cs typeface="Arial"/>
                <a:sym typeface="Arial"/>
              </a:rPr>
            </a:br>
            <a:r>
              <a:rPr b="1" lang="en-US"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Geographic Segmentation</a:t>
            </a:r>
            <a:r>
              <a:rPr b="1" lang="en-US">
                <a:latin typeface="Arial"/>
                <a:ea typeface="Arial"/>
                <a:cs typeface="Arial"/>
                <a:sym typeface="Arial"/>
              </a:rPr>
              <a:t> </a:t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4" name="Google Shape;174;p16"/>
          <p:cNvSpPr txBox="1"/>
          <p:nvPr>
            <p:ph idx="1" type="body"/>
          </p:nvPr>
        </p:nvSpPr>
        <p:spPr>
          <a:xfrm>
            <a:off x="938500" y="1451022"/>
            <a:ext cx="3784575" cy="319090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50"/>
              <a:buNone/>
            </a:pPr>
            <a:r>
              <a:rPr b="1" lang="en-US" sz="16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Geographic</a:t>
            </a:r>
            <a:r>
              <a:rPr b="1" lang="en-US" sz="160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segmentation is the dividing of markets into physical locations.  </a:t>
            </a:r>
            <a:endParaRPr sz="16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150"/>
              <a:buNone/>
            </a:pPr>
            <a:r>
              <a:rPr lang="en-US" sz="1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Identifying the location of customers helps a sports and entertainment organization to create more targeted advertising messages.</a:t>
            </a:r>
            <a:endParaRPr sz="16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75" name="Google Shape;175;p16"/>
          <p:cNvCxnSpPr/>
          <p:nvPr/>
        </p:nvCxnSpPr>
        <p:spPr>
          <a:xfrm>
            <a:off x="1026200" y="414022"/>
            <a:ext cx="27630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FFFFFF">
                <a:alpha val="49411"/>
              </a:srgbClr>
            </a:outerShdw>
          </a:effectLst>
        </p:spPr>
      </p:cxnSp>
      <p:pic>
        <p:nvPicPr>
          <p:cNvPr id="176" name="Google Shape;176;p1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77" name="Google Shape;177;p16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-US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b="0" i="0" lang="en-US" sz="14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-US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b="0" i="0" lang="en-US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b="0" i="0" sz="800" u="none" cap="none" strike="noStrike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178" name="Google Shape;178;p1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948662" y="1411265"/>
            <a:ext cx="2145766" cy="214576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17"/>
          <p:cNvSpPr txBox="1"/>
          <p:nvPr>
            <p:ph type="title"/>
          </p:nvPr>
        </p:nvSpPr>
        <p:spPr>
          <a:xfrm>
            <a:off x="938500" y="445025"/>
            <a:ext cx="57357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b="1" lang="en-US">
                <a:latin typeface="Arial"/>
                <a:ea typeface="Arial"/>
                <a:cs typeface="Arial"/>
                <a:sym typeface="Arial"/>
              </a:rPr>
              <a:t>FORMS OF SEGMENTATION</a:t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4" name="Google Shape;184;p17"/>
          <p:cNvSpPr txBox="1"/>
          <p:nvPr>
            <p:ph idx="1" type="body"/>
          </p:nvPr>
        </p:nvSpPr>
        <p:spPr>
          <a:xfrm>
            <a:off x="938500" y="1104725"/>
            <a:ext cx="7172100" cy="33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50"/>
              <a:buNone/>
            </a:pPr>
            <a:r>
              <a:rPr b="1" lang="en-US" sz="1800">
                <a:latin typeface="Arial"/>
                <a:ea typeface="Arial"/>
                <a:cs typeface="Arial"/>
                <a:sym typeface="Arial"/>
              </a:rPr>
              <a:t>Geographic Information</a:t>
            </a:r>
            <a:endParaRPr b="1" sz="1350"/>
          </a:p>
          <a:p>
            <a:pPr indent="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150"/>
              <a:buNone/>
            </a:pPr>
            <a:r>
              <a:rPr b="1" lang="en-US" sz="1600">
                <a:latin typeface="Arial"/>
                <a:ea typeface="Arial"/>
                <a:cs typeface="Arial"/>
                <a:sym typeface="Arial"/>
              </a:rPr>
              <a:t>Location</a:t>
            </a:r>
            <a:endParaRPr b="1"/>
          </a:p>
          <a:p>
            <a:pPr indent="0" lvl="1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150"/>
              <a:buNone/>
            </a:pPr>
            <a:r>
              <a:rPr b="1" lang="en-US" sz="1600">
                <a:latin typeface="Arial"/>
                <a:ea typeface="Arial"/>
                <a:cs typeface="Arial"/>
                <a:sym typeface="Arial"/>
              </a:rPr>
              <a:t>Countries</a:t>
            </a:r>
            <a:endParaRPr b="1"/>
          </a:p>
          <a:p>
            <a:pPr indent="0" lvl="2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50"/>
              <a:buNone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American football is very popular in the United States while rugby is popular in New Zealand and hockey is the sport with the highest levels of fandom in Canada.</a:t>
            </a:r>
            <a:endParaRPr/>
          </a:p>
          <a:p>
            <a:pPr indent="0" lvl="1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150"/>
              <a:buNone/>
            </a:pPr>
            <a:r>
              <a:rPr b="1" lang="en-US" sz="1600">
                <a:latin typeface="Arial"/>
                <a:ea typeface="Arial"/>
                <a:cs typeface="Arial"/>
                <a:sym typeface="Arial"/>
              </a:rPr>
              <a:t>Geographic regions</a:t>
            </a:r>
            <a:endParaRPr b="1"/>
          </a:p>
          <a:p>
            <a:pPr indent="0" lvl="2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50"/>
              <a:buNone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North, South, East and West regions of the United States</a:t>
            </a:r>
            <a:endParaRPr/>
          </a:p>
          <a:p>
            <a:pPr indent="0" lvl="2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50"/>
              <a:buNone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Nearly one out of every three people in the U.S. that watch baseball on television live in Southern states</a:t>
            </a:r>
            <a:endParaRPr/>
          </a:p>
          <a:p>
            <a:pPr indent="0" lvl="1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150"/>
              <a:buNone/>
            </a:pPr>
            <a:r>
              <a:rPr b="1" lang="en-US" sz="1600">
                <a:latin typeface="Arial"/>
                <a:ea typeface="Arial"/>
                <a:cs typeface="Arial"/>
                <a:sym typeface="Arial"/>
              </a:rPr>
              <a:t>Zip codes</a:t>
            </a:r>
            <a:endParaRPr b="1" sz="160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85" name="Google Shape;185;p17"/>
          <p:cNvCxnSpPr/>
          <p:nvPr/>
        </p:nvCxnSpPr>
        <p:spPr>
          <a:xfrm>
            <a:off x="1026200" y="414022"/>
            <a:ext cx="27630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FFFFFF">
                <a:alpha val="49411"/>
              </a:srgbClr>
            </a:outerShdw>
          </a:effectLst>
        </p:spPr>
      </p:cxnSp>
      <p:pic>
        <p:nvPicPr>
          <p:cNvPr id="186" name="Google Shape;186;p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87" name="Google Shape;187;p17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-US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b="0" i="0" lang="en-US" sz="14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-US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b="0" i="0" lang="en-US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b="0" i="0" sz="800" u="none" cap="none" strike="noStrike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18"/>
          <p:cNvSpPr txBox="1"/>
          <p:nvPr>
            <p:ph type="title"/>
          </p:nvPr>
        </p:nvSpPr>
        <p:spPr>
          <a:xfrm>
            <a:off x="938500" y="445025"/>
            <a:ext cx="57357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400"/>
              <a:buNone/>
            </a:pPr>
            <a:r>
              <a:rPr b="1" lang="en-US">
                <a:latin typeface="Arial"/>
                <a:ea typeface="Arial"/>
                <a:cs typeface="Arial"/>
                <a:sym typeface="Arial"/>
              </a:rPr>
              <a:t>FORMS OF SEGMENTATION</a:t>
            </a:r>
            <a:endParaRPr b="1"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3" name="Google Shape;193;p18"/>
          <p:cNvSpPr txBox="1"/>
          <p:nvPr>
            <p:ph idx="1" type="body"/>
          </p:nvPr>
        </p:nvSpPr>
        <p:spPr>
          <a:xfrm>
            <a:off x="938500" y="1164125"/>
            <a:ext cx="7172100" cy="3477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50"/>
              <a:buNone/>
            </a:pPr>
            <a:r>
              <a:rPr b="1" lang="en-US" sz="1800">
                <a:latin typeface="Arial"/>
                <a:ea typeface="Arial"/>
                <a:cs typeface="Arial"/>
                <a:sym typeface="Arial"/>
              </a:rPr>
              <a:t>Types of Geographic Segmentation </a:t>
            </a:r>
            <a:endParaRPr b="1" sz="1800"/>
          </a:p>
          <a:p>
            <a:pPr indent="0" lvl="0" marL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150"/>
              <a:buNone/>
            </a:pPr>
            <a:r>
              <a:rPr b="1" lang="en-US" sz="1600">
                <a:latin typeface="Arial"/>
                <a:ea typeface="Arial"/>
                <a:cs typeface="Arial"/>
                <a:sym typeface="Arial"/>
              </a:rPr>
              <a:t>Geographic characteristics</a:t>
            </a:r>
            <a:endParaRPr sz="1600"/>
          </a:p>
          <a:p>
            <a:pPr indent="-330200" lvl="0" marL="45720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600"/>
              <a:buFont typeface="Arial"/>
              <a:buChar char="●"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Climate</a:t>
            </a:r>
            <a:endParaRPr sz="1600"/>
          </a:p>
          <a:p>
            <a:pPr indent="-3302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/>
              <a:buChar char="●"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Population</a:t>
            </a:r>
            <a:endParaRPr sz="1600"/>
          </a:p>
          <a:p>
            <a:pPr indent="0" lvl="1" marL="0" rtl="0" algn="l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SzPts val="1150"/>
              <a:buNone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Sports consumers are characteristically loyal to particular regions. 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indent="0" lvl="1" marL="0" rtl="0" algn="l">
              <a:lnSpc>
                <a:spcPct val="100000"/>
              </a:lnSpc>
              <a:spcBef>
                <a:spcPts val="1800"/>
              </a:spcBef>
              <a:spcAft>
                <a:spcPts val="600"/>
              </a:spcAft>
              <a:buSzPts val="1150"/>
              <a:buNone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Most sports teams have higher levels of fandom in the immediate geographic area for which their team calls “home.”  </a:t>
            </a:r>
            <a:endParaRPr sz="1600"/>
          </a:p>
        </p:txBody>
      </p:sp>
      <p:cxnSp>
        <p:nvCxnSpPr>
          <p:cNvPr id="194" name="Google Shape;194;p18"/>
          <p:cNvCxnSpPr/>
          <p:nvPr/>
        </p:nvCxnSpPr>
        <p:spPr>
          <a:xfrm>
            <a:off x="1026200" y="414022"/>
            <a:ext cx="27630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FFFFFF">
                <a:alpha val="49411"/>
              </a:srgbClr>
            </a:outerShdw>
          </a:effectLst>
        </p:spPr>
      </p:cxnSp>
      <p:pic>
        <p:nvPicPr>
          <p:cNvPr id="195" name="Google Shape;195;p1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96" name="Google Shape;196;p18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-US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b="0" i="0" lang="en-US" sz="14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-US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b="0" i="0" lang="en-US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b="0" i="0" sz="800" u="none" cap="none" strike="noStrike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0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19"/>
          <p:cNvSpPr txBox="1"/>
          <p:nvPr>
            <p:ph type="title"/>
          </p:nvPr>
        </p:nvSpPr>
        <p:spPr>
          <a:xfrm>
            <a:off x="938500" y="445025"/>
            <a:ext cx="57357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b="1" lang="en-US">
                <a:latin typeface="Arial"/>
                <a:ea typeface="Arial"/>
                <a:cs typeface="Arial"/>
                <a:sym typeface="Arial"/>
              </a:rPr>
              <a:t>FORMS OF SEGMENTATION</a:t>
            </a:r>
            <a:br>
              <a:rPr b="1" lang="en-US">
                <a:latin typeface="Arial"/>
                <a:ea typeface="Arial"/>
                <a:cs typeface="Arial"/>
                <a:sym typeface="Arial"/>
              </a:rPr>
            </a:br>
            <a:r>
              <a:rPr b="1" lang="en-US"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Geographic Segmentation</a:t>
            </a:r>
            <a:r>
              <a:rPr b="1" lang="en-US">
                <a:latin typeface="Arial"/>
                <a:ea typeface="Arial"/>
                <a:cs typeface="Arial"/>
                <a:sym typeface="Arial"/>
              </a:rPr>
              <a:t> </a:t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2" name="Google Shape;202;p19"/>
          <p:cNvSpPr txBox="1"/>
          <p:nvPr>
            <p:ph idx="1" type="body"/>
          </p:nvPr>
        </p:nvSpPr>
        <p:spPr>
          <a:xfrm>
            <a:off x="938494" y="1542650"/>
            <a:ext cx="7500600" cy="263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Last year, the NFL launched its Global Markets Program, giving certain teams geographical marketing rights around the world.  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This year, the program expanded, with 21 franchises owning marketing rights across 14 international markets.  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This expansion allows individual NFL teams to promote in global markets, promoting the franchise, boosting fan engagement, and commercializing the brand.  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Overall, the NFL’s goal is to build a larger fan base around the world.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150"/>
              <a:buNone/>
            </a:pPr>
            <a:r>
              <a:t/>
            </a:r>
            <a:endParaRPr sz="160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03" name="Google Shape;203;p19"/>
          <p:cNvCxnSpPr/>
          <p:nvPr/>
        </p:nvCxnSpPr>
        <p:spPr>
          <a:xfrm>
            <a:off x="1026200" y="414022"/>
            <a:ext cx="27630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FFFFFF">
                <a:alpha val="49411"/>
              </a:srgbClr>
            </a:outerShdw>
          </a:effectLst>
        </p:spPr>
      </p:cxnSp>
      <p:pic>
        <p:nvPicPr>
          <p:cNvPr id="204" name="Google Shape;204;p1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205" name="Google Shape;205;p19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-US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b="0" i="0" lang="en-US" sz="14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-US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b="0" i="0" lang="en-US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b="0" i="0" sz="800" u="none" cap="none" strike="noStrike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2"/>
          <p:cNvSpPr txBox="1"/>
          <p:nvPr>
            <p:ph type="ctrTitle"/>
          </p:nvPr>
        </p:nvSpPr>
        <p:spPr>
          <a:xfrm>
            <a:off x="1185333" y="1610880"/>
            <a:ext cx="6750900" cy="644700"/>
          </a:xfrm>
          <a:prstGeom prst="rect">
            <a:avLst/>
          </a:prstGeom>
          <a:noFill/>
          <a:ln>
            <a:noFill/>
          </a:ln>
          <a:effectLst>
            <a:outerShdw blurRad="142875" rotWithShape="0" algn="bl" dir="8760000" dist="19050">
              <a:srgbClr val="76A5AF">
                <a:alpha val="49411"/>
              </a:srgbClr>
            </a:outerShdw>
          </a:effectLst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en-US" sz="3400">
                <a:latin typeface="Arial"/>
                <a:ea typeface="Arial"/>
                <a:cs typeface="Arial"/>
                <a:sym typeface="Arial"/>
              </a:rPr>
              <a:t>MARKET SEGMENTATION</a:t>
            </a:r>
            <a:endParaRPr sz="3400"/>
          </a:p>
        </p:txBody>
      </p:sp>
      <p:sp>
        <p:nvSpPr>
          <p:cNvPr id="39" name="Google Shape;39;p2"/>
          <p:cNvSpPr txBox="1"/>
          <p:nvPr>
            <p:ph type="ctrTitle"/>
          </p:nvPr>
        </p:nvSpPr>
        <p:spPr>
          <a:xfrm>
            <a:off x="1374175" y="2444236"/>
            <a:ext cx="6373200" cy="1088400"/>
          </a:xfrm>
          <a:prstGeom prst="rect">
            <a:avLst/>
          </a:prstGeom>
          <a:noFill/>
          <a:ln>
            <a:noFill/>
          </a:ln>
          <a:effectLst>
            <a:outerShdw blurRad="100013" rotWithShape="0" algn="bl" dir="8460000" dist="19050">
              <a:srgbClr val="76A5AF">
                <a:alpha val="49411"/>
              </a:srgbClr>
            </a:outerShdw>
          </a:effectLst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en-US" sz="16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Market</a:t>
            </a:r>
            <a:r>
              <a:rPr b="0" lang="en-US" sz="16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6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segmentation</a:t>
            </a:r>
            <a:r>
              <a:rPr b="0" lang="en-US" sz="1600">
                <a:latin typeface="Arial"/>
                <a:ea typeface="Arial"/>
                <a:cs typeface="Arial"/>
                <a:sym typeface="Arial"/>
              </a:rPr>
              <a:t> is the process of dividing a target market into smaller, specific categories grouped together by shared characteristics. This process helps a sports and entertainment organization to define and understand the target audience.</a:t>
            </a:r>
            <a:endParaRPr b="0" sz="160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0" name="Google Shape;40;p2"/>
          <p:cNvCxnSpPr/>
          <p:nvPr/>
        </p:nvCxnSpPr>
        <p:spPr>
          <a:xfrm>
            <a:off x="3190500" y="2273702"/>
            <a:ext cx="27630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FFFFFF">
                <a:alpha val="49411"/>
              </a:srgbClr>
            </a:outerShdw>
          </a:effectLst>
        </p:spPr>
      </p:cxnSp>
      <p:pic>
        <p:nvPicPr>
          <p:cNvPr id="41" name="Google Shape;41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42" name="Google Shape;42;p2"/>
          <p:cNvSpPr txBox="1"/>
          <p:nvPr/>
        </p:nvSpPr>
        <p:spPr>
          <a:xfrm>
            <a:off x="5577150" y="4689025"/>
            <a:ext cx="2505900" cy="3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rPr b="0" i="0" lang="en-US" sz="700" u="none" cap="none" strike="noStrik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rPr>
              <a:t>©</a:t>
            </a:r>
            <a:r>
              <a:rPr b="0" i="0" lang="en-US" sz="1300" u="none" cap="none" strike="noStrik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700">
                <a:solidFill>
                  <a:schemeClr val="accent5"/>
                </a:solidFill>
              </a:rPr>
              <a:t>Copyright 2023</a:t>
            </a:r>
            <a:r>
              <a:rPr b="0" i="0" lang="en-US" sz="700" u="none" cap="none" strike="noStrik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rPr>
              <a:t>. Sports Career Consulting, LLC.</a:t>
            </a:r>
            <a:endParaRPr b="0" i="0" sz="700" u="none" cap="none" strike="noStrike">
              <a:solidFill>
                <a:schemeClr val="accent5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g259a6ed29e0_0_0"/>
          <p:cNvSpPr txBox="1"/>
          <p:nvPr>
            <p:ph type="title"/>
          </p:nvPr>
        </p:nvSpPr>
        <p:spPr>
          <a:xfrm>
            <a:off x="938500" y="445025"/>
            <a:ext cx="57357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b="1" lang="en-US">
                <a:latin typeface="Arial"/>
                <a:ea typeface="Arial"/>
                <a:cs typeface="Arial"/>
                <a:sym typeface="Arial"/>
              </a:rPr>
              <a:t>GEOGRAPHIC</a:t>
            </a:r>
            <a:r>
              <a:rPr b="1" lang="en-US">
                <a:latin typeface="Arial"/>
                <a:ea typeface="Arial"/>
                <a:cs typeface="Arial"/>
                <a:sym typeface="Arial"/>
              </a:rPr>
              <a:t> SEGMENTATION</a:t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11" name="Google Shape;211;g259a6ed29e0_0_0"/>
          <p:cNvCxnSpPr/>
          <p:nvPr/>
        </p:nvCxnSpPr>
        <p:spPr>
          <a:xfrm>
            <a:off x="1026200" y="414022"/>
            <a:ext cx="27630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FFFFFF">
                <a:alpha val="49410"/>
              </a:srgbClr>
            </a:outerShdw>
          </a:effectLst>
        </p:spPr>
      </p:cxnSp>
      <p:pic>
        <p:nvPicPr>
          <p:cNvPr id="212" name="Google Shape;212;g259a6ed29e0_0_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213" name="Google Shape;213;g259a6ed29e0_0_0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-US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b="0" i="0" lang="en-US" sz="14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-US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b="0" i="0" lang="en-US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b="0" i="0" sz="800" u="none" cap="none" strike="noStrike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214" name="Google Shape;214;g259a6ed29e0_0_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073913" y="1099500"/>
            <a:ext cx="6996176" cy="3493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8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9" name="Google Shape;219;p2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220" name="Google Shape;220;p20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-US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b="0" i="0" lang="en-US" sz="14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-US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b="0" i="0" lang="en-US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b="0" i="0" sz="800" u="none" cap="none" strike="noStrike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221" name="Google Shape;221;p2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395370" y="2300949"/>
            <a:ext cx="2353260" cy="81693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3"/>
          <p:cNvSpPr txBox="1"/>
          <p:nvPr>
            <p:ph type="title"/>
          </p:nvPr>
        </p:nvSpPr>
        <p:spPr>
          <a:xfrm>
            <a:off x="4571720" y="408100"/>
            <a:ext cx="4130130" cy="935278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b="1" lang="en-US">
                <a:latin typeface="Arial"/>
                <a:ea typeface="Arial"/>
                <a:cs typeface="Arial"/>
                <a:sym typeface="Arial"/>
              </a:rPr>
              <a:t>FORMS OF SEGMENTATION</a:t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" name="Google Shape;48;p3"/>
          <p:cNvSpPr txBox="1"/>
          <p:nvPr>
            <p:ph idx="1" type="body"/>
          </p:nvPr>
        </p:nvSpPr>
        <p:spPr>
          <a:xfrm>
            <a:off x="4571720" y="1660599"/>
            <a:ext cx="4130129" cy="226793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rPr b="1" lang="en-US">
                <a:latin typeface="Arial"/>
                <a:ea typeface="Arial"/>
                <a:cs typeface="Arial"/>
                <a:sym typeface="Arial"/>
              </a:rPr>
              <a:t>There are four primary types of market segmentation:</a:t>
            </a:r>
            <a:endParaRPr b="1"/>
          </a:p>
          <a:p>
            <a:pPr indent="0" lvl="0" marL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600"/>
              <a:buNone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1.	Demographic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600"/>
              <a:buNone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2.	Psychographic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600"/>
              <a:buNone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3.	Behavioral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600"/>
              <a:buNone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4.	Geographic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600"/>
              </a:spcBef>
              <a:spcAft>
                <a:spcPts val="1600"/>
              </a:spcAft>
              <a:buSzPts val="1600"/>
              <a:buNone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9" name="Google Shape;49;p3"/>
          <p:cNvCxnSpPr/>
          <p:nvPr/>
        </p:nvCxnSpPr>
        <p:spPr>
          <a:xfrm>
            <a:off x="4322039" y="835378"/>
            <a:ext cx="0" cy="3093155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FFFFFF">
                <a:alpha val="49411"/>
              </a:srgbClr>
            </a:outerShdw>
          </a:effectLst>
        </p:spPr>
      </p:cxnSp>
      <p:pic>
        <p:nvPicPr>
          <p:cNvPr id="50" name="Google Shape;50;p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51" name="Google Shape;51;p3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-US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b="0" i="0" lang="en-US" sz="14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-US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b="0" i="0" lang="en-US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b="0" i="0" sz="800" u="none" cap="none" strike="noStrike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52" name="Google Shape;52;p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42150" y="656637"/>
            <a:ext cx="3450635" cy="345063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4"/>
          <p:cNvSpPr txBox="1"/>
          <p:nvPr>
            <p:ph type="title"/>
          </p:nvPr>
        </p:nvSpPr>
        <p:spPr>
          <a:xfrm>
            <a:off x="938500" y="445025"/>
            <a:ext cx="5735700" cy="63634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b="1" lang="en-US">
                <a:latin typeface="Arial"/>
                <a:ea typeface="Arial"/>
                <a:cs typeface="Arial"/>
                <a:sym typeface="Arial"/>
              </a:rPr>
              <a:t>FORMS OF SEGMENTATION</a:t>
            </a:r>
            <a:br>
              <a:rPr b="1" lang="en-US">
                <a:latin typeface="Arial"/>
                <a:ea typeface="Arial"/>
                <a:cs typeface="Arial"/>
                <a:sym typeface="Arial"/>
              </a:rPr>
            </a:br>
            <a:br>
              <a:rPr b="1" lang="en-US">
                <a:latin typeface="Arial"/>
                <a:ea typeface="Arial"/>
                <a:cs typeface="Arial"/>
                <a:sym typeface="Arial"/>
              </a:rPr>
            </a:br>
            <a:r>
              <a:rPr b="1" lang="en-US" sz="2000">
                <a:latin typeface="Arial"/>
                <a:ea typeface="Arial"/>
                <a:cs typeface="Arial"/>
                <a:sym typeface="Arial"/>
              </a:rPr>
              <a:t> </a:t>
            </a:r>
            <a:endParaRPr b="1" sz="20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" name="Google Shape;58;p4"/>
          <p:cNvSpPr txBox="1"/>
          <p:nvPr>
            <p:ph idx="1" type="body"/>
          </p:nvPr>
        </p:nvSpPr>
        <p:spPr>
          <a:xfrm>
            <a:off x="925624" y="1625245"/>
            <a:ext cx="3704552" cy="319090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50"/>
              <a:buNone/>
            </a:pPr>
            <a:r>
              <a:rPr b="1" lang="en-US" sz="18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Demographic</a:t>
            </a:r>
            <a:r>
              <a:rPr lang="en-US" sz="1800">
                <a:latin typeface="Arial"/>
                <a:ea typeface="Arial"/>
                <a:cs typeface="Arial"/>
                <a:sym typeface="Arial"/>
              </a:rPr>
              <a:t> information provides descriptive classifications of consumers. </a:t>
            </a:r>
            <a:endParaRPr sz="18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150"/>
              <a:buNone/>
            </a:pPr>
            <a:r>
              <a:rPr lang="en-US" sz="1800">
                <a:latin typeface="Arial"/>
                <a:ea typeface="Arial"/>
                <a:cs typeface="Arial"/>
                <a:sym typeface="Arial"/>
              </a:rPr>
              <a:t>This is the most common form of segmentation.  </a:t>
            </a:r>
            <a:endParaRPr sz="18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150"/>
              <a:buNone/>
            </a:pPr>
            <a:r>
              <a:rPr lang="en-US" sz="1800">
                <a:latin typeface="Arial"/>
                <a:ea typeface="Arial"/>
                <a:cs typeface="Arial"/>
                <a:sym typeface="Arial"/>
              </a:rPr>
              <a:t>Demographic information, comparatively, is more accessible and less expensive to obtain. </a:t>
            </a:r>
            <a:endParaRPr sz="180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9" name="Google Shape;59;p4"/>
          <p:cNvCxnSpPr/>
          <p:nvPr/>
        </p:nvCxnSpPr>
        <p:spPr>
          <a:xfrm>
            <a:off x="1026200" y="414022"/>
            <a:ext cx="27630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FFFFFF">
                <a:alpha val="49411"/>
              </a:srgbClr>
            </a:outerShdw>
          </a:effectLst>
        </p:spPr>
      </p:cxnSp>
      <p:pic>
        <p:nvPicPr>
          <p:cNvPr id="60" name="Google Shape;60;p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61" name="Google Shape;61;p4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-US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b="0" i="0" lang="en-US" sz="14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-US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b="0" i="0" lang="en-US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b="0" i="0" sz="800" u="none" cap="none" strike="noStrike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62" name="Google Shape;62;p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359179" y="1625244"/>
            <a:ext cx="3167583" cy="2062889"/>
          </a:xfrm>
          <a:prstGeom prst="rect">
            <a:avLst/>
          </a:prstGeom>
          <a:noFill/>
          <a:ln>
            <a:noFill/>
          </a:ln>
        </p:spPr>
      </p:pic>
      <p:sp>
        <p:nvSpPr>
          <p:cNvPr id="63" name="Google Shape;63;p4"/>
          <p:cNvSpPr/>
          <p:nvPr/>
        </p:nvSpPr>
        <p:spPr>
          <a:xfrm>
            <a:off x="954711" y="1153260"/>
            <a:ext cx="36465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0" lang="en-US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Demographic Segmentation</a:t>
            </a:r>
            <a:endParaRPr b="0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5"/>
          <p:cNvSpPr txBox="1"/>
          <p:nvPr>
            <p:ph type="title"/>
          </p:nvPr>
        </p:nvSpPr>
        <p:spPr>
          <a:xfrm>
            <a:off x="938500" y="445025"/>
            <a:ext cx="57357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SzPts val="2400"/>
              <a:buNone/>
            </a:pPr>
            <a:r>
              <a:rPr b="1" lang="en-US">
                <a:latin typeface="Arial"/>
                <a:ea typeface="Arial"/>
                <a:cs typeface="Arial"/>
                <a:sym typeface="Arial"/>
              </a:rPr>
              <a:t>FORMS OF SEGMENTATION</a:t>
            </a:r>
            <a:br>
              <a:rPr b="1" lang="en-US">
                <a:latin typeface="Arial"/>
                <a:ea typeface="Arial"/>
                <a:cs typeface="Arial"/>
                <a:sym typeface="Arial"/>
              </a:rPr>
            </a:br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9" name="Google Shape;69;p5"/>
          <p:cNvSpPr txBox="1"/>
          <p:nvPr>
            <p:ph idx="1" type="body"/>
          </p:nvPr>
        </p:nvSpPr>
        <p:spPr>
          <a:xfrm>
            <a:off x="938500" y="1094672"/>
            <a:ext cx="7172100" cy="319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50"/>
              <a:buNone/>
            </a:pPr>
            <a:r>
              <a:rPr b="1" lang="en-US" sz="1800">
                <a:latin typeface="Arial"/>
                <a:ea typeface="Arial"/>
                <a:cs typeface="Arial"/>
                <a:sym typeface="Arial"/>
              </a:rPr>
              <a:t>Demographic Segmentation</a:t>
            </a:r>
            <a:endParaRPr b="1" sz="18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150"/>
              <a:buNone/>
            </a:pPr>
            <a:r>
              <a:rPr b="1" lang="en-US" sz="16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Demographic</a:t>
            </a:r>
            <a:r>
              <a:rPr lang="en-US" sz="1600">
                <a:latin typeface="Arial"/>
                <a:ea typeface="Arial"/>
                <a:cs typeface="Arial"/>
                <a:sym typeface="Arial"/>
              </a:rPr>
              <a:t> segmentation focuses on information that can be measured:</a:t>
            </a:r>
            <a:r>
              <a:rPr lang="en-US" sz="1600">
                <a:latin typeface="Arial"/>
                <a:ea typeface="Arial"/>
                <a:cs typeface="Arial"/>
                <a:sym typeface="Arial"/>
              </a:rPr>
              <a:t> </a:t>
            </a:r>
            <a:endParaRPr sz="1600"/>
          </a:p>
          <a:p>
            <a:pPr indent="-33020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Font typeface="Arial"/>
              <a:buChar char="●"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Age</a:t>
            </a:r>
            <a:endParaRPr sz="1600"/>
          </a:p>
          <a:p>
            <a:pPr indent="-3302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/>
              <a:buChar char="●"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Income</a:t>
            </a:r>
            <a:endParaRPr sz="1600"/>
          </a:p>
          <a:p>
            <a:pPr indent="-3302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/>
              <a:buChar char="●"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Household statistics</a:t>
            </a:r>
            <a:endParaRPr sz="1600"/>
          </a:p>
          <a:p>
            <a:pPr indent="-3302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/>
              <a:buChar char="●"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Occupation</a:t>
            </a:r>
            <a:endParaRPr sz="1600"/>
          </a:p>
          <a:p>
            <a:pPr indent="-3302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/>
              <a:buChar char="●"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Gender</a:t>
            </a:r>
            <a:endParaRPr sz="1600"/>
          </a:p>
          <a:p>
            <a:pPr indent="-3302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/>
              <a:buChar char="●"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Education</a:t>
            </a:r>
            <a:endParaRPr sz="1600"/>
          </a:p>
          <a:p>
            <a:pPr indent="0" lvl="0" marL="0" rtl="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150"/>
              <a:buNone/>
            </a:pPr>
            <a:r>
              <a:t/>
            </a:r>
            <a:endParaRPr sz="160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70" name="Google Shape;70;p5"/>
          <p:cNvCxnSpPr/>
          <p:nvPr/>
        </p:nvCxnSpPr>
        <p:spPr>
          <a:xfrm>
            <a:off x="1026200" y="414022"/>
            <a:ext cx="27630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FFFFFF">
                <a:alpha val="49411"/>
              </a:srgbClr>
            </a:outerShdw>
          </a:effectLst>
        </p:spPr>
      </p:cxnSp>
      <p:pic>
        <p:nvPicPr>
          <p:cNvPr id="71" name="Google Shape;71;p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72" name="Google Shape;72;p5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-US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b="0" i="0" lang="en-US" sz="14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-US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b="0" i="0" lang="en-US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b="0" i="0" sz="800" u="none" cap="none" strike="noStrike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6"/>
          <p:cNvSpPr txBox="1"/>
          <p:nvPr>
            <p:ph type="title"/>
          </p:nvPr>
        </p:nvSpPr>
        <p:spPr>
          <a:xfrm>
            <a:off x="938500" y="445025"/>
            <a:ext cx="57357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b="1" lang="en-US">
                <a:latin typeface="Arial"/>
                <a:ea typeface="Arial"/>
                <a:cs typeface="Arial"/>
                <a:sym typeface="Arial"/>
              </a:rPr>
              <a:t>FORMS OF SEGMENTATION</a:t>
            </a:r>
            <a:endParaRPr b="1" sz="20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8" name="Google Shape;78;p6"/>
          <p:cNvSpPr txBox="1"/>
          <p:nvPr>
            <p:ph idx="1" type="body"/>
          </p:nvPr>
        </p:nvSpPr>
        <p:spPr>
          <a:xfrm>
            <a:off x="938500" y="1070922"/>
            <a:ext cx="7172100" cy="319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50"/>
              <a:buNone/>
            </a:pPr>
            <a:r>
              <a:rPr b="1" lang="en-US" sz="1800">
                <a:latin typeface="Arial"/>
                <a:ea typeface="Arial"/>
                <a:cs typeface="Arial"/>
                <a:sym typeface="Arial"/>
              </a:rPr>
              <a:t>Demographic Segmentation</a:t>
            </a:r>
            <a:endParaRPr b="1" sz="1800">
              <a:latin typeface="Arial"/>
              <a:ea typeface="Arial"/>
              <a:cs typeface="Arial"/>
              <a:sym typeface="Arial"/>
            </a:endParaRPr>
          </a:p>
          <a:p>
            <a:pPr indent="0" lvl="0" marL="28575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150"/>
              <a:buNone/>
            </a:pPr>
            <a:r>
              <a:rPr b="1" lang="en-US" sz="1600">
                <a:latin typeface="Arial"/>
                <a:ea typeface="Arial"/>
                <a:cs typeface="Arial"/>
                <a:sym typeface="Arial"/>
              </a:rPr>
              <a:t>Age</a:t>
            </a:r>
            <a:endParaRPr b="1" sz="1600">
              <a:latin typeface="Arial"/>
              <a:ea typeface="Arial"/>
              <a:cs typeface="Arial"/>
              <a:sym typeface="Arial"/>
            </a:endParaRPr>
          </a:p>
          <a:p>
            <a:pPr indent="0" lvl="1" marL="28575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150"/>
              <a:buNone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Fans of the PGA and LPGA tours tend to be among the “baby boomer” age demographic (45-64)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indent="0" lvl="0" marL="28575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150"/>
              <a:buNone/>
            </a:pPr>
            <a:r>
              <a:rPr b="1" lang="en-US" sz="1600">
                <a:latin typeface="Arial"/>
                <a:ea typeface="Arial"/>
                <a:cs typeface="Arial"/>
                <a:sym typeface="Arial"/>
              </a:rPr>
              <a:t>Household statistics</a:t>
            </a:r>
            <a:endParaRPr b="1" sz="1600">
              <a:latin typeface="Arial"/>
              <a:ea typeface="Arial"/>
              <a:cs typeface="Arial"/>
              <a:sym typeface="Arial"/>
            </a:endParaRPr>
          </a:p>
          <a:p>
            <a:pPr indent="0" lvl="1" marL="28575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150"/>
              <a:buNone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A survey by CNBC has found that half of all American households own at least one Apple device, and the average Apple-buying household has a total of three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SzPts val="1150"/>
              <a:buNone/>
            </a:pPr>
            <a:r>
              <a:t/>
            </a:r>
            <a:endParaRPr sz="160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79" name="Google Shape;79;p6"/>
          <p:cNvCxnSpPr/>
          <p:nvPr/>
        </p:nvCxnSpPr>
        <p:spPr>
          <a:xfrm>
            <a:off x="1026200" y="414022"/>
            <a:ext cx="27630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FFFFFF">
                <a:alpha val="49411"/>
              </a:srgbClr>
            </a:outerShdw>
          </a:effectLst>
        </p:spPr>
      </p:cxnSp>
      <p:pic>
        <p:nvPicPr>
          <p:cNvPr id="80" name="Google Shape;80;p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81" name="Google Shape;81;p6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-US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b="0" i="0" lang="en-US" sz="14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-US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b="0" i="0" lang="en-US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b="0" i="0" sz="800" u="none" cap="none" strike="noStrike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7"/>
          <p:cNvSpPr txBox="1"/>
          <p:nvPr>
            <p:ph type="title"/>
          </p:nvPr>
        </p:nvSpPr>
        <p:spPr>
          <a:xfrm>
            <a:off x="1920750" y="1459929"/>
            <a:ext cx="5302500" cy="1116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</a:pPr>
            <a:r>
              <a:rPr b="1" lang="en-US" sz="5400">
                <a:latin typeface="Arial"/>
                <a:ea typeface="Arial"/>
                <a:cs typeface="Arial"/>
                <a:sym typeface="Arial"/>
              </a:rPr>
              <a:t>$104,000</a:t>
            </a:r>
            <a:endParaRPr b="1" sz="54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7" name="Google Shape;87;p7"/>
          <p:cNvSpPr txBox="1"/>
          <p:nvPr>
            <p:ph idx="1" type="body"/>
          </p:nvPr>
        </p:nvSpPr>
        <p:spPr>
          <a:xfrm>
            <a:off x="2172450" y="2648463"/>
            <a:ext cx="4799100" cy="56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1600"/>
              </a:spcAft>
              <a:buSzPts val="1800"/>
              <a:buNone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The average household income for NHL fans is $104,000, highest of the four major sports with Major League Baseball ($96,200), the NBA ($96,000), and the NFL ($94,500)</a:t>
            </a:r>
            <a:endParaRPr sz="1600"/>
          </a:p>
        </p:txBody>
      </p:sp>
      <p:cxnSp>
        <p:nvCxnSpPr>
          <p:cNvPr id="88" name="Google Shape;88;p7"/>
          <p:cNvCxnSpPr/>
          <p:nvPr/>
        </p:nvCxnSpPr>
        <p:spPr>
          <a:xfrm>
            <a:off x="3190500" y="2518126"/>
            <a:ext cx="27630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FFFFFF">
                <a:alpha val="49411"/>
              </a:srgbClr>
            </a:outerShdw>
          </a:effectLst>
        </p:spPr>
      </p:cxnSp>
      <p:pic>
        <p:nvPicPr>
          <p:cNvPr id="89" name="Google Shape;89;p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Google Shape;90;p7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-US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b="0" i="0" lang="en-US" sz="14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-US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b="0" i="0" lang="en-US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b="0" i="0" sz="800" u="none" cap="none" strike="noStrike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91" name="Google Shape;91;p7"/>
          <p:cNvSpPr/>
          <p:nvPr/>
        </p:nvSpPr>
        <p:spPr>
          <a:xfrm>
            <a:off x="938500" y="899900"/>
            <a:ext cx="30522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US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Income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2" name="Google Shape;92;p7"/>
          <p:cNvSpPr txBox="1"/>
          <p:nvPr>
            <p:ph type="title"/>
          </p:nvPr>
        </p:nvSpPr>
        <p:spPr>
          <a:xfrm>
            <a:off x="938500" y="413775"/>
            <a:ext cx="5735700" cy="48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b="1" lang="en-US" sz="2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DEMOGRAPHIC</a:t>
            </a:r>
            <a:r>
              <a:rPr b="1" lang="en-US" sz="2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 SEGMENTATION</a:t>
            </a:r>
            <a:endParaRPr b="1" sz="2400">
              <a:solidFill>
                <a:schemeClr val="lt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g25f12e0f5b4_0_4"/>
          <p:cNvSpPr txBox="1"/>
          <p:nvPr>
            <p:ph type="title"/>
          </p:nvPr>
        </p:nvSpPr>
        <p:spPr>
          <a:xfrm>
            <a:off x="938500" y="445025"/>
            <a:ext cx="57357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b="1" lang="en-US">
                <a:latin typeface="Arial"/>
                <a:ea typeface="Arial"/>
                <a:cs typeface="Arial"/>
                <a:sym typeface="Arial"/>
              </a:rPr>
              <a:t>FORMS OF SEGMENTATION</a:t>
            </a:r>
            <a:endParaRPr b="1" sz="20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8" name="Google Shape;98;g25f12e0f5b4_0_4"/>
          <p:cNvSpPr txBox="1"/>
          <p:nvPr>
            <p:ph idx="1" type="body"/>
          </p:nvPr>
        </p:nvSpPr>
        <p:spPr>
          <a:xfrm>
            <a:off x="938500" y="1070922"/>
            <a:ext cx="7172100" cy="319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50"/>
              <a:buNone/>
            </a:pPr>
            <a:r>
              <a:rPr b="1" lang="en-US" sz="1800">
                <a:latin typeface="Arial"/>
                <a:ea typeface="Arial"/>
                <a:cs typeface="Arial"/>
                <a:sym typeface="Arial"/>
              </a:rPr>
              <a:t>Demographic Segmentation</a:t>
            </a:r>
            <a:endParaRPr b="1" sz="1800">
              <a:latin typeface="Arial"/>
              <a:ea typeface="Arial"/>
              <a:cs typeface="Arial"/>
              <a:sym typeface="Arial"/>
            </a:endParaRPr>
          </a:p>
          <a:p>
            <a:pPr indent="0" lvl="0" marL="28575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b="1" lang="en-US" sz="1600">
                <a:latin typeface="Arial"/>
                <a:ea typeface="Arial"/>
                <a:cs typeface="Arial"/>
                <a:sym typeface="Arial"/>
              </a:rPr>
              <a:t>Occupation</a:t>
            </a:r>
            <a:endParaRPr b="1" sz="1600">
              <a:latin typeface="Arial"/>
              <a:ea typeface="Arial"/>
              <a:cs typeface="Arial"/>
              <a:sym typeface="Arial"/>
            </a:endParaRPr>
          </a:p>
          <a:p>
            <a:pPr indent="0" lvl="0" marL="28575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50% of the eSports online population held full-time jobs, 58% of occasional viewers held full-time jobs and 62% of eSports enthusiasts were employed full-time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indent="0" lvl="0" marL="28575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b="1" lang="en-US" sz="1600">
                <a:latin typeface="Arial"/>
                <a:ea typeface="Arial"/>
                <a:cs typeface="Arial"/>
                <a:sym typeface="Arial"/>
              </a:rPr>
              <a:t>Gender</a:t>
            </a:r>
            <a:endParaRPr b="1" sz="1600">
              <a:latin typeface="Arial"/>
              <a:ea typeface="Arial"/>
              <a:cs typeface="Arial"/>
              <a:sym typeface="Arial"/>
            </a:endParaRPr>
          </a:p>
          <a:p>
            <a:pPr indent="0" lvl="0" marL="28575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Target retail stores understand that 60% of their shoppers are women, likely playing a significant role in their decision to sponsor the ASP Women's Surfing Event In Maui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indent="0" lvl="0" marL="28575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b="1" lang="en-US" sz="1600">
                <a:latin typeface="Arial"/>
                <a:ea typeface="Arial"/>
                <a:cs typeface="Arial"/>
                <a:sym typeface="Arial"/>
              </a:rPr>
              <a:t>Education</a:t>
            </a:r>
            <a:endParaRPr b="1" sz="1600">
              <a:latin typeface="Arial"/>
              <a:ea typeface="Arial"/>
              <a:cs typeface="Arial"/>
              <a:sym typeface="Arial"/>
            </a:endParaRPr>
          </a:p>
          <a:p>
            <a:pPr indent="0" lvl="0" marL="28575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68% of NHL fans have attended college.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indent="0" lvl="0" marL="28575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indent="0" lvl="1" marL="28575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150"/>
              <a:buNone/>
            </a:pPr>
            <a:r>
              <a:t/>
            </a:r>
            <a:endParaRPr b="1" sz="16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SzPts val="1150"/>
              <a:buNone/>
            </a:pPr>
            <a:r>
              <a:t/>
            </a:r>
            <a:endParaRPr sz="160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99" name="Google Shape;99;g25f12e0f5b4_0_4"/>
          <p:cNvCxnSpPr/>
          <p:nvPr/>
        </p:nvCxnSpPr>
        <p:spPr>
          <a:xfrm>
            <a:off x="1026200" y="414022"/>
            <a:ext cx="27630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FFFFFF">
                <a:alpha val="49410"/>
              </a:srgbClr>
            </a:outerShdw>
          </a:effectLst>
        </p:spPr>
      </p:cxnSp>
      <p:pic>
        <p:nvPicPr>
          <p:cNvPr id="100" name="Google Shape;100;g25f12e0f5b4_0_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01" name="Google Shape;101;g25f12e0f5b4_0_4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-US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b="0" i="0" lang="en-US" sz="14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-US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b="0" i="0" lang="en-US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b="0" i="0" sz="800" u="none" cap="none" strike="noStrike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9"/>
          <p:cNvSpPr txBox="1"/>
          <p:nvPr>
            <p:ph type="ctrTitle"/>
          </p:nvPr>
        </p:nvSpPr>
        <p:spPr>
          <a:xfrm>
            <a:off x="1196558" y="1307805"/>
            <a:ext cx="6750900" cy="644700"/>
          </a:xfrm>
          <a:prstGeom prst="rect">
            <a:avLst/>
          </a:prstGeom>
          <a:noFill/>
          <a:ln>
            <a:noFill/>
          </a:ln>
          <a:effectLst>
            <a:outerShdw blurRad="142875" rotWithShape="0" algn="bl" dir="8760000" dist="19050">
              <a:srgbClr val="76A5AF">
                <a:alpha val="49411"/>
              </a:srgbClr>
            </a:outerShdw>
          </a:effectLst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TARGET MARKET</a:t>
            </a:r>
            <a:endParaRPr/>
          </a:p>
        </p:txBody>
      </p:sp>
      <p:sp>
        <p:nvSpPr>
          <p:cNvPr id="107" name="Google Shape;107;p9"/>
          <p:cNvSpPr txBox="1"/>
          <p:nvPr>
            <p:ph type="ctrTitle"/>
          </p:nvPr>
        </p:nvSpPr>
        <p:spPr>
          <a:xfrm>
            <a:off x="1574255" y="1764843"/>
            <a:ext cx="6018000" cy="2070900"/>
          </a:xfrm>
          <a:prstGeom prst="rect">
            <a:avLst/>
          </a:prstGeom>
          <a:noFill/>
          <a:ln>
            <a:noFill/>
          </a:ln>
          <a:effectLst>
            <a:outerShdw blurRad="100013" rotWithShape="0" algn="bl" dir="8460000" dist="19050">
              <a:srgbClr val="76A5AF">
                <a:alpha val="49411"/>
              </a:srgbClr>
            </a:outerShdw>
          </a:effectLst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b="0" lang="en-US" sz="1600">
                <a:latin typeface="Arial"/>
                <a:ea typeface="Arial"/>
                <a:cs typeface="Arial"/>
                <a:sym typeface="Arial"/>
              </a:rPr>
              <a:t>A </a:t>
            </a:r>
            <a:r>
              <a:rPr lang="en-US" sz="16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t</a:t>
            </a:r>
            <a:r>
              <a:rPr lang="en-US" sz="16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arget market</a:t>
            </a:r>
            <a:r>
              <a:rPr lang="en-US" sz="160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b="0" lang="en-US" sz="1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is a group of people with a defining set of characteristics that set them apart as a group. </a:t>
            </a:r>
            <a:br>
              <a:rPr b="0" lang="en-US" sz="1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b="0" lang="en-US" sz="1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lang="en-US" sz="1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Marketers want to learn as much about that group as possible to assist in the development of an effective and successful marketing strategy.</a:t>
            </a:r>
            <a:endParaRPr b="0" sz="16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08" name="Google Shape;108;p9"/>
          <p:cNvCxnSpPr/>
          <p:nvPr/>
        </p:nvCxnSpPr>
        <p:spPr>
          <a:xfrm>
            <a:off x="3201725" y="2042927"/>
            <a:ext cx="27630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FFFFFF">
                <a:alpha val="49411"/>
              </a:srgbClr>
            </a:outerShdw>
          </a:effectLst>
        </p:spPr>
      </p:cxnSp>
      <p:pic>
        <p:nvPicPr>
          <p:cNvPr id="109" name="Google Shape;109;p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10" name="Google Shape;110;p9"/>
          <p:cNvSpPr txBox="1"/>
          <p:nvPr/>
        </p:nvSpPr>
        <p:spPr>
          <a:xfrm>
            <a:off x="5577150" y="4689025"/>
            <a:ext cx="2505900" cy="3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rPr b="0" i="0" lang="en-US" sz="700" u="none" cap="none" strike="noStrik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rPr>
              <a:t>©</a:t>
            </a:r>
            <a:r>
              <a:rPr b="0" i="0" lang="en-US" sz="1300" u="none" cap="none" strike="noStrik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700">
                <a:solidFill>
                  <a:schemeClr val="accent5"/>
                </a:solidFill>
              </a:rPr>
              <a:t>Copyright 2023</a:t>
            </a:r>
            <a:r>
              <a:rPr b="0" i="0" lang="en-US" sz="700" u="none" cap="none" strike="noStrik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rPr>
              <a:t>. Sports Career Consulting, LLC.</a:t>
            </a:r>
            <a:endParaRPr b="0" i="0" sz="700" u="none" cap="none" strike="noStrike">
              <a:solidFill>
                <a:schemeClr val="accent5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Futuristic Background by Slidesgo">
  <a:themeElements>
    <a:clrScheme name="Simple Light">
      <a:dk1>
        <a:srgbClr val="001633"/>
      </a:dk1>
      <a:lt1>
        <a:srgbClr val="FFFFFF"/>
      </a:lt1>
      <a:dk2>
        <a:srgbClr val="85D5E6"/>
      </a:dk2>
      <a:lt2>
        <a:srgbClr val="FFAB40"/>
      </a:lt2>
      <a:accent1>
        <a:srgbClr val="FFAB40"/>
      </a:accent1>
      <a:accent2>
        <a:srgbClr val="85D5E6"/>
      </a:accent2>
      <a:accent3>
        <a:srgbClr val="78909C"/>
      </a:accent3>
      <a:accent4>
        <a:srgbClr val="FFAB40"/>
      </a:accent4>
      <a:accent5>
        <a:srgbClr val="3D85C6"/>
      </a:accent5>
      <a:accent6>
        <a:srgbClr val="001633"/>
      </a:accent6>
      <a:hlink>
        <a:srgbClr val="FFFFFF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Kelly, Bob</dc:creator>
</cp:coreProperties>
</file>