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Montserrat" pitchFamily="2" charset="77"/>
      <p:regular r:id="rId11"/>
      <p:bold r:id="rId12"/>
      <p:italic r:id="rId13"/>
      <p:boldItalic r:id="rId14"/>
    </p:embeddedFont>
    <p:embeddedFont>
      <p:font typeface="Oswald" panose="02000703000000000000" pitchFamily="2" charset="77"/>
      <p:regular r:id="rId15"/>
      <p:bold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i2rFn0Drege2O7erCN30B55icZ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" name="Google Shape;4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" name="Google Shape;6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0" name="Google Shape;12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>
            <a:spLocks noGrp="1"/>
          </p:cNvSpPr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ubTitle" idx="1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12"/>
          <p:cNvSpPr txBox="1">
            <a:spLocks noGrp="1"/>
          </p:cNvSpPr>
          <p:nvPr>
            <p:ph type="title" idx="2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2"/>
          <p:cNvSpPr txBox="1">
            <a:spLocks noGrp="1"/>
          </p:cNvSpPr>
          <p:nvPr>
            <p:ph type="subTitle" idx="3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_1_3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>
            <a:spLocks noGrp="1"/>
          </p:cNvSpPr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ubTitle" idx="1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title" idx="2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subTitle" idx="3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title" idx="4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subTitle" idx="5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title" idx="6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title" idx="7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13"/>
          <p:cNvSpPr txBox="1">
            <a:spLocks noGrp="1"/>
          </p:cNvSpPr>
          <p:nvPr>
            <p:ph type="title" idx="8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BASIC MARKETING CONCEPT</a:t>
            </a:r>
            <a:endParaRPr/>
          </a:p>
        </p:txBody>
      </p:sp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4.1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" name="Google Shape;41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42" name="Google Shape;4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"/>
          <p:cNvSpPr txBox="1">
            <a:spLocks noGrp="1"/>
          </p:cNvSpPr>
          <p:nvPr>
            <p:ph type="title"/>
          </p:nvPr>
        </p:nvSpPr>
        <p:spPr>
          <a:xfrm>
            <a:off x="1534200" y="486274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2800" b="1" dirty="0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sz="28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2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marketing concept</a:t>
            </a:r>
            <a:r>
              <a:rPr lang="en-US" sz="16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is the view that an organization’s ability to sell its products and services depends upon the effective identification of consumer needs and wants and a successful determination of how best to satisfy them.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" name="Google Shape;50;p2"/>
          <p:cNvCxnSpPr/>
          <p:nvPr/>
        </p:nvCxnSpPr>
        <p:spPr>
          <a:xfrm>
            <a:off x="3143050" y="1046993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51" name="Google Shape;51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MARKETING CONCEPT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Why are marketing activities so important to business? </a:t>
            </a:r>
            <a:endParaRPr sz="16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1.	Financial success is a direct result of an organization’s ability to effectively market its products and services.</a:t>
            </a:r>
            <a:endParaRPr sz="1600"/>
          </a:p>
          <a:p>
            <a:pPr marL="338138" lvl="0" indent="-338138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2.	A business achieves profitability when they offer the goods and services that customers need and want at the right price.</a:t>
            </a:r>
            <a:endParaRPr sz="1600"/>
          </a:p>
          <a:p>
            <a:pPr marL="282575" lvl="0" indent="-28257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3.	Marketers strive to identify and understand all factors that influence consumer buying decisions.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" name="Google Shape;59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60" name="Google Shape;6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 idx="4"/>
          </p:nvPr>
        </p:nvSpPr>
        <p:spPr>
          <a:xfrm>
            <a:off x="1039800" y="321475"/>
            <a:ext cx="70644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sz="4500" b="1">
                <a:latin typeface="Arial"/>
                <a:ea typeface="Arial"/>
                <a:cs typeface="Arial"/>
                <a:sym typeface="Arial"/>
              </a:rPr>
              <a:t>Needs vs. Wants</a:t>
            </a:r>
            <a:endParaRPr sz="4500"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4"/>
          <p:cNvCxnSpPr/>
          <p:nvPr/>
        </p:nvCxnSpPr>
        <p:spPr>
          <a:xfrm>
            <a:off x="3190507" y="1131194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sp>
        <p:nvSpPr>
          <p:cNvPr id="68" name="Google Shape;68;p4"/>
          <p:cNvSpPr txBox="1">
            <a:spLocks noGrp="1"/>
          </p:cNvSpPr>
          <p:nvPr>
            <p:ph type="title"/>
          </p:nvPr>
        </p:nvSpPr>
        <p:spPr>
          <a:xfrm>
            <a:off x="1629357" y="1570940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900" b="1">
                <a:latin typeface="Arial"/>
                <a:ea typeface="Arial"/>
                <a:cs typeface="Arial"/>
                <a:sym typeface="Arial"/>
              </a:rPr>
              <a:t>NEED</a:t>
            </a:r>
            <a:endParaRPr sz="19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4"/>
          <p:cNvSpPr txBox="1">
            <a:spLocks noGrp="1"/>
          </p:cNvSpPr>
          <p:nvPr>
            <p:ph type="subTitle" idx="1"/>
          </p:nvPr>
        </p:nvSpPr>
        <p:spPr>
          <a:xfrm>
            <a:off x="1321700" y="2337475"/>
            <a:ext cx="30054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need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something a consumer must have and cannot live without.  For example, without food, we cannot survive.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4"/>
          <p:cNvSpPr txBox="1">
            <a:spLocks noGrp="1"/>
          </p:cNvSpPr>
          <p:nvPr>
            <p:ph type="title" idx="2"/>
          </p:nvPr>
        </p:nvSpPr>
        <p:spPr>
          <a:xfrm>
            <a:off x="5145130" y="1575765"/>
            <a:ext cx="23901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WANT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"/>
          <p:cNvSpPr txBox="1">
            <a:spLocks noGrp="1"/>
          </p:cNvSpPr>
          <p:nvPr>
            <p:ph type="subTitle" idx="3"/>
          </p:nvPr>
        </p:nvSpPr>
        <p:spPr>
          <a:xfrm>
            <a:off x="4871825" y="2337475"/>
            <a:ext cx="29367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want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something a consumer would like to have. You might want a Nintendo Switch or tickets to an upcoming game or show, but you can survive without them.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p4"/>
          <p:cNvCxnSpPr/>
          <p:nvPr/>
        </p:nvCxnSpPr>
        <p:spPr>
          <a:xfrm>
            <a:off x="2688507" y="217373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73" name="Google Shape;73;p4"/>
          <p:cNvCxnSpPr/>
          <p:nvPr/>
        </p:nvCxnSpPr>
        <p:spPr>
          <a:xfrm>
            <a:off x="6204280" y="217373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74" name="Google Shape;7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>
            <a:spLocks noGrp="1"/>
          </p:cNvSpPr>
          <p:nvPr>
            <p:ph type="title"/>
          </p:nvPr>
        </p:nvSpPr>
        <p:spPr>
          <a:xfrm>
            <a:off x="1704150" y="977499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5"/>
          <p:cNvSpPr txBox="1">
            <a:spLocks noGrp="1"/>
          </p:cNvSpPr>
          <p:nvPr>
            <p:ph type="body" idx="1"/>
          </p:nvPr>
        </p:nvSpPr>
        <p:spPr>
          <a:xfrm>
            <a:off x="985950" y="1917750"/>
            <a:ext cx="7172100" cy="13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exchange process</a:t>
            </a:r>
            <a:r>
              <a:rPr lang="en-US" sz="1600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is a marketing transaction in which the buyer provides something of value to the seller in return for goods and services that meet that buyer’s needs or wants.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" name="Google Shape;82;p5"/>
          <p:cNvCxnSpPr/>
          <p:nvPr/>
        </p:nvCxnSpPr>
        <p:spPr>
          <a:xfrm>
            <a:off x="3190500" y="1617168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83" name="Google Shape;8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5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EXCHANGE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6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This exchange process has three requirements:</a:t>
            </a:r>
            <a:endParaRPr sz="16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338138" lvl="0" indent="-33813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1.	There must be at least two parties involved </a:t>
            </a:r>
            <a:endParaRPr sz="1600"/>
          </a:p>
          <a:p>
            <a:pPr marL="338138" lvl="0" indent="-338138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2.	Some means of communication must be present between all parties, and typically a desire must be present to engage in a partnership with the other party or parties</a:t>
            </a:r>
            <a:endParaRPr sz="1600"/>
          </a:p>
          <a:p>
            <a:pPr marL="282575" lvl="0" indent="-282575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3.	Each party must be free to accept or decline 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6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92" name="Google Shape;92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>
            <a:spLocks noGrp="1"/>
          </p:cNvSpPr>
          <p:nvPr>
            <p:ph type="title" idx="6"/>
          </p:nvPr>
        </p:nvSpPr>
        <p:spPr>
          <a:xfrm>
            <a:off x="1215200" y="1898475"/>
            <a:ext cx="9450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01</a:t>
            </a:r>
            <a:endParaRPr/>
          </a:p>
        </p:txBody>
      </p:sp>
      <p:sp>
        <p:nvSpPr>
          <p:cNvPr id="99" name="Google Shape;99;p7"/>
          <p:cNvSpPr txBox="1">
            <a:spLocks noGrp="1"/>
          </p:cNvSpPr>
          <p:nvPr>
            <p:ph type="subTitle" idx="1"/>
          </p:nvPr>
        </p:nvSpPr>
        <p:spPr>
          <a:xfrm>
            <a:off x="2518990" y="2835977"/>
            <a:ext cx="1460400" cy="1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Making the buying process easy and convenient for consumers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7"/>
          <p:cNvSpPr txBox="1">
            <a:spLocks noGrp="1"/>
          </p:cNvSpPr>
          <p:nvPr>
            <p:ph type="subTitle" idx="3"/>
          </p:nvPr>
        </p:nvSpPr>
        <p:spPr>
          <a:xfrm>
            <a:off x="3855562" y="2867925"/>
            <a:ext cx="1546200" cy="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Creating and maintaining reasonable prices</a:t>
            </a:r>
            <a:endParaRPr/>
          </a:p>
        </p:txBody>
      </p:sp>
      <p:sp>
        <p:nvSpPr>
          <p:cNvPr id="101" name="Google Shape;101;p7"/>
          <p:cNvSpPr txBox="1">
            <a:spLocks noGrp="1"/>
          </p:cNvSpPr>
          <p:nvPr>
            <p:ph type="title" idx="4"/>
          </p:nvPr>
        </p:nvSpPr>
        <p:spPr>
          <a:xfrm>
            <a:off x="1382340" y="1180623"/>
            <a:ext cx="63792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600"/>
              <a:t>The marketing process serves many purposes and provides numerous benefits for the consumer.</a:t>
            </a:r>
            <a:endParaRPr sz="1600"/>
          </a:p>
        </p:txBody>
      </p:sp>
      <p:sp>
        <p:nvSpPr>
          <p:cNvPr id="102" name="Google Shape;102;p7"/>
          <p:cNvSpPr txBox="1">
            <a:spLocks noGrp="1"/>
          </p:cNvSpPr>
          <p:nvPr>
            <p:ph type="subTitle" idx="5"/>
          </p:nvPr>
        </p:nvSpPr>
        <p:spPr>
          <a:xfrm>
            <a:off x="856259" y="2892028"/>
            <a:ext cx="16626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ability to add perceived value to goods and services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7"/>
          <p:cNvSpPr txBox="1">
            <a:spLocks noGrp="1"/>
          </p:cNvSpPr>
          <p:nvPr>
            <p:ph type="title" idx="7"/>
          </p:nvPr>
        </p:nvSpPr>
        <p:spPr>
          <a:xfrm>
            <a:off x="2732473" y="1898475"/>
            <a:ext cx="10335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02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7"/>
          <p:cNvSpPr txBox="1">
            <a:spLocks noGrp="1"/>
          </p:cNvSpPr>
          <p:nvPr>
            <p:ph type="title" idx="8"/>
          </p:nvPr>
        </p:nvSpPr>
        <p:spPr>
          <a:xfrm>
            <a:off x="4171651" y="1912514"/>
            <a:ext cx="914100" cy="7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03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7"/>
          <p:cNvCxnSpPr/>
          <p:nvPr/>
        </p:nvCxnSpPr>
        <p:spPr>
          <a:xfrm>
            <a:off x="1489025" y="2673935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106" name="Google Shape;106;p7"/>
          <p:cNvCxnSpPr/>
          <p:nvPr/>
        </p:nvCxnSpPr>
        <p:spPr>
          <a:xfrm>
            <a:off x="3050623" y="2668806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107" name="Google Shape;107;p7"/>
          <p:cNvCxnSpPr/>
          <p:nvPr/>
        </p:nvCxnSpPr>
        <p:spPr>
          <a:xfrm>
            <a:off x="4430109" y="2652388"/>
            <a:ext cx="3972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sp>
        <p:nvSpPr>
          <p:cNvPr id="108" name="Google Shape;108;p7"/>
          <p:cNvSpPr txBox="1"/>
          <p:nvPr/>
        </p:nvSpPr>
        <p:spPr>
          <a:xfrm>
            <a:off x="1704150" y="449013"/>
            <a:ext cx="5735700" cy="552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lang="en-US" sz="2400" b="1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BENEFITS OF MARKETING</a:t>
            </a:r>
            <a:endParaRPr/>
          </a:p>
        </p:txBody>
      </p:sp>
      <p:cxnSp>
        <p:nvCxnSpPr>
          <p:cNvPr id="109" name="Google Shape;109;p7"/>
          <p:cNvCxnSpPr/>
          <p:nvPr/>
        </p:nvCxnSpPr>
        <p:spPr>
          <a:xfrm>
            <a:off x="3247150" y="1001936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grpSp>
        <p:nvGrpSpPr>
          <p:cNvPr id="110" name="Google Shape;110;p7"/>
          <p:cNvGrpSpPr/>
          <p:nvPr/>
        </p:nvGrpSpPr>
        <p:grpSpPr>
          <a:xfrm>
            <a:off x="5311173" y="1897697"/>
            <a:ext cx="1546200" cy="1821628"/>
            <a:chOff x="5034473" y="1769922"/>
            <a:chExt cx="1546200" cy="1821628"/>
          </a:xfrm>
        </p:grpSpPr>
        <p:sp>
          <p:nvSpPr>
            <p:cNvPr id="111" name="Google Shape;111;p7"/>
            <p:cNvSpPr txBox="1"/>
            <p:nvPr/>
          </p:nvSpPr>
          <p:spPr>
            <a:xfrm>
              <a:off x="5350562" y="1769922"/>
              <a:ext cx="914100" cy="72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3600"/>
                <a:buFont typeface="Montserrat"/>
                <a:buNone/>
              </a:pPr>
              <a:r>
                <a:rPr lang="en-US" sz="3600" b="1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rPr>
                <a:t>04</a:t>
              </a:r>
              <a:endParaRPr/>
            </a:p>
          </p:txBody>
        </p:sp>
        <p:cxnSp>
          <p:nvCxnSpPr>
            <p:cNvPr id="112" name="Google Shape;112;p7"/>
            <p:cNvCxnSpPr/>
            <p:nvPr/>
          </p:nvCxnSpPr>
          <p:spPr>
            <a:xfrm>
              <a:off x="5609020" y="2548222"/>
              <a:ext cx="397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FFFFFF">
                  <a:alpha val="49803"/>
                </a:srgbClr>
              </a:outerShdw>
            </a:effectLst>
          </p:spPr>
        </p:cxnSp>
        <p:sp>
          <p:nvSpPr>
            <p:cNvPr id="113" name="Google Shape;113;p7"/>
            <p:cNvSpPr txBox="1"/>
            <p:nvPr/>
          </p:nvSpPr>
          <p:spPr>
            <a:xfrm>
              <a:off x="5034473" y="2740150"/>
              <a:ext cx="1546200" cy="8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lang="en-US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Offering a variety of goods and services</a:t>
              </a:r>
              <a:endParaRPr/>
            </a:p>
          </p:txBody>
        </p:sp>
      </p:grpSp>
      <p:grpSp>
        <p:nvGrpSpPr>
          <p:cNvPr id="114" name="Google Shape;114;p7"/>
          <p:cNvGrpSpPr/>
          <p:nvPr/>
        </p:nvGrpSpPr>
        <p:grpSpPr>
          <a:xfrm>
            <a:off x="6741542" y="1912514"/>
            <a:ext cx="1546200" cy="1775911"/>
            <a:chOff x="6464842" y="1784739"/>
            <a:chExt cx="1546200" cy="1775911"/>
          </a:xfrm>
        </p:grpSpPr>
        <p:sp>
          <p:nvSpPr>
            <p:cNvPr id="115" name="Google Shape;115;p7"/>
            <p:cNvSpPr txBox="1"/>
            <p:nvPr/>
          </p:nvSpPr>
          <p:spPr>
            <a:xfrm>
              <a:off x="6780930" y="1784739"/>
              <a:ext cx="914100" cy="723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2"/>
                </a:buClr>
                <a:buSzPts val="3600"/>
                <a:buFont typeface="Montserrat"/>
                <a:buNone/>
              </a:pPr>
              <a:r>
                <a:rPr lang="en-US" sz="3600" b="1" i="0" u="none" strike="noStrike" cap="none">
                  <a:solidFill>
                    <a:schemeClr val="lt2"/>
                  </a:solidFill>
                  <a:latin typeface="Arial"/>
                  <a:ea typeface="Arial"/>
                  <a:cs typeface="Arial"/>
                  <a:sym typeface="Arial"/>
                </a:rPr>
                <a:t>05</a:t>
              </a:r>
              <a:endParaRPr/>
            </a:p>
          </p:txBody>
        </p:sp>
        <p:sp>
          <p:nvSpPr>
            <p:cNvPr id="116" name="Google Shape;116;p7"/>
            <p:cNvSpPr txBox="1"/>
            <p:nvPr/>
          </p:nvSpPr>
          <p:spPr>
            <a:xfrm>
              <a:off x="6464842" y="2709250"/>
              <a:ext cx="1546200" cy="851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400"/>
                <a:buFont typeface="Montserrat"/>
                <a:buNone/>
              </a:pPr>
              <a:r>
                <a:rPr lang="en-US"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Increasing production</a:t>
              </a:r>
              <a:endParaRPr/>
            </a:p>
          </p:txBody>
        </p:sp>
        <p:cxnSp>
          <p:nvCxnSpPr>
            <p:cNvPr id="117" name="Google Shape;117;p7"/>
            <p:cNvCxnSpPr/>
            <p:nvPr/>
          </p:nvCxnSpPr>
          <p:spPr>
            <a:xfrm>
              <a:off x="7039389" y="2541031"/>
              <a:ext cx="3972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FFFFFF">
                  <a:alpha val="49803"/>
                </a:srgbClr>
              </a:outerShdw>
            </a:effectLst>
          </p:spPr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4" name="Google Shape;124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</Words>
  <Application>Microsoft Macintosh PowerPoint</Application>
  <PresentationFormat>On-screen Show (16:9)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Montserrat</vt:lpstr>
      <vt:lpstr>Oswald</vt:lpstr>
      <vt:lpstr>Arial</vt:lpstr>
      <vt:lpstr>Futuristic Background by Slidesgo</vt:lpstr>
      <vt:lpstr>BASIC MARKETING CONCEPT</vt:lpstr>
      <vt:lpstr>MARKETING CONCEPT</vt:lpstr>
      <vt:lpstr>MARKETING CONCEPT</vt:lpstr>
      <vt:lpstr>Needs vs. Wants</vt:lpstr>
      <vt:lpstr>EXCHANGE PROCESS</vt:lpstr>
      <vt:lpstr>EXCHANGE PROCESS</vt:lpstr>
      <vt:lpstr>01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MARKETING CONCEPT</dc:title>
  <dc:creator>Kelly, Bob</dc:creator>
  <cp:lastModifiedBy>Laura Bennett</cp:lastModifiedBy>
  <cp:revision>1</cp:revision>
  <dcterms:modified xsi:type="dcterms:W3CDTF">2023-08-10T22:06:14Z</dcterms:modified>
</cp:coreProperties>
</file>