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Montserrat"/>
      <p:regular r:id="rId15"/>
      <p:bold r:id="rId16"/>
      <p:italic r:id="rId17"/>
      <p:boldItalic r:id="rId18"/>
    </p:embeddedFon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1" roundtripDataSignature="AMtx7mgUBxt4gvEKcQsEF48si7tbdGeU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21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Montserrat-regular.fntdata"/><Relationship Id="rId14" Type="http://schemas.openxmlformats.org/officeDocument/2006/relationships/slide" Target="slides/slide9.xml"/><Relationship Id="rId17" Type="http://schemas.openxmlformats.org/officeDocument/2006/relationships/font" Target="fonts/Montserrat-italic.fntdata"/><Relationship Id="rId16" Type="http://schemas.openxmlformats.org/officeDocument/2006/relationships/font" Target="fonts/Montserrat-bold.fntdata"/><Relationship Id="rId19" Type="http://schemas.openxmlformats.org/officeDocument/2006/relationships/font" Target="fonts/Oswald-regular.fntdata"/><Relationship Id="rId18" Type="http://schemas.openxmlformats.org/officeDocument/2006/relationships/font" Target="fonts/Montserrat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8" name="Google Shape;2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21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22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5" name="Google Shape;55;p22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4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24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63" name="Google Shape;63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6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7" name="Google Shape;67;p26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26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/>
          <p:nvPr>
            <p:ph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28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Title + Bullet Poin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Google Shape;77;p30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Table of conten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31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1" name="Google Shape;81;p31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2" name="Google Shape;82;p31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1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4" name="Google Shape;84;p31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5" name="Google Shape;85;p31"/>
          <p:cNvSpPr txBox="1"/>
          <p:nvPr>
            <p:ph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6" name="Google Shape;86;p31"/>
          <p:cNvSpPr txBox="1"/>
          <p:nvPr>
            <p:ph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7" name="Google Shape;87;p31"/>
          <p:cNvSpPr txBox="1"/>
          <p:nvPr>
            <p:ph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b="1" sz="36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Big 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2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5400000" dist="19050">
              <a:srgbClr val="76A5AF">
                <a:alpha val="8784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32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3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33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Title + Two Columns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4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34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34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34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3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Title + Three Columns 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2" name="Google Shape;102;p35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35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4" name="Google Shape;104;p35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Google Shape;105;p35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6" name="Google Shape;106;p35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7" name="Google Shape;107;p35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1_Big 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6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36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Title + Design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7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Title + Design 1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8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Title + Design 2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9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Title + Design 3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3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13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13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" name="Google Shape;19;p13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3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3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13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" name="Google Shape;23;p13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13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5" name="Google Shape;25;p13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13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13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Title + Two Lists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1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41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2" name="Google Shape;122;p41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3" name="Google Shape;123;p41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41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 + Four Column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42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42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42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42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42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2" name="Google Shape;132;p42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3" name="Google Shape;133;p42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42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Three Numbers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3"/>
          <p:cNvSpPr txBox="1"/>
          <p:nvPr>
            <p:ph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43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8" name="Google Shape;138;p43"/>
          <p:cNvSpPr txBox="1"/>
          <p:nvPr>
            <p:ph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9" name="Google Shape;139;p43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0" name="Google Shape;140;p43"/>
          <p:cNvSpPr txBox="1"/>
          <p:nvPr>
            <p:ph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1" name="Google Shape;141;p43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Title + Six Columns  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44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44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5" name="Google Shape;145;p44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44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7" name="Google Shape;147;p44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8" name="Google Shape;148;p44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9" name="Google Shape;149;p44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44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1" name="Google Shape;151;p44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2" name="Google Shape;152;p44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44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4" name="Google Shape;154;p44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5" name="Google Shape;155;p44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 + Four Columns 1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5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8" name="Google Shape;158;p45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9" name="Google Shape;159;p45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0" name="Google Shape;160;p45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1" name="Google Shape;161;p45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2" name="Google Shape;162;p45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3" name="Google Shape;163;p45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4" name="Google Shape;164;p45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5" name="Google Shape;165;p45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Title + Text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6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8" name="Google Shape;168;p4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Title + Text 2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4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1" name="Google Shape;171;p47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One Column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8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4" name="Google Shape;174;p48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Thanks + Credits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9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7" name="Google Shape;177;p49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8" name="Google Shape;178;p49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b="0" i="0" lang="en-US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b="0" i="0" lang="en-US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b="0" i="0" lang="en-US" sz="1000" u="none" cap="none" strike="noStrike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b="0" i="0" sz="1000" u="none" cap="none" strike="noStrik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Title + Bullet points 1"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1" name="Google Shape;181;p50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14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 + list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1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4" name="Google Shape;184;p51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18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18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 + Text 1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16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9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19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0"/>
          <p:cNvSpPr txBox="1"/>
          <p:nvPr>
            <p:ph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6360000" dist="28575">
              <a:schemeClr val="accent1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0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28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26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0.xml"/><Relationship Id="rId28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2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29" Type="http://schemas.openxmlformats.org/officeDocument/2006/relationships/slideLayout" Target="../slideLayouts/slideLayout34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31" Type="http://schemas.openxmlformats.org/officeDocument/2006/relationships/slideLayout" Target="../slideLayouts/slideLayout36.xml"/><Relationship Id="rId30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16.xml"/><Relationship Id="rId33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15.xml"/><Relationship Id="rId3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18.xml"/><Relationship Id="rId35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17.xml"/><Relationship Id="rId34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38" name="Google Shape;3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Relationship Id="rId4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"/>
          <p:cNvSpPr txBox="1"/>
          <p:nvPr>
            <p:ph type="ctrTitle"/>
          </p:nvPr>
        </p:nvSpPr>
        <p:spPr>
          <a:xfrm>
            <a:off x="1919111" y="1950100"/>
            <a:ext cx="5048989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MARKETING MIX</a:t>
            </a:r>
            <a:endParaRPr/>
          </a:p>
        </p:txBody>
      </p:sp>
      <p:sp>
        <p:nvSpPr>
          <p:cNvPr id="190" name="Google Shape;190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4.2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192" name="Google Shape;1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THE MARKETING MIX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9" name="Google Shape;199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00" name="Google Shape;20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Diagram&#10;&#10;Description automatically generated" id="202" name="Google Shape;202;p2"/>
          <p:cNvPicPr preferRelativeResize="0"/>
          <p:nvPr/>
        </p:nvPicPr>
        <p:blipFill rotWithShape="1">
          <a:blip r:embed="rId4">
            <a:alphaModFix/>
          </a:blip>
          <a:srcRect b="0" l="22271" r="21980" t="0"/>
          <a:stretch/>
        </p:blipFill>
        <p:spPr>
          <a:xfrm>
            <a:off x="1026200" y="1120913"/>
            <a:ext cx="3037398" cy="3060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"/>
          <p:cNvSpPr txBox="1"/>
          <p:nvPr>
            <p:ph idx="1" type="subTitle"/>
          </p:nvPr>
        </p:nvSpPr>
        <p:spPr>
          <a:xfrm>
            <a:off x="5080404" y="1218210"/>
            <a:ext cx="3318933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marketing mix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, also referred to as the “</a:t>
            </a: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 P’s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”, consists of variables controlled by marketing professionals in an effort to satisfy the target market.  An effective implementation of the marketing mix is critical to developing a marketing strategy that reaches and engages consumers, ultimately resulting in the sale of products or services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"/>
          <p:cNvSpPr txBox="1"/>
          <p:nvPr>
            <p:ph idx="4" type="title"/>
          </p:nvPr>
        </p:nvSpPr>
        <p:spPr>
          <a:xfrm>
            <a:off x="938499" y="445025"/>
            <a:ext cx="4886567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THE MARKETING MIX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9" name="Google Shape;209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sp>
        <p:nvSpPr>
          <p:cNvPr id="210" name="Google Shape;210;p3"/>
          <p:cNvSpPr txBox="1"/>
          <p:nvPr>
            <p:ph idx="2" type="title"/>
          </p:nvPr>
        </p:nvSpPr>
        <p:spPr>
          <a:xfrm>
            <a:off x="5694500" y="1547556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PRICE</a:t>
            </a:r>
            <a:endParaRPr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"/>
          <p:cNvSpPr txBox="1"/>
          <p:nvPr>
            <p:ph idx="3" type="subTitle"/>
          </p:nvPr>
        </p:nvSpPr>
        <p:spPr>
          <a:xfrm>
            <a:off x="5694500" y="1928300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Price is what customers are willing to pay and production costs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"/>
          <p:cNvSpPr txBox="1"/>
          <p:nvPr>
            <p:ph idx="5" type="title"/>
          </p:nvPr>
        </p:nvSpPr>
        <p:spPr>
          <a:xfrm>
            <a:off x="1322250" y="1547556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  <a:endParaRPr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"/>
          <p:cNvSpPr txBox="1"/>
          <p:nvPr>
            <p:ph idx="6" type="subTitle"/>
          </p:nvPr>
        </p:nvSpPr>
        <p:spPr>
          <a:xfrm>
            <a:off x="1218450" y="1928300"/>
            <a:ext cx="2274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Product refers to the goods, services, or ideas used to satisfy consumer needs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"/>
          <p:cNvSpPr txBox="1"/>
          <p:nvPr>
            <p:ph idx="9" type="title"/>
          </p:nvPr>
        </p:nvSpPr>
        <p:spPr>
          <a:xfrm>
            <a:off x="5694500" y="29730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endParaRPr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"/>
          <p:cNvSpPr txBox="1"/>
          <p:nvPr>
            <p:ph idx="13" type="subTitle"/>
          </p:nvPr>
        </p:nvSpPr>
        <p:spPr>
          <a:xfrm>
            <a:off x="5511200" y="3403225"/>
            <a:ext cx="24336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Promotion refers to how product or service information is communicated to the consumer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"/>
          <p:cNvSpPr txBox="1"/>
          <p:nvPr>
            <p:ph idx="14" type="title"/>
          </p:nvPr>
        </p:nvSpPr>
        <p:spPr>
          <a:xfrm>
            <a:off x="1322250" y="29730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PLACE</a:t>
            </a:r>
            <a:endParaRPr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"/>
          <p:cNvSpPr txBox="1"/>
          <p:nvPr>
            <p:ph idx="15" type="subTitle"/>
          </p:nvPr>
        </p:nvSpPr>
        <p:spPr>
          <a:xfrm>
            <a:off x="1322250" y="3403225"/>
            <a:ext cx="2067000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300">
                <a:latin typeface="Arial"/>
                <a:ea typeface="Arial"/>
                <a:cs typeface="Arial"/>
                <a:sym typeface="Arial"/>
              </a:rPr>
              <a:t>Place describes the process of making the product available to the customer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Google Shape;218;p3"/>
          <p:cNvCxnSpPr/>
          <p:nvPr/>
        </p:nvCxnSpPr>
        <p:spPr>
          <a:xfrm>
            <a:off x="1218450" y="2892331"/>
            <a:ext cx="67071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19" name="Google Shape;21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221" name="Google Shape;221;p3"/>
          <p:cNvCxnSpPr/>
          <p:nvPr/>
        </p:nvCxnSpPr>
        <p:spPr>
          <a:xfrm>
            <a:off x="4572000" y="1270233"/>
            <a:ext cx="0" cy="3244196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descr="Text&#10;&#10;Description automatically generated with medium confidence" id="222" name="Google Shape;222;p3"/>
          <p:cNvPicPr preferRelativeResize="0"/>
          <p:nvPr/>
        </p:nvPicPr>
        <p:blipFill rotWithShape="1">
          <a:blip r:embed="rId4">
            <a:alphaModFix/>
          </a:blip>
          <a:srcRect b="4211" l="70600" r="3600" t="45663"/>
          <a:stretch/>
        </p:blipFill>
        <p:spPr>
          <a:xfrm>
            <a:off x="4697050" y="2994500"/>
            <a:ext cx="822960" cy="5128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 with medium confidence" id="223" name="Google Shape;223;p3"/>
          <p:cNvPicPr preferRelativeResize="0"/>
          <p:nvPr/>
        </p:nvPicPr>
        <p:blipFill rotWithShape="1">
          <a:blip r:embed="rId4">
            <a:alphaModFix/>
          </a:blip>
          <a:srcRect b="3212" l="45975" r="30850" t="49354"/>
          <a:stretch/>
        </p:blipFill>
        <p:spPr>
          <a:xfrm>
            <a:off x="3631674" y="2994500"/>
            <a:ext cx="822960" cy="54022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 with medium confidence" id="224" name="Google Shape;224;p3"/>
          <p:cNvPicPr preferRelativeResize="0"/>
          <p:nvPr/>
        </p:nvPicPr>
        <p:blipFill rotWithShape="1">
          <a:blip r:embed="rId4">
            <a:alphaModFix/>
          </a:blip>
          <a:srcRect b="5080" l="26408" r="56299" t="51566"/>
          <a:stretch/>
        </p:blipFill>
        <p:spPr>
          <a:xfrm>
            <a:off x="4697045" y="2094088"/>
            <a:ext cx="822960" cy="6617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 with medium confidence" id="225" name="Google Shape;225;p3"/>
          <p:cNvPicPr preferRelativeResize="0"/>
          <p:nvPr/>
        </p:nvPicPr>
        <p:blipFill rotWithShape="1">
          <a:blip r:embed="rId4">
            <a:alphaModFix/>
          </a:blip>
          <a:srcRect b="5146" l="2350" r="80699" t="50900"/>
          <a:stretch/>
        </p:blipFill>
        <p:spPr>
          <a:xfrm>
            <a:off x="3617975" y="2093560"/>
            <a:ext cx="822960" cy="662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APPLYING THE MARKETING MIX </a:t>
            </a:r>
            <a:endParaRPr/>
          </a:p>
        </p:txBody>
      </p:sp>
      <p:sp>
        <p:nvSpPr>
          <p:cNvPr id="231" name="Google Shape;231;p4"/>
          <p:cNvSpPr txBox="1"/>
          <p:nvPr>
            <p:ph idx="1" type="body"/>
          </p:nvPr>
        </p:nvSpPr>
        <p:spPr>
          <a:xfrm>
            <a:off x="938500" y="979733"/>
            <a:ext cx="4511324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Consider how Wilson Sporting Goods might implement the marketing mix to maximize sales of its tennis racquets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Wilson manufactures racquets to meet the needs of tennis players with varying skill levels</a:t>
            </a:r>
            <a:r>
              <a:rPr lang="en-US" sz="1600"/>
              <a:t>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33" name="Google Shape;23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tennis racket with a tennis ball on it&#10;&#10;Description automatically generated with low confidence" id="235" name="Google Shape;235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3414" y="1030079"/>
            <a:ext cx="1953348" cy="29392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APPLYING THE MARKETING MIX </a:t>
            </a:r>
            <a:endParaRPr/>
          </a:p>
        </p:txBody>
      </p:sp>
      <p:sp>
        <p:nvSpPr>
          <p:cNvPr id="241" name="Google Shape;241;p5"/>
          <p:cNvSpPr txBox="1"/>
          <p:nvPr>
            <p:ph idx="1" type="body"/>
          </p:nvPr>
        </p:nvSpPr>
        <p:spPr>
          <a:xfrm>
            <a:off x="938500" y="1051800"/>
            <a:ext cx="4108988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Consider how Wilson Sporting Goods might implement the marketing mix to maximize sales of its tennis racquets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Price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Price levels for Wilson’s racquets vary depending on quality and target consumer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" name="Google Shape;242;p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43" name="Google Shape;2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person playing tennis&#10;&#10;Description automatically generated with medium confidence" id="245" name="Google Shape;245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1506" y="1352567"/>
            <a:ext cx="2596589" cy="172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APPLYING THE MARKETING MIX </a:t>
            </a:r>
            <a:endParaRPr/>
          </a:p>
        </p:txBody>
      </p:sp>
      <p:sp>
        <p:nvSpPr>
          <p:cNvPr id="251" name="Google Shape;251;p6"/>
          <p:cNvSpPr txBox="1"/>
          <p:nvPr>
            <p:ph idx="1" type="body"/>
          </p:nvPr>
        </p:nvSpPr>
        <p:spPr>
          <a:xfrm>
            <a:off x="938500" y="915725"/>
            <a:ext cx="4282724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Consider how Wilson Sporting Goods might implement the marketing mix to maximize sales of its tennis racquets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Place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Wilson has a number of distribution channels, making its tennis racquet product line widely available and easily accessible to consumers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Discount stores (Target,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Walmart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,  etc.)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Specialty stores &amp; fitness clubs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Internet (amazon.com, Fanatics, etc.)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2" name="Google Shape;252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53" name="Google Shape;25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5" name="Google Shape;25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5598" y="1458331"/>
            <a:ext cx="2832690" cy="194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7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APPLYING THE MARKETING MIX </a:t>
            </a:r>
            <a:endParaRPr/>
          </a:p>
        </p:txBody>
      </p:sp>
      <p:sp>
        <p:nvSpPr>
          <p:cNvPr id="261" name="Google Shape;261;p7"/>
          <p:cNvSpPr txBox="1"/>
          <p:nvPr>
            <p:ph idx="1" type="body"/>
          </p:nvPr>
        </p:nvSpPr>
        <p:spPr>
          <a:xfrm>
            <a:off x="938500" y="1051800"/>
            <a:ext cx="4237004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Consider how Wilson Sporting Goods might implement the marketing mix to maximize sales of its tennis racquets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282575" lvl="0" marL="2825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Promotion</a:t>
            </a:r>
            <a:endParaRPr sz="1600">
              <a:solidFill>
                <a:schemeClr val="dk2"/>
              </a:solidFill>
            </a:endParaRPr>
          </a:p>
          <a:p>
            <a:pPr indent="-282575" lvl="0" marL="282575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●	Wilson’s promotes its upper end racquets as a higher quality product than the racquets sold by competitors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2" name="Google Shape;262;p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63" name="Google Shape;26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descr="A person hitting a tennis ball with a racket&#10;&#10;Description automatically generated" id="265" name="Google Shape;265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86946" y="828285"/>
            <a:ext cx="2317355" cy="3486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8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8"/>
          <p:cNvSpPr txBox="1"/>
          <p:nvPr>
            <p:ph idx="1" type="subTitle"/>
          </p:nvPr>
        </p:nvSpPr>
        <p:spPr>
          <a:xfrm>
            <a:off x="1718000" y="1466900"/>
            <a:ext cx="6566400" cy="20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Now that we have seen how a sports brand might apply the marketing mix, it is your turn to provide some examples!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Choose from one of the products listed below and describe how the marketing mix would apply:</a:t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2730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New box office release from Dreamworks Animation Studios</a:t>
            </a:r>
            <a:endParaRPr sz="1600"/>
          </a:p>
          <a:p>
            <a:pPr indent="-2730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 new flavor from Gatorade</a:t>
            </a:r>
            <a:endParaRPr sz="1600"/>
          </a:p>
          <a:p>
            <a:pPr indent="-2730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Tickets to an MLS soccer game</a:t>
            </a:r>
            <a:endParaRPr sz="1600"/>
          </a:p>
          <a:p>
            <a:pPr indent="-2730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 new toy from an upcoming Marvel film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2" name="Google Shape;27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rgbClr val="3D85C6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rgbClr val="3D85C6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74" name="Google Shape;27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81" name="Google Shape;28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