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5143500" cx="9144000"/>
  <p:notesSz cx="6858000" cy="9144000"/>
  <p:embeddedFontLst>
    <p:embeddedFont>
      <p:font typeface="Montserrat"/>
      <p:regular r:id="rId17"/>
      <p:bold r:id="rId18"/>
      <p:italic r:id="rId19"/>
      <p:boldItalic r:id="rId20"/>
    </p:embeddedFont>
    <p:embeddedFont>
      <p:font typeface="Oswald"/>
      <p:regular r:id="rId21"/>
      <p:bold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3" roundtripDataSignature="AMtx7mggre2QnqVWj2tp1hYs7r4tb8s+V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boldItalic.fntdata"/><Relationship Id="rId11" Type="http://schemas.openxmlformats.org/officeDocument/2006/relationships/slide" Target="slides/slide7.xml"/><Relationship Id="rId22" Type="http://schemas.openxmlformats.org/officeDocument/2006/relationships/font" Target="fonts/Oswald-bold.fntdata"/><Relationship Id="rId10" Type="http://schemas.openxmlformats.org/officeDocument/2006/relationships/slide" Target="slides/slide6.xml"/><Relationship Id="rId21" Type="http://schemas.openxmlformats.org/officeDocument/2006/relationships/font" Target="fonts/Oswald-regular.fntdata"/><Relationship Id="rId13" Type="http://schemas.openxmlformats.org/officeDocument/2006/relationships/slide" Target="slides/slide9.xml"/><Relationship Id="rId12" Type="http://schemas.openxmlformats.org/officeDocument/2006/relationships/slide" Target="slides/slide8.xml"/><Relationship Id="rId23" Type="http://customschemas.google.com/relationships/presentationmetadata" Target="meta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Montserrat-regular.fntdata"/><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font" Target="fonts/Montserrat-italic.fntdata"/><Relationship Id="rId6" Type="http://schemas.openxmlformats.org/officeDocument/2006/relationships/slide" Target="slides/slide2.xml"/><Relationship Id="rId18" Type="http://schemas.openxmlformats.org/officeDocument/2006/relationships/font" Target="fonts/Montserrat-bold.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 name="Shape 34"/>
        <p:cNvGrpSpPr/>
        <p:nvPr/>
      </p:nvGrpSpPr>
      <p:grpSpPr>
        <a:xfrm>
          <a:off x="0" y="0"/>
          <a:ext cx="0" cy="0"/>
          <a:chOff x="0" y="0"/>
          <a:chExt cx="0" cy="0"/>
        </a:xfrm>
      </p:grpSpPr>
      <p:sp>
        <p:nvSpPr>
          <p:cNvPr id="35" name="Google Shape;35;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 name="Google Shape;36;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8" name="Google Shape;16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 name="Google Shape;4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 name="Google Shape;54;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 name="Google Shape;63;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8" name="Google Shape;8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2" name="Google Shape;122;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1" name="Google Shape;131;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1" name="Google Shape;141;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5"/>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5"/>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6"/>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6"/>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14" name="Shape 14"/>
        <p:cNvGrpSpPr/>
        <p:nvPr/>
      </p:nvGrpSpPr>
      <p:grpSpPr>
        <a:xfrm>
          <a:off x="0" y="0"/>
          <a:ext cx="0" cy="0"/>
          <a:chOff x="0" y="0"/>
          <a:chExt cx="0" cy="0"/>
        </a:xfrm>
      </p:grpSpPr>
      <p:sp>
        <p:nvSpPr>
          <p:cNvPr id="15" name="Google Shape;15;p17"/>
          <p:cNvSpPr txBox="1"/>
          <p:nvPr>
            <p:ph type="title"/>
          </p:nvPr>
        </p:nvSpPr>
        <p:spPr>
          <a:xfrm>
            <a:off x="353849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6" name="Google Shape;16;p17"/>
          <p:cNvSpPr txBox="1"/>
          <p:nvPr>
            <p:ph idx="1" type="subTitle"/>
          </p:nvPr>
        </p:nvSpPr>
        <p:spPr>
          <a:xfrm>
            <a:off x="353849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7" name="Google Shape;17;p17"/>
          <p:cNvSpPr txBox="1"/>
          <p:nvPr>
            <p:ph idx="2" type="title"/>
          </p:nvPr>
        </p:nvSpPr>
        <p:spPr>
          <a:xfrm>
            <a:off x="6028553"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18" name="Google Shape;18;p17"/>
          <p:cNvSpPr txBox="1"/>
          <p:nvPr>
            <p:ph idx="3" type="subTitle"/>
          </p:nvPr>
        </p:nvSpPr>
        <p:spPr>
          <a:xfrm>
            <a:off x="6028553"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19" name="Google Shape;19;p17"/>
          <p:cNvSpPr txBox="1"/>
          <p:nvPr>
            <p:ph idx="4" type="title"/>
          </p:nvPr>
        </p:nvSpPr>
        <p:spPr>
          <a:xfrm>
            <a:off x="1048447" y="2615575"/>
            <a:ext cx="2067000" cy="5484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1800"/>
              <a:buNone/>
              <a:defRPr b="1" sz="18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p:txBody>
      </p:sp>
      <p:sp>
        <p:nvSpPr>
          <p:cNvPr id="20" name="Google Shape;20;p17"/>
          <p:cNvSpPr txBox="1"/>
          <p:nvPr>
            <p:ph idx="5" type="subTitle"/>
          </p:nvPr>
        </p:nvSpPr>
        <p:spPr>
          <a:xfrm>
            <a:off x="1048447" y="3148075"/>
            <a:ext cx="20670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p:txBody>
      </p:sp>
      <p:sp>
        <p:nvSpPr>
          <p:cNvPr id="21" name="Google Shape;21;p17"/>
          <p:cNvSpPr txBox="1"/>
          <p:nvPr>
            <p:ph idx="6" type="title"/>
          </p:nvPr>
        </p:nvSpPr>
        <p:spPr>
          <a:xfrm>
            <a:off x="10484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22" name="Google Shape;22;p17"/>
          <p:cNvSpPr txBox="1"/>
          <p:nvPr>
            <p:ph idx="7" type="title"/>
          </p:nvPr>
        </p:nvSpPr>
        <p:spPr>
          <a:xfrm>
            <a:off x="353850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
        <p:nvSpPr>
          <p:cNvPr id="23" name="Google Shape;23;p17"/>
          <p:cNvSpPr txBox="1"/>
          <p:nvPr>
            <p:ph idx="8" type="title"/>
          </p:nvPr>
        </p:nvSpPr>
        <p:spPr>
          <a:xfrm>
            <a:off x="6028550" y="1770700"/>
            <a:ext cx="2067000" cy="7239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2"/>
              </a:buClr>
              <a:buSzPts val="3600"/>
              <a:buNone/>
              <a:defRPr b="1" sz="3600">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4" name="Shape 24"/>
        <p:cNvGrpSpPr/>
        <p:nvPr/>
      </p:nvGrpSpPr>
      <p:grpSpPr>
        <a:xfrm>
          <a:off x="0" y="0"/>
          <a:ext cx="0" cy="0"/>
          <a:chOff x="0" y="0"/>
          <a:chExt cx="0" cy="0"/>
        </a:xfrm>
      </p:grpSpPr>
      <p:sp>
        <p:nvSpPr>
          <p:cNvPr id="25" name="Google Shape;25;p18"/>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6" name="Google Shape;26;p18"/>
          <p:cNvSpPr txBox="1"/>
          <p:nvPr>
            <p:ph idx="1" type="body"/>
          </p:nvPr>
        </p:nvSpPr>
        <p:spPr>
          <a:xfrm>
            <a:off x="938500" y="1659275"/>
            <a:ext cx="49464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19"/>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9" name="Shape 29"/>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0" name="Shape 30"/>
        <p:cNvGrpSpPr/>
        <p:nvPr/>
      </p:nvGrpSpPr>
      <p:grpSpPr>
        <a:xfrm>
          <a:off x="0" y="0"/>
          <a:ext cx="0" cy="0"/>
          <a:chOff x="0" y="0"/>
          <a:chExt cx="0" cy="0"/>
        </a:xfrm>
      </p:grpSpPr>
      <p:sp>
        <p:nvSpPr>
          <p:cNvPr id="31" name="Google Shape;31;p2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32" name="Google Shape;32;p21"/>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33" name="Google Shape;33;p21"/>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0.png"/><Relationship Id="rId6" Type="http://schemas.openxmlformats.org/officeDocument/2006/relationships/image" Target="../media/image5.png"/><Relationship Id="rId7" Type="http://schemas.openxmlformats.org/officeDocument/2006/relationships/image" Target="../media/image9.png"/><Relationship Id="rId8"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 name="Shape 37"/>
        <p:cNvGrpSpPr/>
        <p:nvPr/>
      </p:nvGrpSpPr>
      <p:grpSpPr>
        <a:xfrm>
          <a:off x="0" y="0"/>
          <a:ext cx="0" cy="0"/>
          <a:chOff x="0" y="0"/>
          <a:chExt cx="0" cy="0"/>
        </a:xfrm>
      </p:grpSpPr>
      <p:sp>
        <p:nvSpPr>
          <p:cNvPr id="38" name="Google Shape;38;p1"/>
          <p:cNvSpPr txBox="1"/>
          <p:nvPr>
            <p:ph type="ctrTitle"/>
          </p:nvPr>
        </p:nvSpPr>
        <p:spPr>
          <a:xfrm>
            <a:off x="1975556" y="1950100"/>
            <a:ext cx="4992544"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latin typeface="Arial"/>
                <a:ea typeface="Arial"/>
                <a:cs typeface="Arial"/>
                <a:sym typeface="Arial"/>
              </a:rPr>
              <a:t>MARKET RESEARCH</a:t>
            </a:r>
            <a:endParaRPr/>
          </a:p>
        </p:txBody>
      </p:sp>
      <p:sp>
        <p:nvSpPr>
          <p:cNvPr id="39" name="Google Shape;39;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US" sz="2200">
                <a:latin typeface="Arial"/>
                <a:ea typeface="Arial"/>
                <a:cs typeface="Arial"/>
                <a:sym typeface="Arial"/>
              </a:rPr>
              <a:t>LESSON 4.6</a:t>
            </a:r>
            <a:endParaRPr b="0" sz="2200">
              <a:latin typeface="Arial"/>
              <a:ea typeface="Arial"/>
              <a:cs typeface="Arial"/>
              <a:sym typeface="Arial"/>
            </a:endParaRPr>
          </a:p>
        </p:txBody>
      </p:sp>
      <p:cxnSp>
        <p:nvCxnSpPr>
          <p:cNvPr id="40" name="Google Shape;40;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41" name="Google Shape;41;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2" name="Google Shape;42;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lang="en-US" sz="700">
                <a:solidFill>
                  <a:schemeClr val="accent5"/>
                </a:solidFill>
              </a:rPr>
              <a:t>Copyright 2023</a:t>
            </a:r>
            <a:r>
              <a:rPr b="0" i="0" lang="en-US"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1"/>
          <p:cNvSpPr txBox="1"/>
          <p:nvPr>
            <p:ph type="title"/>
          </p:nvPr>
        </p:nvSpPr>
        <p:spPr>
          <a:xfrm>
            <a:off x="938499" y="445025"/>
            <a:ext cx="5552611" cy="683863"/>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MARKET RESEARCH EXAMPLE</a:t>
            </a:r>
            <a:endParaRPr/>
          </a:p>
        </p:txBody>
      </p:sp>
      <p:sp>
        <p:nvSpPr>
          <p:cNvPr id="153" name="Google Shape;153;p11"/>
          <p:cNvSpPr txBox="1"/>
          <p:nvPr>
            <p:ph idx="1" type="body"/>
          </p:nvPr>
        </p:nvSpPr>
        <p:spPr>
          <a:xfrm>
            <a:off x="938500" y="1103444"/>
            <a:ext cx="7336256" cy="3468556"/>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US" sz="1600">
                <a:latin typeface="Arial"/>
                <a:ea typeface="Arial"/>
                <a:cs typeface="Arial"/>
                <a:sym typeface="Arial"/>
              </a:rPr>
              <a:t>U.S. consumers have typically shown unwavering support for the NFL, MLB, NBA, NHL, College Football and Basketball, NASCAR and the Olympics. </a:t>
            </a:r>
            <a:endParaRPr sz="1600">
              <a:latin typeface="Arial"/>
              <a:ea typeface="Arial"/>
              <a:cs typeface="Arial"/>
              <a:sym typeface="Arial"/>
            </a:endParaRPr>
          </a:p>
          <a:p>
            <a:pPr indent="0" lvl="0" marL="0" rtl="0" algn="l">
              <a:lnSpc>
                <a:spcPct val="100000"/>
              </a:lnSpc>
              <a:spcBef>
                <a:spcPts val="1000"/>
              </a:spcBef>
              <a:spcAft>
                <a:spcPts val="0"/>
              </a:spcAft>
              <a:buSzPts val="1400"/>
              <a:buNone/>
            </a:pPr>
            <a:r>
              <a:rPr lang="en-US" sz="1600">
                <a:latin typeface="Arial"/>
                <a:ea typeface="Arial"/>
                <a:cs typeface="Arial"/>
                <a:sym typeface="Arial"/>
              </a:rPr>
              <a:t>53 percent of American adults are “Avid Fans” at least one of these sports. </a:t>
            </a:r>
            <a:endParaRPr sz="1600">
              <a:latin typeface="Arial"/>
              <a:ea typeface="Arial"/>
              <a:cs typeface="Arial"/>
              <a:sym typeface="Arial"/>
            </a:endParaRPr>
          </a:p>
          <a:p>
            <a:pPr indent="0" lvl="0" marL="0" rtl="0" algn="l">
              <a:lnSpc>
                <a:spcPct val="100000"/>
              </a:lnSpc>
              <a:spcBef>
                <a:spcPts val="1000"/>
              </a:spcBef>
              <a:spcAft>
                <a:spcPts val="1000"/>
              </a:spcAft>
              <a:buSzPts val="1400"/>
              <a:buNone/>
            </a:pPr>
            <a:r>
              <a:rPr lang="en-US" sz="1600">
                <a:latin typeface="Arial"/>
                <a:ea typeface="Arial"/>
                <a:cs typeface="Arial"/>
                <a:sym typeface="Arial"/>
              </a:rPr>
              <a:t>After these traditionally supported fan favorites, the list includes sports like Figure Skating, Gymnastics, Men’s Golf, High School Sports and Pro Boxing. </a:t>
            </a:r>
            <a:endParaRPr sz="1600"/>
          </a:p>
        </p:txBody>
      </p:sp>
      <p:cxnSp>
        <p:nvCxnSpPr>
          <p:cNvPr id="154" name="Google Shape;154;p11"/>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55" name="Google Shape;155;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56" name="Google Shape;156;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12"/>
          <p:cNvSpPr txBox="1"/>
          <p:nvPr>
            <p:ph type="title"/>
          </p:nvPr>
        </p:nvSpPr>
        <p:spPr>
          <a:xfrm>
            <a:off x="938499" y="445025"/>
            <a:ext cx="5552611" cy="683863"/>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MARKET RESEARCH EXAMPLE</a:t>
            </a:r>
            <a:endParaRPr/>
          </a:p>
        </p:txBody>
      </p:sp>
      <p:sp>
        <p:nvSpPr>
          <p:cNvPr id="162" name="Google Shape;162;p12"/>
          <p:cNvSpPr txBox="1"/>
          <p:nvPr>
            <p:ph idx="1" type="body"/>
          </p:nvPr>
        </p:nvSpPr>
        <p:spPr>
          <a:xfrm>
            <a:off x="938500" y="1103444"/>
            <a:ext cx="7336256" cy="3468556"/>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sz="1600">
                <a:latin typeface="Arial"/>
                <a:ea typeface="Arial"/>
                <a:cs typeface="Arial"/>
                <a:sym typeface="Arial"/>
              </a:rPr>
              <a:t>Why does market research matter?</a:t>
            </a:r>
            <a:endParaRPr b="1" sz="1600">
              <a:latin typeface="Arial"/>
              <a:ea typeface="Arial"/>
              <a:cs typeface="Arial"/>
              <a:sym typeface="Arial"/>
            </a:endParaRPr>
          </a:p>
          <a:p>
            <a:pPr indent="0" lvl="0" marL="0" rtl="0" algn="l">
              <a:lnSpc>
                <a:spcPct val="100000"/>
              </a:lnSpc>
              <a:spcBef>
                <a:spcPts val="0"/>
              </a:spcBef>
              <a:spcAft>
                <a:spcPts val="0"/>
              </a:spcAft>
              <a:buSzPts val="1400"/>
              <a:buNone/>
            </a:pPr>
            <a:r>
              <a:t/>
            </a:r>
            <a:endParaRPr b="1" sz="1600">
              <a:latin typeface="Arial"/>
              <a:ea typeface="Arial"/>
              <a:cs typeface="Arial"/>
              <a:sym typeface="Arial"/>
            </a:endParaRPr>
          </a:p>
          <a:p>
            <a:pPr indent="0" lvl="0" marL="0" rtl="0" algn="l">
              <a:lnSpc>
                <a:spcPct val="100000"/>
              </a:lnSpc>
              <a:spcBef>
                <a:spcPts val="0"/>
              </a:spcBef>
              <a:spcAft>
                <a:spcPts val="0"/>
              </a:spcAft>
              <a:buSzPts val="1400"/>
              <a:buNone/>
            </a:pPr>
            <a:r>
              <a:rPr i="1" lang="en-US" sz="1600">
                <a:latin typeface="Arial"/>
                <a:ea typeface="Arial"/>
                <a:cs typeface="Arial"/>
                <a:sym typeface="Arial"/>
              </a:rPr>
              <a:t>“American sports fans have been opening their minds and wallets to a host of diverse sports. Avid Fans of these sports are often characterized by distinct audience demographics. For instance, 73% of Avid Gymnastics Fans are female and 81% of Avid Figure Skating Fans are female.  This is a unique demographic makeup since Avid Fans of sports like the Olympics, Women’s Tennis and the WNBA – classically “female friendly” sports – are only about 50% female. This notable demographic base helps explain findings such as:  Gymnastics Fans are 53% more likely than all American adults to schedule a spa day, 30% more likely to visit a jewelry store and 33% more likely to visit a bridal store. Similarly, Figure Skating Fans are 28% more likely to visit a florist and 27% more likely to visit a dry cleaner.”</a:t>
            </a:r>
            <a:endParaRPr i="1" sz="1600">
              <a:latin typeface="Arial"/>
              <a:ea typeface="Arial"/>
              <a:cs typeface="Arial"/>
              <a:sym typeface="Arial"/>
            </a:endParaRPr>
          </a:p>
          <a:p>
            <a:pPr indent="-330200" lvl="0" marL="457200" rtl="0" algn="r">
              <a:lnSpc>
                <a:spcPct val="100000"/>
              </a:lnSpc>
              <a:spcBef>
                <a:spcPts val="0"/>
              </a:spcBef>
              <a:spcAft>
                <a:spcPts val="0"/>
              </a:spcAft>
              <a:buSzPts val="1600"/>
              <a:buFont typeface="Arial"/>
              <a:buChar char="-"/>
            </a:pPr>
            <a:r>
              <a:rPr lang="en-US" sz="1600">
                <a:latin typeface="Arial"/>
                <a:ea typeface="Arial"/>
                <a:cs typeface="Arial"/>
                <a:sym typeface="Arial"/>
              </a:rPr>
              <a:t>Scarborough Sports Marketing</a:t>
            </a:r>
            <a:endParaRPr sz="1600">
              <a:latin typeface="Arial"/>
              <a:ea typeface="Arial"/>
              <a:cs typeface="Arial"/>
              <a:sym typeface="Arial"/>
            </a:endParaRPr>
          </a:p>
        </p:txBody>
      </p:sp>
      <p:cxnSp>
        <p:nvCxnSpPr>
          <p:cNvPr id="163" name="Google Shape;163;p1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64" name="Google Shape;164;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65" name="Google Shape;165;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pic>
        <p:nvPicPr>
          <p:cNvPr id="170" name="Google Shape;170;p1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71" name="Google Shape;171;p1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72" name="Google Shape;172;p13"/>
          <p:cNvPicPr preferRelativeResize="0"/>
          <p:nvPr/>
        </p:nvPicPr>
        <p:blipFill rotWithShape="1">
          <a:blip r:embed="rId4">
            <a:alphaModFix/>
          </a:blip>
          <a:srcRect b="0" l="0" r="0" t="0"/>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 name="Shape 46"/>
        <p:cNvGrpSpPr/>
        <p:nvPr/>
      </p:nvGrpSpPr>
      <p:grpSpPr>
        <a:xfrm>
          <a:off x="0" y="0"/>
          <a:ext cx="0" cy="0"/>
          <a:chOff x="0" y="0"/>
          <a:chExt cx="0" cy="0"/>
        </a:xfrm>
      </p:grpSpPr>
      <p:sp>
        <p:nvSpPr>
          <p:cNvPr id="47" name="Google Shape;47;p2"/>
          <p:cNvSpPr txBox="1"/>
          <p:nvPr>
            <p:ph type="ctrTitle"/>
          </p:nvPr>
        </p:nvSpPr>
        <p:spPr>
          <a:xfrm>
            <a:off x="1185333" y="1515080"/>
            <a:ext cx="6750900"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sz="3400">
                <a:latin typeface="Arial"/>
                <a:ea typeface="Arial"/>
                <a:cs typeface="Arial"/>
                <a:sym typeface="Arial"/>
              </a:rPr>
              <a:t>MARKET RESEARCH</a:t>
            </a:r>
            <a:endParaRPr sz="3400"/>
          </a:p>
        </p:txBody>
      </p:sp>
      <p:sp>
        <p:nvSpPr>
          <p:cNvPr id="48" name="Google Shape;48;p2"/>
          <p:cNvSpPr txBox="1"/>
          <p:nvPr>
            <p:ph type="ctrTitle"/>
          </p:nvPr>
        </p:nvSpPr>
        <p:spPr>
          <a:xfrm>
            <a:off x="1417650" y="2293124"/>
            <a:ext cx="6308700" cy="13353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sz="1600">
                <a:solidFill>
                  <a:schemeClr val="dk2"/>
                </a:solidFill>
                <a:latin typeface="Arial"/>
                <a:ea typeface="Arial"/>
                <a:cs typeface="Arial"/>
                <a:sym typeface="Arial"/>
              </a:rPr>
              <a:t>Market research </a:t>
            </a:r>
            <a:r>
              <a:rPr b="0" lang="en-US" sz="1600">
                <a:solidFill>
                  <a:schemeClr val="lt1"/>
                </a:solidFill>
                <a:latin typeface="Arial"/>
                <a:ea typeface="Arial"/>
                <a:cs typeface="Arial"/>
                <a:sym typeface="Arial"/>
              </a:rPr>
              <a:t>is the process of systematically collecting, recording, analyzing, and presenting data related to marketing goods and services.  The data uncovered through research provides an opportunity for sports business professionals to get to know their customers and build marketing strategies accordingly.</a:t>
            </a:r>
            <a:endParaRPr b="0" sz="1600">
              <a:solidFill>
                <a:schemeClr val="lt1"/>
              </a:solidFill>
              <a:latin typeface="Arial"/>
              <a:ea typeface="Arial"/>
              <a:cs typeface="Arial"/>
              <a:sym typeface="Arial"/>
            </a:endParaRPr>
          </a:p>
        </p:txBody>
      </p:sp>
      <p:cxnSp>
        <p:nvCxnSpPr>
          <p:cNvPr id="49" name="Google Shape;49;p2"/>
          <p:cNvCxnSpPr/>
          <p:nvPr/>
        </p:nvCxnSpPr>
        <p:spPr>
          <a:xfrm>
            <a:off x="3190500" y="221455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50" name="Google Shape;50;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1" name="Google Shape;51;p2"/>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lang="en-US" sz="700">
                <a:solidFill>
                  <a:schemeClr val="accent5"/>
                </a:solidFill>
              </a:rPr>
              <a:t>Copyright 2023</a:t>
            </a:r>
            <a:r>
              <a:rPr b="0" i="0" lang="en-US"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3"/>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MARKET RESEARCH DATA</a:t>
            </a:r>
            <a:endParaRPr b="1">
              <a:latin typeface="Arial"/>
              <a:ea typeface="Arial"/>
              <a:cs typeface="Arial"/>
              <a:sym typeface="Arial"/>
            </a:endParaRPr>
          </a:p>
        </p:txBody>
      </p:sp>
      <p:sp>
        <p:nvSpPr>
          <p:cNvPr id="57" name="Google Shape;57;p3"/>
          <p:cNvSpPr txBox="1"/>
          <p:nvPr>
            <p:ph idx="1" type="body"/>
          </p:nvPr>
        </p:nvSpPr>
        <p:spPr>
          <a:xfrm>
            <a:off x="938500" y="1051800"/>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Market research gathers data relating to groups of people who could potentially be identified as a company’s target audience.</a:t>
            </a:r>
            <a:endParaRPr sz="1600">
              <a:latin typeface="Arial"/>
              <a:ea typeface="Arial"/>
              <a:cs typeface="Arial"/>
              <a:sym typeface="Arial"/>
            </a:endParaRPr>
          </a:p>
          <a:p>
            <a:pPr indent="0" lvl="0" marL="0" rtl="0" algn="l">
              <a:lnSpc>
                <a:spcPct val="100000"/>
              </a:lnSpc>
              <a:spcBef>
                <a:spcPts val="500"/>
              </a:spcBef>
              <a:spcAft>
                <a:spcPts val="0"/>
              </a:spcAft>
              <a:buSzPts val="1150"/>
              <a:buNone/>
            </a:pPr>
            <a:r>
              <a:rPr b="1" lang="en-US" sz="1600">
                <a:latin typeface="Arial"/>
                <a:ea typeface="Arial"/>
                <a:cs typeface="Arial"/>
                <a:sym typeface="Arial"/>
              </a:rPr>
              <a:t>These marketplace groups include:</a:t>
            </a:r>
            <a:endParaRPr b="1"/>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Consumers</a:t>
            </a:r>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Competitors</a:t>
            </a:r>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Culture/climate</a:t>
            </a:r>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Company</a:t>
            </a:r>
            <a:endParaRPr>
              <a:latin typeface="Arial"/>
              <a:ea typeface="Arial"/>
              <a:cs typeface="Arial"/>
              <a:sym typeface="Arial"/>
            </a:endParaRPr>
          </a:p>
        </p:txBody>
      </p:sp>
      <p:cxnSp>
        <p:nvCxnSpPr>
          <p:cNvPr id="58" name="Google Shape;58;p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59" name="Google Shape;59;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60" name="Google Shape;60;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4"/>
          <p:cNvSpPr txBox="1"/>
          <p:nvPr>
            <p:ph idx="6" type="title"/>
          </p:nvPr>
        </p:nvSpPr>
        <p:spPr>
          <a:xfrm>
            <a:off x="920953" y="1923100"/>
            <a:ext cx="20670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sz="3000"/>
              <a:t>STEP 1</a:t>
            </a:r>
            <a:endParaRPr sz="3000"/>
          </a:p>
        </p:txBody>
      </p:sp>
      <p:sp>
        <p:nvSpPr>
          <p:cNvPr id="66" name="Google Shape;66;p4"/>
          <p:cNvSpPr txBox="1"/>
          <p:nvPr>
            <p:ph idx="1" type="subTitle"/>
          </p:nvPr>
        </p:nvSpPr>
        <p:spPr>
          <a:xfrm>
            <a:off x="5784950" y="2597725"/>
            <a:ext cx="2977200" cy="22488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b="1" lang="en-US" sz="1600"/>
              <a:t>Report and Analyze</a:t>
            </a:r>
            <a:endParaRPr b="1" sz="1600"/>
          </a:p>
          <a:p>
            <a:pPr indent="0" lvl="0" marL="0" rtl="0" algn="ctr">
              <a:lnSpc>
                <a:spcPct val="100000"/>
              </a:lnSpc>
              <a:spcBef>
                <a:spcPts val="1000"/>
              </a:spcBef>
              <a:spcAft>
                <a:spcPts val="0"/>
              </a:spcAft>
              <a:buNone/>
            </a:pPr>
            <a:r>
              <a:rPr lang="en-US"/>
              <a:t>Once the data has been collected, the information is analyzed, and a research report is prepared.  </a:t>
            </a:r>
            <a:endParaRPr/>
          </a:p>
          <a:p>
            <a:pPr indent="0" lvl="0" marL="0" rtl="0" algn="ctr">
              <a:lnSpc>
                <a:spcPct val="100000"/>
              </a:lnSpc>
              <a:spcBef>
                <a:spcPts val="0"/>
              </a:spcBef>
              <a:spcAft>
                <a:spcPts val="0"/>
              </a:spcAft>
              <a:buNone/>
            </a:pPr>
            <a:r>
              <a:rPr lang="en-US"/>
              <a:t>After being analyzed and reported, the data is used to assist in the decision-making.</a:t>
            </a:r>
            <a:endParaRPr/>
          </a:p>
        </p:txBody>
      </p:sp>
      <p:sp>
        <p:nvSpPr>
          <p:cNvPr id="67" name="Google Shape;67;p4"/>
          <p:cNvSpPr txBox="1"/>
          <p:nvPr>
            <p:ph idx="5" type="subTitle"/>
          </p:nvPr>
        </p:nvSpPr>
        <p:spPr>
          <a:xfrm>
            <a:off x="636554" y="2597690"/>
            <a:ext cx="2635800" cy="12351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b="1" lang="en-US" sz="1600"/>
              <a:t>Identify the problem</a:t>
            </a:r>
            <a:r>
              <a:rPr lang="en-US"/>
              <a:t>, concern or additional desired information to be gathered</a:t>
            </a:r>
            <a:endParaRPr/>
          </a:p>
        </p:txBody>
      </p:sp>
      <p:sp>
        <p:nvSpPr>
          <p:cNvPr id="68" name="Google Shape;68;p4"/>
          <p:cNvSpPr txBox="1"/>
          <p:nvPr>
            <p:ph idx="7" type="title"/>
          </p:nvPr>
        </p:nvSpPr>
        <p:spPr>
          <a:xfrm>
            <a:off x="6196073" y="1923100"/>
            <a:ext cx="20670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sz="3000"/>
              <a:t>STEP 3</a:t>
            </a:r>
            <a:endParaRPr sz="3000"/>
          </a:p>
        </p:txBody>
      </p:sp>
      <p:cxnSp>
        <p:nvCxnSpPr>
          <p:cNvPr id="69" name="Google Shape;69;p4"/>
          <p:cNvCxnSpPr/>
          <p:nvPr/>
        </p:nvCxnSpPr>
        <p:spPr>
          <a:xfrm>
            <a:off x="1755853" y="25461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cxnSp>
        <p:nvCxnSpPr>
          <p:cNvPr id="70" name="Google Shape;70;p4"/>
          <p:cNvCxnSpPr/>
          <p:nvPr/>
        </p:nvCxnSpPr>
        <p:spPr>
          <a:xfrm>
            <a:off x="7030973" y="25461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sp>
        <p:nvSpPr>
          <p:cNvPr id="71" name="Google Shape;71;p4"/>
          <p:cNvSpPr txBox="1"/>
          <p:nvPr/>
        </p:nvSpPr>
        <p:spPr>
          <a:xfrm>
            <a:off x="938500" y="445025"/>
            <a:ext cx="5735700" cy="5483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1800"/>
              <a:buFont typeface="Montserrat"/>
              <a:buNone/>
            </a:pPr>
            <a:r>
              <a:rPr b="1" i="0" lang="en-US" sz="2400" u="none" cap="none" strike="noStrike">
                <a:solidFill>
                  <a:schemeClr val="accent1"/>
                </a:solidFill>
                <a:latin typeface="Arial"/>
                <a:ea typeface="Arial"/>
                <a:cs typeface="Arial"/>
                <a:sym typeface="Arial"/>
              </a:rPr>
              <a:t>THE RESEARCH PROCESS</a:t>
            </a:r>
            <a:endParaRPr/>
          </a:p>
        </p:txBody>
      </p:sp>
      <p:sp>
        <p:nvSpPr>
          <p:cNvPr id="72" name="Google Shape;72;p4"/>
          <p:cNvSpPr txBox="1"/>
          <p:nvPr/>
        </p:nvSpPr>
        <p:spPr>
          <a:xfrm>
            <a:off x="938500" y="1001850"/>
            <a:ext cx="7172100" cy="5483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lt1"/>
              </a:buClr>
              <a:buSzPts val="1400"/>
              <a:buFont typeface="Montserrat"/>
              <a:buNone/>
            </a:pPr>
            <a:r>
              <a:rPr b="0" i="0" lang="en-US" sz="1600" u="none" cap="none" strike="noStrike">
                <a:solidFill>
                  <a:schemeClr val="lt1"/>
                </a:solidFill>
                <a:latin typeface="Arial"/>
                <a:ea typeface="Arial"/>
                <a:cs typeface="Arial"/>
                <a:sym typeface="Arial"/>
              </a:rPr>
              <a:t>Organizations tend follow a set process when engaging in the market research process</a:t>
            </a:r>
            <a:r>
              <a:rPr lang="en-US" sz="1600">
                <a:solidFill>
                  <a:schemeClr val="lt1"/>
                </a:solidFill>
              </a:rPr>
              <a:t>.</a:t>
            </a:r>
            <a:endParaRPr b="0" i="0" sz="1400" u="none" cap="none" strike="noStrike">
              <a:solidFill>
                <a:schemeClr val="lt1"/>
              </a:solidFill>
              <a:latin typeface="Arial"/>
              <a:ea typeface="Arial"/>
              <a:cs typeface="Arial"/>
              <a:sym typeface="Arial"/>
            </a:endParaRPr>
          </a:p>
        </p:txBody>
      </p:sp>
      <p:cxnSp>
        <p:nvCxnSpPr>
          <p:cNvPr id="73" name="Google Shape;73;p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sp>
        <p:nvSpPr>
          <p:cNvPr id="74" name="Google Shape;74;p4"/>
          <p:cNvSpPr txBox="1"/>
          <p:nvPr>
            <p:ph idx="1" type="subTitle"/>
          </p:nvPr>
        </p:nvSpPr>
        <p:spPr>
          <a:xfrm>
            <a:off x="3405096" y="2597690"/>
            <a:ext cx="2461200" cy="548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400"/>
              <a:buNone/>
            </a:pPr>
            <a:r>
              <a:rPr b="1" lang="en-US" sz="1600"/>
              <a:t>Select and design research</a:t>
            </a:r>
            <a:endParaRPr b="1" sz="1600"/>
          </a:p>
        </p:txBody>
      </p:sp>
      <p:sp>
        <p:nvSpPr>
          <p:cNvPr id="75" name="Google Shape;75;p4"/>
          <p:cNvSpPr txBox="1"/>
          <p:nvPr>
            <p:ph idx="7" type="title"/>
          </p:nvPr>
        </p:nvSpPr>
        <p:spPr>
          <a:xfrm>
            <a:off x="3602123" y="1923100"/>
            <a:ext cx="2067000" cy="7239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sz="3000"/>
              <a:t>STEP 2</a:t>
            </a:r>
            <a:endParaRPr sz="3000"/>
          </a:p>
        </p:txBody>
      </p:sp>
      <p:cxnSp>
        <p:nvCxnSpPr>
          <p:cNvPr id="76" name="Google Shape;76;p4"/>
          <p:cNvCxnSpPr/>
          <p:nvPr/>
        </p:nvCxnSpPr>
        <p:spPr>
          <a:xfrm>
            <a:off x="4437023" y="2546160"/>
            <a:ext cx="3972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0"/>
              </a:srgbClr>
            </a:outerShdw>
          </a:effectLst>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5"/>
          <p:cNvSpPr txBox="1"/>
          <p:nvPr>
            <p:ph type="title"/>
          </p:nvPr>
        </p:nvSpPr>
        <p:spPr>
          <a:xfrm>
            <a:off x="938500" y="445025"/>
            <a:ext cx="4629300" cy="683863"/>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THE RESEARCH PROCESS</a:t>
            </a:r>
            <a:endParaRPr/>
          </a:p>
        </p:txBody>
      </p:sp>
      <p:sp>
        <p:nvSpPr>
          <p:cNvPr id="82" name="Google Shape;82;p5"/>
          <p:cNvSpPr txBox="1"/>
          <p:nvPr>
            <p:ph idx="1" type="body"/>
          </p:nvPr>
        </p:nvSpPr>
        <p:spPr>
          <a:xfrm>
            <a:off x="938500" y="1103444"/>
            <a:ext cx="7336256" cy="3321799"/>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sz="1600">
                <a:latin typeface="Arial"/>
                <a:ea typeface="Arial"/>
                <a:cs typeface="Arial"/>
                <a:sym typeface="Arial"/>
              </a:rPr>
              <a:t>T</a:t>
            </a:r>
            <a:r>
              <a:rPr b="1" lang="en-US" sz="1600">
                <a:latin typeface="Arial"/>
                <a:ea typeface="Arial"/>
                <a:cs typeface="Arial"/>
                <a:sym typeface="Arial"/>
              </a:rPr>
              <a:t>ypes of market research projects:</a:t>
            </a:r>
            <a:endParaRPr b="1" sz="1600">
              <a:latin typeface="Arial"/>
              <a:ea typeface="Arial"/>
              <a:cs typeface="Arial"/>
              <a:sym typeface="Arial"/>
            </a:endParaRPr>
          </a:p>
          <a:p>
            <a:pPr indent="0" lvl="0" marL="0" rtl="0" algn="l">
              <a:lnSpc>
                <a:spcPct val="100000"/>
              </a:lnSpc>
              <a:spcBef>
                <a:spcPts val="1000"/>
              </a:spcBef>
              <a:spcAft>
                <a:spcPts val="0"/>
              </a:spcAft>
              <a:buSzPts val="1400"/>
              <a:buNone/>
            </a:pPr>
            <a:r>
              <a:rPr b="1" lang="en-US" sz="1600">
                <a:solidFill>
                  <a:schemeClr val="dk2"/>
                </a:solidFill>
                <a:latin typeface="Arial"/>
                <a:ea typeface="Arial"/>
                <a:cs typeface="Arial"/>
                <a:sym typeface="Arial"/>
              </a:rPr>
              <a:t>Primary research</a:t>
            </a:r>
            <a:r>
              <a:rPr lang="en-US" sz="1600">
                <a:solidFill>
                  <a:srgbClr val="FFC000"/>
                </a:solidFill>
                <a:latin typeface="Arial"/>
                <a:ea typeface="Arial"/>
                <a:cs typeface="Arial"/>
                <a:sym typeface="Arial"/>
              </a:rPr>
              <a:t> </a:t>
            </a:r>
            <a:r>
              <a:rPr lang="en-US" sz="1600">
                <a:latin typeface="Arial"/>
                <a:ea typeface="Arial"/>
                <a:cs typeface="Arial"/>
                <a:sym typeface="Arial"/>
              </a:rPr>
              <a:t>is the original research conducted for a specific marketing situation. </a:t>
            </a:r>
            <a:endParaRPr sz="1600">
              <a:latin typeface="Arial"/>
              <a:ea typeface="Arial"/>
              <a:cs typeface="Arial"/>
              <a:sym typeface="Arial"/>
            </a:endParaRPr>
          </a:p>
          <a:p>
            <a:pPr indent="0" lvl="0" marL="0" rtl="0" algn="l">
              <a:lnSpc>
                <a:spcPct val="100000"/>
              </a:lnSpc>
              <a:spcBef>
                <a:spcPts val="1000"/>
              </a:spcBef>
              <a:spcAft>
                <a:spcPts val="0"/>
              </a:spcAft>
              <a:buSzPts val="1400"/>
              <a:buNone/>
            </a:pPr>
            <a:r>
              <a:rPr b="1" lang="en-US" sz="1600">
                <a:solidFill>
                  <a:schemeClr val="dk2"/>
                </a:solidFill>
                <a:latin typeface="Arial"/>
                <a:ea typeface="Arial"/>
                <a:cs typeface="Arial"/>
                <a:sym typeface="Arial"/>
              </a:rPr>
              <a:t>Secondary research</a:t>
            </a:r>
            <a:r>
              <a:rPr lang="en-US" sz="1600">
                <a:latin typeface="Arial"/>
                <a:ea typeface="Arial"/>
                <a:cs typeface="Arial"/>
                <a:sym typeface="Arial"/>
              </a:rPr>
              <a:t> is published data that has been collected for some other purpose (data collection).</a:t>
            </a:r>
            <a:endParaRPr sz="1600"/>
          </a:p>
          <a:p>
            <a:pPr indent="0" lvl="0" marL="0" rtl="0" algn="l">
              <a:lnSpc>
                <a:spcPct val="100000"/>
              </a:lnSpc>
              <a:spcBef>
                <a:spcPts val="1000"/>
              </a:spcBef>
              <a:spcAft>
                <a:spcPts val="1000"/>
              </a:spcAft>
              <a:buSzPts val="1400"/>
              <a:buNone/>
            </a:pPr>
            <a:r>
              <a:t/>
            </a:r>
            <a:endParaRPr sz="1600">
              <a:latin typeface="Arial"/>
              <a:ea typeface="Arial"/>
              <a:cs typeface="Arial"/>
              <a:sym typeface="Arial"/>
            </a:endParaRPr>
          </a:p>
        </p:txBody>
      </p:sp>
      <p:cxnSp>
        <p:nvCxnSpPr>
          <p:cNvPr id="83" name="Google Shape;83;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84" name="Google Shape;84;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85" name="Google Shape;85;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grpSp>
        <p:nvGrpSpPr>
          <p:cNvPr id="90" name="Google Shape;90;p6"/>
          <p:cNvGrpSpPr/>
          <p:nvPr/>
        </p:nvGrpSpPr>
        <p:grpSpPr>
          <a:xfrm>
            <a:off x="313238" y="2611500"/>
            <a:ext cx="1819200" cy="2532000"/>
            <a:chOff x="359618" y="1787991"/>
            <a:chExt cx="1819200" cy="2532000"/>
          </a:xfrm>
        </p:grpSpPr>
        <p:sp>
          <p:nvSpPr>
            <p:cNvPr id="91" name="Google Shape;91;p6"/>
            <p:cNvSpPr/>
            <p:nvPr/>
          </p:nvSpPr>
          <p:spPr>
            <a:xfrm>
              <a:off x="359618" y="1787991"/>
              <a:ext cx="1819200" cy="18192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92" name="Google Shape;92;p6"/>
            <p:cNvCxnSpPr>
              <a:stCxn id="91" idx="4"/>
            </p:cNvCxnSpPr>
            <p:nvPr/>
          </p:nvCxnSpPr>
          <p:spPr>
            <a:xfrm>
              <a:off x="1269218" y="3607191"/>
              <a:ext cx="0" cy="712800"/>
            </a:xfrm>
            <a:prstGeom prst="straightConnector1">
              <a:avLst/>
            </a:prstGeom>
            <a:noFill/>
            <a:ln cap="flat" cmpd="sng" w="19050">
              <a:solidFill>
                <a:schemeClr val="accent2"/>
              </a:solidFill>
              <a:prstDash val="solid"/>
              <a:round/>
              <a:headEnd len="sm" w="sm" type="none"/>
              <a:tailEnd len="sm" w="sm" type="none"/>
            </a:ln>
          </p:spPr>
        </p:cxnSp>
      </p:grpSp>
      <p:cxnSp>
        <p:nvCxnSpPr>
          <p:cNvPr id="93" name="Google Shape;93;p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sp>
        <p:nvSpPr>
          <p:cNvPr id="94" name="Google Shape;94;p6"/>
          <p:cNvSpPr txBox="1"/>
          <p:nvPr>
            <p:ph idx="4294967295" type="title"/>
          </p:nvPr>
        </p:nvSpPr>
        <p:spPr>
          <a:xfrm>
            <a:off x="404460" y="3009805"/>
            <a:ext cx="1636800" cy="12570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b="1" lang="en-US" sz="1800">
                <a:solidFill>
                  <a:schemeClr val="accent6"/>
                </a:solidFill>
                <a:latin typeface="Arial"/>
                <a:ea typeface="Arial"/>
                <a:cs typeface="Arial"/>
                <a:sym typeface="Arial"/>
              </a:rPr>
              <a:t>Surveys</a:t>
            </a:r>
            <a:endParaRPr b="1" sz="1800">
              <a:solidFill>
                <a:schemeClr val="accent6"/>
              </a:solidFill>
              <a:latin typeface="Arial"/>
              <a:ea typeface="Arial"/>
              <a:cs typeface="Arial"/>
              <a:sym typeface="Arial"/>
            </a:endParaRPr>
          </a:p>
        </p:txBody>
      </p:sp>
      <p:grpSp>
        <p:nvGrpSpPr>
          <p:cNvPr id="95" name="Google Shape;95;p6"/>
          <p:cNvGrpSpPr/>
          <p:nvPr/>
        </p:nvGrpSpPr>
        <p:grpSpPr>
          <a:xfrm>
            <a:off x="4073092" y="2611500"/>
            <a:ext cx="1819200" cy="2532000"/>
            <a:chOff x="4075664" y="1787991"/>
            <a:chExt cx="1819200" cy="2532000"/>
          </a:xfrm>
        </p:grpSpPr>
        <p:grpSp>
          <p:nvGrpSpPr>
            <p:cNvPr id="96" name="Google Shape;96;p6"/>
            <p:cNvGrpSpPr/>
            <p:nvPr/>
          </p:nvGrpSpPr>
          <p:grpSpPr>
            <a:xfrm>
              <a:off x="4075664" y="1787991"/>
              <a:ext cx="1819200" cy="2532000"/>
              <a:chOff x="359618" y="1787991"/>
              <a:chExt cx="1819200" cy="2532000"/>
            </a:xfrm>
          </p:grpSpPr>
          <p:sp>
            <p:nvSpPr>
              <p:cNvPr id="97" name="Google Shape;97;p6"/>
              <p:cNvSpPr/>
              <p:nvPr/>
            </p:nvSpPr>
            <p:spPr>
              <a:xfrm>
                <a:off x="359618" y="1787991"/>
                <a:ext cx="1819200" cy="18192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98" name="Google Shape;98;p6"/>
              <p:cNvCxnSpPr>
                <a:stCxn id="97" idx="4"/>
              </p:cNvCxnSpPr>
              <p:nvPr/>
            </p:nvCxnSpPr>
            <p:spPr>
              <a:xfrm>
                <a:off x="1269218" y="3607191"/>
                <a:ext cx="0" cy="712800"/>
              </a:xfrm>
              <a:prstGeom prst="straightConnector1">
                <a:avLst/>
              </a:prstGeom>
              <a:noFill/>
              <a:ln cap="flat" cmpd="sng" w="19050">
                <a:solidFill>
                  <a:schemeClr val="accent2"/>
                </a:solidFill>
                <a:prstDash val="solid"/>
                <a:round/>
                <a:headEnd len="sm" w="sm" type="none"/>
                <a:tailEnd len="sm" w="sm" type="none"/>
              </a:ln>
            </p:spPr>
          </p:cxnSp>
        </p:grpSp>
        <p:sp>
          <p:nvSpPr>
            <p:cNvPr id="99" name="Google Shape;99;p6"/>
            <p:cNvSpPr txBox="1"/>
            <p:nvPr/>
          </p:nvSpPr>
          <p:spPr>
            <a:xfrm>
              <a:off x="4172789" y="1919914"/>
              <a:ext cx="1636890" cy="1256906"/>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lt1"/>
                </a:buClr>
                <a:buSzPts val="2800"/>
                <a:buFont typeface="Montserrat"/>
                <a:buNone/>
              </a:pPr>
              <a:r>
                <a:rPr b="1" i="0" lang="en-US" sz="1800" u="none" cap="none" strike="noStrike">
                  <a:solidFill>
                    <a:schemeClr val="accent6"/>
                  </a:solidFill>
                  <a:latin typeface="Arial"/>
                  <a:ea typeface="Arial"/>
                  <a:cs typeface="Arial"/>
                  <a:sym typeface="Arial"/>
                </a:rPr>
                <a:t>Telephone</a:t>
              </a:r>
              <a:endParaRPr/>
            </a:p>
          </p:txBody>
        </p:sp>
      </p:grpSp>
      <p:grpSp>
        <p:nvGrpSpPr>
          <p:cNvPr id="100" name="Google Shape;100;p6"/>
          <p:cNvGrpSpPr/>
          <p:nvPr/>
        </p:nvGrpSpPr>
        <p:grpSpPr>
          <a:xfrm>
            <a:off x="5978943" y="1844046"/>
            <a:ext cx="1819200" cy="3299454"/>
            <a:chOff x="2169812" y="2697591"/>
            <a:chExt cx="1819200" cy="3299454"/>
          </a:xfrm>
        </p:grpSpPr>
        <p:sp>
          <p:nvSpPr>
            <p:cNvPr id="101" name="Google Shape;101;p6"/>
            <p:cNvSpPr/>
            <p:nvPr/>
          </p:nvSpPr>
          <p:spPr>
            <a:xfrm>
              <a:off x="2169812" y="2697591"/>
              <a:ext cx="1819200" cy="18192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02" name="Google Shape;102;p6"/>
            <p:cNvCxnSpPr/>
            <p:nvPr/>
          </p:nvCxnSpPr>
          <p:spPr>
            <a:xfrm>
              <a:off x="3079412" y="4430700"/>
              <a:ext cx="0" cy="1566345"/>
            </a:xfrm>
            <a:prstGeom prst="straightConnector1">
              <a:avLst/>
            </a:prstGeom>
            <a:noFill/>
            <a:ln cap="flat" cmpd="sng" w="19050">
              <a:solidFill>
                <a:schemeClr val="accent2"/>
              </a:solidFill>
              <a:prstDash val="solid"/>
              <a:round/>
              <a:headEnd len="sm" w="sm" type="none"/>
              <a:tailEnd len="sm" w="sm" type="none"/>
            </a:ln>
          </p:spPr>
        </p:cxnSp>
        <p:sp>
          <p:nvSpPr>
            <p:cNvPr id="103" name="Google Shape;103;p6"/>
            <p:cNvSpPr txBox="1"/>
            <p:nvPr/>
          </p:nvSpPr>
          <p:spPr>
            <a:xfrm>
              <a:off x="2258029" y="2861452"/>
              <a:ext cx="1636890" cy="791443"/>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lt1"/>
                </a:buClr>
                <a:buSzPts val="2800"/>
                <a:buFont typeface="Montserrat"/>
                <a:buNone/>
              </a:pPr>
              <a:r>
                <a:rPr b="1" i="0" lang="en-US" sz="1800" u="none" cap="none" strike="noStrike">
                  <a:solidFill>
                    <a:schemeClr val="accent6"/>
                  </a:solidFill>
                  <a:latin typeface="Arial"/>
                  <a:ea typeface="Arial"/>
                  <a:cs typeface="Arial"/>
                  <a:sym typeface="Arial"/>
                </a:rPr>
                <a:t>Interviews</a:t>
              </a:r>
              <a:endParaRPr/>
            </a:p>
          </p:txBody>
        </p:sp>
      </p:grpSp>
      <p:grpSp>
        <p:nvGrpSpPr>
          <p:cNvPr id="104" name="Google Shape;104;p6"/>
          <p:cNvGrpSpPr/>
          <p:nvPr/>
        </p:nvGrpSpPr>
        <p:grpSpPr>
          <a:xfrm>
            <a:off x="7294561" y="248929"/>
            <a:ext cx="1819200" cy="4894500"/>
            <a:chOff x="359618" y="1787991"/>
            <a:chExt cx="1819200" cy="4894500"/>
          </a:xfrm>
        </p:grpSpPr>
        <p:sp>
          <p:nvSpPr>
            <p:cNvPr id="105" name="Google Shape;105;p6"/>
            <p:cNvSpPr/>
            <p:nvPr/>
          </p:nvSpPr>
          <p:spPr>
            <a:xfrm>
              <a:off x="359618" y="1787991"/>
              <a:ext cx="1819200" cy="18192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06" name="Google Shape;106;p6"/>
            <p:cNvCxnSpPr>
              <a:stCxn id="105" idx="4"/>
            </p:cNvCxnSpPr>
            <p:nvPr/>
          </p:nvCxnSpPr>
          <p:spPr>
            <a:xfrm>
              <a:off x="1269218" y="3607191"/>
              <a:ext cx="0" cy="3075300"/>
            </a:xfrm>
            <a:prstGeom prst="straightConnector1">
              <a:avLst/>
            </a:prstGeom>
            <a:noFill/>
            <a:ln cap="flat" cmpd="sng" w="19050">
              <a:solidFill>
                <a:schemeClr val="accent2"/>
              </a:solidFill>
              <a:prstDash val="solid"/>
              <a:round/>
              <a:headEnd len="sm" w="sm" type="none"/>
              <a:tailEnd len="sm" w="sm" type="none"/>
            </a:ln>
          </p:spPr>
        </p:cxnSp>
      </p:grpSp>
      <p:grpSp>
        <p:nvGrpSpPr>
          <p:cNvPr id="107" name="Google Shape;107;p6"/>
          <p:cNvGrpSpPr/>
          <p:nvPr/>
        </p:nvGrpSpPr>
        <p:grpSpPr>
          <a:xfrm>
            <a:off x="2167240" y="1656969"/>
            <a:ext cx="1819200" cy="3486609"/>
            <a:chOff x="2169812" y="2697591"/>
            <a:chExt cx="1819200" cy="3486609"/>
          </a:xfrm>
        </p:grpSpPr>
        <p:sp>
          <p:nvSpPr>
            <p:cNvPr id="108" name="Google Shape;108;p6"/>
            <p:cNvSpPr/>
            <p:nvPr/>
          </p:nvSpPr>
          <p:spPr>
            <a:xfrm>
              <a:off x="2169812" y="2697591"/>
              <a:ext cx="1819200" cy="1819200"/>
            </a:xfrm>
            <a:prstGeom prst="ellipse">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09" name="Google Shape;109;p6"/>
            <p:cNvCxnSpPr/>
            <p:nvPr/>
          </p:nvCxnSpPr>
          <p:spPr>
            <a:xfrm>
              <a:off x="3079412" y="4430700"/>
              <a:ext cx="0" cy="1753500"/>
            </a:xfrm>
            <a:prstGeom prst="straightConnector1">
              <a:avLst/>
            </a:prstGeom>
            <a:noFill/>
            <a:ln cap="flat" cmpd="sng" w="19050">
              <a:solidFill>
                <a:schemeClr val="accent2"/>
              </a:solidFill>
              <a:prstDash val="solid"/>
              <a:round/>
              <a:headEnd len="sm" w="sm" type="none"/>
              <a:tailEnd len="sm" w="sm" type="none"/>
            </a:ln>
          </p:spPr>
        </p:cxnSp>
        <p:sp>
          <p:nvSpPr>
            <p:cNvPr id="110" name="Google Shape;110;p6"/>
            <p:cNvSpPr txBox="1"/>
            <p:nvPr/>
          </p:nvSpPr>
          <p:spPr>
            <a:xfrm>
              <a:off x="2260967" y="2888140"/>
              <a:ext cx="1636800" cy="406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lt1"/>
                </a:buClr>
                <a:buSzPts val="2800"/>
                <a:buFont typeface="Montserrat"/>
                <a:buNone/>
              </a:pPr>
              <a:r>
                <a:rPr b="1" i="0" lang="en-US" sz="1800" u="none" cap="none" strike="noStrike">
                  <a:solidFill>
                    <a:schemeClr val="accent6"/>
                  </a:solidFill>
                  <a:latin typeface="Arial"/>
                  <a:ea typeface="Arial"/>
                  <a:cs typeface="Arial"/>
                  <a:sym typeface="Arial"/>
                </a:rPr>
                <a:t>Direct Mail</a:t>
              </a:r>
              <a:endParaRPr/>
            </a:p>
          </p:txBody>
        </p:sp>
      </p:grpSp>
      <p:sp>
        <p:nvSpPr>
          <p:cNvPr id="111" name="Google Shape;111;p6"/>
          <p:cNvSpPr txBox="1"/>
          <p:nvPr/>
        </p:nvSpPr>
        <p:spPr>
          <a:xfrm>
            <a:off x="7356860" y="248929"/>
            <a:ext cx="1694602" cy="1256906"/>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lt1"/>
              </a:buClr>
              <a:buSzPts val="2800"/>
              <a:buFont typeface="Montserrat"/>
              <a:buNone/>
            </a:pPr>
            <a:r>
              <a:rPr b="1" i="0" lang="en-US" sz="1800" u="none" cap="none" strike="noStrike">
                <a:solidFill>
                  <a:schemeClr val="accent6"/>
                </a:solidFill>
                <a:latin typeface="Arial"/>
                <a:ea typeface="Arial"/>
                <a:cs typeface="Arial"/>
                <a:sym typeface="Arial"/>
              </a:rPr>
              <a:t>Focus Groups</a:t>
            </a:r>
            <a:endParaRPr/>
          </a:p>
        </p:txBody>
      </p:sp>
      <p:sp>
        <p:nvSpPr>
          <p:cNvPr id="112" name="Google Shape;112;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13" name="Google Shape;113;p6"/>
          <p:cNvPicPr preferRelativeResize="0"/>
          <p:nvPr/>
        </p:nvPicPr>
        <p:blipFill rotWithShape="1">
          <a:blip r:embed="rId3">
            <a:alphaModFix/>
          </a:blip>
          <a:srcRect b="0" l="0" r="0" t="0"/>
          <a:stretch/>
        </p:blipFill>
        <p:spPr>
          <a:xfrm>
            <a:off x="8142137" y="4741497"/>
            <a:ext cx="887887" cy="306148"/>
          </a:xfrm>
          <a:prstGeom prst="rect">
            <a:avLst/>
          </a:prstGeom>
          <a:noFill/>
          <a:ln>
            <a:noFill/>
          </a:ln>
        </p:spPr>
      </p:pic>
      <p:sp>
        <p:nvSpPr>
          <p:cNvPr id="114" name="Google Shape;114;p6"/>
          <p:cNvSpPr/>
          <p:nvPr/>
        </p:nvSpPr>
        <p:spPr>
          <a:xfrm>
            <a:off x="951162" y="465569"/>
            <a:ext cx="6070555" cy="73866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400" u="none" cap="none" strike="noStrike">
                <a:solidFill>
                  <a:srgbClr val="FFC000"/>
                </a:solidFill>
                <a:latin typeface="Arial"/>
                <a:ea typeface="Arial"/>
                <a:cs typeface="Arial"/>
                <a:sym typeface="Arial"/>
              </a:rPr>
              <a:t>PRIMARY RESEARCH</a:t>
            </a:r>
            <a:endParaRPr b="1" i="0" sz="2400" u="none" cap="none" strike="noStrike">
              <a:solidFill>
                <a:srgbClr val="FFFFFF"/>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800" u="none" cap="none" strike="noStrike">
              <a:solidFill>
                <a:srgbClr val="FFFFFF"/>
              </a:solidFill>
              <a:latin typeface="Arial"/>
              <a:ea typeface="Arial"/>
              <a:cs typeface="Arial"/>
              <a:sym typeface="Arial"/>
            </a:endParaRPr>
          </a:p>
        </p:txBody>
      </p:sp>
      <p:pic>
        <p:nvPicPr>
          <p:cNvPr id="115" name="Google Shape;115;p6"/>
          <p:cNvPicPr preferRelativeResize="0"/>
          <p:nvPr/>
        </p:nvPicPr>
        <p:blipFill rotWithShape="1">
          <a:blip r:embed="rId4">
            <a:alphaModFix/>
          </a:blip>
          <a:srcRect b="0" l="0" r="0" t="0"/>
          <a:stretch/>
        </p:blipFill>
        <p:spPr>
          <a:xfrm>
            <a:off x="6348617" y="2454587"/>
            <a:ext cx="1073975" cy="1049810"/>
          </a:xfrm>
          <a:prstGeom prst="rect">
            <a:avLst/>
          </a:prstGeom>
          <a:noFill/>
          <a:ln>
            <a:noFill/>
          </a:ln>
        </p:spPr>
      </p:pic>
      <p:pic>
        <p:nvPicPr>
          <p:cNvPr id="116" name="Google Shape;116;p6"/>
          <p:cNvPicPr preferRelativeResize="0"/>
          <p:nvPr/>
        </p:nvPicPr>
        <p:blipFill rotWithShape="1">
          <a:blip r:embed="rId5">
            <a:alphaModFix/>
          </a:blip>
          <a:srcRect b="0" l="0" r="0" t="0"/>
          <a:stretch/>
        </p:blipFill>
        <p:spPr>
          <a:xfrm>
            <a:off x="4448120" y="3197647"/>
            <a:ext cx="1069142" cy="1069142"/>
          </a:xfrm>
          <a:prstGeom prst="rect">
            <a:avLst/>
          </a:prstGeom>
          <a:noFill/>
          <a:ln>
            <a:noFill/>
          </a:ln>
        </p:spPr>
      </p:pic>
      <p:pic>
        <p:nvPicPr>
          <p:cNvPr id="117" name="Google Shape;117;p6"/>
          <p:cNvPicPr preferRelativeResize="0"/>
          <p:nvPr/>
        </p:nvPicPr>
        <p:blipFill rotWithShape="1">
          <a:blip r:embed="rId6">
            <a:alphaModFix/>
          </a:blip>
          <a:srcRect b="0" l="0" r="0" t="0"/>
          <a:stretch/>
        </p:blipFill>
        <p:spPr>
          <a:xfrm>
            <a:off x="2510063" y="2287648"/>
            <a:ext cx="926144" cy="1069142"/>
          </a:xfrm>
          <a:prstGeom prst="rect">
            <a:avLst/>
          </a:prstGeom>
          <a:noFill/>
          <a:ln>
            <a:noFill/>
          </a:ln>
        </p:spPr>
      </p:pic>
      <p:pic>
        <p:nvPicPr>
          <p:cNvPr id="118" name="Google Shape;118;p6"/>
          <p:cNvPicPr preferRelativeResize="0"/>
          <p:nvPr/>
        </p:nvPicPr>
        <p:blipFill rotWithShape="1">
          <a:blip r:embed="rId7">
            <a:alphaModFix/>
          </a:blip>
          <a:srcRect b="0" l="0" r="0" t="0"/>
          <a:stretch/>
        </p:blipFill>
        <p:spPr>
          <a:xfrm>
            <a:off x="956774" y="3504399"/>
            <a:ext cx="532146" cy="649950"/>
          </a:xfrm>
          <a:prstGeom prst="rect">
            <a:avLst/>
          </a:prstGeom>
          <a:noFill/>
          <a:ln>
            <a:noFill/>
          </a:ln>
        </p:spPr>
      </p:pic>
      <p:pic>
        <p:nvPicPr>
          <p:cNvPr id="119" name="Google Shape;119;p6"/>
          <p:cNvPicPr preferRelativeResize="0"/>
          <p:nvPr/>
        </p:nvPicPr>
        <p:blipFill rotWithShape="1">
          <a:blip r:embed="rId8">
            <a:alphaModFix/>
          </a:blip>
          <a:srcRect b="0" l="0" r="0" t="0"/>
          <a:stretch/>
        </p:blipFill>
        <p:spPr>
          <a:xfrm>
            <a:off x="7656292" y="914315"/>
            <a:ext cx="1095738" cy="109573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7"/>
          <p:cNvSpPr txBox="1"/>
          <p:nvPr>
            <p:ph type="title"/>
          </p:nvPr>
        </p:nvSpPr>
        <p:spPr>
          <a:xfrm>
            <a:off x="938500" y="445025"/>
            <a:ext cx="4629300" cy="683863"/>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SECONDARY RESEARCH</a:t>
            </a:r>
            <a:endParaRPr/>
          </a:p>
        </p:txBody>
      </p:sp>
      <p:sp>
        <p:nvSpPr>
          <p:cNvPr id="125" name="Google Shape;125;p7"/>
          <p:cNvSpPr txBox="1"/>
          <p:nvPr>
            <p:ph idx="1" type="body"/>
          </p:nvPr>
        </p:nvSpPr>
        <p:spPr>
          <a:xfrm>
            <a:off x="938500" y="1103444"/>
            <a:ext cx="7336256" cy="3468556"/>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sz="1600">
                <a:solidFill>
                  <a:schemeClr val="dk2"/>
                </a:solidFill>
                <a:latin typeface="Arial"/>
                <a:ea typeface="Arial"/>
                <a:cs typeface="Arial"/>
                <a:sym typeface="Arial"/>
              </a:rPr>
              <a:t>Secondary research</a:t>
            </a:r>
            <a:r>
              <a:rPr lang="en-US" sz="1600">
                <a:solidFill>
                  <a:schemeClr val="dk2"/>
                </a:solidFill>
                <a:latin typeface="Arial"/>
                <a:ea typeface="Arial"/>
                <a:cs typeface="Arial"/>
                <a:sym typeface="Arial"/>
              </a:rPr>
              <a:t> </a:t>
            </a:r>
            <a:r>
              <a:rPr lang="en-US" sz="1600">
                <a:latin typeface="Arial"/>
                <a:ea typeface="Arial"/>
                <a:cs typeface="Arial"/>
                <a:sym typeface="Arial"/>
              </a:rPr>
              <a:t>consists of:</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Census reports</a:t>
            </a:r>
            <a:endParaRPr sz="1600"/>
          </a:p>
          <a:p>
            <a:pPr indent="-330200" lvl="1" marL="914400" rtl="0" algn="l">
              <a:lnSpc>
                <a:spcPct val="100000"/>
              </a:lnSpc>
              <a:spcBef>
                <a:spcPts val="500"/>
              </a:spcBef>
              <a:spcAft>
                <a:spcPts val="0"/>
              </a:spcAft>
              <a:buSzPts val="1600"/>
              <a:buFont typeface="Arial"/>
              <a:buChar char="○"/>
            </a:pPr>
            <a:r>
              <a:rPr lang="en-US" sz="1600">
                <a:latin typeface="Arial"/>
                <a:ea typeface="Arial"/>
                <a:cs typeface="Arial"/>
                <a:sym typeface="Arial"/>
              </a:rPr>
              <a:t>A census is a method used for obtaining statistical information that counts every member of a population.</a:t>
            </a:r>
            <a:endParaRPr sz="1600"/>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Demographic analyses</a:t>
            </a:r>
            <a:endParaRPr sz="1600"/>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Trade associations</a:t>
            </a:r>
            <a:endParaRPr sz="1600"/>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State agencies</a:t>
            </a:r>
            <a:endParaRPr sz="1600"/>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Commercial research firms</a:t>
            </a:r>
            <a:endParaRPr sz="1600"/>
          </a:p>
        </p:txBody>
      </p:sp>
      <p:cxnSp>
        <p:nvCxnSpPr>
          <p:cNvPr id="126" name="Google Shape;126;p7"/>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27" name="Google Shape;127;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28" name="Google Shape;128;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8"/>
          <p:cNvSpPr txBox="1"/>
          <p:nvPr>
            <p:ph type="title"/>
          </p:nvPr>
        </p:nvSpPr>
        <p:spPr>
          <a:xfrm>
            <a:off x="609625" y="445025"/>
            <a:ext cx="4629300" cy="684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THE RESEARCH PROCESS</a:t>
            </a:r>
            <a:endParaRPr/>
          </a:p>
        </p:txBody>
      </p:sp>
      <p:sp>
        <p:nvSpPr>
          <p:cNvPr id="134" name="Google Shape;134;p8"/>
          <p:cNvSpPr txBox="1"/>
          <p:nvPr>
            <p:ph idx="1" type="body"/>
          </p:nvPr>
        </p:nvSpPr>
        <p:spPr>
          <a:xfrm>
            <a:off x="609620" y="1055736"/>
            <a:ext cx="4349655" cy="3468556"/>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US" sz="1600">
                <a:latin typeface="Arial"/>
                <a:ea typeface="Arial"/>
                <a:cs typeface="Arial"/>
                <a:sym typeface="Arial"/>
              </a:rPr>
              <a:t>The San Diego Padres conducted a series of 10 different focus group sessions with 300 participants to help decide on color schemes for the team’s introduction of new uniforms.  </a:t>
            </a:r>
            <a:endParaRPr/>
          </a:p>
          <a:p>
            <a:pPr indent="0" lvl="0" marL="0" rtl="0" algn="l">
              <a:lnSpc>
                <a:spcPct val="100000"/>
              </a:lnSpc>
              <a:spcBef>
                <a:spcPts val="0"/>
              </a:spcBef>
              <a:spcAft>
                <a:spcPts val="0"/>
              </a:spcAft>
              <a:buSzPts val="1400"/>
              <a:buNone/>
            </a:pPr>
            <a:r>
              <a:t/>
            </a:r>
            <a:endParaRPr sz="1600">
              <a:latin typeface="Arial"/>
              <a:ea typeface="Arial"/>
              <a:cs typeface="Arial"/>
              <a:sym typeface="Arial"/>
            </a:endParaRPr>
          </a:p>
          <a:p>
            <a:pPr indent="0" lvl="0" marL="0" rtl="0" algn="l">
              <a:lnSpc>
                <a:spcPct val="100000"/>
              </a:lnSpc>
              <a:spcBef>
                <a:spcPts val="0"/>
              </a:spcBef>
              <a:spcAft>
                <a:spcPts val="0"/>
              </a:spcAft>
              <a:buSzPts val="1400"/>
              <a:buNone/>
            </a:pPr>
            <a:r>
              <a:rPr lang="en-US" sz="1600">
                <a:latin typeface="Arial"/>
                <a:ea typeface="Arial"/>
                <a:cs typeface="Arial"/>
                <a:sym typeface="Arial"/>
              </a:rPr>
              <a:t>Focus group participants sat in a room at the stadium. Using a dial, they adjusted to record their fondness for a uniform color scheme, providing specific data to use in the uniform design process, ultimately leading to the #BrownIsBack marketing campaign. </a:t>
            </a:r>
            <a:endParaRPr/>
          </a:p>
        </p:txBody>
      </p:sp>
      <p:cxnSp>
        <p:nvCxnSpPr>
          <p:cNvPr id="135" name="Google Shape;135;p8"/>
          <p:cNvCxnSpPr/>
          <p:nvPr/>
        </p:nvCxnSpPr>
        <p:spPr>
          <a:xfrm>
            <a:off x="697325"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36" name="Google Shape;136;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37" name="Google Shape;137;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Graphical user interface, website&#10;&#10;Description automatically generated" id="138" name="Google Shape;138;p8"/>
          <p:cNvPicPr preferRelativeResize="0"/>
          <p:nvPr/>
        </p:nvPicPr>
        <p:blipFill rotWithShape="1">
          <a:blip r:embed="rId4">
            <a:alphaModFix/>
          </a:blip>
          <a:srcRect b="0" l="0" r="0" t="0"/>
          <a:stretch/>
        </p:blipFill>
        <p:spPr>
          <a:xfrm>
            <a:off x="5408528" y="1350586"/>
            <a:ext cx="3201156" cy="287885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0"/>
          <p:cNvSpPr txBox="1"/>
          <p:nvPr>
            <p:ph type="title"/>
          </p:nvPr>
        </p:nvSpPr>
        <p:spPr>
          <a:xfrm>
            <a:off x="938499" y="445025"/>
            <a:ext cx="5552611" cy="683863"/>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MARKET RESEARCH APPLICATION</a:t>
            </a:r>
            <a:endParaRPr/>
          </a:p>
        </p:txBody>
      </p:sp>
      <p:sp>
        <p:nvSpPr>
          <p:cNvPr id="144" name="Google Shape;144;p10"/>
          <p:cNvSpPr txBox="1"/>
          <p:nvPr>
            <p:ph idx="1" type="body"/>
          </p:nvPr>
        </p:nvSpPr>
        <p:spPr>
          <a:xfrm>
            <a:off x="938500" y="1103444"/>
            <a:ext cx="7336256" cy="3468556"/>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US" sz="1600">
                <a:latin typeface="Arial"/>
                <a:ea typeface="Arial"/>
                <a:cs typeface="Arial"/>
                <a:sym typeface="Arial"/>
              </a:rPr>
              <a:t>There many applications where market research benefit sports and entertainment organizations including:</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Sport participation </a:t>
            </a:r>
            <a:endParaRPr sz="1600"/>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Violence in sports</a:t>
            </a:r>
            <a:endParaRPr sz="1600"/>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Advertising</a:t>
            </a:r>
            <a:endParaRPr sz="1600"/>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Media outlets</a:t>
            </a:r>
            <a:endParaRPr sz="1600"/>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Viewer and listener ratings</a:t>
            </a:r>
            <a:endParaRPr sz="1600"/>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Financing</a:t>
            </a:r>
            <a:endParaRPr sz="1600"/>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Effectiveness of marketing efforts</a:t>
            </a:r>
            <a:endParaRPr sz="1600"/>
          </a:p>
        </p:txBody>
      </p:sp>
      <p:cxnSp>
        <p:nvCxnSpPr>
          <p:cNvPr id="145" name="Google Shape;145;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46" name="Google Shape;146;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47" name="Google Shape;147;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