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Montserrat"/>
      <p:regular r:id="rId16"/>
      <p:bold r:id="rId17"/>
      <p:italic r:id="rId18"/>
      <p:boldItalic r:id="rId19"/>
    </p:embeddedFont>
    <p:embeddedFont>
      <p:font typeface="Oswald"/>
      <p:regular r:id="rId20"/>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2" roundtripDataSignature="AMtx7mgac3H/jgdhZlzyDlqlJPGFYJsfS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swald-regular.fntdata"/><Relationship Id="rId11" Type="http://schemas.openxmlformats.org/officeDocument/2006/relationships/slide" Target="slides/slide7.xml"/><Relationship Id="rId22" Type="http://customschemas.google.com/relationships/presentationmetadata" Target="metadata"/><Relationship Id="rId10" Type="http://schemas.openxmlformats.org/officeDocument/2006/relationships/slide" Target="slides/slide6.xml"/><Relationship Id="rId21" Type="http://schemas.openxmlformats.org/officeDocument/2006/relationships/font" Target="fonts/Oswald-bold.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bold.fntdata"/><Relationship Id="rId16" Type="http://schemas.openxmlformats.org/officeDocument/2006/relationships/font" Target="fonts/Montserrat-regular.fntdata"/><Relationship Id="rId5" Type="http://schemas.openxmlformats.org/officeDocument/2006/relationships/slide" Target="slides/slide1.xml"/><Relationship Id="rId19" Type="http://schemas.openxmlformats.org/officeDocument/2006/relationships/font" Target="fonts/Montserrat-boldItalic.fntdata"/><Relationship Id="rId6" Type="http://schemas.openxmlformats.org/officeDocument/2006/relationships/slide" Target="slides/slide2.xml"/><Relationship Id="rId18" Type="http://schemas.openxmlformats.org/officeDocument/2006/relationships/font" Target="fonts/Montserrat-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 name="Shape 22"/>
        <p:cNvGrpSpPr/>
        <p:nvPr/>
      </p:nvGrpSpPr>
      <p:grpSpPr>
        <a:xfrm>
          <a:off x="0" y="0"/>
          <a:ext cx="0" cy="0"/>
          <a:chOff x="0" y="0"/>
          <a:chExt cx="0" cy="0"/>
        </a:xfrm>
      </p:grpSpPr>
      <p:sp>
        <p:nvSpPr>
          <p:cNvPr id="23" name="Google Shape;2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 name="Google Shape;2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4530116454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5" name="Google Shape;105;g14530116454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 name="Google Shape;3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 name="Google Shape;4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 name="Google Shape;4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 name="Google Shape;6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 name="Google Shape;7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6" name="Google Shape;9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3"/>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3"/>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4" name="Shape 14"/>
        <p:cNvGrpSpPr/>
        <p:nvPr/>
      </p:nvGrpSpPr>
      <p:grpSpPr>
        <a:xfrm>
          <a:off x="0" y="0"/>
          <a:ext cx="0" cy="0"/>
          <a:chOff x="0" y="0"/>
          <a:chExt cx="0" cy="0"/>
        </a:xfrm>
      </p:grpSpPr>
      <p:sp>
        <p:nvSpPr>
          <p:cNvPr id="15" name="Google Shape;15;p15"/>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 name="Google Shape;16;p15"/>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1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0" name="Google Shape;20;p17"/>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1" name="Google Shape;21;p17"/>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jp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 name="Shape 25"/>
        <p:cNvGrpSpPr/>
        <p:nvPr/>
      </p:nvGrpSpPr>
      <p:grpSpPr>
        <a:xfrm>
          <a:off x="0" y="0"/>
          <a:ext cx="0" cy="0"/>
          <a:chOff x="0" y="0"/>
          <a:chExt cx="0" cy="0"/>
        </a:xfrm>
      </p:grpSpPr>
      <p:sp>
        <p:nvSpPr>
          <p:cNvPr id="26" name="Google Shape;26;p1"/>
          <p:cNvSpPr txBox="1"/>
          <p:nvPr>
            <p:ph type="ctrTitle"/>
          </p:nvPr>
        </p:nvSpPr>
        <p:spPr>
          <a:xfrm>
            <a:off x="2175900" y="1950100"/>
            <a:ext cx="4792200" cy="644700"/>
          </a:xfrm>
          <a:prstGeom prst="rect">
            <a:avLst/>
          </a:prstGeom>
          <a:noFill/>
          <a:ln>
            <a:noFill/>
          </a:ln>
          <a:effectLst>
            <a:outerShdw blurRad="142875" rotWithShape="0" algn="bl" dir="87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FINANCING</a:t>
            </a:r>
            <a:endParaRPr>
              <a:latin typeface="Arial"/>
              <a:ea typeface="Arial"/>
              <a:cs typeface="Arial"/>
              <a:sym typeface="Arial"/>
            </a:endParaRPr>
          </a:p>
        </p:txBody>
      </p:sp>
      <p:sp>
        <p:nvSpPr>
          <p:cNvPr id="27" name="Google Shape;27;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5.4</a:t>
            </a:r>
            <a:endParaRPr b="0" sz="2200">
              <a:latin typeface="Arial"/>
              <a:ea typeface="Arial"/>
              <a:cs typeface="Arial"/>
              <a:sym typeface="Arial"/>
            </a:endParaRPr>
          </a:p>
        </p:txBody>
      </p:sp>
      <p:cxnSp>
        <p:nvCxnSpPr>
          <p:cNvPr id="28" name="Google Shape;28;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9" name="Google Shape;29;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 name="Google Shape;30;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g14530116454_0_1"/>
          <p:cNvSpPr txBox="1"/>
          <p:nvPr>
            <p:ph type="title"/>
          </p:nvPr>
        </p:nvSpPr>
        <p:spPr>
          <a:xfrm>
            <a:off x="66075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EVALUATION</a:t>
            </a:r>
            <a:endParaRPr b="1">
              <a:latin typeface="Arial"/>
              <a:ea typeface="Arial"/>
              <a:cs typeface="Arial"/>
              <a:sym typeface="Arial"/>
            </a:endParaRPr>
          </a:p>
        </p:txBody>
      </p:sp>
      <p:sp>
        <p:nvSpPr>
          <p:cNvPr id="108" name="Google Shape;108;g14530116454_0_1"/>
          <p:cNvSpPr txBox="1"/>
          <p:nvPr>
            <p:ph idx="1" type="body"/>
          </p:nvPr>
        </p:nvSpPr>
        <p:spPr>
          <a:xfrm>
            <a:off x="660750" y="936025"/>
            <a:ext cx="7449900" cy="3624600"/>
          </a:xfrm>
          <a:prstGeom prst="rect">
            <a:avLst/>
          </a:prstGeom>
          <a:noFill/>
          <a:ln>
            <a:noFill/>
          </a:ln>
        </p:spPr>
        <p:txBody>
          <a:bodyPr anchorCtr="0" anchor="t" bIns="91425" lIns="91425" spcFirstLastPara="1" rIns="91425" wrap="square" tIns="91425">
            <a:noAutofit/>
          </a:bodyPr>
          <a:lstStyle/>
          <a:p>
            <a:pPr indent="-330200" lvl="0" marL="457200" rtl="0" algn="l">
              <a:lnSpc>
                <a:spcPct val="100000"/>
              </a:lnSpc>
              <a:spcBef>
                <a:spcPts val="600"/>
              </a:spcBef>
              <a:spcAft>
                <a:spcPts val="0"/>
              </a:spcAft>
              <a:buSzPts val="1600"/>
              <a:buFont typeface="Arial"/>
              <a:buChar char="●"/>
            </a:pPr>
            <a:r>
              <a:rPr lang="en-US" sz="1600">
                <a:latin typeface="Arial"/>
                <a:ea typeface="Arial"/>
                <a:cs typeface="Arial"/>
                <a:sym typeface="Arial"/>
              </a:rPr>
              <a:t>Ideally, an athletics program will minimize costs in relation to budgeted revenues to avoid losing money or even resulting in a budget surplus.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To cut costs, a program might look for ways to minimize travel expenses.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Athletics Programs may have some control over the schedule, so each road trip is evaluated on whether it fits the budget, ease of reaching the destination, game times and availability of commercial flights.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The program might also look to partners such as Nike and different hotel chains as a means for minimizing expenses through discounts to try to remain within the budget.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sz="1600">
              <a:latin typeface="Arial"/>
              <a:ea typeface="Arial"/>
              <a:cs typeface="Arial"/>
              <a:sym typeface="Arial"/>
            </a:endParaRPr>
          </a:p>
          <a:p>
            <a:pPr indent="-463550" lvl="0" marL="463550" rtl="0" algn="l">
              <a:lnSpc>
                <a:spcPct val="100000"/>
              </a:lnSpc>
              <a:spcBef>
                <a:spcPts val="1000"/>
              </a:spcBef>
              <a:spcAft>
                <a:spcPts val="1000"/>
              </a:spcAft>
              <a:buSzPts val="1150"/>
              <a:buNone/>
            </a:pPr>
            <a:r>
              <a:t/>
            </a:r>
            <a:endParaRPr sz="1600">
              <a:latin typeface="Arial"/>
              <a:ea typeface="Arial"/>
              <a:cs typeface="Arial"/>
              <a:sym typeface="Arial"/>
            </a:endParaRPr>
          </a:p>
        </p:txBody>
      </p:sp>
      <p:cxnSp>
        <p:nvCxnSpPr>
          <p:cNvPr id="109" name="Google Shape;109;g14530116454_0_1"/>
          <p:cNvCxnSpPr/>
          <p:nvPr/>
        </p:nvCxnSpPr>
        <p:spPr>
          <a:xfrm>
            <a:off x="6607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10" name="Google Shape;110;g14530116454_0_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1" name="Google Shape;111;g14530116454_0_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pic>
        <p:nvPicPr>
          <p:cNvPr id="116" name="Google Shape;116;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7" name="Google Shape;117;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18" name="Google Shape;118;p11"/>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BUSINESS OF SPORTS AND ENTERTAINMENT FINANCIAL PLAN</a:t>
            </a:r>
            <a:endParaRPr b="1">
              <a:latin typeface="Arial"/>
              <a:ea typeface="Arial"/>
              <a:cs typeface="Arial"/>
              <a:sym typeface="Arial"/>
            </a:endParaRPr>
          </a:p>
        </p:txBody>
      </p:sp>
      <p:sp>
        <p:nvSpPr>
          <p:cNvPr id="36" name="Google Shape;36;p2"/>
          <p:cNvSpPr txBox="1"/>
          <p:nvPr>
            <p:ph idx="1" type="body"/>
          </p:nvPr>
        </p:nvSpPr>
        <p:spPr>
          <a:xfrm>
            <a:off x="938500" y="13864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Another critical element to an effective marketing plan is the development of a </a:t>
            </a:r>
            <a:r>
              <a:rPr b="1" lang="en-US" sz="1600">
                <a:solidFill>
                  <a:schemeClr val="dk2"/>
                </a:solidFill>
                <a:latin typeface="Arial"/>
                <a:ea typeface="Arial"/>
                <a:cs typeface="Arial"/>
                <a:sym typeface="Arial"/>
              </a:rPr>
              <a:t>financial analysis</a:t>
            </a:r>
            <a:r>
              <a:rPr lang="en-US" sz="1600">
                <a:latin typeface="Arial"/>
                <a:ea typeface="Arial"/>
                <a:cs typeface="Arial"/>
                <a:sym typeface="Arial"/>
              </a:rPr>
              <a:t>.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b="1" lang="en-US" sz="1600">
                <a:latin typeface="Arial"/>
                <a:ea typeface="Arial"/>
                <a:cs typeface="Arial"/>
                <a:sym typeface="Arial"/>
              </a:rPr>
              <a:t>A f</a:t>
            </a:r>
            <a:r>
              <a:rPr b="1" lang="en-US" sz="1600">
                <a:latin typeface="Arial"/>
                <a:ea typeface="Arial"/>
                <a:cs typeface="Arial"/>
                <a:sym typeface="Arial"/>
              </a:rPr>
              <a:t>inancial analysis should include:</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Forecast</a:t>
            </a:r>
            <a:endParaRPr sz="1600"/>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Budget</a:t>
            </a:r>
            <a:endParaRPr sz="1600"/>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Balance sheet</a:t>
            </a:r>
            <a:endParaRPr sz="1600"/>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Income statement</a:t>
            </a:r>
            <a:endParaRPr sz="1600"/>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37" name="Google Shape;37;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8" name="Google Shape;38;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 name="Google Shape;39;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pic>
        <p:nvPicPr>
          <p:cNvPr id="44" name="Google Shape;44;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5" name="Google Shape;45;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Text&#10;&#10;Description automatically generated" id="46" name="Google Shape;46;p3"/>
          <p:cNvPicPr preferRelativeResize="0"/>
          <p:nvPr/>
        </p:nvPicPr>
        <p:blipFill rotWithShape="1">
          <a:blip r:embed="rId4">
            <a:alphaModFix/>
          </a:blip>
          <a:srcRect b="0" l="0" r="0" t="0"/>
          <a:stretch/>
        </p:blipFill>
        <p:spPr>
          <a:xfrm>
            <a:off x="1451445" y="116266"/>
            <a:ext cx="6241110" cy="468083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FORECAST</a:t>
            </a:r>
            <a:endParaRPr b="1">
              <a:latin typeface="Arial"/>
              <a:ea typeface="Arial"/>
              <a:cs typeface="Arial"/>
              <a:sym typeface="Arial"/>
            </a:endParaRPr>
          </a:p>
        </p:txBody>
      </p:sp>
      <p:sp>
        <p:nvSpPr>
          <p:cNvPr id="52" name="Google Shape;52;p4"/>
          <p:cNvSpPr txBox="1"/>
          <p:nvPr>
            <p:ph idx="1" type="body"/>
          </p:nvPr>
        </p:nvSpPr>
        <p:spPr>
          <a:xfrm>
            <a:off x="938500" y="1140178"/>
            <a:ext cx="7172100" cy="314574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The </a:t>
            </a:r>
            <a:r>
              <a:rPr b="1" lang="en-US" sz="1600">
                <a:solidFill>
                  <a:schemeClr val="dk2"/>
                </a:solidFill>
                <a:latin typeface="Arial"/>
                <a:ea typeface="Arial"/>
                <a:cs typeface="Arial"/>
                <a:sym typeface="Arial"/>
              </a:rPr>
              <a:t>forecast</a:t>
            </a:r>
            <a:r>
              <a:rPr lang="en-US" sz="1600">
                <a:latin typeface="Arial"/>
                <a:ea typeface="Arial"/>
                <a:cs typeface="Arial"/>
                <a:sym typeface="Arial"/>
              </a:rPr>
              <a:t> predicts the costs and expenses as well as anticipated revenue.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Figures from the forecast represent a target or goal and are not expected to be 100% accurate.</a:t>
            </a:r>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For example, Kansas University’s athletics program exceeded its revenue projections for fiscal year 2023, thanks in part from higher fan interest in the Jayhawks’ football program.</a:t>
            </a:r>
            <a:endParaRPr sz="1600">
              <a:latin typeface="Arial"/>
              <a:ea typeface="Arial"/>
              <a:cs typeface="Arial"/>
              <a:sym typeface="Arial"/>
            </a:endParaRPr>
          </a:p>
          <a:p>
            <a:pPr indent="-330200" lvl="1" marL="914400" rtl="0" algn="l">
              <a:lnSpc>
                <a:spcPct val="100000"/>
              </a:lnSpc>
              <a:spcBef>
                <a:spcPts val="1000"/>
              </a:spcBef>
              <a:spcAft>
                <a:spcPts val="0"/>
              </a:spcAft>
              <a:buSzPts val="1600"/>
              <a:buFont typeface="Arial"/>
              <a:buChar char="○"/>
            </a:pPr>
            <a:r>
              <a:rPr lang="en-US" sz="1600">
                <a:latin typeface="Arial"/>
                <a:ea typeface="Arial"/>
                <a:cs typeface="Arial"/>
                <a:sym typeface="Arial"/>
              </a:rPr>
              <a:t>In anticipation of increased excitement surrounding the football program, the program raised its projections for its revenue for the 2023-24 season by $18 million.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0"/>
              </a:spcAft>
              <a:buSzPts val="1150"/>
              <a:buNone/>
            </a:pPr>
            <a:r>
              <a:t/>
            </a:r>
            <a:endParaRPr>
              <a:latin typeface="Arial"/>
              <a:ea typeface="Arial"/>
              <a:cs typeface="Arial"/>
              <a:sym typeface="Arial"/>
            </a:endParaRPr>
          </a:p>
        </p:txBody>
      </p:sp>
      <p:cxnSp>
        <p:nvCxnSpPr>
          <p:cNvPr id="53" name="Google Shape;53;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54" name="Google Shape;54;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5" name="Google Shape;55;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5"/>
          <p:cNvSpPr txBox="1"/>
          <p:nvPr>
            <p:ph idx="1" type="body"/>
          </p:nvPr>
        </p:nvSpPr>
        <p:spPr>
          <a:xfrm>
            <a:off x="5012825" y="640825"/>
            <a:ext cx="3884400" cy="1252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US" sz="2400">
                <a:solidFill>
                  <a:schemeClr val="lt2"/>
                </a:solidFill>
                <a:latin typeface="Arial"/>
                <a:ea typeface="Arial"/>
                <a:cs typeface="Arial"/>
                <a:sym typeface="Arial"/>
              </a:rPr>
              <a:t>EXCEEDING PROJECTED REVENUES</a:t>
            </a:r>
            <a:endParaRPr sz="2400">
              <a:solidFill>
                <a:schemeClr val="lt2"/>
              </a:solidFill>
            </a:endParaRPr>
          </a:p>
          <a:p>
            <a:pPr indent="0" lvl="0" marL="0" rtl="0" algn="l">
              <a:lnSpc>
                <a:spcPct val="100000"/>
              </a:lnSpc>
              <a:spcBef>
                <a:spcPts val="600"/>
              </a:spcBef>
              <a:spcAft>
                <a:spcPts val="0"/>
              </a:spcAft>
              <a:buSzPts val="1600"/>
              <a:buNone/>
            </a:pPr>
            <a:r>
              <a:t/>
            </a:r>
            <a:endParaRPr>
              <a:latin typeface="Arial"/>
              <a:ea typeface="Arial"/>
              <a:cs typeface="Arial"/>
              <a:sym typeface="Arial"/>
            </a:endParaRPr>
          </a:p>
          <a:p>
            <a:pPr indent="0" lvl="0" marL="0" rtl="0" algn="l">
              <a:lnSpc>
                <a:spcPct val="100000"/>
              </a:lnSpc>
              <a:spcBef>
                <a:spcPts val="600"/>
              </a:spcBef>
              <a:spcAft>
                <a:spcPts val="0"/>
              </a:spcAft>
              <a:buSzPts val="1600"/>
              <a:buNone/>
            </a:pPr>
            <a:r>
              <a:rPr lang="en-US">
                <a:latin typeface="Arial"/>
                <a:ea typeface="Arial"/>
                <a:cs typeface="Arial"/>
                <a:sym typeface="Arial"/>
              </a:rPr>
              <a:t>In t</a:t>
            </a:r>
            <a:r>
              <a:rPr lang="en-US">
                <a:latin typeface="Arial"/>
                <a:ea typeface="Arial"/>
                <a:cs typeface="Arial"/>
                <a:sym typeface="Arial"/>
              </a:rPr>
              <a:t>he Seattle Sounders' original business plan, the goal was to sell 12,000 tickets per game in its inaugural MLS season. </a:t>
            </a:r>
            <a:endParaRPr>
              <a:latin typeface="Arial"/>
              <a:ea typeface="Arial"/>
              <a:cs typeface="Arial"/>
              <a:sym typeface="Arial"/>
            </a:endParaRPr>
          </a:p>
          <a:p>
            <a:pPr indent="0" lvl="0" marL="0" rtl="0" algn="l">
              <a:lnSpc>
                <a:spcPct val="100000"/>
              </a:lnSpc>
              <a:spcBef>
                <a:spcPts val="600"/>
              </a:spcBef>
              <a:spcAft>
                <a:spcPts val="0"/>
              </a:spcAft>
              <a:buSzPts val="1600"/>
              <a:buNone/>
            </a:pPr>
            <a:r>
              <a:rPr lang="en-US">
                <a:latin typeface="Arial"/>
                <a:ea typeface="Arial"/>
                <a:cs typeface="Arial"/>
                <a:sym typeface="Arial"/>
              </a:rPr>
              <a:t>However, the team averaged nearly 30,000 in its first year and has maintained that pace every year throughout their existence.</a:t>
            </a:r>
            <a:endParaRPr/>
          </a:p>
          <a:p>
            <a:pPr indent="0" lvl="0" marL="0" rtl="0" algn="l">
              <a:lnSpc>
                <a:spcPct val="100000"/>
              </a:lnSpc>
              <a:spcBef>
                <a:spcPts val="600"/>
              </a:spcBef>
              <a:spcAft>
                <a:spcPts val="0"/>
              </a:spcAft>
              <a:buSzPts val="1600"/>
              <a:buNone/>
            </a:pPr>
            <a:r>
              <a:t/>
            </a:r>
            <a:endParaRPr>
              <a:latin typeface="Arial"/>
              <a:ea typeface="Arial"/>
              <a:cs typeface="Arial"/>
              <a:sym typeface="Arial"/>
            </a:endParaRPr>
          </a:p>
          <a:p>
            <a:pPr indent="0" lvl="0" marL="0" rtl="0" algn="l">
              <a:lnSpc>
                <a:spcPct val="100000"/>
              </a:lnSpc>
              <a:spcBef>
                <a:spcPts val="600"/>
              </a:spcBef>
              <a:spcAft>
                <a:spcPts val="600"/>
              </a:spcAft>
              <a:buSzPts val="1600"/>
              <a:buNone/>
            </a:pPr>
            <a:r>
              <a:t/>
            </a:r>
            <a:endParaRPr>
              <a:latin typeface="Arial"/>
              <a:ea typeface="Arial"/>
              <a:cs typeface="Arial"/>
              <a:sym typeface="Arial"/>
            </a:endParaRPr>
          </a:p>
        </p:txBody>
      </p:sp>
      <p:cxnSp>
        <p:nvCxnSpPr>
          <p:cNvPr id="61" name="Google Shape;61;p5"/>
          <p:cNvCxnSpPr/>
          <p:nvPr/>
        </p:nvCxnSpPr>
        <p:spPr>
          <a:xfrm>
            <a:off x="4797525" y="1540302"/>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62" name="Google Shape;62;p5"/>
          <p:cNvPicPr preferRelativeResize="0"/>
          <p:nvPr/>
        </p:nvPicPr>
        <p:blipFill rotWithShape="1">
          <a:blip r:embed="rId3">
            <a:alphaModFix/>
          </a:blip>
          <a:srcRect b="0" l="22195" r="22195" t="0"/>
          <a:stretch/>
        </p:blipFill>
        <p:spPr>
          <a:xfrm>
            <a:off x="-436624" y="-236700"/>
            <a:ext cx="4714800" cy="5616900"/>
          </a:xfrm>
          <a:prstGeom prst="flowChartDelay">
            <a:avLst/>
          </a:prstGeom>
          <a:noFill/>
          <a:ln>
            <a:noFill/>
          </a:ln>
        </p:spPr>
      </p:pic>
      <p:pic>
        <p:nvPicPr>
          <p:cNvPr id="63" name="Google Shape;63;p5"/>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64" name="Google Shape;64;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BUDGET</a:t>
            </a:r>
            <a:endParaRPr b="1">
              <a:latin typeface="Arial"/>
              <a:ea typeface="Arial"/>
              <a:cs typeface="Arial"/>
              <a:sym typeface="Arial"/>
            </a:endParaRPr>
          </a:p>
        </p:txBody>
      </p:sp>
      <p:sp>
        <p:nvSpPr>
          <p:cNvPr id="70" name="Google Shape;70;p7"/>
          <p:cNvSpPr txBox="1"/>
          <p:nvPr>
            <p:ph idx="1" type="body"/>
          </p:nvPr>
        </p:nvSpPr>
        <p:spPr>
          <a:xfrm>
            <a:off x="938500" y="1140175"/>
            <a:ext cx="3982500" cy="2784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A </a:t>
            </a:r>
            <a:r>
              <a:rPr b="1" lang="en-US" sz="1600">
                <a:solidFill>
                  <a:schemeClr val="dk2"/>
                </a:solidFill>
                <a:latin typeface="Arial"/>
                <a:ea typeface="Arial"/>
                <a:cs typeface="Arial"/>
                <a:sym typeface="Arial"/>
              </a:rPr>
              <a:t>b</a:t>
            </a:r>
            <a:r>
              <a:rPr b="1" lang="en-US" sz="1600">
                <a:solidFill>
                  <a:schemeClr val="dk2"/>
                </a:solidFill>
                <a:latin typeface="Arial"/>
                <a:ea typeface="Arial"/>
                <a:cs typeface="Arial"/>
                <a:sym typeface="Arial"/>
              </a:rPr>
              <a:t>udget</a:t>
            </a:r>
            <a:r>
              <a:rPr lang="en-US" sz="1600">
                <a:latin typeface="Arial"/>
                <a:ea typeface="Arial"/>
                <a:cs typeface="Arial"/>
                <a:sym typeface="Arial"/>
              </a:rPr>
              <a:t> details the financial impact of each part of the marketing plan.  The budget also requires careful review of other financial statements, including the income statement and projected expenses.</a:t>
            </a:r>
            <a:endParaRPr sz="1600">
              <a:latin typeface="Arial"/>
              <a:ea typeface="Arial"/>
              <a:cs typeface="Arial"/>
              <a:sym typeface="Arial"/>
            </a:endParaRPr>
          </a:p>
          <a:p>
            <a:pPr indent="0" lvl="0" marL="0" rtl="0" algn="l">
              <a:lnSpc>
                <a:spcPct val="100000"/>
              </a:lnSpc>
              <a:spcBef>
                <a:spcPts val="600"/>
              </a:spcBef>
              <a:spcAft>
                <a:spcPts val="600"/>
              </a:spcAft>
              <a:buNone/>
            </a:pPr>
            <a:r>
              <a:rPr lang="en-US" sz="1600">
                <a:latin typeface="Arial"/>
                <a:ea typeface="Arial"/>
                <a:cs typeface="Arial"/>
                <a:sym typeface="Arial"/>
              </a:rPr>
              <a:t>When an organization maintains a balanced budget, they have and they don’t need to borrow or go into debt to cover expenses.  </a:t>
            </a:r>
            <a:endParaRPr sz="2000">
              <a:latin typeface="Arial"/>
              <a:ea typeface="Arial"/>
              <a:cs typeface="Arial"/>
              <a:sym typeface="Arial"/>
            </a:endParaRPr>
          </a:p>
        </p:txBody>
      </p:sp>
      <p:cxnSp>
        <p:nvCxnSpPr>
          <p:cNvPr id="71" name="Google Shape;71;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72" name="Google Shape;72;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3" name="Google Shape;73;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74" name="Google Shape;74;p7"/>
          <p:cNvPicPr preferRelativeResize="0"/>
          <p:nvPr/>
        </p:nvPicPr>
        <p:blipFill rotWithShape="1">
          <a:blip r:embed="rId4">
            <a:alphaModFix/>
          </a:blip>
          <a:srcRect b="0" l="0" r="0" t="0"/>
          <a:stretch/>
        </p:blipFill>
        <p:spPr>
          <a:xfrm>
            <a:off x="5577150" y="759059"/>
            <a:ext cx="2784348" cy="278434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8"/>
          <p:cNvSpPr txBox="1"/>
          <p:nvPr>
            <p:ph type="title"/>
          </p:nvPr>
        </p:nvSpPr>
        <p:spPr>
          <a:xfrm>
            <a:off x="938500" y="445025"/>
            <a:ext cx="68622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BALANCE SHEET AND INCOME STATEMENT</a:t>
            </a:r>
            <a:endParaRPr b="1">
              <a:latin typeface="Arial"/>
              <a:ea typeface="Arial"/>
              <a:cs typeface="Arial"/>
              <a:sym typeface="Arial"/>
            </a:endParaRPr>
          </a:p>
        </p:txBody>
      </p:sp>
      <p:pic>
        <p:nvPicPr>
          <p:cNvPr id="80" name="Google Shape;80;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1" name="Google Shape;81;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82" name="Google Shape;82;p8"/>
          <p:cNvSpPr txBox="1"/>
          <p:nvPr/>
        </p:nvSpPr>
        <p:spPr>
          <a:xfrm>
            <a:off x="938500" y="1386425"/>
            <a:ext cx="6600000" cy="1172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lang="en-US" sz="1800">
                <a:solidFill>
                  <a:schemeClr val="lt1"/>
                </a:solidFill>
              </a:rPr>
              <a:t>Balance Sheet</a:t>
            </a:r>
            <a:endParaRPr b="1" sz="1800">
              <a:solidFill>
                <a:schemeClr val="lt1"/>
              </a:solidFill>
            </a:endParaRPr>
          </a:p>
          <a:p>
            <a:pPr indent="0" lvl="0" marL="0" marR="0" rtl="0" algn="l">
              <a:lnSpc>
                <a:spcPct val="100000"/>
              </a:lnSpc>
              <a:spcBef>
                <a:spcPts val="500"/>
              </a:spcBef>
              <a:spcAft>
                <a:spcPts val="0"/>
              </a:spcAft>
              <a:buClr>
                <a:srgbClr val="000000"/>
              </a:buClr>
              <a:buSzPts val="1400"/>
              <a:buFont typeface="Arial"/>
              <a:buNone/>
            </a:pPr>
            <a:r>
              <a:rPr b="0" i="0" lang="en-US" sz="1600" u="none" cap="none" strike="noStrike">
                <a:solidFill>
                  <a:schemeClr val="lt1"/>
                </a:solidFill>
                <a:latin typeface="Arial"/>
                <a:ea typeface="Arial"/>
                <a:cs typeface="Arial"/>
                <a:sym typeface="Arial"/>
              </a:rPr>
              <a:t>The </a:t>
            </a:r>
            <a:r>
              <a:rPr b="1" i="0" lang="en-US" sz="1600" u="none" cap="none" strike="noStrike">
                <a:solidFill>
                  <a:schemeClr val="dk2"/>
                </a:solidFill>
              </a:rPr>
              <a:t>balance sheet </a:t>
            </a:r>
            <a:r>
              <a:rPr b="0" i="0" lang="en-US" sz="1600" u="none" cap="none" strike="noStrike">
                <a:solidFill>
                  <a:schemeClr val="lt1"/>
                </a:solidFill>
                <a:latin typeface="Arial"/>
                <a:ea typeface="Arial"/>
                <a:cs typeface="Arial"/>
                <a:sym typeface="Arial"/>
              </a:rPr>
              <a:t>indicates the current value of the company.  It also shows current assets (cash, property, equipment, receivables) and current liabilities (debts owed and loans).</a:t>
            </a:r>
            <a:endParaRPr b="0" i="0" sz="1600" u="none" cap="none" strike="noStrike">
              <a:solidFill>
                <a:srgbClr val="000000"/>
              </a:solidFill>
              <a:latin typeface="Arial"/>
              <a:ea typeface="Arial"/>
              <a:cs typeface="Arial"/>
              <a:sym typeface="Arial"/>
            </a:endParaRPr>
          </a:p>
        </p:txBody>
      </p:sp>
      <p:sp>
        <p:nvSpPr>
          <p:cNvPr id="83" name="Google Shape;83;p8"/>
          <p:cNvSpPr txBox="1"/>
          <p:nvPr/>
        </p:nvSpPr>
        <p:spPr>
          <a:xfrm>
            <a:off x="938500" y="2833775"/>
            <a:ext cx="6600000" cy="990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lang="en-US" sz="1800">
                <a:solidFill>
                  <a:schemeClr val="lt1"/>
                </a:solidFill>
              </a:rPr>
              <a:t>Income Statement</a:t>
            </a:r>
            <a:endParaRPr b="1" sz="1800">
              <a:solidFill>
                <a:schemeClr val="lt1"/>
              </a:solidFill>
            </a:endParaRPr>
          </a:p>
          <a:p>
            <a:pPr indent="0" lvl="0" marL="0" marR="0" rtl="0" algn="l">
              <a:lnSpc>
                <a:spcPct val="100000"/>
              </a:lnSpc>
              <a:spcBef>
                <a:spcPts val="1000"/>
              </a:spcBef>
              <a:spcAft>
                <a:spcPts val="0"/>
              </a:spcAft>
              <a:buClr>
                <a:srgbClr val="000000"/>
              </a:buClr>
              <a:buSzPts val="1400"/>
              <a:buFont typeface="Arial"/>
              <a:buNone/>
            </a:pPr>
            <a:r>
              <a:rPr b="0" i="0" lang="en-US" sz="1600" u="none" cap="none" strike="noStrike">
                <a:solidFill>
                  <a:schemeClr val="lt1"/>
                </a:solidFill>
                <a:latin typeface="Arial"/>
                <a:ea typeface="Arial"/>
                <a:cs typeface="Arial"/>
                <a:sym typeface="Arial"/>
              </a:rPr>
              <a:t>An </a:t>
            </a:r>
            <a:r>
              <a:rPr b="1" i="0" lang="en-US" sz="1600" u="none" cap="none" strike="noStrike">
                <a:solidFill>
                  <a:schemeClr val="dk2"/>
                </a:solidFill>
              </a:rPr>
              <a:t>income statement</a:t>
            </a:r>
            <a:r>
              <a:rPr b="0" i="0" lang="en-US" sz="1600" u="none" cap="none" strike="noStrike">
                <a:solidFill>
                  <a:schemeClr val="lt1"/>
                </a:solidFill>
                <a:latin typeface="Arial"/>
                <a:ea typeface="Arial"/>
                <a:cs typeface="Arial"/>
                <a:sym typeface="Arial"/>
              </a:rPr>
              <a:t> is a record of profit and loss.  The income statement identifies all revenues received and expenses paid.</a:t>
            </a:r>
            <a:endParaRPr b="0" i="0" sz="1600" u="none" cap="none" strike="noStrike">
              <a:solidFill>
                <a:srgbClr val="000000"/>
              </a:solidFill>
              <a:latin typeface="Arial"/>
              <a:ea typeface="Arial"/>
              <a:cs typeface="Arial"/>
              <a:sym typeface="Arial"/>
            </a:endParaRPr>
          </a:p>
        </p:txBody>
      </p:sp>
      <p:cxnSp>
        <p:nvCxnSpPr>
          <p:cNvPr id="84" name="Google Shape;84;p8"/>
          <p:cNvCxnSpPr/>
          <p:nvPr/>
        </p:nvCxnSpPr>
        <p:spPr>
          <a:xfrm>
            <a:off x="938500" y="9919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FINANCING EXAMPLE</a:t>
            </a:r>
            <a:endParaRPr b="1">
              <a:latin typeface="Arial"/>
              <a:ea typeface="Arial"/>
              <a:cs typeface="Arial"/>
              <a:sym typeface="Arial"/>
            </a:endParaRPr>
          </a:p>
        </p:txBody>
      </p:sp>
      <p:sp>
        <p:nvSpPr>
          <p:cNvPr id="90" name="Google Shape;90;p9"/>
          <p:cNvSpPr txBox="1"/>
          <p:nvPr>
            <p:ph idx="1" type="body"/>
          </p:nvPr>
        </p:nvSpPr>
        <p:spPr>
          <a:xfrm>
            <a:off x="938500" y="936025"/>
            <a:ext cx="7172100" cy="311668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Let’s say your favorite college football team is evaluating their operating budget for the upcoming season.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One of the key challenges they will face from a financial perspective is the significant cost of travel for “away” games.</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b="1" lang="en-US" sz="1600">
                <a:latin typeface="Arial"/>
                <a:ea typeface="Arial"/>
                <a:cs typeface="Arial"/>
                <a:sym typeface="Arial"/>
              </a:rPr>
              <a:t>The program’s budgeted football revenues include:</a:t>
            </a:r>
            <a:endParaRPr b="1"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Corporate sponsorship</a:t>
            </a:r>
            <a:endParaRPr sz="1600"/>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NCAA revenue distribution</a:t>
            </a:r>
            <a:endParaRPr sz="1600"/>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Ticket sales </a:t>
            </a:r>
            <a:endParaRPr sz="1600"/>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“Guarantee games” </a:t>
            </a:r>
            <a:endParaRPr sz="1600"/>
          </a:p>
        </p:txBody>
      </p:sp>
      <p:cxnSp>
        <p:nvCxnSpPr>
          <p:cNvPr id="91" name="Google Shape;91;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92" name="Google Shape;92;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3" name="Google Shape;93;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GUARANTEE GAMES</a:t>
            </a:r>
            <a:endParaRPr b="1">
              <a:latin typeface="Arial"/>
              <a:ea typeface="Arial"/>
              <a:cs typeface="Arial"/>
              <a:sym typeface="Arial"/>
            </a:endParaRPr>
          </a:p>
        </p:txBody>
      </p:sp>
      <p:sp>
        <p:nvSpPr>
          <p:cNvPr id="99" name="Google Shape;99;p10"/>
          <p:cNvSpPr txBox="1"/>
          <p:nvPr>
            <p:ph idx="1" type="body"/>
          </p:nvPr>
        </p:nvSpPr>
        <p:spPr>
          <a:xfrm>
            <a:off x="938500" y="936025"/>
            <a:ext cx="7172100" cy="362468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A </a:t>
            </a:r>
            <a:r>
              <a:rPr b="1" lang="en-US" sz="1600">
                <a:solidFill>
                  <a:schemeClr val="dk2"/>
                </a:solidFill>
                <a:latin typeface="Arial"/>
                <a:ea typeface="Arial"/>
                <a:cs typeface="Arial"/>
                <a:sym typeface="Arial"/>
              </a:rPr>
              <a:t>guarantee game</a:t>
            </a:r>
            <a:r>
              <a:rPr b="1" lang="en-US" sz="1600">
                <a:solidFill>
                  <a:srgbClr val="EF8600"/>
                </a:solidFill>
                <a:latin typeface="Arial"/>
                <a:ea typeface="Arial"/>
                <a:cs typeface="Arial"/>
                <a:sym typeface="Arial"/>
              </a:rPr>
              <a:t> </a:t>
            </a:r>
            <a:r>
              <a:rPr lang="en-US" sz="1600">
                <a:latin typeface="Arial"/>
                <a:ea typeface="Arial"/>
                <a:cs typeface="Arial"/>
                <a:sym typeface="Arial"/>
              </a:rPr>
              <a:t>is a game where a larger program’s team (typically football or men’s basketball) will pay a smaller school opponent to come to its campus for a game.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It becomes worthwhile to guarantee money to the smaller school for participating in the game and traveling b</a:t>
            </a:r>
            <a:r>
              <a:rPr lang="en-US" sz="1600">
                <a:latin typeface="Arial"/>
                <a:ea typeface="Arial"/>
                <a:cs typeface="Arial"/>
                <a:sym typeface="Arial"/>
              </a:rPr>
              <a:t>ecause the larger school is usually favored to win the game</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b="1" lang="en-US" sz="1600">
                <a:latin typeface="Arial"/>
                <a:ea typeface="Arial"/>
                <a:cs typeface="Arial"/>
                <a:sym typeface="Arial"/>
              </a:rPr>
              <a:t>Example:</a:t>
            </a:r>
            <a:endParaRPr b="1"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In 2023, Kent State will earn $3.6 million in guarantee game revenue with visits to UCF ($900,000), Arkansas ($1.6 million) and Fresno State ($1.1 million).</a:t>
            </a:r>
            <a:endParaRPr sz="1600">
              <a:latin typeface="Arial"/>
              <a:ea typeface="Arial"/>
              <a:cs typeface="Arial"/>
              <a:sym typeface="Arial"/>
            </a:endParaRPr>
          </a:p>
          <a:p>
            <a:pPr indent="-463550" lvl="0" marL="463550" rtl="0" algn="l">
              <a:lnSpc>
                <a:spcPct val="100000"/>
              </a:lnSpc>
              <a:spcBef>
                <a:spcPts val="600"/>
              </a:spcBef>
              <a:spcAft>
                <a:spcPts val="0"/>
              </a:spcAft>
              <a:buSzPts val="1150"/>
              <a:buNone/>
            </a:pPr>
            <a:r>
              <a:t/>
            </a:r>
            <a:endParaRPr sz="1600">
              <a:latin typeface="Arial"/>
              <a:ea typeface="Arial"/>
              <a:cs typeface="Arial"/>
              <a:sym typeface="Arial"/>
            </a:endParaRPr>
          </a:p>
          <a:p>
            <a:pPr indent="-463550" lvl="0" marL="463550" rtl="0" algn="l">
              <a:lnSpc>
                <a:spcPct val="100000"/>
              </a:lnSpc>
              <a:spcBef>
                <a:spcPts val="600"/>
              </a:spcBef>
              <a:spcAft>
                <a:spcPts val="0"/>
              </a:spcAft>
              <a:buSzPts val="1150"/>
              <a:buNone/>
            </a:pPr>
            <a:r>
              <a:t/>
            </a:r>
            <a:endParaRPr sz="1600">
              <a:latin typeface="Arial"/>
              <a:ea typeface="Arial"/>
              <a:cs typeface="Arial"/>
              <a:sym typeface="Arial"/>
            </a:endParaRPr>
          </a:p>
          <a:p>
            <a:pPr indent="-463550" lvl="0" marL="463550" rtl="0" algn="l">
              <a:lnSpc>
                <a:spcPct val="100000"/>
              </a:lnSpc>
              <a:spcBef>
                <a:spcPts val="600"/>
              </a:spcBef>
              <a:spcAft>
                <a:spcPts val="0"/>
              </a:spcAft>
              <a:buSzPts val="1150"/>
              <a:buNone/>
            </a:pPr>
            <a:r>
              <a:t/>
            </a:r>
            <a:endParaRPr sz="1600">
              <a:latin typeface="Arial"/>
              <a:ea typeface="Arial"/>
              <a:cs typeface="Arial"/>
              <a:sym typeface="Arial"/>
            </a:endParaRPr>
          </a:p>
          <a:p>
            <a:pPr indent="-463550" lvl="0" marL="463550" rtl="0" algn="l">
              <a:lnSpc>
                <a:spcPct val="100000"/>
              </a:lnSpc>
              <a:spcBef>
                <a:spcPts val="600"/>
              </a:spcBef>
              <a:spcAft>
                <a:spcPts val="600"/>
              </a:spcAft>
              <a:buSzPts val="1150"/>
              <a:buNone/>
            </a:pPr>
            <a:r>
              <a:t/>
            </a:r>
            <a:endParaRPr sz="1600">
              <a:latin typeface="Arial"/>
              <a:ea typeface="Arial"/>
              <a:cs typeface="Arial"/>
              <a:sym typeface="Arial"/>
            </a:endParaRPr>
          </a:p>
        </p:txBody>
      </p:sp>
      <p:cxnSp>
        <p:nvCxnSpPr>
          <p:cNvPr id="100" name="Google Shape;100;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01" name="Google Shape;101;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2" name="Google Shape;102;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