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5143500" cx="9144000"/>
  <p:notesSz cx="6858000" cy="9144000"/>
  <p:embeddedFontLst>
    <p:embeddedFont>
      <p:font typeface="Montserrat"/>
      <p:regular r:id="rId19"/>
      <p:bold r:id="rId20"/>
      <p:italic r:id="rId21"/>
      <p:boldItalic r:id="rId22"/>
    </p:embeddedFont>
    <p:embeddedFont>
      <p:font typeface="Oswald"/>
      <p:regular r:id="rId23"/>
      <p:bold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jyDBDMIit1iEWYVINcaWdufebdb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bold.fntdata"/><Relationship Id="rId22" Type="http://schemas.openxmlformats.org/officeDocument/2006/relationships/font" Target="fonts/Montserrat-boldItalic.fntdata"/><Relationship Id="rId21" Type="http://schemas.openxmlformats.org/officeDocument/2006/relationships/font" Target="fonts/Montserrat-italic.fntdata"/><Relationship Id="rId24" Type="http://schemas.openxmlformats.org/officeDocument/2006/relationships/font" Target="fonts/Oswald-bold.fntdata"/><Relationship Id="rId23" Type="http://schemas.openxmlformats.org/officeDocument/2006/relationships/font" Target="fonts/Oswald-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font" Target="fonts/Montserrat-regular.fntdata"/><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1" name="Google Shape;11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0" name="Google Shape;12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 name="Google Shape;3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 name="Google Shape;4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 name="Google Shape;4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 name="Google Shape;6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 name="Google Shape;7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 name="Google Shape;85;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6"/>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6"/>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7"/>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 name="Shape 15"/>
        <p:cNvGrpSpPr/>
        <p:nvPr/>
      </p:nvGrpSpPr>
      <p:grpSpPr>
        <a:xfrm>
          <a:off x="0" y="0"/>
          <a:ext cx="0" cy="0"/>
          <a:chOff x="0" y="0"/>
          <a:chExt cx="0" cy="0"/>
        </a:xfrm>
      </p:grpSpPr>
      <p:sp>
        <p:nvSpPr>
          <p:cNvPr id="16" name="Google Shape;16;p1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7" name="Google Shape;17;p19"/>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8" name="Google Shape;18;p19"/>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2175900" y="1950100"/>
            <a:ext cx="4792200" cy="644700"/>
          </a:xfrm>
          <a:prstGeom prst="rect">
            <a:avLst/>
          </a:prstGeom>
          <a:noFill/>
          <a:ln>
            <a:noFill/>
          </a:ln>
          <a:effectLst>
            <a:outerShdw blurRad="142875" rotWithShape="0" algn="bl" dir="87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MARKETING PLAN</a:t>
            </a:r>
            <a:endParaRPr/>
          </a:p>
        </p:txBody>
      </p:sp>
      <p:sp>
        <p:nvSpPr>
          <p:cNvPr id="24" name="Google Shape;24;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411"/>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5.1</a:t>
            </a:r>
            <a:endParaRPr b="0" sz="2200">
              <a:latin typeface="Arial"/>
              <a:ea typeface="Arial"/>
              <a:cs typeface="Arial"/>
              <a:sym typeface="Arial"/>
            </a:endParaRPr>
          </a:p>
        </p:txBody>
      </p:sp>
      <p:cxnSp>
        <p:nvCxnSpPr>
          <p:cNvPr id="25" name="Google Shape;25;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6" name="Google Shape;26;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105" name="Google Shape;105;p10"/>
          <p:cNvSpPr txBox="1"/>
          <p:nvPr>
            <p:ph idx="1" type="body"/>
          </p:nvPr>
        </p:nvSpPr>
        <p:spPr>
          <a:xfrm>
            <a:off x="938500" y="880532"/>
            <a:ext cx="7172100" cy="384894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Types of Competition</a:t>
            </a:r>
            <a:endParaRPr sz="1000">
              <a:latin typeface="Arial"/>
              <a:ea typeface="Arial"/>
              <a:cs typeface="Arial"/>
              <a:sym typeface="Arial"/>
            </a:endParaRPr>
          </a:p>
          <a:p>
            <a:pPr indent="0" lvl="0" marL="0" rtl="0" algn="l">
              <a:lnSpc>
                <a:spcPct val="100000"/>
              </a:lnSpc>
              <a:spcBef>
                <a:spcPts val="1000"/>
              </a:spcBef>
              <a:spcAft>
                <a:spcPts val="0"/>
              </a:spcAft>
              <a:buSzPts val="1150"/>
              <a:buNone/>
            </a:pPr>
            <a:r>
              <a:rPr b="1" lang="en-US" sz="1500">
                <a:solidFill>
                  <a:schemeClr val="dk2"/>
                </a:solidFill>
                <a:latin typeface="Arial"/>
                <a:ea typeface="Arial"/>
                <a:cs typeface="Arial"/>
                <a:sym typeface="Arial"/>
              </a:rPr>
              <a:t>Direct competition</a:t>
            </a:r>
            <a:r>
              <a:rPr b="1" lang="en-US" sz="1500">
                <a:solidFill>
                  <a:srgbClr val="EF8600"/>
                </a:solidFill>
                <a:latin typeface="Arial"/>
                <a:ea typeface="Arial"/>
                <a:cs typeface="Arial"/>
                <a:sym typeface="Arial"/>
              </a:rPr>
              <a:t> </a:t>
            </a:r>
            <a:r>
              <a:rPr lang="en-US" sz="1500">
                <a:solidFill>
                  <a:schemeClr val="lt1"/>
                </a:solidFill>
                <a:latin typeface="Arial"/>
                <a:ea typeface="Arial"/>
                <a:cs typeface="Arial"/>
                <a:sym typeface="Arial"/>
              </a:rPr>
              <a:t>occurs between sellers of similar products and services. Direct competition can come from businesses and brands both domestically (inside the United States) and internationally. </a:t>
            </a:r>
            <a:endParaRPr sz="1500">
              <a:latin typeface="Arial"/>
              <a:ea typeface="Arial"/>
              <a:cs typeface="Arial"/>
              <a:sym typeface="Arial"/>
            </a:endParaRPr>
          </a:p>
          <a:p>
            <a:pPr indent="-323850" lvl="0" marL="457200" rtl="0" algn="l">
              <a:lnSpc>
                <a:spcPct val="100000"/>
              </a:lnSpc>
              <a:spcBef>
                <a:spcPts val="600"/>
              </a:spcBef>
              <a:spcAft>
                <a:spcPts val="0"/>
              </a:spcAft>
              <a:buSzPts val="1500"/>
              <a:buFont typeface="Arial"/>
              <a:buChar char="●"/>
            </a:pPr>
            <a:r>
              <a:rPr lang="en-US" sz="1500">
                <a:latin typeface="Arial"/>
                <a:ea typeface="Arial"/>
                <a:cs typeface="Arial"/>
                <a:sym typeface="Arial"/>
              </a:rPr>
              <a:t>In China, Li Ning, a Chinese footwear and apparel brand, competes directly with Nike, Adidas, Puma, Under Armour, and other Chinese brands, Anta, Peak, and Xtep. </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The company hopes to position itself as the top footwear and apparel brand in China.</a:t>
            </a:r>
            <a:endParaRPr sz="1050">
              <a:latin typeface="Arial"/>
              <a:ea typeface="Arial"/>
              <a:cs typeface="Arial"/>
              <a:sym typeface="Arial"/>
            </a:endParaRPr>
          </a:p>
          <a:p>
            <a:pPr indent="0" lvl="0" marL="0" rtl="0" algn="l">
              <a:lnSpc>
                <a:spcPct val="100000"/>
              </a:lnSpc>
              <a:spcBef>
                <a:spcPts val="600"/>
              </a:spcBef>
              <a:spcAft>
                <a:spcPts val="0"/>
              </a:spcAft>
              <a:buSzPts val="1150"/>
              <a:buNone/>
            </a:pPr>
            <a:r>
              <a:rPr b="1" lang="en-US" sz="1500">
                <a:solidFill>
                  <a:schemeClr val="dk2"/>
                </a:solidFill>
                <a:latin typeface="Arial"/>
                <a:ea typeface="Arial"/>
                <a:cs typeface="Arial"/>
                <a:sym typeface="Arial"/>
              </a:rPr>
              <a:t>Indirect competition</a:t>
            </a:r>
            <a:r>
              <a:rPr b="1" lang="en-US" sz="1500">
                <a:solidFill>
                  <a:schemeClr val="lt1"/>
                </a:solidFill>
                <a:latin typeface="Arial"/>
                <a:ea typeface="Arial"/>
                <a:cs typeface="Arial"/>
                <a:sym typeface="Arial"/>
              </a:rPr>
              <a:t> </a:t>
            </a:r>
            <a:r>
              <a:rPr lang="en-US" sz="1500">
                <a:solidFill>
                  <a:schemeClr val="lt1"/>
                </a:solidFill>
                <a:latin typeface="Arial"/>
                <a:ea typeface="Arial"/>
                <a:cs typeface="Arial"/>
                <a:sym typeface="Arial"/>
              </a:rPr>
              <a:t>occurs between sellers that compete for the same share of consumers’ discretionary income (competition for the entertainment dollar).  </a:t>
            </a:r>
            <a:endParaRPr sz="1050">
              <a:latin typeface="Arial"/>
              <a:ea typeface="Arial"/>
              <a:cs typeface="Arial"/>
              <a:sym typeface="Arial"/>
            </a:endParaRPr>
          </a:p>
          <a:p>
            <a:pPr indent="-323850" lvl="0" marL="457200" rtl="0" algn="l">
              <a:lnSpc>
                <a:spcPct val="100000"/>
              </a:lnSpc>
              <a:spcBef>
                <a:spcPts val="600"/>
              </a:spcBef>
              <a:spcAft>
                <a:spcPts val="0"/>
              </a:spcAft>
              <a:buClr>
                <a:schemeClr val="lt1"/>
              </a:buClr>
              <a:buSzPts val="1500"/>
              <a:buFont typeface="Arial"/>
              <a:buChar char="●"/>
            </a:pPr>
            <a:r>
              <a:rPr lang="en-US" sz="1500">
                <a:solidFill>
                  <a:schemeClr val="lt1"/>
                </a:solidFill>
                <a:latin typeface="Arial"/>
                <a:ea typeface="Arial"/>
                <a:cs typeface="Arial"/>
                <a:sym typeface="Arial"/>
              </a:rPr>
              <a:t>Georgia Tech athletics, the Atlanta Falcons and NASCAR are all competing for the attention (and dollars) of sports fans in the Atlanta market.</a:t>
            </a:r>
            <a:endParaRPr sz="1050">
              <a:latin typeface="Arial"/>
              <a:ea typeface="Arial"/>
              <a:cs typeface="Arial"/>
              <a:sym typeface="Arial"/>
            </a:endParaRPr>
          </a:p>
        </p:txBody>
      </p:sp>
      <p:cxnSp>
        <p:nvCxnSpPr>
          <p:cNvPr id="106" name="Google Shape;106;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07" name="Google Shape;107;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8" name="Google Shape;108;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1"/>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114" name="Google Shape;114;p11"/>
          <p:cNvSpPr txBox="1"/>
          <p:nvPr>
            <p:ph idx="1" type="body"/>
          </p:nvPr>
        </p:nvSpPr>
        <p:spPr>
          <a:xfrm>
            <a:off x="938500" y="880532"/>
            <a:ext cx="7172100" cy="384894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Substitute Products</a:t>
            </a:r>
            <a:endParaRPr b="1" sz="1800"/>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0"/>
              </a:spcAft>
              <a:buSzPts val="1150"/>
              <a:buNone/>
            </a:pPr>
            <a:r>
              <a:rPr b="1" lang="en-US" sz="1600">
                <a:solidFill>
                  <a:schemeClr val="dk2"/>
                </a:solidFill>
                <a:latin typeface="Arial"/>
                <a:ea typeface="Arial"/>
                <a:cs typeface="Arial"/>
                <a:sym typeface="Arial"/>
              </a:rPr>
              <a:t>Substitute products</a:t>
            </a:r>
            <a:r>
              <a:rPr b="1" lang="en-US" sz="1600">
                <a:solidFill>
                  <a:schemeClr val="lt1"/>
                </a:solidFill>
                <a:latin typeface="Arial"/>
                <a:ea typeface="Arial"/>
                <a:cs typeface="Arial"/>
                <a:sym typeface="Arial"/>
              </a:rPr>
              <a:t> </a:t>
            </a:r>
            <a:r>
              <a:rPr lang="en-US" sz="1600">
                <a:solidFill>
                  <a:schemeClr val="lt1"/>
                </a:solidFill>
                <a:latin typeface="Arial"/>
                <a:ea typeface="Arial"/>
                <a:cs typeface="Arial"/>
                <a:sym typeface="Arial"/>
              </a:rPr>
              <a:t>are products (or services) that consumers may choose to use rather than a particular company’s product </a:t>
            </a:r>
            <a:endParaRPr sz="1600"/>
          </a:p>
          <a:p>
            <a:pPr indent="-330200" lvl="0" marL="457200" rtl="0" algn="l">
              <a:lnSpc>
                <a:spcPct val="100000"/>
              </a:lnSpc>
              <a:spcBef>
                <a:spcPts val="600"/>
              </a:spcBef>
              <a:spcAft>
                <a:spcPts val="0"/>
              </a:spcAft>
              <a:buClr>
                <a:schemeClr val="lt1"/>
              </a:buClr>
              <a:buSzPts val="1600"/>
              <a:buFont typeface="Arial"/>
              <a:buChar char="●"/>
            </a:pPr>
            <a:r>
              <a:rPr lang="en-US" sz="1600">
                <a:solidFill>
                  <a:schemeClr val="lt1"/>
                </a:solidFill>
                <a:latin typeface="Arial"/>
                <a:ea typeface="Arial"/>
                <a:cs typeface="Arial"/>
                <a:sym typeface="Arial"/>
              </a:rPr>
              <a:t>Watching games in HD on television rather than attending the game in person. </a:t>
            </a:r>
            <a:endParaRPr sz="1600"/>
          </a:p>
        </p:txBody>
      </p:sp>
      <p:cxnSp>
        <p:nvCxnSpPr>
          <p:cNvPr id="115" name="Google Shape;115;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16" name="Google Shape;116;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7" name="Google Shape;117;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2"/>
          <p:cNvSpPr txBox="1"/>
          <p:nvPr>
            <p:ph type="title"/>
          </p:nvPr>
        </p:nvSpPr>
        <p:spPr>
          <a:xfrm>
            <a:off x="644302"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123" name="Google Shape;123;p12"/>
          <p:cNvSpPr txBox="1"/>
          <p:nvPr>
            <p:ph idx="1" type="body"/>
          </p:nvPr>
        </p:nvSpPr>
        <p:spPr>
          <a:xfrm>
            <a:off x="644302" y="1011853"/>
            <a:ext cx="3760800" cy="3849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700">
                <a:latin typeface="Arial"/>
                <a:ea typeface="Arial"/>
                <a:cs typeface="Arial"/>
                <a:sym typeface="Arial"/>
              </a:rPr>
              <a:t>Monopolies</a:t>
            </a:r>
            <a:endParaRPr b="1" sz="1700">
              <a:latin typeface="Arial"/>
              <a:ea typeface="Arial"/>
              <a:cs typeface="Arial"/>
              <a:sym typeface="Arial"/>
            </a:endParaRPr>
          </a:p>
          <a:p>
            <a:pPr indent="0" lvl="0" marL="0" rtl="0" algn="l">
              <a:lnSpc>
                <a:spcPct val="100000"/>
              </a:lnSpc>
              <a:spcBef>
                <a:spcPts val="600"/>
              </a:spcBef>
              <a:spcAft>
                <a:spcPts val="600"/>
              </a:spcAft>
              <a:buSzPts val="1150"/>
              <a:buNone/>
            </a:pPr>
            <a:r>
              <a:rPr lang="en-US" sz="1600">
                <a:solidFill>
                  <a:schemeClr val="lt1"/>
                </a:solidFill>
                <a:latin typeface="Arial"/>
                <a:ea typeface="Arial"/>
                <a:cs typeface="Arial"/>
                <a:sym typeface="Arial"/>
              </a:rPr>
              <a:t>A</a:t>
            </a:r>
            <a:r>
              <a:rPr lang="en-US" sz="1600">
                <a:solidFill>
                  <a:srgbClr val="EF8600"/>
                </a:solidFill>
                <a:latin typeface="Arial"/>
                <a:ea typeface="Arial"/>
                <a:cs typeface="Arial"/>
                <a:sym typeface="Arial"/>
              </a:rPr>
              <a:t> </a:t>
            </a:r>
            <a:r>
              <a:rPr b="1" lang="en-US" sz="1600">
                <a:solidFill>
                  <a:schemeClr val="dk2"/>
                </a:solidFill>
                <a:latin typeface="Arial"/>
                <a:ea typeface="Arial"/>
                <a:cs typeface="Arial"/>
                <a:sym typeface="Arial"/>
              </a:rPr>
              <a:t>monopoly</a:t>
            </a:r>
            <a:r>
              <a:rPr lang="en-US" sz="1600">
                <a:solidFill>
                  <a:srgbClr val="EF8600"/>
                </a:solidFill>
                <a:latin typeface="Arial"/>
                <a:ea typeface="Arial"/>
                <a:cs typeface="Arial"/>
                <a:sym typeface="Arial"/>
              </a:rPr>
              <a:t> </a:t>
            </a:r>
            <a:r>
              <a:rPr lang="en-US" sz="1600">
                <a:solidFill>
                  <a:schemeClr val="lt1"/>
                </a:solidFill>
                <a:latin typeface="Arial"/>
                <a:ea typeface="Arial"/>
                <a:cs typeface="Arial"/>
                <a:sym typeface="Arial"/>
              </a:rPr>
              <a:t>occurs when there is no competition in the marketplace. It is illegal for companies to attempt to create monopolies and those actions are monitored and regulated by the Federal Trade Commission. </a:t>
            </a:r>
            <a:endParaRPr sz="1600"/>
          </a:p>
        </p:txBody>
      </p:sp>
      <p:cxnSp>
        <p:nvCxnSpPr>
          <p:cNvPr id="124" name="Google Shape;124;p12"/>
          <p:cNvCxnSpPr/>
          <p:nvPr/>
        </p:nvCxnSpPr>
        <p:spPr>
          <a:xfrm>
            <a:off x="644302"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25" name="Google Shape;125;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6" name="Google Shape;126;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Icon&#10;&#10;Description automatically generated" id="127" name="Google Shape;127;p12"/>
          <p:cNvPicPr preferRelativeResize="0"/>
          <p:nvPr/>
        </p:nvPicPr>
        <p:blipFill rotWithShape="1">
          <a:blip r:embed="rId4">
            <a:alphaModFix/>
          </a:blip>
          <a:srcRect b="0" l="0" r="0" t="0"/>
          <a:stretch/>
        </p:blipFill>
        <p:spPr>
          <a:xfrm>
            <a:off x="5385199" y="615729"/>
            <a:ext cx="2889802" cy="288980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133" name="Google Shape;133;p13"/>
          <p:cNvSpPr txBox="1"/>
          <p:nvPr>
            <p:ph idx="1" type="body"/>
          </p:nvPr>
        </p:nvSpPr>
        <p:spPr>
          <a:xfrm>
            <a:off x="938500" y="1008750"/>
            <a:ext cx="7650000" cy="330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500">
                <a:latin typeface="Arial"/>
                <a:ea typeface="Arial"/>
                <a:cs typeface="Arial"/>
                <a:sym typeface="Arial"/>
              </a:rPr>
              <a:t>Examples of Monopolies:</a:t>
            </a:r>
            <a:endParaRPr b="1"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In 2023, the U.S. Justice Department launched an investigation into the PGA Tour’s proposed merger with Saudi-funded LIV Golf, examining the possibility of anticompetitive behavior after LIV Golf had originally accused the PGA Tour’s position as an “illegal monopoly.”  </a:t>
            </a:r>
            <a:endParaRPr sz="1500">
              <a:latin typeface="Arial"/>
              <a:ea typeface="Arial"/>
              <a:cs typeface="Arial"/>
              <a:sym typeface="Arial"/>
            </a:endParaRPr>
          </a:p>
          <a:p>
            <a:pPr indent="-323850" lvl="1" marL="914400" rtl="0" algn="l">
              <a:lnSpc>
                <a:spcPct val="100000"/>
              </a:lnSpc>
              <a:spcBef>
                <a:spcPts val="1000"/>
              </a:spcBef>
              <a:spcAft>
                <a:spcPts val="0"/>
              </a:spcAft>
              <a:buSzPts val="1500"/>
              <a:buFont typeface="Arial"/>
              <a:buChar char="○"/>
            </a:pPr>
            <a:r>
              <a:rPr lang="en-US" sz="1500">
                <a:latin typeface="Arial"/>
                <a:ea typeface="Arial"/>
                <a:cs typeface="Arial"/>
                <a:sym typeface="Arial"/>
              </a:rPr>
              <a:t>The two rivals’ decision to drop lawsuits and eventually merge had some antitrust experts asking if LIV Golf already sued the PGA Tour for monopolistic concerns, isn’t a merger between the two an even bigger monopoly?</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To help alleviate any concerns of a potential monopoly after its acquisition of Activision Blizzard, Microsoft signed a 10-year deal with Nintendo to bring Call of Duty and other popular video games to Nintendo platforms so those titles would not be exclusive to Xbox consoles</a:t>
            </a:r>
            <a:endParaRPr sz="1500">
              <a:latin typeface="Arial"/>
              <a:ea typeface="Arial"/>
              <a:cs typeface="Arial"/>
              <a:sym typeface="Arial"/>
            </a:endParaRPr>
          </a:p>
          <a:p>
            <a:pPr indent="0" lvl="0" marL="0" rtl="0" algn="l">
              <a:lnSpc>
                <a:spcPct val="100000"/>
              </a:lnSpc>
              <a:spcBef>
                <a:spcPts val="1000"/>
              </a:spcBef>
              <a:spcAft>
                <a:spcPts val="0"/>
              </a:spcAft>
              <a:buNone/>
            </a:pPr>
            <a:r>
              <a:t/>
            </a:r>
            <a:endParaRPr sz="1500">
              <a:latin typeface="Arial"/>
              <a:ea typeface="Arial"/>
              <a:cs typeface="Arial"/>
              <a:sym typeface="Arial"/>
            </a:endParaRPr>
          </a:p>
          <a:p>
            <a:pPr indent="0" lvl="0" marL="0" rtl="0" algn="l">
              <a:lnSpc>
                <a:spcPct val="100000"/>
              </a:lnSpc>
              <a:spcBef>
                <a:spcPts val="1000"/>
              </a:spcBef>
              <a:spcAft>
                <a:spcPts val="1000"/>
              </a:spcAft>
              <a:buSzPts val="1150"/>
              <a:buNone/>
            </a:pPr>
            <a:r>
              <a:t/>
            </a:r>
            <a:endParaRPr sz="1500">
              <a:latin typeface="Arial"/>
              <a:ea typeface="Arial"/>
              <a:cs typeface="Arial"/>
              <a:sym typeface="Arial"/>
            </a:endParaRPr>
          </a:p>
        </p:txBody>
      </p:sp>
      <p:cxnSp>
        <p:nvCxnSpPr>
          <p:cNvPr id="134" name="Google Shape;134;p1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135" name="Google Shape;135;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36" name="Google Shape;136;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b="0" i="0" lang="en-US" sz="800" u="none" cap="none" strike="noStrike">
                <a:solidFill>
                  <a:srgbClr val="3D85C6"/>
                </a:solidFill>
                <a:latin typeface="Oswald"/>
                <a:ea typeface="Oswald"/>
                <a:cs typeface="Oswald"/>
                <a:sym typeface="Oswald"/>
              </a:rPr>
              <a:t>. Sports Career Consulting, LLC.</a:t>
            </a:r>
            <a:endParaRPr b="0" i="0" sz="800" u="none" cap="none" strike="noStrike">
              <a:solidFill>
                <a:srgbClr val="3D85C6"/>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pic>
        <p:nvPicPr>
          <p:cNvPr id="141" name="Google Shape;141;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42" name="Google Shape;142;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43" name="Google Shape;143;p14"/>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 name="Shape 31"/>
        <p:cNvGrpSpPr/>
        <p:nvPr/>
      </p:nvGrpSpPr>
      <p:grpSpPr>
        <a:xfrm>
          <a:off x="0" y="0"/>
          <a:ext cx="0" cy="0"/>
          <a:chOff x="0" y="0"/>
          <a:chExt cx="0" cy="0"/>
        </a:xfrm>
      </p:grpSpPr>
      <p:sp>
        <p:nvSpPr>
          <p:cNvPr id="32" name="Google Shape;32;p2"/>
          <p:cNvSpPr txBox="1"/>
          <p:nvPr>
            <p:ph type="title"/>
          </p:nvPr>
        </p:nvSpPr>
        <p:spPr>
          <a:xfrm>
            <a:off x="1704150" y="384674"/>
            <a:ext cx="5735700" cy="552923"/>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rPr b="1" lang="en-US">
                <a:latin typeface="Arial"/>
                <a:ea typeface="Arial"/>
                <a:cs typeface="Arial"/>
                <a:sym typeface="Arial"/>
              </a:rPr>
              <a:t>WHAT IS A MARKETING PLAN?</a:t>
            </a:r>
            <a:endParaRPr b="1">
              <a:latin typeface="Arial"/>
              <a:ea typeface="Arial"/>
              <a:cs typeface="Arial"/>
              <a:sym typeface="Arial"/>
            </a:endParaRPr>
          </a:p>
        </p:txBody>
      </p:sp>
      <p:sp>
        <p:nvSpPr>
          <p:cNvPr id="33" name="Google Shape;33;p2"/>
          <p:cNvSpPr txBox="1"/>
          <p:nvPr>
            <p:ph idx="1" type="body"/>
          </p:nvPr>
        </p:nvSpPr>
        <p:spPr>
          <a:xfrm>
            <a:off x="676192" y="1156389"/>
            <a:ext cx="7791616" cy="1846424"/>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1150"/>
              <a:buNone/>
            </a:pPr>
            <a:r>
              <a:rPr lang="en-US" sz="1600">
                <a:solidFill>
                  <a:schemeClr val="lt1"/>
                </a:solidFill>
                <a:latin typeface="Arial"/>
                <a:ea typeface="Arial"/>
                <a:cs typeface="Arial"/>
                <a:sym typeface="Arial"/>
              </a:rPr>
              <a:t>A</a:t>
            </a:r>
            <a:r>
              <a:rPr lang="en-US" sz="1600">
                <a:solidFill>
                  <a:srgbClr val="EF8600"/>
                </a:solidFill>
                <a:latin typeface="Arial"/>
                <a:ea typeface="Arial"/>
                <a:cs typeface="Arial"/>
                <a:sym typeface="Arial"/>
              </a:rPr>
              <a:t> </a:t>
            </a:r>
            <a:r>
              <a:rPr b="1" lang="en-US" sz="1600">
                <a:solidFill>
                  <a:schemeClr val="dk2"/>
                </a:solidFill>
                <a:latin typeface="Arial"/>
                <a:ea typeface="Arial"/>
                <a:cs typeface="Arial"/>
                <a:sym typeface="Arial"/>
              </a:rPr>
              <a:t>marketing plan</a:t>
            </a:r>
            <a:r>
              <a:rPr lang="en-US" sz="1600">
                <a:solidFill>
                  <a:srgbClr val="EF8600"/>
                </a:solidFill>
                <a:latin typeface="Arial"/>
                <a:ea typeface="Arial"/>
                <a:cs typeface="Arial"/>
                <a:sym typeface="Arial"/>
              </a:rPr>
              <a:t> </a:t>
            </a:r>
            <a:r>
              <a:rPr lang="en-US" sz="1600">
                <a:solidFill>
                  <a:schemeClr val="lt1"/>
                </a:solidFill>
                <a:latin typeface="Arial"/>
                <a:ea typeface="Arial"/>
                <a:cs typeface="Arial"/>
                <a:sym typeface="Arial"/>
              </a:rPr>
              <a:t>is a written document that provides direction for the marketing activities for a specific period of time.  The plan is a critical planning tool for any business, regardless of industry, as it provides direction for the organization by defining goals and strategies.</a:t>
            </a:r>
            <a:endParaRPr sz="1600">
              <a:solidFill>
                <a:schemeClr val="lt1"/>
              </a:solidFill>
              <a:latin typeface="Arial"/>
              <a:ea typeface="Arial"/>
              <a:cs typeface="Arial"/>
              <a:sym typeface="Arial"/>
            </a:endParaRPr>
          </a:p>
        </p:txBody>
      </p:sp>
      <p:cxnSp>
        <p:nvCxnSpPr>
          <p:cNvPr id="34" name="Google Shape;34;p2"/>
          <p:cNvCxnSpPr/>
          <p:nvPr/>
        </p:nvCxnSpPr>
        <p:spPr>
          <a:xfrm>
            <a:off x="3143050" y="1046993"/>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5" name="Google Shape;35;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7" name="Google Shape;37;p2"/>
          <p:cNvPicPr preferRelativeResize="0"/>
          <p:nvPr/>
        </p:nvPicPr>
        <p:blipFill rotWithShape="1">
          <a:blip r:embed="rId4">
            <a:alphaModFix/>
          </a:blip>
          <a:srcRect b="0" l="0" r="0" t="0"/>
          <a:stretch/>
        </p:blipFill>
        <p:spPr>
          <a:xfrm>
            <a:off x="2608674" y="2623809"/>
            <a:ext cx="3831751" cy="18464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p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MARKETING PLAN</a:t>
            </a:r>
            <a:endParaRPr b="1">
              <a:latin typeface="Arial"/>
              <a:ea typeface="Arial"/>
              <a:cs typeface="Arial"/>
              <a:sym typeface="Arial"/>
            </a:endParaRPr>
          </a:p>
        </p:txBody>
      </p:sp>
      <p:sp>
        <p:nvSpPr>
          <p:cNvPr id="43" name="Google Shape;43;p3"/>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Why is a marketing plan important?</a:t>
            </a:r>
            <a:endParaRPr b="1" sz="18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It communicates the goals, objectives, and strategies of a company to its employees</a:t>
            </a:r>
            <a:endParaRPr sz="1600"/>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Essential component to a complete business plan</a:t>
            </a:r>
            <a:endParaRPr sz="1600"/>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Helps organizations obtain financing from outside investors or bank for a new venture</a:t>
            </a:r>
            <a:endParaRPr sz="1600">
              <a:latin typeface="Arial"/>
              <a:ea typeface="Arial"/>
              <a:cs typeface="Arial"/>
              <a:sym typeface="Arial"/>
            </a:endParaRPr>
          </a:p>
        </p:txBody>
      </p:sp>
      <p:cxnSp>
        <p:nvCxnSpPr>
          <p:cNvPr id="44" name="Google Shape;44;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45" name="Google Shape;45;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6" name="Google Shape;46;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MARKETING PLAN</a:t>
            </a:r>
            <a:endParaRPr b="1">
              <a:latin typeface="Arial"/>
              <a:ea typeface="Arial"/>
              <a:cs typeface="Arial"/>
              <a:sym typeface="Arial"/>
            </a:endParaRPr>
          </a:p>
        </p:txBody>
      </p:sp>
      <p:sp>
        <p:nvSpPr>
          <p:cNvPr id="52" name="Google Shape;52;p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latin typeface="Arial"/>
                <a:ea typeface="Arial"/>
                <a:cs typeface="Arial"/>
                <a:sym typeface="Arial"/>
              </a:rPr>
              <a:t>Marketing Plan </a:t>
            </a:r>
            <a:r>
              <a:rPr b="1" lang="en-US" sz="1800">
                <a:latin typeface="Arial"/>
                <a:ea typeface="Arial"/>
                <a:cs typeface="Arial"/>
                <a:sym typeface="Arial"/>
              </a:rPr>
              <a:t>Considerations:</a:t>
            </a:r>
            <a:endParaRPr b="1" sz="1800"/>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Marketing plans can vary in complexity and time frame.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The complexity of the marketing plan is determined by the size and type of the organization and is influenced by the organization’s overall goals and objectives.  </a:t>
            </a:r>
            <a:endParaRPr sz="1600">
              <a:latin typeface="Arial"/>
              <a:ea typeface="Arial"/>
              <a:cs typeface="Arial"/>
              <a:sym typeface="Arial"/>
            </a:endParaRPr>
          </a:p>
          <a:p>
            <a:pPr indent="-330200" lvl="0" marL="457200" rtl="0" algn="l">
              <a:lnSpc>
                <a:spcPct val="100000"/>
              </a:lnSpc>
              <a:spcBef>
                <a:spcPts val="1000"/>
              </a:spcBef>
              <a:spcAft>
                <a:spcPts val="1000"/>
              </a:spcAft>
              <a:buSzPts val="1600"/>
              <a:buFont typeface="Arial"/>
              <a:buChar char="●"/>
            </a:pPr>
            <a:r>
              <a:rPr lang="en-US" sz="1600">
                <a:latin typeface="Arial"/>
                <a:ea typeface="Arial"/>
                <a:cs typeface="Arial"/>
                <a:sym typeface="Arial"/>
              </a:rPr>
              <a:t>The time period covered by the plan also varies with organization size and type.</a:t>
            </a:r>
            <a:endParaRPr sz="1600">
              <a:latin typeface="Arial"/>
              <a:ea typeface="Arial"/>
              <a:cs typeface="Arial"/>
              <a:sym typeface="Arial"/>
            </a:endParaRPr>
          </a:p>
        </p:txBody>
      </p:sp>
      <p:cxnSp>
        <p:nvCxnSpPr>
          <p:cNvPr id="53" name="Google Shape;53;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54" name="Google Shape;54;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5" name="Google Shape;55;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MARKETING PLAN</a:t>
            </a:r>
            <a:endParaRPr b="1">
              <a:latin typeface="Arial"/>
              <a:ea typeface="Arial"/>
              <a:cs typeface="Arial"/>
              <a:sym typeface="Arial"/>
            </a:endParaRPr>
          </a:p>
        </p:txBody>
      </p:sp>
      <p:sp>
        <p:nvSpPr>
          <p:cNvPr id="61" name="Google Shape;61;p5"/>
          <p:cNvSpPr txBox="1"/>
          <p:nvPr>
            <p:ph idx="1" type="body"/>
          </p:nvPr>
        </p:nvSpPr>
        <p:spPr>
          <a:xfrm>
            <a:off x="938500" y="982125"/>
            <a:ext cx="7566600" cy="330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2000">
                <a:latin typeface="Arial"/>
                <a:ea typeface="Arial"/>
                <a:cs typeface="Arial"/>
                <a:sym typeface="Arial"/>
              </a:rPr>
              <a:t>Understanding The Market</a:t>
            </a:r>
            <a:endParaRPr b="1"/>
          </a:p>
          <a:p>
            <a:pPr indent="0" lvl="0" marL="0" rtl="0" algn="l">
              <a:lnSpc>
                <a:spcPct val="100000"/>
              </a:lnSpc>
              <a:spcBef>
                <a:spcPts val="0"/>
              </a:spcBef>
              <a:spcAft>
                <a:spcPts val="0"/>
              </a:spcAft>
              <a:buSzPts val="1150"/>
              <a:buNone/>
            </a:pPr>
            <a:r>
              <a:t/>
            </a:r>
            <a:endParaRPr sz="1000">
              <a:latin typeface="Arial"/>
              <a:ea typeface="Arial"/>
              <a:cs typeface="Arial"/>
              <a:sym typeface="Arial"/>
            </a:endParaRPr>
          </a:p>
          <a:p>
            <a:pPr indent="0" lvl="0" marL="0" rtl="0" algn="l">
              <a:lnSpc>
                <a:spcPct val="100000"/>
              </a:lnSpc>
              <a:spcBef>
                <a:spcPts val="0"/>
              </a:spcBef>
              <a:spcAft>
                <a:spcPts val="0"/>
              </a:spcAft>
              <a:buSzPts val="1150"/>
              <a:buNone/>
            </a:pPr>
            <a:r>
              <a:rPr lang="en-US" sz="1600">
                <a:latin typeface="Arial"/>
                <a:ea typeface="Arial"/>
                <a:cs typeface="Arial"/>
                <a:sym typeface="Arial"/>
              </a:rPr>
              <a:t>An organization must research and evaluate many factors within a market </a:t>
            </a:r>
            <a:r>
              <a:rPr lang="en-US" sz="1600">
                <a:latin typeface="Arial"/>
                <a:ea typeface="Arial"/>
                <a:cs typeface="Arial"/>
                <a:sym typeface="Arial"/>
              </a:rPr>
              <a:t>including</a:t>
            </a:r>
            <a:r>
              <a:rPr lang="en-US" sz="1600">
                <a:latin typeface="Arial"/>
                <a:ea typeface="Arial"/>
                <a:cs typeface="Arial"/>
                <a:sym typeface="Arial"/>
              </a:rPr>
              <a:t>:</a:t>
            </a:r>
            <a:endParaRPr b="1" sz="1600"/>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307975" lvl="0" marL="463550" rtl="0" algn="l">
              <a:lnSpc>
                <a:spcPct val="100000"/>
              </a:lnSpc>
              <a:spcBef>
                <a:spcPts val="0"/>
              </a:spcBef>
              <a:spcAft>
                <a:spcPts val="0"/>
              </a:spcAft>
              <a:buClr>
                <a:schemeClr val="accent1"/>
              </a:buClr>
              <a:buSzPts val="1150"/>
              <a:buNone/>
            </a:pPr>
            <a:r>
              <a:rPr lang="en-US" sz="1600">
                <a:latin typeface="Arial"/>
                <a:ea typeface="Arial"/>
                <a:cs typeface="Arial"/>
                <a:sym typeface="Arial"/>
              </a:rPr>
              <a:t>●    The product</a:t>
            </a:r>
            <a:endParaRPr sz="1600"/>
          </a:p>
          <a:p>
            <a:pPr indent="-307975" lvl="0" marL="463550" rtl="0" algn="l">
              <a:lnSpc>
                <a:spcPct val="100000"/>
              </a:lnSpc>
              <a:spcBef>
                <a:spcPts val="600"/>
              </a:spcBef>
              <a:spcAft>
                <a:spcPts val="0"/>
              </a:spcAft>
              <a:buClr>
                <a:schemeClr val="accent1"/>
              </a:buClr>
              <a:buSzPts val="1150"/>
              <a:buNone/>
            </a:pPr>
            <a:r>
              <a:rPr lang="en-US" sz="1600">
                <a:latin typeface="Arial"/>
                <a:ea typeface="Arial"/>
                <a:cs typeface="Arial"/>
                <a:sym typeface="Arial"/>
              </a:rPr>
              <a:t>●	The consumer</a:t>
            </a:r>
            <a:endParaRPr sz="1600"/>
          </a:p>
          <a:p>
            <a:pPr indent="-307975" lvl="0" marL="463550" rtl="0" algn="l">
              <a:lnSpc>
                <a:spcPct val="100000"/>
              </a:lnSpc>
              <a:spcBef>
                <a:spcPts val="600"/>
              </a:spcBef>
              <a:spcAft>
                <a:spcPts val="0"/>
              </a:spcAft>
              <a:buClr>
                <a:schemeClr val="accent1"/>
              </a:buClr>
              <a:buSzPts val="1150"/>
              <a:buNone/>
            </a:pPr>
            <a:r>
              <a:rPr lang="en-US" sz="1600">
                <a:latin typeface="Arial"/>
                <a:ea typeface="Arial"/>
                <a:cs typeface="Arial"/>
                <a:sym typeface="Arial"/>
              </a:rPr>
              <a:t>●	The economy</a:t>
            </a:r>
            <a:endParaRPr sz="1600"/>
          </a:p>
          <a:p>
            <a:pPr indent="-307975" lvl="0" marL="463550" rtl="0" algn="l">
              <a:lnSpc>
                <a:spcPct val="100000"/>
              </a:lnSpc>
              <a:spcBef>
                <a:spcPts val="600"/>
              </a:spcBef>
              <a:spcAft>
                <a:spcPts val="0"/>
              </a:spcAft>
              <a:buClr>
                <a:schemeClr val="accent1"/>
              </a:buClr>
              <a:buSzPts val="1150"/>
              <a:buNone/>
            </a:pPr>
            <a:r>
              <a:rPr lang="en-US" sz="1600">
                <a:latin typeface="Arial"/>
                <a:ea typeface="Arial"/>
                <a:cs typeface="Arial"/>
                <a:sym typeface="Arial"/>
              </a:rPr>
              <a:t>●	Target markets</a:t>
            </a:r>
            <a:endParaRPr sz="1600"/>
          </a:p>
          <a:p>
            <a:pPr indent="-307975" lvl="0" marL="463550" rtl="0" algn="l">
              <a:lnSpc>
                <a:spcPct val="100000"/>
              </a:lnSpc>
              <a:spcBef>
                <a:spcPts val="600"/>
              </a:spcBef>
              <a:spcAft>
                <a:spcPts val="0"/>
              </a:spcAft>
              <a:buClr>
                <a:schemeClr val="accent1"/>
              </a:buClr>
              <a:buSzPts val="1150"/>
              <a:buNone/>
            </a:pPr>
            <a:r>
              <a:rPr lang="en-US" sz="1600">
                <a:latin typeface="Arial"/>
                <a:ea typeface="Arial"/>
                <a:cs typeface="Arial"/>
                <a:sym typeface="Arial"/>
              </a:rPr>
              <a:t>●	Existing market distribution channels</a:t>
            </a:r>
            <a:endParaRPr sz="1600"/>
          </a:p>
          <a:p>
            <a:pPr indent="-307975" lvl="0" marL="463550" rtl="0" algn="l">
              <a:lnSpc>
                <a:spcPct val="100000"/>
              </a:lnSpc>
              <a:spcBef>
                <a:spcPts val="600"/>
              </a:spcBef>
              <a:spcAft>
                <a:spcPts val="0"/>
              </a:spcAft>
              <a:buClr>
                <a:schemeClr val="accent1"/>
              </a:buClr>
              <a:buSzPts val="1150"/>
              <a:buNone/>
            </a:pPr>
            <a:r>
              <a:rPr lang="en-US" sz="1600">
                <a:latin typeface="Arial"/>
                <a:ea typeface="Arial"/>
                <a:cs typeface="Arial"/>
                <a:sym typeface="Arial"/>
              </a:rPr>
              <a:t>●	Buying trends</a:t>
            </a:r>
            <a:endParaRPr sz="1600"/>
          </a:p>
          <a:p>
            <a:pPr indent="-307975" lvl="0" marL="463550" rtl="0" algn="l">
              <a:lnSpc>
                <a:spcPct val="100000"/>
              </a:lnSpc>
              <a:spcBef>
                <a:spcPts val="600"/>
              </a:spcBef>
              <a:spcAft>
                <a:spcPts val="0"/>
              </a:spcAft>
              <a:buClr>
                <a:schemeClr val="accent1"/>
              </a:buClr>
              <a:buSzPts val="1150"/>
              <a:buNone/>
            </a:pPr>
            <a:r>
              <a:rPr lang="en-US" sz="1600">
                <a:latin typeface="Arial"/>
                <a:ea typeface="Arial"/>
                <a:cs typeface="Arial"/>
                <a:sym typeface="Arial"/>
              </a:rPr>
              <a:t>●	Competitor performance</a:t>
            </a:r>
            <a:endParaRPr sz="1600"/>
          </a:p>
          <a:p>
            <a:pPr indent="-307975" lvl="0" marL="463550" rtl="0" algn="l">
              <a:lnSpc>
                <a:spcPct val="100000"/>
              </a:lnSpc>
              <a:spcBef>
                <a:spcPts val="600"/>
              </a:spcBef>
              <a:spcAft>
                <a:spcPts val="1200"/>
              </a:spcAft>
              <a:buClr>
                <a:schemeClr val="accent1"/>
              </a:buClr>
              <a:buSzPts val="1150"/>
              <a:buNone/>
            </a:pPr>
            <a:r>
              <a:t/>
            </a:r>
            <a:endParaRPr>
              <a:latin typeface="Arial"/>
              <a:ea typeface="Arial"/>
              <a:cs typeface="Arial"/>
              <a:sym typeface="Arial"/>
            </a:endParaRPr>
          </a:p>
        </p:txBody>
      </p:sp>
      <p:cxnSp>
        <p:nvCxnSpPr>
          <p:cNvPr id="62" name="Google Shape;62;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63" name="Google Shape;63;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4" name="Google Shape;64;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70" name="Google Shape;70;p6"/>
          <p:cNvSpPr txBox="1"/>
          <p:nvPr>
            <p:ph idx="1" type="body"/>
          </p:nvPr>
        </p:nvSpPr>
        <p:spPr>
          <a:xfrm>
            <a:off x="910950" y="1180204"/>
            <a:ext cx="7439300" cy="330379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solidFill>
                  <a:schemeClr val="dk2"/>
                </a:solidFill>
                <a:latin typeface="Arial"/>
                <a:ea typeface="Arial"/>
                <a:cs typeface="Arial"/>
                <a:sym typeface="Arial"/>
              </a:rPr>
              <a:t>Competition</a:t>
            </a:r>
            <a:r>
              <a:rPr lang="en-US" sz="1600">
                <a:solidFill>
                  <a:schemeClr val="dk2"/>
                </a:solidFill>
                <a:latin typeface="Arial"/>
                <a:ea typeface="Arial"/>
                <a:cs typeface="Arial"/>
                <a:sym typeface="Arial"/>
              </a:rPr>
              <a:t> </a:t>
            </a:r>
            <a:r>
              <a:rPr lang="en-US" sz="1600">
                <a:latin typeface="Arial"/>
                <a:ea typeface="Arial"/>
                <a:cs typeface="Arial"/>
                <a:sym typeface="Arial"/>
              </a:rPr>
              <a:t>refers to a rivalry between two or more businesses selling products or services to the same customers or markets.  </a:t>
            </a:r>
            <a:endParaRPr sz="1600"/>
          </a:p>
          <a:p>
            <a:pPr indent="0" lvl="0" marL="0" rtl="0" algn="l">
              <a:lnSpc>
                <a:spcPct val="100000"/>
              </a:lnSpc>
              <a:spcBef>
                <a:spcPts val="1200"/>
              </a:spcBef>
              <a:spcAft>
                <a:spcPts val="0"/>
              </a:spcAft>
              <a:buSzPts val="1150"/>
              <a:buNone/>
            </a:pPr>
            <a:r>
              <a:rPr lang="en-US" sz="1600">
                <a:latin typeface="Arial"/>
                <a:ea typeface="Arial"/>
                <a:cs typeface="Arial"/>
                <a:sym typeface="Arial"/>
              </a:rPr>
              <a:t>When two or more businesses sell the same goods or services, they are competing for the same consumers.</a:t>
            </a:r>
            <a:endParaRPr sz="1600"/>
          </a:p>
          <a:p>
            <a:pPr indent="0" lvl="0" marL="0" rtl="0" algn="l">
              <a:lnSpc>
                <a:spcPct val="100000"/>
              </a:lnSpc>
              <a:spcBef>
                <a:spcPts val="1200"/>
              </a:spcBef>
              <a:spcAft>
                <a:spcPts val="600"/>
              </a:spcAft>
              <a:buSzPts val="1150"/>
              <a:buNone/>
            </a:pPr>
            <a:r>
              <a:rPr lang="en-US" sz="1600">
                <a:latin typeface="Arial"/>
                <a:ea typeface="Arial"/>
                <a:cs typeface="Arial"/>
                <a:sym typeface="Arial"/>
              </a:rPr>
              <a:t>Competition impacts price points, product features and marketing strategies because businesses are fighting for an edge that will persuade consumers to choose their products or services over those of competitors</a:t>
            </a:r>
            <a:endParaRPr sz="1600">
              <a:latin typeface="Arial"/>
              <a:ea typeface="Arial"/>
              <a:cs typeface="Arial"/>
              <a:sym typeface="Arial"/>
            </a:endParaRPr>
          </a:p>
        </p:txBody>
      </p:sp>
      <p:cxnSp>
        <p:nvCxnSpPr>
          <p:cNvPr id="71" name="Google Shape;71;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72" name="Google Shape;72;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3" name="Google Shape;73;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79" name="Google Shape;79;p7"/>
          <p:cNvSpPr txBox="1"/>
          <p:nvPr>
            <p:ph idx="1" type="body"/>
          </p:nvPr>
        </p:nvSpPr>
        <p:spPr>
          <a:xfrm>
            <a:off x="938500" y="1008754"/>
            <a:ext cx="7172100" cy="330379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Examples of Competition:</a:t>
            </a:r>
            <a:endParaRPr b="1" sz="1600"/>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PS5 (Playstation), Xbox Series X (Microsoft), and Nintendo Switch (Nintendo) compete for consumer dollars in the video game market</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The Dallas Stars, Dallas Cowboys, Dallas Mavericks, Texas Rangers, and FC Dallas compete for consumer dollars in the Dallas-Fort Worth area</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Netflix, Amazon, Hulu, Disney, Apple, YouTube, and others compete for consumer dollars in the streaming video business</a:t>
            </a:r>
            <a:endParaRPr sz="1600">
              <a:latin typeface="Arial"/>
              <a:ea typeface="Arial"/>
              <a:cs typeface="Arial"/>
              <a:sym typeface="Arial"/>
            </a:endParaRPr>
          </a:p>
          <a:p>
            <a:pPr indent="-338137" lvl="0" marL="338137" rtl="0" algn="l">
              <a:lnSpc>
                <a:spcPct val="100000"/>
              </a:lnSpc>
              <a:spcBef>
                <a:spcPts val="1000"/>
              </a:spcBef>
              <a:spcAft>
                <a:spcPts val="0"/>
              </a:spcAft>
              <a:buSzPts val="1150"/>
              <a:buNone/>
            </a:pPr>
            <a:r>
              <a:t/>
            </a:r>
            <a:endParaRPr sz="1600">
              <a:latin typeface="Arial"/>
              <a:ea typeface="Arial"/>
              <a:cs typeface="Arial"/>
              <a:sym typeface="Arial"/>
            </a:endParaRPr>
          </a:p>
          <a:p>
            <a:pPr indent="-338137" lvl="0" marL="338137" rtl="0" algn="l">
              <a:lnSpc>
                <a:spcPct val="100000"/>
              </a:lnSpc>
              <a:spcBef>
                <a:spcPts val="1200"/>
              </a:spcBef>
              <a:spcAft>
                <a:spcPts val="0"/>
              </a:spcAft>
              <a:buSzPts val="1150"/>
              <a:buNone/>
            </a:pPr>
            <a:r>
              <a:t/>
            </a:r>
            <a:endParaRPr sz="1600">
              <a:latin typeface="Arial"/>
              <a:ea typeface="Arial"/>
              <a:cs typeface="Arial"/>
              <a:sym typeface="Arial"/>
            </a:endParaRPr>
          </a:p>
          <a:p>
            <a:pPr indent="-338138" lvl="0" marL="338138" rtl="0" algn="l">
              <a:lnSpc>
                <a:spcPct val="100000"/>
              </a:lnSpc>
              <a:spcBef>
                <a:spcPts val="1200"/>
              </a:spcBef>
              <a:spcAft>
                <a:spcPts val="600"/>
              </a:spcAft>
              <a:buSzPts val="1150"/>
              <a:buNone/>
            </a:pPr>
            <a:r>
              <a:t/>
            </a:r>
            <a:endParaRPr sz="1600">
              <a:latin typeface="Arial"/>
              <a:ea typeface="Arial"/>
              <a:cs typeface="Arial"/>
              <a:sym typeface="Arial"/>
            </a:endParaRPr>
          </a:p>
        </p:txBody>
      </p:sp>
      <p:cxnSp>
        <p:nvCxnSpPr>
          <p:cNvPr id="80" name="Google Shape;80;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81" name="Google Shape;81;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2" name="Google Shape;82;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 SHARE</a:t>
            </a:r>
            <a:endParaRPr b="1">
              <a:latin typeface="Arial"/>
              <a:ea typeface="Arial"/>
              <a:cs typeface="Arial"/>
              <a:sym typeface="Arial"/>
            </a:endParaRPr>
          </a:p>
        </p:txBody>
      </p:sp>
      <p:sp>
        <p:nvSpPr>
          <p:cNvPr id="88" name="Google Shape;88;p8"/>
          <p:cNvSpPr txBox="1"/>
          <p:nvPr>
            <p:ph idx="1" type="body"/>
          </p:nvPr>
        </p:nvSpPr>
        <p:spPr>
          <a:xfrm>
            <a:off x="938500" y="983465"/>
            <a:ext cx="3967455" cy="330379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50"/>
              <a:buFont typeface="Montserrat"/>
              <a:buNone/>
            </a:pPr>
            <a:r>
              <a:rPr b="1" i="0" lang="en-US" sz="1800" u="none" cap="none" strike="noStrike">
                <a:solidFill>
                  <a:srgbClr val="FFFFFF"/>
                </a:solidFill>
                <a:latin typeface="Arial"/>
                <a:ea typeface="Arial"/>
                <a:cs typeface="Arial"/>
                <a:sym typeface="Arial"/>
              </a:rPr>
              <a:t>How Is Competition Measured?</a:t>
            </a:r>
            <a:endParaRPr b="1" sz="1800"/>
          </a:p>
          <a:p>
            <a:pPr indent="0" lvl="0" marL="0" marR="0" rtl="0" algn="l">
              <a:lnSpc>
                <a:spcPct val="100000"/>
              </a:lnSpc>
              <a:spcBef>
                <a:spcPts val="0"/>
              </a:spcBef>
              <a:spcAft>
                <a:spcPts val="0"/>
              </a:spcAft>
              <a:buClr>
                <a:srgbClr val="FFFFFF"/>
              </a:buClr>
              <a:buSzPts val="1150"/>
              <a:buFont typeface="Montserrat"/>
              <a:buNone/>
            </a:pPr>
            <a:r>
              <a:t/>
            </a:r>
            <a:endParaRPr sz="1600">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FFFFFF"/>
              </a:buClr>
              <a:buSzPts val="1150"/>
              <a:buFont typeface="Montserrat"/>
              <a:buNone/>
            </a:pPr>
            <a:r>
              <a:rPr b="1" lang="en-US" sz="1600">
                <a:solidFill>
                  <a:schemeClr val="dk2"/>
                </a:solidFill>
                <a:latin typeface="Arial"/>
                <a:ea typeface="Arial"/>
                <a:cs typeface="Arial"/>
                <a:sym typeface="Arial"/>
              </a:rPr>
              <a:t>Market share</a:t>
            </a:r>
            <a:r>
              <a:rPr b="1" lang="en-US" sz="1600">
                <a:solidFill>
                  <a:srgbClr val="EF8600"/>
                </a:solidFill>
                <a:latin typeface="Arial"/>
                <a:ea typeface="Arial"/>
                <a:cs typeface="Arial"/>
                <a:sym typeface="Arial"/>
              </a:rPr>
              <a:t> </a:t>
            </a:r>
            <a:r>
              <a:rPr lang="en-US" sz="1600">
                <a:solidFill>
                  <a:schemeClr val="lt1"/>
                </a:solidFill>
                <a:latin typeface="Arial"/>
                <a:ea typeface="Arial"/>
                <a:cs typeface="Arial"/>
                <a:sym typeface="Arial"/>
              </a:rPr>
              <a:t>is a key indicator of how well one company is performing against competitors within the marketplace. </a:t>
            </a:r>
            <a:endParaRPr sz="1600"/>
          </a:p>
          <a:p>
            <a:pPr indent="0" lvl="0" marL="338138" rtl="0" algn="l">
              <a:lnSpc>
                <a:spcPct val="100000"/>
              </a:lnSpc>
              <a:spcBef>
                <a:spcPts val="0"/>
              </a:spcBef>
              <a:spcAft>
                <a:spcPts val="1200"/>
              </a:spcAft>
              <a:buSzPts val="1150"/>
              <a:buNone/>
            </a:pPr>
            <a:r>
              <a:t/>
            </a:r>
            <a:endParaRPr sz="1600">
              <a:solidFill>
                <a:schemeClr val="lt1"/>
              </a:solidFill>
              <a:latin typeface="Arial"/>
              <a:ea typeface="Arial"/>
              <a:cs typeface="Arial"/>
              <a:sym typeface="Arial"/>
            </a:endParaRPr>
          </a:p>
        </p:txBody>
      </p:sp>
      <p:cxnSp>
        <p:nvCxnSpPr>
          <p:cNvPr id="89" name="Google Shape;89;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90" name="Google Shape;90;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1" name="Google Shape;91;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A picture containing text, room, scene, gambling house&#10;&#10;Description automatically generated" id="92" name="Google Shape;92;p8"/>
          <p:cNvPicPr preferRelativeResize="0"/>
          <p:nvPr/>
        </p:nvPicPr>
        <p:blipFill rotWithShape="1">
          <a:blip r:embed="rId4">
            <a:alphaModFix/>
          </a:blip>
          <a:srcRect b="0" l="0" r="0" t="0"/>
          <a:stretch/>
        </p:blipFill>
        <p:spPr>
          <a:xfrm>
            <a:off x="5372432" y="445025"/>
            <a:ext cx="3254071" cy="244055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pic>
        <p:nvPicPr>
          <p:cNvPr id="97" name="Google Shape;97;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8" name="Google Shape;98;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99" name="Google Shape;99;p9"/>
          <p:cNvPicPr preferRelativeResize="0"/>
          <p:nvPr/>
        </p:nvPicPr>
        <p:blipFill>
          <a:blip r:embed="rId4">
            <a:alphaModFix/>
          </a:blip>
          <a:stretch>
            <a:fillRect/>
          </a:stretch>
        </p:blipFill>
        <p:spPr>
          <a:xfrm>
            <a:off x="1521213" y="152400"/>
            <a:ext cx="6101587" cy="43842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