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Montserrat"/>
      <p:regular r:id="rId14"/>
      <p:bold r:id="rId15"/>
      <p:italic r:id="rId16"/>
      <p:boldItalic r:id="rId17"/>
    </p:embeddedFont>
    <p:embeddedFont>
      <p:font typeface="Oswald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0" roundtripDataSignature="AMtx7mjA9MqL5roySUVBS1Ds0AbefqYG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Montserrat-bold.fntdata"/><Relationship Id="rId14" Type="http://schemas.openxmlformats.org/officeDocument/2006/relationships/font" Target="fonts/Montserrat-regular.fntdata"/><Relationship Id="rId17" Type="http://schemas.openxmlformats.org/officeDocument/2006/relationships/font" Target="fonts/Montserrat-boldItalic.fntdata"/><Relationship Id="rId16" Type="http://schemas.openxmlformats.org/officeDocument/2006/relationships/font" Target="fonts/Montserrat-italic.fntdata"/><Relationship Id="rId5" Type="http://schemas.openxmlformats.org/officeDocument/2006/relationships/slide" Target="slides/slide1.xml"/><Relationship Id="rId19" Type="http://schemas.openxmlformats.org/officeDocument/2006/relationships/font" Target="fonts/Oswald-bold.fntdata"/><Relationship Id="rId6" Type="http://schemas.openxmlformats.org/officeDocument/2006/relationships/slide" Target="slides/slide2.xml"/><Relationship Id="rId18" Type="http://schemas.openxmlformats.org/officeDocument/2006/relationships/font" Target="fonts/Oswald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" name="Google Shape;2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" name="Google Shape;3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" name="Google Shape;4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f13b5ecaa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g25f13b5eca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5f13b5ecaa_0_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g25f13b5ecaa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5f13b5ecaa_0_4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g25f13b5ecaa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1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1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 + Text 1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3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13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1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1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"/>
          <p:cNvSpPr txBox="1"/>
          <p:nvPr>
            <p:ph type="ctrTitle"/>
          </p:nvPr>
        </p:nvSpPr>
        <p:spPr>
          <a:xfrm>
            <a:off x="1434025" y="1835870"/>
            <a:ext cx="627595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 SITUATION ANALYSIS </a:t>
            </a:r>
            <a:br>
              <a:rPr lang="en-US">
                <a:latin typeface="Arial"/>
                <a:ea typeface="Arial"/>
                <a:cs typeface="Arial"/>
                <a:sym typeface="Arial"/>
              </a:rPr>
            </a:br>
            <a:r>
              <a:rPr lang="en-US">
                <a:latin typeface="Arial"/>
                <a:ea typeface="Arial"/>
                <a:cs typeface="Arial"/>
                <a:sym typeface="Arial"/>
              </a:rPr>
              <a:t>(SWOT)</a:t>
            </a:r>
            <a:endParaRPr/>
          </a:p>
        </p:txBody>
      </p:sp>
      <p:sp>
        <p:nvSpPr>
          <p:cNvPr id="27" name="Google Shape;27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 sz="2200">
                <a:latin typeface="Arial"/>
                <a:ea typeface="Arial"/>
                <a:cs typeface="Arial"/>
                <a:sym typeface="Arial"/>
              </a:rPr>
              <a:t>LESSON 5.3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" name="Google Shape;28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9" name="Google Shape;2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WHAT IS A SITUATION ANALYSIS?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2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situation analysis</a:t>
            </a:r>
            <a:r>
              <a:rPr b="1" lang="en-US" sz="1600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(also referred to as </a:t>
            </a: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SWOT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) provides information that is helpful in matching the organization's resources and capabilities to the competitive environment in which it operates.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This analysis includes four key factors: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155575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b="1" lang="en-US" sz="1600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trengths</a:t>
            </a:r>
            <a:endParaRPr b="1" sz="1600"/>
          </a:p>
          <a:p>
            <a:pPr indent="0" lvl="0" marL="1555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b="1" lang="en-US" sz="1600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eaknesses</a:t>
            </a:r>
            <a:endParaRPr b="1" sz="1600"/>
          </a:p>
          <a:p>
            <a:pPr indent="0" lvl="0" marL="1555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b="1" lang="en-US" sz="1600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pportunities</a:t>
            </a:r>
            <a:endParaRPr b="1" sz="1600"/>
          </a:p>
          <a:p>
            <a:pPr indent="0" lvl="0" marL="1555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b="1" lang="en-US" sz="1600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hreats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SWOT is conducted prior to launching a new initiative or project and is a critical component to the marketing plan.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6127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" name="Google Shape;37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8" name="Google Shape;3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"/>
          <p:cNvSpPr txBox="1"/>
          <p:nvPr>
            <p:ph type="title"/>
          </p:nvPr>
        </p:nvSpPr>
        <p:spPr>
          <a:xfrm>
            <a:off x="938500" y="445025"/>
            <a:ext cx="70850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COMPONENTS OF THE SITUATION ANALYSIS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3"/>
          <p:cNvSpPr txBox="1"/>
          <p:nvPr>
            <p:ph idx="1" type="body"/>
          </p:nvPr>
        </p:nvSpPr>
        <p:spPr>
          <a:xfrm>
            <a:off x="938500" y="1246025"/>
            <a:ext cx="33287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STRENGTHS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US" sz="1500">
                <a:latin typeface="Arial"/>
                <a:ea typeface="Arial"/>
                <a:cs typeface="Arial"/>
                <a:sym typeface="Arial"/>
              </a:rPr>
              <a:t>trengths are resources and capabilities that can be used as a basis for developing a competitive advantage.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Patents 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Strong sales history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Established brand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Effective distribution strategy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Significant following on social media</a:t>
            </a:r>
            <a:endParaRPr sz="15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" name="Google Shape;46;p3"/>
          <p:cNvCxnSpPr/>
          <p:nvPr/>
        </p:nvCxnSpPr>
        <p:spPr>
          <a:xfrm>
            <a:off x="4481000" y="1386422"/>
            <a:ext cx="0" cy="2567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47" name="Google Shape;4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49" name="Google Shape;49;p3"/>
          <p:cNvSpPr txBox="1"/>
          <p:nvPr/>
        </p:nvSpPr>
        <p:spPr>
          <a:xfrm>
            <a:off x="4908599" y="1246025"/>
            <a:ext cx="3558067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None/>
            </a:pPr>
            <a:r>
              <a:rPr b="1" i="0" lang="en-US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WEAKNESSES</a:t>
            </a:r>
            <a:endParaRPr sz="1800">
              <a:solidFill>
                <a:schemeClr val="dk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None/>
            </a:pPr>
            <a:r>
              <a:rPr lang="en-US" sz="1500">
                <a:solidFill>
                  <a:schemeClr val="lt1"/>
                </a:solidFill>
              </a:rPr>
              <a:t>Weaknesses are t</a:t>
            </a: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 qualities that give a business a competitive disadvantage</a:t>
            </a:r>
            <a:r>
              <a:rPr lang="en-US" sz="1500">
                <a:solidFill>
                  <a:schemeClr val="lt1"/>
                </a:solidFill>
              </a:rPr>
              <a:t>. </a:t>
            </a: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absence of certain strengths </a:t>
            </a:r>
            <a:r>
              <a:rPr lang="en-US" sz="1500">
                <a:solidFill>
                  <a:schemeClr val="lt1"/>
                </a:solidFill>
              </a:rPr>
              <a:t>can also be considered</a:t>
            </a: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 weakness</a:t>
            </a:r>
            <a:r>
              <a:rPr lang="en-US" sz="1500">
                <a:solidFill>
                  <a:schemeClr val="lt1"/>
                </a:solidFill>
              </a:rPr>
              <a:t>.</a:t>
            </a:r>
            <a:endParaRPr sz="1500"/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Lack of patent protection</a:t>
            </a:r>
            <a:endParaRPr sz="1500"/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Weak, unrecognized, or ineffective brand name</a:t>
            </a:r>
            <a:endParaRPr sz="1500"/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Poor reputation among customers</a:t>
            </a:r>
            <a:endParaRPr sz="1500"/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Lack of resources</a:t>
            </a:r>
            <a:endParaRPr sz="1500"/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Inadequate distribution channels</a:t>
            </a:r>
            <a:endParaRPr sz="1500"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5f13b5ecaa_0_1"/>
          <p:cNvSpPr txBox="1"/>
          <p:nvPr>
            <p:ph type="title"/>
          </p:nvPr>
        </p:nvSpPr>
        <p:spPr>
          <a:xfrm>
            <a:off x="938500" y="445025"/>
            <a:ext cx="70851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COMPONENTS OF THE SITUATION ANALYSIS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g25f13b5ecaa_0_1"/>
          <p:cNvSpPr txBox="1"/>
          <p:nvPr>
            <p:ph idx="1" type="body"/>
          </p:nvPr>
        </p:nvSpPr>
        <p:spPr>
          <a:xfrm>
            <a:off x="938500" y="1246025"/>
            <a:ext cx="33288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OPPORTUNITIES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Opportunities are events that facilitate company profit and growth.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Unfulfilled customer needs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Arrival of new technologies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A particular market niche that has not yet been explored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Mergers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Entry into new markets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" name="Google Shape;56;g25f13b5ecaa_0_1"/>
          <p:cNvCxnSpPr/>
          <p:nvPr/>
        </p:nvCxnSpPr>
        <p:spPr>
          <a:xfrm>
            <a:off x="4481000" y="1386422"/>
            <a:ext cx="0" cy="2567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0"/>
              </a:srgbClr>
            </a:outerShdw>
          </a:effectLst>
        </p:spPr>
      </p:cxnSp>
      <p:pic>
        <p:nvPicPr>
          <p:cNvPr id="57" name="Google Shape;57;g25f13b5ecaa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g25f13b5ecaa_0_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59" name="Google Shape;59;g25f13b5ecaa_0_1"/>
          <p:cNvSpPr txBox="1"/>
          <p:nvPr/>
        </p:nvSpPr>
        <p:spPr>
          <a:xfrm>
            <a:off x="4908599" y="1246025"/>
            <a:ext cx="35580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None/>
            </a:pPr>
            <a:r>
              <a:rPr b="1" lang="en-US" sz="1800">
                <a:solidFill>
                  <a:schemeClr val="dk2"/>
                </a:solidFill>
              </a:rPr>
              <a:t>THREATS</a:t>
            </a:r>
            <a:endParaRPr sz="1800">
              <a:solidFill>
                <a:schemeClr val="dk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lt1"/>
                </a:solidFill>
              </a:rPr>
              <a:t>Threats are events that could have a negative impact on an organization. Threats can be internal, such as falling productivity, or external, such as lower priced products offered by competitors. 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-US" sz="1500">
                <a:solidFill>
                  <a:schemeClr val="lt1"/>
                </a:solidFill>
              </a:rPr>
              <a:t>Shifts in consumer tastes away from company products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-US" sz="1500">
                <a:solidFill>
                  <a:schemeClr val="lt1"/>
                </a:solidFill>
              </a:rPr>
              <a:t>Emergence of new substitute products</a:t>
            </a:r>
            <a:endParaRPr sz="1500">
              <a:solidFill>
                <a:schemeClr val="lt1"/>
              </a:solidFill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en-US" sz="1500">
                <a:solidFill>
                  <a:schemeClr val="lt1"/>
                </a:solidFill>
              </a:rPr>
              <a:t>Government regulation</a:t>
            </a:r>
            <a:endParaRPr sz="15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Timeline&#10;&#10;Description automatically generated" id="66" name="Google Shape;66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06027" y="54275"/>
            <a:ext cx="6617473" cy="4963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5f13b5ecaa_0_13"/>
          <p:cNvSpPr txBox="1"/>
          <p:nvPr>
            <p:ph type="title"/>
          </p:nvPr>
        </p:nvSpPr>
        <p:spPr>
          <a:xfrm>
            <a:off x="415850" y="445025"/>
            <a:ext cx="70851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SWOT EXAMPLE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g25f13b5ecaa_0_13"/>
          <p:cNvSpPr txBox="1"/>
          <p:nvPr>
            <p:ph idx="1" type="body"/>
          </p:nvPr>
        </p:nvSpPr>
        <p:spPr>
          <a:xfrm>
            <a:off x="522675" y="1550825"/>
            <a:ext cx="37446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STRENGTHS</a:t>
            </a:r>
            <a:endParaRPr sz="1800">
              <a:solidFill>
                <a:schemeClr val="dk2"/>
              </a:solidFill>
            </a:endParaRPr>
          </a:p>
          <a:p>
            <a:pPr indent="-323850" lvl="0" marL="4000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Steady and consistent growth in profits.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0005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Innovative new technology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0005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500"/>
              <a:buFont typeface="Arial"/>
              <a:buAutoNum type="arabicPeriod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Products tied to effective endorsement campaign</a:t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" name="Google Shape;73;g25f13b5ecaa_0_13"/>
          <p:cNvCxnSpPr/>
          <p:nvPr/>
        </p:nvCxnSpPr>
        <p:spPr>
          <a:xfrm>
            <a:off x="4481000" y="1691222"/>
            <a:ext cx="0" cy="2567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0"/>
              </a:srgbClr>
            </a:outerShdw>
          </a:effectLst>
        </p:spPr>
      </p:cxnSp>
      <p:pic>
        <p:nvPicPr>
          <p:cNvPr id="74" name="Google Shape;74;g25f13b5ecaa_0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25f13b5ecaa_0_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6" name="Google Shape;76;g25f13b5ecaa_0_13"/>
          <p:cNvSpPr txBox="1"/>
          <p:nvPr/>
        </p:nvSpPr>
        <p:spPr>
          <a:xfrm>
            <a:off x="4908600" y="1550825"/>
            <a:ext cx="37446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None/>
            </a:pPr>
            <a:r>
              <a:rPr b="1" lang="en-US" sz="1800">
                <a:solidFill>
                  <a:schemeClr val="dk2"/>
                </a:solidFill>
              </a:rPr>
              <a:t>WEAKNESSES</a:t>
            </a:r>
            <a:endParaRPr sz="1800">
              <a:solidFill>
                <a:schemeClr val="dk2"/>
              </a:solidFill>
            </a:endParaRPr>
          </a:p>
          <a:p>
            <a:pPr indent="-323850" lvl="0" marL="3429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AutoNum type="arabicPeriod"/>
            </a:pPr>
            <a:r>
              <a:rPr lang="en-US" sz="1500">
                <a:solidFill>
                  <a:schemeClr val="lt1"/>
                </a:solidFill>
              </a:rPr>
              <a:t>Too much reliance on sales of products online and not enough in retail environments</a:t>
            </a:r>
            <a:endParaRPr sz="1500">
              <a:solidFill>
                <a:schemeClr val="lt1"/>
              </a:solidFill>
            </a:endParaRPr>
          </a:p>
          <a:p>
            <a:pPr indent="-32385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500"/>
              <a:buAutoNum type="arabicPeriod"/>
            </a:pPr>
            <a:r>
              <a:rPr lang="en-US" sz="1500">
                <a:solidFill>
                  <a:schemeClr val="lt1"/>
                </a:solidFill>
              </a:rPr>
              <a:t>Low brand awareness </a:t>
            </a:r>
            <a:endParaRPr sz="1500">
              <a:solidFill>
                <a:schemeClr val="lt1"/>
              </a:solidFill>
            </a:endParaRPr>
          </a:p>
          <a:p>
            <a:pPr indent="-32385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500"/>
              <a:buAutoNum type="arabicPeriod"/>
            </a:pPr>
            <a:r>
              <a:rPr lang="en-US" sz="1500">
                <a:solidFill>
                  <a:schemeClr val="lt1"/>
                </a:solidFill>
              </a:rPr>
              <a:t>Dependency on sales of apparel products with a track record of limited growth in footwear</a:t>
            </a:r>
            <a:endParaRPr sz="15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None/>
            </a:pPr>
            <a:r>
              <a:t/>
            </a:r>
            <a:endParaRPr sz="1500">
              <a:solidFill>
                <a:schemeClr val="lt1"/>
              </a:solidFill>
            </a:endParaRPr>
          </a:p>
        </p:txBody>
      </p:sp>
      <p:sp>
        <p:nvSpPr>
          <p:cNvPr id="77" name="Google Shape;77;g25f13b5ecaa_0_13"/>
          <p:cNvSpPr txBox="1"/>
          <p:nvPr>
            <p:ph idx="1" type="body"/>
          </p:nvPr>
        </p:nvSpPr>
        <p:spPr>
          <a:xfrm>
            <a:off x="415850" y="860225"/>
            <a:ext cx="8232000" cy="5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Let’s say you were conducting a SWOT analysis for an apparel and footwear company competing with companies like Nike, Adidas and Under Armour for market share.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5f13b5ecaa_0_48"/>
          <p:cNvSpPr txBox="1"/>
          <p:nvPr>
            <p:ph type="title"/>
          </p:nvPr>
        </p:nvSpPr>
        <p:spPr>
          <a:xfrm>
            <a:off x="415850" y="445025"/>
            <a:ext cx="70851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SWOT EXAMPLE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25f13b5ecaa_0_48"/>
          <p:cNvSpPr txBox="1"/>
          <p:nvPr>
            <p:ph idx="1" type="body"/>
          </p:nvPr>
        </p:nvSpPr>
        <p:spPr>
          <a:xfrm>
            <a:off x="522675" y="1550825"/>
            <a:ext cx="37446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OPPORTUNITIES</a:t>
            </a:r>
            <a:endParaRPr sz="1800">
              <a:solidFill>
                <a:schemeClr val="dk2"/>
              </a:solidFill>
            </a:endParaRPr>
          </a:p>
          <a:p>
            <a:pPr indent="-323850" lvl="0" marL="4000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Well defined objectives with company-wide support.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0005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Positive industry outlook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0005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500"/>
              <a:buFont typeface="Arial"/>
              <a:buAutoNum type="arabicPeriod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Positive association with endorsers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4" name="Google Shape;84;g25f13b5ecaa_0_48"/>
          <p:cNvCxnSpPr/>
          <p:nvPr/>
        </p:nvCxnSpPr>
        <p:spPr>
          <a:xfrm>
            <a:off x="4481000" y="1691222"/>
            <a:ext cx="0" cy="2567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0"/>
              </a:srgbClr>
            </a:outerShdw>
          </a:effectLst>
        </p:spPr>
      </p:cxnSp>
      <p:pic>
        <p:nvPicPr>
          <p:cNvPr id="85" name="Google Shape;85;g25f13b5ecaa_0_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g25f13b5ecaa_0_4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7" name="Google Shape;87;g25f13b5ecaa_0_48"/>
          <p:cNvSpPr txBox="1"/>
          <p:nvPr/>
        </p:nvSpPr>
        <p:spPr>
          <a:xfrm>
            <a:off x="4908600" y="1550825"/>
            <a:ext cx="37446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None/>
            </a:pPr>
            <a:r>
              <a:rPr b="1" lang="en-US" sz="1800">
                <a:solidFill>
                  <a:schemeClr val="dk2"/>
                </a:solidFill>
              </a:rPr>
              <a:t>THREATS</a:t>
            </a:r>
            <a:endParaRPr sz="1800">
              <a:solidFill>
                <a:schemeClr val="dk2"/>
              </a:solidFill>
            </a:endParaRPr>
          </a:p>
          <a:p>
            <a:pPr indent="-323850" lvl="0" marL="3429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500"/>
              <a:buAutoNum type="arabicPeriod"/>
            </a:pPr>
            <a:r>
              <a:rPr lang="en-US" sz="1500">
                <a:solidFill>
                  <a:schemeClr val="lt1"/>
                </a:solidFill>
              </a:rPr>
              <a:t>Competitors launching new, similar products</a:t>
            </a:r>
            <a:endParaRPr sz="1500">
              <a:solidFill>
                <a:schemeClr val="lt1"/>
              </a:solidFill>
            </a:endParaRPr>
          </a:p>
          <a:p>
            <a:pPr indent="-32385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500"/>
              <a:buAutoNum type="arabicPeriod"/>
            </a:pPr>
            <a:r>
              <a:rPr lang="en-US" sz="1500">
                <a:solidFill>
                  <a:schemeClr val="lt1"/>
                </a:solidFill>
              </a:rPr>
              <a:t>Rising raw material prices</a:t>
            </a:r>
            <a:endParaRPr sz="1500">
              <a:solidFill>
                <a:schemeClr val="lt1"/>
              </a:solidFill>
            </a:endParaRPr>
          </a:p>
          <a:p>
            <a:pPr indent="-32385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500"/>
              <a:buAutoNum type="arabicPeriod"/>
            </a:pPr>
            <a:r>
              <a:rPr lang="en-US" sz="1500">
                <a:solidFill>
                  <a:schemeClr val="lt1"/>
                </a:solidFill>
              </a:rPr>
              <a:t>Poor economic conditions </a:t>
            </a:r>
            <a:endParaRPr sz="15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None/>
            </a:pPr>
            <a:r>
              <a:t/>
            </a:r>
            <a:endParaRPr sz="1500">
              <a:solidFill>
                <a:schemeClr val="lt1"/>
              </a:solidFill>
            </a:endParaRPr>
          </a:p>
        </p:txBody>
      </p:sp>
      <p:sp>
        <p:nvSpPr>
          <p:cNvPr id="88" name="Google Shape;88;g25f13b5ecaa_0_48"/>
          <p:cNvSpPr txBox="1"/>
          <p:nvPr>
            <p:ph idx="1" type="body"/>
          </p:nvPr>
        </p:nvSpPr>
        <p:spPr>
          <a:xfrm>
            <a:off x="415850" y="860225"/>
            <a:ext cx="8232000" cy="5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Let’s say you were conducting a SWOT analysis for an apparel and footwear company competing with companies like Nike, Adidas and Under Armour for market share.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8"/>
          <p:cNvSpPr txBox="1"/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 sz="3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b="1" sz="3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8"/>
          <p:cNvSpPr txBox="1"/>
          <p:nvPr>
            <p:ph idx="1" type="subTitle"/>
          </p:nvPr>
        </p:nvSpPr>
        <p:spPr>
          <a:xfrm>
            <a:off x="1718000" y="1478800"/>
            <a:ext cx="5443500" cy="27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Think about your favorite sports brand, team, event athlete or entertainer.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If you were working as a marketing professional, how would you assess their current strengths, weaknesses, opportunities and threats?  How might they benefit from conducting a situation analysis?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97" name="Google Shape;97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4" name="Google Shape;10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Kelly, Bob</dc:creator>
</cp:coreProperties>
</file>