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embeddedFontLst>
    <p:embeddedFont>
      <p:font typeface="Montserrat" pitchFamily="2" charset="77"/>
      <p:regular r:id="rId19"/>
      <p:bold r:id="rId20"/>
      <p:italic r:id="rId21"/>
      <p:boldItalic r:id="rId22"/>
    </p:embeddedFont>
    <p:embeddedFont>
      <p:font typeface="Oswald" panose="02000703000000000000" pitchFamily="2" charset="77"/>
      <p:regular r:id="rId23"/>
      <p:bold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hnSe4HyfrkOie7h3ms0dpp3m9f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2"/>
  </p:normalViewPr>
  <p:slideViewPr>
    <p:cSldViewPr snapToGrid="0">
      <p:cViewPr varScale="1">
        <p:scale>
          <a:sx n="132" d="100"/>
          <a:sy n="132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" name="Google Shape;2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" name="Google Shape;3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" name="Google Shape;4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" name="Google Shape;5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" name="Google Shape;6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" name="Google Shape;6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8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18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2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dist="19050" dir="87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COMPONENTS OF AN EFFECTIVE MARKETING PLAN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dist="19050" dir="84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200" b="0">
                <a:latin typeface="Arial"/>
                <a:ea typeface="Arial"/>
                <a:cs typeface="Arial"/>
                <a:sym typeface="Arial"/>
              </a:rPr>
              <a:t>LESSON 5.2</a:t>
            </a:r>
            <a:endParaRPr sz="2200" b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" name="Google Shape;28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9" name="Google Shape;2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-US" sz="13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sz="7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SITUATION OR SWOT ANALYSIS</a:t>
            </a: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situation analysis</a:t>
            </a:r>
            <a:r>
              <a:rPr lang="en-US" sz="1600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(also referred to as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SWOT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) provides information that is helpful in matching the organization's resources and capabilities to the competitive environment in which it operates.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SWOT reviews four key factors regarding current market situation:</a:t>
            </a:r>
            <a:endParaRPr sz="16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US" sz="16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trengths</a:t>
            </a:r>
            <a:endParaRPr sz="1600" b="1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US" sz="16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eaknesses</a:t>
            </a:r>
            <a:endParaRPr sz="1600" b="1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US" sz="16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pportunities</a:t>
            </a:r>
            <a:endParaRPr sz="1600" b="1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US" sz="16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hreats</a:t>
            </a:r>
            <a:endParaRPr sz="1600" b="1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160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" name="Google Shape;108;p1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09" name="Google Shape;109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6117056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MARKETING GOALS AND OBJECTIVES</a:t>
            </a:r>
            <a:endParaRPr/>
          </a:p>
        </p:txBody>
      </p:sp>
      <p:sp>
        <p:nvSpPr>
          <p:cNvPr id="116" name="Google Shape;116;p11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This section of the plan identifies what the company hopes to achieve with the marketing plan and a timeline for which the plan is to be carried out.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To be effective, objectives should follow the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S.M.A.R.T.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criteria: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US" sz="16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pecific</a:t>
            </a:r>
            <a:endParaRPr sz="1600" b="1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US" sz="16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easurable</a:t>
            </a:r>
            <a:endParaRPr sz="1600" b="1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US" sz="16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ction-oriented</a:t>
            </a:r>
            <a:endParaRPr sz="1600" b="1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US" sz="16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ealistic</a:t>
            </a:r>
            <a:endParaRPr sz="1600" b="1">
              <a:solidFill>
                <a:schemeClr val="dk2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en-US" sz="16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ime bound</a:t>
            </a:r>
            <a:endParaRPr sz="1600" b="1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7" name="Google Shape;117;p1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18" name="Google Shape;118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2"/>
          <p:cNvSpPr txBox="1">
            <a:spLocks noGrp="1"/>
          </p:cNvSpPr>
          <p:nvPr>
            <p:ph type="title"/>
          </p:nvPr>
        </p:nvSpPr>
        <p:spPr>
          <a:xfrm>
            <a:off x="938499" y="445025"/>
            <a:ext cx="7505589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MARKET RESEARCH / MARKETING STRATEGIES</a:t>
            </a:r>
            <a:endParaRPr/>
          </a:p>
        </p:txBody>
      </p:sp>
      <p:sp>
        <p:nvSpPr>
          <p:cNvPr id="125" name="Google Shape;125;p12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Marketing Approach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SWOT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outlines segmentation and positioning objectives with the goal of influencing consumer purchase decisions.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SWOT section of the markeing plan should also include any relevant market research to help support strategy and implementation decisions.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 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6" name="Google Shape;126;p1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27" name="Google Shape;12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"/>
          <p:cNvSpPr txBox="1">
            <a:spLocks noGrp="1"/>
          </p:cNvSpPr>
          <p:nvPr>
            <p:ph type="title"/>
          </p:nvPr>
        </p:nvSpPr>
        <p:spPr>
          <a:xfrm>
            <a:off x="938499" y="445025"/>
            <a:ext cx="7505589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IMPLEMENTATION</a:t>
            </a:r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body" idx="1"/>
          </p:nvPr>
        </p:nvSpPr>
        <p:spPr>
          <a:xfrm>
            <a:off x="938500" y="1140350"/>
            <a:ext cx="76260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Implementation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refers to the process of putting the marketing plan into action. 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" name="Google Shape;135;p1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36" name="Google Shape;13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8" name="Google Shape;138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84458" y="1888702"/>
            <a:ext cx="5057030" cy="1862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4"/>
          <p:cNvSpPr txBox="1">
            <a:spLocks noGrp="1"/>
          </p:cNvSpPr>
          <p:nvPr>
            <p:ph type="title"/>
          </p:nvPr>
        </p:nvSpPr>
        <p:spPr>
          <a:xfrm>
            <a:off x="938499" y="445025"/>
            <a:ext cx="7505589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EVALUATION AND CONTROL</a:t>
            </a:r>
            <a:endParaRPr/>
          </a:p>
        </p:txBody>
      </p:sp>
      <p:sp>
        <p:nvSpPr>
          <p:cNvPr id="144" name="Google Shape;144;p14"/>
          <p:cNvSpPr txBox="1">
            <a:spLocks noGrp="1"/>
          </p:cNvSpPr>
          <p:nvPr>
            <p:ph type="body" idx="1"/>
          </p:nvPr>
        </p:nvSpPr>
        <p:spPr>
          <a:xfrm>
            <a:off x="938500" y="1102900"/>
            <a:ext cx="3492300" cy="15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Evaluation and control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is the phase in which determinations are made whether the plan achieved the desired results.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control process is ongoing and allows for adjustments and changes to the plan as needed to attain desired results. 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5" name="Google Shape;145;p1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46" name="Google Shape;146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8" name="Google Shape;148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66198" y="1259506"/>
            <a:ext cx="3745184" cy="2497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938499" y="445025"/>
            <a:ext cx="7505589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ADDITIONAL COMPONENTS</a:t>
            </a:r>
            <a:endParaRPr/>
          </a:p>
        </p:txBody>
      </p:sp>
      <p:sp>
        <p:nvSpPr>
          <p:cNvPr id="154" name="Google Shape;154;p15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Table of contents</a:t>
            </a:r>
            <a:endParaRPr sz="1600" b="1"/>
          </a:p>
          <a:p>
            <a:pPr marL="914400" lvl="1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○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Most marketing plans will feature a table of contents to help readers quickly and easily access key segments of the plan.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Problem identification statement</a:t>
            </a:r>
            <a:endParaRPr sz="1600" b="1"/>
          </a:p>
          <a:p>
            <a:pPr marL="914400" lvl="1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○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Provides direction for the analysis as a whole if an organization hopes to overcome a specific challenge.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600"/>
              <a:buFont typeface="Arial"/>
              <a:buChar char="●"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Communication and/or publicity plan</a:t>
            </a:r>
            <a:endParaRPr sz="1600" b="1"/>
          </a:p>
        </p:txBody>
      </p:sp>
      <p:cxnSp>
        <p:nvCxnSpPr>
          <p:cNvPr id="155" name="Google Shape;155;p1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56" name="Google Shape;15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1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4" name="Google Shape;164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COMPONENTS OF AN EFFECTIVE MARKETING PLAN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2"/>
          <p:cNvSpPr txBox="1">
            <a:spLocks noGrp="1"/>
          </p:cNvSpPr>
          <p:nvPr>
            <p:ph type="body" idx="1"/>
          </p:nvPr>
        </p:nvSpPr>
        <p:spPr>
          <a:xfrm>
            <a:off x="938500" y="1417426"/>
            <a:ext cx="7172100" cy="28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An effective marketing plan will include the following components:</a:t>
            </a:r>
            <a:endParaRPr sz="16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chemeClr val="bg1"/>
              </a:buClr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Mission statement</a:t>
            </a:r>
            <a:endParaRPr sz="1600" dirty="0"/>
          </a:p>
          <a:p>
            <a:pPr>
              <a:buClr>
                <a:schemeClr val="bg1"/>
              </a:buClr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Executive summary</a:t>
            </a:r>
            <a:endParaRPr sz="1600" dirty="0"/>
          </a:p>
          <a:p>
            <a:pPr>
              <a:buClr>
                <a:schemeClr val="bg1"/>
              </a:buClr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SWOT analysis</a:t>
            </a:r>
            <a:endParaRPr sz="1600" dirty="0"/>
          </a:p>
          <a:p>
            <a:pPr>
              <a:buClr>
                <a:schemeClr val="bg1"/>
              </a:buClr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Marketing goals and objectives</a:t>
            </a:r>
            <a:endParaRPr sz="1600" dirty="0"/>
          </a:p>
          <a:p>
            <a:pPr>
              <a:buClr>
                <a:schemeClr val="bg1"/>
              </a:buClr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Market research / marketing strategies</a:t>
            </a:r>
            <a:endParaRPr sz="1600" dirty="0"/>
          </a:p>
          <a:p>
            <a:pPr>
              <a:buClr>
                <a:schemeClr val="bg1"/>
              </a:buClr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Implementation plan</a:t>
            </a:r>
            <a:endParaRPr sz="1600" dirty="0"/>
          </a:p>
          <a:p>
            <a:pPr>
              <a:buClr>
                <a:schemeClr val="bg1"/>
              </a:buClr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Evaluation and control</a:t>
            </a:r>
            <a:endParaRPr sz="16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" name="Google Shape;37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38" name="Google Shape;3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"/>
          <p:cNvSpPr txBox="1">
            <a:spLocks noGrp="1"/>
          </p:cNvSpPr>
          <p:nvPr>
            <p:ph type="title"/>
          </p:nvPr>
        </p:nvSpPr>
        <p:spPr>
          <a:xfrm>
            <a:off x="1704150" y="1198999"/>
            <a:ext cx="5735700" cy="5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MISSION STATEMENT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3"/>
          <p:cNvSpPr txBox="1">
            <a:spLocks noGrp="1"/>
          </p:cNvSpPr>
          <p:nvPr>
            <p:ph type="body" idx="1"/>
          </p:nvPr>
        </p:nvSpPr>
        <p:spPr>
          <a:xfrm>
            <a:off x="1459800" y="1816200"/>
            <a:ext cx="62244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mission statement </a:t>
            </a: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 a written statement that captures an organization’s values and general business philosophy.  It offers a brief description of the organization’s purpose, answering the question of why the business exists.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" name="Google Shape;46;p3"/>
          <p:cNvCxnSpPr/>
          <p:nvPr/>
        </p:nvCxnSpPr>
        <p:spPr>
          <a:xfrm>
            <a:off x="3190500" y="1816193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47" name="Google Shape;4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MISSION STATEMENT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938500" y="1051800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A mission statement should address the following questions:</a:t>
            </a:r>
            <a:endParaRPr sz="16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What business are we currently in?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Who are our customers?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What products and/or services do we offer?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How do we currently meet the needs of our customers?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" name="Google Shape;55;p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56" name="Google Shape;5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5"/>
          <p:cNvSpPr txBox="1">
            <a:spLocks noGrp="1"/>
          </p:cNvSpPr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sz="35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5"/>
          <p:cNvSpPr txBox="1">
            <a:spLocks noGrp="1"/>
          </p:cNvSpPr>
          <p:nvPr>
            <p:ph type="subTitle" idx="1"/>
          </p:nvPr>
        </p:nvSpPr>
        <p:spPr>
          <a:xfrm>
            <a:off x="1718000" y="1594925"/>
            <a:ext cx="54435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Review the mission statement examples in the next two slides. Pay careful attention to the information being communicated.  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28575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What message are they communicating?  </a:t>
            </a:r>
            <a:endParaRPr sz="1600"/>
          </a:p>
          <a:p>
            <a:pPr marL="28575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To whom are they communicating this information?  </a:t>
            </a:r>
            <a:endParaRPr sz="1600"/>
          </a:p>
          <a:p>
            <a:pPr marL="28575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Why is this important?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6" name="Google Shape;6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3" name="Google Shape;73;p6"/>
          <p:cNvSpPr txBox="1">
            <a:spLocks noGrp="1"/>
          </p:cNvSpPr>
          <p:nvPr>
            <p:ph type="title"/>
          </p:nvPr>
        </p:nvSpPr>
        <p:spPr>
          <a:xfrm>
            <a:off x="5496589" y="222388"/>
            <a:ext cx="3533435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CHICAGO BULLS</a:t>
            </a:r>
            <a:br>
              <a:rPr lang="en-US" b="1">
                <a:latin typeface="Arial"/>
                <a:ea typeface="Arial"/>
                <a:cs typeface="Arial"/>
                <a:sym typeface="Arial"/>
              </a:rPr>
            </a:br>
            <a:r>
              <a:rPr lang="en-US" b="1">
                <a:latin typeface="Arial"/>
                <a:ea typeface="Arial"/>
                <a:cs typeface="Arial"/>
                <a:sym typeface="Arial"/>
              </a:rPr>
              <a:t>MISSION STATEMENT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6" descr="Text&#10;&#10;Description automatically generated with medium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8183" y="71561"/>
            <a:ext cx="5000377" cy="500037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6"/>
          <p:cNvSpPr/>
          <p:nvPr/>
        </p:nvSpPr>
        <p:spPr>
          <a:xfrm>
            <a:off x="5665100" y="1318552"/>
            <a:ext cx="3196500" cy="26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What message are they communicating? </a:t>
            </a:r>
            <a:endParaRPr sz="16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730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To whom are they communicating this information?  </a:t>
            </a:r>
            <a:endParaRPr sz="16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730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16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Why is this important?</a:t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2" name="Google Shape;82;p7" descr="Graphical user interface, websit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"/>
          <p:cNvSpPr txBox="1">
            <a:spLocks noGrp="1"/>
          </p:cNvSpPr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sz="35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8"/>
          <p:cNvSpPr txBox="1">
            <a:spLocks noGrp="1"/>
          </p:cNvSpPr>
          <p:nvPr>
            <p:ph type="subTitle" idx="1"/>
          </p:nvPr>
        </p:nvSpPr>
        <p:spPr>
          <a:xfrm>
            <a:off x="1718000" y="1594925"/>
            <a:ext cx="5443500" cy="20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IOC MARKETING COMMISSION MISSION STATEMENT: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285750" lvl="0" indent="-2730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What message are they communicating?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285750" lvl="0" indent="-2730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To whom are they communicating this information?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285750" lvl="0" indent="-2730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Why is this important?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91" name="Google Shape;91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 txBox="1">
            <a:spLocks noGrp="1"/>
          </p:cNvSpPr>
          <p:nvPr>
            <p:ph type="title"/>
          </p:nvPr>
        </p:nvSpPr>
        <p:spPr>
          <a:xfrm>
            <a:off x="1704150" y="486274"/>
            <a:ext cx="5735700" cy="5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EXECUTIVE SUMMARY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1"/>
          </p:nvPr>
        </p:nvSpPr>
        <p:spPr>
          <a:xfrm>
            <a:off x="1704150" y="1246025"/>
            <a:ext cx="57357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executive summary</a:t>
            </a:r>
            <a:r>
              <a:rPr lang="en-US" sz="1600" b="1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provides an overview of the complete plan.  This section of the marketing plan highlights key information within the document.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" name="Google Shape;98;p9"/>
          <p:cNvCxnSpPr/>
          <p:nvPr/>
        </p:nvCxnSpPr>
        <p:spPr>
          <a:xfrm>
            <a:off x="3190500" y="1046993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99" name="Google Shape;99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1" name="Google Shape;101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59620" y="2520882"/>
            <a:ext cx="3024758" cy="2024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670</Words>
  <Application>Microsoft Macintosh PowerPoint</Application>
  <PresentationFormat>On-screen Show (16:9)</PresentationFormat>
  <Paragraphs>86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Montserrat</vt:lpstr>
      <vt:lpstr>Oswald</vt:lpstr>
      <vt:lpstr>Arial</vt:lpstr>
      <vt:lpstr>Futuristic Background by Slidesgo</vt:lpstr>
      <vt:lpstr>COMPONENTS OF AN EFFECTIVE MARKETING PLAN</vt:lpstr>
      <vt:lpstr>COMPONENTS OF AN EFFECTIVE MARKETING PLAN</vt:lpstr>
      <vt:lpstr>MISSION STATEMENT</vt:lpstr>
      <vt:lpstr>MISSION STATEMENT</vt:lpstr>
      <vt:lpstr>TIME OUT!</vt:lpstr>
      <vt:lpstr>CHICAGO BULLS MISSION STATEMENT</vt:lpstr>
      <vt:lpstr>PowerPoint Presentation</vt:lpstr>
      <vt:lpstr>TIME OUT!</vt:lpstr>
      <vt:lpstr>EXECUTIVE SUMMARY</vt:lpstr>
      <vt:lpstr>SITUATION OR SWOT ANALYSIS</vt:lpstr>
      <vt:lpstr>MARKETING GOALS AND OBJECTIVES</vt:lpstr>
      <vt:lpstr>MARKET RESEARCH / MARKETING STRATEGIES</vt:lpstr>
      <vt:lpstr>IMPLEMENTATION</vt:lpstr>
      <vt:lpstr>EVALUATION AND CONTROL</vt:lpstr>
      <vt:lpstr>ADDITIONAL COMPONENTS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COMPONENTS OF AN EFFECTIVE MARKETING PLAN</dc:title>
  <dc:creator>Kelly, Bob</dc:creator>
  <cp:lastModifiedBy>Laura Bennett</cp:lastModifiedBy>
  <cp:revision>1</cp:revision>
  <dcterms:modified xsi:type="dcterms:W3CDTF">2023-08-10T22:21:17Z</dcterms:modified>
</cp:coreProperties>
</file>