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3"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embeddedFontLst>
    <p:embeddedFont>
      <p:font typeface="Montserrat" pitchFamily="2" charset="77"/>
      <p:regular r:id="rId21"/>
      <p:bold r:id="rId22"/>
      <p:italic r:id="rId23"/>
      <p:boldItalic r:id="rId24"/>
    </p:embeddedFont>
    <p:embeddedFont>
      <p:font typeface="Oswald" panose="02000703000000000000" pitchFamily="2" charset="77"/>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i/yVo08Z+hePzhtcys8kjDpYAPc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143bad46a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g143bad46a4a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8" name="Google Shape;28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143bad46a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8" name="Google Shape;308;g143bad46a4a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239ca3cea5d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7" name="Google Shape;317;g239ca3cea5d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39ca3cea5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g239ca3cea5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5eea5c50d9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25eea5c50d9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5"/>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5"/>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2"/>
        <p:cNvGrpSpPr/>
        <p:nvPr/>
      </p:nvGrpSpPr>
      <p:grpSpPr>
        <a:xfrm>
          <a:off x="0" y="0"/>
          <a:ext cx="0" cy="0"/>
          <a:chOff x="0" y="0"/>
          <a:chExt cx="0" cy="0"/>
        </a:xfrm>
      </p:grpSpPr>
      <p:sp>
        <p:nvSpPr>
          <p:cNvPr id="43" name="Google Shape;43;p25"/>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44" name="Google Shape;44;p25"/>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5"/>
        <p:cNvGrpSpPr/>
        <p:nvPr/>
      </p:nvGrpSpPr>
      <p:grpSpPr>
        <a:xfrm>
          <a:off x="0" y="0"/>
          <a:ext cx="0" cy="0"/>
          <a:chOff x="0" y="0"/>
          <a:chExt cx="0" cy="0"/>
        </a:xfrm>
      </p:grpSpPr>
      <p:sp>
        <p:nvSpPr>
          <p:cNvPr id="46" name="Google Shape;46;p26"/>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47" name="Google Shape;47;p26"/>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411"/>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48" name="Google Shape;48;p26"/>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1" name="Google Shape;51;p27"/>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2"/>
        <p:cNvGrpSpPr/>
        <p:nvPr/>
      </p:nvGrpSpPr>
      <p:grpSpPr>
        <a:xfrm>
          <a:off x="0" y="0"/>
          <a:ext cx="0" cy="0"/>
          <a:chOff x="0" y="0"/>
          <a:chExt cx="0" cy="0"/>
        </a:xfrm>
      </p:grpSpPr>
      <p:sp>
        <p:nvSpPr>
          <p:cNvPr id="53" name="Google Shape;53;p2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4" name="Google Shape;54;p28"/>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55" name="Google Shape;55;p28"/>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2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8"/>
        <p:cNvGrpSpPr/>
        <p:nvPr/>
      </p:nvGrpSpPr>
      <p:grpSpPr>
        <a:xfrm>
          <a:off x="0" y="0"/>
          <a:ext cx="0" cy="0"/>
          <a:chOff x="0" y="0"/>
          <a:chExt cx="0" cy="0"/>
        </a:xfrm>
      </p:grpSpPr>
      <p:sp>
        <p:nvSpPr>
          <p:cNvPr id="59" name="Google Shape;59;p30"/>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60" name="Google Shape;60;p30"/>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61" name="Google Shape;61;p30"/>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2"/>
        <p:cNvGrpSpPr/>
        <p:nvPr/>
      </p:nvGrpSpPr>
      <p:grpSpPr>
        <a:xfrm>
          <a:off x="0" y="0"/>
          <a:ext cx="0" cy="0"/>
          <a:chOff x="0" y="0"/>
          <a:chExt cx="0" cy="0"/>
        </a:xfrm>
      </p:grpSpPr>
      <p:sp>
        <p:nvSpPr>
          <p:cNvPr id="63" name="Google Shape;63;p31"/>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64" name="Google Shape;64;p31"/>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65" name="Google Shape;65;p31"/>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6"/>
        <p:cNvGrpSpPr/>
        <p:nvPr/>
      </p:nvGrpSpPr>
      <p:grpSpPr>
        <a:xfrm>
          <a:off x="0" y="0"/>
          <a:ext cx="0" cy="0"/>
          <a:chOff x="0" y="0"/>
          <a:chExt cx="0" cy="0"/>
        </a:xfrm>
      </p:grpSpPr>
      <p:sp>
        <p:nvSpPr>
          <p:cNvPr id="67" name="Google Shape;67;p3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8"/>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69"/>
        <p:cNvGrpSpPr/>
        <p:nvPr/>
      </p:nvGrpSpPr>
      <p:grpSpPr>
        <a:xfrm>
          <a:off x="0" y="0"/>
          <a:ext cx="0" cy="0"/>
          <a:chOff x="0" y="0"/>
          <a:chExt cx="0" cy="0"/>
        </a:xfrm>
      </p:grpSpPr>
      <p:sp>
        <p:nvSpPr>
          <p:cNvPr id="70" name="Google Shape;70;p3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1" name="Google Shape;71;p3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1"/>
        <p:cNvGrpSpPr/>
        <p:nvPr/>
      </p:nvGrpSpPr>
      <p:grpSpPr>
        <a:xfrm>
          <a:off x="0" y="0"/>
          <a:ext cx="0" cy="0"/>
          <a:chOff x="0" y="0"/>
          <a:chExt cx="0" cy="0"/>
        </a:xfrm>
      </p:grpSpPr>
      <p:sp>
        <p:nvSpPr>
          <p:cNvPr id="12" name="Google Shape;12;p21"/>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 name="Google Shape;13;p2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2"/>
        <p:cNvGrpSpPr/>
        <p:nvPr/>
      </p:nvGrpSpPr>
      <p:grpSpPr>
        <a:xfrm>
          <a:off x="0" y="0"/>
          <a:ext cx="0" cy="0"/>
          <a:chOff x="0" y="0"/>
          <a:chExt cx="0" cy="0"/>
        </a:xfrm>
      </p:grpSpPr>
      <p:sp>
        <p:nvSpPr>
          <p:cNvPr id="73" name="Google Shape;73;p35"/>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4" name="Google Shape;74;p35"/>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5" name="Google Shape;75;p35"/>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5"/>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7" name="Google Shape;77;p35"/>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8" name="Google Shape;78;p35"/>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9" name="Google Shape;79;p35"/>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0" name="Google Shape;80;p35"/>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1" name="Google Shape;81;p35"/>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82"/>
        <p:cNvGrpSpPr/>
        <p:nvPr/>
      </p:nvGrpSpPr>
      <p:grpSpPr>
        <a:xfrm>
          <a:off x="0" y="0"/>
          <a:ext cx="0" cy="0"/>
          <a:chOff x="0" y="0"/>
          <a:chExt cx="0" cy="0"/>
        </a:xfrm>
      </p:grpSpPr>
      <p:sp>
        <p:nvSpPr>
          <p:cNvPr id="83" name="Google Shape;83;p36"/>
          <p:cNvSpPr txBox="1">
            <a:spLocks noGrp="1"/>
          </p:cNvSpPr>
          <p:nvPr>
            <p:ph type="ctrTitle"/>
          </p:nvPr>
        </p:nvSpPr>
        <p:spPr>
          <a:xfrm>
            <a:off x="4285500" y="2832875"/>
            <a:ext cx="3657300" cy="644700"/>
          </a:xfrm>
          <a:prstGeom prst="rect">
            <a:avLst/>
          </a:prstGeom>
          <a:noFill/>
          <a:ln>
            <a:noFill/>
          </a:ln>
          <a:effectLst>
            <a:outerShdw blurRad="100013" dist="19050" dir="5400000" algn="bl" rotWithShape="0">
              <a:srgbClr val="76A5AF">
                <a:alpha val="8745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84" name="Google Shape;84;p36"/>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5"/>
        <p:cNvGrpSpPr/>
        <p:nvPr/>
      </p:nvGrpSpPr>
      <p:grpSpPr>
        <a:xfrm>
          <a:off x="0" y="0"/>
          <a:ext cx="0" cy="0"/>
          <a:chOff x="0" y="0"/>
          <a:chExt cx="0" cy="0"/>
        </a:xfrm>
      </p:grpSpPr>
      <p:sp>
        <p:nvSpPr>
          <p:cNvPr id="86" name="Google Shape;86;p37"/>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87" name="Google Shape;87;p37"/>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88"/>
        <p:cNvGrpSpPr/>
        <p:nvPr/>
      </p:nvGrpSpPr>
      <p:grpSpPr>
        <a:xfrm>
          <a:off x="0" y="0"/>
          <a:ext cx="0" cy="0"/>
          <a:chOff x="0" y="0"/>
          <a:chExt cx="0" cy="0"/>
        </a:xfrm>
      </p:grpSpPr>
      <p:sp>
        <p:nvSpPr>
          <p:cNvPr id="89" name="Google Shape;89;p38"/>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0" name="Google Shape;90;p38"/>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1" name="Google Shape;91;p38"/>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2" name="Google Shape;92;p38"/>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3" name="Google Shape;93;p38"/>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94"/>
        <p:cNvGrpSpPr/>
        <p:nvPr/>
      </p:nvGrpSpPr>
      <p:grpSpPr>
        <a:xfrm>
          <a:off x="0" y="0"/>
          <a:ext cx="0" cy="0"/>
          <a:chOff x="0" y="0"/>
          <a:chExt cx="0" cy="0"/>
        </a:xfrm>
      </p:grpSpPr>
      <p:sp>
        <p:nvSpPr>
          <p:cNvPr id="95" name="Google Shape;95;p39"/>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96" name="Google Shape;96;p39"/>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97"/>
        <p:cNvGrpSpPr/>
        <p:nvPr/>
      </p:nvGrpSpPr>
      <p:grpSpPr>
        <a:xfrm>
          <a:off x="0" y="0"/>
          <a:ext cx="0" cy="0"/>
          <a:chOff x="0" y="0"/>
          <a:chExt cx="0" cy="0"/>
        </a:xfrm>
      </p:grpSpPr>
      <p:sp>
        <p:nvSpPr>
          <p:cNvPr id="98" name="Google Shape;98;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99"/>
        <p:cNvGrpSpPr/>
        <p:nvPr/>
      </p:nvGrpSpPr>
      <p:grpSpPr>
        <a:xfrm>
          <a:off x="0" y="0"/>
          <a:ext cx="0" cy="0"/>
          <a:chOff x="0" y="0"/>
          <a:chExt cx="0" cy="0"/>
        </a:xfrm>
      </p:grpSpPr>
      <p:sp>
        <p:nvSpPr>
          <p:cNvPr id="100" name="Google Shape;100;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101"/>
        <p:cNvGrpSpPr/>
        <p:nvPr/>
      </p:nvGrpSpPr>
      <p:grpSpPr>
        <a:xfrm>
          <a:off x="0" y="0"/>
          <a:ext cx="0" cy="0"/>
          <a:chOff x="0" y="0"/>
          <a:chExt cx="0" cy="0"/>
        </a:xfrm>
      </p:grpSpPr>
      <p:sp>
        <p:nvSpPr>
          <p:cNvPr id="102" name="Google Shape;102;p42"/>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103"/>
        <p:cNvGrpSpPr/>
        <p:nvPr/>
      </p:nvGrpSpPr>
      <p:grpSpPr>
        <a:xfrm>
          <a:off x="0" y="0"/>
          <a:ext cx="0" cy="0"/>
          <a:chOff x="0" y="0"/>
          <a:chExt cx="0" cy="0"/>
        </a:xfrm>
      </p:grpSpPr>
      <p:sp>
        <p:nvSpPr>
          <p:cNvPr id="104" name="Google Shape;104;p43"/>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105"/>
        <p:cNvGrpSpPr/>
        <p:nvPr/>
      </p:nvGrpSpPr>
      <p:grpSpPr>
        <a:xfrm>
          <a:off x="0" y="0"/>
          <a:ext cx="0" cy="0"/>
          <a:chOff x="0" y="0"/>
          <a:chExt cx="0" cy="0"/>
        </a:xfrm>
      </p:grpSpPr>
      <p:sp>
        <p:nvSpPr>
          <p:cNvPr id="106" name="Google Shape;106;p44"/>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07" name="Google Shape;107;p44"/>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08" name="Google Shape;108;p44"/>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09" name="Google Shape;109;p44"/>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0" name="Google Shape;110;p44"/>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111"/>
        <p:cNvGrpSpPr/>
        <p:nvPr/>
      </p:nvGrpSpPr>
      <p:grpSpPr>
        <a:xfrm>
          <a:off x="0" y="0"/>
          <a:ext cx="0" cy="0"/>
          <a:chOff x="0" y="0"/>
          <a:chExt cx="0" cy="0"/>
        </a:xfrm>
      </p:grpSpPr>
      <p:sp>
        <p:nvSpPr>
          <p:cNvPr id="112" name="Google Shape;112;p4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3" name="Google Shape;113;p45"/>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4" name="Google Shape;114;p45"/>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5" name="Google Shape;115;p45"/>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6" name="Google Shape;116;p45"/>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7" name="Google Shape;117;p45"/>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5"/>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5"/>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0" name="Google Shape;120;p45"/>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21"/>
        <p:cNvGrpSpPr/>
        <p:nvPr/>
      </p:nvGrpSpPr>
      <p:grpSpPr>
        <a:xfrm>
          <a:off x="0" y="0"/>
          <a:ext cx="0" cy="0"/>
          <a:chOff x="0" y="0"/>
          <a:chExt cx="0" cy="0"/>
        </a:xfrm>
      </p:grpSpPr>
      <p:sp>
        <p:nvSpPr>
          <p:cNvPr id="122" name="Google Shape;122;p46"/>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3" name="Google Shape;123;p46"/>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24" name="Google Shape;124;p46"/>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5" name="Google Shape;125;p46"/>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26" name="Google Shape;126;p46"/>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27" name="Google Shape;127;p46"/>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28"/>
        <p:cNvGrpSpPr/>
        <p:nvPr/>
      </p:nvGrpSpPr>
      <p:grpSpPr>
        <a:xfrm>
          <a:off x="0" y="0"/>
          <a:ext cx="0" cy="0"/>
          <a:chOff x="0" y="0"/>
          <a:chExt cx="0" cy="0"/>
        </a:xfrm>
      </p:grpSpPr>
      <p:sp>
        <p:nvSpPr>
          <p:cNvPr id="129" name="Google Shape;129;p47"/>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47"/>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1" name="Google Shape;131;p47"/>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47"/>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3" name="Google Shape;133;p47"/>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4" name="Google Shape;134;p47"/>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5" name="Google Shape;135;p47"/>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6" name="Google Shape;136;p47"/>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7" name="Google Shape;137;p47"/>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8" name="Google Shape;138;p47"/>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9" name="Google Shape;139;p47"/>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40" name="Google Shape;140;p47"/>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1" name="Google Shape;141;p47"/>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42"/>
        <p:cNvGrpSpPr/>
        <p:nvPr/>
      </p:nvGrpSpPr>
      <p:grpSpPr>
        <a:xfrm>
          <a:off x="0" y="0"/>
          <a:ext cx="0" cy="0"/>
          <a:chOff x="0" y="0"/>
          <a:chExt cx="0" cy="0"/>
        </a:xfrm>
      </p:grpSpPr>
      <p:sp>
        <p:nvSpPr>
          <p:cNvPr id="143" name="Google Shape;143;p48"/>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4" name="Google Shape;144;p48"/>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5" name="Google Shape;145;p48"/>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46" name="Google Shape;146;p48"/>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7" name="Google Shape;147;p48"/>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48" name="Google Shape;148;p48"/>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9" name="Google Shape;149;p48"/>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50" name="Google Shape;150;p48"/>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1" name="Google Shape;151;p48"/>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52"/>
        <p:cNvGrpSpPr/>
        <p:nvPr/>
      </p:nvGrpSpPr>
      <p:grpSpPr>
        <a:xfrm>
          <a:off x="0" y="0"/>
          <a:ext cx="0" cy="0"/>
          <a:chOff x="0" y="0"/>
          <a:chExt cx="0" cy="0"/>
        </a:xfrm>
      </p:grpSpPr>
      <p:sp>
        <p:nvSpPr>
          <p:cNvPr id="153" name="Google Shape;153;p4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4" name="Google Shape;154;p4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55"/>
        <p:cNvGrpSpPr/>
        <p:nvPr/>
      </p:nvGrpSpPr>
      <p:grpSpPr>
        <a:xfrm>
          <a:off x="0" y="0"/>
          <a:ext cx="0" cy="0"/>
          <a:chOff x="0" y="0"/>
          <a:chExt cx="0" cy="0"/>
        </a:xfrm>
      </p:grpSpPr>
      <p:sp>
        <p:nvSpPr>
          <p:cNvPr id="156" name="Google Shape;156;p50"/>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57" name="Google Shape;157;p50"/>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58"/>
        <p:cNvGrpSpPr/>
        <p:nvPr/>
      </p:nvGrpSpPr>
      <p:grpSpPr>
        <a:xfrm>
          <a:off x="0" y="0"/>
          <a:ext cx="0" cy="0"/>
          <a:chOff x="0" y="0"/>
          <a:chExt cx="0" cy="0"/>
        </a:xfrm>
      </p:grpSpPr>
      <p:sp>
        <p:nvSpPr>
          <p:cNvPr id="159" name="Google Shape;159;p51"/>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60" name="Google Shape;160;p51"/>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61" name="Google Shape;161;p51"/>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US" sz="1000" b="0" i="0" u="none" strike="noStrike" cap="none">
                <a:solidFill>
                  <a:schemeClr val="accent1"/>
                </a:solidFill>
                <a:latin typeface="Montserrat"/>
                <a:ea typeface="Montserrat"/>
                <a:cs typeface="Montserrat"/>
                <a:sym typeface="Montserrat"/>
              </a:rPr>
              <a:t>CREDITS: This presentation template was created by </a:t>
            </a:r>
            <a:r>
              <a:rPr lang="en-US"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US" sz="1000" b="0" i="0" u="none" strike="noStrike" cap="none">
                <a:solidFill>
                  <a:schemeClr val="accent1"/>
                </a:solidFill>
                <a:latin typeface="Montserrat"/>
                <a:ea typeface="Montserrat"/>
                <a:cs typeface="Montserrat"/>
                <a:sym typeface="Montserrat"/>
              </a:rPr>
              <a:t>, including icons by </a:t>
            </a:r>
            <a:r>
              <a:rPr lang="en-US"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US" sz="1000" b="0" i="0" u="none" strike="noStrike" cap="none">
                <a:solidFill>
                  <a:schemeClr val="accent1"/>
                </a:solidFill>
                <a:latin typeface="Montserrat"/>
                <a:ea typeface="Montserrat"/>
                <a:cs typeface="Montserrat"/>
                <a:sym typeface="Montserrat"/>
              </a:rPr>
              <a:t>, and infographics &amp; images by </a:t>
            </a:r>
            <a:r>
              <a:rPr lang="en-US"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US"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62"/>
        <p:cNvGrpSpPr/>
        <p:nvPr/>
      </p:nvGrpSpPr>
      <p:grpSpPr>
        <a:xfrm>
          <a:off x="0" y="0"/>
          <a:ext cx="0" cy="0"/>
          <a:chOff x="0" y="0"/>
          <a:chExt cx="0" cy="0"/>
        </a:xfrm>
      </p:grpSpPr>
      <p:sp>
        <p:nvSpPr>
          <p:cNvPr id="163" name="Google Shape;163;p5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4" name="Google Shape;164;p52"/>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65"/>
        <p:cNvGrpSpPr/>
        <p:nvPr/>
      </p:nvGrpSpPr>
      <p:grpSpPr>
        <a:xfrm>
          <a:off x="0" y="0"/>
          <a:ext cx="0" cy="0"/>
          <a:chOff x="0" y="0"/>
          <a:chExt cx="0" cy="0"/>
        </a:xfrm>
      </p:grpSpPr>
      <p:sp>
        <p:nvSpPr>
          <p:cNvPr id="166" name="Google Shape;166;p5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7" name="Google Shape;167;p53"/>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2"/>
        <p:cNvGrpSpPr/>
        <p:nvPr/>
      </p:nvGrpSpPr>
      <p:grpSpPr>
        <a:xfrm>
          <a:off x="0" y="0"/>
          <a:ext cx="0" cy="0"/>
          <a:chOff x="0" y="0"/>
          <a:chExt cx="0" cy="0"/>
        </a:xfrm>
      </p:grpSpPr>
      <p:sp>
        <p:nvSpPr>
          <p:cNvPr id="23" name="Google Shape;23;p17"/>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4" name="Google Shape;24;p17"/>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25"/>
        <p:cNvGrpSpPr/>
        <p:nvPr/>
      </p:nvGrpSpPr>
      <p:grpSpPr>
        <a:xfrm>
          <a:off x="0" y="0"/>
          <a:ext cx="0" cy="0"/>
          <a:chOff x="0" y="0"/>
          <a:chExt cx="0" cy="0"/>
        </a:xfrm>
      </p:grpSpPr>
      <p:sp>
        <p:nvSpPr>
          <p:cNvPr id="26" name="Google Shape;26;p18"/>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27" name="Google Shape;27;p18"/>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28"/>
        <p:cNvGrpSpPr/>
        <p:nvPr/>
      </p:nvGrpSpPr>
      <p:grpSpPr>
        <a:xfrm>
          <a:off x="0" y="0"/>
          <a:ext cx="0" cy="0"/>
          <a:chOff x="0" y="0"/>
          <a:chExt cx="0" cy="0"/>
        </a:xfrm>
      </p:grpSpPr>
      <p:sp>
        <p:nvSpPr>
          <p:cNvPr id="29" name="Google Shape;29;p1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30" name="Google Shape;30;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31"/>
        <p:cNvGrpSpPr/>
        <p:nvPr/>
      </p:nvGrpSpPr>
      <p:grpSpPr>
        <a:xfrm>
          <a:off x="0" y="0"/>
          <a:ext cx="0" cy="0"/>
          <a:chOff x="0" y="0"/>
          <a:chExt cx="0" cy="0"/>
        </a:xfrm>
      </p:grpSpPr>
      <p:sp>
        <p:nvSpPr>
          <p:cNvPr id="32" name="Google Shape;32;p2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3" name="Google Shape;33;p20"/>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34"/>
        <p:cNvGrpSpPr/>
        <p:nvPr/>
      </p:nvGrpSpPr>
      <p:grpSpPr>
        <a:xfrm>
          <a:off x="0" y="0"/>
          <a:ext cx="0" cy="0"/>
          <a:chOff x="0" y="0"/>
          <a:chExt cx="0" cy="0"/>
        </a:xfrm>
      </p:grpSpPr>
      <p:sp>
        <p:nvSpPr>
          <p:cNvPr id="35" name="Google Shape;35;p22"/>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6" name="Google Shape;36;p22"/>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7" name="Google Shape;37;p22"/>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8" name="Google Shape;38;p22"/>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9" name="Google Shape;39;p22"/>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0" name="Google Shape;40;p22"/>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41" name="Google Shape;41;p22"/>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7.xml"/><Relationship Id="rId18" Type="http://schemas.openxmlformats.org/officeDocument/2006/relationships/slideLayout" Target="../slideLayouts/slideLayout22.xml"/><Relationship Id="rId26" Type="http://schemas.openxmlformats.org/officeDocument/2006/relationships/slideLayout" Target="../slideLayouts/slideLayout30.xml"/><Relationship Id="rId3" Type="http://schemas.openxmlformats.org/officeDocument/2006/relationships/slideLayout" Target="../slideLayouts/slideLayout7.xml"/><Relationship Id="rId21" Type="http://schemas.openxmlformats.org/officeDocument/2006/relationships/slideLayout" Target="../slideLayouts/slideLayout25.xml"/><Relationship Id="rId34" Type="http://schemas.openxmlformats.org/officeDocument/2006/relationships/slideLayout" Target="../slideLayouts/slideLayout38.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slideLayout" Target="../slideLayouts/slideLayout29.xml"/><Relationship Id="rId33" Type="http://schemas.openxmlformats.org/officeDocument/2006/relationships/slideLayout" Target="../slideLayouts/slideLayout37.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29" Type="http://schemas.openxmlformats.org/officeDocument/2006/relationships/slideLayout" Target="../slideLayouts/slideLayout33.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32" Type="http://schemas.openxmlformats.org/officeDocument/2006/relationships/slideLayout" Target="../slideLayouts/slideLayout36.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28" Type="http://schemas.openxmlformats.org/officeDocument/2006/relationships/slideLayout" Target="../slideLayouts/slideLayout32.xml"/><Relationship Id="rId36" Type="http://schemas.openxmlformats.org/officeDocument/2006/relationships/image" Target="../media/image1.jpg"/><Relationship Id="rId10" Type="http://schemas.openxmlformats.org/officeDocument/2006/relationships/slideLayout" Target="../slideLayouts/slideLayout14.xml"/><Relationship Id="rId19" Type="http://schemas.openxmlformats.org/officeDocument/2006/relationships/slideLayout" Target="../slideLayouts/slideLayout23.xml"/><Relationship Id="rId31" Type="http://schemas.openxmlformats.org/officeDocument/2006/relationships/slideLayout" Target="../slideLayouts/slideLayout35.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 Id="rId27" Type="http://schemas.openxmlformats.org/officeDocument/2006/relationships/slideLayout" Target="../slideLayouts/slideLayout31.xml"/><Relationship Id="rId30" Type="http://schemas.openxmlformats.org/officeDocument/2006/relationships/slideLayout" Target="../slideLayouts/slideLayout34.xml"/><Relationship Id="rId35" Type="http://schemas.openxmlformats.org/officeDocument/2006/relationships/theme" Target="../theme/theme2.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19"/>
        <p:cNvGrpSpPr/>
        <p:nvPr/>
      </p:nvGrpSpPr>
      <p:grpSpPr>
        <a:xfrm>
          <a:off x="0" y="0"/>
          <a:ext cx="0" cy="0"/>
          <a:chOff x="0" y="0"/>
          <a:chExt cx="0" cy="0"/>
        </a:xfrm>
      </p:grpSpPr>
      <p:sp>
        <p:nvSpPr>
          <p:cNvPr id="20" name="Google Shape;20;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21" name="Google Shape;21;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
          <p:cNvSpPr txBox="1">
            <a:spLocks noGrp="1"/>
          </p:cNvSpPr>
          <p:nvPr>
            <p:ph type="ctrTitle"/>
          </p:nvPr>
        </p:nvSpPr>
        <p:spPr>
          <a:xfrm>
            <a:off x="2047505" y="1927050"/>
            <a:ext cx="5048989" cy="644700"/>
          </a:xfrm>
          <a:prstGeom prst="rect">
            <a:avLst/>
          </a:prstGeom>
          <a:noFill/>
          <a:ln>
            <a:noFill/>
          </a:ln>
          <a:effectLst>
            <a:outerShdw blurRad="142875" dist="19050" dir="87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LICENSING</a:t>
            </a:r>
            <a:endParaRPr/>
          </a:p>
        </p:txBody>
      </p:sp>
      <p:sp>
        <p:nvSpPr>
          <p:cNvPr id="173" name="Google Shape;17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6.3</a:t>
            </a:r>
            <a:endParaRPr sz="2200" b="0">
              <a:latin typeface="Arial"/>
              <a:ea typeface="Arial"/>
              <a:cs typeface="Arial"/>
              <a:sym typeface="Arial"/>
            </a:endParaRPr>
          </a:p>
        </p:txBody>
      </p:sp>
      <p:cxnSp>
        <p:nvCxnSpPr>
          <p:cNvPr id="174" name="Google Shape;17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75" name="Google Shape;17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6" name="Google Shape;176;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9"/>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255" name="Google Shape;255;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6" name="Google Shape;256;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pic>
        <p:nvPicPr>
          <p:cNvPr id="257" name="Google Shape;257;p9"/>
          <p:cNvPicPr preferRelativeResize="0"/>
          <p:nvPr/>
        </p:nvPicPr>
        <p:blipFill rotWithShape="1">
          <a:blip r:embed="rId4">
            <a:alphaModFix/>
          </a:blip>
          <a:srcRect/>
          <a:stretch/>
        </p:blipFill>
        <p:spPr>
          <a:xfrm>
            <a:off x="572425" y="128150"/>
            <a:ext cx="1145575" cy="1160955"/>
          </a:xfrm>
          <a:prstGeom prst="rect">
            <a:avLst/>
          </a:prstGeom>
          <a:noFill/>
          <a:ln>
            <a:noFill/>
          </a:ln>
        </p:spPr>
      </p:pic>
      <p:sp>
        <p:nvSpPr>
          <p:cNvPr id="258" name="Google Shape;258;p9"/>
          <p:cNvSpPr txBox="1">
            <a:spLocks noGrp="1"/>
          </p:cNvSpPr>
          <p:nvPr>
            <p:ph type="subTitle" idx="1"/>
          </p:nvPr>
        </p:nvSpPr>
        <p:spPr>
          <a:xfrm>
            <a:off x="1718000" y="1416350"/>
            <a:ext cx="54435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latin typeface="Arial"/>
                <a:ea typeface="Arial"/>
                <a:cs typeface="Arial"/>
                <a:sym typeface="Arial"/>
              </a:rPr>
              <a:t>Think about all the products you have shopped for online or purchased at a store featuring your favorite team’s name or logo or with the name or image of your favorite player. </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Where did you shop for those goods?</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How much did they cost?</a:t>
            </a:r>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l" rtl="0">
              <a:lnSpc>
                <a:spcPct val="100000"/>
              </a:lnSpc>
              <a:spcBef>
                <a:spcPts val="0"/>
              </a:spcBef>
              <a:spcAft>
                <a:spcPts val="0"/>
              </a:spcAft>
              <a:buSzPts val="1800"/>
              <a:buNone/>
            </a:pPr>
            <a:r>
              <a:rPr lang="en-US">
                <a:latin typeface="Arial"/>
                <a:ea typeface="Arial"/>
                <a:cs typeface="Arial"/>
                <a:sym typeface="Arial"/>
              </a:rPr>
              <a:t>How do you know if they were officially licensed products?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DISTRIBUTION</a:t>
            </a:r>
            <a:endParaRPr b="1">
              <a:latin typeface="Arial"/>
              <a:ea typeface="Arial"/>
              <a:cs typeface="Arial"/>
              <a:sym typeface="Arial"/>
            </a:endParaRPr>
          </a:p>
        </p:txBody>
      </p:sp>
      <p:cxnSp>
        <p:nvCxnSpPr>
          <p:cNvPr id="264" name="Google Shape;264;p10"/>
          <p:cNvCxnSpPr/>
          <p:nvPr/>
        </p:nvCxnSpPr>
        <p:spPr>
          <a:xfrm>
            <a:off x="9385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65" name="Google Shape;265;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6" name="Google Shape;266;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67" name="Google Shape;267;p10"/>
          <p:cNvSpPr txBox="1">
            <a:spLocks noGrp="1"/>
          </p:cNvSpPr>
          <p:nvPr>
            <p:ph type="subTitle" idx="1"/>
          </p:nvPr>
        </p:nvSpPr>
        <p:spPr>
          <a:xfrm>
            <a:off x="938500" y="1214975"/>
            <a:ext cx="728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Licensed merchandise is sold through a variety of distribution channels:</a:t>
            </a:r>
            <a:endParaRPr sz="1600" b="1">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retail department stores</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chain stores</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specialty stores</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league-sponsored retail outlets</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games/events</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online</a:t>
            </a:r>
            <a:endParaRPr sz="1600">
              <a:latin typeface="Arial"/>
              <a:ea typeface="Arial"/>
              <a:cs typeface="Arial"/>
              <a:sym typeface="Arial"/>
            </a:endParaRPr>
          </a:p>
          <a:p>
            <a:pPr marL="0" lvl="0" indent="0" algn="l" rtl="0">
              <a:lnSpc>
                <a:spcPct val="100000"/>
              </a:lnSpc>
              <a:spcBef>
                <a:spcPts val="1000"/>
              </a:spcBef>
              <a:spcAft>
                <a:spcPts val="0"/>
              </a:spcAft>
              <a:buSzPts val="1800"/>
              <a:buNone/>
            </a:pPr>
            <a:r>
              <a:rPr lang="en-US" sz="1600">
                <a:latin typeface="Arial"/>
                <a:ea typeface="Arial"/>
                <a:cs typeface="Arial"/>
                <a:sym typeface="Arial"/>
              </a:rPr>
              <a:t>Special promotional deals create partnerships between the licensor and the licensee to help boost store traffic.  </a:t>
            </a:r>
            <a:endParaRPr sz="1600"/>
          </a:p>
          <a:p>
            <a:pPr marL="0" lvl="0" indent="0" algn="l" rtl="0">
              <a:lnSpc>
                <a:spcPct val="100000"/>
              </a:lnSpc>
              <a:spcBef>
                <a:spcPts val="0"/>
              </a:spcBef>
              <a:spcAft>
                <a:spcPts val="0"/>
              </a:spcAft>
              <a:buSzPts val="1800"/>
              <a:buNone/>
            </a:pPr>
            <a:br>
              <a:rPr lang="en-US" sz="1600">
                <a:latin typeface="Arial"/>
                <a:ea typeface="Arial"/>
                <a:cs typeface="Arial"/>
                <a:sym typeface="Arial"/>
              </a:rPr>
            </a:br>
            <a:br>
              <a:rPr lang="en-US" sz="1600">
                <a:latin typeface="Arial"/>
                <a:ea typeface="Arial"/>
                <a:cs typeface="Arial"/>
                <a:sym typeface="Arial"/>
              </a:rPr>
            </a:br>
            <a:endParaRPr sz="160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1"/>
          <p:cNvSpPr txBox="1">
            <a:spLocks noGrp="1"/>
          </p:cNvSpPr>
          <p:nvPr>
            <p:ph type="title"/>
          </p:nvPr>
        </p:nvSpPr>
        <p:spPr>
          <a:xfrm>
            <a:off x="5075850" y="1439758"/>
            <a:ext cx="3310500" cy="829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COLLECTIBLES &amp; MEMORABILIA</a:t>
            </a:r>
            <a:endParaRPr b="1">
              <a:latin typeface="Arial"/>
              <a:ea typeface="Arial"/>
              <a:cs typeface="Arial"/>
              <a:sym typeface="Arial"/>
            </a:endParaRPr>
          </a:p>
        </p:txBody>
      </p:sp>
      <p:sp>
        <p:nvSpPr>
          <p:cNvPr id="273" name="Google Shape;273;p11"/>
          <p:cNvSpPr txBox="1">
            <a:spLocks noGrp="1"/>
          </p:cNvSpPr>
          <p:nvPr>
            <p:ph type="body" idx="1"/>
          </p:nvPr>
        </p:nvSpPr>
        <p:spPr>
          <a:xfrm>
            <a:off x="5075850" y="2291629"/>
            <a:ext cx="2837400" cy="1412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a:latin typeface="Arial"/>
                <a:ea typeface="Arial"/>
                <a:cs typeface="Arial"/>
                <a:sym typeface="Arial"/>
              </a:rPr>
              <a:t>Like licensing, collectibles and memorabilia represent an incredibly lucrative segment of the sports and entertainment industry.  </a:t>
            </a:r>
            <a:endParaRPr/>
          </a:p>
          <a:p>
            <a:pPr marL="0" lvl="0" indent="0" algn="l" rtl="0">
              <a:lnSpc>
                <a:spcPct val="100000"/>
              </a:lnSpc>
              <a:spcBef>
                <a:spcPts val="0"/>
              </a:spcBef>
              <a:spcAft>
                <a:spcPts val="0"/>
              </a:spcAft>
              <a:buSzPts val="1600"/>
              <a:buNone/>
            </a:pPr>
            <a:endParaRPr>
              <a:latin typeface="Arial"/>
              <a:ea typeface="Arial"/>
              <a:cs typeface="Arial"/>
              <a:sym typeface="Arial"/>
            </a:endParaRPr>
          </a:p>
        </p:txBody>
      </p:sp>
      <p:cxnSp>
        <p:nvCxnSpPr>
          <p:cNvPr id="274" name="Google Shape;274;p11"/>
          <p:cNvCxnSpPr/>
          <p:nvPr/>
        </p:nvCxnSpPr>
        <p:spPr>
          <a:xfrm>
            <a:off x="4761875" y="14769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75" name="Google Shape;275;p11"/>
          <p:cNvPicPr preferRelativeResize="0"/>
          <p:nvPr/>
        </p:nvPicPr>
        <p:blipFill rotWithShape="1">
          <a:blip r:embed="rId3">
            <a:alphaModFix/>
          </a:blip>
          <a:srcRect l="16564" r="16564"/>
          <a:stretch/>
        </p:blipFill>
        <p:spPr>
          <a:xfrm>
            <a:off x="-436624" y="-236700"/>
            <a:ext cx="4714800" cy="5616900"/>
          </a:xfrm>
          <a:prstGeom prst="flowChartDelay">
            <a:avLst/>
          </a:prstGeom>
          <a:noFill/>
          <a:ln>
            <a:noFill/>
          </a:ln>
        </p:spPr>
      </p:pic>
      <p:pic>
        <p:nvPicPr>
          <p:cNvPr id="276" name="Google Shape;276;p11"/>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277" name="Google Shape;277;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pic>
        <p:nvPicPr>
          <p:cNvPr id="282" name="Google Shape;282;g143bad46a4a_0_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3" name="Google Shape;283;g143bad46a4a_0_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84" name="Google Shape;284;g143bad46a4a_0_4"/>
          <p:cNvSpPr txBox="1">
            <a:spLocks noGrp="1"/>
          </p:cNvSpPr>
          <p:nvPr>
            <p:ph type="subTitle" idx="1"/>
          </p:nvPr>
        </p:nvSpPr>
        <p:spPr>
          <a:xfrm>
            <a:off x="938500" y="1214975"/>
            <a:ext cx="7389300" cy="2048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800"/>
              <a:buNone/>
            </a:pPr>
            <a:r>
              <a:rPr lang="en-US" sz="5400" b="1">
                <a:latin typeface="Arial"/>
                <a:ea typeface="Arial"/>
                <a:cs typeface="Arial"/>
                <a:sym typeface="Arial"/>
              </a:rPr>
              <a:t>  $26.1 Billion</a:t>
            </a:r>
            <a:endParaRPr sz="5400" b="1">
              <a:latin typeface="Arial"/>
              <a:ea typeface="Arial"/>
              <a:cs typeface="Arial"/>
              <a:sym typeface="Arial"/>
            </a:endParaRPr>
          </a:p>
          <a:p>
            <a:pPr marL="0" lvl="0" indent="0" algn="l" rtl="0">
              <a:lnSpc>
                <a:spcPct val="100000"/>
              </a:lnSpc>
              <a:spcBef>
                <a:spcPts val="0"/>
              </a:spcBef>
              <a:spcAft>
                <a:spcPts val="0"/>
              </a:spcAft>
              <a:buSzPts val="1800"/>
              <a:buNone/>
            </a:pPr>
            <a:endParaRPr>
              <a:latin typeface="Arial"/>
              <a:ea typeface="Arial"/>
              <a:cs typeface="Arial"/>
              <a:sym typeface="Arial"/>
            </a:endParaRPr>
          </a:p>
          <a:p>
            <a:pPr marL="0" lvl="0" indent="0" algn="ctr" rtl="0">
              <a:lnSpc>
                <a:spcPct val="100000"/>
              </a:lnSpc>
              <a:spcBef>
                <a:spcPts val="0"/>
              </a:spcBef>
              <a:spcAft>
                <a:spcPts val="0"/>
              </a:spcAft>
              <a:buSzPts val="1800"/>
              <a:buNone/>
            </a:pPr>
            <a:r>
              <a:rPr lang="en-US" sz="1600">
                <a:latin typeface="Arial"/>
                <a:ea typeface="Arial"/>
                <a:cs typeface="Arial"/>
                <a:sym typeface="Arial"/>
              </a:rPr>
              <a:t>Current value of the Sports Memorabilia market.</a:t>
            </a:r>
            <a:endParaRPr sz="1600">
              <a:latin typeface="Arial"/>
              <a:ea typeface="Arial"/>
              <a:cs typeface="Arial"/>
              <a:sym typeface="Arial"/>
            </a:endParaRPr>
          </a:p>
          <a:p>
            <a:pPr marL="0" lvl="0" indent="0" algn="ctr" rtl="0">
              <a:lnSpc>
                <a:spcPct val="100000"/>
              </a:lnSpc>
              <a:spcBef>
                <a:spcPts val="0"/>
              </a:spcBef>
              <a:spcAft>
                <a:spcPts val="0"/>
              </a:spcAft>
              <a:buSzPts val="1800"/>
              <a:buNone/>
            </a:pPr>
            <a:r>
              <a:rPr lang="en-US" sz="1600">
                <a:latin typeface="Arial"/>
                <a:ea typeface="Arial"/>
                <a:cs typeface="Arial"/>
                <a:sym typeface="Arial"/>
              </a:rPr>
              <a:t>Predicted to eclipse $200 billion by 2032.</a:t>
            </a:r>
            <a:endParaRPr sz="1600">
              <a:latin typeface="Arial"/>
              <a:ea typeface="Arial"/>
              <a:cs typeface="Arial"/>
              <a:sym typeface="Arial"/>
            </a:endParaRPr>
          </a:p>
        </p:txBody>
      </p:sp>
      <p:cxnSp>
        <p:nvCxnSpPr>
          <p:cNvPr id="285" name="Google Shape;285;g143bad46a4a_0_4"/>
          <p:cNvCxnSpPr/>
          <p:nvPr/>
        </p:nvCxnSpPr>
        <p:spPr>
          <a:xfrm>
            <a:off x="3600300" y="2239175"/>
            <a:ext cx="19434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2"/>
          <p:cNvSpPr txBox="1">
            <a:spLocks noGrp="1"/>
          </p:cNvSpPr>
          <p:nvPr>
            <p:ph type="title" idx="4"/>
          </p:nvPr>
        </p:nvSpPr>
        <p:spPr>
          <a:xfrm>
            <a:off x="637525" y="292625"/>
            <a:ext cx="62886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NOTABLE MEMORABILIA SALES</a:t>
            </a:r>
            <a:endParaRPr b="1">
              <a:latin typeface="Arial"/>
              <a:ea typeface="Arial"/>
              <a:cs typeface="Arial"/>
              <a:sym typeface="Arial"/>
            </a:endParaRPr>
          </a:p>
        </p:txBody>
      </p:sp>
      <p:cxnSp>
        <p:nvCxnSpPr>
          <p:cNvPr id="291" name="Google Shape;291;p12"/>
          <p:cNvCxnSpPr/>
          <p:nvPr/>
        </p:nvCxnSpPr>
        <p:spPr>
          <a:xfrm>
            <a:off x="637525" y="2616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292" name="Google Shape;292;p12"/>
          <p:cNvSpPr txBox="1">
            <a:spLocks noGrp="1"/>
          </p:cNvSpPr>
          <p:nvPr>
            <p:ph type="title"/>
          </p:nvPr>
        </p:nvSpPr>
        <p:spPr>
          <a:xfrm>
            <a:off x="3346499" y="2133861"/>
            <a:ext cx="2067000" cy="439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SNEAKERS</a:t>
            </a:r>
            <a:endParaRPr b="1">
              <a:latin typeface="Arial"/>
              <a:ea typeface="Arial"/>
              <a:cs typeface="Arial"/>
              <a:sym typeface="Arial"/>
            </a:endParaRPr>
          </a:p>
        </p:txBody>
      </p:sp>
      <p:sp>
        <p:nvSpPr>
          <p:cNvPr id="293" name="Google Shape;293;p12"/>
          <p:cNvSpPr txBox="1">
            <a:spLocks noGrp="1"/>
          </p:cNvSpPr>
          <p:nvPr>
            <p:ph type="subTitle" idx="1"/>
          </p:nvPr>
        </p:nvSpPr>
        <p:spPr>
          <a:xfrm>
            <a:off x="3127049" y="2670823"/>
            <a:ext cx="25059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A pair of Converse sneakers that Michael Jordan wore during the 1984 Olympic gold-medal game sold at auction for $190,373, the highest price on record for a pair of game-worn shoes</a:t>
            </a:r>
            <a:endParaRPr/>
          </a:p>
        </p:txBody>
      </p:sp>
      <p:sp>
        <p:nvSpPr>
          <p:cNvPr id="294" name="Google Shape;294;p12"/>
          <p:cNvSpPr txBox="1">
            <a:spLocks noGrp="1"/>
          </p:cNvSpPr>
          <p:nvPr>
            <p:ph type="title" idx="2"/>
          </p:nvPr>
        </p:nvSpPr>
        <p:spPr>
          <a:xfrm>
            <a:off x="6132677" y="2133861"/>
            <a:ext cx="2505900" cy="404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BASEBALL CARDS</a:t>
            </a:r>
            <a:endParaRPr b="1">
              <a:latin typeface="Arial"/>
              <a:ea typeface="Arial"/>
              <a:cs typeface="Arial"/>
              <a:sym typeface="Arial"/>
            </a:endParaRPr>
          </a:p>
        </p:txBody>
      </p:sp>
      <p:sp>
        <p:nvSpPr>
          <p:cNvPr id="295" name="Google Shape;295;p12"/>
          <p:cNvSpPr txBox="1">
            <a:spLocks noGrp="1"/>
          </p:cNvSpPr>
          <p:nvPr>
            <p:ph type="subTitle" idx="3"/>
          </p:nvPr>
        </p:nvSpPr>
        <p:spPr>
          <a:xfrm>
            <a:off x="6185090" y="2670823"/>
            <a:ext cx="24012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A 1952 Mickey Mantle card sold for $5.2 million, setting a record for the most expensive trading card ever and nearly doubling its value since a 2018 sale</a:t>
            </a:r>
            <a:endParaRPr>
              <a:latin typeface="Arial"/>
              <a:ea typeface="Arial"/>
              <a:cs typeface="Arial"/>
              <a:sym typeface="Arial"/>
            </a:endParaRPr>
          </a:p>
        </p:txBody>
      </p:sp>
      <p:sp>
        <p:nvSpPr>
          <p:cNvPr id="296" name="Google Shape;296;p12"/>
          <p:cNvSpPr txBox="1">
            <a:spLocks noGrp="1"/>
          </p:cNvSpPr>
          <p:nvPr>
            <p:ph type="title" idx="5"/>
          </p:nvPr>
        </p:nvSpPr>
        <p:spPr>
          <a:xfrm>
            <a:off x="505434" y="2133861"/>
            <a:ext cx="2176800" cy="439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BOXING GLOVES</a:t>
            </a:r>
            <a:endParaRPr b="1">
              <a:latin typeface="Arial"/>
              <a:ea typeface="Arial"/>
              <a:cs typeface="Arial"/>
              <a:sym typeface="Arial"/>
            </a:endParaRPr>
          </a:p>
        </p:txBody>
      </p:sp>
      <p:sp>
        <p:nvSpPr>
          <p:cNvPr id="297" name="Google Shape;297;p12"/>
          <p:cNvSpPr txBox="1">
            <a:spLocks noGrp="1"/>
          </p:cNvSpPr>
          <p:nvPr>
            <p:ph type="subTitle" idx="6"/>
          </p:nvPr>
        </p:nvSpPr>
        <p:spPr>
          <a:xfrm>
            <a:off x="560334" y="2670823"/>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latin typeface="Arial"/>
                <a:ea typeface="Arial"/>
                <a:cs typeface="Arial"/>
                <a:sym typeface="Arial"/>
              </a:rPr>
              <a:t>Shortly after his death, gloves worn by Muhammad Ali for his “Fight of the Century” vs. Joe Frazier sold for $606,000 at an auction</a:t>
            </a:r>
            <a:endParaRPr>
              <a:latin typeface="Arial"/>
              <a:ea typeface="Arial"/>
              <a:cs typeface="Arial"/>
              <a:sym typeface="Arial"/>
            </a:endParaRPr>
          </a:p>
        </p:txBody>
      </p:sp>
      <p:cxnSp>
        <p:nvCxnSpPr>
          <p:cNvPr id="298" name="Google Shape;298;p12"/>
          <p:cNvCxnSpPr/>
          <p:nvPr/>
        </p:nvCxnSpPr>
        <p:spPr>
          <a:xfrm>
            <a:off x="4244099" y="2556753"/>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299" name="Google Shape;299;p12"/>
          <p:cNvCxnSpPr/>
          <p:nvPr/>
        </p:nvCxnSpPr>
        <p:spPr>
          <a:xfrm>
            <a:off x="7249727" y="2556753"/>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300" name="Google Shape;300;p12"/>
          <p:cNvCxnSpPr/>
          <p:nvPr/>
        </p:nvCxnSpPr>
        <p:spPr>
          <a:xfrm>
            <a:off x="1457934" y="2556753"/>
            <a:ext cx="2718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01" name="Google Shape;301;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2" name="Google Shape;302;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303" name="Google Shape;303;p12" descr="1952 Mickey Mantle baseball card sells for near-record $2.88 million"/>
          <p:cNvPicPr preferRelativeResize="0"/>
          <p:nvPr/>
        </p:nvPicPr>
        <p:blipFill rotWithShape="1">
          <a:blip r:embed="rId4">
            <a:alphaModFix/>
          </a:blip>
          <a:srcRect/>
          <a:stretch/>
        </p:blipFill>
        <p:spPr>
          <a:xfrm>
            <a:off x="6936955" y="928732"/>
            <a:ext cx="897343" cy="1152752"/>
          </a:xfrm>
          <a:prstGeom prst="rect">
            <a:avLst/>
          </a:prstGeom>
          <a:noFill/>
          <a:ln>
            <a:noFill/>
          </a:ln>
        </p:spPr>
      </p:pic>
      <p:pic>
        <p:nvPicPr>
          <p:cNvPr id="304" name="Google Shape;304;p12" descr="Michael Jordan&amp;#39;s Converse Shoes from 1984 Olympic Gold Medal Game to Hit  Auction Block | Sole Collector"/>
          <p:cNvPicPr preferRelativeResize="0"/>
          <p:nvPr/>
        </p:nvPicPr>
        <p:blipFill rotWithShape="1">
          <a:blip r:embed="rId5">
            <a:alphaModFix/>
          </a:blip>
          <a:srcRect/>
          <a:stretch/>
        </p:blipFill>
        <p:spPr>
          <a:xfrm>
            <a:off x="3580695" y="1170277"/>
            <a:ext cx="1598609" cy="911207"/>
          </a:xfrm>
          <a:prstGeom prst="rect">
            <a:avLst/>
          </a:prstGeom>
          <a:noFill/>
          <a:ln>
            <a:noFill/>
          </a:ln>
        </p:spPr>
      </p:pic>
      <p:pic>
        <p:nvPicPr>
          <p:cNvPr id="305" name="Google Shape;305;p12" descr="Muhammad Ali&amp;#39;s gloves from &amp;#39;Fight of the Century&amp;#39; sell for $606,375"/>
          <p:cNvPicPr preferRelativeResize="0"/>
          <p:nvPr/>
        </p:nvPicPr>
        <p:blipFill rotWithShape="1">
          <a:blip r:embed="rId6">
            <a:alphaModFix/>
          </a:blip>
          <a:srcRect/>
          <a:stretch/>
        </p:blipFill>
        <p:spPr>
          <a:xfrm>
            <a:off x="794530" y="1182266"/>
            <a:ext cx="1598610" cy="89921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143bad46a4a_0_14"/>
          <p:cNvSpPr txBox="1">
            <a:spLocks noGrp="1"/>
          </p:cNvSpPr>
          <p:nvPr>
            <p:ph type="title"/>
          </p:nvPr>
        </p:nvSpPr>
        <p:spPr>
          <a:xfrm>
            <a:off x="479375" y="445025"/>
            <a:ext cx="5707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NOTABLE MEMORABILIA SALES</a:t>
            </a:r>
            <a:endParaRPr b="1">
              <a:latin typeface="Arial"/>
              <a:ea typeface="Arial"/>
              <a:cs typeface="Arial"/>
              <a:sym typeface="Arial"/>
            </a:endParaRPr>
          </a:p>
        </p:txBody>
      </p:sp>
      <p:cxnSp>
        <p:nvCxnSpPr>
          <p:cNvPr id="311" name="Google Shape;311;g143bad46a4a_0_14"/>
          <p:cNvCxnSpPr/>
          <p:nvPr/>
        </p:nvCxnSpPr>
        <p:spPr>
          <a:xfrm>
            <a:off x="479375"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12" name="Google Shape;312;g143bad46a4a_0_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3" name="Google Shape;313;g143bad46a4a_0_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314" name="Google Shape;314;g143bad46a4a_0_14"/>
          <p:cNvSpPr txBox="1">
            <a:spLocks noGrp="1"/>
          </p:cNvSpPr>
          <p:nvPr>
            <p:ph type="subTitle" idx="1"/>
          </p:nvPr>
        </p:nvSpPr>
        <p:spPr>
          <a:xfrm>
            <a:off x="479375" y="1023525"/>
            <a:ext cx="8084400" cy="3687600"/>
          </a:xfrm>
          <a:prstGeom prst="rect">
            <a:avLst/>
          </a:prstGeom>
          <a:noFill/>
          <a:ln>
            <a:noFill/>
          </a:ln>
        </p:spPr>
        <p:txBody>
          <a:bodyPr spcFirstLastPara="1" wrap="square" lIns="91425" tIns="91425" rIns="91425" bIns="91425" anchor="t" anchorCtr="0">
            <a:noAutofit/>
          </a:bodyPr>
          <a:lstStyle/>
          <a:p>
            <a:pPr marL="571500" lvl="0" indent="-571500" algn="l" rtl="0">
              <a:lnSpc>
                <a:spcPct val="100000"/>
              </a:lnSpc>
              <a:spcBef>
                <a:spcPts val="0"/>
              </a:spcBef>
              <a:spcAft>
                <a:spcPts val="0"/>
              </a:spcAft>
              <a:buSzPts val="1800"/>
              <a:buNone/>
            </a:pPr>
            <a:r>
              <a:rPr lang="en-US" sz="1500" b="1">
                <a:latin typeface="Arial"/>
                <a:ea typeface="Arial"/>
                <a:cs typeface="Arial"/>
                <a:sym typeface="Arial"/>
              </a:rPr>
              <a:t>1992: </a:t>
            </a:r>
            <a:r>
              <a:rPr lang="en-US" sz="1500">
                <a:latin typeface="Arial"/>
                <a:ea typeface="Arial"/>
                <a:cs typeface="Arial"/>
                <a:sym typeface="Arial"/>
              </a:rPr>
              <a:t> McDonald's offered a McJordan Burger in limited markets, making the secret sauce limited as well.  In 2012, a gallon of that sauce showed up on eBay for $10,000.</a:t>
            </a:r>
            <a:endParaRPr sz="1500">
              <a:latin typeface="Arial"/>
              <a:ea typeface="Arial"/>
              <a:cs typeface="Arial"/>
              <a:sym typeface="Arial"/>
            </a:endParaRPr>
          </a:p>
          <a:p>
            <a:pPr marL="571500" lvl="0" indent="-571500" algn="l" rtl="0">
              <a:lnSpc>
                <a:spcPct val="100000"/>
              </a:lnSpc>
              <a:spcBef>
                <a:spcPts val="1000"/>
              </a:spcBef>
              <a:spcAft>
                <a:spcPts val="0"/>
              </a:spcAft>
              <a:buSzPts val="1800"/>
              <a:buNone/>
            </a:pPr>
            <a:r>
              <a:rPr lang="en-US" sz="1500" b="1">
                <a:latin typeface="Arial"/>
                <a:ea typeface="Arial"/>
                <a:cs typeface="Arial"/>
                <a:sym typeface="Arial"/>
              </a:rPr>
              <a:t>2012: </a:t>
            </a:r>
            <a:r>
              <a:rPr lang="en-US" sz="1500">
                <a:latin typeface="Arial"/>
                <a:ea typeface="Arial"/>
                <a:cs typeface="Arial"/>
                <a:sym typeface="Arial"/>
              </a:rPr>
              <a:t> A 1928 World Series home run ball hit by legendary Yankee Lou Gehrig was auctioned for $62,617 (with the seller using the proceeds to help her son pay off his medical school debt).</a:t>
            </a:r>
            <a:endParaRPr sz="1500">
              <a:latin typeface="Arial"/>
              <a:ea typeface="Arial"/>
              <a:cs typeface="Arial"/>
              <a:sym typeface="Arial"/>
            </a:endParaRPr>
          </a:p>
          <a:p>
            <a:pPr marL="571500" lvl="0" indent="-571500" algn="l" rtl="0">
              <a:lnSpc>
                <a:spcPct val="100000"/>
              </a:lnSpc>
              <a:spcBef>
                <a:spcPts val="1000"/>
              </a:spcBef>
              <a:spcAft>
                <a:spcPts val="0"/>
              </a:spcAft>
              <a:buSzPts val="1800"/>
              <a:buNone/>
            </a:pPr>
            <a:r>
              <a:rPr lang="en-US" sz="1500" b="1">
                <a:latin typeface="Arial"/>
                <a:ea typeface="Arial"/>
                <a:cs typeface="Arial"/>
                <a:sym typeface="Arial"/>
              </a:rPr>
              <a:t>2013: </a:t>
            </a:r>
            <a:r>
              <a:rPr lang="en-US" sz="1500">
                <a:latin typeface="Arial"/>
                <a:ea typeface="Arial"/>
                <a:cs typeface="Arial"/>
                <a:sym typeface="Arial"/>
              </a:rPr>
              <a:t> The uniform Don Larsen wore  when he pitched the only perfect game in World Series history sold for $756,000 in an online auction, including a 20% buyer's fee above the final bid of $630,000.</a:t>
            </a:r>
            <a:endParaRPr sz="1500">
              <a:latin typeface="Arial"/>
              <a:ea typeface="Arial"/>
              <a:cs typeface="Arial"/>
              <a:sym typeface="Arial"/>
            </a:endParaRPr>
          </a:p>
          <a:p>
            <a:pPr marL="571500" lvl="0" indent="-571500" algn="l" rtl="0">
              <a:lnSpc>
                <a:spcPct val="100000"/>
              </a:lnSpc>
              <a:spcBef>
                <a:spcPts val="1000"/>
              </a:spcBef>
              <a:spcAft>
                <a:spcPts val="0"/>
              </a:spcAft>
              <a:buSzPts val="1800"/>
              <a:buNone/>
            </a:pPr>
            <a:r>
              <a:rPr lang="en-US" sz="1500" b="1">
                <a:latin typeface="Arial"/>
                <a:ea typeface="Arial"/>
                <a:cs typeface="Arial"/>
                <a:sym typeface="Arial"/>
              </a:rPr>
              <a:t>2014:</a:t>
            </a:r>
            <a:r>
              <a:rPr lang="en-US" sz="1500">
                <a:latin typeface="Arial"/>
                <a:ea typeface="Arial"/>
                <a:cs typeface="Arial"/>
                <a:sym typeface="Arial"/>
              </a:rPr>
              <a:t>  Prior to the 2014 World Cup, 1,283 “collectible” gems were created using legendary Brazilian soccer star Pele’s hair (1,283 represents the total number of goals scored throughout his playing career) with estimates placing the cost of the souvenir above $4,000.</a:t>
            </a:r>
            <a:endParaRPr sz="1500">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239ca3cea5d_0_20"/>
          <p:cNvSpPr txBox="1">
            <a:spLocks noGrp="1"/>
          </p:cNvSpPr>
          <p:nvPr>
            <p:ph type="title"/>
          </p:nvPr>
        </p:nvSpPr>
        <p:spPr>
          <a:xfrm>
            <a:off x="479375" y="445025"/>
            <a:ext cx="5707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NOTABLE MEMORABILIA SALES</a:t>
            </a:r>
            <a:endParaRPr b="1">
              <a:latin typeface="Arial"/>
              <a:ea typeface="Arial"/>
              <a:cs typeface="Arial"/>
              <a:sym typeface="Arial"/>
            </a:endParaRPr>
          </a:p>
        </p:txBody>
      </p:sp>
      <p:cxnSp>
        <p:nvCxnSpPr>
          <p:cNvPr id="320" name="Google Shape;320;g239ca3cea5d_0_20"/>
          <p:cNvCxnSpPr/>
          <p:nvPr/>
        </p:nvCxnSpPr>
        <p:spPr>
          <a:xfrm>
            <a:off x="479375"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pic>
        <p:nvPicPr>
          <p:cNvPr id="321" name="Google Shape;321;g239ca3cea5d_0_2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22" name="Google Shape;322;g239ca3cea5d_0_2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323" name="Google Shape;323;g239ca3cea5d_0_20"/>
          <p:cNvSpPr txBox="1">
            <a:spLocks noGrp="1"/>
          </p:cNvSpPr>
          <p:nvPr>
            <p:ph type="subTitle" idx="1"/>
          </p:nvPr>
        </p:nvSpPr>
        <p:spPr>
          <a:xfrm>
            <a:off x="479375" y="1023525"/>
            <a:ext cx="7603800" cy="3687600"/>
          </a:xfrm>
          <a:prstGeom prst="rect">
            <a:avLst/>
          </a:prstGeom>
          <a:noFill/>
          <a:ln>
            <a:noFill/>
          </a:ln>
        </p:spPr>
        <p:txBody>
          <a:bodyPr spcFirstLastPara="1" wrap="square" lIns="91425" tIns="91425" rIns="91425" bIns="91425" anchor="t" anchorCtr="0">
            <a:noAutofit/>
          </a:bodyPr>
          <a:lstStyle/>
          <a:p>
            <a:pPr marL="628650" lvl="0" indent="-628650" algn="l" rtl="0">
              <a:lnSpc>
                <a:spcPct val="100000"/>
              </a:lnSpc>
              <a:spcBef>
                <a:spcPts val="1000"/>
              </a:spcBef>
              <a:spcAft>
                <a:spcPts val="0"/>
              </a:spcAft>
              <a:buSzPts val="1800"/>
              <a:buNone/>
            </a:pPr>
            <a:r>
              <a:rPr lang="en-US" sz="1500" b="1">
                <a:latin typeface="Arial"/>
                <a:ea typeface="Arial"/>
                <a:cs typeface="Arial"/>
                <a:sym typeface="Arial"/>
              </a:rPr>
              <a:t>2015:</a:t>
            </a:r>
            <a:r>
              <a:rPr lang="en-US" sz="1500">
                <a:latin typeface="Arial"/>
                <a:ea typeface="Arial"/>
                <a:cs typeface="Arial"/>
                <a:sym typeface="Arial"/>
              </a:rPr>
              <a:t>  The only ball from the 2015 AFC Championship Game (the infamous “deflategate” game) known to be available publicly sold for $43,740 in a recent auction.</a:t>
            </a:r>
            <a:endParaRPr sz="1500">
              <a:latin typeface="Arial"/>
              <a:ea typeface="Arial"/>
              <a:cs typeface="Arial"/>
              <a:sym typeface="Arial"/>
            </a:endParaRPr>
          </a:p>
          <a:p>
            <a:pPr marL="628650" lvl="0" indent="-628650" algn="l" rtl="0">
              <a:lnSpc>
                <a:spcPct val="100000"/>
              </a:lnSpc>
              <a:spcBef>
                <a:spcPts val="1000"/>
              </a:spcBef>
              <a:spcAft>
                <a:spcPts val="0"/>
              </a:spcAft>
              <a:buSzPts val="1800"/>
              <a:buNone/>
            </a:pPr>
            <a:r>
              <a:rPr lang="en-US" sz="1500" b="1">
                <a:latin typeface="Arial"/>
                <a:ea typeface="Arial"/>
                <a:cs typeface="Arial"/>
                <a:sym typeface="Arial"/>
              </a:rPr>
              <a:t>2022:</a:t>
            </a:r>
            <a:r>
              <a:rPr lang="en-US" sz="1500">
                <a:latin typeface="Arial"/>
                <a:ea typeface="Arial"/>
                <a:cs typeface="Arial"/>
                <a:sym typeface="Arial"/>
              </a:rPr>
              <a:t>  A rare first edition Pokémon card, worth an estimated $25,000 in 2018, was sold for more than $300,000 at auction </a:t>
            </a:r>
            <a:endParaRPr sz="1500">
              <a:latin typeface="Arial"/>
              <a:ea typeface="Arial"/>
              <a:cs typeface="Arial"/>
              <a:sym typeface="Arial"/>
            </a:endParaRPr>
          </a:p>
          <a:p>
            <a:pPr marL="628650" lvl="0" indent="-628650" algn="l" rtl="0">
              <a:lnSpc>
                <a:spcPct val="100000"/>
              </a:lnSpc>
              <a:spcBef>
                <a:spcPts val="1000"/>
              </a:spcBef>
              <a:spcAft>
                <a:spcPts val="0"/>
              </a:spcAft>
              <a:buNone/>
            </a:pPr>
            <a:r>
              <a:rPr lang="en-US" sz="1500" b="1">
                <a:latin typeface="Arial"/>
                <a:ea typeface="Arial"/>
                <a:cs typeface="Arial"/>
                <a:sym typeface="Arial"/>
              </a:rPr>
              <a:t>2023:  </a:t>
            </a:r>
            <a:r>
              <a:rPr lang="en-US" sz="1500">
                <a:latin typeface="Arial"/>
                <a:ea typeface="Arial"/>
                <a:cs typeface="Arial"/>
                <a:sym typeface="Arial"/>
              </a:rPr>
              <a:t>The “Dream Team” jacket worn by Michael Jordan on the medal podium at the Barcelona Olympics in 1992 sold at an auction for a whopping $1.5 million.</a:t>
            </a:r>
            <a:endParaRPr sz="1500">
              <a:latin typeface="Arial"/>
              <a:ea typeface="Arial"/>
              <a:cs typeface="Arial"/>
              <a:sym typeface="Arial"/>
            </a:endParaRPr>
          </a:p>
          <a:p>
            <a:pPr marL="0" lvl="0" indent="0" algn="l" rtl="0">
              <a:lnSpc>
                <a:spcPct val="100000"/>
              </a:lnSpc>
              <a:spcBef>
                <a:spcPts val="1000"/>
              </a:spcBef>
              <a:spcAft>
                <a:spcPts val="0"/>
              </a:spcAft>
              <a:buNone/>
            </a:pPr>
            <a:endParaRPr sz="1500">
              <a:latin typeface="Arial"/>
              <a:ea typeface="Arial"/>
              <a:cs typeface="Arial"/>
              <a:sym typeface="Arial"/>
            </a:endParaRPr>
          </a:p>
          <a:p>
            <a:pPr marL="0" lvl="0" indent="0" algn="l" rtl="0">
              <a:lnSpc>
                <a:spcPct val="100000"/>
              </a:lnSpc>
              <a:spcBef>
                <a:spcPts val="1000"/>
              </a:spcBef>
              <a:spcAft>
                <a:spcPts val="0"/>
              </a:spcAft>
              <a:buSzPts val="1800"/>
              <a:buNone/>
            </a:pPr>
            <a:endParaRPr sz="1500">
              <a:latin typeface="Arial"/>
              <a:ea typeface="Arial"/>
              <a:cs typeface="Arial"/>
              <a:sym typeface="Arial"/>
            </a:endParaRPr>
          </a:p>
          <a:p>
            <a:pPr marL="0" lvl="0" indent="0" algn="l" rtl="0">
              <a:lnSpc>
                <a:spcPct val="100000"/>
              </a:lnSpc>
              <a:spcBef>
                <a:spcPts val="1000"/>
              </a:spcBef>
              <a:spcAft>
                <a:spcPts val="0"/>
              </a:spcAft>
              <a:buSzPts val="1800"/>
              <a:buNone/>
            </a:pPr>
            <a:endParaRPr sz="1500">
              <a:latin typeface="Arial"/>
              <a:ea typeface="Arial"/>
              <a:cs typeface="Arial"/>
              <a:sym typeface="Arial"/>
            </a:endParaRPr>
          </a:p>
          <a:p>
            <a:pPr marL="0" lvl="0" indent="0" algn="l" rtl="0">
              <a:lnSpc>
                <a:spcPct val="100000"/>
              </a:lnSpc>
              <a:spcBef>
                <a:spcPts val="1000"/>
              </a:spcBef>
              <a:spcAft>
                <a:spcPts val="1000"/>
              </a:spcAft>
              <a:buSzPts val="1800"/>
              <a:buNone/>
            </a:pPr>
            <a:endParaRPr sz="1500">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pic>
        <p:nvPicPr>
          <p:cNvPr id="328" name="Google Shape;328;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29" name="Google Shape;329;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330" name="Google Shape;330;p13"/>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
          <p:cNvSpPr txBox="1">
            <a:spLocks noGrp="1"/>
          </p:cNvSpPr>
          <p:nvPr>
            <p:ph type="title"/>
          </p:nvPr>
        </p:nvSpPr>
        <p:spPr>
          <a:xfrm>
            <a:off x="4559850" y="899538"/>
            <a:ext cx="4130100" cy="5082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LICENSING</a:t>
            </a:r>
            <a:endParaRPr b="1">
              <a:latin typeface="Arial"/>
              <a:ea typeface="Arial"/>
              <a:cs typeface="Arial"/>
              <a:sym typeface="Arial"/>
            </a:endParaRPr>
          </a:p>
        </p:txBody>
      </p:sp>
      <p:sp>
        <p:nvSpPr>
          <p:cNvPr id="182" name="Google Shape;182;p2"/>
          <p:cNvSpPr txBox="1">
            <a:spLocks noGrp="1"/>
          </p:cNvSpPr>
          <p:nvPr>
            <p:ph type="body" idx="1"/>
          </p:nvPr>
        </p:nvSpPr>
        <p:spPr>
          <a:xfrm>
            <a:off x="4559845" y="1596353"/>
            <a:ext cx="4130100" cy="2268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b="1">
                <a:solidFill>
                  <a:schemeClr val="dk2"/>
                </a:solidFill>
                <a:latin typeface="Arial"/>
                <a:ea typeface="Arial"/>
                <a:cs typeface="Arial"/>
                <a:sym typeface="Arial"/>
              </a:rPr>
              <a:t>Licensing</a:t>
            </a:r>
            <a:r>
              <a:rPr lang="en-US" b="1">
                <a:solidFill>
                  <a:schemeClr val="lt2"/>
                </a:solidFill>
                <a:latin typeface="Arial"/>
                <a:ea typeface="Arial"/>
                <a:cs typeface="Arial"/>
                <a:sym typeface="Arial"/>
              </a:rPr>
              <a:t> </a:t>
            </a:r>
            <a:r>
              <a:rPr lang="en-US">
                <a:latin typeface="Arial"/>
                <a:ea typeface="Arial"/>
                <a:cs typeface="Arial"/>
                <a:sym typeface="Arial"/>
              </a:rPr>
              <a:t>refers to an agreement which gives a company the right to use another’s brand name, patent, or other intellectual property for a royalty or fee.  </a:t>
            </a:r>
            <a:endParaRPr/>
          </a:p>
          <a:p>
            <a:pPr marL="0" lvl="0" indent="0" algn="l" rtl="0">
              <a:lnSpc>
                <a:spcPct val="100000"/>
              </a:lnSpc>
              <a:spcBef>
                <a:spcPts val="1600"/>
              </a:spcBef>
              <a:spcAft>
                <a:spcPts val="1600"/>
              </a:spcAft>
              <a:buSzPts val="1600"/>
              <a:buNone/>
            </a:pPr>
            <a:r>
              <a:rPr lang="en-US">
                <a:latin typeface="Arial"/>
                <a:ea typeface="Arial"/>
                <a:cs typeface="Arial"/>
                <a:sym typeface="Arial"/>
              </a:rPr>
              <a:t>Without licensing rights, it would be illegal for Nike to put the Seattle Seahawks or Texas Rangers logo on the merchandise they sell.  </a:t>
            </a:r>
            <a:endParaRPr>
              <a:latin typeface="Arial"/>
              <a:ea typeface="Arial"/>
              <a:cs typeface="Arial"/>
              <a:sym typeface="Arial"/>
            </a:endParaRPr>
          </a:p>
        </p:txBody>
      </p:sp>
      <p:cxnSp>
        <p:nvCxnSpPr>
          <p:cNvPr id="183" name="Google Shape;183;p2"/>
          <p:cNvCxnSpPr/>
          <p:nvPr/>
        </p:nvCxnSpPr>
        <p:spPr>
          <a:xfrm>
            <a:off x="4322039" y="835378"/>
            <a:ext cx="0" cy="3093155"/>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84" name="Google Shape;184;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5" name="Google Shape;185;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pic>
        <p:nvPicPr>
          <p:cNvPr id="186" name="Google Shape;186;p2" descr="Text&#10;&#10;Description automatically generated"/>
          <p:cNvPicPr preferRelativeResize="0"/>
          <p:nvPr/>
        </p:nvPicPr>
        <p:blipFill rotWithShape="1">
          <a:blip r:embed="rId4">
            <a:alphaModFix/>
          </a:blip>
          <a:srcRect/>
          <a:stretch/>
        </p:blipFill>
        <p:spPr>
          <a:xfrm>
            <a:off x="442150" y="1301760"/>
            <a:ext cx="3342473" cy="2540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
          <p:cNvSpPr txBox="1">
            <a:spLocks noGrp="1"/>
          </p:cNvSpPr>
          <p:nvPr>
            <p:ph type="title"/>
          </p:nvPr>
        </p:nvSpPr>
        <p:spPr>
          <a:xfrm>
            <a:off x="826203" y="1099975"/>
            <a:ext cx="74916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US" sz="5400" b="1">
                <a:latin typeface="Arial"/>
                <a:ea typeface="Arial"/>
                <a:cs typeface="Arial"/>
                <a:sym typeface="Arial"/>
              </a:rPr>
              <a:t>$338.7 billion</a:t>
            </a:r>
            <a:endParaRPr sz="5400" b="1">
              <a:latin typeface="Arial"/>
              <a:ea typeface="Arial"/>
              <a:cs typeface="Arial"/>
              <a:sym typeface="Arial"/>
            </a:endParaRPr>
          </a:p>
        </p:txBody>
      </p:sp>
      <p:sp>
        <p:nvSpPr>
          <p:cNvPr id="192" name="Google Shape;192;p3"/>
          <p:cNvSpPr txBox="1">
            <a:spLocks noGrp="1"/>
          </p:cNvSpPr>
          <p:nvPr>
            <p:ph type="body" idx="1"/>
          </p:nvPr>
        </p:nvSpPr>
        <p:spPr>
          <a:xfrm>
            <a:off x="1857753" y="2571750"/>
            <a:ext cx="5428500" cy="56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1600"/>
              </a:spcAft>
              <a:buNone/>
            </a:pPr>
            <a:r>
              <a:rPr lang="en-US" sz="1600">
                <a:latin typeface="Arial"/>
                <a:ea typeface="Arial"/>
                <a:cs typeface="Arial"/>
                <a:sym typeface="Arial"/>
              </a:rPr>
              <a:t>Licensing growth is expected to continue to accelerate in the next few years. The global licensed merchandise market is projected to reach $338.7 billion by 2027. </a:t>
            </a:r>
            <a:endParaRPr sz="1600">
              <a:latin typeface="Arial"/>
              <a:ea typeface="Arial"/>
              <a:cs typeface="Arial"/>
              <a:sym typeface="Arial"/>
            </a:endParaRPr>
          </a:p>
        </p:txBody>
      </p:sp>
      <p:cxnSp>
        <p:nvCxnSpPr>
          <p:cNvPr id="193" name="Google Shape;193;p3"/>
          <p:cNvCxnSpPr/>
          <p:nvPr/>
        </p:nvCxnSpPr>
        <p:spPr>
          <a:xfrm>
            <a:off x="3190503" y="2322297"/>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94" name="Google Shape;19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5" name="Google Shape;19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LICENSING PROCESS</a:t>
            </a:r>
            <a:endParaRPr b="1">
              <a:latin typeface="Arial"/>
              <a:ea typeface="Arial"/>
              <a:cs typeface="Arial"/>
              <a:sym typeface="Arial"/>
            </a:endParaRPr>
          </a:p>
        </p:txBody>
      </p:sp>
      <p:cxnSp>
        <p:nvCxnSpPr>
          <p:cNvPr id="201" name="Google Shape;201;p4"/>
          <p:cNvCxnSpPr/>
          <p:nvPr/>
        </p:nvCxnSpPr>
        <p:spPr>
          <a:xfrm>
            <a:off x="9385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02" name="Google Shape;202;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3" name="Google Shape;203;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04" name="Google Shape;204;p4"/>
          <p:cNvSpPr txBox="1">
            <a:spLocks noGrp="1"/>
          </p:cNvSpPr>
          <p:nvPr>
            <p:ph type="subTitle" idx="1"/>
          </p:nvPr>
        </p:nvSpPr>
        <p:spPr>
          <a:xfrm>
            <a:off x="938500" y="1257837"/>
            <a:ext cx="71793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600">
                <a:latin typeface="Arial"/>
                <a:ea typeface="Arial"/>
                <a:cs typeface="Arial"/>
                <a:sym typeface="Arial"/>
              </a:rPr>
              <a:t>In most licensing relationships, there will be a licensee and a licensor.  </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US" sz="1600">
                <a:latin typeface="Arial"/>
                <a:ea typeface="Arial"/>
                <a:cs typeface="Arial"/>
                <a:sym typeface="Arial"/>
              </a:rPr>
              <a:t>The </a:t>
            </a:r>
            <a:r>
              <a:rPr lang="en-US" sz="1600" b="1">
                <a:solidFill>
                  <a:schemeClr val="dk2"/>
                </a:solidFill>
                <a:latin typeface="Arial"/>
                <a:ea typeface="Arial"/>
                <a:cs typeface="Arial"/>
                <a:sym typeface="Arial"/>
              </a:rPr>
              <a:t>licensor</a:t>
            </a:r>
            <a:r>
              <a:rPr lang="en-US" sz="1600">
                <a:latin typeface="Arial"/>
                <a:ea typeface="Arial"/>
                <a:cs typeface="Arial"/>
                <a:sym typeface="Arial"/>
              </a:rPr>
              <a:t> is the company or individual granting the license.  </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US" sz="1600">
                <a:latin typeface="Arial"/>
                <a:ea typeface="Arial"/>
                <a:cs typeface="Arial"/>
                <a:sym typeface="Arial"/>
              </a:rPr>
              <a:t>The </a:t>
            </a:r>
            <a:r>
              <a:rPr lang="en-US" sz="1600" b="1">
                <a:solidFill>
                  <a:schemeClr val="dk2"/>
                </a:solidFill>
                <a:latin typeface="Arial"/>
                <a:ea typeface="Arial"/>
                <a:cs typeface="Arial"/>
                <a:sym typeface="Arial"/>
              </a:rPr>
              <a:t>licensee</a:t>
            </a:r>
            <a:r>
              <a:rPr lang="en-US" sz="1600">
                <a:latin typeface="Arial"/>
                <a:ea typeface="Arial"/>
                <a:cs typeface="Arial"/>
                <a:sym typeface="Arial"/>
              </a:rPr>
              <a:t> is the company or individual paying for the rights to use the licensor’s name or property. </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5"/>
          <p:cNvSpPr txBox="1">
            <a:spLocks noGrp="1"/>
          </p:cNvSpPr>
          <p:nvPr>
            <p:ph type="subTitle" idx="1"/>
          </p:nvPr>
        </p:nvSpPr>
        <p:spPr>
          <a:xfrm>
            <a:off x="1026188" y="1114211"/>
            <a:ext cx="7712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700" b="1">
                <a:latin typeface="Arial"/>
                <a:ea typeface="Arial"/>
                <a:cs typeface="Arial"/>
                <a:sym typeface="Arial"/>
              </a:rPr>
              <a:t>Examples of licensors:</a:t>
            </a:r>
            <a:endParaRPr sz="1700" b="1">
              <a:latin typeface="Arial"/>
              <a:ea typeface="Arial"/>
              <a:cs typeface="Arial"/>
              <a:sym typeface="Arial"/>
            </a:endParaRPr>
          </a:p>
          <a:p>
            <a:pPr marL="285750" lvl="0" indent="-279400" algn="l" rtl="0">
              <a:lnSpc>
                <a:spcPct val="100000"/>
              </a:lnSpc>
              <a:spcBef>
                <a:spcPts val="1000"/>
              </a:spcBef>
              <a:spcAft>
                <a:spcPts val="0"/>
              </a:spcAft>
              <a:buSzPts val="1700"/>
              <a:buFont typeface="Arial"/>
              <a:buChar char="•"/>
            </a:pPr>
            <a:r>
              <a:rPr lang="en-US" sz="1700">
                <a:latin typeface="Arial"/>
                <a:ea typeface="Arial"/>
                <a:cs typeface="Arial"/>
                <a:sym typeface="Arial"/>
              </a:rPr>
              <a:t>Cartoon Network</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National Football League</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NASCAR</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Walt Disney Company</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HIT Entertainment (home of Bob the Builder and Barney)</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WWE</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The American Society of Composers, Authors and Publishers (ASCAP) </a:t>
            </a:r>
            <a:endParaRPr sz="1700"/>
          </a:p>
          <a:p>
            <a:pPr marL="285750" lvl="0" indent="-279400" algn="l" rtl="0">
              <a:lnSpc>
                <a:spcPct val="100000"/>
              </a:lnSpc>
              <a:spcBef>
                <a:spcPts val="500"/>
              </a:spcBef>
              <a:spcAft>
                <a:spcPts val="0"/>
              </a:spcAft>
              <a:buSzPts val="1700"/>
              <a:buFont typeface="Arial"/>
              <a:buChar char="•"/>
            </a:pPr>
            <a:r>
              <a:rPr lang="en-US" sz="1700">
                <a:latin typeface="Arial"/>
                <a:ea typeface="Arial"/>
                <a:cs typeface="Arial"/>
                <a:sym typeface="Arial"/>
              </a:rPr>
              <a:t>Coca-Cola or Starbucks </a:t>
            </a:r>
            <a:endParaRPr sz="1700"/>
          </a:p>
        </p:txBody>
      </p:sp>
      <p:pic>
        <p:nvPicPr>
          <p:cNvPr id="210" name="Google Shape;210;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1" name="Google Shape;211;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12" name="Google Shape;212;p5"/>
          <p:cNvSpPr txBox="1">
            <a:spLocks noGrp="1"/>
          </p:cNvSpPr>
          <p:nvPr>
            <p:ph type="title"/>
          </p:nvPr>
        </p:nvSpPr>
        <p:spPr>
          <a:xfrm>
            <a:off x="938500" y="445025"/>
            <a:ext cx="4629300" cy="528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LICENSORS</a:t>
            </a:r>
            <a:endParaRPr b="1">
              <a:latin typeface="Arial"/>
              <a:ea typeface="Arial"/>
              <a:cs typeface="Arial"/>
              <a:sym typeface="Arial"/>
            </a:endParaRPr>
          </a:p>
        </p:txBody>
      </p:sp>
      <p:cxnSp>
        <p:nvCxnSpPr>
          <p:cNvPr id="213" name="Google Shape;213;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6"/>
          <p:cNvSpPr txBox="1">
            <a:spLocks noGrp="1"/>
          </p:cNvSpPr>
          <p:nvPr>
            <p:ph type="subTitle" idx="1"/>
          </p:nvPr>
        </p:nvSpPr>
        <p:spPr>
          <a:xfrm>
            <a:off x="938500" y="1114200"/>
            <a:ext cx="72714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600" b="1">
                <a:latin typeface="Arial"/>
                <a:ea typeface="Arial"/>
                <a:cs typeface="Arial"/>
                <a:sym typeface="Arial"/>
              </a:rPr>
              <a:t>Examples of licensors:</a:t>
            </a:r>
            <a:endParaRPr sz="1600" b="1">
              <a:latin typeface="Arial"/>
              <a:ea typeface="Arial"/>
              <a:cs typeface="Arial"/>
              <a:sym typeface="Arial"/>
            </a:endParaRPr>
          </a:p>
          <a:p>
            <a:pPr marL="285750" lvl="0" indent="-273050" algn="l" rtl="0">
              <a:lnSpc>
                <a:spcPct val="100000"/>
              </a:lnSpc>
              <a:spcBef>
                <a:spcPts val="1000"/>
              </a:spcBef>
              <a:spcAft>
                <a:spcPts val="0"/>
              </a:spcAft>
              <a:buSzPts val="1600"/>
              <a:buFont typeface="Arial"/>
              <a:buChar char="•"/>
            </a:pPr>
            <a:r>
              <a:rPr lang="en-US" sz="1600">
                <a:latin typeface="Arial"/>
                <a:ea typeface="Arial"/>
                <a:cs typeface="Arial"/>
                <a:sym typeface="Arial"/>
              </a:rPr>
              <a:t>Mars, Inc. (Shrek Snickers bar with green filling)</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Mattel, Inc. (Harry Potter toys and consumer products)</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Reebok (NFL apparel)</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Hasbro (Marvel toys)</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EA Sports (rights to put NFL players, stadiums and teams in its games)</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Lincoln (for rights to use hip-hop artist Common’s music in an ad campaign for the popular Navigator model of SUV)</a:t>
            </a:r>
            <a:endParaRPr sz="1600"/>
          </a:p>
        </p:txBody>
      </p:sp>
      <p:pic>
        <p:nvPicPr>
          <p:cNvPr id="219" name="Google Shape;219;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0" name="Google Shape;220;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21" name="Google Shape;221;p6"/>
          <p:cNvSpPr txBox="1">
            <a:spLocks noGrp="1"/>
          </p:cNvSpPr>
          <p:nvPr>
            <p:ph type="title"/>
          </p:nvPr>
        </p:nvSpPr>
        <p:spPr>
          <a:xfrm>
            <a:off x="938500" y="445025"/>
            <a:ext cx="4629300" cy="481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LICENSEES</a:t>
            </a:r>
            <a:endParaRPr b="1">
              <a:latin typeface="Arial"/>
              <a:ea typeface="Arial"/>
              <a:cs typeface="Arial"/>
              <a:sym typeface="Arial"/>
            </a:endParaRPr>
          </a:p>
        </p:txBody>
      </p:sp>
      <p:cxnSp>
        <p:nvCxnSpPr>
          <p:cNvPr id="222" name="Google Shape;222;p6"/>
          <p:cNvCxnSpPr/>
          <p:nvPr/>
        </p:nvCxnSpPr>
        <p:spPr>
          <a:xfrm>
            <a:off x="9385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7"/>
          <p:cNvSpPr txBox="1">
            <a:spLocks noGrp="1"/>
          </p:cNvSpPr>
          <p:nvPr>
            <p:ph type="title"/>
          </p:nvPr>
        </p:nvSpPr>
        <p:spPr>
          <a:xfrm>
            <a:off x="2252725" y="1110575"/>
            <a:ext cx="4629300" cy="941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sz="5400" b="1">
                <a:latin typeface="Arial"/>
                <a:ea typeface="Arial"/>
                <a:cs typeface="Arial"/>
                <a:sym typeface="Arial"/>
              </a:rPr>
              <a:t>$347 billion</a:t>
            </a:r>
            <a:endParaRPr sz="5400" b="1">
              <a:latin typeface="Arial"/>
              <a:ea typeface="Arial"/>
              <a:cs typeface="Arial"/>
              <a:sym typeface="Arial"/>
            </a:endParaRPr>
          </a:p>
        </p:txBody>
      </p:sp>
      <p:cxnSp>
        <p:nvCxnSpPr>
          <p:cNvPr id="228" name="Google Shape;228;p7"/>
          <p:cNvCxnSpPr/>
          <p:nvPr/>
        </p:nvCxnSpPr>
        <p:spPr>
          <a:xfrm>
            <a:off x="3185875" y="20519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29" name="Google Shape;229;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0" name="Google Shape;230;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31" name="Google Shape;231;p7"/>
          <p:cNvSpPr txBox="1">
            <a:spLocks noGrp="1"/>
          </p:cNvSpPr>
          <p:nvPr>
            <p:ph type="subTitle" idx="1"/>
          </p:nvPr>
        </p:nvSpPr>
        <p:spPr>
          <a:xfrm>
            <a:off x="1746175" y="2082913"/>
            <a:ext cx="5642400" cy="1950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600">
                <a:latin typeface="Arial"/>
                <a:ea typeface="Arial"/>
                <a:cs typeface="Arial"/>
                <a:sym typeface="Arial"/>
              </a:rPr>
              <a:t>Last  year, the global market for licensed merchandise was estimated at $347.1 billion, according to the annual report from the Global Licensed Merchandise Industry.  </a:t>
            </a:r>
            <a:br>
              <a:rPr lang="en-US" sz="1600">
                <a:latin typeface="Arial"/>
                <a:ea typeface="Arial"/>
                <a:cs typeface="Arial"/>
                <a:sym typeface="Arial"/>
              </a:rPr>
            </a:br>
            <a:r>
              <a:rPr lang="en-US" sz="1600">
                <a:latin typeface="Arial"/>
                <a:ea typeface="Arial"/>
                <a:cs typeface="Arial"/>
                <a:sym typeface="Arial"/>
              </a:rPr>
              <a:t>That figure is expected to reach $489.8 billion by 2030.</a:t>
            </a:r>
            <a:endParaRPr sz="1600" b="1">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239ca3cea5d_0_8"/>
          <p:cNvSpPr txBox="1">
            <a:spLocks noGrp="1"/>
          </p:cNvSpPr>
          <p:nvPr>
            <p:ph type="title"/>
          </p:nvPr>
        </p:nvSpPr>
        <p:spPr>
          <a:xfrm>
            <a:off x="2252725" y="1110575"/>
            <a:ext cx="4629300" cy="941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sz="5400" b="1">
                <a:latin typeface="Arial"/>
                <a:ea typeface="Arial"/>
                <a:cs typeface="Arial"/>
                <a:sym typeface="Arial"/>
              </a:rPr>
              <a:t>$2.75 billion</a:t>
            </a:r>
            <a:endParaRPr sz="5400" b="1">
              <a:latin typeface="Arial"/>
              <a:ea typeface="Arial"/>
              <a:cs typeface="Arial"/>
              <a:sym typeface="Arial"/>
            </a:endParaRPr>
          </a:p>
        </p:txBody>
      </p:sp>
      <p:cxnSp>
        <p:nvCxnSpPr>
          <p:cNvPr id="237" name="Google Shape;237;g239ca3cea5d_0_8"/>
          <p:cNvCxnSpPr/>
          <p:nvPr/>
        </p:nvCxnSpPr>
        <p:spPr>
          <a:xfrm>
            <a:off x="3185875" y="20519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pic>
        <p:nvPicPr>
          <p:cNvPr id="238" name="Google Shape;238;g239ca3cea5d_0_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9" name="Google Shape;239;g239ca3cea5d_0_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40" name="Google Shape;240;g239ca3cea5d_0_8"/>
          <p:cNvSpPr txBox="1">
            <a:spLocks noGrp="1"/>
          </p:cNvSpPr>
          <p:nvPr>
            <p:ph type="subTitle" idx="1"/>
          </p:nvPr>
        </p:nvSpPr>
        <p:spPr>
          <a:xfrm>
            <a:off x="1746175" y="2082913"/>
            <a:ext cx="5642400" cy="1950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600">
                <a:latin typeface="Arial"/>
                <a:ea typeface="Arial"/>
                <a:cs typeface="Arial"/>
                <a:sym typeface="Arial"/>
              </a:rPr>
              <a:t>In 2023, the NFL Players Association announced that licensees generated global retail sales of over $2.75 billion, up from $2.17 billion in 2022.</a:t>
            </a:r>
            <a:endParaRPr sz="1600" b="1">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25eea5c50d9_0_9"/>
          <p:cNvSpPr txBox="1">
            <a:spLocks noGrp="1"/>
          </p:cNvSpPr>
          <p:nvPr>
            <p:ph type="title"/>
          </p:nvPr>
        </p:nvSpPr>
        <p:spPr>
          <a:xfrm>
            <a:off x="4967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BUSINESS OF LICENSING</a:t>
            </a:r>
            <a:endParaRPr b="1">
              <a:latin typeface="Arial"/>
              <a:ea typeface="Arial"/>
              <a:cs typeface="Arial"/>
              <a:sym typeface="Arial"/>
            </a:endParaRPr>
          </a:p>
        </p:txBody>
      </p:sp>
      <p:cxnSp>
        <p:nvCxnSpPr>
          <p:cNvPr id="246" name="Google Shape;246;g25eea5c50d9_0_9"/>
          <p:cNvCxnSpPr/>
          <p:nvPr/>
        </p:nvCxnSpPr>
        <p:spPr>
          <a:xfrm>
            <a:off x="4967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pic>
        <p:nvPicPr>
          <p:cNvPr id="247" name="Google Shape;247;g25eea5c50d9_0_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8" name="Google Shape;248;g25eea5c50d9_0_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249" name="Google Shape;249;g25eea5c50d9_0_9"/>
          <p:cNvSpPr txBox="1">
            <a:spLocks noGrp="1"/>
          </p:cNvSpPr>
          <p:nvPr>
            <p:ph type="subTitle" idx="1"/>
          </p:nvPr>
        </p:nvSpPr>
        <p:spPr>
          <a:xfrm>
            <a:off x="496712" y="959556"/>
            <a:ext cx="7992600" cy="370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NFL Players that sold the most licensed product last season:*</a:t>
            </a:r>
            <a:endParaRPr sz="1600" b="1">
              <a:latin typeface="Arial"/>
              <a:ea typeface="Arial"/>
              <a:cs typeface="Arial"/>
              <a:sym typeface="Arial"/>
            </a:endParaRPr>
          </a:p>
          <a:p>
            <a:pPr marL="800100" lvl="0" indent="-317500" algn="l" rtl="0">
              <a:lnSpc>
                <a:spcPct val="100000"/>
              </a:lnSpc>
              <a:spcBef>
                <a:spcPts val="1000"/>
              </a:spcBef>
              <a:spcAft>
                <a:spcPts val="0"/>
              </a:spcAft>
              <a:buSzPts val="1400"/>
              <a:buFont typeface="Arial"/>
              <a:buAutoNum type="arabicPeriod"/>
            </a:pPr>
            <a:r>
              <a:rPr lang="en-US" sz="1400" b="1">
                <a:latin typeface="Arial"/>
                <a:ea typeface="Arial"/>
                <a:cs typeface="Arial"/>
                <a:sym typeface="Arial"/>
              </a:rPr>
              <a:t>Tom Brady, QB</a:t>
            </a:r>
            <a:br>
              <a:rPr lang="en-US" sz="1400">
                <a:latin typeface="Arial"/>
                <a:ea typeface="Arial"/>
                <a:cs typeface="Arial"/>
                <a:sym typeface="Arial"/>
              </a:rPr>
            </a:br>
            <a:r>
              <a:rPr lang="en-US" sz="1400">
                <a:latin typeface="Arial"/>
                <a:ea typeface="Arial"/>
                <a:cs typeface="Arial"/>
                <a:sym typeface="Arial"/>
              </a:rPr>
              <a:t>Tampa Bay Buccaneers</a:t>
            </a:r>
            <a:endParaRPr sz="1400">
              <a:latin typeface="Arial"/>
              <a:ea typeface="Arial"/>
              <a:cs typeface="Arial"/>
              <a:sym typeface="Arial"/>
            </a:endParaRPr>
          </a:p>
          <a:p>
            <a:pPr marL="800100" lvl="0" indent="-317500" algn="l" rtl="0">
              <a:lnSpc>
                <a:spcPct val="100000"/>
              </a:lnSpc>
              <a:spcBef>
                <a:spcPts val="500"/>
              </a:spcBef>
              <a:spcAft>
                <a:spcPts val="0"/>
              </a:spcAft>
              <a:buSzPts val="1400"/>
              <a:buFont typeface="Arial"/>
              <a:buAutoNum type="arabicPeriod"/>
            </a:pPr>
            <a:r>
              <a:rPr lang="en-US" sz="1400" b="1">
                <a:latin typeface="Arial"/>
                <a:ea typeface="Arial"/>
                <a:cs typeface="Arial"/>
                <a:sym typeface="Arial"/>
              </a:rPr>
              <a:t>Patrick Mahomes, QB</a:t>
            </a:r>
            <a:br>
              <a:rPr lang="en-US" sz="1400">
                <a:latin typeface="Arial"/>
                <a:ea typeface="Arial"/>
                <a:cs typeface="Arial"/>
                <a:sym typeface="Arial"/>
              </a:rPr>
            </a:br>
            <a:r>
              <a:rPr lang="en-US" sz="1400">
                <a:latin typeface="Arial"/>
                <a:ea typeface="Arial"/>
                <a:cs typeface="Arial"/>
                <a:sym typeface="Arial"/>
              </a:rPr>
              <a:t>Kansas City Chiefs</a:t>
            </a:r>
            <a:endParaRPr sz="1400">
              <a:latin typeface="Arial"/>
              <a:ea typeface="Arial"/>
              <a:cs typeface="Arial"/>
              <a:sym typeface="Arial"/>
            </a:endParaRPr>
          </a:p>
          <a:p>
            <a:pPr marL="800100" lvl="0" indent="-317500" algn="l" rtl="0">
              <a:lnSpc>
                <a:spcPct val="100000"/>
              </a:lnSpc>
              <a:spcBef>
                <a:spcPts val="500"/>
              </a:spcBef>
              <a:spcAft>
                <a:spcPts val="0"/>
              </a:spcAft>
              <a:buSzPts val="1400"/>
              <a:buFont typeface="Arial"/>
              <a:buAutoNum type="arabicPeriod"/>
            </a:pPr>
            <a:r>
              <a:rPr lang="en-US" sz="1400" b="1">
                <a:latin typeface="Arial"/>
                <a:ea typeface="Arial"/>
                <a:cs typeface="Arial"/>
                <a:sym typeface="Arial"/>
              </a:rPr>
              <a:t>Josh Allen, QB</a:t>
            </a:r>
            <a:br>
              <a:rPr lang="en-US" sz="1400">
                <a:latin typeface="Arial"/>
                <a:ea typeface="Arial"/>
                <a:cs typeface="Arial"/>
                <a:sym typeface="Arial"/>
              </a:rPr>
            </a:br>
            <a:r>
              <a:rPr lang="en-US" sz="1400">
                <a:latin typeface="Arial"/>
                <a:ea typeface="Arial"/>
                <a:cs typeface="Arial"/>
                <a:sym typeface="Arial"/>
              </a:rPr>
              <a:t>Buffalo Bills</a:t>
            </a:r>
            <a:endParaRPr sz="1400">
              <a:latin typeface="Arial"/>
              <a:ea typeface="Arial"/>
              <a:cs typeface="Arial"/>
              <a:sym typeface="Arial"/>
            </a:endParaRPr>
          </a:p>
          <a:p>
            <a:pPr marL="800100" lvl="0" indent="-317500" algn="l" rtl="0">
              <a:lnSpc>
                <a:spcPct val="100000"/>
              </a:lnSpc>
              <a:spcBef>
                <a:spcPts val="500"/>
              </a:spcBef>
              <a:spcAft>
                <a:spcPts val="0"/>
              </a:spcAft>
              <a:buSzPts val="1400"/>
              <a:buFont typeface="Arial"/>
              <a:buAutoNum type="arabicPeriod"/>
            </a:pPr>
            <a:r>
              <a:rPr lang="en-US" sz="1400" b="1">
                <a:latin typeface="Arial"/>
                <a:ea typeface="Arial"/>
                <a:cs typeface="Arial"/>
                <a:sym typeface="Arial"/>
              </a:rPr>
              <a:t>Joe Burrow, QB</a:t>
            </a:r>
            <a:br>
              <a:rPr lang="en-US" sz="1400">
                <a:latin typeface="Arial"/>
                <a:ea typeface="Arial"/>
                <a:cs typeface="Arial"/>
                <a:sym typeface="Arial"/>
              </a:rPr>
            </a:br>
            <a:r>
              <a:rPr lang="en-US" sz="1400">
                <a:latin typeface="Arial"/>
                <a:ea typeface="Arial"/>
                <a:cs typeface="Arial"/>
                <a:sym typeface="Arial"/>
              </a:rPr>
              <a:t>Cincinnati Bengals</a:t>
            </a:r>
            <a:endParaRPr sz="1400">
              <a:latin typeface="Arial"/>
              <a:ea typeface="Arial"/>
              <a:cs typeface="Arial"/>
              <a:sym typeface="Arial"/>
            </a:endParaRPr>
          </a:p>
          <a:p>
            <a:pPr marL="800100" lvl="0" indent="-317500" algn="l" rtl="0">
              <a:lnSpc>
                <a:spcPct val="100000"/>
              </a:lnSpc>
              <a:spcBef>
                <a:spcPts val="500"/>
              </a:spcBef>
              <a:spcAft>
                <a:spcPts val="0"/>
              </a:spcAft>
              <a:buSzPts val="1400"/>
              <a:buFont typeface="Arial"/>
              <a:buAutoNum type="arabicPeriod"/>
            </a:pPr>
            <a:r>
              <a:rPr lang="en-US" sz="1400" b="1">
                <a:latin typeface="Arial"/>
                <a:ea typeface="Arial"/>
                <a:cs typeface="Arial"/>
                <a:sym typeface="Arial"/>
              </a:rPr>
              <a:t>Jalen Hurts, QB</a:t>
            </a:r>
            <a:br>
              <a:rPr lang="en-US" sz="1400">
                <a:latin typeface="Arial"/>
                <a:ea typeface="Arial"/>
                <a:cs typeface="Arial"/>
                <a:sym typeface="Arial"/>
              </a:rPr>
            </a:br>
            <a:r>
              <a:rPr lang="en-US" sz="1400">
                <a:latin typeface="Arial"/>
                <a:ea typeface="Arial"/>
                <a:cs typeface="Arial"/>
                <a:sym typeface="Arial"/>
              </a:rPr>
              <a:t>Philadelphia Eagles</a:t>
            </a:r>
            <a:endParaRPr sz="1400">
              <a:latin typeface="Arial"/>
              <a:ea typeface="Arial"/>
              <a:cs typeface="Arial"/>
              <a:sym typeface="Arial"/>
            </a:endParaRPr>
          </a:p>
          <a:p>
            <a:pPr marL="0" lvl="0" indent="0" algn="l" rtl="0">
              <a:lnSpc>
                <a:spcPct val="100000"/>
              </a:lnSpc>
              <a:spcBef>
                <a:spcPts val="1000"/>
              </a:spcBef>
              <a:spcAft>
                <a:spcPts val="0"/>
              </a:spcAft>
              <a:buNone/>
            </a:pPr>
            <a:r>
              <a:rPr lang="en-US" sz="1200">
                <a:latin typeface="Arial"/>
                <a:ea typeface="Arial"/>
                <a:cs typeface="Arial"/>
                <a:sym typeface="Arial"/>
              </a:rPr>
              <a:t>*total sales of all officially licensed NFL player merchandise.</a:t>
            </a:r>
            <a:endParaRPr sz="1200">
              <a:latin typeface="Arial"/>
              <a:ea typeface="Arial"/>
              <a:cs typeface="Arial"/>
              <a:sym typeface="Arial"/>
            </a:endParaRPr>
          </a:p>
          <a:p>
            <a:pPr marL="0" lvl="0" indent="0" algn="l" rtl="0">
              <a:lnSpc>
                <a:spcPct val="100000"/>
              </a:lnSpc>
              <a:spcBef>
                <a:spcPts val="0"/>
              </a:spcBef>
              <a:spcAft>
                <a:spcPts val="0"/>
              </a:spcAft>
              <a:buNone/>
            </a:pPr>
            <a:endParaRPr sz="1600">
              <a:latin typeface="Arial"/>
              <a:ea typeface="Arial"/>
              <a:cs typeface="Arial"/>
              <a:sym typeface="Arial"/>
            </a:endParaRPr>
          </a:p>
          <a:p>
            <a:pPr marL="0" lvl="0" indent="0" algn="l" rtl="0">
              <a:lnSpc>
                <a:spcPct val="100000"/>
              </a:lnSpc>
              <a:spcBef>
                <a:spcPts val="0"/>
              </a:spcBef>
              <a:spcAft>
                <a:spcPts val="0"/>
              </a:spcAft>
              <a:buNone/>
            </a:pPr>
            <a:endParaRPr sz="1600">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1070</Words>
  <Application>Microsoft Macintosh PowerPoint</Application>
  <PresentationFormat>On-screen Show (16:9)</PresentationFormat>
  <Paragraphs>102</Paragraphs>
  <Slides>17</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Montserrat</vt:lpstr>
      <vt:lpstr>Oswald</vt:lpstr>
      <vt:lpstr>Arial</vt:lpstr>
      <vt:lpstr>Futuristic Background by Slidesgo</vt:lpstr>
      <vt:lpstr>1_Futuristic Background by Slidesgo</vt:lpstr>
      <vt:lpstr>LICENSING</vt:lpstr>
      <vt:lpstr>LICENSING</vt:lpstr>
      <vt:lpstr>$338.7 billion</vt:lpstr>
      <vt:lpstr>LICENSING PROCESS</vt:lpstr>
      <vt:lpstr>LICENSORS</vt:lpstr>
      <vt:lpstr>LICENSEES</vt:lpstr>
      <vt:lpstr>$347 billion</vt:lpstr>
      <vt:lpstr>$2.75 billion</vt:lpstr>
      <vt:lpstr>BUSINESS OF LICENSING</vt:lpstr>
      <vt:lpstr>TIME OUT!</vt:lpstr>
      <vt:lpstr>DISTRIBUTION</vt:lpstr>
      <vt:lpstr>COLLECTIBLES &amp; MEMORABILIA</vt:lpstr>
      <vt:lpstr>PowerPoint Presentation</vt:lpstr>
      <vt:lpstr>NOTABLE MEMORABILIA SALES</vt:lpstr>
      <vt:lpstr>NOTABLE MEMORABILIA SALES</vt:lpstr>
      <vt:lpstr>NOTABLE MEMORABILIA SALES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LICENSING</dc:title>
  <dc:creator>Kelly, Bob</dc:creator>
  <cp:lastModifiedBy>Laura Bennett</cp:lastModifiedBy>
  <cp:revision>1</cp:revision>
  <dcterms:modified xsi:type="dcterms:W3CDTF">2023-08-10T22:24:11Z</dcterms:modified>
</cp:coreProperties>
</file>