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5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embeddedFontLst>
    <p:embeddedFont>
      <p:font typeface="Montserrat" pitchFamily="2" charset="77"/>
      <p:regular r:id="rId17"/>
      <p:bold r:id="rId18"/>
      <p:italic r:id="rId19"/>
      <p:boldItalic r:id="rId20"/>
    </p:embeddedFont>
    <p:embeddedFont>
      <p:font typeface="Oswald" panose="02000703000000000000" pitchFamily="2" charset="77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jhqfl8OrUeqTKT1r3aQ8OS9iaA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2"/>
  </p:normalViewPr>
  <p:slideViewPr>
    <p:cSldViewPr snapToGrid="0">
      <p:cViewPr varScale="1">
        <p:scale>
          <a:sx n="132" d="100"/>
          <a:sy n="132" d="100"/>
        </p:scale>
        <p:origin x="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3" Type="http://schemas.openxmlformats.org/officeDocument/2006/relationships/slide" Target="slides/slide1.xml"/><Relationship Id="rId21" Type="http://schemas.openxmlformats.org/officeDocument/2006/relationships/font" Target="fonts/font5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6" name="Google Shape;27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" name="Google Shape;22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://bit.ly/2TtBDfr" TargetMode="Externa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6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16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26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7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27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9"/>
          <p:cNvSpPr txBox="1">
            <a:spLocks noGrp="1"/>
          </p:cNvSpPr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29"/>
          <p:cNvSpPr txBox="1">
            <a:spLocks noGrp="1"/>
          </p:cNvSpPr>
          <p:nvPr>
            <p:ph type="body" idx="1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marL="1371600" lvl="2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marL="2286000" lvl="4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marL="2743200" lvl="5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marL="3200400" lvl="6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marL="3657600" lvl="7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marL="4114800" lvl="8" indent="-3302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0"/>
          <p:cNvSpPr txBox="1">
            <a:spLocks noGrp="1"/>
          </p:cNvSpPr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pic>
        <p:nvPicPr>
          <p:cNvPr id="52" name="Google Shape;52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 flipH="1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1"/>
          <p:cNvSpPr txBox="1">
            <a:spLocks noGrp="1"/>
          </p:cNvSpPr>
          <p:nvPr>
            <p:ph type="subTitle" idx="1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6" name="Google Shape;56;p31"/>
          <p:cNvSpPr txBox="1">
            <a:spLocks noGrp="1"/>
          </p:cNvSpPr>
          <p:nvPr>
            <p:ph type="body" idx="2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3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Title + Bullet Points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34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5"/>
          <p:cNvSpPr txBox="1">
            <a:spLocks noGrp="1"/>
          </p:cNvSpPr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35"/>
          <p:cNvSpPr txBox="1">
            <a:spLocks noGrp="1"/>
          </p:cNvSpPr>
          <p:nvPr>
            <p:ph type="subTitle" idx="1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35"/>
          <p:cNvSpPr txBox="1">
            <a:spLocks noGrp="1"/>
          </p:cNvSpPr>
          <p:nvPr>
            <p:ph type="title" idx="2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35"/>
          <p:cNvSpPr txBox="1">
            <a:spLocks noGrp="1"/>
          </p:cNvSpPr>
          <p:nvPr>
            <p:ph type="subTitle" idx="3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35"/>
          <p:cNvSpPr txBox="1">
            <a:spLocks noGrp="1"/>
          </p:cNvSpPr>
          <p:nvPr>
            <p:ph type="title" idx="4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35"/>
          <p:cNvSpPr txBox="1">
            <a:spLocks noGrp="1"/>
          </p:cNvSpPr>
          <p:nvPr>
            <p:ph type="subTitle" idx="5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35"/>
          <p:cNvSpPr txBox="1">
            <a:spLocks noGrp="1"/>
          </p:cNvSpPr>
          <p:nvPr>
            <p:ph type="title" idx="6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35"/>
          <p:cNvSpPr txBox="1">
            <a:spLocks noGrp="1"/>
          </p:cNvSpPr>
          <p:nvPr>
            <p:ph type="title" idx="7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35"/>
          <p:cNvSpPr txBox="1">
            <a:spLocks noGrp="1"/>
          </p:cNvSpPr>
          <p:nvPr>
            <p:ph type="title" idx="8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SECTION_TITLE_AND_DESCRIPTION_1_2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9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Big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6"/>
          <p:cNvSpPr txBox="1">
            <a:spLocks noGrp="1"/>
          </p:cNvSpPr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noFill/>
          <a:ln>
            <a:noFill/>
          </a:ln>
          <a:effectLst>
            <a:outerShdw blurRad="100013" dist="19050" dir="5400000" algn="bl" rotWithShape="0">
              <a:srgbClr val="76A5AF">
                <a:alpha val="8784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36"/>
          <p:cNvSpPr txBox="1">
            <a:spLocks noGrp="1"/>
          </p:cNvSpPr>
          <p:nvPr>
            <p:ph type="subTitle" idx="1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7"/>
          <p:cNvSpPr txBox="1">
            <a:spLocks noGrp="1"/>
          </p:cNvSpPr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37"/>
          <p:cNvSpPr txBox="1">
            <a:spLocks noGrp="1"/>
          </p:cNvSpPr>
          <p:nvPr>
            <p:ph type="subTitle" idx="1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8"/>
          <p:cNvSpPr txBox="1">
            <a:spLocks noGrp="1"/>
          </p:cNvSpPr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38"/>
          <p:cNvSpPr txBox="1">
            <a:spLocks noGrp="1"/>
          </p:cNvSpPr>
          <p:nvPr>
            <p:ph type="subTitle" idx="1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8"/>
          <p:cNvSpPr txBox="1">
            <a:spLocks noGrp="1"/>
          </p:cNvSpPr>
          <p:nvPr>
            <p:ph type="title" idx="2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4" name="Google Shape;84;p38"/>
          <p:cNvSpPr txBox="1">
            <a:spLocks noGrp="1"/>
          </p:cNvSpPr>
          <p:nvPr>
            <p:ph type="subTitle" idx="3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5" name="Google Shape;85;p38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1_Big 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9"/>
          <p:cNvSpPr txBox="1">
            <a:spLocks noGrp="1"/>
          </p:cNvSpPr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8" name="Google Shape;88;p39"/>
          <p:cNvSpPr txBox="1">
            <a:spLocks noGrp="1"/>
          </p:cNvSpPr>
          <p:nvPr>
            <p:ph type="subTitle" idx="1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Lists">
  <p:cSld name="Title + Two Lists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44"/>
          <p:cNvSpPr txBox="1">
            <a:spLocks noGrp="1"/>
          </p:cNvSpPr>
          <p:nvPr>
            <p:ph type="body" idx="1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44"/>
          <p:cNvSpPr txBox="1">
            <a:spLocks noGrp="1"/>
          </p:cNvSpPr>
          <p:nvPr>
            <p:ph type="body" idx="2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44"/>
          <p:cNvSpPr txBox="1">
            <a:spLocks noGrp="1"/>
          </p:cNvSpPr>
          <p:nvPr>
            <p:ph type="title" idx="3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44"/>
          <p:cNvSpPr txBox="1">
            <a:spLocks noGrp="1"/>
          </p:cNvSpPr>
          <p:nvPr>
            <p:ph type="title" idx="4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45"/>
          <p:cNvSpPr txBox="1">
            <a:spLocks noGrp="1"/>
          </p:cNvSpPr>
          <p:nvPr>
            <p:ph type="title" idx="2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45"/>
          <p:cNvSpPr txBox="1">
            <a:spLocks noGrp="1"/>
          </p:cNvSpPr>
          <p:nvPr>
            <p:ph type="subTitle" idx="1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45"/>
          <p:cNvSpPr txBox="1">
            <a:spLocks noGrp="1"/>
          </p:cNvSpPr>
          <p:nvPr>
            <p:ph type="title" idx="3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45"/>
          <p:cNvSpPr txBox="1">
            <a:spLocks noGrp="1"/>
          </p:cNvSpPr>
          <p:nvPr>
            <p:ph type="subTitle" idx="4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45"/>
          <p:cNvSpPr txBox="1">
            <a:spLocks noGrp="1"/>
          </p:cNvSpPr>
          <p:nvPr>
            <p:ph type="title" idx="5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45"/>
          <p:cNvSpPr txBox="1">
            <a:spLocks noGrp="1"/>
          </p:cNvSpPr>
          <p:nvPr>
            <p:ph type="subTitle" idx="6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45"/>
          <p:cNvSpPr txBox="1">
            <a:spLocks noGrp="1"/>
          </p:cNvSpPr>
          <p:nvPr>
            <p:ph type="title" idx="7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45"/>
          <p:cNvSpPr txBox="1">
            <a:spLocks noGrp="1"/>
          </p:cNvSpPr>
          <p:nvPr>
            <p:ph type="subTitle" idx="8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20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Numbers">
  <p:cSld name="Three Number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6"/>
          <p:cNvSpPr txBox="1">
            <a:spLocks noGrp="1"/>
          </p:cNvSpPr>
          <p:nvPr>
            <p:ph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46"/>
          <p:cNvSpPr txBox="1">
            <a:spLocks noGrp="1"/>
          </p:cNvSpPr>
          <p:nvPr>
            <p:ph type="subTitle" idx="1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46"/>
          <p:cNvSpPr txBox="1">
            <a:spLocks noGrp="1"/>
          </p:cNvSpPr>
          <p:nvPr>
            <p:ph type="title" idx="2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46"/>
          <p:cNvSpPr txBox="1">
            <a:spLocks noGrp="1"/>
          </p:cNvSpPr>
          <p:nvPr>
            <p:ph type="subTitle" idx="3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46"/>
          <p:cNvSpPr txBox="1">
            <a:spLocks noGrp="1"/>
          </p:cNvSpPr>
          <p:nvPr>
            <p:ph type="title" idx="4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46"/>
          <p:cNvSpPr txBox="1">
            <a:spLocks noGrp="1"/>
          </p:cNvSpPr>
          <p:nvPr>
            <p:ph type="subTitle" idx="5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 ">
  <p:cSld name="Title + Six Columns  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7"/>
          <p:cNvSpPr txBox="1">
            <a:spLocks noGrp="1"/>
          </p:cNvSpPr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47"/>
          <p:cNvSpPr txBox="1">
            <a:spLocks noGrp="1"/>
          </p:cNvSpPr>
          <p:nvPr>
            <p:ph type="subTitle" idx="1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47"/>
          <p:cNvSpPr txBox="1">
            <a:spLocks noGrp="1"/>
          </p:cNvSpPr>
          <p:nvPr>
            <p:ph type="title" idx="2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47"/>
          <p:cNvSpPr txBox="1">
            <a:spLocks noGrp="1"/>
          </p:cNvSpPr>
          <p:nvPr>
            <p:ph type="subTitle" idx="3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4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47"/>
          <p:cNvSpPr txBox="1">
            <a:spLocks noGrp="1"/>
          </p:cNvSpPr>
          <p:nvPr>
            <p:ph type="title" idx="5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47"/>
          <p:cNvSpPr txBox="1">
            <a:spLocks noGrp="1"/>
          </p:cNvSpPr>
          <p:nvPr>
            <p:ph type="subTitle" idx="6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47"/>
          <p:cNvSpPr txBox="1">
            <a:spLocks noGrp="1"/>
          </p:cNvSpPr>
          <p:nvPr>
            <p:ph type="title" idx="7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47"/>
          <p:cNvSpPr txBox="1">
            <a:spLocks noGrp="1"/>
          </p:cNvSpPr>
          <p:nvPr>
            <p:ph type="subTitle" idx="8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47"/>
          <p:cNvSpPr txBox="1">
            <a:spLocks noGrp="1"/>
          </p:cNvSpPr>
          <p:nvPr>
            <p:ph type="title" idx="9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47"/>
          <p:cNvSpPr txBox="1">
            <a:spLocks noGrp="1"/>
          </p:cNvSpPr>
          <p:nvPr>
            <p:ph type="subTitle" idx="13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47"/>
          <p:cNvSpPr txBox="1">
            <a:spLocks noGrp="1"/>
          </p:cNvSpPr>
          <p:nvPr>
            <p:ph type="title" idx="14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3" name="Google Shape;133;p47"/>
          <p:cNvSpPr txBox="1">
            <a:spLocks noGrp="1"/>
          </p:cNvSpPr>
          <p:nvPr>
            <p:ph type="subTitle" idx="15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1">
  <p:cSld name="Title + Four Columns 1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6" name="Google Shape;136;p48"/>
          <p:cNvSpPr txBox="1">
            <a:spLocks noGrp="1"/>
          </p:cNvSpPr>
          <p:nvPr>
            <p:ph type="title" idx="2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48"/>
          <p:cNvSpPr txBox="1">
            <a:spLocks noGrp="1"/>
          </p:cNvSpPr>
          <p:nvPr>
            <p:ph type="subTitle" idx="1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48"/>
          <p:cNvSpPr txBox="1">
            <a:spLocks noGrp="1"/>
          </p:cNvSpPr>
          <p:nvPr>
            <p:ph type="title" idx="3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9" name="Google Shape;139;p48"/>
          <p:cNvSpPr txBox="1">
            <a:spLocks noGrp="1"/>
          </p:cNvSpPr>
          <p:nvPr>
            <p:ph type="subTitle" idx="4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48"/>
          <p:cNvSpPr txBox="1">
            <a:spLocks noGrp="1"/>
          </p:cNvSpPr>
          <p:nvPr>
            <p:ph type="title" idx="5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1" name="Google Shape;141;p48"/>
          <p:cNvSpPr txBox="1">
            <a:spLocks noGrp="1"/>
          </p:cNvSpPr>
          <p:nvPr>
            <p:ph type="subTitle" idx="6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48"/>
          <p:cNvSpPr txBox="1">
            <a:spLocks noGrp="1"/>
          </p:cNvSpPr>
          <p:nvPr>
            <p:ph type="title" idx="7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48"/>
          <p:cNvSpPr txBox="1">
            <a:spLocks noGrp="1"/>
          </p:cNvSpPr>
          <p:nvPr>
            <p:ph type="subTitle" idx="8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49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">
  <p:cSld name="One Column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0"/>
          <p:cNvSpPr txBox="1">
            <a:spLocks noGrp="1"/>
          </p:cNvSpPr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9" name="Google Shape;149;p50"/>
          <p:cNvSpPr txBox="1">
            <a:spLocks noGrp="1"/>
          </p:cNvSpPr>
          <p:nvPr>
            <p:ph type="subTitle" idx="1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1"/>
          <p:cNvSpPr txBox="1">
            <a:spLocks noGrp="1"/>
          </p:cNvSpPr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51"/>
          <p:cNvSpPr txBox="1">
            <a:spLocks noGrp="1"/>
          </p:cNvSpPr>
          <p:nvPr>
            <p:ph type="subTitle" idx="1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3" name="Google Shape;153;p51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lang="en-US" sz="1000" b="0" i="0" u="none" strike="noStrike" cap="none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-US" sz="10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-US" sz="1000" b="0" i="0" u="none" strike="noStrike" cap="none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-US" sz="10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lang="en-US" sz="1000" b="0" i="0" u="none" strike="noStrike" cap="none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-US" sz="10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  <a:endParaRPr sz="1000" b="0" i="0" u="none" strike="noStrike" cap="none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52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list">
  <p:cSld name="Title + lis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53"/>
          <p:cNvSpPr txBox="1">
            <a:spLocks noGrp="1"/>
          </p:cNvSpPr>
          <p:nvPr>
            <p:ph type="body" idx="1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1"/>
          <p:cNvSpPr txBox="1">
            <a:spLocks noGrp="1"/>
          </p:cNvSpPr>
          <p:nvPr>
            <p:ph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21"/>
          <p:cNvSpPr txBox="1">
            <a:spLocks noGrp="1"/>
          </p:cNvSpPr>
          <p:nvPr>
            <p:ph type="body" idx="1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marL="1371600" lvl="2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marL="1828800" lvl="3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marL="2286000" lvl="4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marL="2743200" lvl="5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marL="3200400" lvl="6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marL="3657600" lvl="7" indent="-3429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marL="4114800" lvl="8" indent="-3429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23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23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4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24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5"/>
          <p:cNvSpPr txBox="1">
            <a:spLocks noGrp="1"/>
          </p:cNvSpPr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5"/>
          <p:cNvSpPr txBox="1">
            <a:spLocks noGrp="1"/>
          </p:cNvSpPr>
          <p:nvPr>
            <p:ph type="title" idx="2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noFill/>
          <a:ln>
            <a:noFill/>
          </a:ln>
          <a:effectLst>
            <a:outerShdw blurRad="114300" dist="28575" dir="6360000" algn="bl" rotWithShape="0">
              <a:schemeClr val="accent1">
                <a:alpha val="49803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25"/>
          <p:cNvSpPr txBox="1">
            <a:spLocks noGrp="1"/>
          </p:cNvSpPr>
          <p:nvPr>
            <p:ph type="subTitle" idx="1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32.xml"/><Relationship Id="rId3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7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31.xml"/><Relationship Id="rId33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20" Type="http://schemas.openxmlformats.org/officeDocument/2006/relationships/slideLayout" Target="../slideLayouts/slideLayout26.xml"/><Relationship Id="rId29" Type="http://schemas.openxmlformats.org/officeDocument/2006/relationships/slideLayout" Target="../slideLayouts/slideLayout35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24" Type="http://schemas.openxmlformats.org/officeDocument/2006/relationships/slideLayout" Target="../slideLayouts/slideLayout30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25.xml"/><Relationship Id="rId31" Type="http://schemas.openxmlformats.org/officeDocument/2006/relationships/slideLayout" Target="../slideLayouts/slideLayout37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33.xml"/><Relationship Id="rId30" Type="http://schemas.openxmlformats.org/officeDocument/2006/relationships/slideLayout" Target="../slideLayouts/slideLayout36.xml"/><Relationship Id="rId8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3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8" r:id="rId23"/>
    <p:sldLayoutId id="2147483679" r:id="rId24"/>
    <p:sldLayoutId id="2147483680" r:id="rId25"/>
    <p:sldLayoutId id="2147483681" r:id="rId26"/>
    <p:sldLayoutId id="2147483682" r:id="rId27"/>
    <p:sldLayoutId id="2147483683" r:id="rId28"/>
    <p:sldLayoutId id="2147483684" r:id="rId29"/>
    <p:sldLayoutId id="2147483685" r:id="rId30"/>
    <p:sldLayoutId id="2147483686" r:id="rId3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"/>
          <p:cNvSpPr txBox="1">
            <a:spLocks noGrp="1"/>
          </p:cNvSpPr>
          <p:nvPr>
            <p:ph type="ctrTitle"/>
          </p:nvPr>
        </p:nvSpPr>
        <p:spPr>
          <a:xfrm>
            <a:off x="2047505" y="1927050"/>
            <a:ext cx="5048989" cy="644700"/>
          </a:xfrm>
          <a:prstGeom prst="rect">
            <a:avLst/>
          </a:prstGeom>
          <a:noFill/>
          <a:ln>
            <a:noFill/>
          </a:ln>
          <a:effectLst>
            <a:outerShdw blurRad="142875" dist="19050" dir="87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MERCHANDISING</a:t>
            </a:r>
            <a:endParaRPr/>
          </a:p>
        </p:txBody>
      </p:sp>
      <p:sp>
        <p:nvSpPr>
          <p:cNvPr id="165" name="Google Shape;165;p1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dist="19050" dir="84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200" b="0">
                <a:latin typeface="Arial"/>
                <a:ea typeface="Arial"/>
                <a:cs typeface="Arial"/>
                <a:sym typeface="Arial"/>
              </a:rPr>
              <a:t>LESSON 6.5</a:t>
            </a:r>
            <a:endParaRPr sz="2200" b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6" name="Google Shape;166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67" name="Google Shape;16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-US" sz="13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sz="7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0"/>
          <p:cNvSpPr txBox="1">
            <a:spLocks noGrp="1"/>
          </p:cNvSpPr>
          <p:nvPr>
            <p:ph type="subTitle" idx="1"/>
          </p:nvPr>
        </p:nvSpPr>
        <p:spPr>
          <a:xfrm>
            <a:off x="585500" y="1114188"/>
            <a:ext cx="7211700" cy="3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Advantages to e-commerce:</a:t>
            </a:r>
            <a:endParaRPr b="1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Easier to control inventory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Opportunity to offer exclusive merchandise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Opportunities to reach out-of-market consumers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Disadvantages to e-commerce:</a:t>
            </a:r>
            <a:endParaRPr sz="1600" b="1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Security concerns in making transactions online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Potentially higher distribution (delivery) costs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Consumers inability to touch, feel or “test-drive” products before buying can be a deterrent and lead to higher return rates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9" name="Google Shape;249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51" name="Google Shape;251;p10"/>
          <p:cNvSpPr txBox="1">
            <a:spLocks noGrp="1"/>
          </p:cNvSpPr>
          <p:nvPr>
            <p:ph type="title"/>
          </p:nvPr>
        </p:nvSpPr>
        <p:spPr>
          <a:xfrm>
            <a:off x="585500" y="445025"/>
            <a:ext cx="4629300" cy="4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ONLINE MERCHANDISING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2" name="Google Shape;252;p10"/>
          <p:cNvCxnSpPr/>
          <p:nvPr/>
        </p:nvCxnSpPr>
        <p:spPr>
          <a:xfrm>
            <a:off x="5855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1"/>
          <p:cNvSpPr txBox="1">
            <a:spLocks noGrp="1"/>
          </p:cNvSpPr>
          <p:nvPr>
            <p:ph type="title"/>
          </p:nvPr>
        </p:nvSpPr>
        <p:spPr>
          <a:xfrm>
            <a:off x="585488" y="445025"/>
            <a:ext cx="53886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OMNICHANNEL MERCHANDISING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8" name="Google Shape;258;p11"/>
          <p:cNvCxnSpPr/>
          <p:nvPr/>
        </p:nvCxnSpPr>
        <p:spPr>
          <a:xfrm>
            <a:off x="58548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259" name="Google Shape;259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61" name="Google Shape;261;p11"/>
          <p:cNvSpPr txBox="1">
            <a:spLocks noGrp="1"/>
          </p:cNvSpPr>
          <p:nvPr>
            <p:ph type="subTitle" idx="1"/>
          </p:nvPr>
        </p:nvSpPr>
        <p:spPr>
          <a:xfrm>
            <a:off x="585498" y="1114200"/>
            <a:ext cx="57579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When the MiLB team, the Mobile BayBears relocated to Huntsville, AL, they rebranded/renamed the team to the Rocket City Trash Pandas.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Upon their move, the franchise set a sales record when they sold $2 million in licensed merchandise.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team’s original retail location was too small to handle the number of visitors and they were forced to move to a new location. 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Nearly 76% of all Trash Pandas merchandise was sold at the team’s brick and mortar store.</a:t>
            </a:r>
            <a:endParaRPr sz="1600"/>
          </a:p>
        </p:txBody>
      </p:sp>
      <p:pic>
        <p:nvPicPr>
          <p:cNvPr id="262" name="Google Shape;262;p11" descr="Mobile BayBears - Wikipedia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74273" y="1114200"/>
            <a:ext cx="1206950" cy="115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22764" y="2429237"/>
            <a:ext cx="2309976" cy="1027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2"/>
          <p:cNvSpPr txBox="1">
            <a:spLocks noGrp="1"/>
          </p:cNvSpPr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sz="35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2"/>
          <p:cNvSpPr txBox="1">
            <a:spLocks noGrp="1"/>
          </p:cNvSpPr>
          <p:nvPr>
            <p:ph type="subTitle" idx="1"/>
          </p:nvPr>
        </p:nvSpPr>
        <p:spPr>
          <a:xfrm>
            <a:off x="1718000" y="1547550"/>
            <a:ext cx="54435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Now that you have learned about merchandising and the merchandise sales process, review the video on the next slide and consider the following questions: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How do the Trash Pandas benefit from offering merchandise both online and at a brick-and-mortar team store?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Why is promotion important if the team hopes to maximize sales of merchandise?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Why is licensing important to a team like the Trash Pandas?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1" name="Google Shape;27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73" name="Google Shape;273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1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0" name="Google Shape;280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46293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Types of merchandising: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In-house merchandising 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On-site merchandising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Online merchandising </a:t>
            </a:r>
            <a:endParaRPr sz="1600"/>
          </a:p>
        </p:txBody>
      </p:sp>
      <p:pic>
        <p:nvPicPr>
          <p:cNvPr id="174" name="Google Shape;17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6" name="Google Shape;176;p2"/>
          <p:cNvSpPr txBox="1">
            <a:spLocks noGrp="1"/>
          </p:cNvSpPr>
          <p:nvPr>
            <p:ph type="title"/>
          </p:nvPr>
        </p:nvSpPr>
        <p:spPr>
          <a:xfrm>
            <a:off x="585500" y="445025"/>
            <a:ext cx="46293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MERCHANDISING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7" name="Google Shape;177;p2"/>
          <p:cNvCxnSpPr/>
          <p:nvPr/>
        </p:nvCxnSpPr>
        <p:spPr>
          <a:xfrm>
            <a:off x="58548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78" name="Google Shape;178;p2" descr="A picture containing text, person, pers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83753" y="1249256"/>
            <a:ext cx="3521747" cy="23344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"/>
          <p:cNvSpPr txBox="1">
            <a:spLocks noGrp="1"/>
          </p:cNvSpPr>
          <p:nvPr>
            <p:ph type="title"/>
          </p:nvPr>
        </p:nvSpPr>
        <p:spPr>
          <a:xfrm>
            <a:off x="700548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IN-HOUSE MERCHANDISING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4" name="Google Shape;184;p3"/>
          <p:cNvCxnSpPr/>
          <p:nvPr/>
        </p:nvCxnSpPr>
        <p:spPr>
          <a:xfrm>
            <a:off x="70054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85" name="Google Shape;18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7" name="Google Shape;187;p3"/>
          <p:cNvSpPr txBox="1">
            <a:spLocks noGrp="1"/>
          </p:cNvSpPr>
          <p:nvPr>
            <p:ph type="subTitle" idx="1"/>
          </p:nvPr>
        </p:nvSpPr>
        <p:spPr>
          <a:xfrm>
            <a:off x="700550" y="1041175"/>
            <a:ext cx="62484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When the demand for licensed products is minimal, an organization may choose to handle their merchandising in-house.  </a:t>
            </a:r>
            <a:endParaRPr sz="1600" b="1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In-house merchandising</a:t>
            </a:r>
            <a:r>
              <a:rPr lang="en-US" sz="1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refers to managing the merchandising process within the organization itself, rather than outsourcing or acquiring licenses. 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key benefit to this type of merchandising is the probability of </a:t>
            </a:r>
            <a:r>
              <a:rPr lang="en-US" sz="1600" u="sng">
                <a:latin typeface="Arial"/>
                <a:ea typeface="Arial"/>
                <a:cs typeface="Arial"/>
                <a:sym typeface="Arial"/>
              </a:rPr>
              <a:t>increased profits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.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br>
              <a:rPr lang="en-US" sz="1600">
                <a:latin typeface="Arial"/>
                <a:ea typeface="Arial"/>
                <a:cs typeface="Arial"/>
                <a:sym typeface="Arial"/>
              </a:rPr>
            </a:br>
            <a:br>
              <a:rPr lang="en-US" sz="1600">
                <a:latin typeface="Arial"/>
                <a:ea typeface="Arial"/>
                <a:cs typeface="Arial"/>
                <a:sym typeface="Arial"/>
              </a:rPr>
            </a:b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2117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Steps in the in-house merchandising process: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Design the logo and slogan or tagline (if it is not already available)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Determine merchandise type, quality and quantity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Interview local merchants (vendors) and select the company that can best fit the organization’s needs (on the basis of quality, type, quantity, pricing etc.)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Determine distribution outlets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Train sales staff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Prepare on-site merchandising strategies</a:t>
            </a:r>
            <a:endParaRPr sz="1600"/>
          </a:p>
        </p:txBody>
      </p:sp>
      <p:pic>
        <p:nvPicPr>
          <p:cNvPr id="193" name="Google Shape;19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5" name="Google Shape;195;p4"/>
          <p:cNvSpPr txBox="1">
            <a:spLocks noGrp="1"/>
          </p:cNvSpPr>
          <p:nvPr>
            <p:ph type="title"/>
          </p:nvPr>
        </p:nvSpPr>
        <p:spPr>
          <a:xfrm>
            <a:off x="585500" y="445025"/>
            <a:ext cx="46293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IN-HOUSE MERCHANDISING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6" name="Google Shape;196;p4"/>
          <p:cNvCxnSpPr/>
          <p:nvPr/>
        </p:nvCxnSpPr>
        <p:spPr>
          <a:xfrm>
            <a:off x="58548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"/>
          <p:cNvSpPr txBox="1">
            <a:spLocks noGrp="1"/>
          </p:cNvSpPr>
          <p:nvPr>
            <p:ph type="title"/>
          </p:nvPr>
        </p:nvSpPr>
        <p:spPr>
          <a:xfrm>
            <a:off x="701647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ON-SITE MERCHANDISING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2" name="Google Shape;202;p5"/>
          <p:cNvCxnSpPr/>
          <p:nvPr/>
        </p:nvCxnSpPr>
        <p:spPr>
          <a:xfrm>
            <a:off x="701647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203" name="Google Shape;203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5" name="Google Shape;205;p5"/>
          <p:cNvSpPr txBox="1">
            <a:spLocks noGrp="1"/>
          </p:cNvSpPr>
          <p:nvPr>
            <p:ph type="subTitle" idx="1"/>
          </p:nvPr>
        </p:nvSpPr>
        <p:spPr>
          <a:xfrm>
            <a:off x="4430775" y="1386425"/>
            <a:ext cx="40590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On-site merchandising</a:t>
            </a:r>
            <a:r>
              <a:rPr lang="en-US" sz="1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refers to the process of selling licensed goods at the physical location of the event. 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primary purpose is to maximize income for a sports or entertainment event.</a:t>
            </a:r>
            <a:br>
              <a:rPr lang="en-US" sz="1600">
                <a:latin typeface="Arial"/>
                <a:ea typeface="Arial"/>
                <a:cs typeface="Arial"/>
                <a:sym typeface="Arial"/>
              </a:rPr>
            </a:br>
            <a:br>
              <a:rPr lang="en-US" sz="1600">
                <a:latin typeface="Arial"/>
                <a:ea typeface="Arial"/>
                <a:cs typeface="Arial"/>
                <a:sym typeface="Arial"/>
              </a:rPr>
            </a:b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" name="Google Shape;206;p5" descr="Carolina Panthers Team Store | Carolina Panthers - Panthers.com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1647" y="1417418"/>
            <a:ext cx="3412107" cy="20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"/>
          <p:cNvSpPr txBox="1">
            <a:spLocks noGrp="1"/>
          </p:cNvSpPr>
          <p:nvPr>
            <p:ph type="subTitle" idx="1"/>
          </p:nvPr>
        </p:nvSpPr>
        <p:spPr>
          <a:xfrm>
            <a:off x="585501" y="1114200"/>
            <a:ext cx="80742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Four key considerations for a successful on-site merchandising plan: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location of where the merchandise is being sold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physical layout and appeal of where the merchandise is being sold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How well the sales operation is performed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appeal of the merchandise or product itself</a:t>
            </a:r>
            <a:endParaRPr sz="1600"/>
          </a:p>
        </p:txBody>
      </p:sp>
      <p:pic>
        <p:nvPicPr>
          <p:cNvPr id="212" name="Google Shape;21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14" name="Google Shape;214;p6"/>
          <p:cNvSpPr txBox="1">
            <a:spLocks noGrp="1"/>
          </p:cNvSpPr>
          <p:nvPr>
            <p:ph type="title"/>
          </p:nvPr>
        </p:nvSpPr>
        <p:spPr>
          <a:xfrm>
            <a:off x="585500" y="445025"/>
            <a:ext cx="46293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ON-SITE MERCHANDISING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5" name="Google Shape;215;p6"/>
          <p:cNvCxnSpPr/>
          <p:nvPr/>
        </p:nvCxnSpPr>
        <p:spPr>
          <a:xfrm>
            <a:off x="58548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7"/>
          <p:cNvSpPr txBox="1">
            <a:spLocks noGrp="1"/>
          </p:cNvSpPr>
          <p:nvPr>
            <p:ph type="subTitle" idx="1"/>
          </p:nvPr>
        </p:nvSpPr>
        <p:spPr>
          <a:xfrm>
            <a:off x="585501" y="1114200"/>
            <a:ext cx="76941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Best practices for selling on-site merchandise: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marL="3429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heaviest traffic for merchandising is upon arrival and departure.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Test marketing is important to ensure the effectiveness of a good or service.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Training of sales personnel varies with the event.</a:t>
            </a:r>
            <a:endParaRPr sz="1600"/>
          </a:p>
        </p:txBody>
      </p:sp>
      <p:pic>
        <p:nvPicPr>
          <p:cNvPr id="221" name="Google Shape;22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23" name="Google Shape;223;p7"/>
          <p:cNvSpPr txBox="1">
            <a:spLocks noGrp="1"/>
          </p:cNvSpPr>
          <p:nvPr>
            <p:ph type="title"/>
          </p:nvPr>
        </p:nvSpPr>
        <p:spPr>
          <a:xfrm>
            <a:off x="585500" y="445025"/>
            <a:ext cx="46293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ON-SITE MERCHANDISING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7"/>
          <p:cNvCxnSpPr/>
          <p:nvPr/>
        </p:nvCxnSpPr>
        <p:spPr>
          <a:xfrm>
            <a:off x="58548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8"/>
          <p:cNvSpPr txBox="1">
            <a:spLocks noGrp="1"/>
          </p:cNvSpPr>
          <p:nvPr>
            <p:ph type="title"/>
          </p:nvPr>
        </p:nvSpPr>
        <p:spPr>
          <a:xfrm>
            <a:off x="688591" y="445025"/>
            <a:ext cx="40704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ONLINE MERCHANDISING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0" name="Google Shape;230;p8"/>
          <p:cNvCxnSpPr/>
          <p:nvPr/>
        </p:nvCxnSpPr>
        <p:spPr>
          <a:xfrm>
            <a:off x="688591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231" name="Google Shape;231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33" name="Google Shape;233;p8"/>
          <p:cNvSpPr txBox="1">
            <a:spLocks noGrp="1"/>
          </p:cNvSpPr>
          <p:nvPr>
            <p:ph type="subTitle" idx="1"/>
          </p:nvPr>
        </p:nvSpPr>
        <p:spPr>
          <a:xfrm>
            <a:off x="4466425" y="1386425"/>
            <a:ext cx="42231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Online merchandising, or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e-commerce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, is the process of selling merchandise on the Internet and through social media channels. 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Making merchandise available online or through social media creates new sales channels for a sports or entertainment organization’s fans to purchase related goods and services. 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br>
              <a:rPr lang="en-US" sz="1600">
                <a:latin typeface="Arial"/>
                <a:ea typeface="Arial"/>
                <a:cs typeface="Arial"/>
                <a:sym typeface="Arial"/>
              </a:rPr>
            </a:br>
            <a:br>
              <a:rPr lang="en-US" sz="1600">
                <a:latin typeface="Arial"/>
                <a:ea typeface="Arial"/>
                <a:cs typeface="Arial"/>
                <a:sym typeface="Arial"/>
              </a:rPr>
            </a:b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4" name="Google Shape;234;p8" descr="Niagara University Launches New Official Online Store - Niagara University  Athletic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8591" y="1417427"/>
            <a:ext cx="3438217" cy="20629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9"/>
          <p:cNvSpPr txBox="1">
            <a:spLocks noGrp="1"/>
          </p:cNvSpPr>
          <p:nvPr>
            <p:ph type="title"/>
          </p:nvPr>
        </p:nvSpPr>
        <p:spPr>
          <a:xfrm>
            <a:off x="1920750" y="102537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</a:pPr>
            <a:r>
              <a:rPr lang="en-US" sz="5400" b="1">
                <a:latin typeface="Arial"/>
                <a:ea typeface="Arial"/>
                <a:cs typeface="Arial"/>
                <a:sym typeface="Arial"/>
              </a:rPr>
              <a:t>$7 TRILLION</a:t>
            </a:r>
            <a:endParaRPr sz="54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9"/>
          <p:cNvSpPr txBox="1">
            <a:spLocks noGrp="1"/>
          </p:cNvSpPr>
          <p:nvPr>
            <p:ph type="body" idx="1"/>
          </p:nvPr>
        </p:nvSpPr>
        <p:spPr>
          <a:xfrm>
            <a:off x="1584450" y="2284525"/>
            <a:ext cx="5975100" cy="18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Organizations maximize income by providing a customized shopping environment and allowing consumers access to a wider variety of products and services.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Global e-commerce sales reached $5 trillion for the first time in 2022 and are expected to grow exponentially to $7 trillion by the end of 2025.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1" name="Google Shape;241;p9"/>
          <p:cNvCxnSpPr/>
          <p:nvPr/>
        </p:nvCxnSpPr>
        <p:spPr>
          <a:xfrm>
            <a:off x="3190500" y="21419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242" name="Google Shape;242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731</Words>
  <Application>Microsoft Macintosh PowerPoint</Application>
  <PresentationFormat>On-screen Show (16:9)</PresentationFormat>
  <Paragraphs>77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Montserrat</vt:lpstr>
      <vt:lpstr>Oswald</vt:lpstr>
      <vt:lpstr>Arial</vt:lpstr>
      <vt:lpstr>Futuristic Background by Slidesgo</vt:lpstr>
      <vt:lpstr>1_Futuristic Background by Slidesgo</vt:lpstr>
      <vt:lpstr>MERCHANDISING</vt:lpstr>
      <vt:lpstr>MERCHANDISING</vt:lpstr>
      <vt:lpstr>IN-HOUSE MERCHANDISING</vt:lpstr>
      <vt:lpstr>IN-HOUSE MERCHANDISING</vt:lpstr>
      <vt:lpstr>ON-SITE MERCHANDISING</vt:lpstr>
      <vt:lpstr>ON-SITE MERCHANDISING</vt:lpstr>
      <vt:lpstr>ON-SITE MERCHANDISING</vt:lpstr>
      <vt:lpstr>ONLINE MERCHANDISING</vt:lpstr>
      <vt:lpstr>$7 TRILLION</vt:lpstr>
      <vt:lpstr>ONLINE MERCHANDISING</vt:lpstr>
      <vt:lpstr>OMNICHANNEL MERCHANDISING</vt:lpstr>
      <vt:lpstr>TIME OUT!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MERCHANDISING</dc:title>
  <dc:creator>Kelly, Bob</dc:creator>
  <cp:lastModifiedBy>Laura Bennett</cp:lastModifiedBy>
  <cp:revision>1</cp:revision>
  <dcterms:modified xsi:type="dcterms:W3CDTF">2023-08-10T22:35:12Z</dcterms:modified>
</cp:coreProperties>
</file>