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Montserrat"/>
      <p:regular r:id="rId23"/>
      <p:bold r:id="rId24"/>
      <p:italic r:id="rId25"/>
      <p:boldItalic r:id="rId26"/>
    </p:embeddedFont>
    <p:embeddedFont>
      <p:font typeface="Oswald"/>
      <p:regular r:id="rId27"/>
      <p:bold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9" roundtripDataSignature="AMtx7mj0rScT8cStP9xZc8nOiI8oAPphq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Montserrat-bold.fntdata"/><Relationship Id="rId23" Type="http://schemas.openxmlformats.org/officeDocument/2006/relationships/font" Target="fonts/Montserrat-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Montserrat-boldItalic.fntdata"/><Relationship Id="rId25" Type="http://schemas.openxmlformats.org/officeDocument/2006/relationships/font" Target="fonts/Montserrat-italic.fntdata"/><Relationship Id="rId28" Type="http://schemas.openxmlformats.org/officeDocument/2006/relationships/font" Target="fonts/Oswald-bold.fntdata"/><Relationship Id="rId27" Type="http://schemas.openxmlformats.org/officeDocument/2006/relationships/font" Target="fonts/Oswald-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9" name="Google Shape;26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9" name="Google Shape;279;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7" name="Google Shape;297;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5" name="Google Shape;31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4" name="Google Shape;324;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5" name="Google Shape;335;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1" name="Google Shape;20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0" name="Google Shape;21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9"/>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9"/>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2" name="Shape 42"/>
        <p:cNvGrpSpPr/>
        <p:nvPr/>
      </p:nvGrpSpPr>
      <p:grpSpPr>
        <a:xfrm>
          <a:off x="0" y="0"/>
          <a:ext cx="0" cy="0"/>
          <a:chOff x="0" y="0"/>
          <a:chExt cx="0" cy="0"/>
        </a:xfrm>
      </p:grpSpPr>
      <p:sp>
        <p:nvSpPr>
          <p:cNvPr id="43" name="Google Shape;43;p29"/>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44" name="Google Shape;44;p29"/>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5" name="Shape 45"/>
        <p:cNvGrpSpPr/>
        <p:nvPr/>
      </p:nvGrpSpPr>
      <p:grpSpPr>
        <a:xfrm>
          <a:off x="0" y="0"/>
          <a:ext cx="0" cy="0"/>
          <a:chOff x="0" y="0"/>
          <a:chExt cx="0" cy="0"/>
        </a:xfrm>
      </p:grpSpPr>
      <p:sp>
        <p:nvSpPr>
          <p:cNvPr id="46" name="Google Shape;46;p30"/>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47" name="Google Shape;47;p30"/>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411"/>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48" name="Google Shape;48;p30"/>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9" name="Shape 49"/>
        <p:cNvGrpSpPr/>
        <p:nvPr/>
      </p:nvGrpSpPr>
      <p:grpSpPr>
        <a:xfrm>
          <a:off x="0" y="0"/>
          <a:ext cx="0" cy="0"/>
          <a:chOff x="0" y="0"/>
          <a:chExt cx="0" cy="0"/>
        </a:xfrm>
      </p:grpSpPr>
      <p:sp>
        <p:nvSpPr>
          <p:cNvPr id="50" name="Google Shape;50;p3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51" name="Google Shape;51;p31"/>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52" name="Shape 52"/>
        <p:cNvGrpSpPr/>
        <p:nvPr/>
      </p:nvGrpSpPr>
      <p:grpSpPr>
        <a:xfrm>
          <a:off x="0" y="0"/>
          <a:ext cx="0" cy="0"/>
          <a:chOff x="0" y="0"/>
          <a:chExt cx="0" cy="0"/>
        </a:xfrm>
      </p:grpSpPr>
      <p:sp>
        <p:nvSpPr>
          <p:cNvPr id="53" name="Google Shape;53;p3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54" name="Google Shape;54;p32"/>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55" name="Google Shape;55;p32"/>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sp>
        <p:nvSpPr>
          <p:cNvPr id="57" name="Google Shape;57;p33"/>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58" name="Shape 58"/>
        <p:cNvGrpSpPr/>
        <p:nvPr/>
      </p:nvGrpSpPr>
      <p:grpSpPr>
        <a:xfrm>
          <a:off x="0" y="0"/>
          <a:ext cx="0" cy="0"/>
          <a:chOff x="0" y="0"/>
          <a:chExt cx="0" cy="0"/>
        </a:xfrm>
      </p:grpSpPr>
      <p:sp>
        <p:nvSpPr>
          <p:cNvPr id="59" name="Google Shape;59;p34"/>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60" name="Google Shape;60;p34"/>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61" name="Shape 61"/>
        <p:cNvGrpSpPr/>
        <p:nvPr/>
      </p:nvGrpSpPr>
      <p:grpSpPr>
        <a:xfrm>
          <a:off x="0" y="0"/>
          <a:ext cx="0" cy="0"/>
          <a:chOff x="0" y="0"/>
          <a:chExt cx="0" cy="0"/>
        </a:xfrm>
      </p:grpSpPr>
      <p:sp>
        <p:nvSpPr>
          <p:cNvPr id="62" name="Google Shape;62;p35"/>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63" name="Google Shape;63;p35"/>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64" name="Google Shape;64;p35"/>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65" name="Shape 65"/>
        <p:cNvGrpSpPr/>
        <p:nvPr/>
      </p:nvGrpSpPr>
      <p:grpSpPr>
        <a:xfrm>
          <a:off x="0" y="0"/>
          <a:ext cx="0" cy="0"/>
          <a:chOff x="0" y="0"/>
          <a:chExt cx="0" cy="0"/>
        </a:xfrm>
      </p:grpSpPr>
      <p:sp>
        <p:nvSpPr>
          <p:cNvPr id="66" name="Google Shape;66;p36"/>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67" name="Google Shape;67;p36"/>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68" name="Google Shape;68;p36"/>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69" name="Shape 69"/>
        <p:cNvGrpSpPr/>
        <p:nvPr/>
      </p:nvGrpSpPr>
      <p:grpSpPr>
        <a:xfrm>
          <a:off x="0" y="0"/>
          <a:ext cx="0" cy="0"/>
          <a:chOff x="0" y="0"/>
          <a:chExt cx="0" cy="0"/>
        </a:xfrm>
      </p:grpSpPr>
      <p:sp>
        <p:nvSpPr>
          <p:cNvPr id="70" name="Google Shape;70;p3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1" name="Shape 7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1" name="Shape 11"/>
        <p:cNvGrpSpPr/>
        <p:nvPr/>
      </p:nvGrpSpPr>
      <p:grpSpPr>
        <a:xfrm>
          <a:off x="0" y="0"/>
          <a:ext cx="0" cy="0"/>
          <a:chOff x="0" y="0"/>
          <a:chExt cx="0" cy="0"/>
        </a:xfrm>
      </p:grpSpPr>
      <p:sp>
        <p:nvSpPr>
          <p:cNvPr id="12" name="Google Shape;12;p20"/>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 name="Google Shape;13;p2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Title + Bullet Points">
    <p:spTree>
      <p:nvGrpSpPr>
        <p:cNvPr id="72" name="Shape 72"/>
        <p:cNvGrpSpPr/>
        <p:nvPr/>
      </p:nvGrpSpPr>
      <p:grpSpPr>
        <a:xfrm>
          <a:off x="0" y="0"/>
          <a:ext cx="0" cy="0"/>
          <a:chOff x="0" y="0"/>
          <a:chExt cx="0" cy="0"/>
        </a:xfrm>
      </p:grpSpPr>
      <p:sp>
        <p:nvSpPr>
          <p:cNvPr id="73" name="Google Shape;73;p3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74" name="Google Shape;74;p39"/>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Table of contents">
    <p:spTree>
      <p:nvGrpSpPr>
        <p:cNvPr id="75" name="Shape 75"/>
        <p:cNvGrpSpPr/>
        <p:nvPr/>
      </p:nvGrpSpPr>
      <p:grpSpPr>
        <a:xfrm>
          <a:off x="0" y="0"/>
          <a:ext cx="0" cy="0"/>
          <a:chOff x="0" y="0"/>
          <a:chExt cx="0" cy="0"/>
        </a:xfrm>
      </p:grpSpPr>
      <p:sp>
        <p:nvSpPr>
          <p:cNvPr id="76" name="Google Shape;76;p40"/>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7" name="Google Shape;77;p40"/>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8" name="Google Shape;78;p40"/>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9" name="Google Shape;79;p40"/>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80" name="Google Shape;80;p40"/>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81" name="Google Shape;81;p40"/>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82" name="Google Shape;82;p40"/>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83" name="Google Shape;83;p40"/>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84" name="Google Shape;84;p40"/>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Big Text">
    <p:spTree>
      <p:nvGrpSpPr>
        <p:cNvPr id="85" name="Shape 85"/>
        <p:cNvGrpSpPr/>
        <p:nvPr/>
      </p:nvGrpSpPr>
      <p:grpSpPr>
        <a:xfrm>
          <a:off x="0" y="0"/>
          <a:ext cx="0" cy="0"/>
          <a:chOff x="0" y="0"/>
          <a:chExt cx="0" cy="0"/>
        </a:xfrm>
      </p:grpSpPr>
      <p:sp>
        <p:nvSpPr>
          <p:cNvPr id="86" name="Google Shape;86;p41"/>
          <p:cNvSpPr txBox="1"/>
          <p:nvPr>
            <p:ph type="ctrTitle"/>
          </p:nvPr>
        </p:nvSpPr>
        <p:spPr>
          <a:xfrm>
            <a:off x="4285500" y="2832875"/>
            <a:ext cx="3657300" cy="644700"/>
          </a:xfrm>
          <a:prstGeom prst="rect">
            <a:avLst/>
          </a:prstGeom>
          <a:noFill/>
          <a:ln>
            <a:noFill/>
          </a:ln>
          <a:effectLst>
            <a:outerShdw blurRad="100013" rotWithShape="0" algn="bl" dir="5400000" dist="19050">
              <a:srgbClr val="76A5AF">
                <a:alpha val="87450"/>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87" name="Google Shape;87;p41"/>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Quote">
    <p:spTree>
      <p:nvGrpSpPr>
        <p:cNvPr id="88" name="Shape 88"/>
        <p:cNvGrpSpPr/>
        <p:nvPr/>
      </p:nvGrpSpPr>
      <p:grpSpPr>
        <a:xfrm>
          <a:off x="0" y="0"/>
          <a:ext cx="0" cy="0"/>
          <a:chOff x="0" y="0"/>
          <a:chExt cx="0" cy="0"/>
        </a:xfrm>
      </p:grpSpPr>
      <p:sp>
        <p:nvSpPr>
          <p:cNvPr id="89" name="Google Shape;89;p42"/>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90" name="Google Shape;90;p42"/>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Title + Two Columns">
    <p:spTree>
      <p:nvGrpSpPr>
        <p:cNvPr id="91" name="Shape 91"/>
        <p:cNvGrpSpPr/>
        <p:nvPr/>
      </p:nvGrpSpPr>
      <p:grpSpPr>
        <a:xfrm>
          <a:off x="0" y="0"/>
          <a:ext cx="0" cy="0"/>
          <a:chOff x="0" y="0"/>
          <a:chExt cx="0" cy="0"/>
        </a:xfrm>
      </p:grpSpPr>
      <p:sp>
        <p:nvSpPr>
          <p:cNvPr id="92" name="Google Shape;92;p43"/>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3" name="Google Shape;93;p43"/>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4" name="Google Shape;94;p43"/>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5" name="Google Shape;95;p43"/>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6" name="Google Shape;96;p43"/>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1_Big text">
    <p:spTree>
      <p:nvGrpSpPr>
        <p:cNvPr id="97" name="Shape 97"/>
        <p:cNvGrpSpPr/>
        <p:nvPr/>
      </p:nvGrpSpPr>
      <p:grpSpPr>
        <a:xfrm>
          <a:off x="0" y="0"/>
          <a:ext cx="0" cy="0"/>
          <a:chOff x="0" y="0"/>
          <a:chExt cx="0" cy="0"/>
        </a:xfrm>
      </p:grpSpPr>
      <p:sp>
        <p:nvSpPr>
          <p:cNvPr id="98" name="Google Shape;98;p44"/>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99" name="Google Shape;99;p44"/>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Title + Design">
    <p:spTree>
      <p:nvGrpSpPr>
        <p:cNvPr id="100" name="Shape 100"/>
        <p:cNvGrpSpPr/>
        <p:nvPr/>
      </p:nvGrpSpPr>
      <p:grpSpPr>
        <a:xfrm>
          <a:off x="0" y="0"/>
          <a:ext cx="0" cy="0"/>
          <a:chOff x="0" y="0"/>
          <a:chExt cx="0" cy="0"/>
        </a:xfrm>
      </p:grpSpPr>
      <p:sp>
        <p:nvSpPr>
          <p:cNvPr id="101" name="Google Shape;101;p45"/>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Title + Design 1">
    <p:spTree>
      <p:nvGrpSpPr>
        <p:cNvPr id="102" name="Shape 102"/>
        <p:cNvGrpSpPr/>
        <p:nvPr/>
      </p:nvGrpSpPr>
      <p:grpSpPr>
        <a:xfrm>
          <a:off x="0" y="0"/>
          <a:ext cx="0" cy="0"/>
          <a:chOff x="0" y="0"/>
          <a:chExt cx="0" cy="0"/>
        </a:xfrm>
      </p:grpSpPr>
      <p:sp>
        <p:nvSpPr>
          <p:cNvPr id="103" name="Google Shape;103;p46"/>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Title + Design 2">
    <p:spTree>
      <p:nvGrpSpPr>
        <p:cNvPr id="104" name="Shape 104"/>
        <p:cNvGrpSpPr/>
        <p:nvPr/>
      </p:nvGrpSpPr>
      <p:grpSpPr>
        <a:xfrm>
          <a:off x="0" y="0"/>
          <a:ext cx="0" cy="0"/>
          <a:chOff x="0" y="0"/>
          <a:chExt cx="0" cy="0"/>
        </a:xfrm>
      </p:grpSpPr>
      <p:sp>
        <p:nvSpPr>
          <p:cNvPr id="105" name="Google Shape;105;p47"/>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Title + Design 3">
    <p:spTree>
      <p:nvGrpSpPr>
        <p:cNvPr id="106" name="Shape 106"/>
        <p:cNvGrpSpPr/>
        <p:nvPr/>
      </p:nvGrpSpPr>
      <p:grpSpPr>
        <a:xfrm>
          <a:off x="0" y="0"/>
          <a:ext cx="0" cy="0"/>
          <a:chOff x="0" y="0"/>
          <a:chExt cx="0" cy="0"/>
        </a:xfrm>
      </p:grpSpPr>
      <p:sp>
        <p:nvSpPr>
          <p:cNvPr id="107" name="Google Shape;107;p48"/>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4" name="Shape 14"/>
        <p:cNvGrpSpPr/>
        <p:nvPr/>
      </p:nvGrpSpPr>
      <p:grpSpPr>
        <a:xfrm>
          <a:off x="0" y="0"/>
          <a:ext cx="0" cy="0"/>
          <a:chOff x="0" y="0"/>
          <a:chExt cx="0" cy="0"/>
        </a:xfrm>
      </p:grpSpPr>
      <p:sp>
        <p:nvSpPr>
          <p:cNvPr id="15" name="Google Shape;15;p2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6" name="Google Shape;16;p2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Title + Two Lists">
    <p:spTree>
      <p:nvGrpSpPr>
        <p:cNvPr id="108" name="Shape 108"/>
        <p:cNvGrpSpPr/>
        <p:nvPr/>
      </p:nvGrpSpPr>
      <p:grpSpPr>
        <a:xfrm>
          <a:off x="0" y="0"/>
          <a:ext cx="0" cy="0"/>
          <a:chOff x="0" y="0"/>
          <a:chExt cx="0" cy="0"/>
        </a:xfrm>
      </p:grpSpPr>
      <p:sp>
        <p:nvSpPr>
          <p:cNvPr id="109" name="Google Shape;109;p49"/>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0" name="Google Shape;110;p49"/>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11" name="Google Shape;111;p49"/>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12" name="Google Shape;112;p49"/>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13" name="Google Shape;113;p49"/>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 + Four Columns">
    <p:spTree>
      <p:nvGrpSpPr>
        <p:cNvPr id="114" name="Shape 114"/>
        <p:cNvGrpSpPr/>
        <p:nvPr/>
      </p:nvGrpSpPr>
      <p:grpSpPr>
        <a:xfrm>
          <a:off x="0" y="0"/>
          <a:ext cx="0" cy="0"/>
          <a:chOff x="0" y="0"/>
          <a:chExt cx="0" cy="0"/>
        </a:xfrm>
      </p:grpSpPr>
      <p:sp>
        <p:nvSpPr>
          <p:cNvPr id="115" name="Google Shape;115;p5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6" name="Google Shape;116;p50"/>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7" name="Google Shape;117;p50"/>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50"/>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9" name="Google Shape;119;p50"/>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50"/>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1" name="Google Shape;121;p50"/>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2" name="Google Shape;122;p50"/>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3" name="Google Shape;123;p50"/>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Three Numbers">
    <p:spTree>
      <p:nvGrpSpPr>
        <p:cNvPr id="124" name="Shape 124"/>
        <p:cNvGrpSpPr/>
        <p:nvPr/>
      </p:nvGrpSpPr>
      <p:grpSpPr>
        <a:xfrm>
          <a:off x="0" y="0"/>
          <a:ext cx="0" cy="0"/>
          <a:chOff x="0" y="0"/>
          <a:chExt cx="0" cy="0"/>
        </a:xfrm>
      </p:grpSpPr>
      <p:sp>
        <p:nvSpPr>
          <p:cNvPr id="125" name="Google Shape;125;p51"/>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26" name="Google Shape;126;p51"/>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27" name="Google Shape;127;p51"/>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28" name="Google Shape;128;p51"/>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29" name="Google Shape;129;p51"/>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30" name="Google Shape;130;p51"/>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Title + Six Columns  ">
    <p:spTree>
      <p:nvGrpSpPr>
        <p:cNvPr id="131" name="Shape 131"/>
        <p:cNvGrpSpPr/>
        <p:nvPr/>
      </p:nvGrpSpPr>
      <p:grpSpPr>
        <a:xfrm>
          <a:off x="0" y="0"/>
          <a:ext cx="0" cy="0"/>
          <a:chOff x="0" y="0"/>
          <a:chExt cx="0" cy="0"/>
        </a:xfrm>
      </p:grpSpPr>
      <p:sp>
        <p:nvSpPr>
          <p:cNvPr id="132" name="Google Shape;132;p52"/>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33" name="Google Shape;133;p52"/>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34" name="Google Shape;134;p52"/>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35" name="Google Shape;135;p52"/>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36" name="Google Shape;136;p52"/>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7" name="Google Shape;137;p52"/>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38" name="Google Shape;138;p52"/>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39" name="Google Shape;139;p52"/>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40" name="Google Shape;140;p52"/>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41" name="Google Shape;141;p52"/>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42" name="Google Shape;142;p52"/>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43" name="Google Shape;143;p52"/>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44" name="Google Shape;144;p52"/>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 + Four Columns 1">
    <p:spTree>
      <p:nvGrpSpPr>
        <p:cNvPr id="145" name="Shape 145"/>
        <p:cNvGrpSpPr/>
        <p:nvPr/>
      </p:nvGrpSpPr>
      <p:grpSpPr>
        <a:xfrm>
          <a:off x="0" y="0"/>
          <a:ext cx="0" cy="0"/>
          <a:chOff x="0" y="0"/>
          <a:chExt cx="0" cy="0"/>
        </a:xfrm>
      </p:grpSpPr>
      <p:sp>
        <p:nvSpPr>
          <p:cNvPr id="146" name="Google Shape;146;p53"/>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7" name="Google Shape;147;p53"/>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48" name="Google Shape;148;p53"/>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49" name="Google Shape;149;p53"/>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50" name="Google Shape;150;p53"/>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51" name="Google Shape;151;p53"/>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52" name="Google Shape;152;p53"/>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53" name="Google Shape;153;p53"/>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54" name="Google Shape;154;p53"/>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Title + Text 2">
    <p:spTree>
      <p:nvGrpSpPr>
        <p:cNvPr id="155" name="Shape 155"/>
        <p:cNvGrpSpPr/>
        <p:nvPr/>
      </p:nvGrpSpPr>
      <p:grpSpPr>
        <a:xfrm>
          <a:off x="0" y="0"/>
          <a:ext cx="0" cy="0"/>
          <a:chOff x="0" y="0"/>
          <a:chExt cx="0" cy="0"/>
        </a:xfrm>
      </p:grpSpPr>
      <p:sp>
        <p:nvSpPr>
          <p:cNvPr id="156" name="Google Shape;156;p5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7" name="Google Shape;157;p54"/>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One Column">
    <p:spTree>
      <p:nvGrpSpPr>
        <p:cNvPr id="158" name="Shape 158"/>
        <p:cNvGrpSpPr/>
        <p:nvPr/>
      </p:nvGrpSpPr>
      <p:grpSpPr>
        <a:xfrm>
          <a:off x="0" y="0"/>
          <a:ext cx="0" cy="0"/>
          <a:chOff x="0" y="0"/>
          <a:chExt cx="0" cy="0"/>
        </a:xfrm>
      </p:grpSpPr>
      <p:sp>
        <p:nvSpPr>
          <p:cNvPr id="159" name="Google Shape;159;p55"/>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60" name="Google Shape;160;p55"/>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Thanks + Credits">
    <p:spTree>
      <p:nvGrpSpPr>
        <p:cNvPr id="161" name="Shape 161"/>
        <p:cNvGrpSpPr/>
        <p:nvPr/>
      </p:nvGrpSpPr>
      <p:grpSpPr>
        <a:xfrm>
          <a:off x="0" y="0"/>
          <a:ext cx="0" cy="0"/>
          <a:chOff x="0" y="0"/>
          <a:chExt cx="0" cy="0"/>
        </a:xfrm>
      </p:grpSpPr>
      <p:sp>
        <p:nvSpPr>
          <p:cNvPr id="162" name="Google Shape;162;p56"/>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63" name="Google Shape;163;p56"/>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64" name="Google Shape;164;p56"/>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US" sz="1000" u="none" cap="none" strike="noStrike">
                <a:solidFill>
                  <a:schemeClr val="accent1"/>
                </a:solidFill>
                <a:latin typeface="Montserrat"/>
                <a:ea typeface="Montserrat"/>
                <a:cs typeface="Montserrat"/>
                <a:sym typeface="Montserrat"/>
              </a:rPr>
              <a:t>CREDITS: This presentation template was created by </a:t>
            </a:r>
            <a:r>
              <a:rPr b="0" i="0" lang="en-US" sz="1000" u="none" cap="none" strike="noStrike">
                <a:solidFill>
                  <a:schemeClr val="accent1"/>
                </a:solidFill>
                <a:uFill>
                  <a:noFill/>
                </a:uFill>
                <a:latin typeface="Montserrat"/>
                <a:ea typeface="Montserrat"/>
                <a:cs typeface="Montserrat"/>
                <a:sym typeface="Montserrat"/>
                <a:hlinkClick r:id="rId2">
                  <a:extLst>
                    <a:ext uri="{A12FA001-AC4F-418D-AE19-62706E023703}">
                      <ahyp:hlinkClr val="tx"/>
                    </a:ext>
                  </a:extLst>
                </a:hlinkClick>
              </a:rPr>
              <a:t>Slidesgo</a:t>
            </a:r>
            <a:r>
              <a:rPr b="0" i="0" lang="en-US" sz="1000" u="none" cap="none" strike="noStrike">
                <a:solidFill>
                  <a:schemeClr val="accent1"/>
                </a:solidFill>
                <a:latin typeface="Montserrat"/>
                <a:ea typeface="Montserrat"/>
                <a:cs typeface="Montserrat"/>
                <a:sym typeface="Montserrat"/>
              </a:rPr>
              <a:t>, including icons by </a:t>
            </a:r>
            <a:r>
              <a:rPr b="0" i="0" lang="en-US" sz="1000" u="none" cap="none" strike="noStrike">
                <a:solidFill>
                  <a:schemeClr val="accent1"/>
                </a:solidFill>
                <a:uFill>
                  <a:noFill/>
                </a:uFill>
                <a:latin typeface="Montserrat"/>
                <a:ea typeface="Montserrat"/>
                <a:cs typeface="Montserrat"/>
                <a:sym typeface="Montserrat"/>
                <a:hlinkClick r:id="rId3">
                  <a:extLst>
                    <a:ext uri="{A12FA001-AC4F-418D-AE19-62706E023703}">
                      <ahyp:hlinkClr val="tx"/>
                    </a:ext>
                  </a:extLst>
                </a:hlinkClick>
              </a:rPr>
              <a:t>Flaticon</a:t>
            </a:r>
            <a:r>
              <a:rPr b="0" i="0" lang="en-US" sz="1000" u="none" cap="none" strike="noStrike">
                <a:solidFill>
                  <a:schemeClr val="accent1"/>
                </a:solidFill>
                <a:latin typeface="Montserrat"/>
                <a:ea typeface="Montserrat"/>
                <a:cs typeface="Montserrat"/>
                <a:sym typeface="Montserrat"/>
              </a:rPr>
              <a:t>, and infographics &amp; images by </a:t>
            </a:r>
            <a:r>
              <a:rPr b="0" i="0" lang="en-US" sz="1000" u="none" cap="none" strike="noStrike">
                <a:solidFill>
                  <a:schemeClr val="accent1"/>
                </a:solidFill>
                <a:uFill>
                  <a:noFill/>
                </a:uFill>
                <a:latin typeface="Montserrat"/>
                <a:ea typeface="Montserrat"/>
                <a:cs typeface="Montserrat"/>
                <a:sym typeface="Montserrat"/>
                <a:hlinkClick r:id="rId4">
                  <a:extLst>
                    <a:ext uri="{A12FA001-AC4F-418D-AE19-62706E023703}">
                      <ahyp:hlinkClr val="tx"/>
                    </a:ext>
                  </a:extLst>
                </a:hlinkClick>
              </a:rPr>
              <a:t>Freepik</a:t>
            </a:r>
            <a:r>
              <a:rPr b="0" i="0" lang="en-US" sz="1000" u="none" cap="none" strike="noStrike">
                <a:solidFill>
                  <a:schemeClr val="accent1"/>
                </a:solidFill>
                <a:latin typeface="Montserrat"/>
                <a:ea typeface="Montserrat"/>
                <a:cs typeface="Montserrat"/>
                <a:sym typeface="Montserrat"/>
              </a:rPr>
              <a:t>. </a:t>
            </a:r>
            <a:endParaRPr b="0" i="0" sz="1000" u="none" cap="none" strike="noStrike">
              <a:solidFill>
                <a:schemeClr val="accent1"/>
              </a:solidFill>
              <a:latin typeface="Montserrat"/>
              <a:ea typeface="Montserrat"/>
              <a:cs typeface="Montserrat"/>
              <a:sym typeface="Montserrat"/>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a:ea typeface="Montserrat"/>
              <a:cs typeface="Montserrat"/>
              <a:sym typeface="Montserrat"/>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Title + Bullet points 1">
    <p:spTree>
      <p:nvGrpSpPr>
        <p:cNvPr id="165" name="Shape 165"/>
        <p:cNvGrpSpPr/>
        <p:nvPr/>
      </p:nvGrpSpPr>
      <p:grpSpPr>
        <a:xfrm>
          <a:off x="0" y="0"/>
          <a:ext cx="0" cy="0"/>
          <a:chOff x="0" y="0"/>
          <a:chExt cx="0" cy="0"/>
        </a:xfrm>
      </p:grpSpPr>
      <p:sp>
        <p:nvSpPr>
          <p:cNvPr id="166" name="Google Shape;166;p5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67" name="Google Shape;167;p57"/>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 + list">
    <p:spTree>
      <p:nvGrpSpPr>
        <p:cNvPr id="168" name="Shape 168"/>
        <p:cNvGrpSpPr/>
        <p:nvPr/>
      </p:nvGrpSpPr>
      <p:grpSpPr>
        <a:xfrm>
          <a:off x="0" y="0"/>
          <a:ext cx="0" cy="0"/>
          <a:chOff x="0" y="0"/>
          <a:chExt cx="0" cy="0"/>
        </a:xfrm>
      </p:grpSpPr>
      <p:sp>
        <p:nvSpPr>
          <p:cNvPr id="169" name="Google Shape;169;p5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70" name="Google Shape;170;p58"/>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2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0" name="Google Shape;20;p28"/>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1" name="Google Shape;21;p28"/>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 + Text 1">
    <p:spTree>
      <p:nvGrpSpPr>
        <p:cNvPr id="25" name="Shape 25"/>
        <p:cNvGrpSpPr/>
        <p:nvPr/>
      </p:nvGrpSpPr>
      <p:grpSpPr>
        <a:xfrm>
          <a:off x="0" y="0"/>
          <a:ext cx="0" cy="0"/>
          <a:chOff x="0" y="0"/>
          <a:chExt cx="0" cy="0"/>
        </a:xfrm>
      </p:grpSpPr>
      <p:sp>
        <p:nvSpPr>
          <p:cNvPr id="26" name="Google Shape;26;p2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7" name="Google Shape;27;p22"/>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Title + Three Columns ">
    <p:spTree>
      <p:nvGrpSpPr>
        <p:cNvPr id="28" name="Shape 28"/>
        <p:cNvGrpSpPr/>
        <p:nvPr/>
      </p:nvGrpSpPr>
      <p:grpSpPr>
        <a:xfrm>
          <a:off x="0" y="0"/>
          <a:ext cx="0" cy="0"/>
          <a:chOff x="0" y="0"/>
          <a:chExt cx="0" cy="0"/>
        </a:xfrm>
      </p:grpSpPr>
      <p:sp>
        <p:nvSpPr>
          <p:cNvPr id="29" name="Google Shape;29;p23"/>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30" name="Google Shape;30;p23"/>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31" name="Google Shape;31;p23"/>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32" name="Google Shape;32;p23"/>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33" name="Google Shape;33;p23"/>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4" name="Google Shape;34;p23"/>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35" name="Google Shape;35;p23"/>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Title + Text">
    <p:spTree>
      <p:nvGrpSpPr>
        <p:cNvPr id="36" name="Shape 36"/>
        <p:cNvGrpSpPr/>
        <p:nvPr/>
      </p:nvGrpSpPr>
      <p:grpSpPr>
        <a:xfrm>
          <a:off x="0" y="0"/>
          <a:ext cx="0" cy="0"/>
          <a:chOff x="0" y="0"/>
          <a:chExt cx="0" cy="0"/>
        </a:xfrm>
      </p:grpSpPr>
      <p:sp>
        <p:nvSpPr>
          <p:cNvPr id="37" name="Google Shape;37;p25"/>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38" name="Google Shape;38;p25"/>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39" name="Shape 39"/>
        <p:cNvGrpSpPr/>
        <p:nvPr/>
      </p:nvGrpSpPr>
      <p:grpSpPr>
        <a:xfrm>
          <a:off x="0" y="0"/>
          <a:ext cx="0" cy="0"/>
          <a:chOff x="0" y="0"/>
          <a:chExt cx="0" cy="0"/>
        </a:xfrm>
      </p:grpSpPr>
      <p:sp>
        <p:nvSpPr>
          <p:cNvPr id="40" name="Google Shape;40;p26"/>
          <p:cNvSpPr txBox="1"/>
          <p:nvPr>
            <p:ph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41" name="Google Shape;41;p26"/>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24.xml"/><Relationship Id="rId22" Type="http://schemas.openxmlformats.org/officeDocument/2006/relationships/slideLayout" Target="../slideLayouts/slideLayout26.xml"/><Relationship Id="rId21" Type="http://schemas.openxmlformats.org/officeDocument/2006/relationships/slideLayout" Target="../slideLayouts/slideLayout25.xml"/><Relationship Id="rId24" Type="http://schemas.openxmlformats.org/officeDocument/2006/relationships/slideLayout" Target="../slideLayouts/slideLayout28.xml"/><Relationship Id="rId23" Type="http://schemas.openxmlformats.org/officeDocument/2006/relationships/slideLayout" Target="../slideLayouts/slideLayout27.xml"/><Relationship Id="rId1" Type="http://schemas.openxmlformats.org/officeDocument/2006/relationships/image" Target="../media/image1.jpg"/><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9" Type="http://schemas.openxmlformats.org/officeDocument/2006/relationships/slideLayout" Target="../slideLayouts/slideLayout13.xml"/><Relationship Id="rId26" Type="http://schemas.openxmlformats.org/officeDocument/2006/relationships/slideLayout" Target="../slideLayouts/slideLayout30.xml"/><Relationship Id="rId25" Type="http://schemas.openxmlformats.org/officeDocument/2006/relationships/slideLayout" Target="../slideLayouts/slideLayout29.xml"/><Relationship Id="rId28" Type="http://schemas.openxmlformats.org/officeDocument/2006/relationships/slideLayout" Target="../slideLayouts/slideLayout32.xml"/><Relationship Id="rId27" Type="http://schemas.openxmlformats.org/officeDocument/2006/relationships/slideLayout" Target="../slideLayouts/slideLayout31.xml"/><Relationship Id="rId5" Type="http://schemas.openxmlformats.org/officeDocument/2006/relationships/slideLayout" Target="../slideLayouts/slideLayout9.xml"/><Relationship Id="rId6" Type="http://schemas.openxmlformats.org/officeDocument/2006/relationships/slideLayout" Target="../slideLayouts/slideLayout10.xml"/><Relationship Id="rId29" Type="http://schemas.openxmlformats.org/officeDocument/2006/relationships/slideLayout" Target="../slideLayouts/slideLayout33.xml"/><Relationship Id="rId7" Type="http://schemas.openxmlformats.org/officeDocument/2006/relationships/slideLayout" Target="../slideLayouts/slideLayout11.xml"/><Relationship Id="rId8" Type="http://schemas.openxmlformats.org/officeDocument/2006/relationships/slideLayout" Target="../slideLayouts/slideLayout12.xml"/><Relationship Id="rId31" Type="http://schemas.openxmlformats.org/officeDocument/2006/relationships/slideLayout" Target="../slideLayouts/slideLayout35.xml"/><Relationship Id="rId30" Type="http://schemas.openxmlformats.org/officeDocument/2006/relationships/slideLayout" Target="../slideLayouts/slideLayout34.xml"/><Relationship Id="rId11" Type="http://schemas.openxmlformats.org/officeDocument/2006/relationships/slideLayout" Target="../slideLayouts/slideLayout15.xml"/><Relationship Id="rId33" Type="http://schemas.openxmlformats.org/officeDocument/2006/relationships/slideLayout" Target="../slideLayouts/slideLayout37.xml"/><Relationship Id="rId10" Type="http://schemas.openxmlformats.org/officeDocument/2006/relationships/slideLayout" Target="../slideLayouts/slideLayout14.xml"/><Relationship Id="rId32" Type="http://schemas.openxmlformats.org/officeDocument/2006/relationships/slideLayout" Target="../slideLayouts/slideLayout36.xml"/><Relationship Id="rId13" Type="http://schemas.openxmlformats.org/officeDocument/2006/relationships/slideLayout" Target="../slideLayouts/slideLayout17.xml"/><Relationship Id="rId35" Type="http://schemas.openxmlformats.org/officeDocument/2006/relationships/slideLayout" Target="../slideLayouts/slideLayout39.xml"/><Relationship Id="rId12" Type="http://schemas.openxmlformats.org/officeDocument/2006/relationships/slideLayout" Target="../slideLayouts/slideLayout16.xml"/><Relationship Id="rId34" Type="http://schemas.openxmlformats.org/officeDocument/2006/relationships/slideLayout" Target="../slideLayouts/slideLayout38.xml"/><Relationship Id="rId15" Type="http://schemas.openxmlformats.org/officeDocument/2006/relationships/slideLayout" Target="../slideLayouts/slideLayout19.xml"/><Relationship Id="rId14" Type="http://schemas.openxmlformats.org/officeDocument/2006/relationships/slideLayout" Target="../slideLayouts/slideLayout18.xml"/><Relationship Id="rId36" Type="http://schemas.openxmlformats.org/officeDocument/2006/relationships/theme" Target="../theme/theme2.xml"/><Relationship Id="rId17" Type="http://schemas.openxmlformats.org/officeDocument/2006/relationships/slideLayout" Target="../slideLayouts/slideLayout21.xml"/><Relationship Id="rId16" Type="http://schemas.openxmlformats.org/officeDocument/2006/relationships/slideLayout" Target="../slideLayouts/slideLayout20.xml"/><Relationship Id="rId19" Type="http://schemas.openxmlformats.org/officeDocument/2006/relationships/slideLayout" Target="../slideLayouts/slideLayout23.xml"/><Relationship Id="rId1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22" name="Shape 22"/>
        <p:cNvGrpSpPr/>
        <p:nvPr/>
      </p:nvGrpSpPr>
      <p:grpSpPr>
        <a:xfrm>
          <a:off x="0" y="0"/>
          <a:ext cx="0" cy="0"/>
          <a:chOff x="0" y="0"/>
          <a:chExt cx="0" cy="0"/>
        </a:xfrm>
      </p:grpSpPr>
      <p:sp>
        <p:nvSpPr>
          <p:cNvPr id="23" name="Google Shape;23;p2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24" name="Google Shape;24;p2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 id="2147483680" r:id="rId27"/>
    <p:sldLayoutId id="2147483681" r:id="rId28"/>
    <p:sldLayoutId id="2147483682" r:id="rId29"/>
    <p:sldLayoutId id="2147483683" r:id="rId30"/>
    <p:sldLayoutId id="2147483684" r:id="rId31"/>
    <p:sldLayoutId id="2147483685" r:id="rId32"/>
    <p:sldLayoutId id="2147483686" r:id="rId33"/>
    <p:sldLayoutId id="2147483687" r:id="rId34"/>
    <p:sldLayoutId id="2147483688"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5.png"/><Relationship Id="rId4" Type="http://schemas.openxmlformats.org/officeDocument/2006/relationships/image" Target="../media/image1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5.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
          <p:cNvSpPr txBox="1"/>
          <p:nvPr>
            <p:ph type="ctrTitle"/>
          </p:nvPr>
        </p:nvSpPr>
        <p:spPr>
          <a:xfrm>
            <a:off x="2047505" y="1927050"/>
            <a:ext cx="5048989" cy="644700"/>
          </a:xfrm>
          <a:prstGeom prst="rect">
            <a:avLst/>
          </a:prstGeom>
          <a:noFill/>
          <a:ln>
            <a:noFill/>
          </a:ln>
          <a:effectLst>
            <a:outerShdw blurRad="142875" rotWithShape="0" algn="bl" dir="87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BRANDING</a:t>
            </a:r>
            <a:endParaRPr/>
          </a:p>
        </p:txBody>
      </p:sp>
      <p:sp>
        <p:nvSpPr>
          <p:cNvPr id="176" name="Google Shape;176;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6.1</a:t>
            </a:r>
            <a:endParaRPr b="0" sz="2200">
              <a:latin typeface="Arial"/>
              <a:ea typeface="Arial"/>
              <a:cs typeface="Arial"/>
              <a:sym typeface="Arial"/>
            </a:endParaRPr>
          </a:p>
        </p:txBody>
      </p:sp>
      <p:cxnSp>
        <p:nvCxnSpPr>
          <p:cNvPr id="177" name="Google Shape;177;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78" name="Google Shape;178;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9" name="Google Shape;179;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0"/>
          <p:cNvSpPr txBox="1"/>
          <p:nvPr>
            <p:ph type="title"/>
          </p:nvPr>
        </p:nvSpPr>
        <p:spPr>
          <a:xfrm>
            <a:off x="712800" y="445025"/>
            <a:ext cx="46293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SLOGANS</a:t>
            </a:r>
            <a:endParaRPr b="1">
              <a:latin typeface="Arial"/>
              <a:ea typeface="Arial"/>
              <a:cs typeface="Arial"/>
              <a:sym typeface="Arial"/>
            </a:endParaRPr>
          </a:p>
        </p:txBody>
      </p:sp>
      <p:cxnSp>
        <p:nvCxnSpPr>
          <p:cNvPr id="272" name="Google Shape;272;p10"/>
          <p:cNvCxnSpPr/>
          <p:nvPr/>
        </p:nvCxnSpPr>
        <p:spPr>
          <a:xfrm>
            <a:off x="8005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73" name="Google Shape;273;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4" name="Google Shape;274;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sp>
        <p:nvSpPr>
          <p:cNvPr id="275" name="Google Shape;275;p10"/>
          <p:cNvSpPr txBox="1"/>
          <p:nvPr>
            <p:ph idx="1" type="subTitle"/>
          </p:nvPr>
        </p:nvSpPr>
        <p:spPr>
          <a:xfrm>
            <a:off x="712800" y="1089500"/>
            <a:ext cx="5630400" cy="3205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US" sz="1600">
                <a:latin typeface="Arial"/>
                <a:ea typeface="Arial"/>
                <a:cs typeface="Arial"/>
                <a:sym typeface="Arial"/>
              </a:rPr>
              <a:t>Slogans introduced by NBA teams for the 2023 Playoffs:</a:t>
            </a:r>
            <a:endParaRPr b="1" sz="1600"/>
          </a:p>
          <a:p>
            <a:pPr indent="-330200" lvl="0" marL="457200" rtl="0" algn="l">
              <a:lnSpc>
                <a:spcPct val="100000"/>
              </a:lnSpc>
              <a:spcBef>
                <a:spcPts val="1000"/>
              </a:spcBef>
              <a:spcAft>
                <a:spcPts val="0"/>
              </a:spcAft>
              <a:buSzPts val="1600"/>
              <a:buFont typeface="Arial"/>
              <a:buAutoNum type="arabicPeriod"/>
            </a:pPr>
            <a:r>
              <a:rPr lang="en-US" sz="1600">
                <a:latin typeface="Arial"/>
                <a:ea typeface="Arial"/>
                <a:cs typeface="Arial"/>
                <a:sym typeface="Arial"/>
              </a:rPr>
              <a:t>Denver Nuggets:  “Bring It In”</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Boston Celtics:  “Unfin18shed Business”</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New York Knicks: "All In All One"</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Philadelphia 76ers: "For the Love of Philly"</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Memphis Grizzlies: “With Us”</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Atlanta Hawks: “Together 404”</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Cleveland Cavaliers:  “Let Em Know”</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Sacramento Kings:  “Feel the Roar”</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AutoNum type="arabicPeriod"/>
            </a:pPr>
            <a:r>
              <a:rPr lang="en-US" sz="1600">
                <a:latin typeface="Arial"/>
                <a:ea typeface="Arial"/>
                <a:cs typeface="Arial"/>
                <a:sym typeface="Arial"/>
              </a:rPr>
              <a:t>Brooklyn Nets:  “The Brooklyn Way”</a:t>
            </a:r>
            <a:endParaRPr sz="1600">
              <a:latin typeface="Arial"/>
              <a:ea typeface="Arial"/>
              <a:cs typeface="Arial"/>
              <a:sym typeface="Arial"/>
            </a:endParaRPr>
          </a:p>
        </p:txBody>
      </p:sp>
      <p:pic>
        <p:nvPicPr>
          <p:cNvPr id="276" name="Google Shape;276;p10"/>
          <p:cNvPicPr preferRelativeResize="0"/>
          <p:nvPr/>
        </p:nvPicPr>
        <p:blipFill>
          <a:blip r:embed="rId4">
            <a:alphaModFix/>
          </a:blip>
          <a:stretch>
            <a:fillRect/>
          </a:stretch>
        </p:blipFill>
        <p:spPr>
          <a:xfrm>
            <a:off x="6194075" y="768830"/>
            <a:ext cx="2505900" cy="342054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1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SLOGANS</a:t>
            </a:r>
            <a:endParaRPr b="1">
              <a:latin typeface="Arial"/>
              <a:ea typeface="Arial"/>
              <a:cs typeface="Arial"/>
              <a:sym typeface="Arial"/>
            </a:endParaRPr>
          </a:p>
        </p:txBody>
      </p:sp>
      <p:cxnSp>
        <p:nvCxnSpPr>
          <p:cNvPr id="282" name="Google Shape;282;p11"/>
          <p:cNvCxnSpPr/>
          <p:nvPr/>
        </p:nvCxnSpPr>
        <p:spPr>
          <a:xfrm>
            <a:off x="9385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83" name="Google Shape;283;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84" name="Google Shape;284;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sp>
        <p:nvSpPr>
          <p:cNvPr id="285" name="Google Shape;285;p11"/>
          <p:cNvSpPr txBox="1"/>
          <p:nvPr>
            <p:ph idx="1" type="subTitle"/>
          </p:nvPr>
        </p:nvSpPr>
        <p:spPr>
          <a:xfrm>
            <a:off x="938500" y="1129249"/>
            <a:ext cx="7179300" cy="2048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US" sz="1600">
                <a:latin typeface="Arial"/>
                <a:ea typeface="Arial"/>
                <a:cs typeface="Arial"/>
                <a:sym typeface="Arial"/>
              </a:rPr>
              <a:t>Through social media, sports teams will also promote slogans and taglines using hashtags.  </a:t>
            </a:r>
            <a:endParaRPr sz="1600"/>
          </a:p>
          <a:p>
            <a:pPr indent="0" lvl="0" marL="0" rtl="0" algn="l">
              <a:lnSpc>
                <a:spcPct val="100000"/>
              </a:lnSpc>
              <a:spcBef>
                <a:spcPts val="0"/>
              </a:spcBef>
              <a:spcAft>
                <a:spcPts val="0"/>
              </a:spcAft>
              <a:buSzPts val="1800"/>
              <a:buNone/>
            </a:pPr>
            <a:r>
              <a:t/>
            </a:r>
            <a:endParaRPr sz="1600">
              <a:latin typeface="Arial"/>
              <a:ea typeface="Arial"/>
              <a:cs typeface="Arial"/>
              <a:sym typeface="Arial"/>
            </a:endParaRPr>
          </a:p>
          <a:p>
            <a:pPr indent="0" lvl="0" marL="0" rtl="0" algn="l">
              <a:lnSpc>
                <a:spcPct val="100000"/>
              </a:lnSpc>
              <a:spcBef>
                <a:spcPts val="0"/>
              </a:spcBef>
              <a:spcAft>
                <a:spcPts val="0"/>
              </a:spcAft>
              <a:buSzPts val="1800"/>
              <a:buNone/>
            </a:pPr>
            <a:r>
              <a:rPr lang="en-US" sz="1600">
                <a:latin typeface="Arial"/>
                <a:ea typeface="Arial"/>
                <a:cs typeface="Arial"/>
                <a:sym typeface="Arial"/>
              </a:rPr>
              <a:t>For example, leagues like the NBA often reveal hidden emojis that users can unlock through social media by using designated hashtags. </a:t>
            </a:r>
            <a:br>
              <a:rPr lang="en-US" sz="1600">
                <a:latin typeface="Arial"/>
                <a:ea typeface="Arial"/>
                <a:cs typeface="Arial"/>
                <a:sym typeface="Arial"/>
              </a:rPr>
            </a:br>
            <a:br>
              <a:rPr lang="en-US" sz="1600">
                <a:latin typeface="Arial"/>
                <a:ea typeface="Arial"/>
                <a:cs typeface="Arial"/>
                <a:sym typeface="Arial"/>
              </a:rPr>
            </a:br>
            <a:endParaRPr sz="1600">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12"/>
          <p:cNvSpPr txBox="1"/>
          <p:nvPr>
            <p:ph type="title"/>
          </p:nvPr>
        </p:nvSpPr>
        <p:spPr>
          <a:xfrm>
            <a:off x="2257350" y="445025"/>
            <a:ext cx="46293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SLOGANS:  NBA HASHTAGS</a:t>
            </a:r>
            <a:endParaRPr b="1">
              <a:latin typeface="Arial"/>
              <a:ea typeface="Arial"/>
              <a:cs typeface="Arial"/>
              <a:sym typeface="Arial"/>
            </a:endParaRPr>
          </a:p>
        </p:txBody>
      </p:sp>
      <p:cxnSp>
        <p:nvCxnSpPr>
          <p:cNvPr id="291" name="Google Shape;291;p12"/>
          <p:cNvCxnSpPr/>
          <p:nvPr/>
        </p:nvCxnSpPr>
        <p:spPr>
          <a:xfrm>
            <a:off x="3190500" y="9960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92" name="Google Shape;292;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93" name="Google Shape;293;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pic>
        <p:nvPicPr>
          <p:cNvPr id="294" name="Google Shape;294;p12"/>
          <p:cNvPicPr preferRelativeResize="0"/>
          <p:nvPr/>
        </p:nvPicPr>
        <p:blipFill rotWithShape="1">
          <a:blip r:embed="rId4">
            <a:alphaModFix/>
          </a:blip>
          <a:srcRect b="0" l="0" r="0" t="0"/>
          <a:stretch/>
        </p:blipFill>
        <p:spPr>
          <a:xfrm>
            <a:off x="1455764" y="1128713"/>
            <a:ext cx="6232472" cy="351504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13"/>
          <p:cNvSpPr txBox="1"/>
          <p:nvPr>
            <p:ph type="title"/>
          </p:nvPr>
        </p:nvSpPr>
        <p:spPr>
          <a:xfrm>
            <a:off x="1805525" y="402175"/>
            <a:ext cx="54435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sz="3500">
                <a:solidFill>
                  <a:schemeClr val="lt1"/>
                </a:solidFill>
                <a:latin typeface="Arial"/>
                <a:ea typeface="Arial"/>
                <a:cs typeface="Arial"/>
                <a:sym typeface="Arial"/>
              </a:rPr>
              <a:t>TIME OUT!</a:t>
            </a:r>
            <a:endParaRPr b="1" sz="3500">
              <a:solidFill>
                <a:schemeClr val="lt1"/>
              </a:solidFill>
              <a:latin typeface="Arial"/>
              <a:ea typeface="Arial"/>
              <a:cs typeface="Arial"/>
              <a:sym typeface="Arial"/>
            </a:endParaRPr>
          </a:p>
        </p:txBody>
      </p:sp>
      <p:sp>
        <p:nvSpPr>
          <p:cNvPr id="300" name="Google Shape;300;p13"/>
          <p:cNvSpPr txBox="1"/>
          <p:nvPr>
            <p:ph idx="1" type="subTitle"/>
          </p:nvPr>
        </p:nvSpPr>
        <p:spPr>
          <a:xfrm>
            <a:off x="1805525" y="1466900"/>
            <a:ext cx="5443500" cy="238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US" sz="1600">
                <a:latin typeface="Arial"/>
                <a:ea typeface="Arial"/>
                <a:cs typeface="Arial"/>
                <a:sym typeface="Arial"/>
              </a:rPr>
              <a:t>Have you ever noticed the “TM” in a logo before?</a:t>
            </a:r>
            <a:endParaRPr sz="1600"/>
          </a:p>
          <a:p>
            <a:pPr indent="0" lvl="0" marL="0" rtl="0" algn="l">
              <a:lnSpc>
                <a:spcPct val="100000"/>
              </a:lnSpc>
              <a:spcBef>
                <a:spcPts val="0"/>
              </a:spcBef>
              <a:spcAft>
                <a:spcPts val="0"/>
              </a:spcAft>
              <a:buSzPts val="1800"/>
              <a:buNone/>
            </a:pPr>
            <a:r>
              <a:t/>
            </a:r>
            <a:endParaRPr sz="1600">
              <a:latin typeface="Arial"/>
              <a:ea typeface="Arial"/>
              <a:cs typeface="Arial"/>
              <a:sym typeface="Arial"/>
            </a:endParaRPr>
          </a:p>
          <a:p>
            <a:pPr indent="0" lvl="0" marL="0" rtl="0" algn="l">
              <a:lnSpc>
                <a:spcPct val="100000"/>
              </a:lnSpc>
              <a:spcBef>
                <a:spcPts val="0"/>
              </a:spcBef>
              <a:spcAft>
                <a:spcPts val="0"/>
              </a:spcAft>
              <a:buSzPts val="1800"/>
              <a:buNone/>
            </a:pPr>
            <a:r>
              <a:rPr lang="en-US" sz="1600">
                <a:latin typeface="Arial"/>
                <a:ea typeface="Arial"/>
                <a:cs typeface="Arial"/>
                <a:sym typeface="Arial"/>
              </a:rPr>
              <a:t>Can you think of any slogans or taglines used in your favorite team, event, athlete or </a:t>
            </a:r>
            <a:r>
              <a:rPr lang="en-US" sz="1600">
                <a:latin typeface="Arial"/>
                <a:ea typeface="Arial"/>
                <a:cs typeface="Arial"/>
                <a:sym typeface="Arial"/>
              </a:rPr>
              <a:t>celebrity’s</a:t>
            </a:r>
            <a:r>
              <a:rPr lang="en-US" sz="1600">
                <a:latin typeface="Arial"/>
                <a:ea typeface="Arial"/>
                <a:cs typeface="Arial"/>
                <a:sym typeface="Arial"/>
              </a:rPr>
              <a:t> marketing campaign?</a:t>
            </a:r>
            <a:endParaRPr sz="1600"/>
          </a:p>
          <a:p>
            <a:pPr indent="0" lvl="0" marL="0" rtl="0" algn="l">
              <a:lnSpc>
                <a:spcPct val="100000"/>
              </a:lnSpc>
              <a:spcBef>
                <a:spcPts val="0"/>
              </a:spcBef>
              <a:spcAft>
                <a:spcPts val="0"/>
              </a:spcAft>
              <a:buSzPts val="1800"/>
              <a:buNone/>
            </a:pPr>
            <a:r>
              <a:t/>
            </a:r>
            <a:endParaRPr sz="1600">
              <a:latin typeface="Arial"/>
              <a:ea typeface="Arial"/>
              <a:cs typeface="Arial"/>
              <a:sym typeface="Arial"/>
            </a:endParaRPr>
          </a:p>
          <a:p>
            <a:pPr indent="0" lvl="0" marL="0" rtl="0" algn="l">
              <a:lnSpc>
                <a:spcPct val="100000"/>
              </a:lnSpc>
              <a:spcBef>
                <a:spcPts val="0"/>
              </a:spcBef>
              <a:spcAft>
                <a:spcPts val="0"/>
              </a:spcAft>
              <a:buSzPts val="1800"/>
              <a:buNone/>
            </a:pPr>
            <a:r>
              <a:rPr lang="en-US" sz="1600">
                <a:latin typeface="Arial"/>
                <a:ea typeface="Arial"/>
                <a:cs typeface="Arial"/>
                <a:sym typeface="Arial"/>
              </a:rPr>
              <a:t>Have you ever used a hashtag when talking about your favorite team on social media?</a:t>
            </a:r>
            <a:endParaRPr sz="1600"/>
          </a:p>
          <a:p>
            <a:pPr indent="0" lvl="0" marL="0" rtl="0" algn="l">
              <a:lnSpc>
                <a:spcPct val="100000"/>
              </a:lnSpc>
              <a:spcBef>
                <a:spcPts val="0"/>
              </a:spcBef>
              <a:spcAft>
                <a:spcPts val="0"/>
              </a:spcAft>
              <a:buSzPts val="1800"/>
              <a:buNone/>
            </a:pPr>
            <a:r>
              <a:t/>
            </a:r>
            <a:endParaRPr sz="1600">
              <a:latin typeface="Arial"/>
              <a:ea typeface="Arial"/>
              <a:cs typeface="Arial"/>
              <a:sym typeface="Arial"/>
            </a:endParaRPr>
          </a:p>
          <a:p>
            <a:pPr indent="0" lvl="0" marL="0" rtl="0" algn="l">
              <a:lnSpc>
                <a:spcPct val="100000"/>
              </a:lnSpc>
              <a:spcBef>
                <a:spcPts val="0"/>
              </a:spcBef>
              <a:spcAft>
                <a:spcPts val="0"/>
              </a:spcAft>
              <a:buSzPts val="1800"/>
              <a:buNone/>
            </a:pPr>
            <a:r>
              <a:t/>
            </a:r>
            <a:endParaRPr sz="1600">
              <a:latin typeface="Arial"/>
              <a:ea typeface="Arial"/>
              <a:cs typeface="Arial"/>
              <a:sym typeface="Arial"/>
            </a:endParaRPr>
          </a:p>
        </p:txBody>
      </p:sp>
      <p:pic>
        <p:nvPicPr>
          <p:cNvPr id="301" name="Google Shape;301;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2" name="Google Shape;302;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pic>
        <p:nvPicPr>
          <p:cNvPr id="303" name="Google Shape;303;p13"/>
          <p:cNvPicPr preferRelativeResize="0"/>
          <p:nvPr/>
        </p:nvPicPr>
        <p:blipFill rotWithShape="1">
          <a:blip r:embed="rId4">
            <a:alphaModFix/>
          </a:blip>
          <a:srcRect b="0" l="0" r="0" t="0"/>
          <a:stretch/>
        </p:blipFill>
        <p:spPr>
          <a:xfrm>
            <a:off x="572425" y="128150"/>
            <a:ext cx="1145575" cy="116095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14"/>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PROTECTING THE BRAND</a:t>
            </a:r>
            <a:endParaRPr b="1">
              <a:latin typeface="Arial"/>
              <a:ea typeface="Arial"/>
              <a:cs typeface="Arial"/>
              <a:sym typeface="Arial"/>
            </a:endParaRPr>
          </a:p>
        </p:txBody>
      </p:sp>
      <p:cxnSp>
        <p:nvCxnSpPr>
          <p:cNvPr id="309" name="Google Shape;309;p1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10" name="Google Shape;310;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11" name="Google Shape;311;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sp>
        <p:nvSpPr>
          <p:cNvPr id="312" name="Google Shape;312;p14"/>
          <p:cNvSpPr txBox="1"/>
          <p:nvPr>
            <p:ph idx="1" type="subTitle"/>
          </p:nvPr>
        </p:nvSpPr>
        <p:spPr>
          <a:xfrm>
            <a:off x="1026200" y="1057811"/>
            <a:ext cx="7179300" cy="2048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US" sz="1600">
                <a:latin typeface="Arial"/>
                <a:ea typeface="Arial"/>
                <a:cs typeface="Arial"/>
                <a:sym typeface="Arial"/>
              </a:rPr>
              <a:t>Sport organizations will go to great lengths to protect their brand from a legal perspective.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Adidas regularly files lawsuits against other brands whenever they feel another product’s design infringes on the trademark “three stripes” design that has historically been synonymous with the brand.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Major League Baseball spends millions of dollars per year on legal fees dedicated to protecting the league’s trademarks.  </a:t>
            </a:r>
            <a:endParaRPr sz="1600"/>
          </a:p>
          <a:p>
            <a:pPr indent="0" lvl="0" marL="0" rtl="0" algn="l">
              <a:lnSpc>
                <a:spcPct val="100000"/>
              </a:lnSpc>
              <a:spcBef>
                <a:spcPts val="0"/>
              </a:spcBef>
              <a:spcAft>
                <a:spcPts val="0"/>
              </a:spcAft>
              <a:buSzPts val="1800"/>
              <a:buNone/>
            </a:pPr>
            <a:r>
              <a:t/>
            </a:r>
            <a:endParaRPr sz="1600">
              <a:latin typeface="Arial"/>
              <a:ea typeface="Arial"/>
              <a:cs typeface="Arial"/>
              <a:sym typeface="Arial"/>
            </a:endParaRPr>
          </a:p>
          <a:p>
            <a:pPr indent="0" lvl="0" marL="0" rtl="0" algn="l">
              <a:lnSpc>
                <a:spcPct val="100000"/>
              </a:lnSpc>
              <a:spcBef>
                <a:spcPts val="0"/>
              </a:spcBef>
              <a:spcAft>
                <a:spcPts val="0"/>
              </a:spcAft>
              <a:buSzPts val="1800"/>
              <a:buNone/>
            </a:pPr>
            <a:r>
              <a:rPr lang="en-US" sz="1600">
                <a:latin typeface="Arial"/>
                <a:ea typeface="Arial"/>
                <a:cs typeface="Arial"/>
                <a:sym typeface="Arial"/>
              </a:rPr>
              <a:t>Without acting when another company or individual infringes upon intellectual property, an organization risks the potential for the brand being devalued.  </a:t>
            </a:r>
            <a:endParaRPr sz="1600">
              <a:latin typeface="Arial"/>
              <a:ea typeface="Arial"/>
              <a:cs typeface="Arial"/>
              <a:sym typeface="Arial"/>
            </a:endParaRPr>
          </a:p>
          <a:p>
            <a:pPr indent="0" lvl="0" marL="0" rtl="0" algn="l">
              <a:lnSpc>
                <a:spcPct val="100000"/>
              </a:lnSpc>
              <a:spcBef>
                <a:spcPts val="1000"/>
              </a:spcBef>
              <a:spcAft>
                <a:spcPts val="1000"/>
              </a:spcAft>
              <a:buSzPts val="1800"/>
              <a:buNone/>
            </a:pPr>
            <a:r>
              <a:rPr lang="en-US" sz="1600">
                <a:latin typeface="Arial"/>
                <a:ea typeface="Arial"/>
                <a:cs typeface="Arial"/>
                <a:sym typeface="Arial"/>
              </a:rPr>
              <a:t>Taking necessary steps to protect the brand becomes paramount if the organization hopes to maximize profits. </a:t>
            </a:r>
            <a:endParaRPr sz="16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15"/>
          <p:cNvSpPr txBox="1"/>
          <p:nvPr>
            <p:ph type="title"/>
          </p:nvPr>
        </p:nvSpPr>
        <p:spPr>
          <a:xfrm>
            <a:off x="1920749" y="1111700"/>
            <a:ext cx="5302500" cy="11166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7200"/>
              <a:buNone/>
            </a:pPr>
            <a:r>
              <a:rPr b="1" lang="en-US" sz="5400">
                <a:latin typeface="Arial"/>
                <a:ea typeface="Arial"/>
                <a:cs typeface="Arial"/>
                <a:sym typeface="Arial"/>
              </a:rPr>
              <a:t>$18,000</a:t>
            </a:r>
            <a:endParaRPr b="1" sz="5400">
              <a:latin typeface="Arial"/>
              <a:ea typeface="Arial"/>
              <a:cs typeface="Arial"/>
              <a:sym typeface="Arial"/>
            </a:endParaRPr>
          </a:p>
        </p:txBody>
      </p:sp>
      <p:sp>
        <p:nvSpPr>
          <p:cNvPr id="318" name="Google Shape;318;p15"/>
          <p:cNvSpPr txBox="1"/>
          <p:nvPr>
            <p:ph idx="1" type="body"/>
          </p:nvPr>
        </p:nvSpPr>
        <p:spPr>
          <a:xfrm>
            <a:off x="1577999" y="2571750"/>
            <a:ext cx="5988000" cy="5670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1800"/>
              <a:buNone/>
            </a:pPr>
            <a:r>
              <a:rPr lang="en-US" sz="1600">
                <a:latin typeface="Arial"/>
                <a:ea typeface="Arial"/>
                <a:cs typeface="Arial"/>
                <a:sym typeface="Arial"/>
              </a:rPr>
              <a:t>After pursuing legal action against the Seattle Seahawks back in 2006 for infringing on the University’s ”12</a:t>
            </a:r>
            <a:r>
              <a:rPr baseline="30000" lang="en-US" sz="1600">
                <a:latin typeface="Arial"/>
                <a:ea typeface="Arial"/>
                <a:cs typeface="Arial"/>
                <a:sym typeface="Arial"/>
              </a:rPr>
              <a:t>th</a:t>
            </a:r>
            <a:r>
              <a:rPr lang="en-US" sz="1600">
                <a:latin typeface="Arial"/>
                <a:ea typeface="Arial"/>
                <a:cs typeface="Arial"/>
                <a:sym typeface="Arial"/>
              </a:rPr>
              <a:t> Man” trademark, Texas A&amp;M now receives $18,000 per year in licensing fees from the NFL franchise along with an additional $10,000 to help the school to continue to protect the trademark</a:t>
            </a:r>
            <a:endParaRPr sz="1600">
              <a:latin typeface="Arial"/>
              <a:ea typeface="Arial"/>
              <a:cs typeface="Arial"/>
              <a:sym typeface="Arial"/>
            </a:endParaRPr>
          </a:p>
        </p:txBody>
      </p:sp>
      <p:cxnSp>
        <p:nvCxnSpPr>
          <p:cNvPr id="319" name="Google Shape;319;p15"/>
          <p:cNvCxnSpPr/>
          <p:nvPr/>
        </p:nvCxnSpPr>
        <p:spPr>
          <a:xfrm>
            <a:off x="3190499" y="2322297"/>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20" name="Google Shape;320;p1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1" name="Google Shape;321;p1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16"/>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PROTECTING THE BRAND</a:t>
            </a:r>
            <a:endParaRPr b="1">
              <a:latin typeface="Arial"/>
              <a:ea typeface="Arial"/>
              <a:cs typeface="Arial"/>
              <a:sym typeface="Arial"/>
            </a:endParaRPr>
          </a:p>
        </p:txBody>
      </p:sp>
      <p:cxnSp>
        <p:nvCxnSpPr>
          <p:cNvPr id="327" name="Google Shape;327;p16"/>
          <p:cNvCxnSpPr/>
          <p:nvPr/>
        </p:nvCxnSpPr>
        <p:spPr>
          <a:xfrm>
            <a:off x="9385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28" name="Google Shape;328;p1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9" name="Google Shape;329;p1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sp>
        <p:nvSpPr>
          <p:cNvPr id="330" name="Google Shape;330;p16"/>
          <p:cNvSpPr txBox="1"/>
          <p:nvPr>
            <p:ph idx="1" type="subTitle"/>
          </p:nvPr>
        </p:nvSpPr>
        <p:spPr>
          <a:xfrm>
            <a:off x="938500" y="1129249"/>
            <a:ext cx="4031700" cy="2048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US" sz="1600">
                <a:latin typeface="Arial"/>
                <a:ea typeface="Arial"/>
                <a:cs typeface="Arial"/>
                <a:sym typeface="Arial"/>
              </a:rPr>
              <a:t>Trademark and copyright battles often play out in the court of law with companies spending millions in pursuit of intellectual property rights.  </a:t>
            </a:r>
            <a:endParaRPr sz="1600"/>
          </a:p>
          <a:p>
            <a:pPr indent="0" lvl="0" marL="0" rtl="0" algn="l">
              <a:lnSpc>
                <a:spcPct val="100000"/>
              </a:lnSpc>
              <a:spcBef>
                <a:spcPts val="0"/>
              </a:spcBef>
              <a:spcAft>
                <a:spcPts val="0"/>
              </a:spcAft>
              <a:buSzPts val="1800"/>
              <a:buNone/>
            </a:pPr>
            <a:r>
              <a:t/>
            </a:r>
            <a:endParaRPr sz="1600">
              <a:latin typeface="Arial"/>
              <a:ea typeface="Arial"/>
              <a:cs typeface="Arial"/>
              <a:sym typeface="Arial"/>
            </a:endParaRPr>
          </a:p>
          <a:p>
            <a:pPr indent="0" lvl="0" marL="0" rtl="0" algn="l">
              <a:lnSpc>
                <a:spcPct val="100000"/>
              </a:lnSpc>
              <a:spcBef>
                <a:spcPts val="0"/>
              </a:spcBef>
              <a:spcAft>
                <a:spcPts val="0"/>
              </a:spcAft>
              <a:buSzPts val="1800"/>
              <a:buNone/>
            </a:pPr>
            <a:br>
              <a:rPr lang="en-US" sz="1600">
                <a:latin typeface="Arial"/>
                <a:ea typeface="Arial"/>
                <a:cs typeface="Arial"/>
                <a:sym typeface="Arial"/>
              </a:rPr>
            </a:br>
            <a:endParaRPr sz="1600">
              <a:latin typeface="Arial"/>
              <a:ea typeface="Arial"/>
              <a:cs typeface="Arial"/>
              <a:sym typeface="Arial"/>
            </a:endParaRPr>
          </a:p>
        </p:txBody>
      </p:sp>
      <p:pic>
        <p:nvPicPr>
          <p:cNvPr descr="Beckley Auto Mall - March Madness 2017 - Cucumber &amp;amp; Company" id="331" name="Google Shape;331;p16"/>
          <p:cNvPicPr preferRelativeResize="0"/>
          <p:nvPr/>
        </p:nvPicPr>
        <p:blipFill rotWithShape="1">
          <a:blip r:embed="rId4">
            <a:alphaModFix/>
          </a:blip>
          <a:srcRect b="0" l="0" r="0" t="0"/>
          <a:stretch/>
        </p:blipFill>
        <p:spPr>
          <a:xfrm>
            <a:off x="5567812" y="414025"/>
            <a:ext cx="2743200" cy="1543050"/>
          </a:xfrm>
          <a:prstGeom prst="rect">
            <a:avLst/>
          </a:prstGeom>
          <a:noFill/>
          <a:ln>
            <a:noFill/>
          </a:ln>
        </p:spPr>
      </p:pic>
      <p:sp>
        <p:nvSpPr>
          <p:cNvPr id="332" name="Google Shape;332;p16"/>
          <p:cNvSpPr/>
          <p:nvPr/>
        </p:nvSpPr>
        <p:spPr>
          <a:xfrm>
            <a:off x="938500" y="2384087"/>
            <a:ext cx="7091700" cy="14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600" u="none" cap="none" strike="noStrike">
                <a:solidFill>
                  <a:srgbClr val="FFFFFF"/>
                </a:solidFill>
                <a:latin typeface="Arial"/>
                <a:ea typeface="Arial"/>
                <a:cs typeface="Arial"/>
                <a:sym typeface="Arial"/>
              </a:rPr>
              <a:t>For example, the NCAA once pursued legal action to keep a car dealership from using the phrase “Markdown Madness” in their advertising during the NCAA men’s basketball tournament, suggesting the dealership was wrongfully exploiting its March Madness mark.</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pic>
        <p:nvPicPr>
          <p:cNvPr id="337" name="Google Shape;337;p1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38" name="Google Shape;338;p1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39" name="Google Shape;339;p17"/>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BRANDING</a:t>
            </a:r>
            <a:endParaRPr b="1">
              <a:latin typeface="Arial"/>
              <a:ea typeface="Arial"/>
              <a:cs typeface="Arial"/>
              <a:sym typeface="Arial"/>
            </a:endParaRPr>
          </a:p>
        </p:txBody>
      </p:sp>
      <p:cxnSp>
        <p:nvCxnSpPr>
          <p:cNvPr id="185" name="Google Shape;185;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86" name="Google Shape;186;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7" name="Google Shape;187;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sp>
        <p:nvSpPr>
          <p:cNvPr id="188" name="Google Shape;188;p2"/>
          <p:cNvSpPr txBox="1"/>
          <p:nvPr>
            <p:ph idx="1" type="subTitle"/>
          </p:nvPr>
        </p:nvSpPr>
        <p:spPr>
          <a:xfrm>
            <a:off x="4201092" y="1386425"/>
            <a:ext cx="3318900" cy="2048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US" sz="1600">
                <a:solidFill>
                  <a:schemeClr val="dk2"/>
                </a:solidFill>
                <a:latin typeface="Arial"/>
                <a:ea typeface="Arial"/>
                <a:cs typeface="Arial"/>
                <a:sym typeface="Arial"/>
              </a:rPr>
              <a:t>Branding</a:t>
            </a:r>
            <a:r>
              <a:rPr lang="en-US" sz="1600">
                <a:latin typeface="Arial"/>
                <a:ea typeface="Arial"/>
                <a:cs typeface="Arial"/>
                <a:sym typeface="Arial"/>
              </a:rPr>
              <a:t> is the use of a name, design, symbol, or a combination of those elements that a sports or entertainment organization uses to help differentiate its products from the competition. </a:t>
            </a:r>
            <a:endParaRPr sz="1600"/>
          </a:p>
        </p:txBody>
      </p:sp>
      <p:pic>
        <p:nvPicPr>
          <p:cNvPr descr="Diagram&#10;&#10;Description automatically generated" id="189" name="Google Shape;189;p2"/>
          <p:cNvPicPr preferRelativeResize="0"/>
          <p:nvPr/>
        </p:nvPicPr>
        <p:blipFill rotWithShape="1">
          <a:blip r:embed="rId4">
            <a:alphaModFix/>
          </a:blip>
          <a:srcRect b="0" l="0" r="0" t="0"/>
          <a:stretch/>
        </p:blipFill>
        <p:spPr>
          <a:xfrm>
            <a:off x="1026200" y="1113182"/>
            <a:ext cx="2726303" cy="272630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
          <p:cNvSpPr txBox="1"/>
          <p:nvPr>
            <p:ph idx="1" type="subTitle"/>
          </p:nvPr>
        </p:nvSpPr>
        <p:spPr>
          <a:xfrm>
            <a:off x="938488" y="1161736"/>
            <a:ext cx="7712100" cy="2048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US" sz="1600">
                <a:latin typeface="Arial"/>
                <a:ea typeface="Arial"/>
                <a:cs typeface="Arial"/>
                <a:sym typeface="Arial"/>
              </a:rPr>
              <a:t>In sports and entertainment, a </a:t>
            </a:r>
            <a:r>
              <a:rPr b="1" lang="en-US" sz="1600">
                <a:solidFill>
                  <a:schemeClr val="dk2"/>
                </a:solidFill>
                <a:latin typeface="Arial"/>
                <a:ea typeface="Arial"/>
                <a:cs typeface="Arial"/>
                <a:sym typeface="Arial"/>
              </a:rPr>
              <a:t>brand</a:t>
            </a:r>
            <a:r>
              <a:rPr lang="en-US" sz="1600">
                <a:latin typeface="Arial"/>
                <a:ea typeface="Arial"/>
                <a:cs typeface="Arial"/>
                <a:sym typeface="Arial"/>
              </a:rPr>
              <a:t> can be:</a:t>
            </a:r>
            <a:endParaRPr sz="1600"/>
          </a:p>
          <a:p>
            <a:pPr indent="0" lvl="0" marL="0" rtl="0" algn="l">
              <a:lnSpc>
                <a:spcPct val="100000"/>
              </a:lnSpc>
              <a:spcBef>
                <a:spcPts val="0"/>
              </a:spcBef>
              <a:spcAft>
                <a:spcPts val="0"/>
              </a:spcAft>
              <a:buSzPts val="1800"/>
              <a:buNone/>
            </a:pPr>
            <a:r>
              <a:t/>
            </a:r>
            <a:endParaRPr sz="1600">
              <a:latin typeface="Arial"/>
              <a:ea typeface="Arial"/>
              <a:cs typeface="Arial"/>
              <a:sym typeface="Arial"/>
            </a:endParaRPr>
          </a:p>
          <a:p>
            <a:pPr indent="-273050" lvl="0" marL="285750" rtl="0" algn="l">
              <a:lnSpc>
                <a:spcPct val="100000"/>
              </a:lnSpc>
              <a:spcBef>
                <a:spcPts val="0"/>
              </a:spcBef>
              <a:spcAft>
                <a:spcPts val="0"/>
              </a:spcAft>
              <a:buSzPts val="1600"/>
              <a:buFont typeface="Arial"/>
              <a:buChar char="•"/>
            </a:pPr>
            <a:r>
              <a:rPr lang="en-US" sz="1600">
                <a:latin typeface="Arial"/>
                <a:ea typeface="Arial"/>
                <a:cs typeface="Arial"/>
                <a:sym typeface="Arial"/>
              </a:rPr>
              <a:t>Athletes (Kevin Durant, Canelo Alvarez etc.)</a:t>
            </a:r>
            <a:endParaRPr sz="1600"/>
          </a:p>
          <a:p>
            <a:pPr indent="-273050" lvl="0" marL="285750" rtl="0" algn="l">
              <a:lnSpc>
                <a:spcPct val="100000"/>
              </a:lnSpc>
              <a:spcBef>
                <a:spcPts val="500"/>
              </a:spcBef>
              <a:spcAft>
                <a:spcPts val="0"/>
              </a:spcAft>
              <a:buSzPts val="1600"/>
              <a:buFont typeface="Arial"/>
              <a:buChar char="•"/>
            </a:pPr>
            <a:r>
              <a:rPr lang="en-US" sz="1600">
                <a:latin typeface="Arial"/>
                <a:ea typeface="Arial"/>
                <a:cs typeface="Arial"/>
                <a:sym typeface="Arial"/>
              </a:rPr>
              <a:t>Celebrities (Ariana Grande, Kylie Jenner, Lin-Manuel Miranda etc.)</a:t>
            </a:r>
            <a:endParaRPr sz="1600"/>
          </a:p>
          <a:p>
            <a:pPr indent="-273050" lvl="0" marL="285750" rtl="0" algn="l">
              <a:lnSpc>
                <a:spcPct val="100000"/>
              </a:lnSpc>
              <a:spcBef>
                <a:spcPts val="500"/>
              </a:spcBef>
              <a:spcAft>
                <a:spcPts val="0"/>
              </a:spcAft>
              <a:buSzPts val="1600"/>
              <a:buFont typeface="Arial"/>
              <a:buChar char="•"/>
            </a:pPr>
            <a:r>
              <a:rPr lang="en-US" sz="1600">
                <a:latin typeface="Arial"/>
                <a:ea typeface="Arial"/>
                <a:cs typeface="Arial"/>
                <a:sym typeface="Arial"/>
              </a:rPr>
              <a:t>Streaming platforms (Netflix, Hulu, Apple+, Peacock, Paramount+)</a:t>
            </a:r>
            <a:endParaRPr sz="1600"/>
          </a:p>
          <a:p>
            <a:pPr indent="-273050" lvl="0" marL="285750" rtl="0" algn="l">
              <a:lnSpc>
                <a:spcPct val="100000"/>
              </a:lnSpc>
              <a:spcBef>
                <a:spcPts val="500"/>
              </a:spcBef>
              <a:spcAft>
                <a:spcPts val="0"/>
              </a:spcAft>
              <a:buSzPts val="1600"/>
              <a:buFont typeface="Arial"/>
              <a:buChar char="•"/>
            </a:pPr>
            <a:r>
              <a:rPr lang="en-US" sz="1600">
                <a:latin typeface="Arial"/>
                <a:ea typeface="Arial"/>
                <a:cs typeface="Arial"/>
                <a:sym typeface="Arial"/>
              </a:rPr>
              <a:t>Sports teams (MiLB’s St. Paul Saints, MLB’s Atlanta Braves etc.)</a:t>
            </a:r>
            <a:endParaRPr sz="1600"/>
          </a:p>
          <a:p>
            <a:pPr indent="-273050" lvl="0" marL="285750" rtl="0" algn="l">
              <a:lnSpc>
                <a:spcPct val="100000"/>
              </a:lnSpc>
              <a:spcBef>
                <a:spcPts val="500"/>
              </a:spcBef>
              <a:spcAft>
                <a:spcPts val="0"/>
              </a:spcAft>
              <a:buSzPts val="1600"/>
              <a:buFont typeface="Arial"/>
              <a:buChar char="•"/>
            </a:pPr>
            <a:r>
              <a:rPr lang="en-US" sz="1600">
                <a:latin typeface="Arial"/>
                <a:ea typeface="Arial"/>
                <a:cs typeface="Arial"/>
                <a:sym typeface="Arial"/>
              </a:rPr>
              <a:t>Apparel companies (Under Armour, Puma etc.)</a:t>
            </a:r>
            <a:endParaRPr sz="1600"/>
          </a:p>
          <a:p>
            <a:pPr indent="-273050" lvl="0" marL="285750" rtl="0" algn="l">
              <a:lnSpc>
                <a:spcPct val="100000"/>
              </a:lnSpc>
              <a:spcBef>
                <a:spcPts val="500"/>
              </a:spcBef>
              <a:spcAft>
                <a:spcPts val="0"/>
              </a:spcAft>
              <a:buSzPts val="1600"/>
              <a:buFont typeface="Arial"/>
              <a:buChar char="•"/>
            </a:pPr>
            <a:r>
              <a:rPr lang="en-US" sz="1600">
                <a:latin typeface="Arial"/>
                <a:ea typeface="Arial"/>
                <a:cs typeface="Arial"/>
                <a:sym typeface="Arial"/>
              </a:rPr>
              <a:t>Sports leagues (NFL, UFC etc.)</a:t>
            </a:r>
            <a:endParaRPr sz="1600"/>
          </a:p>
          <a:p>
            <a:pPr indent="-273050" lvl="0" marL="285750" rtl="0" algn="l">
              <a:lnSpc>
                <a:spcPct val="100000"/>
              </a:lnSpc>
              <a:spcBef>
                <a:spcPts val="500"/>
              </a:spcBef>
              <a:spcAft>
                <a:spcPts val="0"/>
              </a:spcAft>
              <a:buSzPts val="1600"/>
              <a:buFont typeface="Arial"/>
              <a:buChar char="•"/>
            </a:pPr>
            <a:r>
              <a:rPr lang="en-US" sz="1600">
                <a:latin typeface="Arial"/>
                <a:ea typeface="Arial"/>
                <a:cs typeface="Arial"/>
                <a:sym typeface="Arial"/>
              </a:rPr>
              <a:t>Mascots (Phoenix Suns’ Gorilla, Philadelphia Flyers’ “Gritty” etc.)</a:t>
            </a:r>
            <a:endParaRPr sz="1600"/>
          </a:p>
          <a:p>
            <a:pPr indent="-273050" lvl="0" marL="285750" rtl="0" algn="l">
              <a:lnSpc>
                <a:spcPct val="100000"/>
              </a:lnSpc>
              <a:spcBef>
                <a:spcPts val="500"/>
              </a:spcBef>
              <a:spcAft>
                <a:spcPts val="0"/>
              </a:spcAft>
              <a:buSzPts val="1600"/>
              <a:buFont typeface="Arial"/>
              <a:buChar char="•"/>
            </a:pPr>
            <a:r>
              <a:rPr lang="en-US" sz="1600">
                <a:latin typeface="Arial"/>
                <a:ea typeface="Arial"/>
                <a:cs typeface="Arial"/>
                <a:sym typeface="Arial"/>
              </a:rPr>
              <a:t>Broadcast companies (ESPN, DAZN etc.)</a:t>
            </a:r>
            <a:endParaRPr sz="1600"/>
          </a:p>
          <a:p>
            <a:pPr indent="-273050" lvl="0" marL="285750" rtl="0" algn="l">
              <a:lnSpc>
                <a:spcPct val="100000"/>
              </a:lnSpc>
              <a:spcBef>
                <a:spcPts val="500"/>
              </a:spcBef>
              <a:spcAft>
                <a:spcPts val="0"/>
              </a:spcAft>
              <a:buSzPts val="1600"/>
              <a:buFont typeface="Arial"/>
              <a:buChar char="•"/>
            </a:pPr>
            <a:r>
              <a:rPr lang="en-US" sz="1600">
                <a:latin typeface="Arial"/>
                <a:ea typeface="Arial"/>
                <a:cs typeface="Arial"/>
                <a:sym typeface="Arial"/>
              </a:rPr>
              <a:t>Sporting Events (Kentucky Derby, Indianapolis 500 etc.)</a:t>
            </a:r>
            <a:endParaRPr sz="1600"/>
          </a:p>
        </p:txBody>
      </p:sp>
      <p:pic>
        <p:nvPicPr>
          <p:cNvPr id="195" name="Google Shape;195;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6" name="Google Shape;196;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sp>
        <p:nvSpPr>
          <p:cNvPr id="197" name="Google Shape;197;p3"/>
          <p:cNvSpPr txBox="1"/>
          <p:nvPr>
            <p:ph type="title"/>
          </p:nvPr>
        </p:nvSpPr>
        <p:spPr>
          <a:xfrm>
            <a:off x="938500" y="445025"/>
            <a:ext cx="4629300" cy="48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BRANDING</a:t>
            </a:r>
            <a:endParaRPr b="1">
              <a:latin typeface="Arial"/>
              <a:ea typeface="Arial"/>
              <a:cs typeface="Arial"/>
              <a:sym typeface="Arial"/>
            </a:endParaRPr>
          </a:p>
        </p:txBody>
      </p:sp>
      <p:cxnSp>
        <p:nvCxnSpPr>
          <p:cNvPr id="198" name="Google Shape;198;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4"/>
          <p:cNvSpPr txBox="1"/>
          <p:nvPr>
            <p:ph type="title"/>
          </p:nvPr>
        </p:nvSpPr>
        <p:spPr>
          <a:xfrm>
            <a:off x="1805525" y="402175"/>
            <a:ext cx="5443500" cy="61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sz="3500">
                <a:solidFill>
                  <a:schemeClr val="lt1"/>
                </a:solidFill>
                <a:latin typeface="Arial"/>
                <a:ea typeface="Arial"/>
                <a:cs typeface="Arial"/>
                <a:sym typeface="Arial"/>
              </a:rPr>
              <a:t>TIME OUT!</a:t>
            </a:r>
            <a:endParaRPr b="1" sz="3500">
              <a:solidFill>
                <a:schemeClr val="lt1"/>
              </a:solidFill>
              <a:latin typeface="Arial"/>
              <a:ea typeface="Arial"/>
              <a:cs typeface="Arial"/>
              <a:sym typeface="Arial"/>
            </a:endParaRPr>
          </a:p>
        </p:txBody>
      </p:sp>
      <p:pic>
        <p:nvPicPr>
          <p:cNvPr id="204" name="Google Shape;204;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5" name="Google Shape;205;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pic>
        <p:nvPicPr>
          <p:cNvPr id="206" name="Google Shape;206;p4"/>
          <p:cNvPicPr preferRelativeResize="0"/>
          <p:nvPr/>
        </p:nvPicPr>
        <p:blipFill rotWithShape="1">
          <a:blip r:embed="rId4">
            <a:alphaModFix/>
          </a:blip>
          <a:srcRect b="0" l="0" r="0" t="0"/>
          <a:stretch/>
        </p:blipFill>
        <p:spPr>
          <a:xfrm>
            <a:off x="572425" y="128150"/>
            <a:ext cx="1145575" cy="1160955"/>
          </a:xfrm>
          <a:prstGeom prst="rect">
            <a:avLst/>
          </a:prstGeom>
          <a:noFill/>
          <a:ln>
            <a:noFill/>
          </a:ln>
        </p:spPr>
      </p:pic>
      <p:sp>
        <p:nvSpPr>
          <p:cNvPr id="207" name="Google Shape;207;p4"/>
          <p:cNvSpPr txBox="1"/>
          <p:nvPr>
            <p:ph idx="1" type="subTitle"/>
          </p:nvPr>
        </p:nvSpPr>
        <p:spPr>
          <a:xfrm>
            <a:off x="1718000" y="1416350"/>
            <a:ext cx="5531100" cy="2048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US" sz="1600">
                <a:latin typeface="Arial"/>
                <a:ea typeface="Arial"/>
                <a:cs typeface="Arial"/>
                <a:sym typeface="Arial"/>
              </a:rPr>
              <a:t>What are your favorite sports and entertainment brands?</a:t>
            </a:r>
            <a:endParaRPr sz="1600">
              <a:latin typeface="Arial"/>
              <a:ea typeface="Arial"/>
              <a:cs typeface="Arial"/>
              <a:sym typeface="Arial"/>
            </a:endParaRPr>
          </a:p>
          <a:p>
            <a:pPr indent="-273050" lvl="0" marL="285750" rtl="0" algn="l">
              <a:lnSpc>
                <a:spcPct val="100000"/>
              </a:lnSpc>
              <a:spcBef>
                <a:spcPts val="1000"/>
              </a:spcBef>
              <a:spcAft>
                <a:spcPts val="0"/>
              </a:spcAft>
              <a:buSzPts val="1600"/>
              <a:buFont typeface="Arial"/>
              <a:buChar char="•"/>
            </a:pPr>
            <a:r>
              <a:rPr lang="en-US" sz="1600">
                <a:latin typeface="Arial"/>
                <a:ea typeface="Arial"/>
                <a:cs typeface="Arial"/>
                <a:sym typeface="Arial"/>
              </a:rPr>
              <a:t>Athlete?</a:t>
            </a:r>
            <a:endParaRPr sz="1600"/>
          </a:p>
          <a:p>
            <a:pPr indent="-273050" lvl="0" marL="285750" rtl="0" algn="l">
              <a:lnSpc>
                <a:spcPct val="100000"/>
              </a:lnSpc>
              <a:spcBef>
                <a:spcPts val="0"/>
              </a:spcBef>
              <a:spcAft>
                <a:spcPts val="0"/>
              </a:spcAft>
              <a:buSzPts val="1600"/>
              <a:buFont typeface="Arial"/>
              <a:buChar char="•"/>
            </a:pPr>
            <a:r>
              <a:rPr lang="en-US" sz="1600">
                <a:latin typeface="Arial"/>
                <a:ea typeface="Arial"/>
                <a:cs typeface="Arial"/>
                <a:sym typeface="Arial"/>
              </a:rPr>
              <a:t>Celebrity?</a:t>
            </a:r>
            <a:endParaRPr sz="1600"/>
          </a:p>
          <a:p>
            <a:pPr indent="-273050" lvl="0" marL="285750" rtl="0" algn="l">
              <a:lnSpc>
                <a:spcPct val="100000"/>
              </a:lnSpc>
              <a:spcBef>
                <a:spcPts val="0"/>
              </a:spcBef>
              <a:spcAft>
                <a:spcPts val="0"/>
              </a:spcAft>
              <a:buSzPts val="1600"/>
              <a:buFont typeface="Arial"/>
              <a:buChar char="•"/>
            </a:pPr>
            <a:r>
              <a:rPr lang="en-US" sz="1600">
                <a:latin typeface="Arial"/>
                <a:ea typeface="Arial"/>
                <a:cs typeface="Arial"/>
                <a:sym typeface="Arial"/>
              </a:rPr>
              <a:t>Streaming platform?</a:t>
            </a:r>
            <a:endParaRPr sz="1600"/>
          </a:p>
          <a:p>
            <a:pPr indent="-273050" lvl="0" marL="285750" rtl="0" algn="l">
              <a:lnSpc>
                <a:spcPct val="100000"/>
              </a:lnSpc>
              <a:spcBef>
                <a:spcPts val="0"/>
              </a:spcBef>
              <a:spcAft>
                <a:spcPts val="0"/>
              </a:spcAft>
              <a:buSzPts val="1600"/>
              <a:buFont typeface="Arial"/>
              <a:buChar char="•"/>
            </a:pPr>
            <a:r>
              <a:rPr lang="en-US" sz="1600">
                <a:latin typeface="Arial"/>
                <a:ea typeface="Arial"/>
                <a:cs typeface="Arial"/>
                <a:sym typeface="Arial"/>
              </a:rPr>
              <a:t>Sports team? </a:t>
            </a:r>
            <a:endParaRPr sz="1600"/>
          </a:p>
          <a:p>
            <a:pPr indent="-273050" lvl="0" marL="285750" rtl="0" algn="l">
              <a:lnSpc>
                <a:spcPct val="100000"/>
              </a:lnSpc>
              <a:spcBef>
                <a:spcPts val="0"/>
              </a:spcBef>
              <a:spcAft>
                <a:spcPts val="0"/>
              </a:spcAft>
              <a:buSzPts val="1600"/>
              <a:buFont typeface="Arial"/>
              <a:buChar char="•"/>
            </a:pPr>
            <a:r>
              <a:rPr lang="en-US" sz="1600">
                <a:latin typeface="Arial"/>
                <a:ea typeface="Arial"/>
                <a:cs typeface="Arial"/>
                <a:sym typeface="Arial"/>
              </a:rPr>
              <a:t>Apparel company? </a:t>
            </a:r>
            <a:endParaRPr sz="1600"/>
          </a:p>
          <a:p>
            <a:pPr indent="-273050" lvl="0" marL="285750" rtl="0" algn="l">
              <a:lnSpc>
                <a:spcPct val="100000"/>
              </a:lnSpc>
              <a:spcBef>
                <a:spcPts val="0"/>
              </a:spcBef>
              <a:spcAft>
                <a:spcPts val="0"/>
              </a:spcAft>
              <a:buSzPts val="1600"/>
              <a:buFont typeface="Arial"/>
              <a:buChar char="•"/>
            </a:pPr>
            <a:r>
              <a:rPr lang="en-US" sz="1600">
                <a:latin typeface="Arial"/>
                <a:ea typeface="Arial"/>
                <a:cs typeface="Arial"/>
                <a:sym typeface="Arial"/>
              </a:rPr>
              <a:t>Sports league?</a:t>
            </a:r>
            <a:endParaRPr sz="1600"/>
          </a:p>
          <a:p>
            <a:pPr indent="-273050" lvl="0" marL="285750" rtl="0" algn="l">
              <a:lnSpc>
                <a:spcPct val="100000"/>
              </a:lnSpc>
              <a:spcBef>
                <a:spcPts val="0"/>
              </a:spcBef>
              <a:spcAft>
                <a:spcPts val="0"/>
              </a:spcAft>
              <a:buSzPts val="1600"/>
              <a:buFont typeface="Arial"/>
              <a:buChar char="•"/>
            </a:pPr>
            <a:r>
              <a:rPr lang="en-US" sz="1600">
                <a:latin typeface="Arial"/>
                <a:ea typeface="Arial"/>
                <a:cs typeface="Arial"/>
                <a:sym typeface="Arial"/>
              </a:rPr>
              <a:t>Event or festival?</a:t>
            </a:r>
            <a:endParaRPr sz="16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5"/>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BRAND TYPES</a:t>
            </a:r>
            <a:endParaRPr b="1">
              <a:latin typeface="Arial"/>
              <a:ea typeface="Arial"/>
              <a:cs typeface="Arial"/>
              <a:sym typeface="Arial"/>
            </a:endParaRPr>
          </a:p>
        </p:txBody>
      </p:sp>
      <p:cxnSp>
        <p:nvCxnSpPr>
          <p:cNvPr id="213" name="Google Shape;213;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sp>
        <p:nvSpPr>
          <p:cNvPr id="214" name="Google Shape;214;p5"/>
          <p:cNvSpPr txBox="1"/>
          <p:nvPr>
            <p:ph type="title"/>
          </p:nvPr>
        </p:nvSpPr>
        <p:spPr>
          <a:xfrm>
            <a:off x="3538497" y="2297707"/>
            <a:ext cx="2067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US">
                <a:latin typeface="Arial"/>
                <a:ea typeface="Arial"/>
                <a:cs typeface="Arial"/>
                <a:sym typeface="Arial"/>
              </a:rPr>
              <a:t>PRODUCT</a:t>
            </a:r>
            <a:endParaRPr b="1">
              <a:latin typeface="Arial"/>
              <a:ea typeface="Arial"/>
              <a:cs typeface="Arial"/>
              <a:sym typeface="Arial"/>
            </a:endParaRPr>
          </a:p>
        </p:txBody>
      </p:sp>
      <p:sp>
        <p:nvSpPr>
          <p:cNvPr id="215" name="Google Shape;215;p5"/>
          <p:cNvSpPr txBox="1"/>
          <p:nvPr>
            <p:ph idx="1" type="subTitle"/>
          </p:nvPr>
        </p:nvSpPr>
        <p:spPr>
          <a:xfrm>
            <a:off x="3538497" y="3100176"/>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a:latin typeface="Arial"/>
                <a:ea typeface="Arial"/>
                <a:cs typeface="Arial"/>
                <a:sym typeface="Arial"/>
              </a:rPr>
              <a:t>Represents a particular product of a company or organization like a MacBook or iPhone</a:t>
            </a:r>
            <a:endParaRPr>
              <a:latin typeface="Arial"/>
              <a:ea typeface="Arial"/>
              <a:cs typeface="Arial"/>
              <a:sym typeface="Arial"/>
            </a:endParaRPr>
          </a:p>
        </p:txBody>
      </p:sp>
      <p:sp>
        <p:nvSpPr>
          <p:cNvPr id="216" name="Google Shape;216;p5"/>
          <p:cNvSpPr txBox="1"/>
          <p:nvPr>
            <p:ph idx="2" type="title"/>
          </p:nvPr>
        </p:nvSpPr>
        <p:spPr>
          <a:xfrm>
            <a:off x="6028553" y="2297707"/>
            <a:ext cx="2067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US">
                <a:latin typeface="Arial"/>
                <a:ea typeface="Arial"/>
                <a:cs typeface="Arial"/>
                <a:sym typeface="Arial"/>
              </a:rPr>
              <a:t>STORE</a:t>
            </a:r>
            <a:endParaRPr b="1">
              <a:latin typeface="Arial"/>
              <a:ea typeface="Arial"/>
              <a:cs typeface="Arial"/>
              <a:sym typeface="Arial"/>
            </a:endParaRPr>
          </a:p>
        </p:txBody>
      </p:sp>
      <p:sp>
        <p:nvSpPr>
          <p:cNvPr id="217" name="Google Shape;217;p5"/>
          <p:cNvSpPr txBox="1"/>
          <p:nvPr>
            <p:ph idx="3" type="subTitle"/>
          </p:nvPr>
        </p:nvSpPr>
        <p:spPr>
          <a:xfrm>
            <a:off x="6028553" y="3100176"/>
            <a:ext cx="2187984"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a:latin typeface="Arial"/>
                <a:ea typeface="Arial"/>
                <a:cs typeface="Arial"/>
                <a:sym typeface="Arial"/>
              </a:rPr>
              <a:t>Products retailers sell as their own brands like Athleta activewear which is a Gap store brand</a:t>
            </a:r>
            <a:endParaRPr>
              <a:latin typeface="Arial"/>
              <a:ea typeface="Arial"/>
              <a:cs typeface="Arial"/>
              <a:sym typeface="Arial"/>
            </a:endParaRPr>
          </a:p>
        </p:txBody>
      </p:sp>
      <p:sp>
        <p:nvSpPr>
          <p:cNvPr id="218" name="Google Shape;218;p5"/>
          <p:cNvSpPr txBox="1"/>
          <p:nvPr>
            <p:ph idx="5" type="title"/>
          </p:nvPr>
        </p:nvSpPr>
        <p:spPr>
          <a:xfrm>
            <a:off x="1048447" y="2297707"/>
            <a:ext cx="2067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US">
                <a:latin typeface="Arial"/>
                <a:ea typeface="Arial"/>
                <a:cs typeface="Arial"/>
                <a:sym typeface="Arial"/>
              </a:rPr>
              <a:t>CORPORATE</a:t>
            </a:r>
            <a:endParaRPr b="1">
              <a:latin typeface="Arial"/>
              <a:ea typeface="Arial"/>
              <a:cs typeface="Arial"/>
              <a:sym typeface="Arial"/>
            </a:endParaRPr>
          </a:p>
        </p:txBody>
      </p:sp>
      <p:sp>
        <p:nvSpPr>
          <p:cNvPr id="219" name="Google Shape;219;p5"/>
          <p:cNvSpPr txBox="1"/>
          <p:nvPr>
            <p:ph idx="6" type="subTitle"/>
          </p:nvPr>
        </p:nvSpPr>
        <p:spPr>
          <a:xfrm>
            <a:off x="1048447" y="3100176"/>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a:latin typeface="Arial"/>
                <a:ea typeface="Arial"/>
                <a:cs typeface="Arial"/>
                <a:sym typeface="Arial"/>
              </a:rPr>
              <a:t>Represents an entire company or organization like Walt Disney or Apple</a:t>
            </a:r>
            <a:endParaRPr>
              <a:latin typeface="Arial"/>
              <a:ea typeface="Arial"/>
              <a:cs typeface="Arial"/>
              <a:sym typeface="Arial"/>
            </a:endParaRPr>
          </a:p>
        </p:txBody>
      </p:sp>
      <p:cxnSp>
        <p:nvCxnSpPr>
          <p:cNvPr id="220" name="Google Shape;220;p5"/>
          <p:cNvCxnSpPr/>
          <p:nvPr/>
        </p:nvCxnSpPr>
        <p:spPr>
          <a:xfrm>
            <a:off x="4436097" y="2918630"/>
            <a:ext cx="2718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cxnSp>
        <p:nvCxnSpPr>
          <p:cNvPr id="221" name="Google Shape;221;p5"/>
          <p:cNvCxnSpPr/>
          <p:nvPr/>
        </p:nvCxnSpPr>
        <p:spPr>
          <a:xfrm>
            <a:off x="6926150" y="2918630"/>
            <a:ext cx="2718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cxnSp>
        <p:nvCxnSpPr>
          <p:cNvPr id="222" name="Google Shape;222;p5"/>
          <p:cNvCxnSpPr/>
          <p:nvPr/>
        </p:nvCxnSpPr>
        <p:spPr>
          <a:xfrm>
            <a:off x="1946050" y="2918630"/>
            <a:ext cx="2718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23" name="Google Shape;223;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24" name="Google Shape;224;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25" name="Google Shape;225;p5"/>
          <p:cNvPicPr preferRelativeResize="0"/>
          <p:nvPr/>
        </p:nvPicPr>
        <p:blipFill rotWithShape="1">
          <a:blip r:embed="rId4">
            <a:alphaModFix/>
          </a:blip>
          <a:srcRect b="0" l="0" r="0" t="0"/>
          <a:stretch/>
        </p:blipFill>
        <p:spPr>
          <a:xfrm>
            <a:off x="1541037" y="1177172"/>
            <a:ext cx="1081819" cy="1048012"/>
          </a:xfrm>
          <a:prstGeom prst="rect">
            <a:avLst/>
          </a:prstGeom>
          <a:noFill/>
          <a:ln>
            <a:noFill/>
          </a:ln>
        </p:spPr>
      </p:pic>
      <p:pic>
        <p:nvPicPr>
          <p:cNvPr id="226" name="Google Shape;226;p5"/>
          <p:cNvPicPr preferRelativeResize="0"/>
          <p:nvPr/>
        </p:nvPicPr>
        <p:blipFill rotWithShape="1">
          <a:blip r:embed="rId4">
            <a:alphaModFix/>
          </a:blip>
          <a:srcRect b="0" l="0" r="0" t="0"/>
          <a:stretch/>
        </p:blipFill>
        <p:spPr>
          <a:xfrm>
            <a:off x="4031087" y="1185719"/>
            <a:ext cx="1081819" cy="1048012"/>
          </a:xfrm>
          <a:prstGeom prst="rect">
            <a:avLst/>
          </a:prstGeom>
          <a:noFill/>
          <a:ln>
            <a:noFill/>
          </a:ln>
        </p:spPr>
      </p:pic>
      <p:pic>
        <p:nvPicPr>
          <p:cNvPr id="227" name="Google Shape;227;p5"/>
          <p:cNvPicPr preferRelativeResize="0"/>
          <p:nvPr/>
        </p:nvPicPr>
        <p:blipFill rotWithShape="1">
          <a:blip r:embed="rId4">
            <a:alphaModFix/>
          </a:blip>
          <a:srcRect b="0" l="0" r="0" t="0"/>
          <a:stretch/>
        </p:blipFill>
        <p:spPr>
          <a:xfrm>
            <a:off x="6581635" y="1185719"/>
            <a:ext cx="1081819" cy="104801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6"/>
          <p:cNvSpPr txBox="1"/>
          <p:nvPr>
            <p:ph type="title"/>
          </p:nvPr>
        </p:nvSpPr>
        <p:spPr>
          <a:xfrm>
            <a:off x="938500" y="445025"/>
            <a:ext cx="53334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BRAND MARKS AND LOGOS</a:t>
            </a:r>
            <a:endParaRPr b="1">
              <a:latin typeface="Arial"/>
              <a:ea typeface="Arial"/>
              <a:cs typeface="Arial"/>
              <a:sym typeface="Arial"/>
            </a:endParaRPr>
          </a:p>
        </p:txBody>
      </p:sp>
      <p:cxnSp>
        <p:nvCxnSpPr>
          <p:cNvPr id="233" name="Google Shape;233;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34" name="Google Shape;234;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35" name="Google Shape;235;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sp>
        <p:nvSpPr>
          <p:cNvPr id="236" name="Google Shape;236;p6"/>
          <p:cNvSpPr txBox="1"/>
          <p:nvPr>
            <p:ph idx="1" type="subTitle"/>
          </p:nvPr>
        </p:nvSpPr>
        <p:spPr>
          <a:xfrm>
            <a:off x="4769400" y="1285050"/>
            <a:ext cx="3757500" cy="2573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US" sz="1600">
                <a:latin typeface="Arial"/>
                <a:ea typeface="Arial"/>
                <a:cs typeface="Arial"/>
                <a:sym typeface="Arial"/>
              </a:rPr>
              <a:t>A </a:t>
            </a:r>
            <a:r>
              <a:rPr b="1" lang="en-US" sz="1600">
                <a:solidFill>
                  <a:schemeClr val="dk2"/>
                </a:solidFill>
                <a:latin typeface="Arial"/>
                <a:ea typeface="Arial"/>
                <a:cs typeface="Arial"/>
                <a:sym typeface="Arial"/>
              </a:rPr>
              <a:t>brand mark</a:t>
            </a:r>
            <a:r>
              <a:rPr b="1" lang="en-US" sz="1600">
                <a:solidFill>
                  <a:srgbClr val="FFC000"/>
                </a:solidFill>
                <a:latin typeface="Arial"/>
                <a:ea typeface="Arial"/>
                <a:cs typeface="Arial"/>
                <a:sym typeface="Arial"/>
              </a:rPr>
              <a:t> </a:t>
            </a:r>
            <a:r>
              <a:rPr lang="en-US" sz="1600">
                <a:latin typeface="Arial"/>
                <a:ea typeface="Arial"/>
                <a:cs typeface="Arial"/>
                <a:sym typeface="Arial"/>
              </a:rPr>
              <a:t>is a symbol, artwork, design element, or other visual that helps consumers to identify a company.  </a:t>
            </a:r>
            <a:endParaRPr sz="1600"/>
          </a:p>
          <a:p>
            <a:pPr indent="0" lvl="0" marL="0" rtl="0" algn="l">
              <a:lnSpc>
                <a:spcPct val="100000"/>
              </a:lnSpc>
              <a:spcBef>
                <a:spcPts val="0"/>
              </a:spcBef>
              <a:spcAft>
                <a:spcPts val="0"/>
              </a:spcAft>
              <a:buSzPts val="1800"/>
              <a:buNone/>
            </a:pPr>
            <a:r>
              <a:t/>
            </a:r>
            <a:endParaRPr sz="1600">
              <a:latin typeface="Arial"/>
              <a:ea typeface="Arial"/>
              <a:cs typeface="Arial"/>
              <a:sym typeface="Arial"/>
            </a:endParaRPr>
          </a:p>
          <a:p>
            <a:pPr indent="0" lvl="0" marL="0" rtl="0" algn="l">
              <a:lnSpc>
                <a:spcPct val="100000"/>
              </a:lnSpc>
              <a:spcBef>
                <a:spcPts val="0"/>
              </a:spcBef>
              <a:spcAft>
                <a:spcPts val="0"/>
              </a:spcAft>
              <a:buSzPts val="1800"/>
              <a:buNone/>
            </a:pPr>
            <a:r>
              <a:rPr lang="en-US" sz="1600">
                <a:latin typeface="Arial"/>
                <a:ea typeface="Arial"/>
                <a:cs typeface="Arial"/>
                <a:sym typeface="Arial"/>
              </a:rPr>
              <a:t>A </a:t>
            </a:r>
            <a:r>
              <a:rPr b="1" lang="en-US" sz="1600">
                <a:solidFill>
                  <a:schemeClr val="dk2"/>
                </a:solidFill>
                <a:latin typeface="Arial"/>
                <a:ea typeface="Arial"/>
                <a:cs typeface="Arial"/>
                <a:sym typeface="Arial"/>
              </a:rPr>
              <a:t>logo</a:t>
            </a:r>
            <a:r>
              <a:rPr lang="en-US" sz="1600">
                <a:latin typeface="Arial"/>
                <a:ea typeface="Arial"/>
                <a:cs typeface="Arial"/>
                <a:sym typeface="Arial"/>
              </a:rPr>
              <a:t> is a graphic mark, emblem, or symbol used to aid and promote public identification and recognition. It may be of an abstract or figurative design or include the text of the name it represents as in a wordmark.</a:t>
            </a:r>
            <a:endParaRPr sz="1600"/>
          </a:p>
        </p:txBody>
      </p:sp>
      <p:pic>
        <p:nvPicPr>
          <p:cNvPr descr="Logo, company name&#10;&#10;Description automatically generated" id="237" name="Google Shape;237;p6"/>
          <p:cNvPicPr preferRelativeResize="0"/>
          <p:nvPr/>
        </p:nvPicPr>
        <p:blipFill rotWithShape="1">
          <a:blip r:embed="rId4">
            <a:alphaModFix/>
          </a:blip>
          <a:srcRect b="0" l="0" r="0" t="0"/>
          <a:stretch/>
        </p:blipFill>
        <p:spPr>
          <a:xfrm>
            <a:off x="1026200" y="1364455"/>
            <a:ext cx="3219450" cy="241458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TRADEMARK</a:t>
            </a:r>
            <a:endParaRPr/>
          </a:p>
        </p:txBody>
      </p:sp>
      <p:sp>
        <p:nvSpPr>
          <p:cNvPr id="243" name="Google Shape;243;p7"/>
          <p:cNvSpPr txBox="1"/>
          <p:nvPr>
            <p:ph idx="1" type="body"/>
          </p:nvPr>
        </p:nvSpPr>
        <p:spPr>
          <a:xfrm>
            <a:off x="938500" y="1051800"/>
            <a:ext cx="403355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When a brand name or trade name is registered through the federal government, it also becomes a </a:t>
            </a:r>
            <a:r>
              <a:rPr lang="en-US" sz="1600">
                <a:latin typeface="Arial"/>
                <a:ea typeface="Arial"/>
                <a:cs typeface="Arial"/>
                <a:sym typeface="Arial"/>
              </a:rPr>
              <a:t>trademark. </a:t>
            </a:r>
            <a:r>
              <a:rPr lang="en-US" sz="1600">
                <a:latin typeface="Arial"/>
                <a:ea typeface="Arial"/>
                <a:cs typeface="Arial"/>
                <a:sym typeface="Arial"/>
              </a:rPr>
              <a:t> </a:t>
            </a:r>
            <a:endParaRPr sz="1600"/>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0"/>
              </a:spcAft>
              <a:buSzPts val="1150"/>
              <a:buNone/>
            </a:pPr>
            <a:r>
              <a:rPr lang="en-US" sz="1600">
                <a:latin typeface="Arial"/>
                <a:ea typeface="Arial"/>
                <a:cs typeface="Arial"/>
                <a:sym typeface="Arial"/>
              </a:rPr>
              <a:t>A </a:t>
            </a:r>
            <a:r>
              <a:rPr b="1" lang="en-US" sz="1600">
                <a:solidFill>
                  <a:schemeClr val="dk2"/>
                </a:solidFill>
                <a:latin typeface="Arial"/>
                <a:ea typeface="Arial"/>
                <a:cs typeface="Arial"/>
                <a:sym typeface="Arial"/>
              </a:rPr>
              <a:t>trademark </a:t>
            </a:r>
            <a:r>
              <a:rPr lang="en-US" sz="1600">
                <a:latin typeface="Arial"/>
                <a:ea typeface="Arial"/>
                <a:cs typeface="Arial"/>
                <a:sym typeface="Arial"/>
              </a:rPr>
              <a:t> identifies ownership of a registered brand or trade name and allows for the owner of the trademark to protect their brand.  That little “TM” symbol you see next to the logo of your favorite sports team?  That means it has been trademarked.</a:t>
            </a:r>
            <a:endParaRPr sz="1600"/>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244" name="Google Shape;244;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45" name="Google Shape;245;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6" name="Google Shape;246;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Logo, company name&#10;&#10;Description automatically generated" id="247" name="Google Shape;247;p7"/>
          <p:cNvPicPr preferRelativeResize="0"/>
          <p:nvPr/>
        </p:nvPicPr>
        <p:blipFill rotWithShape="1">
          <a:blip r:embed="rId4">
            <a:alphaModFix/>
          </a:blip>
          <a:srcRect b="0" l="0" r="0" t="0"/>
          <a:stretch/>
        </p:blipFill>
        <p:spPr>
          <a:xfrm>
            <a:off x="5397178" y="1541223"/>
            <a:ext cx="3129584" cy="255047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8"/>
          <p:cNvSpPr txBox="1"/>
          <p:nvPr>
            <p:ph type="title"/>
          </p:nvPr>
        </p:nvSpPr>
        <p:spPr>
          <a:xfrm>
            <a:off x="519300" y="445025"/>
            <a:ext cx="61548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TRADEMARKS</a:t>
            </a:r>
            <a:endParaRPr/>
          </a:p>
        </p:txBody>
      </p:sp>
      <p:sp>
        <p:nvSpPr>
          <p:cNvPr id="253" name="Google Shape;253;p8"/>
          <p:cNvSpPr txBox="1"/>
          <p:nvPr>
            <p:ph idx="1" type="body"/>
          </p:nvPr>
        </p:nvSpPr>
        <p:spPr>
          <a:xfrm>
            <a:off x="519289" y="925689"/>
            <a:ext cx="8071555" cy="374123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Words and phrases can also be trademarked:</a:t>
            </a:r>
            <a:endParaRPr b="1" sz="800">
              <a:solidFill>
                <a:schemeClr val="lt2"/>
              </a:solidFill>
              <a:latin typeface="Arial"/>
              <a:ea typeface="Arial"/>
              <a:cs typeface="Arial"/>
              <a:sym typeface="Arial"/>
            </a:endParaRPr>
          </a:p>
          <a:p>
            <a:pPr indent="-571500" lvl="0" marL="571500" marR="0" rtl="0" algn="l">
              <a:lnSpc>
                <a:spcPct val="100000"/>
              </a:lnSpc>
              <a:spcBef>
                <a:spcPts val="1000"/>
              </a:spcBef>
              <a:spcAft>
                <a:spcPts val="0"/>
              </a:spcAft>
              <a:buNone/>
            </a:pPr>
            <a:r>
              <a:rPr b="1" lang="en-US" sz="1400">
                <a:latin typeface="Arial"/>
                <a:ea typeface="Arial"/>
                <a:cs typeface="Arial"/>
                <a:sym typeface="Arial"/>
              </a:rPr>
              <a:t>2023: </a:t>
            </a:r>
            <a:r>
              <a:rPr lang="en-US" sz="1400">
                <a:latin typeface="Arial"/>
                <a:ea typeface="Arial"/>
                <a:cs typeface="Arial"/>
                <a:sym typeface="Arial"/>
              </a:rPr>
              <a:t> After Angel Reese’s amazing basketball season that culminated with a NCAA championship, she took the important step of protecting her brand by applying for a trademark to her nickname, “Bayou Barbie.” However, Mattel, who owns the “Barbie” trademark, filed a letter of protest in an effort to protect their own brand. That didn’t stop Angel Reese from capitalizing on the opportunity as she launched a line of “Bayou Barbie” merchandise, including shirts, hats, hoodies, and sweatpants.</a:t>
            </a:r>
            <a:endParaRPr sz="1400">
              <a:latin typeface="Arial"/>
              <a:ea typeface="Arial"/>
              <a:cs typeface="Arial"/>
              <a:sym typeface="Arial"/>
            </a:endParaRPr>
          </a:p>
          <a:p>
            <a:pPr indent="-571500" lvl="0" marL="571500" marR="0" rtl="0" algn="l">
              <a:lnSpc>
                <a:spcPct val="100000"/>
              </a:lnSpc>
              <a:spcBef>
                <a:spcPts val="1000"/>
              </a:spcBef>
              <a:spcAft>
                <a:spcPts val="0"/>
              </a:spcAft>
              <a:buNone/>
            </a:pPr>
            <a:r>
              <a:rPr b="1" lang="en-US" sz="1400">
                <a:latin typeface="Arial"/>
                <a:ea typeface="Arial"/>
                <a:cs typeface="Arial"/>
                <a:sym typeface="Arial"/>
              </a:rPr>
              <a:t>2023: </a:t>
            </a:r>
            <a:r>
              <a:rPr lang="en-US" sz="1400">
                <a:latin typeface="Arial"/>
                <a:ea typeface="Arial"/>
                <a:cs typeface="Arial"/>
                <a:sym typeface="Arial"/>
              </a:rPr>
              <a:t> Philadelphia Eagles star quarterback Jalen Hurts filed an application to trademark the phrase “Hurts so Good” after his breakout season in 2022.  He followed that up in 2023 with another trademark application, this time with the phrase, “I had a purpose before anyone had an opinion.”</a:t>
            </a:r>
            <a:endParaRPr sz="1400">
              <a:latin typeface="Arial"/>
              <a:ea typeface="Arial"/>
              <a:cs typeface="Arial"/>
              <a:sym typeface="Arial"/>
            </a:endParaRPr>
          </a:p>
          <a:p>
            <a:pPr indent="-571500" lvl="0" marL="571500" marR="0" rtl="0" algn="l">
              <a:lnSpc>
                <a:spcPct val="100000"/>
              </a:lnSpc>
              <a:spcBef>
                <a:spcPts val="1000"/>
              </a:spcBef>
              <a:spcAft>
                <a:spcPts val="500"/>
              </a:spcAft>
              <a:buNone/>
            </a:pPr>
            <a:r>
              <a:rPr b="1" lang="en-US" sz="1400">
                <a:latin typeface="Arial"/>
                <a:ea typeface="Arial"/>
                <a:cs typeface="Arial"/>
                <a:sym typeface="Arial"/>
              </a:rPr>
              <a:t>2023:</a:t>
            </a:r>
            <a:r>
              <a:rPr lang="en-US" sz="1400">
                <a:latin typeface="Arial"/>
                <a:ea typeface="Arial"/>
                <a:cs typeface="Arial"/>
                <a:sym typeface="Arial"/>
              </a:rPr>
              <a:t>  After leading the Miami Heat to the NBA Finals in 2023, star forward Jimmy Butler earned the nickname “Jimmy Buckets.”  Jimmy filed to trademark the phrase with plans to introduce branded products including a clothing line, beverages ranging from coffee and tea to bottled water and beer.</a:t>
            </a:r>
            <a:endParaRPr sz="1400">
              <a:latin typeface="Arial"/>
              <a:ea typeface="Arial"/>
              <a:cs typeface="Arial"/>
              <a:sym typeface="Arial"/>
            </a:endParaRPr>
          </a:p>
        </p:txBody>
      </p:sp>
      <p:cxnSp>
        <p:nvCxnSpPr>
          <p:cNvPr id="254" name="Google Shape;254;p8"/>
          <p:cNvCxnSpPr/>
          <p:nvPr/>
        </p:nvCxnSpPr>
        <p:spPr>
          <a:xfrm>
            <a:off x="5193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55" name="Google Shape;255;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6" name="Google Shape;256;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SLOGANS</a:t>
            </a:r>
            <a:endParaRPr b="1">
              <a:latin typeface="Arial"/>
              <a:ea typeface="Arial"/>
              <a:cs typeface="Arial"/>
              <a:sym typeface="Arial"/>
            </a:endParaRPr>
          </a:p>
        </p:txBody>
      </p:sp>
      <p:cxnSp>
        <p:nvCxnSpPr>
          <p:cNvPr id="262" name="Google Shape;262;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63" name="Google Shape;263;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4" name="Google Shape;264;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sp>
        <p:nvSpPr>
          <p:cNvPr id="265" name="Google Shape;265;p9"/>
          <p:cNvSpPr txBox="1"/>
          <p:nvPr>
            <p:ph idx="1" type="subTitle"/>
          </p:nvPr>
        </p:nvSpPr>
        <p:spPr>
          <a:xfrm>
            <a:off x="1026200" y="1129249"/>
            <a:ext cx="7179300" cy="2048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US" sz="1600">
                <a:latin typeface="Arial"/>
                <a:ea typeface="Arial"/>
                <a:cs typeface="Arial"/>
                <a:sym typeface="Arial"/>
              </a:rPr>
              <a:t>A </a:t>
            </a:r>
            <a:r>
              <a:rPr b="1" lang="en-US" sz="1600">
                <a:solidFill>
                  <a:schemeClr val="dk2"/>
                </a:solidFill>
                <a:latin typeface="Arial"/>
                <a:ea typeface="Arial"/>
                <a:cs typeface="Arial"/>
                <a:sym typeface="Arial"/>
              </a:rPr>
              <a:t>slogan</a:t>
            </a:r>
            <a:r>
              <a:rPr lang="en-US" sz="1600">
                <a:solidFill>
                  <a:schemeClr val="dk2"/>
                </a:solidFill>
                <a:latin typeface="Arial"/>
                <a:ea typeface="Arial"/>
                <a:cs typeface="Arial"/>
                <a:sym typeface="Arial"/>
              </a:rPr>
              <a:t> </a:t>
            </a:r>
            <a:r>
              <a:rPr lang="en-US" sz="1600">
                <a:latin typeface="Arial"/>
                <a:ea typeface="Arial"/>
                <a:cs typeface="Arial"/>
                <a:sym typeface="Arial"/>
              </a:rPr>
              <a:t>is a short, memorable catch phrases used in advertising campaigns designed to create product affiliations among consumers.</a:t>
            </a:r>
            <a:endParaRPr sz="1600"/>
          </a:p>
        </p:txBody>
      </p:sp>
      <p:pic>
        <p:nvPicPr>
          <p:cNvPr descr="DicksSportingGoods-logo | Carol Stream Park District" id="266" name="Google Shape;266;p9"/>
          <p:cNvPicPr preferRelativeResize="0"/>
          <p:nvPr/>
        </p:nvPicPr>
        <p:blipFill rotWithShape="1">
          <a:blip r:embed="rId4">
            <a:alphaModFix/>
          </a:blip>
          <a:srcRect b="0" l="0" r="0" t="0"/>
          <a:stretch/>
        </p:blipFill>
        <p:spPr>
          <a:xfrm>
            <a:off x="2630772" y="2210062"/>
            <a:ext cx="3882456" cy="2048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