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embeddedFontLst>
    <p:embeddedFont>
      <p:font typeface="Montserrat" pitchFamily="2" charset="77"/>
      <p:regular r:id="rId21"/>
      <p:bold r:id="rId22"/>
      <p:italic r:id="rId23"/>
      <p:boldItalic r:id="rId24"/>
    </p:embeddedFont>
    <p:embeddedFont>
      <p:font typeface="Oswald" panose="02000703000000000000" pitchFamily="2" charset="77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vGey1uh9q+Me7kqYFZ1/Q0esu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72"/>
  </p:normalViewPr>
  <p:slideViewPr>
    <p:cSldViewPr snapToGrid="0">
      <p:cViewPr varScale="1">
        <p:scale>
          <a:sx n="102" d="100"/>
          <a:sy n="102" d="100"/>
        </p:scale>
        <p:origin x="176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5a803e949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g25a803e949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6" name="Google Shape;27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5a803e949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g25a803e949e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7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59" name="Google Shape;5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32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Big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dist="19050" dir="5400000" algn="bl" rotWithShape="0">
              <a:srgbClr val="76A5AF">
                <a:alpha val="8784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3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3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3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3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3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1_Big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8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38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Title + Two List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43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43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43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43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44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44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44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44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44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44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44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44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Three Numbers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5"/>
          <p:cNvSpPr txBox="1">
            <a:spLocks noGrp="1"/>
          </p:cNvSpPr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45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45"/>
          <p:cNvSpPr txBox="1">
            <a:spLocks noGrp="1"/>
          </p:cNvSpPr>
          <p:nvPr>
            <p:ph type="title" idx="2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45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45"/>
          <p:cNvSpPr txBox="1">
            <a:spLocks noGrp="1"/>
          </p:cNvSpPr>
          <p:nvPr>
            <p:ph type="title" idx="4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45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Title + Six Columns  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6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46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46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46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46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46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46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46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46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46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46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46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46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4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 + Four Columns 1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47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47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47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47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47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47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47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47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48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One Colum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9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49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0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50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50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-US" sz="1000" b="0" i="0" u="none" strike="noStrike" cap="non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-US" sz="10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 b="0" i="0" u="none" strike="noStrike" cap="non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51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 + lis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52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0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 + Bullet Poin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title" idx="6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title" idx="7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title" idx="8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title" idx="2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dist="28575" dir="6360000" algn="bl" rotWithShape="0">
              <a:schemeClr val="accent1">
                <a:alpha val="49803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34" Type="http://schemas.openxmlformats.org/officeDocument/2006/relationships/image" Target="../media/image1.jpg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35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3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33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4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Z9XwRc5_0cU?feature=oembed" TargetMode="External"/><Relationship Id="rId6" Type="http://schemas.openxmlformats.org/officeDocument/2006/relationships/image" Target="../media/image6.jpeg"/><Relationship Id="rId5" Type="http://schemas.openxmlformats.org/officeDocument/2006/relationships/hyperlink" Target="https://youtu.be/Z9XwRc5_0cU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>
            <a:spLocks noGrp="1"/>
          </p:cNvSpPr>
          <p:nvPr>
            <p:ph type="ctrTitle"/>
          </p:nvPr>
        </p:nvSpPr>
        <p:spPr>
          <a:xfrm>
            <a:off x="2047505" y="1927050"/>
            <a:ext cx="5048989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LICENSING PROCESS</a:t>
            </a:r>
            <a:endParaRPr/>
          </a:p>
        </p:txBody>
      </p:sp>
      <p:sp>
        <p:nvSpPr>
          <p:cNvPr id="159" name="Google Shape;159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6.4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43" name="Google Shape;243;p10"/>
          <p:cNvSpPr txBox="1">
            <a:spLocks noGrp="1"/>
          </p:cNvSpPr>
          <p:nvPr>
            <p:ph type="subTitle" idx="1"/>
          </p:nvPr>
        </p:nvSpPr>
        <p:spPr>
          <a:xfrm>
            <a:off x="497700" y="3545625"/>
            <a:ext cx="8148600" cy="11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When you hear a Missy Elliot or </a:t>
            </a:r>
            <a:r>
              <a:rPr lang="en-US" sz="1400" dirty="0" err="1">
                <a:latin typeface="Arial"/>
                <a:ea typeface="Arial"/>
                <a:cs typeface="Arial"/>
                <a:sym typeface="Arial"/>
              </a:rPr>
              <a:t>Busta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Rhymes song while watching a Doritos/Mtn Dew advertisement during the Super Bowl, the brand likely invested a significant sum of money for the rights in a licensing fee for the rights to use the song in a commercial.</a:t>
            </a:r>
          </a:p>
          <a:p>
            <a:pPr marL="0" indent="0" algn="ctr"/>
            <a:r>
              <a:rPr lang="en-US" sz="1400" b="1" dirty="0">
                <a:latin typeface="Arial"/>
                <a:cs typeface="Arial"/>
                <a:sym typeface="Arial"/>
              </a:rPr>
              <a:t>WATCH:</a:t>
            </a:r>
            <a:r>
              <a:rPr lang="en-US" sz="1400" b="1" dirty="0">
                <a:solidFill>
                  <a:schemeClr val="bg1"/>
                </a:solidFill>
                <a:latin typeface="+mn-lt"/>
                <a:cs typeface="Arial"/>
                <a:sym typeface="Arial"/>
              </a:rPr>
              <a:t> </a:t>
            </a:r>
            <a:r>
              <a:rPr lang="en-US" sz="1400" b="1" i="0" dirty="0">
                <a:solidFill>
                  <a:schemeClr val="bg2"/>
                </a:solidFill>
                <a:effectLst/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2018 Super Bowl Commercial Morgan Freeman Mountain Dew Ice</a:t>
            </a:r>
            <a:endParaRPr lang="en-US" sz="1400" b="1" i="0" dirty="0">
              <a:solidFill>
                <a:schemeClr val="bg2"/>
              </a:solidFill>
              <a:effectLst/>
              <a:latin typeface="+mn-l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dirty="0"/>
          </a:p>
        </p:txBody>
      </p:sp>
      <p:pic>
        <p:nvPicPr>
          <p:cNvPr id="2" name="Online Media 1" descr="2018 Super Bowl Commercial Morgan Freeman Mountain Dew Ice">
            <a:hlinkClick r:id="" action="ppaction://media"/>
            <a:extLst>
              <a:ext uri="{FF2B5EF4-FFF2-40B4-BE49-F238E27FC236}">
                <a16:creationId xmlns:a16="http://schemas.microsoft.com/office/drawing/2014/main" id="{CD4FCDD7-BAEE-9AE7-41ED-6DDA1AD955A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689267" y="288137"/>
            <a:ext cx="5765465" cy="3257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 txBox="1">
            <a:spLocks noGrp="1"/>
          </p:cNvSpPr>
          <p:nvPr>
            <p:ph type="title"/>
          </p:nvPr>
        </p:nvSpPr>
        <p:spPr>
          <a:xfrm>
            <a:off x="560550" y="563800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IMPACT ON CONSUMERS</a:t>
            </a:r>
            <a:endParaRPr/>
          </a:p>
        </p:txBody>
      </p:sp>
      <p:sp>
        <p:nvSpPr>
          <p:cNvPr id="250" name="Google Shape;250;p11"/>
          <p:cNvSpPr txBox="1">
            <a:spLocks noGrp="1"/>
          </p:cNvSpPr>
          <p:nvPr>
            <p:ph type="body" idx="1"/>
          </p:nvPr>
        </p:nvSpPr>
        <p:spPr>
          <a:xfrm>
            <a:off x="560550" y="1170575"/>
            <a:ext cx="75225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Counterfeit products</a:t>
            </a:r>
            <a:r>
              <a:rPr lang="en-US" sz="1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are fake or unauthorized replicas of the real, actual brand-name product.  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Typically,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counterfeit products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are made with cheaper materials and are of lower quality and sold at a much lower price point.  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High demand for licensed products and the wide distribution channels causes both licensees and licensors are forced to deal with rampant counterfeiting.  </a:t>
            </a:r>
            <a:endParaRPr sz="1600"/>
          </a:p>
        </p:txBody>
      </p:sp>
      <p:cxnSp>
        <p:nvCxnSpPr>
          <p:cNvPr id="251" name="Google Shape;251;p11"/>
          <p:cNvCxnSpPr/>
          <p:nvPr/>
        </p:nvCxnSpPr>
        <p:spPr>
          <a:xfrm>
            <a:off x="560550" y="53279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52" name="Google Shape;25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4" name="Google Shape;254;p11" descr="A red license plate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 l="5713" t="14056" r="6047" b="12948"/>
          <a:stretch/>
        </p:blipFill>
        <p:spPr>
          <a:xfrm>
            <a:off x="2935864" y="3378581"/>
            <a:ext cx="3272288" cy="122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IMPACT ON CONSUMERS</a:t>
            </a:r>
            <a:endParaRPr/>
          </a:p>
        </p:txBody>
      </p:sp>
      <p:sp>
        <p:nvSpPr>
          <p:cNvPr id="260" name="Google Shape;260;p12"/>
          <p:cNvSpPr txBox="1">
            <a:spLocks noGrp="1"/>
          </p:cNvSpPr>
          <p:nvPr>
            <p:ph type="body" idx="1"/>
          </p:nvPr>
        </p:nvSpPr>
        <p:spPr>
          <a:xfrm>
            <a:off x="938500" y="1099796"/>
            <a:ext cx="43626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To protect against counterfeiting, licensors often make sure to include a special tag or label that communicates to consumers that what they are purchasing is an “officially licensed” product.  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Many collegiate athletic programs have information online that encourages fans to "look for the label" when shopping for their favorite team-branded gear.</a:t>
            </a:r>
            <a:endParaRPr sz="1600"/>
          </a:p>
        </p:txBody>
      </p:sp>
      <p:cxnSp>
        <p:nvCxnSpPr>
          <p:cNvPr id="261" name="Google Shape;261;p1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62" name="Google Shape;26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4" name="Google Shape;264;p12" descr="Tiger Fans Should Look for Officially Licensed Merchandis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99168" y="1003798"/>
            <a:ext cx="2206331" cy="3135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5a803e949e_0_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IMPACT ON CONSUMERS</a:t>
            </a:r>
            <a:endParaRPr/>
          </a:p>
        </p:txBody>
      </p:sp>
      <p:sp>
        <p:nvSpPr>
          <p:cNvPr id="270" name="Google Shape;270;g25a803e949e_0_1"/>
          <p:cNvSpPr txBox="1">
            <a:spLocks noGrp="1"/>
          </p:cNvSpPr>
          <p:nvPr>
            <p:ph type="body" idx="1"/>
          </p:nvPr>
        </p:nvSpPr>
        <p:spPr>
          <a:xfrm>
            <a:off x="938500" y="1213850"/>
            <a:ext cx="68412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Leading up to Super Bowl LVII in 2023, the National Intellectual Property Rights Coordination Center (IPR Center) announced the seizure of approximately 180,000 counterfeit sports-related items, worth an estimated $22.7 million during a joint press conference with the National Football League (NFL).</a:t>
            </a:r>
            <a:endParaRPr sz="1600"/>
          </a:p>
        </p:txBody>
      </p:sp>
      <p:cxnSp>
        <p:nvCxnSpPr>
          <p:cNvPr id="271" name="Google Shape;271;g25a803e949e_0_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272" name="Google Shape;272;g25a803e949e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25a803e949e_0_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3"/>
          <p:cNvSpPr txBox="1">
            <a:spLocks noGrp="1"/>
          </p:cNvSpPr>
          <p:nvPr>
            <p:ph type="title"/>
          </p:nvPr>
        </p:nvSpPr>
        <p:spPr>
          <a:xfrm>
            <a:off x="938500" y="6232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IMPACT ON CONSUMERS</a:t>
            </a:r>
            <a:endParaRPr/>
          </a:p>
        </p:txBody>
      </p:sp>
      <p:sp>
        <p:nvSpPr>
          <p:cNvPr id="279" name="Google Shape;279;p13"/>
          <p:cNvSpPr txBox="1">
            <a:spLocks noGrp="1"/>
          </p:cNvSpPr>
          <p:nvPr>
            <p:ph type="body" idx="1"/>
          </p:nvPr>
        </p:nvSpPr>
        <p:spPr>
          <a:xfrm>
            <a:off x="938500" y="1230000"/>
            <a:ext cx="40335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Licensing impacts consumers more than the risk of purchasing counterfeit goods. 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Sellers inherit a higher cost to create products after paying licensing fees or royalties, and that cost is passed along to consumers. 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If a product is officially licensed, consumers will spend more for the same product than those that don’t have the officially-licensed merchandise label.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br>
              <a:rPr lang="en-US" sz="1600">
                <a:latin typeface="Arial"/>
                <a:ea typeface="Arial"/>
                <a:cs typeface="Arial"/>
                <a:sym typeface="Arial"/>
              </a:rPr>
            </a:b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Google Shape;280;p13"/>
          <p:cNvCxnSpPr/>
          <p:nvPr/>
        </p:nvCxnSpPr>
        <p:spPr>
          <a:xfrm>
            <a:off x="1026200" y="5922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81" name="Google Shape;28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3" name="Google Shape;283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77150" y="1734218"/>
            <a:ext cx="3000772" cy="2357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5a803e949e_0_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IMPACT ON CONSUMERS</a:t>
            </a:r>
            <a:endParaRPr/>
          </a:p>
        </p:txBody>
      </p:sp>
      <p:sp>
        <p:nvSpPr>
          <p:cNvPr id="289" name="Google Shape;289;g25a803e949e_0_11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40335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 an extreme example, Oreo introduced packages of NBA-themed cookies in time for the 2023 NBA All-Star weekend in Salt Lake City.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cookies featured team logos and colors for all 30 NBA franchises.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Typically, a package of Oreos contains 36 cookies and retails for less than $5 per package.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limited edition NBA cookies, however, were selling for nearly $40 per package of 12 cookies.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0" name="Google Shape;290;g25a803e949e_0_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291" name="Google Shape;291;g25a803e949e_0_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25a803e949e_0_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3" name="Google Shape;293;g25a803e949e_0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1676" y="1072850"/>
            <a:ext cx="3331624" cy="336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4"/>
          <p:cNvSpPr txBox="1">
            <a:spLocks noGrp="1"/>
          </p:cNvSpPr>
          <p:nvPr>
            <p:ph type="title" idx="6"/>
          </p:nvPr>
        </p:nvSpPr>
        <p:spPr>
          <a:xfrm>
            <a:off x="1134225" y="2236988"/>
            <a:ext cx="13662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Profit</a:t>
            </a:r>
            <a:endParaRPr sz="2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14"/>
          <p:cNvSpPr txBox="1">
            <a:spLocks noGrp="1"/>
          </p:cNvSpPr>
          <p:nvPr>
            <p:ph type="subTitle" idx="1"/>
          </p:nvPr>
        </p:nvSpPr>
        <p:spPr>
          <a:xfrm>
            <a:off x="2968641" y="2888605"/>
            <a:ext cx="25059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Trained sales staff and effective promotion = higher sales volumes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14"/>
          <p:cNvSpPr txBox="1">
            <a:spLocks noGrp="1"/>
          </p:cNvSpPr>
          <p:nvPr>
            <p:ph type="subTitle" idx="3"/>
          </p:nvPr>
        </p:nvSpPr>
        <p:spPr>
          <a:xfrm>
            <a:off x="5876925" y="2888613"/>
            <a:ext cx="21987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Copyright or trademark all names, logos, or slogans associated with the product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14"/>
          <p:cNvSpPr txBox="1">
            <a:spLocks noGrp="1"/>
          </p:cNvSpPr>
          <p:nvPr>
            <p:ph type="subTitle" idx="5"/>
          </p:nvPr>
        </p:nvSpPr>
        <p:spPr>
          <a:xfrm>
            <a:off x="783820" y="288860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Determine price points that will establish higher profit margins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14"/>
          <p:cNvSpPr txBox="1">
            <a:spLocks noGrp="1"/>
          </p:cNvSpPr>
          <p:nvPr>
            <p:ph type="title" idx="7"/>
          </p:nvPr>
        </p:nvSpPr>
        <p:spPr>
          <a:xfrm>
            <a:off x="3188100" y="2237185"/>
            <a:ext cx="20670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Promotion</a:t>
            </a:r>
            <a:endParaRPr sz="2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4"/>
          <p:cNvSpPr txBox="1">
            <a:spLocks noGrp="1"/>
          </p:cNvSpPr>
          <p:nvPr>
            <p:ph type="title" idx="8"/>
          </p:nvPr>
        </p:nvSpPr>
        <p:spPr>
          <a:xfrm>
            <a:off x="5942775" y="2237015"/>
            <a:ext cx="2067000" cy="4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Protection</a:t>
            </a:r>
            <a:endParaRPr sz="2400"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4" name="Google Shape;304;p14"/>
          <p:cNvCxnSpPr/>
          <p:nvPr/>
        </p:nvCxnSpPr>
        <p:spPr>
          <a:xfrm>
            <a:off x="1618720" y="2749032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305" name="Google Shape;305;p14"/>
          <p:cNvCxnSpPr/>
          <p:nvPr/>
        </p:nvCxnSpPr>
        <p:spPr>
          <a:xfrm>
            <a:off x="4022995" y="2749032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306" name="Google Shape;306;p14"/>
          <p:cNvCxnSpPr/>
          <p:nvPr/>
        </p:nvCxnSpPr>
        <p:spPr>
          <a:xfrm>
            <a:off x="6777674" y="2749032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07" name="Google Shape;30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09" name="Google Shape;309;p14"/>
          <p:cNvSpPr txBox="1">
            <a:spLocks noGrp="1"/>
          </p:cNvSpPr>
          <p:nvPr>
            <p:ph type="title" idx="6"/>
          </p:nvPr>
        </p:nvSpPr>
        <p:spPr>
          <a:xfrm>
            <a:off x="605075" y="369988"/>
            <a:ext cx="54864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800" b="1">
                <a:latin typeface="Arial"/>
                <a:ea typeface="Arial"/>
                <a:cs typeface="Arial"/>
                <a:sym typeface="Arial"/>
              </a:rPr>
              <a:t>3 P’S OF LICENSING</a:t>
            </a:r>
            <a:endParaRPr sz="2800"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4"/>
          <p:cNvCxnSpPr/>
          <p:nvPr/>
        </p:nvCxnSpPr>
        <p:spPr>
          <a:xfrm>
            <a:off x="681275" y="3097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sp>
        <p:nvSpPr>
          <p:cNvPr id="311" name="Google Shape;311;p14"/>
          <p:cNvSpPr txBox="1"/>
          <p:nvPr/>
        </p:nvSpPr>
        <p:spPr>
          <a:xfrm>
            <a:off x="589293" y="834894"/>
            <a:ext cx="7821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maximize sales of licensed merchandise, both the licensee and licensor must pay careful attention to the 3 P’s of licensing:</a:t>
            </a:r>
            <a:endParaRPr/>
          </a:p>
        </p:txBody>
      </p:sp>
      <p:pic>
        <p:nvPicPr>
          <p:cNvPr id="312" name="Google Shape;31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8722" y="1505813"/>
            <a:ext cx="397200" cy="69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40169" y="1708064"/>
            <a:ext cx="472217" cy="47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25962" y="1649138"/>
            <a:ext cx="591280" cy="5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21" name="Google Shape;3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>
            <a:spLocks noGrp="1"/>
          </p:cNvSpPr>
          <p:nvPr>
            <p:ph type="subTitle" idx="1"/>
          </p:nvPr>
        </p:nvSpPr>
        <p:spPr>
          <a:xfrm>
            <a:off x="585499" y="1038000"/>
            <a:ext cx="77178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Several factors influence the appeal of licensing:</a:t>
            </a:r>
            <a:endParaRPr sz="16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Intangibility of sports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Consumer affinity for their favorite teams, leagues, celebrities and/or brands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Brand awareness</a:t>
            </a:r>
            <a:endParaRPr sz="1600"/>
          </a:p>
        </p:txBody>
      </p:sp>
      <p:pic>
        <p:nvPicPr>
          <p:cNvPr id="168" name="Google Shape;16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0" name="Google Shape;170;p2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Google Shape;171;p2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72" name="Google Shape;172;p2" descr="A picture containing text, sign, red, clos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14667" b="14756"/>
          <a:stretch/>
        </p:blipFill>
        <p:spPr>
          <a:xfrm>
            <a:off x="3319050" y="3086600"/>
            <a:ext cx="2505901" cy="14399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>
            <a:spLocks noGrp="1"/>
          </p:cNvSpPr>
          <p:nvPr>
            <p:ph type="subTitle" idx="1"/>
          </p:nvPr>
        </p:nvSpPr>
        <p:spPr>
          <a:xfrm>
            <a:off x="585500" y="1244875"/>
            <a:ext cx="57102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Licensing provides greater profit, promotion, and legal protection for the licensor.  The licensor approves the product and collects the licensing fees and royalties. 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For example, Warner Brothers grants permission, for a hefty fee, to Electronic Arts to use the Harry Potter character for the development of video games. 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Yet in the business of licensing, both licensees and licensors see some advantages and disadvantages.</a:t>
            </a:r>
            <a:endParaRPr sz="1600"/>
          </a:p>
        </p:txBody>
      </p:sp>
      <p:pic>
        <p:nvPicPr>
          <p:cNvPr id="178" name="Google Shape;17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0" name="Google Shape;180;p3"/>
          <p:cNvSpPr txBox="1">
            <a:spLocks noGrp="1"/>
          </p:cNvSpPr>
          <p:nvPr>
            <p:ph type="title"/>
          </p:nvPr>
        </p:nvSpPr>
        <p:spPr>
          <a:xfrm>
            <a:off x="585488" y="575700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3"/>
          <p:cNvCxnSpPr/>
          <p:nvPr/>
        </p:nvCxnSpPr>
        <p:spPr>
          <a:xfrm>
            <a:off x="585488" y="54469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82" name="Google Shape;18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1300" y="1507075"/>
            <a:ext cx="1905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Licensees enjoy a wide variety of benefits: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Positive association with the sports or entertainment property 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Greater levels of brand awareness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Help to build brand equity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Receive initial distribution with retailers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Expanded and improved shelf space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May be able to charge higher prices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Potential to lower advertising and promotional costs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Increased possibility of success and profitability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Connection with an athlete, sports team, entertainer, or corporation</a:t>
            </a:r>
            <a:endParaRPr sz="1600"/>
          </a:p>
        </p:txBody>
      </p:sp>
      <p:pic>
        <p:nvPicPr>
          <p:cNvPr id="188" name="Google Shape;18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0" name="Google Shape;190;p4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LICENSEE ADVANTAGES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4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Those benefits, however, come with a certain amount of risk: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Athlete, league, celebrity, organization or sport may fall into disfavor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Success depends on athlete/celebrity performance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Styles change quickly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Royalties and licensing fees can be expensive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Manufacturing costs and risks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Competition can drive up costs associated with licensing fees 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Competition can have a negative impact on market share</a:t>
            </a:r>
            <a:endParaRPr sz="1600"/>
          </a:p>
        </p:txBody>
      </p:sp>
      <p:pic>
        <p:nvPicPr>
          <p:cNvPr id="197" name="Google Shape;197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9" name="Google Shape;199;p5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LICENSEE DISADVANTAGES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0" name="Google Shape;200;p5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Licensors also enjoy a wide variety of benefits: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Expansion into new markets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Increase its brand equity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Minimized risk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Enhanced company image and publicity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Increased profit from fees and royalties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Increased brand awareness or recognition</a:t>
            </a:r>
            <a:endParaRPr sz="1600"/>
          </a:p>
        </p:txBody>
      </p:sp>
      <p:pic>
        <p:nvPicPr>
          <p:cNvPr id="206" name="Google Shape;20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8" name="Google Shape;208;p6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LICENSOR ADVANTAGES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" name="Google Shape;209;p6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Like licensees, there is some risk for licensors as well: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May lose some control over the elements of the marketing mix when an outside party sells products connected to the licensor's brand</a:t>
            </a:r>
            <a:endParaRPr sz="1600"/>
          </a:p>
          <a:p>
            <a:pPr marL="3429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Potential for licensee’s manufactured products to be of poor quality, potentially creating a negative perception of the licensor’s brand</a:t>
            </a:r>
            <a:endParaRPr sz="1600"/>
          </a:p>
        </p:txBody>
      </p:sp>
      <p:pic>
        <p:nvPicPr>
          <p:cNvPr id="215" name="Google Shape;21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7" name="Google Shape;217;p7"/>
          <p:cNvSpPr txBox="1">
            <a:spLocks noGrp="1"/>
          </p:cNvSpPr>
          <p:nvPr>
            <p:ph type="title"/>
          </p:nvPr>
        </p:nvSpPr>
        <p:spPr>
          <a:xfrm>
            <a:off x="585500" y="445025"/>
            <a:ext cx="46293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LICENSOR DISADVANTAGES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7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"/>
          <p:cNvSpPr txBox="1">
            <a:spLocks noGrp="1"/>
          </p:cNvSpPr>
          <p:nvPr>
            <p:ph type="subTitle" idx="1"/>
          </p:nvPr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Licensees pay a licensing fee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Fees include the ability to use specific logos, slogans or other trademarked images for use in the creation of company products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Licensees take on production issues and assume the risk by manufacturing products</a:t>
            </a:r>
            <a:endParaRPr sz="1600"/>
          </a:p>
        </p:txBody>
      </p:sp>
      <p:pic>
        <p:nvPicPr>
          <p:cNvPr id="224" name="Google Shape;22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6" name="Google Shape;226;p8"/>
          <p:cNvSpPr txBox="1">
            <a:spLocks noGrp="1"/>
          </p:cNvSpPr>
          <p:nvPr>
            <p:ph type="title"/>
          </p:nvPr>
        </p:nvSpPr>
        <p:spPr>
          <a:xfrm>
            <a:off x="585488" y="445025"/>
            <a:ext cx="60759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STEPS IN THE LICENSING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8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>
            <a:spLocks noGrp="1"/>
          </p:cNvSpPr>
          <p:nvPr>
            <p:ph type="title"/>
          </p:nvPr>
        </p:nvSpPr>
        <p:spPr>
          <a:xfrm>
            <a:off x="585488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LICENSING IN MUSIC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" name="Google Shape;233;p9"/>
          <p:cNvCxnSpPr/>
          <p:nvPr/>
        </p:nvCxnSpPr>
        <p:spPr>
          <a:xfrm>
            <a:off x="585488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34" name="Google Shape;23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6" name="Google Shape;236;p9"/>
          <p:cNvSpPr txBox="1"/>
          <p:nvPr/>
        </p:nvSpPr>
        <p:spPr>
          <a:xfrm>
            <a:off x="585488" y="1114211"/>
            <a:ext cx="77121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lang="en-US" sz="1600" b="1" i="0" u="none" strike="noStrike" cap="none">
                <a:solidFill>
                  <a:schemeClr val="lt1"/>
                </a:solidFill>
              </a:rPr>
              <a:t>Examples of music licensing are all around us:</a:t>
            </a: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Listening to the radio </a:t>
            </a:r>
            <a:endParaRPr sz="1600"/>
          </a:p>
          <a:p>
            <a:pPr marL="342900" marR="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Watching a movie and hearing music during a particular scene</a:t>
            </a:r>
            <a:endParaRPr sz="1600"/>
          </a:p>
          <a:p>
            <a:pPr marL="342900" marR="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Listening to music on Spotify online  </a:t>
            </a:r>
            <a:endParaRPr sz="1600"/>
          </a:p>
          <a:p>
            <a:pPr marL="342900" marR="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Hearing music in a restaurant or store </a:t>
            </a:r>
            <a:endParaRPr sz="1600"/>
          </a:p>
          <a:p>
            <a:pPr marL="342900" marR="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Watching American Idol contestants perform hit songs from various recording artists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1052</Words>
  <Application>Microsoft Macintosh PowerPoint</Application>
  <PresentationFormat>On-screen Show (16:9)</PresentationFormat>
  <Paragraphs>101</Paragraphs>
  <Slides>17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Montserrat</vt:lpstr>
      <vt:lpstr>Oswald</vt:lpstr>
      <vt:lpstr>Arial</vt:lpstr>
      <vt:lpstr>Futuristic Background by Slidesgo</vt:lpstr>
      <vt:lpstr>1_Futuristic Background by Slidesgo</vt:lpstr>
      <vt:lpstr>LICENSING PROCESS</vt:lpstr>
      <vt:lpstr>LICENSING</vt:lpstr>
      <vt:lpstr>LICENSING PROCESS</vt:lpstr>
      <vt:lpstr>LICENSEE ADVANTAGES</vt:lpstr>
      <vt:lpstr>LICENSEE DISADVANTAGES</vt:lpstr>
      <vt:lpstr>LICENSOR ADVANTAGES</vt:lpstr>
      <vt:lpstr>LICENSOR DISADVANTAGES</vt:lpstr>
      <vt:lpstr>STEPS IN THE LICENSING PROCESS</vt:lpstr>
      <vt:lpstr>LICENSING IN MUSIC</vt:lpstr>
      <vt:lpstr>PowerPoint Presentation</vt:lpstr>
      <vt:lpstr>LICENSING IMPACT ON CONSUMERS</vt:lpstr>
      <vt:lpstr>LICENSING IMPACT ON CONSUMERS</vt:lpstr>
      <vt:lpstr>LICENSING IMPACT ON CONSUMERS</vt:lpstr>
      <vt:lpstr>LICENSING IMPACT ON CONSUMERS</vt:lpstr>
      <vt:lpstr>LICENSING IMPACT ON CONSUMERS</vt:lpstr>
      <vt:lpstr>Profit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LICENSING PROCESS</dc:title>
  <dc:creator>Kelly, Bob</dc:creator>
  <cp:lastModifiedBy>Laura Bennett</cp:lastModifiedBy>
  <cp:revision>1</cp:revision>
  <dcterms:modified xsi:type="dcterms:W3CDTF">2023-08-10T22:33:51Z</dcterms:modified>
</cp:coreProperties>
</file>