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embeddedFontLst>
    <p:embeddedFont>
      <p:font typeface="Bookman Old Style" panose="02050604050505020204" pitchFamily="18" charset="0"/>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Libre Franklin" pitchFamily="2" charset="77"/>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gDusz8evXkL92x9C1JofMfrvgcb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72"/>
  </p:normalViewPr>
  <p:slideViewPr>
    <p:cSldViewPr snapToGrid="0">
      <p:cViewPr varScale="1">
        <p:scale>
          <a:sx n="99" d="100"/>
          <a:sy n="99"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customschemas.google.com/relationships/presentationmetadata" Target="metadata"/><Relationship Id="rId20" Type="http://schemas.openxmlformats.org/officeDocument/2006/relationships/slide" Target="slides/slide1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9" name="Google Shape;199;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5" name="Google Shape;26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7" name="Google Shape;287;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1" name="Google Shape;311;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5" name="Google Shape;335;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5" name="Google Shape;34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4" name="Google Shape;354;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4" name="Google Shape;36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3" name="Google Shape;373;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2" name="Google Shape;38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1" name="Google Shape;391;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1" name="Google Shape;401;p2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 name="Google Shape;114;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0" name="Google Shape;410;p3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1" name="Google Shape;151;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3"/>
        <p:cNvGrpSpPr/>
        <p:nvPr/>
      </p:nvGrpSpPr>
      <p:grpSpPr>
        <a:xfrm>
          <a:off x="0" y="0"/>
          <a:ext cx="0" cy="0"/>
          <a:chOff x="0" y="0"/>
          <a:chExt cx="0" cy="0"/>
        </a:xfrm>
      </p:grpSpPr>
      <p:sp>
        <p:nvSpPr>
          <p:cNvPr id="14" name="Google Shape;14;p34"/>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4"/>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34"/>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17" name="Google Shape;17;p34"/>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18" name="Google Shape;18;p34"/>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4"/>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4"/>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85"/>
        <p:cNvGrpSpPr/>
        <p:nvPr/>
      </p:nvGrpSpPr>
      <p:grpSpPr>
        <a:xfrm>
          <a:off x="0" y="0"/>
          <a:ext cx="0" cy="0"/>
          <a:chOff x="0" y="0"/>
          <a:chExt cx="0" cy="0"/>
        </a:xfrm>
      </p:grpSpPr>
      <p:sp>
        <p:nvSpPr>
          <p:cNvPr id="86" name="Google Shape;86;p42"/>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42"/>
          <p:cNvSpPr>
            <a:spLocks noGrp="1"/>
          </p:cNvSpPr>
          <p:nvPr>
            <p:ph type="pic" idx="2"/>
          </p:nvPr>
        </p:nvSpPr>
        <p:spPr>
          <a:xfrm>
            <a:off x="15" y="0"/>
            <a:ext cx="12191985" cy="4578350"/>
          </a:xfrm>
          <a:prstGeom prst="rect">
            <a:avLst/>
          </a:prstGeom>
          <a:solidFill>
            <a:srgbClr val="D8D8D8"/>
          </a:solidFill>
          <a:ln>
            <a:noFill/>
          </a:ln>
        </p:spPr>
      </p:sp>
      <p:sp>
        <p:nvSpPr>
          <p:cNvPr id="88" name="Google Shape;88;p42"/>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2"/>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90" name="Google Shape;90;p4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4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35"/>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35"/>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2" name="Google Shape;32;p35"/>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5"/>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5"/>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5"/>
        <p:cNvGrpSpPr/>
        <p:nvPr/>
      </p:nvGrpSpPr>
      <p:grpSpPr>
        <a:xfrm>
          <a:off x="0" y="0"/>
          <a:ext cx="0" cy="0"/>
          <a:chOff x="0" y="0"/>
          <a:chExt cx="0" cy="0"/>
        </a:xfrm>
      </p:grpSpPr>
      <p:sp>
        <p:nvSpPr>
          <p:cNvPr id="36" name="Google Shape;36;p3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3"/>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3"/>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39" name="Google Shape;39;p33"/>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40" name="Google Shape;40;p3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3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43"/>
        <p:cNvGrpSpPr/>
        <p:nvPr/>
      </p:nvGrpSpPr>
      <p:grpSpPr>
        <a:xfrm>
          <a:off x="0" y="0"/>
          <a:ext cx="0" cy="0"/>
          <a:chOff x="0" y="0"/>
          <a:chExt cx="0" cy="0"/>
        </a:xfrm>
      </p:grpSpPr>
      <p:sp>
        <p:nvSpPr>
          <p:cNvPr id="44" name="Google Shape;44;p36"/>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6"/>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b="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6"/>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47" name="Google Shape;47;p36"/>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48" name="Google Shape;48;p3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3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1"/>
        <p:cNvGrpSpPr/>
        <p:nvPr/>
      </p:nvGrpSpPr>
      <p:grpSpPr>
        <a:xfrm>
          <a:off x="0" y="0"/>
          <a:ext cx="0" cy="0"/>
          <a:chOff x="0" y="0"/>
          <a:chExt cx="0" cy="0"/>
        </a:xfrm>
      </p:grpSpPr>
      <p:sp>
        <p:nvSpPr>
          <p:cNvPr id="52" name="Google Shape;52;p37"/>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37"/>
          <p:cNvSpPr txBox="1">
            <a:spLocks noGrp="1"/>
          </p:cNvSpPr>
          <p:nvPr>
            <p:ph type="body" idx="1"/>
          </p:nvPr>
        </p:nvSpPr>
        <p:spPr>
          <a:xfrm>
            <a:off x="1097280" y="2120900"/>
            <a:ext cx="4639736" cy="3748193"/>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4" name="Google Shape;54;p37"/>
          <p:cNvSpPr txBox="1">
            <a:spLocks noGrp="1"/>
          </p:cNvSpPr>
          <p:nvPr>
            <p:ph type="body" idx="2"/>
          </p:nvPr>
        </p:nvSpPr>
        <p:spPr>
          <a:xfrm>
            <a:off x="6515944" y="2120900"/>
            <a:ext cx="4639736" cy="3748194"/>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3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
        <p:cNvGrpSpPr/>
        <p:nvPr/>
      </p:nvGrpSpPr>
      <p:grpSpPr>
        <a:xfrm>
          <a:off x="0" y="0"/>
          <a:ext cx="0" cy="0"/>
          <a:chOff x="0" y="0"/>
          <a:chExt cx="0" cy="0"/>
        </a:xfrm>
      </p:grpSpPr>
      <p:sp>
        <p:nvSpPr>
          <p:cNvPr id="59" name="Google Shape;59;p38"/>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8"/>
          <p:cNvSpPr txBox="1">
            <a:spLocks noGrp="1"/>
          </p:cNvSpPr>
          <p:nvPr>
            <p:ph type="body" idx="1"/>
          </p:nvPr>
        </p:nvSpPr>
        <p:spPr>
          <a:xfrm>
            <a:off x="1097280"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61" name="Google Shape;61;p38"/>
          <p:cNvSpPr txBox="1">
            <a:spLocks noGrp="1"/>
          </p:cNvSpPr>
          <p:nvPr>
            <p:ph type="body" idx="2"/>
          </p:nvPr>
        </p:nvSpPr>
        <p:spPr>
          <a:xfrm>
            <a:off x="1097280" y="2958274"/>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2" name="Google Shape;62;p38"/>
          <p:cNvSpPr txBox="1">
            <a:spLocks noGrp="1"/>
          </p:cNvSpPr>
          <p:nvPr>
            <p:ph type="body" idx="3"/>
          </p:nvPr>
        </p:nvSpPr>
        <p:spPr>
          <a:xfrm>
            <a:off x="6515944"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63" name="Google Shape;63;p38"/>
          <p:cNvSpPr txBox="1">
            <a:spLocks noGrp="1"/>
          </p:cNvSpPr>
          <p:nvPr>
            <p:ph type="body" idx="4"/>
          </p:nvPr>
        </p:nvSpPr>
        <p:spPr>
          <a:xfrm>
            <a:off x="6515944" y="2958273"/>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4" name="Google Shape;64;p38"/>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38"/>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39"/>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39"/>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9"/>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9"/>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72"/>
        <p:cNvGrpSpPr/>
        <p:nvPr/>
      </p:nvGrpSpPr>
      <p:grpSpPr>
        <a:xfrm>
          <a:off x="0" y="0"/>
          <a:ext cx="0" cy="0"/>
          <a:chOff x="0" y="0"/>
          <a:chExt cx="0" cy="0"/>
        </a:xfrm>
      </p:grpSpPr>
      <p:sp>
        <p:nvSpPr>
          <p:cNvPr id="73" name="Google Shape;73;p40"/>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40"/>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40"/>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0"/>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77"/>
        <p:cNvGrpSpPr/>
        <p:nvPr/>
      </p:nvGrpSpPr>
      <p:grpSpPr>
        <a:xfrm>
          <a:off x="0" y="0"/>
          <a:ext cx="0" cy="0"/>
          <a:chOff x="0" y="0"/>
          <a:chExt cx="0" cy="0"/>
        </a:xfrm>
      </p:grpSpPr>
      <p:sp>
        <p:nvSpPr>
          <p:cNvPr id="78" name="Google Shape;78;p41"/>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41"/>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1"/>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81" name="Google Shape;81;p41"/>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82" name="Google Shape;82;p41"/>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1"/>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4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800">
                <a:solidFill>
                  <a:schemeClr val="dk2"/>
                </a:solidFill>
                <a:latin typeface="Libre Franklin"/>
                <a:ea typeface="Libre Franklin"/>
                <a:cs typeface="Libre Franklin"/>
                <a:sym typeface="Libre Franklin"/>
              </a:defRPr>
            </a:lvl1pPr>
            <a:lvl2pPr marL="0" lvl="1" indent="0" algn="l">
              <a:spcBef>
                <a:spcPts val="0"/>
              </a:spcBef>
              <a:buNone/>
              <a:defRPr sz="800">
                <a:solidFill>
                  <a:schemeClr val="dk2"/>
                </a:solidFill>
                <a:latin typeface="Libre Franklin"/>
                <a:ea typeface="Libre Franklin"/>
                <a:cs typeface="Libre Franklin"/>
                <a:sym typeface="Libre Franklin"/>
              </a:defRPr>
            </a:lvl2pPr>
            <a:lvl3pPr marL="0" lvl="2" indent="0" algn="l">
              <a:spcBef>
                <a:spcPts val="0"/>
              </a:spcBef>
              <a:buNone/>
              <a:defRPr sz="800">
                <a:solidFill>
                  <a:schemeClr val="dk2"/>
                </a:solidFill>
                <a:latin typeface="Libre Franklin"/>
                <a:ea typeface="Libre Franklin"/>
                <a:cs typeface="Libre Franklin"/>
                <a:sym typeface="Libre Franklin"/>
              </a:defRPr>
            </a:lvl3pPr>
            <a:lvl4pPr marL="0" lvl="3" indent="0" algn="l">
              <a:spcBef>
                <a:spcPts val="0"/>
              </a:spcBef>
              <a:buNone/>
              <a:defRPr sz="800">
                <a:solidFill>
                  <a:schemeClr val="dk2"/>
                </a:solidFill>
                <a:latin typeface="Libre Franklin"/>
                <a:ea typeface="Libre Franklin"/>
                <a:cs typeface="Libre Franklin"/>
                <a:sym typeface="Libre Franklin"/>
              </a:defRPr>
            </a:lvl4pPr>
            <a:lvl5pPr marL="0" lvl="4" indent="0" algn="l">
              <a:spcBef>
                <a:spcPts val="0"/>
              </a:spcBef>
              <a:buNone/>
              <a:defRPr sz="800">
                <a:solidFill>
                  <a:schemeClr val="dk2"/>
                </a:solidFill>
                <a:latin typeface="Libre Franklin"/>
                <a:ea typeface="Libre Franklin"/>
                <a:cs typeface="Libre Franklin"/>
                <a:sym typeface="Libre Franklin"/>
              </a:defRPr>
            </a:lvl5pPr>
            <a:lvl6pPr marL="0" lvl="5" indent="0" algn="l">
              <a:spcBef>
                <a:spcPts val="0"/>
              </a:spcBef>
              <a:buNone/>
              <a:defRPr sz="800">
                <a:solidFill>
                  <a:schemeClr val="dk2"/>
                </a:solidFill>
                <a:latin typeface="Libre Franklin"/>
                <a:ea typeface="Libre Franklin"/>
                <a:cs typeface="Libre Franklin"/>
                <a:sym typeface="Libre Franklin"/>
              </a:defRPr>
            </a:lvl6pPr>
            <a:lvl7pPr marL="0" lvl="6" indent="0" algn="l">
              <a:spcBef>
                <a:spcPts val="0"/>
              </a:spcBef>
              <a:buNone/>
              <a:defRPr sz="800">
                <a:solidFill>
                  <a:schemeClr val="dk2"/>
                </a:solidFill>
                <a:latin typeface="Libre Franklin"/>
                <a:ea typeface="Libre Franklin"/>
                <a:cs typeface="Libre Franklin"/>
                <a:sym typeface="Libre Franklin"/>
              </a:defRPr>
            </a:lvl7pPr>
            <a:lvl8pPr marL="0" lvl="7" indent="0" algn="l">
              <a:spcBef>
                <a:spcPts val="0"/>
              </a:spcBef>
              <a:buNone/>
              <a:defRPr sz="800">
                <a:solidFill>
                  <a:schemeClr val="dk2"/>
                </a:solidFill>
                <a:latin typeface="Libre Franklin"/>
                <a:ea typeface="Libre Franklin"/>
                <a:cs typeface="Libre Franklin"/>
                <a:sym typeface="Libre Franklin"/>
              </a:defRPr>
            </a:lvl8pPr>
            <a:lvl9pPr marL="0" lvl="8" indent="0" algn="l">
              <a:spcBef>
                <a:spcPts val="0"/>
              </a:spcBef>
              <a:buNone/>
              <a:defRPr sz="800">
                <a:solidFill>
                  <a:schemeClr val="dk2"/>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2"/>
          <p:cNvSpPr/>
          <p:nvPr/>
        </p:nvSpPr>
        <p:spPr>
          <a:xfrm>
            <a:off x="3175" y="6400800"/>
            <a:ext cx="12188825" cy="4572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7" name="Google Shape;7;p3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32"/>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9" name="Google Shape;9;p3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 name="Google Shape;10;p3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1" name="Google Shape;11;p3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b="0" u="none">
                <a:solidFill>
                  <a:srgbClr val="FFFFFF"/>
                </a:solidFill>
                <a:latin typeface="Libre Franklin"/>
                <a:ea typeface="Libre Franklin"/>
                <a:cs typeface="Libre Franklin"/>
                <a:sym typeface="Libre Franklin"/>
              </a:defRPr>
            </a:lvl1pPr>
            <a:lvl2pPr marL="0" marR="0" lvl="1" indent="0" algn="l" rtl="0">
              <a:spcBef>
                <a:spcPts val="0"/>
              </a:spcBef>
              <a:buNone/>
              <a:defRPr sz="800" b="0" u="none">
                <a:solidFill>
                  <a:srgbClr val="FFFFFF"/>
                </a:solidFill>
                <a:latin typeface="Libre Franklin"/>
                <a:ea typeface="Libre Franklin"/>
                <a:cs typeface="Libre Franklin"/>
                <a:sym typeface="Libre Franklin"/>
              </a:defRPr>
            </a:lvl2pPr>
            <a:lvl3pPr marL="0" marR="0" lvl="2" indent="0" algn="l" rtl="0">
              <a:spcBef>
                <a:spcPts val="0"/>
              </a:spcBef>
              <a:buNone/>
              <a:defRPr sz="800" b="0" u="none">
                <a:solidFill>
                  <a:srgbClr val="FFFFFF"/>
                </a:solidFill>
                <a:latin typeface="Libre Franklin"/>
                <a:ea typeface="Libre Franklin"/>
                <a:cs typeface="Libre Franklin"/>
                <a:sym typeface="Libre Franklin"/>
              </a:defRPr>
            </a:lvl3pPr>
            <a:lvl4pPr marL="0" marR="0" lvl="3" indent="0" algn="l" rtl="0">
              <a:spcBef>
                <a:spcPts val="0"/>
              </a:spcBef>
              <a:buNone/>
              <a:defRPr sz="800" b="0" u="none">
                <a:solidFill>
                  <a:srgbClr val="FFFFFF"/>
                </a:solidFill>
                <a:latin typeface="Libre Franklin"/>
                <a:ea typeface="Libre Franklin"/>
                <a:cs typeface="Libre Franklin"/>
                <a:sym typeface="Libre Franklin"/>
              </a:defRPr>
            </a:lvl4pPr>
            <a:lvl5pPr marL="0" marR="0" lvl="4" indent="0" algn="l" rtl="0">
              <a:spcBef>
                <a:spcPts val="0"/>
              </a:spcBef>
              <a:buNone/>
              <a:defRPr sz="800" b="0" u="none">
                <a:solidFill>
                  <a:srgbClr val="FFFFFF"/>
                </a:solidFill>
                <a:latin typeface="Libre Franklin"/>
                <a:ea typeface="Libre Franklin"/>
                <a:cs typeface="Libre Franklin"/>
                <a:sym typeface="Libre Franklin"/>
              </a:defRPr>
            </a:lvl5pPr>
            <a:lvl6pPr marL="0" marR="0" lvl="5" indent="0" algn="l" rtl="0">
              <a:spcBef>
                <a:spcPts val="0"/>
              </a:spcBef>
              <a:buNone/>
              <a:defRPr sz="800" b="0" u="none">
                <a:solidFill>
                  <a:srgbClr val="FFFFFF"/>
                </a:solidFill>
                <a:latin typeface="Libre Franklin"/>
                <a:ea typeface="Libre Franklin"/>
                <a:cs typeface="Libre Franklin"/>
                <a:sym typeface="Libre Franklin"/>
              </a:defRPr>
            </a:lvl6pPr>
            <a:lvl7pPr marL="0" marR="0" lvl="6" indent="0" algn="l" rtl="0">
              <a:spcBef>
                <a:spcPts val="0"/>
              </a:spcBef>
              <a:buNone/>
              <a:defRPr sz="800" b="0" u="none">
                <a:solidFill>
                  <a:srgbClr val="FFFFFF"/>
                </a:solidFill>
                <a:latin typeface="Libre Franklin"/>
                <a:ea typeface="Libre Franklin"/>
                <a:cs typeface="Libre Franklin"/>
                <a:sym typeface="Libre Franklin"/>
              </a:defRPr>
            </a:lvl7pPr>
            <a:lvl8pPr marL="0" marR="0" lvl="7" indent="0" algn="l" rtl="0">
              <a:spcBef>
                <a:spcPts val="0"/>
              </a:spcBef>
              <a:buNone/>
              <a:defRPr sz="800" b="0" u="none">
                <a:solidFill>
                  <a:srgbClr val="FFFFFF"/>
                </a:solidFill>
                <a:latin typeface="Libre Franklin"/>
                <a:ea typeface="Libre Franklin"/>
                <a:cs typeface="Libre Franklin"/>
                <a:sym typeface="Libre Franklin"/>
              </a:defRPr>
            </a:lvl8pPr>
            <a:lvl9pPr marL="0" marR="0" lvl="8" indent="0" algn="l" rtl="0">
              <a:spcBef>
                <a:spcPts val="0"/>
              </a:spcBef>
              <a:buNone/>
              <a:defRPr sz="800" b="0" u="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12" name="Google Shape;12;p32"/>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
        <p:cNvGrpSpPr/>
        <p:nvPr/>
      </p:nvGrpSpPr>
      <p:grpSpPr>
        <a:xfrm>
          <a:off x="0" y="0"/>
          <a:ext cx="0" cy="0"/>
          <a:chOff x="0" y="0"/>
          <a:chExt cx="0" cy="0"/>
        </a:xfrm>
      </p:grpSpPr>
      <p:sp>
        <p:nvSpPr>
          <p:cNvPr id="22" name="Google Shape;22;p31"/>
          <p:cNvSpPr/>
          <p:nvPr/>
        </p:nvSpPr>
        <p:spPr>
          <a:xfrm>
            <a:off x="3175" y="6400800"/>
            <a:ext cx="12188825" cy="4572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3" name="Google Shape;23;p31"/>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 name="Google Shape;24;p31"/>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25" name="Google Shape;25;p31"/>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26" name="Google Shape;26;p31"/>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27" name="Google Shape;27;p3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b="0" u="none">
                <a:solidFill>
                  <a:srgbClr val="FFFFFF"/>
                </a:solidFill>
                <a:latin typeface="Libre Franklin"/>
                <a:ea typeface="Libre Franklin"/>
                <a:cs typeface="Libre Franklin"/>
                <a:sym typeface="Libre Franklin"/>
              </a:defRPr>
            </a:lvl1pPr>
            <a:lvl2pPr marL="0" marR="0" lvl="1" indent="0" algn="l" rtl="0">
              <a:spcBef>
                <a:spcPts val="0"/>
              </a:spcBef>
              <a:buNone/>
              <a:defRPr sz="800" b="0" u="none">
                <a:solidFill>
                  <a:srgbClr val="FFFFFF"/>
                </a:solidFill>
                <a:latin typeface="Libre Franklin"/>
                <a:ea typeface="Libre Franklin"/>
                <a:cs typeface="Libre Franklin"/>
                <a:sym typeface="Libre Franklin"/>
              </a:defRPr>
            </a:lvl2pPr>
            <a:lvl3pPr marL="0" marR="0" lvl="2" indent="0" algn="l" rtl="0">
              <a:spcBef>
                <a:spcPts val="0"/>
              </a:spcBef>
              <a:buNone/>
              <a:defRPr sz="800" b="0" u="none">
                <a:solidFill>
                  <a:srgbClr val="FFFFFF"/>
                </a:solidFill>
                <a:latin typeface="Libre Franklin"/>
                <a:ea typeface="Libre Franklin"/>
                <a:cs typeface="Libre Franklin"/>
                <a:sym typeface="Libre Franklin"/>
              </a:defRPr>
            </a:lvl3pPr>
            <a:lvl4pPr marL="0" marR="0" lvl="3" indent="0" algn="l" rtl="0">
              <a:spcBef>
                <a:spcPts val="0"/>
              </a:spcBef>
              <a:buNone/>
              <a:defRPr sz="800" b="0" u="none">
                <a:solidFill>
                  <a:srgbClr val="FFFFFF"/>
                </a:solidFill>
                <a:latin typeface="Libre Franklin"/>
                <a:ea typeface="Libre Franklin"/>
                <a:cs typeface="Libre Franklin"/>
                <a:sym typeface="Libre Franklin"/>
              </a:defRPr>
            </a:lvl4pPr>
            <a:lvl5pPr marL="0" marR="0" lvl="4" indent="0" algn="l" rtl="0">
              <a:spcBef>
                <a:spcPts val="0"/>
              </a:spcBef>
              <a:buNone/>
              <a:defRPr sz="800" b="0" u="none">
                <a:solidFill>
                  <a:srgbClr val="FFFFFF"/>
                </a:solidFill>
                <a:latin typeface="Libre Franklin"/>
                <a:ea typeface="Libre Franklin"/>
                <a:cs typeface="Libre Franklin"/>
                <a:sym typeface="Libre Franklin"/>
              </a:defRPr>
            </a:lvl5pPr>
            <a:lvl6pPr marL="0" marR="0" lvl="5" indent="0" algn="l" rtl="0">
              <a:spcBef>
                <a:spcPts val="0"/>
              </a:spcBef>
              <a:buNone/>
              <a:defRPr sz="800" b="0" u="none">
                <a:solidFill>
                  <a:srgbClr val="FFFFFF"/>
                </a:solidFill>
                <a:latin typeface="Libre Franklin"/>
                <a:ea typeface="Libre Franklin"/>
                <a:cs typeface="Libre Franklin"/>
                <a:sym typeface="Libre Franklin"/>
              </a:defRPr>
            </a:lvl6pPr>
            <a:lvl7pPr marL="0" marR="0" lvl="6" indent="0" algn="l" rtl="0">
              <a:spcBef>
                <a:spcPts val="0"/>
              </a:spcBef>
              <a:buNone/>
              <a:defRPr sz="800" b="0" u="none">
                <a:solidFill>
                  <a:srgbClr val="FFFFFF"/>
                </a:solidFill>
                <a:latin typeface="Libre Franklin"/>
                <a:ea typeface="Libre Franklin"/>
                <a:cs typeface="Libre Franklin"/>
                <a:sym typeface="Libre Franklin"/>
              </a:defRPr>
            </a:lvl7pPr>
            <a:lvl8pPr marL="0" marR="0" lvl="7" indent="0" algn="l" rtl="0">
              <a:spcBef>
                <a:spcPts val="0"/>
              </a:spcBef>
              <a:buNone/>
              <a:defRPr sz="800" b="0" u="none">
                <a:solidFill>
                  <a:srgbClr val="FFFFFF"/>
                </a:solidFill>
                <a:latin typeface="Libre Franklin"/>
                <a:ea typeface="Libre Franklin"/>
                <a:cs typeface="Libre Franklin"/>
                <a:sym typeface="Libre Franklin"/>
              </a:defRPr>
            </a:lvl8pPr>
            <a:lvl9pPr marL="0" marR="0" lvl="8" indent="0" algn="l" rtl="0">
              <a:spcBef>
                <a:spcPts val="0"/>
              </a:spcBef>
              <a:buNone/>
              <a:defRPr sz="800" b="0" u="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28" name="Google Shape;28;p31"/>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hyperlink" Target="https://www.delmarvanow.com/story/sports/2018/06/14/delmarva-shorebirds-changing-name-scrapple/70283400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g"/><Relationship Id="rId7"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png"/><Relationship Id="rId10" Type="http://schemas.openxmlformats.org/officeDocument/2006/relationships/image" Target="../media/image37.jpg"/><Relationship Id="rId4" Type="http://schemas.openxmlformats.org/officeDocument/2006/relationships/image" Target="../media/image31.jpg"/><Relationship Id="rId9"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g"/><Relationship Id="rId10" Type="http://schemas.openxmlformats.org/officeDocument/2006/relationships/image" Target="../media/image45.png"/><Relationship Id="rId4" Type="http://schemas.openxmlformats.org/officeDocument/2006/relationships/image" Target="../media/image39.jpg"/><Relationship Id="rId9" Type="http://schemas.openxmlformats.org/officeDocument/2006/relationships/image" Target="../media/image44.jp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s://www.silive.com/siyankees/2019/05/staten-island-yankees-to-bring-back-pizza-rats-for-second-straight-season.html" TargetMode="External"/><Relationship Id="rId3" Type="http://schemas.openxmlformats.org/officeDocument/2006/relationships/hyperlink" Target="https://www.milb.com/vermont/ballpark/maplekings" TargetMode="External"/><Relationship Id="rId7" Type="http://schemas.openxmlformats.org/officeDocument/2006/relationships/hyperlink" Target="https://www.delmarvanow.com/story/sports/2018/06/14/delmarva-shorebirds-changing-name-scrapple/702834002/"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www.theday.com/article/20180526/NWS01/180529477" TargetMode="External"/><Relationship Id="rId5" Type="http://schemas.openxmlformats.org/officeDocument/2006/relationships/hyperlink" Target="https://www.milb.com/wisconsin/news/wisconsin-timber-rattlers-change-name-to-wisconsin-brats-for-bratoberf-267301416" TargetMode="External"/><Relationship Id="rId4" Type="http://schemas.openxmlformats.org/officeDocument/2006/relationships/hyperlink" Target="https://buffalonews.com/sports/baseball/professional/buffalo-bisons-embrace-national-trend-drum-up-business-as-buffalo-wings/article_2ecdc673-9322-510c-9d40-ff53c1d50a47.html" TargetMode="External"/><Relationship Id="rId9"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s://thunder.milbstore.com/collections/pork-roll" TargetMode="External"/><Relationship Id="rId3" Type="http://schemas.openxmlformats.org/officeDocument/2006/relationships/hyperlink" Target="https://www.milb.com/news/fresno-grizzlies-release-2020-promotional-schedule-single-game-tickets-312737948" TargetMode="External"/><Relationship Id="rId7" Type="http://schemas.openxmlformats.org/officeDocument/2006/relationships/hyperlink" Target="https://www.milb.com/news/new-orleans-baby-cakes-change-name-to-crawdaddy-s-274907818"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stadiumjourney.com/news/the-pawsox-become-the-hot-wieners/" TargetMode="External"/><Relationship Id="rId5" Type="http://schemas.openxmlformats.org/officeDocument/2006/relationships/hyperlink" Target="https://www.postandcourier.com/sports/riverdogs-changing-name-to-charleston-boiled-peanuts-in-honor-of-tony-the-peanut-man/article_76806eb4-8918-11e8-9679-07878ee3f0b8.html" TargetMode="External"/><Relationship Id="rId10" Type="http://schemas.openxmlformats.org/officeDocument/2006/relationships/image" Target="../media/image2.gif"/><Relationship Id="rId4" Type="http://schemas.openxmlformats.org/officeDocument/2006/relationships/hyperlink" Target="https://www.baltimoresun.com/sports/mlb/bs-sp-minor-league-baseball-name-changes-20180620-story.html" TargetMode="External"/><Relationship Id="rId9" Type="http://schemas.openxmlformats.org/officeDocument/2006/relationships/hyperlink" Target="https://www.azcentral.com/story/sports/mlb/2019/05/03/minor-league-baseball-team-go-churros-rolls-out-churro-pants/109627400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
        <p:cNvGrpSpPr/>
        <p:nvPr/>
      </p:nvGrpSpPr>
      <p:grpSpPr>
        <a:xfrm>
          <a:off x="0" y="0"/>
          <a:ext cx="0" cy="0"/>
          <a:chOff x="0" y="0"/>
          <a:chExt cx="0" cy="0"/>
        </a:xfrm>
      </p:grpSpPr>
      <p:sp>
        <p:nvSpPr>
          <p:cNvPr id="97" name="Google Shape;97;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98" name="Google Shape;98;p1"/>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99" name="Google Shape;99;p1"/>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100" name="Google Shape;100;p1"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1" name="Google Shape;101;p1"/>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the Game</a:t>
            </a:r>
            <a:endParaRPr/>
          </a:p>
        </p:txBody>
      </p:sp>
      <p:sp>
        <p:nvSpPr>
          <p:cNvPr id="102" name="Google Shape;102;p1"/>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rgbClr val="F6A21D"/>
              </a:buClr>
              <a:buSzPts val="2400"/>
              <a:buFont typeface="Calibri"/>
              <a:buNone/>
            </a:pPr>
            <a:r>
              <a:rPr lang="en-US" sz="2400" b="0" i="0" u="none" strike="noStrike" cap="none">
                <a:solidFill>
                  <a:srgbClr val="FFFFFF"/>
                </a:solidFill>
                <a:latin typeface="Libre Franklin"/>
                <a:ea typeface="Libre Franklin"/>
                <a:cs typeface="Libre Franklin"/>
                <a:sym typeface="Libre Franklin"/>
              </a:rPr>
              <a:t>DISCUSSION QUESTIONS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9"/>
        <p:cNvGrpSpPr/>
        <p:nvPr/>
      </p:nvGrpSpPr>
      <p:grpSpPr>
        <a:xfrm>
          <a:off x="0" y="0"/>
          <a:ext cx="0" cy="0"/>
          <a:chOff x="0" y="0"/>
          <a:chExt cx="0" cy="0"/>
        </a:xfrm>
      </p:grpSpPr>
      <p:sp>
        <p:nvSpPr>
          <p:cNvPr id="180" name="Google Shape;180;p1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81" name="Google Shape;181;p10"/>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182" name="Google Shape;182;p10"/>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183" name="Google Shape;183;p10"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84" name="Google Shape;184;p10"/>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the Game</a:t>
            </a:r>
            <a:endParaRPr/>
          </a:p>
        </p:txBody>
      </p:sp>
      <p:sp>
        <p:nvSpPr>
          <p:cNvPr id="185" name="Google Shape;185;p10"/>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rgbClr val="F6A21D"/>
              </a:buClr>
              <a:buSzPts val="2400"/>
              <a:buFont typeface="Calibri"/>
              <a:buNone/>
            </a:pPr>
            <a:r>
              <a:rPr lang="en-US" sz="2400" b="0" i="0" u="none" strike="noStrike" cap="none">
                <a:solidFill>
                  <a:srgbClr val="FFFFFF"/>
                </a:solidFill>
                <a:latin typeface="Libre Franklin"/>
                <a:ea typeface="Libre Franklin"/>
                <a:cs typeface="Libre Franklin"/>
                <a:sym typeface="Libre Franklin"/>
              </a:rPr>
              <a:t>REBRAND PROMOTIONS TREND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9"/>
        <p:cNvGrpSpPr/>
        <p:nvPr/>
      </p:nvGrpSpPr>
      <p:grpSpPr>
        <a:xfrm>
          <a:off x="0" y="0"/>
          <a:ext cx="0" cy="0"/>
          <a:chOff x="0" y="0"/>
          <a:chExt cx="0" cy="0"/>
        </a:xfrm>
      </p:grpSpPr>
      <p:sp>
        <p:nvSpPr>
          <p:cNvPr id="190" name="Google Shape;190;p11"/>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91" name="Google Shape;191;p11"/>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92" name="Google Shape;192;p11"/>
          <p:cNvSpPr txBox="1">
            <a:spLocks noGrp="1"/>
          </p:cNvSpPr>
          <p:nvPr>
            <p:ph type="title"/>
          </p:nvPr>
        </p:nvSpPr>
        <p:spPr>
          <a:xfrm>
            <a:off x="485824" y="301320"/>
            <a:ext cx="3084844" cy="434349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Bookman Old Style"/>
              <a:buNone/>
            </a:pPr>
            <a:r>
              <a:rPr lang="en-US" sz="3600">
                <a:solidFill>
                  <a:schemeClr val="lt1"/>
                </a:solidFill>
              </a:rPr>
              <a:t>Staten Island Yankees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Staten Island Pizza Rats</a:t>
            </a:r>
            <a:endParaRPr/>
          </a:p>
        </p:txBody>
      </p:sp>
      <p:pic>
        <p:nvPicPr>
          <p:cNvPr id="193" name="Google Shape;193;p11" descr="Staten Island Yankees to bring back Pizza Rats for second straight ..."/>
          <p:cNvPicPr preferRelativeResize="0"/>
          <p:nvPr/>
        </p:nvPicPr>
        <p:blipFill rotWithShape="1">
          <a:blip r:embed="rId3">
            <a:alphaModFix/>
          </a:blip>
          <a:srcRect/>
          <a:stretch/>
        </p:blipFill>
        <p:spPr>
          <a:xfrm>
            <a:off x="4050807" y="0"/>
            <a:ext cx="8135162" cy="4328160"/>
          </a:xfrm>
          <a:prstGeom prst="rect">
            <a:avLst/>
          </a:prstGeom>
          <a:noFill/>
          <a:ln>
            <a:noFill/>
          </a:ln>
        </p:spPr>
      </p:pic>
      <p:sp>
        <p:nvSpPr>
          <p:cNvPr id="194" name="Google Shape;194;p11"/>
          <p:cNvSpPr txBox="1"/>
          <p:nvPr/>
        </p:nvSpPr>
        <p:spPr>
          <a:xfrm>
            <a:off x="4145455" y="4328160"/>
            <a:ext cx="7960200" cy="2432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b="0" i="0" u="none" strike="noStrike" cap="none">
                <a:solidFill>
                  <a:srgbClr val="3F3F3F"/>
                </a:solidFill>
                <a:latin typeface="Libre Franklin"/>
                <a:ea typeface="Libre Franklin"/>
                <a:cs typeface="Libre Franklin"/>
                <a:sym typeface="Libre Franklin"/>
              </a:rPr>
              <a:t>In 2018, the Staten Island Yankees rebranded as the “Pizza Rats” for a day, a “tribute” to the rodent that went viral when captured on a video posted to YouTube that carried a slice of cheese pizza down New York City subway steps.</a:t>
            </a:r>
            <a:endParaRPr sz="1300"/>
          </a:p>
          <a:p>
            <a:pPr marL="0" marR="0" lvl="0" indent="0" algn="l" rtl="0">
              <a:spcBef>
                <a:spcPts val="0"/>
              </a:spcBef>
              <a:spcAft>
                <a:spcPts val="0"/>
              </a:spcAft>
              <a:buNone/>
            </a:pPr>
            <a:endParaRPr sz="1900">
              <a:solidFill>
                <a:srgbClr val="3F3F3F"/>
              </a:solidFill>
              <a:latin typeface="Libre Franklin"/>
              <a:ea typeface="Libre Franklin"/>
              <a:cs typeface="Libre Franklin"/>
              <a:sym typeface="Libre Franklin"/>
            </a:endParaRPr>
          </a:p>
          <a:p>
            <a:pPr marL="0" marR="0" lvl="0" indent="0" algn="l" rtl="0">
              <a:spcBef>
                <a:spcPts val="0"/>
              </a:spcBef>
              <a:spcAft>
                <a:spcPts val="0"/>
              </a:spcAft>
              <a:buNone/>
            </a:pPr>
            <a:r>
              <a:rPr lang="en-US" sz="1900">
                <a:solidFill>
                  <a:schemeClr val="dk1"/>
                </a:solidFill>
                <a:latin typeface="Libre Franklin"/>
                <a:ea typeface="Libre Franklin"/>
                <a:cs typeface="Libre Franklin"/>
                <a:sym typeface="Libre Franklin"/>
              </a:rPr>
              <a:t>According to a report from SBNation, Staten Island sold more “Pizza Rats” merchandise in five days than it did as the Yankees for the entire previous year.</a:t>
            </a:r>
            <a:endParaRPr sz="1300"/>
          </a:p>
        </p:txBody>
      </p:sp>
      <p:pic>
        <p:nvPicPr>
          <p:cNvPr id="195" name="Google Shape;195;p11" descr="Staten Island Pizza Rats"/>
          <p:cNvPicPr preferRelativeResize="0"/>
          <p:nvPr/>
        </p:nvPicPr>
        <p:blipFill rotWithShape="1">
          <a:blip r:embed="rId4">
            <a:alphaModFix/>
          </a:blip>
          <a:srcRect/>
          <a:stretch/>
        </p:blipFill>
        <p:spPr>
          <a:xfrm>
            <a:off x="1171177" y="4623878"/>
            <a:ext cx="1708467" cy="1670948"/>
          </a:xfrm>
          <a:prstGeom prst="rect">
            <a:avLst/>
          </a:prstGeom>
          <a:noFill/>
          <a:ln>
            <a:noFill/>
          </a:ln>
        </p:spPr>
      </p:pic>
      <p:pic>
        <p:nvPicPr>
          <p:cNvPr id="196" name="Google Shape;196;p11" descr="Staten Island Yankees Logo PNG Transparent &amp; SVG Vector - Freebie ..."/>
          <p:cNvPicPr preferRelativeResize="0"/>
          <p:nvPr/>
        </p:nvPicPr>
        <p:blipFill rotWithShape="1">
          <a:blip r:embed="rId5">
            <a:alphaModFix/>
          </a:blip>
          <a:srcRect/>
          <a:stretch/>
        </p:blipFill>
        <p:spPr>
          <a:xfrm>
            <a:off x="953826" y="1388179"/>
            <a:ext cx="2148840" cy="21488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0"/>
        <p:cNvGrpSpPr/>
        <p:nvPr/>
      </p:nvGrpSpPr>
      <p:grpSpPr>
        <a:xfrm>
          <a:off x="0" y="0"/>
          <a:ext cx="0" cy="0"/>
          <a:chOff x="0" y="0"/>
          <a:chExt cx="0" cy="0"/>
        </a:xfrm>
      </p:grpSpPr>
      <p:sp>
        <p:nvSpPr>
          <p:cNvPr id="201" name="Google Shape;201;p12"/>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02" name="Google Shape;202;p12"/>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03" name="Google Shape;203;p12"/>
          <p:cNvSpPr txBox="1">
            <a:spLocks noGrp="1"/>
          </p:cNvSpPr>
          <p:nvPr>
            <p:ph type="title"/>
          </p:nvPr>
        </p:nvSpPr>
        <p:spPr>
          <a:xfrm>
            <a:off x="223301" y="283631"/>
            <a:ext cx="3609891" cy="591838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Wisconsin Timber Rattlers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Wisconsin Brats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04" name="Google Shape;204;p12"/>
          <p:cNvSpPr txBox="1"/>
          <p:nvPr/>
        </p:nvSpPr>
        <p:spPr>
          <a:xfrm>
            <a:off x="4190722" y="4714151"/>
            <a:ext cx="7900946" cy="175432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800" b="0" i="0" u="none" strike="noStrike" cap="none">
                <a:solidFill>
                  <a:srgbClr val="3F3F3F"/>
                </a:solidFill>
                <a:latin typeface="Libre Franklin"/>
                <a:ea typeface="Libre Franklin"/>
                <a:cs typeface="Libre Franklin"/>
                <a:sym typeface="Libre Franklin"/>
              </a:rPr>
              <a:t>The Wisconsin Timber Rattlers changed their name and their uniforms </a:t>
            </a:r>
            <a:r>
              <a:rPr lang="en-US" sz="1800">
                <a:solidFill>
                  <a:srgbClr val="3F3F3F"/>
                </a:solidFill>
                <a:latin typeface="Libre Franklin"/>
                <a:ea typeface="Libre Franklin"/>
                <a:cs typeface="Libre Franklin"/>
                <a:sym typeface="Libre Franklin"/>
              </a:rPr>
              <a:t>in a rebrand as </a:t>
            </a:r>
            <a:r>
              <a:rPr lang="en-US" sz="1800" b="0" i="0" u="none" strike="noStrike" cap="none">
                <a:solidFill>
                  <a:srgbClr val="3F3F3F"/>
                </a:solidFill>
                <a:latin typeface="Libre Franklin"/>
                <a:ea typeface="Libre Franklin"/>
                <a:cs typeface="Libre Franklin"/>
                <a:sym typeface="Libre Franklin"/>
              </a:rPr>
              <a:t>the “Wisconsin Brats” for one night only as part of “Bratoberfest” theme night event at the stadium.</a:t>
            </a:r>
            <a:endParaRPr/>
          </a:p>
          <a:p>
            <a:pPr marL="0" marR="0" lvl="0" indent="0" algn="l" rtl="0">
              <a:lnSpc>
                <a:spcPct val="100000"/>
              </a:lnSpc>
              <a:spcBef>
                <a:spcPts val="0"/>
              </a:spcBef>
              <a:spcAft>
                <a:spcPts val="0"/>
              </a:spcAft>
              <a:buClr>
                <a:schemeClr val="dk1"/>
              </a:buClr>
              <a:buSzPts val="1800"/>
              <a:buFont typeface="Libre Franklin"/>
              <a:buNone/>
            </a:pPr>
            <a:endParaRPr sz="1800">
              <a:solidFill>
                <a:srgbClr val="3F3F3F"/>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rgbClr val="3F3F3F"/>
              </a:buClr>
              <a:buSzPts val="1800"/>
              <a:buFont typeface="Libre Franklin"/>
              <a:buNone/>
            </a:pPr>
            <a:r>
              <a:rPr lang="en-US" sz="1800" b="0" i="0" u="none" strike="noStrike" cap="none">
                <a:solidFill>
                  <a:srgbClr val="3F3F3F"/>
                </a:solidFill>
                <a:latin typeface="Libre Franklin"/>
                <a:ea typeface="Libre Franklin"/>
                <a:cs typeface="Libre Franklin"/>
                <a:sym typeface="Libre Franklin"/>
              </a:rPr>
              <a:t>After the game, the special edition jerseys were sold in an online auction with proceeds benefitting the Timber Rattlers Charity Fund.</a:t>
            </a:r>
            <a:endParaRPr sz="1800" b="0" i="0" u="none" strike="noStrike" cap="none">
              <a:solidFill>
                <a:srgbClr val="000000"/>
              </a:solidFill>
              <a:latin typeface="Libre Franklin"/>
              <a:ea typeface="Libre Franklin"/>
              <a:cs typeface="Libre Franklin"/>
              <a:sym typeface="Libre Franklin"/>
            </a:endParaRPr>
          </a:p>
        </p:txBody>
      </p:sp>
      <p:pic>
        <p:nvPicPr>
          <p:cNvPr id="205" name="Google Shape;205;p12"/>
          <p:cNvPicPr preferRelativeResize="0"/>
          <p:nvPr/>
        </p:nvPicPr>
        <p:blipFill rotWithShape="1">
          <a:blip r:embed="rId3">
            <a:alphaModFix/>
          </a:blip>
          <a:srcRect/>
          <a:stretch/>
        </p:blipFill>
        <p:spPr>
          <a:xfrm>
            <a:off x="4050807" y="0"/>
            <a:ext cx="8146062" cy="4582160"/>
          </a:xfrm>
          <a:prstGeom prst="rect">
            <a:avLst/>
          </a:prstGeom>
          <a:noFill/>
          <a:ln>
            <a:noFill/>
          </a:ln>
        </p:spPr>
      </p:pic>
      <p:pic>
        <p:nvPicPr>
          <p:cNvPr id="206" name="Google Shape;206;p12" descr="Timber Rattlers to Become Wisconsin Brats on June 9 | Ballpark Digest"/>
          <p:cNvPicPr preferRelativeResize="0"/>
          <p:nvPr/>
        </p:nvPicPr>
        <p:blipFill rotWithShape="1">
          <a:blip r:embed="rId4">
            <a:alphaModFix/>
          </a:blip>
          <a:srcRect/>
          <a:stretch/>
        </p:blipFill>
        <p:spPr>
          <a:xfrm>
            <a:off x="1241348" y="4660117"/>
            <a:ext cx="1541900" cy="1541900"/>
          </a:xfrm>
          <a:prstGeom prst="rect">
            <a:avLst/>
          </a:prstGeom>
          <a:noFill/>
          <a:ln>
            <a:noFill/>
          </a:ln>
        </p:spPr>
      </p:pic>
      <p:pic>
        <p:nvPicPr>
          <p:cNvPr id="207" name="Google Shape;207;p12" descr="Wisconsin Timber Rattlers Review (@TRatReview) | Twitter"/>
          <p:cNvPicPr preferRelativeResize="0"/>
          <p:nvPr/>
        </p:nvPicPr>
        <p:blipFill rotWithShape="1">
          <a:blip r:embed="rId5">
            <a:alphaModFix/>
          </a:blip>
          <a:srcRect/>
          <a:stretch/>
        </p:blipFill>
        <p:spPr>
          <a:xfrm>
            <a:off x="1241349" y="1668661"/>
            <a:ext cx="1541899" cy="15418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sp>
        <p:nvSpPr>
          <p:cNvPr id="212" name="Google Shape;212;p13"/>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13" name="Google Shape;213;p13"/>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14" name="Google Shape;214;p13"/>
          <p:cNvSpPr txBox="1">
            <a:spLocks noGrp="1"/>
          </p:cNvSpPr>
          <p:nvPr>
            <p:ph type="title"/>
          </p:nvPr>
        </p:nvSpPr>
        <p:spPr>
          <a:xfrm>
            <a:off x="223301" y="283631"/>
            <a:ext cx="3827506" cy="591838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Fresno Grizzlies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Fresno Tacos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15" name="Google Shape;215;p13"/>
          <p:cNvSpPr txBox="1"/>
          <p:nvPr/>
        </p:nvSpPr>
        <p:spPr>
          <a:xfrm>
            <a:off x="4190722" y="4714151"/>
            <a:ext cx="7900946" cy="20313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800" b="0" i="0" u="none" strike="noStrike" cap="none">
                <a:solidFill>
                  <a:srgbClr val="3F3F3F"/>
                </a:solidFill>
                <a:latin typeface="Libre Franklin"/>
                <a:ea typeface="Libre Franklin"/>
                <a:cs typeface="Libre Franklin"/>
                <a:sym typeface="Libre Franklin"/>
              </a:rPr>
              <a:t>One of the first teams to start the food rebrand craze, the Fresno Grizzlies found lightning in a bottle (or a taco shell) when they decided to call themselves the Tacos for one game several years ago.  </a:t>
            </a:r>
            <a:endParaRPr/>
          </a:p>
          <a:p>
            <a:pPr marL="0" marR="0" lvl="0" indent="0" algn="l" rtl="0">
              <a:lnSpc>
                <a:spcPct val="100000"/>
              </a:lnSpc>
              <a:spcBef>
                <a:spcPts val="0"/>
              </a:spcBef>
              <a:spcAft>
                <a:spcPts val="0"/>
              </a:spcAft>
              <a:buClr>
                <a:schemeClr val="dk1"/>
              </a:buClr>
              <a:buSzPts val="1800"/>
              <a:buFont typeface="Libre Franklin"/>
              <a:buNone/>
            </a:pPr>
            <a:endParaRPr sz="1800">
              <a:solidFill>
                <a:srgbClr val="3F3F3F"/>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rgbClr val="3F3F3F"/>
              </a:buClr>
              <a:buSzPts val="1800"/>
              <a:buFont typeface="Libre Franklin"/>
              <a:buNone/>
            </a:pPr>
            <a:r>
              <a:rPr lang="en-US" sz="1800">
                <a:solidFill>
                  <a:srgbClr val="3F3F3F"/>
                </a:solidFill>
                <a:latin typeface="Libre Franklin"/>
                <a:ea typeface="Libre Franklin"/>
                <a:cs typeface="Libre Franklin"/>
                <a:sym typeface="Libre Franklin"/>
              </a:rPr>
              <a:t>Since then, Fresno Tacos merchandise has flown off the shelves, and the entire city has rallied around the annual event, </a:t>
            </a:r>
            <a:r>
              <a:rPr lang="en-US" sz="1800" b="0" i="0" u="none" strike="noStrike" cap="none">
                <a:solidFill>
                  <a:srgbClr val="3F3F3F"/>
                </a:solidFill>
                <a:latin typeface="Libre Franklin"/>
                <a:ea typeface="Libre Franklin"/>
                <a:cs typeface="Libre Franklin"/>
                <a:sym typeface="Libre Franklin"/>
              </a:rPr>
              <a:t>with the city of Fresno co-hosting an annual “Taco Truck Throwdown” around the ballpark.  </a:t>
            </a:r>
            <a:endParaRPr sz="1800" b="0" i="0" u="none" strike="noStrike" cap="none">
              <a:solidFill>
                <a:srgbClr val="000000"/>
              </a:solidFill>
              <a:latin typeface="Libre Franklin"/>
              <a:ea typeface="Libre Franklin"/>
              <a:cs typeface="Libre Franklin"/>
              <a:sym typeface="Libre Franklin"/>
            </a:endParaRPr>
          </a:p>
        </p:txBody>
      </p:sp>
      <p:pic>
        <p:nvPicPr>
          <p:cNvPr id="216" name="Google Shape;216;p13" descr="The Fresno Tacos World Taco-Eating Championship | Major League ..."/>
          <p:cNvPicPr preferRelativeResize="0"/>
          <p:nvPr/>
        </p:nvPicPr>
        <p:blipFill rotWithShape="1">
          <a:blip r:embed="rId3">
            <a:alphaModFix/>
          </a:blip>
          <a:srcRect/>
          <a:stretch/>
        </p:blipFill>
        <p:spPr>
          <a:xfrm>
            <a:off x="948957" y="4610433"/>
            <a:ext cx="1977123" cy="1591584"/>
          </a:xfrm>
          <a:prstGeom prst="rect">
            <a:avLst/>
          </a:prstGeom>
          <a:noFill/>
          <a:ln>
            <a:noFill/>
          </a:ln>
        </p:spPr>
      </p:pic>
      <p:pic>
        <p:nvPicPr>
          <p:cNvPr id="217" name="Google Shape;217;p13" descr="Mycentralvalley Is The Central Valley's Source For - Fresno ..."/>
          <p:cNvPicPr preferRelativeResize="0"/>
          <p:nvPr/>
        </p:nvPicPr>
        <p:blipFill rotWithShape="1">
          <a:blip r:embed="rId4">
            <a:alphaModFix/>
          </a:blip>
          <a:srcRect/>
          <a:stretch/>
        </p:blipFill>
        <p:spPr>
          <a:xfrm>
            <a:off x="949259" y="1663778"/>
            <a:ext cx="1976821" cy="1579046"/>
          </a:xfrm>
          <a:prstGeom prst="rect">
            <a:avLst/>
          </a:prstGeom>
          <a:noFill/>
          <a:ln>
            <a:noFill/>
          </a:ln>
        </p:spPr>
      </p:pic>
      <p:pic>
        <p:nvPicPr>
          <p:cNvPr id="218" name="Google Shape;218;p13" descr="Fresno Tacos Unveil 2019 Look | Ballpark Digest"/>
          <p:cNvPicPr preferRelativeResize="0"/>
          <p:nvPr/>
        </p:nvPicPr>
        <p:blipFill rotWithShape="1">
          <a:blip r:embed="rId5">
            <a:alphaModFix/>
          </a:blip>
          <a:srcRect/>
          <a:stretch/>
        </p:blipFill>
        <p:spPr>
          <a:xfrm>
            <a:off x="4050807" y="0"/>
            <a:ext cx="8135508" cy="45762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2"/>
        <p:cNvGrpSpPr/>
        <p:nvPr/>
      </p:nvGrpSpPr>
      <p:grpSpPr>
        <a:xfrm>
          <a:off x="0" y="0"/>
          <a:ext cx="0" cy="0"/>
          <a:chOff x="0" y="0"/>
          <a:chExt cx="0" cy="0"/>
        </a:xfrm>
      </p:grpSpPr>
      <p:sp>
        <p:nvSpPr>
          <p:cNvPr id="223" name="Google Shape;223;p14"/>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24" name="Google Shape;224;p14"/>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25" name="Google Shape;225;p14"/>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Bookman Old Style"/>
              <a:buNone/>
            </a:pPr>
            <a:r>
              <a:rPr lang="en-US" sz="3600">
                <a:solidFill>
                  <a:schemeClr val="lt1"/>
                </a:solidFill>
              </a:rPr>
              <a:t>Delmarva Shorebirds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Delmarva Scrapple</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26" name="Google Shape;226;p14"/>
          <p:cNvSpPr txBox="1"/>
          <p:nvPr/>
        </p:nvSpPr>
        <p:spPr>
          <a:xfrm>
            <a:off x="4190722" y="4714151"/>
            <a:ext cx="7900800" cy="1923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700" b="0" i="0" u="none" strike="noStrike" cap="none">
                <a:solidFill>
                  <a:srgbClr val="3F3F3F"/>
                </a:solidFill>
                <a:latin typeface="Libre Franklin"/>
                <a:ea typeface="Libre Franklin"/>
                <a:cs typeface="Libre Franklin"/>
                <a:sym typeface="Libre Franklin"/>
              </a:rPr>
              <a:t>According to </a:t>
            </a:r>
            <a:r>
              <a:rPr lang="en-US" sz="1700" b="0" i="0" u="sng" strike="noStrike" cap="none">
                <a:solidFill>
                  <a:srgbClr val="3F3F3F"/>
                </a:solidFill>
                <a:latin typeface="Libre Franklin"/>
                <a:ea typeface="Libre Franklin"/>
                <a:cs typeface="Libre Franklin"/>
                <a:sym typeface="Libre Franklin"/>
                <a:hlinkClick r:id="rId3">
                  <a:extLst>
                    <a:ext uri="{A12FA001-AC4F-418D-AE19-62706E023703}">
                      <ahyp:hlinkClr xmlns:ahyp="http://schemas.microsoft.com/office/drawing/2018/hyperlinkcolor" val="tx"/>
                    </a:ext>
                  </a:extLst>
                </a:hlinkClick>
              </a:rPr>
              <a:t>Delmarva Now</a:t>
            </a:r>
            <a:r>
              <a:rPr lang="en-US" sz="1700" b="0" i="0" u="none" strike="noStrike" cap="none">
                <a:solidFill>
                  <a:srgbClr val="3F3F3F"/>
                </a:solidFill>
                <a:latin typeface="Libre Franklin"/>
                <a:ea typeface="Libre Franklin"/>
                <a:cs typeface="Libre Franklin"/>
                <a:sym typeface="Libre Franklin"/>
              </a:rPr>
              <a:t>, Scrapple is a breakfast meat that is extremely popular on the Delmarva Peninsula and in the Mid-Atlantic Region. It's enjoyed thin and crispy or thick and mushy, on an egg and cheese sandwich, with ketchup, grape jelly or with maple syrup.</a:t>
            </a:r>
            <a:endParaRPr sz="1300"/>
          </a:p>
          <a:p>
            <a:pPr marL="0" marR="0" lvl="0" indent="0" algn="l" rtl="0">
              <a:lnSpc>
                <a:spcPct val="100000"/>
              </a:lnSpc>
              <a:spcBef>
                <a:spcPts val="0"/>
              </a:spcBef>
              <a:spcAft>
                <a:spcPts val="0"/>
              </a:spcAft>
              <a:buClr>
                <a:schemeClr val="dk1"/>
              </a:buClr>
              <a:buSzPts val="1800"/>
              <a:buFont typeface="Libre Franklin"/>
              <a:buNone/>
            </a:pPr>
            <a:endParaRPr sz="1700" b="0" i="0" u="none" strike="noStrike" cap="none">
              <a:solidFill>
                <a:srgbClr val="3F3F3F"/>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rgbClr val="3F3F3F"/>
              </a:buClr>
              <a:buSzPts val="1800"/>
              <a:buFont typeface="Libre Franklin"/>
              <a:buNone/>
            </a:pPr>
            <a:r>
              <a:rPr lang="en-US" sz="1700" b="0" i="0" u="none" strike="noStrike" cap="none">
                <a:solidFill>
                  <a:srgbClr val="3F3F3F"/>
                </a:solidFill>
                <a:latin typeface="Libre Franklin"/>
                <a:ea typeface="Libre Franklin"/>
                <a:cs typeface="Libre Franklin"/>
                <a:sym typeface="Libre Franklin"/>
              </a:rPr>
              <a:t>The Shorebirds created scrapple-branded jerseys and caps in honor of the area’s unique breakfast food which wer</a:t>
            </a:r>
            <a:r>
              <a:rPr lang="en-US" sz="1700">
                <a:solidFill>
                  <a:srgbClr val="3F3F3F"/>
                </a:solidFill>
                <a:latin typeface="Libre Franklin"/>
                <a:ea typeface="Libre Franklin"/>
                <a:cs typeface="Libre Franklin"/>
                <a:sym typeface="Libre Franklin"/>
              </a:rPr>
              <a:t>e later auctioned off for charity.</a:t>
            </a:r>
            <a:endParaRPr sz="1700" b="0" i="0" u="none" strike="noStrike" cap="none">
              <a:solidFill>
                <a:srgbClr val="000000"/>
              </a:solidFill>
              <a:latin typeface="Libre Franklin"/>
              <a:ea typeface="Libre Franklin"/>
              <a:cs typeface="Libre Franklin"/>
              <a:sym typeface="Libre Franklin"/>
            </a:endParaRPr>
          </a:p>
        </p:txBody>
      </p:sp>
      <p:pic>
        <p:nvPicPr>
          <p:cNvPr id="227" name="Google Shape;227;p14" descr="The Delmarva Shorebirds will change their name to &quot;Delmarva Scrapple&quot; on Aug. 18, 2018."/>
          <p:cNvPicPr preferRelativeResize="0"/>
          <p:nvPr/>
        </p:nvPicPr>
        <p:blipFill rotWithShape="1">
          <a:blip r:embed="rId4">
            <a:alphaModFix/>
          </a:blip>
          <a:srcRect/>
          <a:stretch/>
        </p:blipFill>
        <p:spPr>
          <a:xfrm>
            <a:off x="4050806" y="0"/>
            <a:ext cx="8157871" cy="4610433"/>
          </a:xfrm>
          <a:prstGeom prst="rect">
            <a:avLst/>
          </a:prstGeom>
          <a:noFill/>
          <a:ln>
            <a:noFill/>
          </a:ln>
        </p:spPr>
      </p:pic>
      <p:pic>
        <p:nvPicPr>
          <p:cNvPr id="228" name="Google Shape;228;p14" descr="Shorebirds to Become Scrapple on August 18 | Ballpark Digest"/>
          <p:cNvPicPr preferRelativeResize="0"/>
          <p:nvPr/>
        </p:nvPicPr>
        <p:blipFill rotWithShape="1">
          <a:blip r:embed="rId5">
            <a:alphaModFix/>
          </a:blip>
          <a:srcRect b="13371"/>
          <a:stretch/>
        </p:blipFill>
        <p:spPr>
          <a:xfrm>
            <a:off x="1168153" y="4716774"/>
            <a:ext cx="1714500" cy="1485243"/>
          </a:xfrm>
          <a:prstGeom prst="rect">
            <a:avLst/>
          </a:prstGeom>
          <a:noFill/>
          <a:ln>
            <a:noFill/>
          </a:ln>
        </p:spPr>
      </p:pic>
      <p:pic>
        <p:nvPicPr>
          <p:cNvPr id="229" name="Google Shape;229;p14" descr="Delmarva Shorebirds | MiLB.com"/>
          <p:cNvPicPr preferRelativeResize="0"/>
          <p:nvPr/>
        </p:nvPicPr>
        <p:blipFill rotWithShape="1">
          <a:blip r:embed="rId6">
            <a:alphaModFix/>
          </a:blip>
          <a:srcRect/>
          <a:stretch/>
        </p:blipFill>
        <p:spPr>
          <a:xfrm>
            <a:off x="1113302" y="2050243"/>
            <a:ext cx="1824202" cy="137875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
        <p:cNvGrpSpPr/>
        <p:nvPr/>
      </p:nvGrpSpPr>
      <p:grpSpPr>
        <a:xfrm>
          <a:off x="0" y="0"/>
          <a:ext cx="0" cy="0"/>
          <a:chOff x="0" y="0"/>
          <a:chExt cx="0" cy="0"/>
        </a:xfrm>
      </p:grpSpPr>
      <p:sp>
        <p:nvSpPr>
          <p:cNvPr id="234" name="Google Shape;234;p15"/>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35" name="Google Shape;235;p15"/>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36" name="Google Shape;236;p15"/>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Bookman Old Style"/>
              <a:buNone/>
            </a:pPr>
            <a:r>
              <a:rPr lang="en-US" sz="3600">
                <a:solidFill>
                  <a:schemeClr val="lt1"/>
                </a:solidFill>
              </a:rPr>
              <a:t>New Orleans </a:t>
            </a:r>
            <a:br>
              <a:rPr lang="en-US" sz="3600">
                <a:solidFill>
                  <a:schemeClr val="lt1"/>
                </a:solidFill>
              </a:rPr>
            </a:br>
            <a:r>
              <a:rPr lang="en-US" sz="3600">
                <a:solidFill>
                  <a:schemeClr val="lt1"/>
                </a:solidFill>
              </a:rPr>
              <a:t>Baby Cakes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New Orleans Crawdaddy’s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37" name="Google Shape;237;p15"/>
          <p:cNvSpPr txBox="1"/>
          <p:nvPr/>
        </p:nvSpPr>
        <p:spPr>
          <a:xfrm>
            <a:off x="4190722" y="4677033"/>
            <a:ext cx="7900946" cy="20313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800" b="0" i="0" u="none" strike="noStrike" cap="none">
                <a:solidFill>
                  <a:srgbClr val="3F3F3F"/>
                </a:solidFill>
                <a:latin typeface="Libre Franklin"/>
                <a:ea typeface="Libre Franklin"/>
                <a:cs typeface="Libre Franklin"/>
                <a:sym typeface="Libre Franklin"/>
              </a:rPr>
              <a:t>In what could be considered an example of reverse product placement as well as an industry trend, MiLB’s New Orleans Baby Cakes suited up as the Crawdaddy's for “Brockmire Night”, a fictitious franchise featured in a baseball-themed comedy series on IFC.  The Baby Cakes' one-night-only rebranding was a huge success, with the team selling out half of their “Crawdaddy’s” t-shirt inventory the day before the game when the franchise made them available online in a presale.</a:t>
            </a:r>
            <a:endParaRPr sz="1800" b="0" i="0" u="none" strike="noStrike" cap="none">
              <a:solidFill>
                <a:srgbClr val="000000"/>
              </a:solidFill>
              <a:latin typeface="Libre Franklin"/>
              <a:ea typeface="Libre Franklin"/>
              <a:cs typeface="Libre Franklin"/>
              <a:sym typeface="Libre Franklin"/>
            </a:endParaRPr>
          </a:p>
        </p:txBody>
      </p:sp>
      <p:pic>
        <p:nvPicPr>
          <p:cNvPr id="238" name="Google Shape;238;p15" descr="Baby Cakes To Become Crawdaddy's For Brockmire Night"/>
          <p:cNvPicPr preferRelativeResize="0"/>
          <p:nvPr/>
        </p:nvPicPr>
        <p:blipFill rotWithShape="1">
          <a:blip r:embed="rId3">
            <a:alphaModFix/>
          </a:blip>
          <a:srcRect/>
          <a:stretch/>
        </p:blipFill>
        <p:spPr>
          <a:xfrm>
            <a:off x="410561" y="4899992"/>
            <a:ext cx="2952750" cy="1524000"/>
          </a:xfrm>
          <a:prstGeom prst="rect">
            <a:avLst/>
          </a:prstGeom>
          <a:noFill/>
          <a:ln>
            <a:noFill/>
          </a:ln>
        </p:spPr>
      </p:pic>
      <p:pic>
        <p:nvPicPr>
          <p:cNvPr id="239" name="Google Shape;239;p15" descr="New Orleans Baby Cakes (AAA Marlins) MiLB Die-Cut Decal / Sticker *Free Shipping"/>
          <p:cNvPicPr preferRelativeResize="0"/>
          <p:nvPr/>
        </p:nvPicPr>
        <p:blipFill rotWithShape="1">
          <a:blip r:embed="rId4">
            <a:alphaModFix/>
          </a:blip>
          <a:srcRect/>
          <a:stretch/>
        </p:blipFill>
        <p:spPr>
          <a:xfrm>
            <a:off x="1231872" y="1735115"/>
            <a:ext cx="1587062" cy="1507709"/>
          </a:xfrm>
          <a:prstGeom prst="rect">
            <a:avLst/>
          </a:prstGeom>
          <a:noFill/>
          <a:ln>
            <a:noFill/>
          </a:ln>
        </p:spPr>
      </p:pic>
      <p:pic>
        <p:nvPicPr>
          <p:cNvPr id="240" name="Google Shape;240;p15" descr="New Orleans 'Crawdaddy's' come to life"/>
          <p:cNvPicPr preferRelativeResize="0"/>
          <p:nvPr/>
        </p:nvPicPr>
        <p:blipFill rotWithShape="1">
          <a:blip r:embed="rId5">
            <a:alphaModFix/>
          </a:blip>
          <a:srcRect/>
          <a:stretch/>
        </p:blipFill>
        <p:spPr>
          <a:xfrm>
            <a:off x="4045121" y="0"/>
            <a:ext cx="8141194" cy="457942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4"/>
        <p:cNvGrpSpPr/>
        <p:nvPr/>
      </p:nvGrpSpPr>
      <p:grpSpPr>
        <a:xfrm>
          <a:off x="0" y="0"/>
          <a:ext cx="0" cy="0"/>
          <a:chOff x="0" y="0"/>
          <a:chExt cx="0" cy="0"/>
        </a:xfrm>
      </p:grpSpPr>
      <p:sp>
        <p:nvSpPr>
          <p:cNvPr id="245" name="Google Shape;245;p16"/>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46" name="Google Shape;246;p16"/>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47" name="Google Shape;247;p16"/>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Bookman Old Style"/>
              <a:buNone/>
            </a:pPr>
            <a:r>
              <a:rPr lang="en-US" sz="3600">
                <a:solidFill>
                  <a:schemeClr val="lt1"/>
                </a:solidFill>
              </a:rPr>
              <a:t>Buffalo Bisons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Buffalo Wings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48" name="Google Shape;248;p16"/>
          <p:cNvSpPr txBox="1"/>
          <p:nvPr/>
        </p:nvSpPr>
        <p:spPr>
          <a:xfrm>
            <a:off x="4190722" y="5394531"/>
            <a:ext cx="7900946"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800" b="0" i="0" u="none" strike="noStrike" cap="none" dirty="0">
                <a:solidFill>
                  <a:srgbClr val="3F3F3F"/>
                </a:solidFill>
                <a:latin typeface="Libre Franklin"/>
                <a:ea typeface="Libre Franklin"/>
                <a:cs typeface="Libre Franklin"/>
                <a:sym typeface="Libre Franklin"/>
              </a:rPr>
              <a:t>Bisons’ general manager Mike </a:t>
            </a:r>
            <a:r>
              <a:rPr lang="en-US" sz="1800" b="0" i="0" u="none" strike="noStrike" cap="none" dirty="0" err="1">
                <a:solidFill>
                  <a:srgbClr val="3F3F3F"/>
                </a:solidFill>
                <a:latin typeface="Libre Franklin"/>
                <a:ea typeface="Libre Franklin"/>
                <a:cs typeface="Libre Franklin"/>
                <a:sym typeface="Libre Franklin"/>
              </a:rPr>
              <a:t>Buczkowski</a:t>
            </a:r>
            <a:r>
              <a:rPr lang="en-US" sz="1800" b="0" i="0" u="none" strike="noStrike" cap="none" dirty="0">
                <a:solidFill>
                  <a:srgbClr val="3F3F3F"/>
                </a:solidFill>
                <a:latin typeface="Libre Franklin"/>
                <a:ea typeface="Libre Franklin"/>
                <a:cs typeface="Libre Franklin"/>
                <a:sym typeface="Libre Franklin"/>
              </a:rPr>
              <a:t> said in an interview after the team’s first season rebranding for a game as the ‘Buffalo Wings’: “</a:t>
            </a:r>
            <a:r>
              <a:rPr lang="en-US" sz="1800" b="0" i="1" u="none" strike="noStrike" cap="none" dirty="0">
                <a:solidFill>
                  <a:srgbClr val="3F3F3F"/>
                </a:solidFill>
                <a:latin typeface="Libre Franklin"/>
                <a:ea typeface="Libre Franklin"/>
                <a:cs typeface="Libre Franklin"/>
                <a:sym typeface="Libre Franklin"/>
              </a:rPr>
              <a:t>We don’t release financially what we do, but the ‘Wings’ merchandise last year helped to propel us to be one of the top 10 in merchandise sales in minor league baseball</a:t>
            </a:r>
            <a:r>
              <a:rPr lang="en-US" sz="1800" b="0" i="0" u="none" strike="noStrike" cap="none" dirty="0">
                <a:solidFill>
                  <a:srgbClr val="3F3F3F"/>
                </a:solidFill>
                <a:latin typeface="Libre Franklin"/>
                <a:ea typeface="Libre Franklin"/>
                <a:cs typeface="Libre Franklin"/>
                <a:sym typeface="Libre Franklin"/>
              </a:rPr>
              <a:t>.”</a:t>
            </a:r>
            <a:endParaRPr sz="1800" b="0" i="0" u="none" strike="noStrike" cap="none" dirty="0">
              <a:solidFill>
                <a:srgbClr val="000000"/>
              </a:solidFill>
              <a:latin typeface="Libre Franklin"/>
              <a:ea typeface="Libre Franklin"/>
              <a:cs typeface="Libre Franklin"/>
              <a:sym typeface="Libre Franklin"/>
            </a:endParaRPr>
          </a:p>
        </p:txBody>
      </p:sp>
      <p:pic>
        <p:nvPicPr>
          <p:cNvPr id="249" name="Google Shape;249;p16" descr="Buffalo Wings: Do you love or hate the new alter ego of the Buffalo ..."/>
          <p:cNvPicPr preferRelativeResize="0"/>
          <p:nvPr/>
        </p:nvPicPr>
        <p:blipFill rotWithShape="1">
          <a:blip r:embed="rId3">
            <a:alphaModFix/>
          </a:blip>
          <a:srcRect/>
          <a:stretch/>
        </p:blipFill>
        <p:spPr>
          <a:xfrm>
            <a:off x="704352" y="4715835"/>
            <a:ext cx="2642101" cy="1486182"/>
          </a:xfrm>
          <a:prstGeom prst="rect">
            <a:avLst/>
          </a:prstGeom>
          <a:noFill/>
          <a:ln>
            <a:noFill/>
          </a:ln>
        </p:spPr>
      </p:pic>
      <p:pic>
        <p:nvPicPr>
          <p:cNvPr id="250" name="Google Shape;250;p16" descr="Buffalo Bisons Primary Logo (1998) - A bison sliding underneath ..."/>
          <p:cNvPicPr preferRelativeResize="0"/>
          <p:nvPr/>
        </p:nvPicPr>
        <p:blipFill rotWithShape="1">
          <a:blip r:embed="rId4">
            <a:alphaModFix/>
          </a:blip>
          <a:srcRect/>
          <a:stretch/>
        </p:blipFill>
        <p:spPr>
          <a:xfrm>
            <a:off x="795939" y="1752244"/>
            <a:ext cx="2458928" cy="1412192"/>
          </a:xfrm>
          <a:prstGeom prst="rect">
            <a:avLst/>
          </a:prstGeom>
          <a:noFill/>
          <a:ln>
            <a:noFill/>
          </a:ln>
        </p:spPr>
      </p:pic>
      <p:pic>
        <p:nvPicPr>
          <p:cNvPr id="251" name="Google Shape;251;p16" descr="wings1"/>
          <p:cNvPicPr preferRelativeResize="0"/>
          <p:nvPr/>
        </p:nvPicPr>
        <p:blipFill rotWithShape="1">
          <a:blip r:embed="rId5">
            <a:alphaModFix/>
          </a:blip>
          <a:srcRect/>
          <a:stretch/>
        </p:blipFill>
        <p:spPr>
          <a:xfrm>
            <a:off x="4045119" y="0"/>
            <a:ext cx="8141195" cy="538673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5"/>
        <p:cNvGrpSpPr/>
        <p:nvPr/>
      </p:nvGrpSpPr>
      <p:grpSpPr>
        <a:xfrm>
          <a:off x="0" y="0"/>
          <a:ext cx="0" cy="0"/>
          <a:chOff x="0" y="0"/>
          <a:chExt cx="0" cy="0"/>
        </a:xfrm>
      </p:grpSpPr>
      <p:sp>
        <p:nvSpPr>
          <p:cNvPr id="256" name="Google Shape;256;p17"/>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57" name="Google Shape;257;p17"/>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58" name="Google Shape;258;p17"/>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Bookman Old Style"/>
              <a:buNone/>
            </a:pPr>
            <a:r>
              <a:rPr lang="en-US" sz="3600">
                <a:solidFill>
                  <a:schemeClr val="lt1"/>
                </a:solidFill>
              </a:rPr>
              <a:t>Charleston Riverdogs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Charleston Boiled Peanuts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59" name="Google Shape;259;p17"/>
          <p:cNvSpPr txBox="1"/>
          <p:nvPr/>
        </p:nvSpPr>
        <p:spPr>
          <a:xfrm>
            <a:off x="4190722" y="4496727"/>
            <a:ext cx="7900946"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dirty="0">
                <a:solidFill>
                  <a:srgbClr val="262B28"/>
                </a:solidFill>
                <a:latin typeface="Libre Franklin"/>
                <a:ea typeface="Libre Franklin"/>
                <a:cs typeface="Libre Franklin"/>
                <a:sym typeface="Libre Franklin"/>
              </a:rPr>
              <a:t>In a one-night only rebrand for the Charleston RiverDogs, the </a:t>
            </a:r>
            <a:r>
              <a:rPr lang="en-US" sz="1800" dirty="0">
                <a:solidFill>
                  <a:srgbClr val="262B28"/>
                </a:solidFill>
                <a:latin typeface="Libre Franklin"/>
                <a:ea typeface="Libre Franklin"/>
                <a:cs typeface="Libre Franklin"/>
                <a:sym typeface="Libre Franklin"/>
              </a:rPr>
              <a:t>team rebranded as the “Boiled Peanuts” in an event that </a:t>
            </a:r>
            <a:r>
              <a:rPr lang="en-US" sz="1800" b="0" i="0" dirty="0">
                <a:solidFill>
                  <a:srgbClr val="262B28"/>
                </a:solidFill>
                <a:latin typeface="Libre Franklin"/>
                <a:ea typeface="Libre Franklin"/>
                <a:cs typeface="Libre Franklin"/>
                <a:sym typeface="Libre Franklin"/>
              </a:rPr>
              <a:t>included a peanut festival throughout the concourse before the game. The first 1,000 fans were given a peanut bucket to throw away shells and team honored long-time superfan, “Tony the Peanut Man”, who passed away in 2016, during the seventh-inning stretch by tossing bags of peanuts into the crowd. The Boiled Peanuts logo featured a peanut wearing Tony’s signature sweetgrass cap soaking in a boiling pot.</a:t>
            </a:r>
            <a:endParaRPr dirty="0"/>
          </a:p>
        </p:txBody>
      </p:sp>
      <p:pic>
        <p:nvPicPr>
          <p:cNvPr id="260" name="Google Shape;260;p17" descr="RiverDogs Will Play as Boiled Peanuts July 28 | Ballpark Digest"/>
          <p:cNvPicPr preferRelativeResize="0"/>
          <p:nvPr/>
        </p:nvPicPr>
        <p:blipFill rotWithShape="1">
          <a:blip r:embed="rId3">
            <a:alphaModFix/>
          </a:blip>
          <a:srcRect/>
          <a:stretch/>
        </p:blipFill>
        <p:spPr>
          <a:xfrm>
            <a:off x="4150716" y="67842"/>
            <a:ext cx="7941374" cy="4459549"/>
          </a:xfrm>
          <a:prstGeom prst="rect">
            <a:avLst/>
          </a:prstGeom>
          <a:noFill/>
          <a:ln>
            <a:noFill/>
          </a:ln>
        </p:spPr>
      </p:pic>
      <p:pic>
        <p:nvPicPr>
          <p:cNvPr id="261" name="Google Shape;261;p17" descr="RiverDogs to Transform into 'Charleston Boiled Peanuts' for a ..."/>
          <p:cNvPicPr preferRelativeResize="0"/>
          <p:nvPr/>
        </p:nvPicPr>
        <p:blipFill rotWithShape="1">
          <a:blip r:embed="rId4">
            <a:alphaModFix/>
          </a:blip>
          <a:srcRect/>
          <a:stretch/>
        </p:blipFill>
        <p:spPr>
          <a:xfrm>
            <a:off x="674634" y="4780533"/>
            <a:ext cx="2751740" cy="1705115"/>
          </a:xfrm>
          <a:prstGeom prst="rect">
            <a:avLst/>
          </a:prstGeom>
          <a:noFill/>
          <a:ln>
            <a:noFill/>
          </a:ln>
        </p:spPr>
      </p:pic>
      <p:pic>
        <p:nvPicPr>
          <p:cNvPr id="262" name="Google Shape;262;p17" descr="Cabrera's 9th-inning single lifts Charleston RiverDogs | Sports ..."/>
          <p:cNvPicPr preferRelativeResize="0"/>
          <p:nvPr/>
        </p:nvPicPr>
        <p:blipFill rotWithShape="1">
          <a:blip r:embed="rId5">
            <a:alphaModFix/>
          </a:blip>
          <a:srcRect/>
          <a:stretch/>
        </p:blipFill>
        <p:spPr>
          <a:xfrm>
            <a:off x="1072657" y="1762077"/>
            <a:ext cx="1905492" cy="166692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6"/>
        <p:cNvGrpSpPr/>
        <p:nvPr/>
      </p:nvGrpSpPr>
      <p:grpSpPr>
        <a:xfrm>
          <a:off x="0" y="0"/>
          <a:ext cx="0" cy="0"/>
          <a:chOff x="0" y="0"/>
          <a:chExt cx="0" cy="0"/>
        </a:xfrm>
      </p:grpSpPr>
      <p:sp>
        <p:nvSpPr>
          <p:cNvPr id="267" name="Google Shape;267;p18"/>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68" name="Google Shape;268;p18"/>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69" name="Google Shape;269;p18"/>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Bookman Old Style"/>
              <a:buNone/>
            </a:pPr>
            <a:r>
              <a:rPr lang="en-US" sz="3600">
                <a:solidFill>
                  <a:schemeClr val="lt1"/>
                </a:solidFill>
              </a:rPr>
              <a:t>Vermont River Monsters</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Vermont Maple Kings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70" name="Google Shape;270;p18"/>
          <p:cNvSpPr txBox="1"/>
          <p:nvPr/>
        </p:nvSpPr>
        <p:spPr>
          <a:xfrm>
            <a:off x="4095321" y="4724279"/>
            <a:ext cx="8090994" cy="2062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600" b="0" i="0" u="none" strike="noStrike" cap="none" dirty="0">
                <a:solidFill>
                  <a:srgbClr val="3F3F3F"/>
                </a:solidFill>
                <a:latin typeface="Libre Franklin"/>
                <a:ea typeface="Libre Franklin"/>
                <a:cs typeface="Libre Franklin"/>
                <a:sym typeface="Libre Franklin"/>
              </a:rPr>
              <a:t>“Vermont maple syrup is popular the world over, and is a great source of local pride,” according to a post on the team’s website. “To honor our remarkable agricultural past, and celebrate our popular maple sugaring industry, the Vermont Lake Monsters are changing their name and donning special caps and jerseys for the game on Saturday, August 4th.”</a:t>
            </a:r>
            <a:r>
              <a:rPr lang="en-US" sz="1600" dirty="0">
                <a:solidFill>
                  <a:srgbClr val="3F3F3F"/>
                </a:solidFill>
                <a:latin typeface="Libre Franklin"/>
                <a:ea typeface="Libre Franklin"/>
                <a:cs typeface="Libre Franklin"/>
                <a:sym typeface="Libre Franklin"/>
              </a:rPr>
              <a:t>  </a:t>
            </a:r>
            <a:r>
              <a:rPr lang="en-US" sz="1600" b="0" i="0" u="none" strike="noStrike" cap="none" dirty="0">
                <a:solidFill>
                  <a:srgbClr val="3F3F3F"/>
                </a:solidFill>
                <a:latin typeface="Libre Franklin"/>
                <a:ea typeface="Libre Franklin"/>
                <a:cs typeface="Libre Franklin"/>
                <a:sym typeface="Libre Franklin"/>
              </a:rPr>
              <a:t>"It’s a big tribute to the maple industry," said Nate Cloutier, the executive director of business development for the Lake Monsters. "The production that Vermont puts out every year, we truly are the kings of the United States."</a:t>
            </a:r>
            <a:endParaRPr sz="1600" b="0" i="0" u="none" strike="noStrike" cap="none" dirty="0">
              <a:solidFill>
                <a:srgbClr val="000000"/>
              </a:solidFill>
              <a:latin typeface="Libre Franklin"/>
              <a:ea typeface="Libre Franklin"/>
              <a:cs typeface="Libre Franklin"/>
              <a:sym typeface="Libre Franklin"/>
            </a:endParaRPr>
          </a:p>
        </p:txBody>
      </p:sp>
      <p:pic>
        <p:nvPicPr>
          <p:cNvPr id="271" name="Google Shape;271;p18" descr="Vermont Lake Monsters Team Store"/>
          <p:cNvPicPr preferRelativeResize="0"/>
          <p:nvPr/>
        </p:nvPicPr>
        <p:blipFill rotWithShape="1">
          <a:blip r:embed="rId3">
            <a:alphaModFix/>
          </a:blip>
          <a:srcRect/>
          <a:stretch/>
        </p:blipFill>
        <p:spPr>
          <a:xfrm>
            <a:off x="807212" y="1881426"/>
            <a:ext cx="2486583" cy="1301312"/>
          </a:xfrm>
          <a:prstGeom prst="rect">
            <a:avLst/>
          </a:prstGeom>
          <a:noFill/>
          <a:ln>
            <a:noFill/>
          </a:ln>
        </p:spPr>
      </p:pic>
      <p:pic>
        <p:nvPicPr>
          <p:cNvPr id="272" name="Google Shape;272;p18" descr="Vermont Maple Kings: Lake Monsters to change name for one game Aug. 4"/>
          <p:cNvPicPr preferRelativeResize="0"/>
          <p:nvPr/>
        </p:nvPicPr>
        <p:blipFill rotWithShape="1">
          <a:blip r:embed="rId4">
            <a:alphaModFix/>
          </a:blip>
          <a:srcRect/>
          <a:stretch/>
        </p:blipFill>
        <p:spPr>
          <a:xfrm>
            <a:off x="1084141" y="4966413"/>
            <a:ext cx="1932724" cy="1452563"/>
          </a:xfrm>
          <a:prstGeom prst="rect">
            <a:avLst/>
          </a:prstGeom>
          <a:noFill/>
          <a:ln>
            <a:noFill/>
          </a:ln>
        </p:spPr>
      </p:pic>
      <p:pic>
        <p:nvPicPr>
          <p:cNvPr id="273" name="Google Shape;273;p18" descr="VT Lake Monsters to Become the Maple Kings for August 4th Game ..."/>
          <p:cNvPicPr preferRelativeResize="0"/>
          <p:nvPr/>
        </p:nvPicPr>
        <p:blipFill rotWithShape="1">
          <a:blip r:embed="rId5">
            <a:alphaModFix/>
          </a:blip>
          <a:srcRect/>
          <a:stretch/>
        </p:blipFill>
        <p:spPr>
          <a:xfrm>
            <a:off x="4050807" y="0"/>
            <a:ext cx="8146862" cy="458261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7"/>
        <p:cNvGrpSpPr/>
        <p:nvPr/>
      </p:nvGrpSpPr>
      <p:grpSpPr>
        <a:xfrm>
          <a:off x="0" y="0"/>
          <a:ext cx="0" cy="0"/>
          <a:chOff x="0" y="0"/>
          <a:chExt cx="0" cy="0"/>
        </a:xfrm>
      </p:grpSpPr>
      <p:sp>
        <p:nvSpPr>
          <p:cNvPr id="278" name="Google Shape;278;p19"/>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79" name="Google Shape;279;p19"/>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80" name="Google Shape;280;p19"/>
          <p:cNvSpPr txBox="1">
            <a:spLocks noGrp="1"/>
          </p:cNvSpPr>
          <p:nvPr>
            <p:ph type="title"/>
          </p:nvPr>
        </p:nvSpPr>
        <p:spPr>
          <a:xfrm>
            <a:off x="0" y="283631"/>
            <a:ext cx="4050807" cy="59183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Bookman Old Style"/>
              <a:buNone/>
            </a:pPr>
            <a:r>
              <a:rPr lang="en-US" sz="3600">
                <a:solidFill>
                  <a:schemeClr val="lt1"/>
                </a:solidFill>
              </a:rPr>
              <a:t>Pawtucket Red Sox</a:t>
            </a: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br>
              <a:rPr lang="en-US" sz="3600">
                <a:solidFill>
                  <a:schemeClr val="lt1"/>
                </a:solidFill>
              </a:rPr>
            </a:br>
            <a:r>
              <a:rPr lang="en-US" sz="3600">
                <a:solidFill>
                  <a:schemeClr val="lt1"/>
                </a:solidFill>
              </a:rPr>
              <a:t>Pawtucket Hot Wieners</a:t>
            </a:r>
            <a:br>
              <a:rPr lang="en-US" sz="3600">
                <a:solidFill>
                  <a:schemeClr val="lt1"/>
                </a:solidFill>
              </a:rPr>
            </a:br>
            <a:br>
              <a:rPr lang="en-US" sz="3600">
                <a:solidFill>
                  <a:schemeClr val="lt1"/>
                </a:solidFill>
              </a:rPr>
            </a:br>
            <a:br>
              <a:rPr lang="en-US" sz="3600">
                <a:solidFill>
                  <a:schemeClr val="lt1"/>
                </a:solidFill>
              </a:rPr>
            </a:br>
            <a:endParaRPr sz="3600">
              <a:solidFill>
                <a:schemeClr val="lt1"/>
              </a:solidFill>
            </a:endParaRPr>
          </a:p>
        </p:txBody>
      </p:sp>
      <p:sp>
        <p:nvSpPr>
          <p:cNvPr id="281" name="Google Shape;281;p19"/>
          <p:cNvSpPr txBox="1"/>
          <p:nvPr/>
        </p:nvSpPr>
        <p:spPr>
          <a:xfrm>
            <a:off x="4190722" y="4868248"/>
            <a:ext cx="7900946"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1800"/>
              <a:buFont typeface="Libre Franklin"/>
              <a:buNone/>
            </a:pPr>
            <a:r>
              <a:rPr lang="en-US" sz="1600" b="0" i="0" u="none" strike="noStrike" cap="none" dirty="0">
                <a:solidFill>
                  <a:srgbClr val="3F3F3F"/>
                </a:solidFill>
                <a:latin typeface="Libre Franklin"/>
                <a:ea typeface="Libre Franklin"/>
                <a:cs typeface="Libre Franklin"/>
                <a:sym typeface="Libre Franklin"/>
              </a:rPr>
              <a:t>According to Stadium Journey’s website, along with a new logo, the Red Sox incorporated several on-brand promotions at the ballpark as they rebranded as the “Hot Wieners”.  The event promotion included a hot wiener eating contest, wiener dogs all over the park and local restaurants/vendors selling hot wieners at the game.  The night was intended as a tribute to Rhode Island that reflected a lot of local flavor. The logo, the food and the gear all reflected Rhode Island and the culture of the state. </a:t>
            </a:r>
            <a:endParaRPr sz="1600" b="0" i="0" u="none" strike="noStrike" cap="none" dirty="0">
              <a:solidFill>
                <a:srgbClr val="000000"/>
              </a:solidFill>
              <a:latin typeface="Libre Franklin"/>
              <a:ea typeface="Libre Franklin"/>
              <a:cs typeface="Libre Franklin"/>
              <a:sym typeface="Libre Franklin"/>
            </a:endParaRPr>
          </a:p>
        </p:txBody>
      </p:sp>
      <p:pic>
        <p:nvPicPr>
          <p:cNvPr id="282" name="Google Shape;282;p19" descr="Pawtucket Red Sox Temporarily Become The Hot Wieners | Focus Newspaper"/>
          <p:cNvPicPr preferRelativeResize="0"/>
          <p:nvPr/>
        </p:nvPicPr>
        <p:blipFill rotWithShape="1">
          <a:blip r:embed="rId3">
            <a:alphaModFix/>
          </a:blip>
          <a:srcRect/>
          <a:stretch/>
        </p:blipFill>
        <p:spPr>
          <a:xfrm>
            <a:off x="4050807" y="1"/>
            <a:ext cx="8146862" cy="4752336"/>
          </a:xfrm>
          <a:prstGeom prst="rect">
            <a:avLst/>
          </a:prstGeom>
          <a:noFill/>
          <a:ln>
            <a:noFill/>
          </a:ln>
        </p:spPr>
      </p:pic>
      <p:pic>
        <p:nvPicPr>
          <p:cNvPr id="283" name="Google Shape;283;p19" descr="PawSox to Become Pawtucket Hot Wieners - LPR News - Latino Public ..."/>
          <p:cNvPicPr preferRelativeResize="0"/>
          <p:nvPr/>
        </p:nvPicPr>
        <p:blipFill rotWithShape="1">
          <a:blip r:embed="rId4">
            <a:alphaModFix/>
          </a:blip>
          <a:srcRect/>
          <a:stretch/>
        </p:blipFill>
        <p:spPr>
          <a:xfrm>
            <a:off x="529571" y="4752337"/>
            <a:ext cx="2991664" cy="1443038"/>
          </a:xfrm>
          <a:prstGeom prst="rect">
            <a:avLst/>
          </a:prstGeom>
          <a:noFill/>
          <a:ln>
            <a:noFill/>
          </a:ln>
        </p:spPr>
      </p:pic>
      <p:pic>
        <p:nvPicPr>
          <p:cNvPr id="284" name="Google Shape;284;p19" descr="Pawtucket Paw Sox (AAA Red Sox) MiLB Die-Cut Decal / Sticker *Free Shipping"/>
          <p:cNvPicPr preferRelativeResize="0"/>
          <p:nvPr/>
        </p:nvPicPr>
        <p:blipFill rotWithShape="1">
          <a:blip r:embed="rId5">
            <a:alphaModFix/>
          </a:blip>
          <a:srcRect/>
          <a:stretch/>
        </p:blipFill>
        <p:spPr>
          <a:xfrm>
            <a:off x="984879" y="1534511"/>
            <a:ext cx="2074772" cy="15852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6"/>
        <p:cNvGrpSpPr/>
        <p:nvPr/>
      </p:nvGrpSpPr>
      <p:grpSpPr>
        <a:xfrm>
          <a:off x="0" y="0"/>
          <a:ext cx="0" cy="0"/>
          <a:chOff x="0" y="0"/>
          <a:chExt cx="0" cy="0"/>
        </a:xfrm>
      </p:grpSpPr>
      <p:sp>
        <p:nvSpPr>
          <p:cNvPr id="107" name="Google Shape;107;p2"/>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08" name="Google Shape;108;p2"/>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09" name="Google Shape;109;p2"/>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Discussion Questions</a:t>
            </a:r>
            <a:endParaRPr/>
          </a:p>
        </p:txBody>
      </p:sp>
      <p:sp>
        <p:nvSpPr>
          <p:cNvPr id="110" name="Google Shape;110;p2"/>
          <p:cNvSpPr txBox="1"/>
          <p:nvPr/>
        </p:nvSpPr>
        <p:spPr>
          <a:xfrm>
            <a:off x="4537492" y="347033"/>
            <a:ext cx="7400676" cy="6112443"/>
          </a:xfrm>
          <a:prstGeom prst="rect">
            <a:avLst/>
          </a:prstGeom>
          <a:noFill/>
          <a:ln>
            <a:noFill/>
          </a:ln>
        </p:spPr>
        <p:txBody>
          <a:bodyPr spcFirstLastPara="1" wrap="square" lIns="91425" tIns="45700" rIns="91425" bIns="45700" anchor="t" anchorCtr="0">
            <a:spAutoFit/>
          </a:bodyPr>
          <a:lstStyle/>
          <a:p>
            <a:pPr marL="457200" marR="0" lvl="0" indent="-457200" algn="l" rtl="0">
              <a:lnSpc>
                <a:spcPct val="90000"/>
              </a:lnSpc>
              <a:spcBef>
                <a:spcPts val="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What is promotion?</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Why do Minor League Baseball teams engage in promotions?</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Can you think of an example of a promotion you have seen from a sports team?</a:t>
            </a:r>
            <a:endParaRPr/>
          </a:p>
          <a:p>
            <a:pPr marL="457200" marR="0" lvl="0" indent="-304800" algn="l" rtl="0">
              <a:lnSpc>
                <a:spcPct val="90000"/>
              </a:lnSpc>
              <a:spcBef>
                <a:spcPts val="840"/>
              </a:spcBef>
              <a:spcAft>
                <a:spcPts val="0"/>
              </a:spcAft>
              <a:buClr>
                <a:schemeClr val="dk1"/>
              </a:buClr>
              <a:buSzPts val="2400"/>
              <a:buFont typeface="Libre Franklin"/>
              <a:buNone/>
            </a:pPr>
            <a:endParaRPr sz="240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a:solidFill>
                  <a:srgbClr val="000000"/>
                </a:solidFill>
                <a:latin typeface="Libre Franklin"/>
                <a:ea typeface="Libre Franklin"/>
                <a:cs typeface="Libre Franklin"/>
                <a:sym typeface="Libre Franklin"/>
              </a:rPr>
              <a:t>What type of promotion might capture your attention in a way that you might consider attending a game or event?</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a:solidFill>
                  <a:srgbClr val="000000"/>
                </a:solidFill>
                <a:latin typeface="Libre Franklin"/>
                <a:ea typeface="Libre Franklin"/>
                <a:cs typeface="Libre Franklin"/>
                <a:sym typeface="Libre Franklin"/>
              </a:rPr>
              <a:t>What is licensed merchandise?  Have you ever purchased gear representing your favorite sports team?  Was it “officially licensed”?</a:t>
            </a:r>
            <a:endParaRPr sz="2400" b="0" i="0" u="none" strike="noStrike" cap="none">
              <a:solidFill>
                <a:srgbClr val="000000"/>
              </a:solidFill>
              <a:latin typeface="Libre Franklin"/>
              <a:ea typeface="Libre Franklin"/>
              <a:cs typeface="Libre Franklin"/>
              <a:sym typeface="Libre Franklin"/>
            </a:endParaRPr>
          </a:p>
        </p:txBody>
      </p:sp>
      <p:pic>
        <p:nvPicPr>
          <p:cNvPr id="111" name="Google Shape;111;p2"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8"/>
        <p:cNvGrpSpPr/>
        <p:nvPr/>
      </p:nvGrpSpPr>
      <p:grpSpPr>
        <a:xfrm>
          <a:off x="0" y="0"/>
          <a:ext cx="0" cy="0"/>
          <a:chOff x="0" y="0"/>
          <a:chExt cx="0" cy="0"/>
        </a:xfrm>
      </p:grpSpPr>
      <p:sp>
        <p:nvSpPr>
          <p:cNvPr id="289" name="Google Shape;289;p20"/>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90" name="Google Shape;290;p20"/>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91" name="Google Shape;291;p20"/>
          <p:cNvSpPr txBox="1">
            <a:spLocks noGrp="1"/>
          </p:cNvSpPr>
          <p:nvPr>
            <p:ph type="title"/>
          </p:nvPr>
        </p:nvSpPr>
        <p:spPr>
          <a:xfrm>
            <a:off x="1" y="283631"/>
            <a:ext cx="2629912" cy="591838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Bookman Old Style"/>
              <a:buNone/>
            </a:pPr>
            <a:r>
              <a:rPr lang="en-US" sz="3600">
                <a:solidFill>
                  <a:schemeClr val="lt1"/>
                </a:solidFill>
              </a:rPr>
              <a:t>Additional Examples</a:t>
            </a:r>
            <a:br>
              <a:rPr lang="en-US" sz="3600">
                <a:solidFill>
                  <a:schemeClr val="lt1"/>
                </a:solidFill>
              </a:rPr>
            </a:br>
            <a:endParaRPr sz="3600">
              <a:solidFill>
                <a:schemeClr val="lt1"/>
              </a:solidFill>
            </a:endParaRPr>
          </a:p>
        </p:txBody>
      </p:sp>
      <p:sp>
        <p:nvSpPr>
          <p:cNvPr id="292" name="Google Shape;292;p20"/>
          <p:cNvSpPr/>
          <p:nvPr/>
        </p:nvSpPr>
        <p:spPr>
          <a:xfrm>
            <a:off x="2694647" y="-8092"/>
            <a:ext cx="9491667" cy="6858000"/>
          </a:xfrm>
          <a:prstGeom prst="rect">
            <a:avLst/>
          </a:prstGeom>
          <a:solidFill>
            <a:schemeClr val="lt1"/>
          </a:solidFill>
          <a:ln w="1587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pic>
        <p:nvPicPr>
          <p:cNvPr id="293" name="Google Shape;293;p20" descr="Yard Goats to become 'Steamed Cheeseburgers' for one game"/>
          <p:cNvPicPr preferRelativeResize="0"/>
          <p:nvPr/>
        </p:nvPicPr>
        <p:blipFill rotWithShape="1">
          <a:blip r:embed="rId3">
            <a:alphaModFix/>
          </a:blip>
          <a:srcRect/>
          <a:stretch/>
        </p:blipFill>
        <p:spPr>
          <a:xfrm>
            <a:off x="10881310" y="217283"/>
            <a:ext cx="1059691" cy="1229617"/>
          </a:xfrm>
          <a:prstGeom prst="rect">
            <a:avLst/>
          </a:prstGeom>
          <a:noFill/>
          <a:ln>
            <a:noFill/>
          </a:ln>
        </p:spPr>
      </p:pic>
      <p:sp>
        <p:nvSpPr>
          <p:cNvPr id="294" name="Google Shape;294;p20"/>
          <p:cNvSpPr txBox="1"/>
          <p:nvPr/>
        </p:nvSpPr>
        <p:spPr>
          <a:xfrm>
            <a:off x="2826673" y="545429"/>
            <a:ext cx="61337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rgbClr val="3F3F3F"/>
                </a:solidFill>
                <a:latin typeface="Libre Franklin"/>
                <a:ea typeface="Libre Franklin"/>
                <a:cs typeface="Libre Franklin"/>
                <a:sym typeface="Libre Franklin"/>
              </a:rPr>
              <a:t>Hartford Yard Goats rebranded as the “Steamed Burgers”</a:t>
            </a:r>
            <a:endParaRPr sz="2000">
              <a:solidFill>
                <a:schemeClr val="dk1"/>
              </a:solidFill>
              <a:latin typeface="Libre Franklin"/>
              <a:ea typeface="Libre Franklin"/>
              <a:cs typeface="Libre Franklin"/>
              <a:sym typeface="Libre Franklin"/>
            </a:endParaRPr>
          </a:p>
        </p:txBody>
      </p:sp>
      <p:pic>
        <p:nvPicPr>
          <p:cNvPr id="295" name="Google Shape;295;p20" descr="The Hartford Yard Goats have a logo. With a goat! - SBNation.com"/>
          <p:cNvPicPr preferRelativeResize="0"/>
          <p:nvPr/>
        </p:nvPicPr>
        <p:blipFill rotWithShape="1">
          <a:blip r:embed="rId4">
            <a:alphaModFix/>
          </a:blip>
          <a:srcRect l="17421" r="17298"/>
          <a:stretch/>
        </p:blipFill>
        <p:spPr>
          <a:xfrm>
            <a:off x="8666157" y="95527"/>
            <a:ext cx="1295138" cy="1487953"/>
          </a:xfrm>
          <a:prstGeom prst="rect">
            <a:avLst/>
          </a:prstGeom>
          <a:noFill/>
          <a:ln>
            <a:noFill/>
          </a:ln>
        </p:spPr>
      </p:pic>
      <p:sp>
        <p:nvSpPr>
          <p:cNvPr id="296" name="Google Shape;296;p20"/>
          <p:cNvSpPr/>
          <p:nvPr/>
        </p:nvSpPr>
        <p:spPr>
          <a:xfrm>
            <a:off x="10131228" y="638780"/>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97" name="Google Shape;297;p20"/>
          <p:cNvSpPr txBox="1"/>
          <p:nvPr/>
        </p:nvSpPr>
        <p:spPr>
          <a:xfrm>
            <a:off x="2826673" y="2228831"/>
            <a:ext cx="61337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rgbClr val="3F3F3F"/>
                </a:solidFill>
                <a:latin typeface="Libre Franklin"/>
                <a:ea typeface="Libre Franklin"/>
                <a:cs typeface="Libre Franklin"/>
                <a:sym typeface="Libre Franklin"/>
              </a:rPr>
              <a:t>Lehigh Valley IronPigs rebranded as the “Cheesesteaks”</a:t>
            </a:r>
            <a:endParaRPr sz="2000">
              <a:solidFill>
                <a:schemeClr val="dk1"/>
              </a:solidFill>
              <a:latin typeface="Libre Franklin"/>
              <a:ea typeface="Libre Franklin"/>
              <a:cs typeface="Libre Franklin"/>
              <a:sym typeface="Libre Franklin"/>
            </a:endParaRPr>
          </a:p>
        </p:txBody>
      </p:sp>
      <p:pic>
        <p:nvPicPr>
          <p:cNvPr id="298" name="Google Shape;298;p20" descr="LVC Alumni Event at Lehigh Valley Iron Pigs Baseball | Jun 5, 2019 ..."/>
          <p:cNvPicPr preferRelativeResize="0"/>
          <p:nvPr/>
        </p:nvPicPr>
        <p:blipFill rotWithShape="1">
          <a:blip r:embed="rId5">
            <a:alphaModFix/>
          </a:blip>
          <a:srcRect l="10361" r="11633"/>
          <a:stretch/>
        </p:blipFill>
        <p:spPr>
          <a:xfrm>
            <a:off x="8553002" y="1941940"/>
            <a:ext cx="1521448" cy="1083558"/>
          </a:xfrm>
          <a:prstGeom prst="rect">
            <a:avLst/>
          </a:prstGeom>
          <a:noFill/>
          <a:ln>
            <a:noFill/>
          </a:ln>
        </p:spPr>
      </p:pic>
      <p:sp>
        <p:nvSpPr>
          <p:cNvPr id="299" name="Google Shape;299;p20"/>
          <p:cNvSpPr/>
          <p:nvPr/>
        </p:nvSpPr>
        <p:spPr>
          <a:xfrm>
            <a:off x="10131227" y="2338062"/>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pic>
        <p:nvPicPr>
          <p:cNvPr id="300" name="Google Shape;300;p20" descr="New Era Lehigh Valley Cheesesteaks MiLB AC 59FIFTY Fitted Cap ..."/>
          <p:cNvPicPr preferRelativeResize="0"/>
          <p:nvPr/>
        </p:nvPicPr>
        <p:blipFill rotWithShape="1">
          <a:blip r:embed="rId6">
            <a:alphaModFix/>
          </a:blip>
          <a:srcRect/>
          <a:stretch/>
        </p:blipFill>
        <p:spPr>
          <a:xfrm>
            <a:off x="10776183" y="1705243"/>
            <a:ext cx="1269944" cy="1556951"/>
          </a:xfrm>
          <a:prstGeom prst="rect">
            <a:avLst/>
          </a:prstGeom>
          <a:noFill/>
          <a:ln>
            <a:noFill/>
          </a:ln>
        </p:spPr>
      </p:pic>
      <p:sp>
        <p:nvSpPr>
          <p:cNvPr id="301" name="Google Shape;301;p20"/>
          <p:cNvSpPr txBox="1"/>
          <p:nvPr/>
        </p:nvSpPr>
        <p:spPr>
          <a:xfrm>
            <a:off x="2826673" y="3819302"/>
            <a:ext cx="61337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rgbClr val="3F3F3F"/>
                </a:solidFill>
                <a:latin typeface="Libre Franklin"/>
                <a:ea typeface="Libre Franklin"/>
                <a:cs typeface="Libre Franklin"/>
                <a:sym typeface="Libre Franklin"/>
              </a:rPr>
              <a:t>Albuquerque Isotopes rebranded as the                          “Green Chile Cheeseburgers”</a:t>
            </a:r>
            <a:endParaRPr sz="2000">
              <a:solidFill>
                <a:schemeClr val="dk1"/>
              </a:solidFill>
              <a:latin typeface="Libre Franklin"/>
              <a:ea typeface="Libre Franklin"/>
              <a:cs typeface="Libre Franklin"/>
              <a:sym typeface="Libre Franklin"/>
            </a:endParaRPr>
          </a:p>
        </p:txBody>
      </p:sp>
      <p:sp>
        <p:nvSpPr>
          <p:cNvPr id="302" name="Google Shape;302;p20"/>
          <p:cNvSpPr txBox="1"/>
          <p:nvPr/>
        </p:nvSpPr>
        <p:spPr>
          <a:xfrm>
            <a:off x="2826673" y="5646251"/>
            <a:ext cx="61337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rgbClr val="3F3F3F"/>
                </a:solidFill>
                <a:latin typeface="Libre Franklin"/>
                <a:ea typeface="Libre Franklin"/>
                <a:cs typeface="Libre Franklin"/>
                <a:sym typeface="Libre Franklin"/>
              </a:rPr>
              <a:t>Charlotte Knights rebranded as the </a:t>
            </a:r>
            <a:endParaRPr/>
          </a:p>
          <a:p>
            <a:pPr marL="0" marR="0" lvl="0" indent="0" algn="l" rtl="0">
              <a:spcBef>
                <a:spcPts val="0"/>
              </a:spcBef>
              <a:spcAft>
                <a:spcPts val="0"/>
              </a:spcAft>
              <a:buNone/>
            </a:pPr>
            <a:r>
              <a:rPr lang="en-US" sz="2000" b="0" i="0" u="none" strike="noStrike" cap="none">
                <a:solidFill>
                  <a:srgbClr val="3F3F3F"/>
                </a:solidFill>
                <a:latin typeface="Libre Franklin"/>
                <a:ea typeface="Libre Franklin"/>
                <a:cs typeface="Libre Franklin"/>
                <a:sym typeface="Libre Franklin"/>
              </a:rPr>
              <a:t>“Pitmasters”</a:t>
            </a:r>
            <a:endParaRPr sz="2000">
              <a:solidFill>
                <a:schemeClr val="dk1"/>
              </a:solidFill>
              <a:latin typeface="Libre Franklin"/>
              <a:ea typeface="Libre Franklin"/>
              <a:cs typeface="Libre Franklin"/>
              <a:sym typeface="Libre Franklin"/>
            </a:endParaRPr>
          </a:p>
        </p:txBody>
      </p:sp>
      <p:pic>
        <p:nvPicPr>
          <p:cNvPr id="303" name="Google Shape;303;p20" descr="Albuquerque Isotopes Baseball Club"/>
          <p:cNvPicPr preferRelativeResize="0"/>
          <p:nvPr/>
        </p:nvPicPr>
        <p:blipFill rotWithShape="1">
          <a:blip r:embed="rId7">
            <a:alphaModFix/>
          </a:blip>
          <a:srcRect/>
          <a:stretch/>
        </p:blipFill>
        <p:spPr>
          <a:xfrm>
            <a:off x="8729328" y="3551023"/>
            <a:ext cx="1251922" cy="1187073"/>
          </a:xfrm>
          <a:prstGeom prst="rect">
            <a:avLst/>
          </a:prstGeom>
          <a:noFill/>
          <a:ln>
            <a:noFill/>
          </a:ln>
        </p:spPr>
      </p:pic>
      <p:pic>
        <p:nvPicPr>
          <p:cNvPr id="304" name="Google Shape;304;p20" descr="Isotopes to Become Green Chile Cheeseburgers | Ballpark Digest"/>
          <p:cNvPicPr preferRelativeResize="0"/>
          <p:nvPr/>
        </p:nvPicPr>
        <p:blipFill rotWithShape="1">
          <a:blip r:embed="rId8">
            <a:alphaModFix/>
          </a:blip>
          <a:srcRect/>
          <a:stretch/>
        </p:blipFill>
        <p:spPr>
          <a:xfrm>
            <a:off x="10776183" y="3520087"/>
            <a:ext cx="1364772" cy="1248943"/>
          </a:xfrm>
          <a:prstGeom prst="rect">
            <a:avLst/>
          </a:prstGeom>
          <a:noFill/>
          <a:ln>
            <a:noFill/>
          </a:ln>
        </p:spPr>
      </p:pic>
      <p:sp>
        <p:nvSpPr>
          <p:cNvPr id="305" name="Google Shape;305;p20"/>
          <p:cNvSpPr/>
          <p:nvPr/>
        </p:nvSpPr>
        <p:spPr>
          <a:xfrm>
            <a:off x="10087051" y="3998903"/>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pic>
        <p:nvPicPr>
          <p:cNvPr id="306" name="Google Shape;306;p20" descr="Charlotte Knights logo and symbol, meaning, history, PNG"/>
          <p:cNvPicPr preferRelativeResize="0"/>
          <p:nvPr/>
        </p:nvPicPr>
        <p:blipFill rotWithShape="1">
          <a:blip r:embed="rId9">
            <a:alphaModFix/>
          </a:blip>
          <a:srcRect/>
          <a:stretch/>
        </p:blipFill>
        <p:spPr>
          <a:xfrm>
            <a:off x="7752160" y="5170676"/>
            <a:ext cx="2348039" cy="1320772"/>
          </a:xfrm>
          <a:prstGeom prst="rect">
            <a:avLst/>
          </a:prstGeom>
          <a:noFill/>
          <a:ln>
            <a:noFill/>
          </a:ln>
        </p:spPr>
      </p:pic>
      <p:pic>
        <p:nvPicPr>
          <p:cNvPr id="307" name="Google Shape;307;p20" descr="Charlotte Knights to Become 'Pitmasters' for One Day, Unveil Logo ..."/>
          <p:cNvPicPr preferRelativeResize="0"/>
          <p:nvPr/>
        </p:nvPicPr>
        <p:blipFill rotWithShape="1">
          <a:blip r:embed="rId10">
            <a:alphaModFix/>
          </a:blip>
          <a:srcRect/>
          <a:stretch/>
        </p:blipFill>
        <p:spPr>
          <a:xfrm>
            <a:off x="10303835" y="5273705"/>
            <a:ext cx="1882479" cy="1058894"/>
          </a:xfrm>
          <a:prstGeom prst="rect">
            <a:avLst/>
          </a:prstGeom>
          <a:noFill/>
          <a:ln>
            <a:noFill/>
          </a:ln>
        </p:spPr>
      </p:pic>
      <p:sp>
        <p:nvSpPr>
          <p:cNvPr id="308" name="Google Shape;308;p20"/>
          <p:cNvSpPr/>
          <p:nvPr/>
        </p:nvSpPr>
        <p:spPr>
          <a:xfrm>
            <a:off x="9892986" y="5721585"/>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2"/>
        <p:cNvGrpSpPr/>
        <p:nvPr/>
      </p:nvGrpSpPr>
      <p:grpSpPr>
        <a:xfrm>
          <a:off x="0" y="0"/>
          <a:ext cx="0" cy="0"/>
          <a:chOff x="0" y="0"/>
          <a:chExt cx="0" cy="0"/>
        </a:xfrm>
      </p:grpSpPr>
      <p:sp>
        <p:nvSpPr>
          <p:cNvPr id="313" name="Google Shape;313;p21"/>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14" name="Google Shape;314;p21"/>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15" name="Google Shape;315;p21"/>
          <p:cNvSpPr txBox="1">
            <a:spLocks noGrp="1"/>
          </p:cNvSpPr>
          <p:nvPr>
            <p:ph type="title"/>
          </p:nvPr>
        </p:nvSpPr>
        <p:spPr>
          <a:xfrm>
            <a:off x="1" y="283631"/>
            <a:ext cx="2629912" cy="591838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Bookman Old Style"/>
              <a:buNone/>
            </a:pPr>
            <a:r>
              <a:rPr lang="en-US" sz="3600">
                <a:solidFill>
                  <a:schemeClr val="lt1"/>
                </a:solidFill>
              </a:rPr>
              <a:t>Additional Examples</a:t>
            </a:r>
            <a:br>
              <a:rPr lang="en-US" sz="3600">
                <a:solidFill>
                  <a:schemeClr val="lt1"/>
                </a:solidFill>
              </a:rPr>
            </a:br>
            <a:endParaRPr sz="3600">
              <a:solidFill>
                <a:schemeClr val="lt1"/>
              </a:solidFill>
            </a:endParaRPr>
          </a:p>
        </p:txBody>
      </p:sp>
      <p:sp>
        <p:nvSpPr>
          <p:cNvPr id="316" name="Google Shape;316;p21"/>
          <p:cNvSpPr/>
          <p:nvPr/>
        </p:nvSpPr>
        <p:spPr>
          <a:xfrm>
            <a:off x="2694647" y="-8092"/>
            <a:ext cx="9491667" cy="6858000"/>
          </a:xfrm>
          <a:prstGeom prst="rect">
            <a:avLst/>
          </a:prstGeom>
          <a:solidFill>
            <a:schemeClr val="lt1"/>
          </a:solidFill>
          <a:ln w="1587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17" name="Google Shape;317;p21"/>
          <p:cNvSpPr txBox="1"/>
          <p:nvPr/>
        </p:nvSpPr>
        <p:spPr>
          <a:xfrm>
            <a:off x="2826673" y="430494"/>
            <a:ext cx="6133762"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2000"/>
              <a:buFont typeface="Libre Franklin"/>
              <a:buNone/>
            </a:pPr>
            <a:r>
              <a:rPr lang="en-US" sz="2000" b="0" i="0" u="none" strike="noStrike" cap="none">
                <a:solidFill>
                  <a:srgbClr val="3F3F3F"/>
                </a:solidFill>
                <a:latin typeface="Libre Franklin"/>
                <a:ea typeface="Libre Franklin"/>
                <a:cs typeface="Libre Franklin"/>
                <a:sym typeface="Libre Franklin"/>
              </a:rPr>
              <a:t>Scranton/Wilkes-Barre RailRiders rebranded as Scranton/Wilkes-Barre “Pierogies”</a:t>
            </a:r>
            <a:endParaRPr/>
          </a:p>
        </p:txBody>
      </p:sp>
      <p:sp>
        <p:nvSpPr>
          <p:cNvPr id="318" name="Google Shape;318;p21"/>
          <p:cNvSpPr/>
          <p:nvPr/>
        </p:nvSpPr>
        <p:spPr>
          <a:xfrm>
            <a:off x="9702350" y="677221"/>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19" name="Google Shape;319;p21"/>
          <p:cNvSpPr txBox="1"/>
          <p:nvPr/>
        </p:nvSpPr>
        <p:spPr>
          <a:xfrm>
            <a:off x="2826673" y="2228831"/>
            <a:ext cx="5427203"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2000"/>
              <a:buFont typeface="Libre Franklin"/>
              <a:buNone/>
            </a:pPr>
            <a:r>
              <a:rPr lang="en-US" sz="2000" b="0" i="0" u="none" strike="noStrike" cap="none">
                <a:solidFill>
                  <a:srgbClr val="3F3F3F"/>
                </a:solidFill>
                <a:latin typeface="Libre Franklin"/>
                <a:ea typeface="Libre Franklin"/>
                <a:cs typeface="Libre Franklin"/>
                <a:sym typeface="Libre Franklin"/>
              </a:rPr>
              <a:t>Lakewood BlueClaws rebranded as the Lakewood “Pork Rolls”</a:t>
            </a:r>
            <a:endParaRPr/>
          </a:p>
        </p:txBody>
      </p:sp>
      <p:sp>
        <p:nvSpPr>
          <p:cNvPr id="320" name="Google Shape;320;p21"/>
          <p:cNvSpPr/>
          <p:nvPr/>
        </p:nvSpPr>
        <p:spPr>
          <a:xfrm>
            <a:off x="9702350" y="2477790"/>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21" name="Google Shape;321;p21"/>
          <p:cNvSpPr txBox="1"/>
          <p:nvPr/>
        </p:nvSpPr>
        <p:spPr>
          <a:xfrm>
            <a:off x="2826673" y="3819302"/>
            <a:ext cx="6133762"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2000"/>
              <a:buFont typeface="Libre Franklin"/>
              <a:buNone/>
            </a:pPr>
            <a:r>
              <a:rPr lang="en-US" sz="2000" b="0" i="0" u="none" strike="noStrike" cap="none">
                <a:solidFill>
                  <a:srgbClr val="3F3F3F"/>
                </a:solidFill>
                <a:latin typeface="Libre Franklin"/>
                <a:ea typeface="Libre Franklin"/>
                <a:cs typeface="Libre Franklin"/>
                <a:sym typeface="Libre Franklin"/>
              </a:rPr>
              <a:t>Frisco RoughRiders rebranded as the </a:t>
            </a:r>
            <a:endParaRPr/>
          </a:p>
          <a:p>
            <a:pPr marL="0" marR="0" lvl="0" indent="0" algn="l" rtl="0">
              <a:lnSpc>
                <a:spcPct val="100000"/>
              </a:lnSpc>
              <a:spcBef>
                <a:spcPts val="0"/>
              </a:spcBef>
              <a:spcAft>
                <a:spcPts val="0"/>
              </a:spcAft>
              <a:buClr>
                <a:srgbClr val="3F3F3F"/>
              </a:buClr>
              <a:buSzPts val="2000"/>
              <a:buFont typeface="Libre Franklin"/>
              <a:buNone/>
            </a:pPr>
            <a:r>
              <a:rPr lang="en-US" sz="2000" b="0" i="0" u="none" strike="noStrike" cap="none">
                <a:solidFill>
                  <a:srgbClr val="3F3F3F"/>
                </a:solidFill>
                <a:latin typeface="Libre Franklin"/>
                <a:ea typeface="Libre Franklin"/>
                <a:cs typeface="Libre Franklin"/>
                <a:sym typeface="Libre Franklin"/>
              </a:rPr>
              <a:t>Frisco “Corny Dogs”</a:t>
            </a:r>
            <a:endParaRPr/>
          </a:p>
        </p:txBody>
      </p:sp>
      <p:sp>
        <p:nvSpPr>
          <p:cNvPr id="322" name="Google Shape;322;p21"/>
          <p:cNvSpPr txBox="1"/>
          <p:nvPr/>
        </p:nvSpPr>
        <p:spPr>
          <a:xfrm>
            <a:off x="2826673" y="5609911"/>
            <a:ext cx="4919801"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2000"/>
              <a:buFont typeface="Libre Franklin"/>
              <a:buNone/>
            </a:pPr>
            <a:r>
              <a:rPr lang="en-US" sz="2000" b="0" i="0" u="none" strike="noStrike" cap="none">
                <a:solidFill>
                  <a:srgbClr val="3F3F3F"/>
                </a:solidFill>
                <a:latin typeface="Libre Franklin"/>
                <a:ea typeface="Libre Franklin"/>
                <a:cs typeface="Libre Franklin"/>
                <a:sym typeface="Libre Franklin"/>
              </a:rPr>
              <a:t>Syracuse Chiefs rebranded as the “Salt Potatoes”</a:t>
            </a:r>
            <a:endParaRPr/>
          </a:p>
        </p:txBody>
      </p:sp>
      <p:sp>
        <p:nvSpPr>
          <p:cNvPr id="323" name="Google Shape;323;p21"/>
          <p:cNvSpPr/>
          <p:nvPr/>
        </p:nvSpPr>
        <p:spPr>
          <a:xfrm>
            <a:off x="9702349" y="4100415"/>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pic>
        <p:nvPicPr>
          <p:cNvPr id="324" name="Google Shape;324;p21" descr="Image result for scranton/wilkes-barre railriders"/>
          <p:cNvPicPr preferRelativeResize="0"/>
          <p:nvPr/>
        </p:nvPicPr>
        <p:blipFill rotWithShape="1">
          <a:blip r:embed="rId3">
            <a:alphaModFix/>
          </a:blip>
          <a:srcRect/>
          <a:stretch/>
        </p:blipFill>
        <p:spPr>
          <a:xfrm>
            <a:off x="8526664" y="336003"/>
            <a:ext cx="1019167" cy="896867"/>
          </a:xfrm>
          <a:prstGeom prst="rect">
            <a:avLst/>
          </a:prstGeom>
          <a:noFill/>
          <a:ln>
            <a:noFill/>
          </a:ln>
        </p:spPr>
      </p:pic>
      <p:pic>
        <p:nvPicPr>
          <p:cNvPr id="325" name="Google Shape;325;p21" descr="SWB RailRiders to adopt Pierogies nickname for a day – SportsLogos ..."/>
          <p:cNvPicPr preferRelativeResize="0"/>
          <p:nvPr/>
        </p:nvPicPr>
        <p:blipFill rotWithShape="1">
          <a:blip r:embed="rId4">
            <a:alphaModFix/>
          </a:blip>
          <a:srcRect/>
          <a:stretch/>
        </p:blipFill>
        <p:spPr>
          <a:xfrm>
            <a:off x="10501609" y="309218"/>
            <a:ext cx="1444661" cy="950435"/>
          </a:xfrm>
          <a:prstGeom prst="rect">
            <a:avLst/>
          </a:prstGeom>
          <a:noFill/>
          <a:ln>
            <a:noFill/>
          </a:ln>
        </p:spPr>
      </p:pic>
      <p:pic>
        <p:nvPicPr>
          <p:cNvPr id="326" name="Google Shape;326;p21" descr="Lakewood BlueClaws Pork Roll Fitted – Lakewood BlueClaws Official ..."/>
          <p:cNvPicPr preferRelativeResize="0"/>
          <p:nvPr/>
        </p:nvPicPr>
        <p:blipFill rotWithShape="1">
          <a:blip r:embed="rId5">
            <a:alphaModFix/>
          </a:blip>
          <a:srcRect/>
          <a:stretch/>
        </p:blipFill>
        <p:spPr>
          <a:xfrm>
            <a:off x="10696328" y="2023007"/>
            <a:ext cx="1055221" cy="1055221"/>
          </a:xfrm>
          <a:prstGeom prst="rect">
            <a:avLst/>
          </a:prstGeom>
          <a:noFill/>
          <a:ln>
            <a:noFill/>
          </a:ln>
        </p:spPr>
      </p:pic>
      <p:pic>
        <p:nvPicPr>
          <p:cNvPr id="327" name="Google Shape;327;p21" descr="Lakewood BlueClaws Claws Cove Team Store – Lakewood BlueClaws ..."/>
          <p:cNvPicPr preferRelativeResize="0"/>
          <p:nvPr/>
        </p:nvPicPr>
        <p:blipFill rotWithShape="1">
          <a:blip r:embed="rId6">
            <a:alphaModFix/>
          </a:blip>
          <a:srcRect/>
          <a:stretch/>
        </p:blipFill>
        <p:spPr>
          <a:xfrm>
            <a:off x="7872582" y="2138864"/>
            <a:ext cx="1719428" cy="899834"/>
          </a:xfrm>
          <a:prstGeom prst="rect">
            <a:avLst/>
          </a:prstGeom>
          <a:noFill/>
          <a:ln>
            <a:noFill/>
          </a:ln>
        </p:spPr>
      </p:pic>
      <p:pic>
        <p:nvPicPr>
          <p:cNvPr id="328" name="Google Shape;328;p21" descr="RoughRiders honor Texas State Fair as Frisco Corny Dogs ..."/>
          <p:cNvPicPr preferRelativeResize="0"/>
          <p:nvPr/>
        </p:nvPicPr>
        <p:blipFill rotWithShape="1">
          <a:blip r:embed="rId7">
            <a:alphaModFix/>
          </a:blip>
          <a:srcRect/>
          <a:stretch/>
        </p:blipFill>
        <p:spPr>
          <a:xfrm>
            <a:off x="10495923" y="3696157"/>
            <a:ext cx="1450347" cy="954175"/>
          </a:xfrm>
          <a:prstGeom prst="rect">
            <a:avLst/>
          </a:prstGeom>
          <a:noFill/>
          <a:ln>
            <a:noFill/>
          </a:ln>
        </p:spPr>
      </p:pic>
      <p:pic>
        <p:nvPicPr>
          <p:cNvPr id="329" name="Google Shape;329;p21" descr="Frisco RoughRiders Store"/>
          <p:cNvPicPr preferRelativeResize="0"/>
          <p:nvPr/>
        </p:nvPicPr>
        <p:blipFill rotWithShape="1">
          <a:blip r:embed="rId8">
            <a:alphaModFix/>
          </a:blip>
          <a:srcRect/>
          <a:stretch/>
        </p:blipFill>
        <p:spPr>
          <a:xfrm>
            <a:off x="7559562" y="3666657"/>
            <a:ext cx="1935996" cy="1013171"/>
          </a:xfrm>
          <a:prstGeom prst="rect">
            <a:avLst/>
          </a:prstGeom>
          <a:noFill/>
          <a:ln>
            <a:noFill/>
          </a:ln>
        </p:spPr>
      </p:pic>
      <p:sp>
        <p:nvSpPr>
          <p:cNvPr id="330" name="Google Shape;330;p21"/>
          <p:cNvSpPr/>
          <p:nvPr/>
        </p:nvSpPr>
        <p:spPr>
          <a:xfrm>
            <a:off x="9702349" y="5842301"/>
            <a:ext cx="504769" cy="145657"/>
          </a:xfrm>
          <a:prstGeom prst="rightArrow">
            <a:avLst>
              <a:gd name="adj1" fmla="val 50000"/>
              <a:gd name="adj2" fmla="val 50000"/>
            </a:avLst>
          </a:prstGeom>
          <a:solidFill>
            <a:schemeClr val="dk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pic>
        <p:nvPicPr>
          <p:cNvPr id="331" name="Google Shape;331;p21" descr="Syracuse's 'new' baseball team unveils its nickname - syracuse.com"/>
          <p:cNvPicPr preferRelativeResize="0"/>
          <p:nvPr/>
        </p:nvPicPr>
        <p:blipFill rotWithShape="1">
          <a:blip r:embed="rId9">
            <a:alphaModFix/>
          </a:blip>
          <a:srcRect/>
          <a:stretch/>
        </p:blipFill>
        <p:spPr>
          <a:xfrm>
            <a:off x="10562463" y="5223227"/>
            <a:ext cx="1383807" cy="1383807"/>
          </a:xfrm>
          <a:prstGeom prst="rect">
            <a:avLst/>
          </a:prstGeom>
          <a:noFill/>
          <a:ln>
            <a:noFill/>
          </a:ln>
        </p:spPr>
      </p:pic>
      <p:pic>
        <p:nvPicPr>
          <p:cNvPr id="332" name="Google Shape;332;p21" descr="Syracuse Chiefs (Washington Nationals) | Logos, Sports logo ..."/>
          <p:cNvPicPr preferRelativeResize="0"/>
          <p:nvPr/>
        </p:nvPicPr>
        <p:blipFill rotWithShape="1">
          <a:blip r:embed="rId10">
            <a:alphaModFix/>
          </a:blip>
          <a:srcRect/>
          <a:stretch/>
        </p:blipFill>
        <p:spPr>
          <a:xfrm>
            <a:off x="7736282" y="5590542"/>
            <a:ext cx="1759276" cy="64917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6"/>
        <p:cNvGrpSpPr/>
        <p:nvPr/>
      </p:nvGrpSpPr>
      <p:grpSpPr>
        <a:xfrm>
          <a:off x="0" y="0"/>
          <a:ext cx="0" cy="0"/>
          <a:chOff x="0" y="0"/>
          <a:chExt cx="0" cy="0"/>
        </a:xfrm>
      </p:grpSpPr>
      <p:sp>
        <p:nvSpPr>
          <p:cNvPr id="337" name="Google Shape;337;p22"/>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38" name="Google Shape;338;p22"/>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39" name="Google Shape;339;p22"/>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340" name="Google Shape;340;p22"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41" name="Google Shape;341;p22"/>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the Game</a:t>
            </a:r>
            <a:endParaRPr/>
          </a:p>
        </p:txBody>
      </p:sp>
      <p:sp>
        <p:nvSpPr>
          <p:cNvPr id="342" name="Google Shape;342;p22"/>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rgbClr val="F6A21D"/>
              </a:buClr>
              <a:buSzPts val="2400"/>
              <a:buFont typeface="Calibri"/>
              <a:buNone/>
            </a:pPr>
            <a:r>
              <a:rPr lang="en-US" sz="2400" b="0" i="0" u="none" strike="noStrike" cap="none">
                <a:solidFill>
                  <a:srgbClr val="FFFFFF"/>
                </a:solidFill>
                <a:latin typeface="Libre Franklin"/>
                <a:ea typeface="Libre Franklin"/>
                <a:cs typeface="Libre Franklin"/>
                <a:sym typeface="Libre Franklin"/>
              </a:rPr>
              <a:t>COMPREHENSION CHECK</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6"/>
        <p:cNvGrpSpPr/>
        <p:nvPr/>
      </p:nvGrpSpPr>
      <p:grpSpPr>
        <a:xfrm>
          <a:off x="0" y="0"/>
          <a:ext cx="0" cy="0"/>
          <a:chOff x="0" y="0"/>
          <a:chExt cx="0" cy="0"/>
        </a:xfrm>
      </p:grpSpPr>
      <p:sp>
        <p:nvSpPr>
          <p:cNvPr id="347" name="Google Shape;347;p23"/>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48" name="Google Shape;348;p23"/>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49" name="Google Shape;349;p23"/>
          <p:cNvSpPr txBox="1">
            <a:spLocks noGrp="1"/>
          </p:cNvSpPr>
          <p:nvPr>
            <p:ph type="title"/>
          </p:nvPr>
        </p:nvSpPr>
        <p:spPr>
          <a:xfrm>
            <a:off x="212208" y="542580"/>
            <a:ext cx="3626405"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Comprehension Check</a:t>
            </a:r>
            <a:endParaRPr/>
          </a:p>
        </p:txBody>
      </p:sp>
      <p:sp>
        <p:nvSpPr>
          <p:cNvPr id="350" name="Google Shape;350;p23"/>
          <p:cNvSpPr txBox="1"/>
          <p:nvPr/>
        </p:nvSpPr>
        <p:spPr>
          <a:xfrm>
            <a:off x="4537492" y="347033"/>
            <a:ext cx="7400676" cy="5964710"/>
          </a:xfrm>
          <a:prstGeom prst="rect">
            <a:avLst/>
          </a:prstGeom>
          <a:noFill/>
          <a:ln>
            <a:noFill/>
          </a:ln>
        </p:spPr>
        <p:txBody>
          <a:bodyPr spcFirstLastPara="1" wrap="square" lIns="91425" tIns="45700" rIns="91425" bIns="45700" anchor="t" anchorCtr="0">
            <a:spAutoFit/>
          </a:bodyPr>
          <a:lstStyle/>
          <a:p>
            <a:pPr marL="457200" marR="0" lvl="0" indent="-457200" algn="l" rtl="0">
              <a:lnSpc>
                <a:spcPct val="90000"/>
              </a:lnSpc>
              <a:spcBef>
                <a:spcPts val="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are </a:t>
            </a:r>
            <a:r>
              <a:rPr lang="en-US" sz="2400" b="1" i="0" u="none" strike="noStrike" cap="none" dirty="0">
                <a:solidFill>
                  <a:srgbClr val="000000"/>
                </a:solidFill>
                <a:latin typeface="Libre Franklin"/>
                <a:ea typeface="Libre Franklin"/>
                <a:cs typeface="Libre Franklin"/>
                <a:sym typeface="Libre Franklin"/>
              </a:rPr>
              <a:t>industry trends</a:t>
            </a:r>
            <a:r>
              <a:rPr lang="en-US" sz="2400" b="0" i="0" u="none" strike="noStrike" cap="none" dirty="0">
                <a:solidFill>
                  <a:srgbClr val="000000"/>
                </a:solidFill>
                <a:latin typeface="Libre Franklin"/>
                <a:ea typeface="Libre Franklin"/>
                <a:cs typeface="Libre Franklin"/>
                <a:sym typeface="Libre Franklin"/>
              </a:rPr>
              <a:t>?</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is branding?</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is rebranding?</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is promotion?</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are the different forms of promotion?</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Why do sports teams engage in promotion?</a:t>
            </a:r>
            <a:endParaRPr dirty="0"/>
          </a:p>
          <a:p>
            <a:pPr marL="609600" marR="0" lvl="0" indent="-457200" algn="l" rtl="0">
              <a:lnSpc>
                <a:spcPct val="90000"/>
              </a:lnSpc>
              <a:spcBef>
                <a:spcPts val="840"/>
              </a:spcBef>
              <a:spcAft>
                <a:spcPts val="0"/>
              </a:spcAft>
              <a:buClr>
                <a:schemeClr val="dk1"/>
              </a:buClr>
              <a:buSzPts val="2400"/>
              <a:buFont typeface="+mj-lt"/>
              <a:buAutoNum type="arabicPeriod"/>
            </a:pPr>
            <a:endParaRPr sz="24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mj-lt"/>
              <a:buAutoNum type="arabicPeriod"/>
            </a:pPr>
            <a:r>
              <a:rPr lang="en-US" sz="2400" b="0" i="0" u="none" strike="noStrike" cap="none" dirty="0">
                <a:solidFill>
                  <a:srgbClr val="000000"/>
                </a:solidFill>
                <a:latin typeface="Libre Franklin"/>
                <a:ea typeface="Libre Franklin"/>
                <a:cs typeface="Libre Franklin"/>
                <a:sym typeface="Libre Franklin"/>
              </a:rPr>
              <a:t>What is licensing?  Explain the licensing process.</a:t>
            </a:r>
            <a:endParaRPr dirty="0"/>
          </a:p>
        </p:txBody>
      </p:sp>
      <p:pic>
        <p:nvPicPr>
          <p:cNvPr id="351" name="Google Shape;351;p23"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5"/>
        <p:cNvGrpSpPr/>
        <p:nvPr/>
      </p:nvGrpSpPr>
      <p:grpSpPr>
        <a:xfrm>
          <a:off x="0" y="0"/>
          <a:ext cx="0" cy="0"/>
          <a:chOff x="0" y="0"/>
          <a:chExt cx="0" cy="0"/>
        </a:xfrm>
      </p:grpSpPr>
      <p:sp>
        <p:nvSpPr>
          <p:cNvPr id="356" name="Google Shape;356;p2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57" name="Google Shape;357;p24"/>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58" name="Google Shape;358;p24"/>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359" name="Google Shape;359;p24"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60" name="Google Shape;360;p24"/>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the Game</a:t>
            </a:r>
            <a:endParaRPr/>
          </a:p>
        </p:txBody>
      </p:sp>
      <p:sp>
        <p:nvSpPr>
          <p:cNvPr id="361" name="Google Shape;361;p24"/>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rgbClr val="F6A21D"/>
              </a:buClr>
              <a:buSzPts val="2400"/>
              <a:buFont typeface="Calibri"/>
              <a:buNone/>
            </a:pPr>
            <a:r>
              <a:rPr lang="en-US" sz="2400" b="0" i="0" u="none" strike="noStrike" cap="none">
                <a:solidFill>
                  <a:srgbClr val="FFFFFF"/>
                </a:solidFill>
                <a:latin typeface="Libre Franklin"/>
                <a:ea typeface="Libre Franklin"/>
                <a:cs typeface="Libre Franklin"/>
                <a:sym typeface="Libre Franklin"/>
              </a:rPr>
              <a:t>STUDENT ACTIVITY</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5"/>
        <p:cNvGrpSpPr/>
        <p:nvPr/>
      </p:nvGrpSpPr>
      <p:grpSpPr>
        <a:xfrm>
          <a:off x="0" y="0"/>
          <a:ext cx="0" cy="0"/>
          <a:chOff x="0" y="0"/>
          <a:chExt cx="0" cy="0"/>
        </a:xfrm>
      </p:grpSpPr>
      <p:sp>
        <p:nvSpPr>
          <p:cNvPr id="366" name="Google Shape;366;p25"/>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67" name="Google Shape;367;p25"/>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68" name="Google Shape;368;p25"/>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369" name="Google Shape;369;p25"/>
          <p:cNvSpPr txBox="1"/>
          <p:nvPr/>
        </p:nvSpPr>
        <p:spPr>
          <a:xfrm>
            <a:off x="4537492" y="180834"/>
            <a:ext cx="7400676" cy="6665374"/>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2800" b="1" u="sng" dirty="0">
                <a:solidFill>
                  <a:srgbClr val="000000"/>
                </a:solidFill>
                <a:latin typeface="Libre Franklin"/>
                <a:ea typeface="Libre Franklin"/>
                <a:cs typeface="Libre Franklin"/>
                <a:sym typeface="Libre Franklin"/>
              </a:rPr>
              <a:t>Activity Instructions:</a:t>
            </a:r>
            <a:endParaRPr sz="2400" b="0" i="0" u="none" strike="noStrike" cap="none" dirty="0">
              <a:solidFill>
                <a:srgbClr val="000000"/>
              </a:solidFill>
              <a:latin typeface="Libre Franklin"/>
              <a:ea typeface="Libre Franklin"/>
              <a:cs typeface="Libre Franklin"/>
              <a:sym typeface="Libre Franklin"/>
            </a:endParaRPr>
          </a:p>
          <a:p>
            <a:pPr marL="457200" marR="0" lvl="0" indent="-304800" algn="l" rtl="0">
              <a:lnSpc>
                <a:spcPct val="90000"/>
              </a:lnSpc>
              <a:spcBef>
                <a:spcPts val="980"/>
              </a:spcBef>
              <a:spcAft>
                <a:spcPts val="0"/>
              </a:spcAft>
              <a:buClr>
                <a:schemeClr val="dk1"/>
              </a:buClr>
              <a:buSzPts val="2400"/>
              <a:buFont typeface="Libre Franklin"/>
              <a:buNone/>
            </a:pPr>
            <a:endParaRPr sz="24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000"/>
              <a:buFont typeface="+mj-lt"/>
              <a:buAutoNum type="arabicPeriod"/>
            </a:pPr>
            <a:r>
              <a:rPr lang="en-US" sz="2000" b="0" i="0" u="none" strike="noStrike" cap="none" dirty="0">
                <a:solidFill>
                  <a:srgbClr val="000000"/>
                </a:solidFill>
                <a:latin typeface="Libre Franklin"/>
                <a:ea typeface="Libre Franklin"/>
                <a:cs typeface="Libre Franklin"/>
                <a:sym typeface="Libre Franklin"/>
              </a:rPr>
              <a:t>Imagine you are a sports marketing consultant with an expertise in branding.  The local Minor League Baseball team in your community has contacted you about the possibility of a food-themed rebrand for one game next season.</a:t>
            </a:r>
            <a:endParaRPr sz="20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a:pPr>
            <a:r>
              <a:rPr lang="en-US" sz="2000" b="0" i="0" u="none" strike="noStrike" cap="none" dirty="0">
                <a:solidFill>
                  <a:srgbClr val="000000"/>
                </a:solidFill>
                <a:latin typeface="Libre Franklin"/>
                <a:ea typeface="Libre Franklin"/>
                <a:cs typeface="Libre Franklin"/>
                <a:sym typeface="Libre Franklin"/>
              </a:rPr>
              <a:t>Based on what you know about promotion, would you advise that they move forward with the idea to rebrand with a food-centric theme for a game?  More than one game?  Why?</a:t>
            </a: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a:pPr>
            <a:r>
              <a:rPr lang="en-US" sz="2000" b="0" i="0" u="none" strike="noStrike" cap="none" dirty="0">
                <a:solidFill>
                  <a:srgbClr val="000000"/>
                </a:solidFill>
                <a:latin typeface="Libre Franklin"/>
                <a:ea typeface="Libre Franklin"/>
                <a:cs typeface="Libre Franklin"/>
                <a:sym typeface="Libre Franklin"/>
              </a:rPr>
              <a:t>If you are recommending to the team that they move forward with the promotion, what would you suggest as a food item for the name change?  Why?  How does it represent the community?  Will the community respond to the promotion in a positive way?  How will the franchise benefit from the promotion?  Be prepared to answer these questions in a presentation as you pitch your ideas to the franchise.</a:t>
            </a:r>
            <a:endParaRPr dirty="0"/>
          </a:p>
          <a:p>
            <a:pPr marL="457200" marR="0" lvl="0" indent="-330200" algn="l" rtl="0">
              <a:lnSpc>
                <a:spcPct val="90000"/>
              </a:lnSpc>
              <a:spcBef>
                <a:spcPts val="700"/>
              </a:spcBef>
              <a:spcAft>
                <a:spcPts val="0"/>
              </a:spcAft>
              <a:buClr>
                <a:schemeClr val="dk1"/>
              </a:buClr>
              <a:buSzPts val="2000"/>
              <a:buFont typeface="Libre Franklin"/>
              <a:buNone/>
            </a:pPr>
            <a:endParaRPr sz="2000" dirty="0">
              <a:solidFill>
                <a:srgbClr val="000000"/>
              </a:solidFill>
              <a:latin typeface="Libre Franklin"/>
              <a:ea typeface="Libre Franklin"/>
              <a:cs typeface="Libre Franklin"/>
              <a:sym typeface="Libre Franklin"/>
            </a:endParaRPr>
          </a:p>
          <a:p>
            <a:pPr marL="457200" marR="0" lvl="0" indent="-330200" algn="l" rtl="0">
              <a:lnSpc>
                <a:spcPct val="90000"/>
              </a:lnSpc>
              <a:spcBef>
                <a:spcPts val="700"/>
              </a:spcBef>
              <a:spcAft>
                <a:spcPts val="0"/>
              </a:spcAft>
              <a:buClr>
                <a:schemeClr val="dk1"/>
              </a:buClr>
              <a:buSzPts val="2000"/>
              <a:buFont typeface="Libre Franklin"/>
              <a:buNone/>
            </a:pPr>
            <a:endParaRPr sz="2000" b="0" i="0" u="none" strike="noStrike" cap="none" dirty="0">
              <a:solidFill>
                <a:srgbClr val="000000"/>
              </a:solidFill>
              <a:latin typeface="Libre Franklin"/>
              <a:ea typeface="Libre Franklin"/>
              <a:cs typeface="Libre Franklin"/>
              <a:sym typeface="Libre Franklin"/>
            </a:endParaRPr>
          </a:p>
        </p:txBody>
      </p:sp>
      <p:pic>
        <p:nvPicPr>
          <p:cNvPr id="370" name="Google Shape;370;p25"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4"/>
        <p:cNvGrpSpPr/>
        <p:nvPr/>
      </p:nvGrpSpPr>
      <p:grpSpPr>
        <a:xfrm>
          <a:off x="0" y="0"/>
          <a:ext cx="0" cy="0"/>
          <a:chOff x="0" y="0"/>
          <a:chExt cx="0" cy="0"/>
        </a:xfrm>
      </p:grpSpPr>
      <p:sp>
        <p:nvSpPr>
          <p:cNvPr id="375" name="Google Shape;375;p26"/>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76" name="Google Shape;376;p26"/>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77" name="Google Shape;377;p26"/>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378" name="Google Shape;378;p26"/>
          <p:cNvSpPr txBox="1"/>
          <p:nvPr/>
        </p:nvSpPr>
        <p:spPr>
          <a:xfrm>
            <a:off x="4537492" y="67546"/>
            <a:ext cx="7400676" cy="561692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1" i="0" u="sng" strike="noStrike" cap="none" dirty="0">
                <a:solidFill>
                  <a:srgbClr val="000000"/>
                </a:solidFill>
                <a:latin typeface="Libre Franklin"/>
                <a:ea typeface="Libre Franklin"/>
                <a:cs typeface="Libre Franklin"/>
                <a:sym typeface="Libre Franklin"/>
              </a:rPr>
              <a:t>Presentation should include:</a:t>
            </a:r>
            <a:endParaRPr sz="2400" b="0" i="0" u="none" strike="noStrike" cap="none" dirty="0">
              <a:solidFill>
                <a:srgbClr val="000000"/>
              </a:solidFill>
              <a:latin typeface="Libre Franklin"/>
              <a:ea typeface="Libre Franklin"/>
              <a:cs typeface="Libre Franklin"/>
              <a:sym typeface="Libre Franklin"/>
            </a:endParaRPr>
          </a:p>
          <a:p>
            <a:pPr marL="457200" marR="0" lvl="0" indent="-304800" algn="l" rtl="0">
              <a:lnSpc>
                <a:spcPct val="90000"/>
              </a:lnSpc>
              <a:spcBef>
                <a:spcPts val="980"/>
              </a:spcBef>
              <a:spcAft>
                <a:spcPts val="0"/>
              </a:spcAft>
              <a:buClr>
                <a:schemeClr val="dk1"/>
              </a:buClr>
              <a:buSzPts val="2400"/>
              <a:buFont typeface="Libre Franklin"/>
              <a:buNone/>
            </a:pPr>
            <a:endParaRPr sz="24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000"/>
              <a:buFont typeface="+mj-lt"/>
              <a:buAutoNum type="arabicPeriod"/>
            </a:pPr>
            <a:r>
              <a:rPr lang="en-US" sz="2000" b="0" i="0" u="none" strike="noStrike" cap="none" dirty="0">
                <a:solidFill>
                  <a:srgbClr val="000000"/>
                </a:solidFill>
                <a:latin typeface="Libre Franklin"/>
                <a:ea typeface="Libre Franklin"/>
                <a:cs typeface="Libre Franklin"/>
                <a:sym typeface="Libre Franklin"/>
              </a:rPr>
              <a:t>Describe what an industry trend is and how you, as a consultant, have monitored trends (establishing credibility and helping to support your recommendations)</a:t>
            </a:r>
            <a:endParaRPr dirty="0"/>
          </a:p>
          <a:p>
            <a:pPr marL="584200" marR="0" lvl="0" indent="-457200" algn="l" rtl="0">
              <a:lnSpc>
                <a:spcPct val="90000"/>
              </a:lnSpc>
              <a:spcBef>
                <a:spcPts val="700"/>
              </a:spcBef>
              <a:spcAft>
                <a:spcPts val="0"/>
              </a:spcAft>
              <a:buClr>
                <a:schemeClr val="dk1"/>
              </a:buClr>
              <a:buSzPts val="2000"/>
              <a:buFont typeface="+mj-lt"/>
              <a:buAutoNum type="arabicPeriod"/>
            </a:pP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a:pPr>
            <a:r>
              <a:rPr lang="en-US" sz="2000" dirty="0">
                <a:solidFill>
                  <a:srgbClr val="000000"/>
                </a:solidFill>
                <a:latin typeface="Libre Franklin"/>
                <a:ea typeface="Libre Franklin"/>
                <a:cs typeface="Libre Franklin"/>
                <a:sym typeface="Libre Franklin"/>
              </a:rPr>
              <a:t>Explanation of the concepts of branding, licensing and promotion and how the franchise could benefit from the promotional rebrand</a:t>
            </a:r>
            <a:endParaRPr dirty="0"/>
          </a:p>
          <a:p>
            <a:pPr marL="584200" marR="0" lvl="0" indent="-457200" algn="l" rtl="0">
              <a:lnSpc>
                <a:spcPct val="90000"/>
              </a:lnSpc>
              <a:spcBef>
                <a:spcPts val="700"/>
              </a:spcBef>
              <a:spcAft>
                <a:spcPts val="0"/>
              </a:spcAft>
              <a:buClr>
                <a:schemeClr val="dk1"/>
              </a:buClr>
              <a:buSzPts val="2000"/>
              <a:buFont typeface="+mj-lt"/>
              <a:buAutoNum type="arabicPeriod"/>
            </a:pPr>
            <a:endParaRPr sz="20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a:pPr>
            <a:r>
              <a:rPr lang="en-US" sz="2000" dirty="0">
                <a:solidFill>
                  <a:srgbClr val="000000"/>
                </a:solidFill>
                <a:latin typeface="Libre Franklin"/>
                <a:ea typeface="Libre Franklin"/>
                <a:cs typeface="Libre Franklin"/>
                <a:sym typeface="Libre Franklin"/>
              </a:rPr>
              <a:t>Recommendation </a:t>
            </a:r>
            <a:r>
              <a:rPr lang="en-US" sz="2000" b="0" i="0" u="none" strike="noStrike" cap="none" dirty="0">
                <a:solidFill>
                  <a:srgbClr val="000000"/>
                </a:solidFill>
                <a:latin typeface="Libre Franklin"/>
                <a:ea typeface="Libre Franklin"/>
                <a:cs typeface="Libre Franklin"/>
                <a:sym typeface="Libre Franklin"/>
              </a:rPr>
              <a:t>on how (or if) the team should proceed with a short-term food themed rebrand promotion</a:t>
            </a:r>
            <a:endParaRPr dirty="0"/>
          </a:p>
          <a:p>
            <a:pPr marL="584200" marR="0" lvl="0" indent="-457200" algn="l" rtl="0">
              <a:lnSpc>
                <a:spcPct val="90000"/>
              </a:lnSpc>
              <a:spcBef>
                <a:spcPts val="700"/>
              </a:spcBef>
              <a:spcAft>
                <a:spcPts val="0"/>
              </a:spcAft>
              <a:buClr>
                <a:schemeClr val="dk1"/>
              </a:buClr>
              <a:buSzPts val="2000"/>
              <a:buFont typeface="+mj-lt"/>
              <a:buAutoNum type="arabicPeriod"/>
            </a:pP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a:pPr>
            <a:r>
              <a:rPr lang="en-US" sz="2000" dirty="0">
                <a:solidFill>
                  <a:srgbClr val="000000"/>
                </a:solidFill>
                <a:latin typeface="Libre Franklin"/>
                <a:ea typeface="Libre Franklin"/>
                <a:cs typeface="Libre Franklin"/>
                <a:sym typeface="Libre Franklin"/>
              </a:rPr>
              <a:t>Unveiling of your recommendation for a food-themed name along with sketches of a logo, hat and uniform that coincide with the temporary rebranding effort</a:t>
            </a:r>
            <a:endParaRPr sz="2000" b="0" i="0" u="none" strike="noStrike" cap="none" dirty="0">
              <a:solidFill>
                <a:srgbClr val="000000"/>
              </a:solidFill>
              <a:latin typeface="Libre Franklin"/>
              <a:ea typeface="Libre Franklin"/>
              <a:cs typeface="Libre Franklin"/>
              <a:sym typeface="Libre Franklin"/>
            </a:endParaRPr>
          </a:p>
        </p:txBody>
      </p:sp>
      <p:pic>
        <p:nvPicPr>
          <p:cNvPr id="379" name="Google Shape;379;p26"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3"/>
        <p:cNvGrpSpPr/>
        <p:nvPr/>
      </p:nvGrpSpPr>
      <p:grpSpPr>
        <a:xfrm>
          <a:off x="0" y="0"/>
          <a:ext cx="0" cy="0"/>
          <a:chOff x="0" y="0"/>
          <a:chExt cx="0" cy="0"/>
        </a:xfrm>
      </p:grpSpPr>
      <p:sp>
        <p:nvSpPr>
          <p:cNvPr id="384" name="Google Shape;384;p27"/>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85" name="Google Shape;385;p27"/>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86" name="Google Shape;386;p27"/>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387" name="Google Shape;387;p27"/>
          <p:cNvSpPr txBox="1"/>
          <p:nvPr/>
        </p:nvSpPr>
        <p:spPr>
          <a:xfrm>
            <a:off x="4537492" y="67546"/>
            <a:ext cx="7400676" cy="604315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1" i="0" u="sng" strike="noStrike" cap="none" dirty="0">
                <a:solidFill>
                  <a:srgbClr val="000000"/>
                </a:solidFill>
                <a:latin typeface="Libre Franklin"/>
                <a:ea typeface="Libre Franklin"/>
                <a:cs typeface="Libre Franklin"/>
                <a:sym typeface="Libre Franklin"/>
              </a:rPr>
              <a:t>Presentation should include:</a:t>
            </a:r>
            <a:endParaRPr sz="2400" b="0" i="0" u="none" strike="noStrike" cap="none" dirty="0">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None/>
            </a:pPr>
            <a:endParaRPr sz="2000" b="0" i="0" u="none" strike="noStrike" cap="none"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startAt="6"/>
            </a:pPr>
            <a:r>
              <a:rPr lang="en-US" sz="2000" b="0" i="0" u="none" strike="noStrike" cap="none" dirty="0">
                <a:solidFill>
                  <a:srgbClr val="000000"/>
                </a:solidFill>
                <a:latin typeface="Libre Franklin"/>
                <a:ea typeface="Libre Franklin"/>
                <a:cs typeface="Libre Franklin"/>
                <a:sym typeface="Libre Franklin"/>
              </a:rPr>
              <a:t>Description of your communications plan for raising awareness for the promotion along with strategies for getting the community involved to support the event</a:t>
            </a: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startAt="6"/>
            </a:pPr>
            <a:r>
              <a:rPr lang="en-US" sz="2000" b="0" i="0" u="none" strike="noStrike" cap="none" dirty="0">
                <a:solidFill>
                  <a:srgbClr val="000000"/>
                </a:solidFill>
                <a:latin typeface="Libre Franklin"/>
                <a:ea typeface="Libre Franklin"/>
                <a:cs typeface="Libre Franklin"/>
                <a:sym typeface="Libre Franklin"/>
              </a:rPr>
              <a:t>Explanation of any other elements that will support the food rebrand event promotion (what activities will happen before the game, at the game, after the game etc. in conjunction with the name change – think “taco truck throwdown” in the Fresno Grizzlies turned Tacos example or auctioning the jerseys after the game with proceeds donated to charity)</a:t>
            </a: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startAt="6"/>
            </a:pPr>
            <a:r>
              <a:rPr lang="en-US" sz="2000" b="0" i="0" u="none" strike="noStrike" cap="none" dirty="0">
                <a:solidFill>
                  <a:srgbClr val="000000"/>
                </a:solidFill>
                <a:latin typeface="Libre Franklin"/>
                <a:ea typeface="Libre Franklin"/>
                <a:cs typeface="Libre Franklin"/>
                <a:sym typeface="Libre Franklin"/>
              </a:rPr>
              <a:t>Explanation of the licensing process and determination of a licensed merchandise strategy to coincide with the promotion (detail a list of products that you will have available for sale)</a:t>
            </a:r>
            <a:endParaRPr sz="2000" dirty="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mj-lt"/>
              <a:buAutoNum type="arabicPeriod" startAt="6"/>
            </a:pPr>
            <a:r>
              <a:rPr lang="en-US" sz="2000" b="0" i="0" u="none" strike="noStrike" cap="none" dirty="0">
                <a:solidFill>
                  <a:srgbClr val="000000"/>
                </a:solidFill>
                <a:latin typeface="Libre Franklin"/>
                <a:ea typeface="Libre Franklin"/>
                <a:cs typeface="Libre Franklin"/>
                <a:sym typeface="Libre Franklin"/>
              </a:rPr>
              <a:t>Description of your merchandising strategy (see lesson 6.4 in your textbook)</a:t>
            </a:r>
            <a:endParaRPr dirty="0"/>
          </a:p>
          <a:p>
            <a:pPr marL="457200" marR="0" lvl="0" indent="-330200" algn="l" rtl="0">
              <a:lnSpc>
                <a:spcPct val="90000"/>
              </a:lnSpc>
              <a:spcBef>
                <a:spcPts val="700"/>
              </a:spcBef>
              <a:spcAft>
                <a:spcPts val="0"/>
              </a:spcAft>
              <a:buClr>
                <a:schemeClr val="dk1"/>
              </a:buClr>
              <a:buSzPts val="2000"/>
              <a:buFont typeface="Libre Franklin"/>
              <a:buNone/>
            </a:pPr>
            <a:endParaRPr sz="2000" b="0" i="0" u="none" strike="noStrike" cap="none" dirty="0">
              <a:solidFill>
                <a:srgbClr val="000000"/>
              </a:solidFill>
              <a:latin typeface="Libre Franklin"/>
              <a:ea typeface="Libre Franklin"/>
              <a:cs typeface="Libre Franklin"/>
              <a:sym typeface="Libre Franklin"/>
            </a:endParaRPr>
          </a:p>
        </p:txBody>
      </p:sp>
      <p:pic>
        <p:nvPicPr>
          <p:cNvPr id="388" name="Google Shape;388;p27"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92"/>
        <p:cNvGrpSpPr/>
        <p:nvPr/>
      </p:nvGrpSpPr>
      <p:grpSpPr>
        <a:xfrm>
          <a:off x="0" y="0"/>
          <a:ext cx="0" cy="0"/>
          <a:chOff x="0" y="0"/>
          <a:chExt cx="0" cy="0"/>
        </a:xfrm>
      </p:grpSpPr>
      <p:sp>
        <p:nvSpPr>
          <p:cNvPr id="393" name="Google Shape;393;p28"/>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94" name="Google Shape;394;p28"/>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95" name="Google Shape;395;p28"/>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396" name="Google Shape;396;p28"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97" name="Google Shape;397;p28"/>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rgbClr val="FFFFFF"/>
              </a:buClr>
              <a:buSzPct val="100000"/>
              <a:buFont typeface="Bookman Old Style"/>
              <a:buNone/>
            </a:pPr>
            <a:r>
              <a:rPr lang="en-US" sz="5400" b="0" i="0" u="none" strike="noStrike" cap="none">
                <a:solidFill>
                  <a:srgbClr val="FFFFFF"/>
                </a:solidFill>
                <a:latin typeface="Bookman Old Style"/>
                <a:ea typeface="Bookman Old Style"/>
                <a:cs typeface="Bookman Old Style"/>
                <a:sym typeface="Bookman Old Style"/>
              </a:rPr>
              <a:t>the Game</a:t>
            </a:r>
            <a:endParaRPr/>
          </a:p>
        </p:txBody>
      </p:sp>
      <p:sp>
        <p:nvSpPr>
          <p:cNvPr id="398" name="Google Shape;398;p28"/>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rgbClr val="F6A21D"/>
              </a:buClr>
              <a:buSzPts val="2400"/>
              <a:buFont typeface="Calibri"/>
              <a:buNone/>
            </a:pPr>
            <a:r>
              <a:rPr lang="en-US" sz="2400" b="0" i="0" u="none" strike="noStrike" cap="none">
                <a:solidFill>
                  <a:srgbClr val="FFFFFF"/>
                </a:solidFill>
                <a:latin typeface="Libre Franklin"/>
                <a:ea typeface="Libre Franklin"/>
                <a:cs typeface="Libre Franklin"/>
                <a:sym typeface="Libre Franklin"/>
              </a:rPr>
              <a:t>SOURCES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2"/>
        <p:cNvGrpSpPr/>
        <p:nvPr/>
      </p:nvGrpSpPr>
      <p:grpSpPr>
        <a:xfrm>
          <a:off x="0" y="0"/>
          <a:ext cx="0" cy="0"/>
          <a:chOff x="0" y="0"/>
          <a:chExt cx="0" cy="0"/>
        </a:xfrm>
      </p:grpSpPr>
      <p:sp>
        <p:nvSpPr>
          <p:cNvPr id="403" name="Google Shape;403;p29"/>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04" name="Google Shape;404;p29"/>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405" name="Google Shape;405;p29"/>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800"/>
              <a:buFont typeface="Bookman Old Style"/>
              <a:buNone/>
            </a:pPr>
            <a:r>
              <a:rPr lang="en-US" sz="4800">
                <a:solidFill>
                  <a:schemeClr val="lt1"/>
                </a:solidFill>
              </a:rPr>
              <a:t>Sources</a:t>
            </a:r>
            <a:endParaRPr/>
          </a:p>
        </p:txBody>
      </p:sp>
      <p:sp>
        <p:nvSpPr>
          <p:cNvPr id="406" name="Google Shape;406;p29"/>
          <p:cNvSpPr txBox="1"/>
          <p:nvPr/>
        </p:nvSpPr>
        <p:spPr>
          <a:xfrm>
            <a:off x="4397630" y="730569"/>
            <a:ext cx="7302000" cy="539686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Libre Franklin"/>
              <a:buNone/>
            </a:pPr>
            <a:r>
              <a:rPr lang="en-US" sz="1800" u="sng">
                <a:solidFill>
                  <a:schemeClr val="dk1"/>
                </a:solidFill>
                <a:latin typeface="Libre Franklin"/>
                <a:ea typeface="Libre Franklin"/>
                <a:cs typeface="Libre Franklin"/>
                <a:sym typeface="Libre Franklin"/>
                <a:hlinkClick r:id="rId3">
                  <a:extLst>
                    <a:ext uri="{A12FA001-AC4F-418D-AE19-62706E023703}">
                      <ahyp:hlinkClr xmlns:ahyp="http://schemas.microsoft.com/office/drawing/2018/hyperlinkcolor" val="tx"/>
                    </a:ext>
                  </a:extLst>
                </a:hlinkClick>
              </a:rPr>
              <a:t>https://www.milb.com/vermont/ballpark/maplekings</a:t>
            </a:r>
            <a:endParaRPr sz="1800">
              <a:solidFill>
                <a:schemeClr val="dk1"/>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EC7016"/>
              </a:buClr>
              <a:buSzPts val="1800"/>
              <a:buFont typeface="Libre Franklin"/>
              <a:buNone/>
            </a:pPr>
            <a:r>
              <a:rPr lang="en-US" sz="1800" b="0" i="0" u="sng" strike="noStrike" cap="none">
                <a:solidFill>
                  <a:srgbClr val="EC7016"/>
                </a:solidFill>
                <a:latin typeface="Libre Franklin"/>
                <a:ea typeface="Libre Franklin"/>
                <a:cs typeface="Libre Franklin"/>
                <a:sym typeface="Libre Franklin"/>
                <a:hlinkClick r:id="rId4">
                  <a:extLst>
                    <a:ext uri="{A12FA001-AC4F-418D-AE19-62706E023703}">
                      <ahyp:hlinkClr xmlns:ahyp="http://schemas.microsoft.com/office/drawing/2018/hyperlinkcolor" val="tx"/>
                    </a:ext>
                  </a:extLst>
                </a:hlinkClick>
              </a:rPr>
              <a:t>https://buffalonews.com/sports/baseball/professional/buffalo-bisons-embrace-national-trend-drum-up-business-as-buffalo-wings/article_2ecdc673-9322-510c-9d40-ff53c1d50a47.html</a:t>
            </a:r>
            <a:r>
              <a:rPr lang="en-US" sz="1800" b="0" i="0" u="none" strike="noStrike" cap="none">
                <a:solidFill>
                  <a:srgbClr val="EC7016"/>
                </a:solidFill>
                <a:latin typeface="Libre Franklin"/>
                <a:ea typeface="Libre Franklin"/>
                <a:cs typeface="Libre Franklin"/>
                <a:sym typeface="Libre Franklin"/>
              </a:rPr>
              <a:t> </a:t>
            </a:r>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EC7016"/>
              </a:buClr>
              <a:buSzPts val="1800"/>
              <a:buFont typeface="Libre Franklin"/>
              <a:buNone/>
            </a:pPr>
            <a:r>
              <a:rPr lang="en-US" sz="1800" b="0" i="0" u="sng" strike="noStrike" cap="none">
                <a:solidFill>
                  <a:srgbClr val="EC7016"/>
                </a:solidFill>
                <a:latin typeface="Libre Franklin"/>
                <a:ea typeface="Libre Franklin"/>
                <a:cs typeface="Libre Franklin"/>
                <a:sym typeface="Libre Franklin"/>
                <a:hlinkClick r:id="rId5">
                  <a:extLst>
                    <a:ext uri="{A12FA001-AC4F-418D-AE19-62706E023703}">
                      <ahyp:hlinkClr xmlns:ahyp="http://schemas.microsoft.com/office/drawing/2018/hyperlinkcolor" val="tx"/>
                    </a:ext>
                  </a:extLst>
                </a:hlinkClick>
              </a:rPr>
              <a:t>https://www.milb.com/wisconsin/news/wisconsin-timber-rattlers-change-name-to-wisconsin-brats-for-bratoberf-267301416</a:t>
            </a:r>
            <a:r>
              <a:rPr lang="en-US" sz="1800" b="0" i="0" u="none" strike="noStrike" cap="none">
                <a:solidFill>
                  <a:srgbClr val="EC7016"/>
                </a:solidFill>
                <a:latin typeface="Libre Franklin"/>
                <a:ea typeface="Libre Franklin"/>
                <a:cs typeface="Libre Franklin"/>
                <a:sym typeface="Libre Franklin"/>
              </a:rPr>
              <a:t> </a:t>
            </a:r>
            <a:endParaRPr/>
          </a:p>
          <a:p>
            <a:pPr marL="0" marR="0" lvl="0" indent="0" algn="l" rtl="0">
              <a:lnSpc>
                <a:spcPct val="90000"/>
              </a:lnSpc>
              <a:spcBef>
                <a:spcPts val="630"/>
              </a:spcBef>
              <a:spcAft>
                <a:spcPts val="0"/>
              </a:spcAft>
              <a:buClr>
                <a:schemeClr val="dk1"/>
              </a:buClr>
              <a:buSzPts val="1800"/>
              <a:buFont typeface="Libre Franklin"/>
              <a:buNone/>
            </a:pPr>
            <a:endParaRPr sz="1800">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r>
              <a:rPr lang="en-US" sz="1800" u="sng">
                <a:solidFill>
                  <a:schemeClr val="dk1"/>
                </a:solidFill>
                <a:latin typeface="Libre Franklin"/>
                <a:ea typeface="Libre Franklin"/>
                <a:cs typeface="Libre Franklin"/>
                <a:sym typeface="Libre Franklin"/>
                <a:hlinkClick r:id="rId6">
                  <a:extLst>
                    <a:ext uri="{A12FA001-AC4F-418D-AE19-62706E023703}">
                      <ahyp:hlinkClr xmlns:ahyp="http://schemas.microsoft.com/office/drawing/2018/hyperlinkcolor" val="tx"/>
                    </a:ext>
                  </a:extLst>
                </a:hlinkClick>
              </a:rPr>
              <a:t>https://www.theday.com/article/20180526/NWS01/180529477</a:t>
            </a:r>
            <a:endParaRPr sz="1800">
              <a:solidFill>
                <a:schemeClr val="dk1"/>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r>
              <a:rPr lang="en-US" sz="1800" u="sng">
                <a:solidFill>
                  <a:schemeClr val="dk1"/>
                </a:solidFill>
                <a:latin typeface="Libre Franklin"/>
                <a:ea typeface="Libre Franklin"/>
                <a:cs typeface="Libre Franklin"/>
                <a:sym typeface="Libre Franklin"/>
                <a:hlinkClick r:id="rId7">
                  <a:extLst>
                    <a:ext uri="{A12FA001-AC4F-418D-AE19-62706E023703}">
                      <ahyp:hlinkClr xmlns:ahyp="http://schemas.microsoft.com/office/drawing/2018/hyperlinkcolor" val="tx"/>
                    </a:ext>
                  </a:extLst>
                </a:hlinkClick>
              </a:rPr>
              <a:t>https://www.delmarvanow.com/story/sports/2018/06/14/delmarva-shorebirds-changing-name-scrapple/702834002/</a:t>
            </a:r>
            <a:endParaRPr sz="1800">
              <a:solidFill>
                <a:schemeClr val="dk1"/>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EC7016"/>
              </a:buClr>
              <a:buSzPts val="1800"/>
              <a:buFont typeface="Libre Franklin"/>
              <a:buNone/>
            </a:pPr>
            <a:r>
              <a:rPr lang="en-US" sz="1800" b="0" i="0" u="sng" strike="noStrike" cap="none">
                <a:solidFill>
                  <a:srgbClr val="EC7016"/>
                </a:solidFill>
                <a:latin typeface="Libre Franklin"/>
                <a:ea typeface="Libre Franklin"/>
                <a:cs typeface="Libre Franklin"/>
                <a:sym typeface="Libre Franklin"/>
                <a:hlinkClick r:id="rId8">
                  <a:extLst>
                    <a:ext uri="{A12FA001-AC4F-418D-AE19-62706E023703}">
                      <ahyp:hlinkClr xmlns:ahyp="http://schemas.microsoft.com/office/drawing/2018/hyperlinkcolor" val="tx"/>
                    </a:ext>
                  </a:extLst>
                </a:hlinkClick>
              </a:rPr>
              <a:t>https://www.silive.com/siyankees/2019/05/staten-island-yankees-to-bring-back-pizza-rats-for-second-straight-season.html</a:t>
            </a:r>
            <a:r>
              <a:rPr lang="en-US" sz="1800" b="0" i="0" u="none" strike="noStrike" cap="none">
                <a:solidFill>
                  <a:srgbClr val="EC7016"/>
                </a:solidFill>
                <a:latin typeface="Libre Franklin"/>
                <a:ea typeface="Libre Franklin"/>
                <a:cs typeface="Libre Franklin"/>
                <a:sym typeface="Libre Franklin"/>
              </a:rPr>
              <a:t>  </a:t>
            </a:r>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p:txBody>
      </p:sp>
      <p:pic>
        <p:nvPicPr>
          <p:cNvPr id="407" name="Google Shape;407;p29" descr="A close up of a logo&#10;&#10;Description automatically generated"/>
          <p:cNvPicPr preferRelativeResize="0"/>
          <p:nvPr/>
        </p:nvPicPr>
        <p:blipFill rotWithShape="1">
          <a:blip r:embed="rId9">
            <a:alphaModFix/>
          </a:blip>
          <a:srcRect/>
          <a:stretch/>
        </p:blipFill>
        <p:spPr>
          <a:xfrm>
            <a:off x="11778891" y="6414306"/>
            <a:ext cx="371917" cy="39220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
        <p:cNvGrpSpPr/>
        <p:nvPr/>
      </p:nvGrpSpPr>
      <p:grpSpPr>
        <a:xfrm>
          <a:off x="0" y="0"/>
          <a:ext cx="0" cy="0"/>
          <a:chOff x="0" y="0"/>
          <a:chExt cx="0" cy="0"/>
        </a:xfrm>
      </p:grpSpPr>
      <p:sp>
        <p:nvSpPr>
          <p:cNvPr id="116" name="Google Shape;116;p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17" name="Google Shape;117;p3"/>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118" name="Google Shape;118;p3"/>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119" name="Google Shape;119;p3" descr="A screenshot of a cell phone&#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20" name="Google Shape;120;p3"/>
          <p:cNvSpPr txBox="1"/>
          <p:nvPr/>
        </p:nvSpPr>
        <p:spPr>
          <a:xfrm>
            <a:off x="4888081" y="3906968"/>
            <a:ext cx="6753619" cy="1486192"/>
          </a:xfrm>
          <a:prstGeom prst="rect">
            <a:avLst/>
          </a:prstGeom>
          <a:noFill/>
          <a:ln>
            <a:noFill/>
          </a:ln>
        </p:spPr>
        <p:txBody>
          <a:bodyPr spcFirstLastPara="1" wrap="square" lIns="91425" tIns="45700" rIns="91425" bIns="45700" anchor="b" anchorCtr="0">
            <a:normAutofit fontScale="97500" lnSpcReduction="10000"/>
          </a:bodyPr>
          <a:lstStyle/>
          <a:p>
            <a:pPr marL="0" marR="0" lvl="0" indent="0" algn="l" rtl="0">
              <a:lnSpc>
                <a:spcPct val="90000"/>
              </a:lnSpc>
              <a:spcBef>
                <a:spcPts val="0"/>
              </a:spcBef>
              <a:spcAft>
                <a:spcPts val="0"/>
              </a:spcAft>
              <a:buClr>
                <a:schemeClr val="lt1"/>
              </a:buClr>
              <a:buSzPct val="100000"/>
              <a:buFont typeface="Bookman Old Style"/>
              <a:buNone/>
            </a:pPr>
            <a:r>
              <a:rPr lang="en-US" sz="5400" i="0">
                <a:solidFill>
                  <a:schemeClr val="lt1"/>
                </a:solidFill>
                <a:latin typeface="Bookman Old Style"/>
                <a:ea typeface="Bookman Old Style"/>
                <a:cs typeface="Bookman Old Style"/>
                <a:sym typeface="Bookman Old Style"/>
              </a:rPr>
              <a:t>MiLB: Name of </a:t>
            </a:r>
            <a:endParaRPr/>
          </a:p>
          <a:p>
            <a:pPr marL="0" marR="0" lvl="0" indent="0" algn="l" rtl="0">
              <a:lnSpc>
                <a:spcPct val="90000"/>
              </a:lnSpc>
              <a:spcBef>
                <a:spcPts val="0"/>
              </a:spcBef>
              <a:spcAft>
                <a:spcPts val="0"/>
              </a:spcAft>
              <a:buClr>
                <a:schemeClr val="lt1"/>
              </a:buClr>
              <a:buSzPct val="100000"/>
              <a:buFont typeface="Bookman Old Style"/>
              <a:buNone/>
            </a:pPr>
            <a:r>
              <a:rPr lang="en-US" sz="5400" i="0">
                <a:solidFill>
                  <a:schemeClr val="lt1"/>
                </a:solidFill>
                <a:latin typeface="Bookman Old Style"/>
                <a:ea typeface="Bookman Old Style"/>
                <a:cs typeface="Bookman Old Style"/>
                <a:sym typeface="Bookman Old Style"/>
              </a:rPr>
              <a:t>the Game</a:t>
            </a:r>
            <a:endParaRPr/>
          </a:p>
        </p:txBody>
      </p:sp>
      <p:sp>
        <p:nvSpPr>
          <p:cNvPr id="121" name="Google Shape;121;p3"/>
          <p:cNvSpPr txBox="1"/>
          <p:nvPr/>
        </p:nvSpPr>
        <p:spPr>
          <a:xfrm>
            <a:off x="4954285" y="5558535"/>
            <a:ext cx="6465286" cy="750216"/>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chemeClr val="accent1"/>
              </a:buClr>
              <a:buSzPts val="2400"/>
              <a:buFont typeface="Calibri"/>
              <a:buNone/>
            </a:pPr>
            <a:r>
              <a:rPr lang="en-US" sz="2400" cap="none">
                <a:solidFill>
                  <a:schemeClr val="lt1"/>
                </a:solidFill>
                <a:latin typeface="Libre Franklin"/>
                <a:ea typeface="Libre Franklin"/>
                <a:cs typeface="Libre Franklin"/>
                <a:sym typeface="Libre Franklin"/>
              </a:rPr>
              <a:t>SPORTS BUSINESS CONCEPTS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1"/>
        <p:cNvGrpSpPr/>
        <p:nvPr/>
      </p:nvGrpSpPr>
      <p:grpSpPr>
        <a:xfrm>
          <a:off x="0" y="0"/>
          <a:ext cx="0" cy="0"/>
          <a:chOff x="0" y="0"/>
          <a:chExt cx="0" cy="0"/>
        </a:xfrm>
      </p:grpSpPr>
      <p:sp>
        <p:nvSpPr>
          <p:cNvPr id="412" name="Google Shape;412;p30"/>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13" name="Google Shape;413;p30"/>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14" name="Google Shape;414;p30"/>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800"/>
              <a:buFont typeface="Bookman Old Style"/>
              <a:buNone/>
            </a:pPr>
            <a:r>
              <a:rPr lang="en-US" sz="4800">
                <a:solidFill>
                  <a:schemeClr val="lt1"/>
                </a:solidFill>
              </a:rPr>
              <a:t>Sources</a:t>
            </a:r>
            <a:endParaRPr/>
          </a:p>
        </p:txBody>
      </p:sp>
      <p:sp>
        <p:nvSpPr>
          <p:cNvPr id="415" name="Google Shape;415;p30"/>
          <p:cNvSpPr txBox="1"/>
          <p:nvPr/>
        </p:nvSpPr>
        <p:spPr>
          <a:xfrm>
            <a:off x="4263849" y="432795"/>
            <a:ext cx="7302000" cy="599241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EC7016"/>
              </a:buClr>
              <a:buSzPts val="1800"/>
              <a:buFont typeface="Libre Franklin"/>
              <a:buNone/>
            </a:pPr>
            <a:r>
              <a:rPr lang="en-US" sz="1800" b="0" i="0" u="sng" strike="noStrike" cap="none">
                <a:solidFill>
                  <a:srgbClr val="EC7016"/>
                </a:solidFill>
                <a:latin typeface="Libre Franklin"/>
                <a:ea typeface="Libre Franklin"/>
                <a:cs typeface="Libre Franklin"/>
                <a:sym typeface="Libre Franklin"/>
                <a:hlinkClick r:id="rId3">
                  <a:extLst>
                    <a:ext uri="{A12FA001-AC4F-418D-AE19-62706E023703}">
                      <ahyp:hlinkClr xmlns:ahyp="http://schemas.microsoft.com/office/drawing/2018/hyperlinkcolor" val="tx"/>
                    </a:ext>
                  </a:extLst>
                </a:hlinkClick>
              </a:rPr>
              <a:t>https://www.milb.com/news/fresno-grizzlies-release-2020-promotional-schedule-single-game-tickets-312737948</a:t>
            </a:r>
            <a:r>
              <a:rPr lang="en-US" sz="1800" b="0" i="0" u="none" strike="noStrike" cap="none">
                <a:solidFill>
                  <a:srgbClr val="EC7016"/>
                </a:solidFill>
                <a:latin typeface="Libre Franklin"/>
                <a:ea typeface="Libre Franklin"/>
                <a:cs typeface="Libre Franklin"/>
                <a:sym typeface="Libre Franklin"/>
              </a:rPr>
              <a:t> </a:t>
            </a:r>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000000"/>
              </a:buClr>
              <a:buSzPts val="1800"/>
              <a:buFont typeface="Libre Franklin"/>
              <a:buNone/>
            </a:pPr>
            <a:r>
              <a:rPr lang="en-US" sz="1800" b="0" i="0" u="sng" strike="noStrike" cap="none">
                <a:solidFill>
                  <a:srgbClr val="000000"/>
                </a:solidFill>
                <a:latin typeface="Libre Franklin"/>
                <a:ea typeface="Libre Franklin"/>
                <a:cs typeface="Libre Franklin"/>
                <a:sym typeface="Libre Franklin"/>
                <a:hlinkClick r:id="rId4">
                  <a:extLst>
                    <a:ext uri="{A12FA001-AC4F-418D-AE19-62706E023703}">
                      <ahyp:hlinkClr xmlns:ahyp="http://schemas.microsoft.com/office/drawing/2018/hyperlinkcolor" val="tx"/>
                    </a:ext>
                  </a:extLst>
                </a:hlinkClick>
              </a:rPr>
              <a:t>https://www.baltimoresun.com/sports/mlb/bs-sp-minor-league-baseball-name-changes-20180620-story.html</a:t>
            </a:r>
            <a:endParaRPr sz="1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000000"/>
              </a:buClr>
              <a:buSzPts val="1800"/>
              <a:buFont typeface="Libre Franklin"/>
              <a:buNone/>
            </a:pPr>
            <a:r>
              <a:rPr lang="en-US" sz="1800" b="0" i="0" u="sng" strike="noStrike" cap="none">
                <a:solidFill>
                  <a:srgbClr val="000000"/>
                </a:solidFill>
                <a:latin typeface="Libre Franklin"/>
                <a:ea typeface="Libre Franklin"/>
                <a:cs typeface="Libre Franklin"/>
                <a:sym typeface="Libre Franklin"/>
                <a:hlinkClick r:id="rId5">
                  <a:extLst>
                    <a:ext uri="{A12FA001-AC4F-418D-AE19-62706E023703}">
                      <ahyp:hlinkClr xmlns:ahyp="http://schemas.microsoft.com/office/drawing/2018/hyperlinkcolor" val="tx"/>
                    </a:ext>
                  </a:extLst>
                </a:hlinkClick>
              </a:rPr>
              <a:t>https://www.postandcourier.com/sports/riverdogs-changing-name-to-charleston-boiled-peanuts-in-honor-of-tony-the-peanut-man/article_76806eb4-8918-11e8-9679-07878ee3f0b8.html</a:t>
            </a:r>
            <a:r>
              <a:rPr lang="en-US" sz="1800" b="0" i="0" u="none" strike="noStrike" cap="none">
                <a:solidFill>
                  <a:srgbClr val="000000"/>
                </a:solidFill>
                <a:latin typeface="Libre Franklin"/>
                <a:ea typeface="Libre Franklin"/>
                <a:cs typeface="Libre Franklin"/>
                <a:sym typeface="Libre Franklin"/>
              </a:rPr>
              <a:t> </a:t>
            </a:r>
            <a:endParaRPr/>
          </a:p>
          <a:p>
            <a:pPr marL="0" marR="0" lvl="0" indent="0" algn="l" rtl="0">
              <a:lnSpc>
                <a:spcPct val="90000"/>
              </a:lnSpc>
              <a:spcBef>
                <a:spcPts val="630"/>
              </a:spcBef>
              <a:spcAft>
                <a:spcPts val="0"/>
              </a:spcAft>
              <a:buClr>
                <a:schemeClr val="dk1"/>
              </a:buClr>
              <a:buSzPts val="1800"/>
              <a:buFont typeface="Libre Franklin"/>
              <a:buNone/>
            </a:pPr>
            <a:endParaRPr sz="1800">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r>
              <a:rPr lang="en-US" sz="1800" u="sng">
                <a:solidFill>
                  <a:schemeClr val="dk1"/>
                </a:solidFill>
                <a:latin typeface="Libre Franklin"/>
                <a:ea typeface="Libre Franklin"/>
                <a:cs typeface="Libre Franklin"/>
                <a:sym typeface="Libre Franklin"/>
                <a:hlinkClick r:id="rId6">
                  <a:extLst>
                    <a:ext uri="{A12FA001-AC4F-418D-AE19-62706E023703}">
                      <ahyp:hlinkClr xmlns:ahyp="http://schemas.microsoft.com/office/drawing/2018/hyperlinkcolor" val="tx"/>
                    </a:ext>
                  </a:extLst>
                </a:hlinkClick>
              </a:rPr>
              <a:t>https://stadiumjourney.com/news/the-pawsox-become-the-hot-wieners/</a:t>
            </a:r>
            <a:endParaRPr sz="1800">
              <a:solidFill>
                <a:schemeClr val="dk1"/>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000000"/>
              </a:buClr>
              <a:buSzPts val="1800"/>
              <a:buFont typeface="Libre Franklin"/>
              <a:buNone/>
            </a:pPr>
            <a:r>
              <a:rPr lang="en-US" sz="1800" b="0" i="0" u="sng" strike="noStrike" cap="none">
                <a:solidFill>
                  <a:srgbClr val="000000"/>
                </a:solidFill>
                <a:latin typeface="Libre Franklin"/>
                <a:ea typeface="Libre Franklin"/>
                <a:cs typeface="Libre Franklin"/>
                <a:sym typeface="Libre Franklin"/>
                <a:hlinkClick r:id="rId7">
                  <a:extLst>
                    <a:ext uri="{A12FA001-AC4F-418D-AE19-62706E023703}">
                      <ahyp:hlinkClr xmlns:ahyp="http://schemas.microsoft.com/office/drawing/2018/hyperlinkcolor" val="tx"/>
                    </a:ext>
                  </a:extLst>
                </a:hlinkClick>
              </a:rPr>
              <a:t>https://www.milb.com/news/new-orleans-baby-cakes-change-name-to-crawdaddy-s-274907818</a:t>
            </a:r>
            <a:endParaRPr sz="1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b="0" i="0" u="none" strike="noStrike" cap="none">
              <a:solidFill>
                <a:srgbClr val="EC7016"/>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rgbClr val="000000"/>
              </a:buClr>
              <a:buSzPts val="1800"/>
              <a:buFont typeface="Libre Franklin"/>
              <a:buNone/>
            </a:pPr>
            <a:r>
              <a:rPr lang="en-US" sz="1800" b="0" i="0" u="sng" strike="noStrike" cap="none">
                <a:solidFill>
                  <a:srgbClr val="000000"/>
                </a:solidFill>
                <a:latin typeface="Libre Franklin"/>
                <a:ea typeface="Libre Franklin"/>
                <a:cs typeface="Libre Franklin"/>
                <a:sym typeface="Libre Franklin"/>
                <a:hlinkClick r:id="rId8">
                  <a:extLst>
                    <a:ext uri="{A12FA001-AC4F-418D-AE19-62706E023703}">
                      <ahyp:hlinkClr xmlns:ahyp="http://schemas.microsoft.com/office/drawing/2018/hyperlinkcolor" val="tx"/>
                    </a:ext>
                  </a:extLst>
                </a:hlinkClick>
              </a:rPr>
              <a:t>https://thunder.milbstore.com/collections/pork-roll</a:t>
            </a:r>
            <a:endParaRPr sz="1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endParaRPr sz="1800">
              <a:solidFill>
                <a:srgbClr val="000000"/>
              </a:solidFill>
              <a:latin typeface="Libre Franklin"/>
              <a:ea typeface="Libre Franklin"/>
              <a:cs typeface="Libre Franklin"/>
              <a:sym typeface="Libre Franklin"/>
            </a:endParaRPr>
          </a:p>
          <a:p>
            <a:pPr marL="0" marR="0" lvl="0" indent="0" algn="l" rtl="0">
              <a:lnSpc>
                <a:spcPct val="90000"/>
              </a:lnSpc>
              <a:spcBef>
                <a:spcPts val="630"/>
              </a:spcBef>
              <a:spcAft>
                <a:spcPts val="0"/>
              </a:spcAft>
              <a:buClr>
                <a:schemeClr val="dk1"/>
              </a:buClr>
              <a:buSzPts val="1800"/>
              <a:buFont typeface="Libre Franklin"/>
              <a:buNone/>
            </a:pPr>
            <a:r>
              <a:rPr lang="en-US" sz="1800" u="sng">
                <a:solidFill>
                  <a:schemeClr val="dk1"/>
                </a:solidFill>
                <a:latin typeface="Libre Franklin"/>
                <a:ea typeface="Libre Franklin"/>
                <a:cs typeface="Libre Franklin"/>
                <a:sym typeface="Libre Franklin"/>
                <a:hlinkClick r:id="rId9">
                  <a:extLst>
                    <a:ext uri="{A12FA001-AC4F-418D-AE19-62706E023703}">
                      <ahyp:hlinkClr xmlns:ahyp="http://schemas.microsoft.com/office/drawing/2018/hyperlinkcolor" val="tx"/>
                    </a:ext>
                  </a:extLst>
                </a:hlinkClick>
              </a:rPr>
              <a:t>https://www.azcentral.com/story/sports/mlb/2019/05/03/minor-league-baseball-team-go-churros-rolls-out-churro-pants/1096274001/</a:t>
            </a:r>
            <a:r>
              <a:rPr lang="en-US" sz="1800">
                <a:solidFill>
                  <a:srgbClr val="000000"/>
                </a:solidFill>
                <a:latin typeface="Libre Franklin"/>
                <a:ea typeface="Libre Franklin"/>
                <a:cs typeface="Libre Franklin"/>
                <a:sym typeface="Libre Franklin"/>
              </a:rPr>
              <a:t> </a:t>
            </a:r>
            <a:endParaRPr/>
          </a:p>
        </p:txBody>
      </p:sp>
      <p:pic>
        <p:nvPicPr>
          <p:cNvPr id="416" name="Google Shape;416;p30" descr="A close up of a logo&#10;&#10;Description automatically generated"/>
          <p:cNvPicPr preferRelativeResize="0"/>
          <p:nvPr/>
        </p:nvPicPr>
        <p:blipFill rotWithShape="1">
          <a:blip r:embed="rId10">
            <a:alphaModFix/>
          </a:blip>
          <a:srcRect/>
          <a:stretch/>
        </p:blipFill>
        <p:spPr>
          <a:xfrm>
            <a:off x="11778891" y="6414306"/>
            <a:ext cx="371917" cy="39220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p4"/>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27" name="Google Shape;127;p4"/>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28" name="Google Shape;128;p4"/>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Industry Trends</a:t>
            </a:r>
            <a:endParaRPr/>
          </a:p>
        </p:txBody>
      </p:sp>
      <p:sp>
        <p:nvSpPr>
          <p:cNvPr id="129" name="Google Shape;129;p4"/>
          <p:cNvSpPr txBox="1"/>
          <p:nvPr/>
        </p:nvSpPr>
        <p:spPr>
          <a:xfrm>
            <a:off x="4440857" y="1310374"/>
            <a:ext cx="7400676" cy="418576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are </a:t>
            </a:r>
            <a:r>
              <a:rPr lang="en-US" sz="2800" b="1" i="0" u="sng" strike="noStrike" cap="none">
                <a:solidFill>
                  <a:srgbClr val="000000"/>
                </a:solidFill>
                <a:latin typeface="Libre Franklin"/>
                <a:ea typeface="Libre Franklin"/>
                <a:cs typeface="Libre Franklin"/>
                <a:sym typeface="Libre Franklin"/>
              </a:rPr>
              <a:t>industry trends</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Industry trends are patterns that occur within a specific industry. </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These patterns could relate to pricing, costs, consumer behavior, manufacturing, promotions/sales strategies, distribution channels or any function of marketing.</a:t>
            </a:r>
            <a:endParaRPr/>
          </a:p>
        </p:txBody>
      </p:sp>
      <p:pic>
        <p:nvPicPr>
          <p:cNvPr id="130" name="Google Shape;130;p4"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5" name="Google Shape;135;p5"/>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36" name="Google Shape;136;p5"/>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37" name="Google Shape;137;p5"/>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Branding</a:t>
            </a:r>
            <a:endParaRPr/>
          </a:p>
        </p:txBody>
      </p:sp>
      <p:sp>
        <p:nvSpPr>
          <p:cNvPr id="138" name="Google Shape;138;p5"/>
          <p:cNvSpPr txBox="1"/>
          <p:nvPr/>
        </p:nvSpPr>
        <p:spPr>
          <a:xfrm>
            <a:off x="4464711" y="1874728"/>
            <a:ext cx="7120340" cy="310854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is </a:t>
            </a:r>
            <a:r>
              <a:rPr lang="en-US" sz="2800" b="1" i="0" u="sng" strike="noStrike" cap="none">
                <a:solidFill>
                  <a:srgbClr val="000000"/>
                </a:solidFill>
                <a:latin typeface="Libre Franklin"/>
                <a:ea typeface="Libre Franklin"/>
                <a:cs typeface="Libre Franklin"/>
                <a:sym typeface="Libre Franklin"/>
              </a:rPr>
              <a:t>branding</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Branding is the use of a name, design, symbol, or a combination of those elements that a sports or entertainment organization uses to help differentiate its products from the competition </a:t>
            </a:r>
            <a:endParaRPr/>
          </a:p>
        </p:txBody>
      </p:sp>
      <p:pic>
        <p:nvPicPr>
          <p:cNvPr id="139" name="Google Shape;139;p5"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sp>
        <p:nvSpPr>
          <p:cNvPr id="144" name="Google Shape;144;p6"/>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45" name="Google Shape;145;p6"/>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46" name="Google Shape;146;p6"/>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Branding</a:t>
            </a:r>
            <a:endParaRPr/>
          </a:p>
        </p:txBody>
      </p:sp>
      <p:sp>
        <p:nvSpPr>
          <p:cNvPr id="147" name="Google Shape;147;p6"/>
          <p:cNvSpPr txBox="1"/>
          <p:nvPr/>
        </p:nvSpPr>
        <p:spPr>
          <a:xfrm>
            <a:off x="4440857" y="1848983"/>
            <a:ext cx="7400676" cy="310854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is </a:t>
            </a:r>
            <a:r>
              <a:rPr lang="en-US" sz="2800" b="1" i="0" u="sng" strike="noStrike" cap="none">
                <a:solidFill>
                  <a:srgbClr val="000000"/>
                </a:solidFill>
                <a:latin typeface="Libre Franklin"/>
                <a:ea typeface="Libre Franklin"/>
                <a:cs typeface="Libre Franklin"/>
                <a:sym typeface="Libre Franklin"/>
              </a:rPr>
              <a:t>rebranding</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The updating or creation of a new name, term, symbol, design, or a combination thereof for an established brand with the intention of developing a differentiated (new) position in the mind of stakeholders and competitors </a:t>
            </a:r>
            <a:endParaRPr/>
          </a:p>
        </p:txBody>
      </p:sp>
      <p:pic>
        <p:nvPicPr>
          <p:cNvPr id="148" name="Google Shape;148;p6"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sp>
        <p:nvSpPr>
          <p:cNvPr id="153" name="Google Shape;153;p7"/>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54" name="Google Shape;154;p7"/>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55" name="Google Shape;155;p7"/>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Licensing</a:t>
            </a:r>
            <a:endParaRPr/>
          </a:p>
        </p:txBody>
      </p:sp>
      <p:sp>
        <p:nvSpPr>
          <p:cNvPr id="156" name="Google Shape;156;p7"/>
          <p:cNvSpPr txBox="1"/>
          <p:nvPr/>
        </p:nvSpPr>
        <p:spPr>
          <a:xfrm>
            <a:off x="4537492" y="2042882"/>
            <a:ext cx="6864678" cy="2720745"/>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is </a:t>
            </a:r>
            <a:r>
              <a:rPr lang="en-US" sz="2800" b="1" i="0" u="sng" strike="noStrike" cap="none">
                <a:solidFill>
                  <a:srgbClr val="000000"/>
                </a:solidFill>
                <a:latin typeface="Libre Franklin"/>
                <a:ea typeface="Libre Franklin"/>
                <a:cs typeface="Libre Franklin"/>
                <a:sym typeface="Libre Franklin"/>
              </a:rPr>
              <a:t>licensing</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Refers to an agreement which gives a company the right to use another’s brand name, patent, or other intellectual property for a royalty or fee </a:t>
            </a:r>
            <a:endParaRPr/>
          </a:p>
        </p:txBody>
      </p:sp>
      <p:pic>
        <p:nvPicPr>
          <p:cNvPr id="157" name="Google Shape;157;p7"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
        <p:cNvGrpSpPr/>
        <p:nvPr/>
      </p:nvGrpSpPr>
      <p:grpSpPr>
        <a:xfrm>
          <a:off x="0" y="0"/>
          <a:ext cx="0" cy="0"/>
          <a:chOff x="0" y="0"/>
          <a:chExt cx="0" cy="0"/>
        </a:xfrm>
      </p:grpSpPr>
      <p:sp>
        <p:nvSpPr>
          <p:cNvPr id="162" name="Google Shape;162;p8"/>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63" name="Google Shape;163;p8"/>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64" name="Google Shape;164;p8"/>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Promotion</a:t>
            </a:r>
            <a:endParaRPr/>
          </a:p>
        </p:txBody>
      </p:sp>
      <p:sp>
        <p:nvSpPr>
          <p:cNvPr id="165" name="Google Shape;165;p8"/>
          <p:cNvSpPr txBox="1"/>
          <p:nvPr/>
        </p:nvSpPr>
        <p:spPr>
          <a:xfrm>
            <a:off x="4537492" y="511278"/>
            <a:ext cx="7400676" cy="5835444"/>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400"/>
              <a:buFont typeface="Libre Franklin"/>
              <a:buNone/>
            </a:pPr>
            <a:r>
              <a:rPr lang="en-US" sz="2400" b="0" i="0" u="none" strike="noStrike" cap="none">
                <a:solidFill>
                  <a:srgbClr val="000000"/>
                </a:solidFill>
                <a:latin typeface="Libre Franklin"/>
                <a:ea typeface="Libre Franklin"/>
                <a:cs typeface="Libre Franklin"/>
                <a:sym typeface="Libre Franklin"/>
              </a:rPr>
              <a:t>What is </a:t>
            </a:r>
            <a:r>
              <a:rPr lang="en-US" sz="2400" b="1" i="0" u="sng" strike="noStrike" cap="none">
                <a:solidFill>
                  <a:srgbClr val="000000"/>
                </a:solidFill>
                <a:latin typeface="Libre Franklin"/>
                <a:ea typeface="Libre Franklin"/>
                <a:cs typeface="Libre Franklin"/>
                <a:sym typeface="Libre Franklin"/>
              </a:rPr>
              <a:t>promotion</a:t>
            </a:r>
            <a:r>
              <a:rPr lang="en-US" sz="24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840"/>
              </a:spcBef>
              <a:spcAft>
                <a:spcPts val="0"/>
              </a:spcAft>
              <a:buClr>
                <a:srgbClr val="000000"/>
              </a:buClr>
              <a:buSzPts val="2400"/>
              <a:buFont typeface="Libre Franklin"/>
              <a:buNone/>
            </a:pPr>
            <a:r>
              <a:rPr lang="en-US" sz="2400" b="0" i="0" u="none" strike="noStrike" cap="none">
                <a:solidFill>
                  <a:srgbClr val="000000"/>
                </a:solidFill>
                <a:latin typeface="Libre Franklin"/>
                <a:ea typeface="Libre Franklin"/>
                <a:cs typeface="Libre Franklin"/>
                <a:sym typeface="Libre Franklin"/>
              </a:rPr>
              <a:t>Any form of communication used to inform, persuade, or remind people about company products or services </a:t>
            </a:r>
            <a:endParaRPr/>
          </a:p>
          <a:p>
            <a:pPr marL="0" marR="0" lvl="0" indent="0" algn="l" rtl="0">
              <a:lnSpc>
                <a:spcPct val="90000"/>
              </a:lnSpc>
              <a:spcBef>
                <a:spcPts val="840"/>
              </a:spcBef>
              <a:spcAft>
                <a:spcPts val="0"/>
              </a:spcAft>
              <a:buClr>
                <a:schemeClr val="dk1"/>
              </a:buClr>
              <a:buSzPts val="2400"/>
              <a:buFont typeface="Libre Franklin"/>
              <a:buNone/>
            </a:pPr>
            <a:endParaRPr sz="2400">
              <a:solidFill>
                <a:srgbClr val="000000"/>
              </a:solidFill>
              <a:latin typeface="Libre Franklin"/>
              <a:ea typeface="Libre Franklin"/>
              <a:cs typeface="Libre Franklin"/>
              <a:sym typeface="Libre Franklin"/>
            </a:endParaRPr>
          </a:p>
          <a:p>
            <a:pPr marL="0" marR="0" lvl="0" indent="0" algn="l" rtl="0">
              <a:lnSpc>
                <a:spcPct val="90000"/>
              </a:lnSpc>
              <a:spcBef>
                <a:spcPts val="840"/>
              </a:spcBef>
              <a:spcAft>
                <a:spcPts val="0"/>
              </a:spcAft>
              <a:buClr>
                <a:srgbClr val="000000"/>
              </a:buClr>
              <a:buSzPts val="2400"/>
              <a:buFont typeface="Libre Franklin"/>
              <a:buNone/>
            </a:pPr>
            <a:r>
              <a:rPr lang="en-US" sz="2400" b="0" i="0" u="none" strike="noStrike" cap="none">
                <a:solidFill>
                  <a:srgbClr val="000000"/>
                </a:solidFill>
                <a:latin typeface="Libre Franklin"/>
                <a:ea typeface="Libre Franklin"/>
                <a:cs typeface="Libre Franklin"/>
                <a:sym typeface="Libre Franklin"/>
              </a:rPr>
              <a:t>What are the different forms of promotion?</a:t>
            </a:r>
            <a:endParaRPr/>
          </a:p>
          <a:p>
            <a:pPr marL="0" marR="0" lvl="0" indent="0" algn="l" rtl="0">
              <a:lnSpc>
                <a:spcPct val="90000"/>
              </a:lnSpc>
              <a:spcBef>
                <a:spcPts val="840"/>
              </a:spcBef>
              <a:spcAft>
                <a:spcPts val="0"/>
              </a:spcAft>
              <a:buClr>
                <a:schemeClr val="dk1"/>
              </a:buClr>
              <a:buSzPts val="2400"/>
              <a:buFont typeface="Libre Franklin"/>
              <a:buNone/>
            </a:pPr>
            <a:endParaRPr sz="2400">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Sales promotions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On-Field promotions </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Event promotions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Off-Site promotions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Full season promotions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Media promotions </a:t>
            </a:r>
            <a:endParaRPr/>
          </a:p>
        </p:txBody>
      </p:sp>
      <p:pic>
        <p:nvPicPr>
          <p:cNvPr id="166" name="Google Shape;166;p8"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0"/>
        <p:cNvGrpSpPr/>
        <p:nvPr/>
      </p:nvGrpSpPr>
      <p:grpSpPr>
        <a:xfrm>
          <a:off x="0" y="0"/>
          <a:ext cx="0" cy="0"/>
          <a:chOff x="0" y="0"/>
          <a:chExt cx="0" cy="0"/>
        </a:xfrm>
      </p:grpSpPr>
      <p:sp>
        <p:nvSpPr>
          <p:cNvPr id="171" name="Google Shape;171;p9"/>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72" name="Google Shape;172;p9"/>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173" name="Google Shape;173;p9"/>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Minor League Baseball’s “Foodie Rebrand” Trend</a:t>
            </a:r>
            <a:endParaRPr/>
          </a:p>
        </p:txBody>
      </p:sp>
      <p:sp>
        <p:nvSpPr>
          <p:cNvPr id="174" name="Google Shape;174;p9"/>
          <p:cNvSpPr txBox="1"/>
          <p:nvPr/>
        </p:nvSpPr>
        <p:spPr>
          <a:xfrm>
            <a:off x="4421065" y="516835"/>
            <a:ext cx="7400676" cy="571541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400"/>
              <a:buFont typeface="Libre Franklin"/>
              <a:buNone/>
            </a:pPr>
            <a:r>
              <a:rPr lang="en-US" sz="2400" b="0" i="0" u="none" strike="noStrike" cap="none">
                <a:solidFill>
                  <a:srgbClr val="000000"/>
                </a:solidFill>
                <a:latin typeface="Libre Franklin"/>
                <a:ea typeface="Libre Franklin"/>
                <a:cs typeface="Libre Franklin"/>
                <a:sym typeface="Libre Franklin"/>
              </a:rPr>
              <a:t>Minor League Baseball teams have enjoyed success the past few years with “foodie” rebrand strategies.  </a:t>
            </a:r>
            <a:endParaRPr/>
          </a:p>
          <a:p>
            <a:pPr marL="0" marR="0" lvl="0" indent="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840"/>
              </a:spcBef>
              <a:spcAft>
                <a:spcPts val="0"/>
              </a:spcAft>
              <a:buClr>
                <a:srgbClr val="000000"/>
              </a:buClr>
              <a:buSzPts val="2200"/>
              <a:buFont typeface="Arial"/>
              <a:buChar char="•"/>
            </a:pPr>
            <a:r>
              <a:rPr lang="en-US" sz="2200" b="0" i="0" u="none" strike="noStrike" cap="none">
                <a:solidFill>
                  <a:srgbClr val="000000"/>
                </a:solidFill>
                <a:latin typeface="Libre Franklin"/>
                <a:ea typeface="Libre Franklin"/>
                <a:cs typeface="Libre Franklin"/>
                <a:sym typeface="Libre Franklin"/>
              </a:rPr>
              <a:t>Teams will change their nickname for either a single game or a few games during the season</a:t>
            </a:r>
            <a:endParaRPr/>
          </a:p>
          <a:p>
            <a:pPr marL="342900" marR="0" lvl="0" indent="-203200" algn="l" rtl="0">
              <a:lnSpc>
                <a:spcPct val="90000"/>
              </a:lnSpc>
              <a:spcBef>
                <a:spcPts val="770"/>
              </a:spcBef>
              <a:spcAft>
                <a:spcPts val="0"/>
              </a:spcAft>
              <a:buClr>
                <a:schemeClr val="dk1"/>
              </a:buClr>
              <a:buSzPts val="2200"/>
              <a:buFont typeface="Arial"/>
              <a:buNone/>
            </a:pPr>
            <a:endParaRPr sz="22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770"/>
              </a:spcBef>
              <a:spcAft>
                <a:spcPts val="0"/>
              </a:spcAft>
              <a:buClr>
                <a:srgbClr val="000000"/>
              </a:buClr>
              <a:buSzPts val="2200"/>
              <a:buFont typeface="Arial"/>
              <a:buChar char="•"/>
            </a:pPr>
            <a:r>
              <a:rPr lang="en-US" sz="2200" b="0" i="0" u="none" strike="noStrike" cap="none">
                <a:solidFill>
                  <a:srgbClr val="000000"/>
                </a:solidFill>
                <a:latin typeface="Libre Franklin"/>
                <a:ea typeface="Libre Franklin"/>
                <a:cs typeface="Libre Franklin"/>
                <a:sym typeface="Libre Franklin"/>
              </a:rPr>
              <a:t>Along with changing the team name, the franchise logo and uniforms will get a complete overhaul</a:t>
            </a:r>
            <a:endParaRPr/>
          </a:p>
          <a:p>
            <a:pPr marL="342900" marR="0" lvl="0" indent="-203200" algn="l" rtl="0">
              <a:lnSpc>
                <a:spcPct val="90000"/>
              </a:lnSpc>
              <a:spcBef>
                <a:spcPts val="770"/>
              </a:spcBef>
              <a:spcAft>
                <a:spcPts val="0"/>
              </a:spcAft>
              <a:buClr>
                <a:schemeClr val="dk1"/>
              </a:buClr>
              <a:buSzPts val="2200"/>
              <a:buFont typeface="Arial"/>
              <a:buNone/>
            </a:pPr>
            <a:endParaRPr sz="22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770"/>
              </a:spcBef>
              <a:spcAft>
                <a:spcPts val="0"/>
              </a:spcAft>
              <a:buClr>
                <a:srgbClr val="000000"/>
              </a:buClr>
              <a:buSzPts val="2200"/>
              <a:buFont typeface="Arial"/>
              <a:buChar char="•"/>
            </a:pPr>
            <a:r>
              <a:rPr lang="en-US" sz="2200" b="0" i="0" u="none" strike="noStrike" cap="none">
                <a:solidFill>
                  <a:srgbClr val="000000"/>
                </a:solidFill>
                <a:latin typeface="Libre Franklin"/>
                <a:ea typeface="Libre Franklin"/>
                <a:cs typeface="Libre Franklin"/>
                <a:sym typeface="Libre Franklin"/>
              </a:rPr>
              <a:t>These promotions typically feature a “microsite”, which is a website designed specifically for the “new” team name</a:t>
            </a:r>
            <a:endParaRPr/>
          </a:p>
          <a:p>
            <a:pPr marL="342900" marR="0" lvl="0" indent="-203200" algn="l" rtl="0">
              <a:lnSpc>
                <a:spcPct val="90000"/>
              </a:lnSpc>
              <a:spcBef>
                <a:spcPts val="770"/>
              </a:spcBef>
              <a:spcAft>
                <a:spcPts val="0"/>
              </a:spcAft>
              <a:buClr>
                <a:schemeClr val="dk1"/>
              </a:buClr>
              <a:buSzPts val="2200"/>
              <a:buFont typeface="Arial"/>
              <a:buNone/>
            </a:pPr>
            <a:endParaRPr sz="2200">
              <a:solidFill>
                <a:srgbClr val="000000"/>
              </a:solidFill>
              <a:latin typeface="Libre Franklin"/>
              <a:ea typeface="Libre Franklin"/>
              <a:cs typeface="Libre Franklin"/>
              <a:sym typeface="Libre Franklin"/>
            </a:endParaRPr>
          </a:p>
          <a:p>
            <a:pPr marL="342900" marR="0" lvl="0" indent="-342900" algn="l" rtl="0">
              <a:lnSpc>
                <a:spcPct val="90000"/>
              </a:lnSpc>
              <a:spcBef>
                <a:spcPts val="770"/>
              </a:spcBef>
              <a:spcAft>
                <a:spcPts val="0"/>
              </a:spcAft>
              <a:buClr>
                <a:srgbClr val="000000"/>
              </a:buClr>
              <a:buSzPts val="2200"/>
              <a:buFont typeface="Arial"/>
              <a:buChar char="•"/>
            </a:pPr>
            <a:r>
              <a:rPr lang="en-US" sz="2200" b="0" i="0" u="none" strike="noStrike" cap="none">
                <a:solidFill>
                  <a:srgbClr val="000000"/>
                </a:solidFill>
                <a:latin typeface="Libre Franklin"/>
                <a:ea typeface="Libre Franklin"/>
                <a:cs typeface="Libre Franklin"/>
                <a:sym typeface="Libre Franklin"/>
              </a:rPr>
              <a:t>The one-off rebrand </a:t>
            </a:r>
            <a:r>
              <a:rPr lang="en-US" sz="2200">
                <a:solidFill>
                  <a:srgbClr val="000000"/>
                </a:solidFill>
                <a:latin typeface="Libre Franklin"/>
                <a:ea typeface="Libre Franklin"/>
                <a:cs typeface="Libre Franklin"/>
                <a:sym typeface="Libre Franklin"/>
              </a:rPr>
              <a:t>often pays tribute to the community, its traditions and culture with a rebrand as a popular local food item that represents the area</a:t>
            </a:r>
            <a:endParaRPr sz="2200" b="0" i="0" u="none" strike="noStrike" cap="none">
              <a:solidFill>
                <a:srgbClr val="000000"/>
              </a:solidFill>
              <a:latin typeface="Libre Franklin"/>
              <a:ea typeface="Libre Franklin"/>
              <a:cs typeface="Libre Franklin"/>
              <a:sym typeface="Libre Franklin"/>
            </a:endParaRPr>
          </a:p>
        </p:txBody>
      </p:sp>
      <p:pic>
        <p:nvPicPr>
          <p:cNvPr id="175" name="Google Shape;175;p9"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theme/theme1.xml><?xml version="1.0" encoding="utf-8"?>
<a:theme xmlns:a="http://schemas.openxmlformats.org/drawingml/2006/main" name="1_RetrospectVTI">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RetrospectVTI">
  <a:themeElements>
    <a:clrScheme name="Custom 34">
      <a:dk1>
        <a:srgbClr val="000000"/>
      </a:dk1>
      <a:lt1>
        <a:srgbClr val="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2011</Words>
  <Application>Microsoft Macintosh PowerPoint</Application>
  <PresentationFormat>Widescreen</PresentationFormat>
  <Paragraphs>170</Paragraphs>
  <Slides>30</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Bookman Old Style</vt:lpstr>
      <vt:lpstr>Calibri</vt:lpstr>
      <vt:lpstr>Libre Franklin</vt:lpstr>
      <vt:lpstr>Arial</vt:lpstr>
      <vt:lpstr>1_RetrospectVTI</vt:lpstr>
      <vt:lpstr>1_RetrospectVTI</vt:lpstr>
      <vt:lpstr>PowerPoint Presentation</vt:lpstr>
      <vt:lpstr>Discussion Questions</vt:lpstr>
      <vt:lpstr>PowerPoint Presentation</vt:lpstr>
      <vt:lpstr>Industry Trends</vt:lpstr>
      <vt:lpstr>Branding</vt:lpstr>
      <vt:lpstr>Branding</vt:lpstr>
      <vt:lpstr>Licensing</vt:lpstr>
      <vt:lpstr>Promotion</vt:lpstr>
      <vt:lpstr>Minor League Baseball’s “Foodie Rebrand” Trend</vt:lpstr>
      <vt:lpstr>PowerPoint Presentation</vt:lpstr>
      <vt:lpstr>Staten Island Yankees     Staten Island Pizza Rats</vt:lpstr>
      <vt:lpstr>Wisconsin Timber Rattlers     Wisconsin Brats   </vt:lpstr>
      <vt:lpstr>Fresno Grizzlies      Fresno Tacos   </vt:lpstr>
      <vt:lpstr>Delmarva Shorebirds      Delmarva Scrapple   </vt:lpstr>
      <vt:lpstr>New Orleans  Baby Cakes      New Orleans Crawdaddy’s   </vt:lpstr>
      <vt:lpstr>Buffalo Bisons      Buffalo Wings   </vt:lpstr>
      <vt:lpstr>Charleston Riverdogs      Charleston Boiled Peanuts   </vt:lpstr>
      <vt:lpstr>Vermont River Monsters      Vermont Maple Kings   </vt:lpstr>
      <vt:lpstr>Pawtucket Red Sox      Pawtucket Hot Wieners   </vt:lpstr>
      <vt:lpstr>Additional Examples </vt:lpstr>
      <vt:lpstr>Additional Examples </vt:lpstr>
      <vt:lpstr>PowerPoint Presentation</vt:lpstr>
      <vt:lpstr>Comprehension Check</vt:lpstr>
      <vt:lpstr>PowerPoint Presentation</vt:lpstr>
      <vt:lpstr>Student Activity</vt:lpstr>
      <vt:lpstr>Student Activity</vt:lpstr>
      <vt:lpstr>Student Activity</vt:lpstr>
      <vt:lpstr>PowerPoint Presentation</vt:lpstr>
      <vt:lpstr>Sources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Laura Bennett</cp:lastModifiedBy>
  <cp:revision>1</cp:revision>
  <dcterms:created xsi:type="dcterms:W3CDTF">2020-08-09T22:30:43Z</dcterms:created>
  <dcterms:modified xsi:type="dcterms:W3CDTF">2023-08-10T20:48:49Z</dcterms:modified>
</cp:coreProperties>
</file>