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Lst>
  <p:sldSz cy="5143500" cx="9144000"/>
  <p:notesSz cx="6858000" cy="9144000"/>
  <p:embeddedFontLst>
    <p:embeddedFont>
      <p:font typeface="Montserrat"/>
      <p:regular r:id="rId27"/>
      <p:bold r:id="rId28"/>
      <p:italic r:id="rId29"/>
      <p:boldItalic r:id="rId30"/>
    </p:embeddedFont>
    <p:embeddedFont>
      <p:font typeface="Oswald"/>
      <p:regular r:id="rId31"/>
      <p:bold r:id="rId3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33" roundtripDataSignature="AMtx7mjNoWLY14UhHMqmKTXrL2MEIpkIY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font" Target="fonts/Montserrat-bold.fntdata"/><Relationship Id="rId27" Type="http://schemas.openxmlformats.org/officeDocument/2006/relationships/font" Target="fonts/Montserrat-regular.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Montserrat-italic.fntdata"/><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Oswald-regular.fntdata"/><Relationship Id="rId30" Type="http://schemas.openxmlformats.org/officeDocument/2006/relationships/font" Target="fonts/Montserrat-boldItalic.fntdata"/><Relationship Id="rId11" Type="http://schemas.openxmlformats.org/officeDocument/2006/relationships/slide" Target="slides/slide7.xml"/><Relationship Id="rId33" Type="http://customschemas.google.com/relationships/presentationmetadata" Target="metadata"/><Relationship Id="rId10" Type="http://schemas.openxmlformats.org/officeDocument/2006/relationships/slide" Target="slides/slide6.xml"/><Relationship Id="rId32" Type="http://schemas.openxmlformats.org/officeDocument/2006/relationships/font" Target="fonts/Oswald-bold.fntdata"/><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 name="Shape 22"/>
        <p:cNvGrpSpPr/>
        <p:nvPr/>
      </p:nvGrpSpPr>
      <p:grpSpPr>
        <a:xfrm>
          <a:off x="0" y="0"/>
          <a:ext cx="0" cy="0"/>
          <a:chOff x="0" y="0"/>
          <a:chExt cx="0" cy="0"/>
        </a:xfrm>
      </p:grpSpPr>
      <p:sp>
        <p:nvSpPr>
          <p:cNvPr id="23" name="Google Shape;23;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 name="Google Shape;24;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2" name="Google Shape;112;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2" name="Google Shape;122;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2" name="Google Shape;132;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2" name="Google Shape;142;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2" name="Google Shape;152;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1" name="Google Shape;161;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1" name="Google Shape;171;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p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1" name="Google Shape;181;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0" name="Google Shape;190;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0" name="Google Shape;200;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 name="Shape 31"/>
        <p:cNvGrpSpPr/>
        <p:nvPr/>
      </p:nvGrpSpPr>
      <p:grpSpPr>
        <a:xfrm>
          <a:off x="0" y="0"/>
          <a:ext cx="0" cy="0"/>
          <a:chOff x="0" y="0"/>
          <a:chExt cx="0" cy="0"/>
        </a:xfrm>
      </p:grpSpPr>
      <p:sp>
        <p:nvSpPr>
          <p:cNvPr id="32" name="Google Shape;32;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 name="Google Shape;33;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9" name="Google Shape;209;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9" name="Google Shape;219;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8" name="Google Shape;228;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 name="Shape 41"/>
        <p:cNvGrpSpPr/>
        <p:nvPr/>
      </p:nvGrpSpPr>
      <p:grpSpPr>
        <a:xfrm>
          <a:off x="0" y="0"/>
          <a:ext cx="0" cy="0"/>
          <a:chOff x="0" y="0"/>
          <a:chExt cx="0" cy="0"/>
        </a:xfrm>
      </p:grpSpPr>
      <p:sp>
        <p:nvSpPr>
          <p:cNvPr id="42" name="Google Shape;42;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3" name="Google Shape;43;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2" name="Google Shape;52;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 name="Shape 59"/>
        <p:cNvGrpSpPr/>
        <p:nvPr/>
      </p:nvGrpSpPr>
      <p:grpSpPr>
        <a:xfrm>
          <a:off x="0" y="0"/>
          <a:ext cx="0" cy="0"/>
          <a:chOff x="0" y="0"/>
          <a:chExt cx="0" cy="0"/>
        </a:xfrm>
      </p:grpSpPr>
      <p:sp>
        <p:nvSpPr>
          <p:cNvPr id="60" name="Google Shape;60;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1" name="Google Shape;61;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 name="Shape 69"/>
        <p:cNvGrpSpPr/>
        <p:nvPr/>
      </p:nvGrpSpPr>
      <p:grpSpPr>
        <a:xfrm>
          <a:off x="0" y="0"/>
          <a:ext cx="0" cy="0"/>
          <a:chOff x="0" y="0"/>
          <a:chExt cx="0" cy="0"/>
        </a:xfrm>
      </p:grpSpPr>
      <p:sp>
        <p:nvSpPr>
          <p:cNvPr id="70" name="Google Shape;70;g14533f783cd_0_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1" name="Google Shape;71;g14533f783cd_0_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g14533f783cd_0_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1" name="Google Shape;81;g14533f783cd_0_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g14533f783cd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1" name="Google Shape;91;g14533f783cd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1" name="Google Shape;101;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 name="Shape 8"/>
        <p:cNvGrpSpPr/>
        <p:nvPr/>
      </p:nvGrpSpPr>
      <p:grpSpPr>
        <a:xfrm>
          <a:off x="0" y="0"/>
          <a:ext cx="0" cy="0"/>
          <a:chOff x="0" y="0"/>
          <a:chExt cx="0" cy="0"/>
        </a:xfrm>
      </p:grpSpPr>
      <p:sp>
        <p:nvSpPr>
          <p:cNvPr id="9" name="Google Shape;9;p23"/>
          <p:cNvSpPr txBox="1"/>
          <p:nvPr>
            <p:ph type="ctrTitle"/>
          </p:nvPr>
        </p:nvSpPr>
        <p:spPr>
          <a:xfrm>
            <a:off x="2175900" y="1950100"/>
            <a:ext cx="4792200" cy="6447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3600"/>
              <a:buNone/>
              <a:defRPr b="1" sz="3600">
                <a:solidFill>
                  <a:schemeClr val="lt1"/>
                </a:solidFill>
              </a:defRPr>
            </a:lvl1pPr>
            <a:lvl2pPr lvl="1" algn="ctr">
              <a:lnSpc>
                <a:spcPct val="100000"/>
              </a:lnSpc>
              <a:spcBef>
                <a:spcPts val="0"/>
              </a:spcBef>
              <a:spcAft>
                <a:spcPts val="0"/>
              </a:spcAft>
              <a:buClr>
                <a:schemeClr val="lt1"/>
              </a:buClr>
              <a:buSzPts val="3600"/>
              <a:buNone/>
              <a:defRPr b="1" sz="3600">
                <a:solidFill>
                  <a:schemeClr val="lt1"/>
                </a:solidFill>
              </a:defRPr>
            </a:lvl2pPr>
            <a:lvl3pPr lvl="2" algn="ctr">
              <a:lnSpc>
                <a:spcPct val="100000"/>
              </a:lnSpc>
              <a:spcBef>
                <a:spcPts val="0"/>
              </a:spcBef>
              <a:spcAft>
                <a:spcPts val="0"/>
              </a:spcAft>
              <a:buClr>
                <a:schemeClr val="lt1"/>
              </a:buClr>
              <a:buSzPts val="3600"/>
              <a:buNone/>
              <a:defRPr b="1" sz="3600">
                <a:solidFill>
                  <a:schemeClr val="lt1"/>
                </a:solidFill>
              </a:defRPr>
            </a:lvl3pPr>
            <a:lvl4pPr lvl="3" algn="ctr">
              <a:lnSpc>
                <a:spcPct val="100000"/>
              </a:lnSpc>
              <a:spcBef>
                <a:spcPts val="0"/>
              </a:spcBef>
              <a:spcAft>
                <a:spcPts val="0"/>
              </a:spcAft>
              <a:buClr>
                <a:schemeClr val="lt1"/>
              </a:buClr>
              <a:buSzPts val="3600"/>
              <a:buNone/>
              <a:defRPr b="1" sz="3600">
                <a:solidFill>
                  <a:schemeClr val="lt1"/>
                </a:solidFill>
              </a:defRPr>
            </a:lvl4pPr>
            <a:lvl5pPr lvl="4" algn="ctr">
              <a:lnSpc>
                <a:spcPct val="100000"/>
              </a:lnSpc>
              <a:spcBef>
                <a:spcPts val="0"/>
              </a:spcBef>
              <a:spcAft>
                <a:spcPts val="0"/>
              </a:spcAft>
              <a:buClr>
                <a:schemeClr val="lt1"/>
              </a:buClr>
              <a:buSzPts val="3600"/>
              <a:buNone/>
              <a:defRPr b="1" sz="3600">
                <a:solidFill>
                  <a:schemeClr val="lt1"/>
                </a:solidFill>
              </a:defRPr>
            </a:lvl5pPr>
            <a:lvl6pPr lvl="5" algn="ctr">
              <a:lnSpc>
                <a:spcPct val="100000"/>
              </a:lnSpc>
              <a:spcBef>
                <a:spcPts val="0"/>
              </a:spcBef>
              <a:spcAft>
                <a:spcPts val="0"/>
              </a:spcAft>
              <a:buClr>
                <a:schemeClr val="lt1"/>
              </a:buClr>
              <a:buSzPts val="3600"/>
              <a:buNone/>
              <a:defRPr b="1" sz="3600">
                <a:solidFill>
                  <a:schemeClr val="lt1"/>
                </a:solidFill>
              </a:defRPr>
            </a:lvl6pPr>
            <a:lvl7pPr lvl="6" algn="ctr">
              <a:lnSpc>
                <a:spcPct val="100000"/>
              </a:lnSpc>
              <a:spcBef>
                <a:spcPts val="0"/>
              </a:spcBef>
              <a:spcAft>
                <a:spcPts val="0"/>
              </a:spcAft>
              <a:buClr>
                <a:schemeClr val="lt1"/>
              </a:buClr>
              <a:buSzPts val="3600"/>
              <a:buNone/>
              <a:defRPr b="1" sz="3600">
                <a:solidFill>
                  <a:schemeClr val="lt1"/>
                </a:solidFill>
              </a:defRPr>
            </a:lvl7pPr>
            <a:lvl8pPr lvl="7" algn="ctr">
              <a:lnSpc>
                <a:spcPct val="100000"/>
              </a:lnSpc>
              <a:spcBef>
                <a:spcPts val="0"/>
              </a:spcBef>
              <a:spcAft>
                <a:spcPts val="0"/>
              </a:spcAft>
              <a:buClr>
                <a:schemeClr val="lt1"/>
              </a:buClr>
              <a:buSzPts val="3600"/>
              <a:buNone/>
              <a:defRPr b="1" sz="3600">
                <a:solidFill>
                  <a:schemeClr val="lt1"/>
                </a:solidFill>
              </a:defRPr>
            </a:lvl8pPr>
            <a:lvl9pPr lvl="8" algn="ctr">
              <a:lnSpc>
                <a:spcPct val="100000"/>
              </a:lnSpc>
              <a:spcBef>
                <a:spcPts val="0"/>
              </a:spcBef>
              <a:spcAft>
                <a:spcPts val="0"/>
              </a:spcAft>
              <a:buClr>
                <a:schemeClr val="lt1"/>
              </a:buClr>
              <a:buSzPts val="3600"/>
              <a:buNone/>
              <a:defRPr b="1" sz="3600">
                <a:solidFill>
                  <a:schemeClr val="lt1"/>
                </a:solidFill>
              </a:defRPr>
            </a:lvl9pPr>
          </a:lstStyle>
          <a:p/>
        </p:txBody>
      </p:sp>
      <p:sp>
        <p:nvSpPr>
          <p:cNvPr id="10" name="Google Shape;10;p23"/>
          <p:cNvSpPr txBox="1"/>
          <p:nvPr>
            <p:ph idx="1" type="subTitle"/>
          </p:nvPr>
        </p:nvSpPr>
        <p:spPr>
          <a:xfrm>
            <a:off x="2044200" y="3704650"/>
            <a:ext cx="5055600" cy="4647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1" name="Shape 11"/>
        <p:cNvGrpSpPr/>
        <p:nvPr/>
      </p:nvGrpSpPr>
      <p:grpSpPr>
        <a:xfrm>
          <a:off x="0" y="0"/>
          <a:ext cx="0" cy="0"/>
          <a:chOff x="0" y="0"/>
          <a:chExt cx="0" cy="0"/>
        </a:xfrm>
      </p:grpSpPr>
      <p:sp>
        <p:nvSpPr>
          <p:cNvPr id="12" name="Google Shape;12;p24"/>
          <p:cNvSpPr txBox="1"/>
          <p:nvPr>
            <p:ph type="title"/>
          </p:nvPr>
        </p:nvSpPr>
        <p:spPr>
          <a:xfrm>
            <a:off x="5337175" y="1297125"/>
            <a:ext cx="2837400" cy="12525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13" name="Google Shape;13;p24"/>
          <p:cNvSpPr txBox="1"/>
          <p:nvPr>
            <p:ph idx="1" type="body"/>
          </p:nvPr>
        </p:nvSpPr>
        <p:spPr>
          <a:xfrm>
            <a:off x="5337175" y="2593875"/>
            <a:ext cx="2837400" cy="1252500"/>
          </a:xfrm>
          <a:prstGeom prst="rect">
            <a:avLst/>
          </a:prstGeom>
          <a:noFill/>
          <a:ln>
            <a:noFill/>
          </a:ln>
        </p:spPr>
        <p:txBody>
          <a:bodyPr anchorCtr="0" anchor="t" bIns="91425" lIns="91425" spcFirstLastPara="1" rIns="91425" wrap="square" tIns="91425">
            <a:noAutofit/>
          </a:bodyPr>
          <a:lstStyle>
            <a:lvl1pPr indent="-330200" lvl="0" marL="457200" algn="l">
              <a:lnSpc>
                <a:spcPct val="100000"/>
              </a:lnSpc>
              <a:spcBef>
                <a:spcPts val="0"/>
              </a:spcBef>
              <a:spcAft>
                <a:spcPts val="0"/>
              </a:spcAft>
              <a:buClr>
                <a:schemeClr val="lt1"/>
              </a:buClr>
              <a:buSzPts val="1600"/>
              <a:buChar char="●"/>
              <a:defRPr sz="1600">
                <a:solidFill>
                  <a:schemeClr val="lt1"/>
                </a:solidFill>
              </a:defRPr>
            </a:lvl1pPr>
            <a:lvl2pPr indent="-330200" lvl="1" marL="914400" algn="l">
              <a:lnSpc>
                <a:spcPct val="100000"/>
              </a:lnSpc>
              <a:spcBef>
                <a:spcPts val="1600"/>
              </a:spcBef>
              <a:spcAft>
                <a:spcPts val="0"/>
              </a:spcAft>
              <a:buClr>
                <a:schemeClr val="lt1"/>
              </a:buClr>
              <a:buSzPts val="1600"/>
              <a:buChar char="○"/>
              <a:defRPr sz="1600">
                <a:solidFill>
                  <a:schemeClr val="lt1"/>
                </a:solidFill>
              </a:defRPr>
            </a:lvl2pPr>
            <a:lvl3pPr indent="-330200" lvl="2" marL="1371600" algn="l">
              <a:lnSpc>
                <a:spcPct val="100000"/>
              </a:lnSpc>
              <a:spcBef>
                <a:spcPts val="1600"/>
              </a:spcBef>
              <a:spcAft>
                <a:spcPts val="0"/>
              </a:spcAft>
              <a:buClr>
                <a:schemeClr val="lt1"/>
              </a:buClr>
              <a:buSzPts val="1600"/>
              <a:buChar char="■"/>
              <a:defRPr sz="1600">
                <a:solidFill>
                  <a:schemeClr val="lt1"/>
                </a:solidFill>
              </a:defRPr>
            </a:lvl3pPr>
            <a:lvl4pPr indent="-330200" lvl="3" marL="1828800" algn="l">
              <a:lnSpc>
                <a:spcPct val="100000"/>
              </a:lnSpc>
              <a:spcBef>
                <a:spcPts val="1600"/>
              </a:spcBef>
              <a:spcAft>
                <a:spcPts val="0"/>
              </a:spcAft>
              <a:buClr>
                <a:schemeClr val="lt1"/>
              </a:buClr>
              <a:buSzPts val="1600"/>
              <a:buChar char="●"/>
              <a:defRPr sz="1600">
                <a:solidFill>
                  <a:schemeClr val="lt1"/>
                </a:solidFill>
              </a:defRPr>
            </a:lvl4pPr>
            <a:lvl5pPr indent="-330200" lvl="4" marL="2286000" algn="l">
              <a:lnSpc>
                <a:spcPct val="100000"/>
              </a:lnSpc>
              <a:spcBef>
                <a:spcPts val="1600"/>
              </a:spcBef>
              <a:spcAft>
                <a:spcPts val="0"/>
              </a:spcAft>
              <a:buClr>
                <a:schemeClr val="lt1"/>
              </a:buClr>
              <a:buSzPts val="1600"/>
              <a:buChar char="○"/>
              <a:defRPr sz="1600">
                <a:solidFill>
                  <a:schemeClr val="lt1"/>
                </a:solidFill>
              </a:defRPr>
            </a:lvl5pPr>
            <a:lvl6pPr indent="-330200" lvl="5" marL="2743200" algn="l">
              <a:lnSpc>
                <a:spcPct val="100000"/>
              </a:lnSpc>
              <a:spcBef>
                <a:spcPts val="1600"/>
              </a:spcBef>
              <a:spcAft>
                <a:spcPts val="0"/>
              </a:spcAft>
              <a:buClr>
                <a:schemeClr val="lt1"/>
              </a:buClr>
              <a:buSzPts val="1600"/>
              <a:buChar char="■"/>
              <a:defRPr sz="1600">
                <a:solidFill>
                  <a:schemeClr val="lt1"/>
                </a:solidFill>
              </a:defRPr>
            </a:lvl6pPr>
            <a:lvl7pPr indent="-330200" lvl="6" marL="3200400" algn="l">
              <a:lnSpc>
                <a:spcPct val="100000"/>
              </a:lnSpc>
              <a:spcBef>
                <a:spcPts val="1600"/>
              </a:spcBef>
              <a:spcAft>
                <a:spcPts val="0"/>
              </a:spcAft>
              <a:buClr>
                <a:schemeClr val="lt1"/>
              </a:buClr>
              <a:buSzPts val="1600"/>
              <a:buChar char="●"/>
              <a:defRPr sz="1600">
                <a:solidFill>
                  <a:schemeClr val="lt1"/>
                </a:solidFill>
              </a:defRPr>
            </a:lvl7pPr>
            <a:lvl8pPr indent="-330200" lvl="7" marL="3657600" algn="l">
              <a:lnSpc>
                <a:spcPct val="100000"/>
              </a:lnSpc>
              <a:spcBef>
                <a:spcPts val="1600"/>
              </a:spcBef>
              <a:spcAft>
                <a:spcPts val="0"/>
              </a:spcAft>
              <a:buClr>
                <a:schemeClr val="lt1"/>
              </a:buClr>
              <a:buSzPts val="1600"/>
              <a:buChar char="○"/>
              <a:defRPr sz="1600">
                <a:solidFill>
                  <a:schemeClr val="lt1"/>
                </a:solidFill>
              </a:defRPr>
            </a:lvl8pPr>
            <a:lvl9pPr indent="-330200" lvl="8" marL="4114800" algn="l">
              <a:lnSpc>
                <a:spcPct val="100000"/>
              </a:lnSpc>
              <a:spcBef>
                <a:spcPts val="1600"/>
              </a:spcBef>
              <a:spcAft>
                <a:spcPts val="1600"/>
              </a:spcAft>
              <a:buClr>
                <a:schemeClr val="lt1"/>
              </a:buClr>
              <a:buSzPts val="1600"/>
              <a:buChar char="■"/>
              <a:defRPr sz="1600">
                <a:solidFill>
                  <a:schemeClr val="lt1"/>
                </a:solidFill>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Bullet Points">
  <p:cSld name="CAPTION_ONLY_3">
    <p:spTree>
      <p:nvGrpSpPr>
        <p:cNvPr id="14" name="Shape 14"/>
        <p:cNvGrpSpPr/>
        <p:nvPr/>
      </p:nvGrpSpPr>
      <p:grpSpPr>
        <a:xfrm>
          <a:off x="0" y="0"/>
          <a:ext cx="0" cy="0"/>
          <a:chOff x="0" y="0"/>
          <a:chExt cx="0" cy="0"/>
        </a:xfrm>
      </p:grpSpPr>
      <p:sp>
        <p:nvSpPr>
          <p:cNvPr id="15" name="Google Shape;15;p25"/>
          <p:cNvSpPr txBox="1"/>
          <p:nvPr>
            <p:ph type="title"/>
          </p:nvPr>
        </p:nvSpPr>
        <p:spPr>
          <a:xfrm>
            <a:off x="938500" y="445025"/>
            <a:ext cx="57357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16" name="Google Shape;16;p25"/>
          <p:cNvSpPr txBox="1"/>
          <p:nvPr>
            <p:ph idx="1" type="body"/>
          </p:nvPr>
        </p:nvSpPr>
        <p:spPr>
          <a:xfrm>
            <a:off x="938500" y="1246025"/>
            <a:ext cx="7172100" cy="3039900"/>
          </a:xfrm>
          <a:prstGeom prst="rect">
            <a:avLst/>
          </a:prstGeom>
          <a:noFill/>
          <a:ln>
            <a:noFill/>
          </a:ln>
        </p:spPr>
        <p:txBody>
          <a:bodyPr anchorCtr="0" anchor="t" bIns="91425" lIns="91425" spcFirstLastPara="1" rIns="91425" wrap="square" tIns="91425">
            <a:noAutofit/>
          </a:bodyPr>
          <a:lstStyle>
            <a:lvl1pPr indent="-301625" lvl="0" marL="457200" algn="l">
              <a:lnSpc>
                <a:spcPct val="100000"/>
              </a:lnSpc>
              <a:spcBef>
                <a:spcPts val="0"/>
              </a:spcBef>
              <a:spcAft>
                <a:spcPts val="0"/>
              </a:spcAft>
              <a:buClr>
                <a:schemeClr val="lt1"/>
              </a:buClr>
              <a:buSzPts val="1150"/>
              <a:buChar char="●"/>
              <a:defRPr sz="1150">
                <a:solidFill>
                  <a:schemeClr val="lt1"/>
                </a:solidFill>
              </a:defRPr>
            </a:lvl1pPr>
            <a:lvl2pPr indent="-301625" lvl="1" marL="914400" algn="l">
              <a:lnSpc>
                <a:spcPct val="100000"/>
              </a:lnSpc>
              <a:spcBef>
                <a:spcPts val="1600"/>
              </a:spcBef>
              <a:spcAft>
                <a:spcPts val="0"/>
              </a:spcAft>
              <a:buClr>
                <a:schemeClr val="lt1"/>
              </a:buClr>
              <a:buSzPts val="1150"/>
              <a:buChar char="○"/>
              <a:defRPr sz="1150">
                <a:solidFill>
                  <a:schemeClr val="lt1"/>
                </a:solidFill>
              </a:defRPr>
            </a:lvl2pPr>
            <a:lvl3pPr indent="-301625" lvl="2" marL="1371600" algn="l">
              <a:lnSpc>
                <a:spcPct val="100000"/>
              </a:lnSpc>
              <a:spcBef>
                <a:spcPts val="1600"/>
              </a:spcBef>
              <a:spcAft>
                <a:spcPts val="0"/>
              </a:spcAft>
              <a:buClr>
                <a:schemeClr val="lt1"/>
              </a:buClr>
              <a:buSzPts val="1150"/>
              <a:buChar char="■"/>
              <a:defRPr sz="1150">
                <a:solidFill>
                  <a:schemeClr val="lt1"/>
                </a:solidFill>
              </a:defRPr>
            </a:lvl3pPr>
            <a:lvl4pPr indent="-301625" lvl="3" marL="1828800" algn="l">
              <a:lnSpc>
                <a:spcPct val="100000"/>
              </a:lnSpc>
              <a:spcBef>
                <a:spcPts val="1600"/>
              </a:spcBef>
              <a:spcAft>
                <a:spcPts val="0"/>
              </a:spcAft>
              <a:buClr>
                <a:schemeClr val="lt1"/>
              </a:buClr>
              <a:buSzPts val="1150"/>
              <a:buChar char="●"/>
              <a:defRPr sz="1150">
                <a:solidFill>
                  <a:schemeClr val="lt1"/>
                </a:solidFill>
              </a:defRPr>
            </a:lvl4pPr>
            <a:lvl5pPr indent="-301625" lvl="4" marL="2286000" algn="l">
              <a:lnSpc>
                <a:spcPct val="100000"/>
              </a:lnSpc>
              <a:spcBef>
                <a:spcPts val="1600"/>
              </a:spcBef>
              <a:spcAft>
                <a:spcPts val="0"/>
              </a:spcAft>
              <a:buClr>
                <a:schemeClr val="lt1"/>
              </a:buClr>
              <a:buSzPts val="1150"/>
              <a:buChar char="○"/>
              <a:defRPr sz="1150">
                <a:solidFill>
                  <a:schemeClr val="lt1"/>
                </a:solidFill>
              </a:defRPr>
            </a:lvl5pPr>
            <a:lvl6pPr indent="-301625" lvl="5" marL="2743200" algn="l">
              <a:lnSpc>
                <a:spcPct val="100000"/>
              </a:lnSpc>
              <a:spcBef>
                <a:spcPts val="1600"/>
              </a:spcBef>
              <a:spcAft>
                <a:spcPts val="0"/>
              </a:spcAft>
              <a:buClr>
                <a:schemeClr val="lt1"/>
              </a:buClr>
              <a:buSzPts val="1150"/>
              <a:buChar char="■"/>
              <a:defRPr sz="1150">
                <a:solidFill>
                  <a:schemeClr val="lt1"/>
                </a:solidFill>
              </a:defRPr>
            </a:lvl6pPr>
            <a:lvl7pPr indent="-301625" lvl="6" marL="3200400" algn="l">
              <a:lnSpc>
                <a:spcPct val="100000"/>
              </a:lnSpc>
              <a:spcBef>
                <a:spcPts val="1600"/>
              </a:spcBef>
              <a:spcAft>
                <a:spcPts val="0"/>
              </a:spcAft>
              <a:buClr>
                <a:schemeClr val="lt1"/>
              </a:buClr>
              <a:buSzPts val="1150"/>
              <a:buChar char="●"/>
              <a:defRPr sz="1150">
                <a:solidFill>
                  <a:schemeClr val="lt1"/>
                </a:solidFill>
              </a:defRPr>
            </a:lvl7pPr>
            <a:lvl8pPr indent="-301625" lvl="7" marL="3657600" algn="l">
              <a:lnSpc>
                <a:spcPct val="100000"/>
              </a:lnSpc>
              <a:spcBef>
                <a:spcPts val="1600"/>
              </a:spcBef>
              <a:spcAft>
                <a:spcPts val="0"/>
              </a:spcAft>
              <a:buClr>
                <a:schemeClr val="lt1"/>
              </a:buClr>
              <a:buSzPts val="1150"/>
              <a:buChar char="○"/>
              <a:defRPr sz="1150">
                <a:solidFill>
                  <a:schemeClr val="lt1"/>
                </a:solidFill>
              </a:defRPr>
            </a:lvl8pPr>
            <a:lvl9pPr indent="-301625" lvl="8" marL="4114800" algn="l">
              <a:lnSpc>
                <a:spcPct val="100000"/>
              </a:lnSpc>
              <a:spcBef>
                <a:spcPts val="1600"/>
              </a:spcBef>
              <a:spcAft>
                <a:spcPts val="1600"/>
              </a:spcAft>
              <a:buClr>
                <a:schemeClr val="lt1"/>
              </a:buClr>
              <a:buSzPts val="1150"/>
              <a:buChar char="■"/>
              <a:defRPr sz="1150">
                <a:solidFill>
                  <a:schemeClr val="lt1"/>
                </a:solidFill>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7" name="Shape 17"/>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8" name="Shape 18"/>
        <p:cNvGrpSpPr/>
        <p:nvPr/>
      </p:nvGrpSpPr>
      <p:grpSpPr>
        <a:xfrm>
          <a:off x="0" y="0"/>
          <a:ext cx="0" cy="0"/>
          <a:chOff x="0" y="0"/>
          <a:chExt cx="0" cy="0"/>
        </a:xfrm>
      </p:grpSpPr>
      <p:sp>
        <p:nvSpPr>
          <p:cNvPr id="19" name="Google Shape;19;p27"/>
          <p:cNvSpPr txBox="1"/>
          <p:nvPr>
            <p:ph type="title"/>
          </p:nvPr>
        </p:nvSpPr>
        <p:spPr>
          <a:xfrm>
            <a:off x="938500" y="445025"/>
            <a:ext cx="46293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20" name="Google Shape;20;p27"/>
          <p:cNvSpPr txBox="1"/>
          <p:nvPr>
            <p:ph idx="1" type="body"/>
          </p:nvPr>
        </p:nvSpPr>
        <p:spPr>
          <a:xfrm>
            <a:off x="938500" y="1659275"/>
            <a:ext cx="3186900" cy="27609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0"/>
              </a:spcBef>
              <a:spcAft>
                <a:spcPts val="0"/>
              </a:spcAft>
              <a:buClr>
                <a:schemeClr val="lt1"/>
              </a:buClr>
              <a:buSzPts val="1400"/>
              <a:buChar char="●"/>
              <a:defRPr sz="1400">
                <a:solidFill>
                  <a:schemeClr val="lt1"/>
                </a:solidFill>
              </a:defRPr>
            </a:lvl1pPr>
            <a:lvl2pPr indent="-317500" lvl="1" marL="914400" algn="l">
              <a:lnSpc>
                <a:spcPct val="100000"/>
              </a:lnSpc>
              <a:spcBef>
                <a:spcPts val="1600"/>
              </a:spcBef>
              <a:spcAft>
                <a:spcPts val="0"/>
              </a:spcAft>
              <a:buClr>
                <a:schemeClr val="lt1"/>
              </a:buClr>
              <a:buSzPts val="1400"/>
              <a:buChar char="○"/>
              <a:defRPr>
                <a:solidFill>
                  <a:schemeClr val="lt1"/>
                </a:solidFill>
              </a:defRPr>
            </a:lvl2pPr>
            <a:lvl3pPr indent="-317500" lvl="2" marL="1371600" algn="l">
              <a:lnSpc>
                <a:spcPct val="100000"/>
              </a:lnSpc>
              <a:spcBef>
                <a:spcPts val="1600"/>
              </a:spcBef>
              <a:spcAft>
                <a:spcPts val="0"/>
              </a:spcAft>
              <a:buClr>
                <a:schemeClr val="lt1"/>
              </a:buClr>
              <a:buSzPts val="1400"/>
              <a:buChar char="■"/>
              <a:defRPr>
                <a:solidFill>
                  <a:schemeClr val="lt1"/>
                </a:solidFill>
              </a:defRPr>
            </a:lvl3pPr>
            <a:lvl4pPr indent="-317500" lvl="3" marL="1828800" algn="l">
              <a:lnSpc>
                <a:spcPct val="100000"/>
              </a:lnSpc>
              <a:spcBef>
                <a:spcPts val="1600"/>
              </a:spcBef>
              <a:spcAft>
                <a:spcPts val="0"/>
              </a:spcAft>
              <a:buClr>
                <a:schemeClr val="lt1"/>
              </a:buClr>
              <a:buSzPts val="1400"/>
              <a:buChar char="●"/>
              <a:defRPr>
                <a:solidFill>
                  <a:schemeClr val="lt1"/>
                </a:solidFill>
              </a:defRPr>
            </a:lvl4pPr>
            <a:lvl5pPr indent="-317500" lvl="4" marL="2286000" algn="l">
              <a:lnSpc>
                <a:spcPct val="100000"/>
              </a:lnSpc>
              <a:spcBef>
                <a:spcPts val="1600"/>
              </a:spcBef>
              <a:spcAft>
                <a:spcPts val="0"/>
              </a:spcAft>
              <a:buClr>
                <a:schemeClr val="lt1"/>
              </a:buClr>
              <a:buSzPts val="1400"/>
              <a:buChar char="○"/>
              <a:defRPr>
                <a:solidFill>
                  <a:schemeClr val="lt1"/>
                </a:solidFill>
              </a:defRPr>
            </a:lvl5pPr>
            <a:lvl6pPr indent="-317500" lvl="5" marL="2743200" algn="l">
              <a:lnSpc>
                <a:spcPct val="100000"/>
              </a:lnSpc>
              <a:spcBef>
                <a:spcPts val="1600"/>
              </a:spcBef>
              <a:spcAft>
                <a:spcPts val="0"/>
              </a:spcAft>
              <a:buClr>
                <a:schemeClr val="lt1"/>
              </a:buClr>
              <a:buSzPts val="1400"/>
              <a:buChar char="■"/>
              <a:defRPr>
                <a:solidFill>
                  <a:schemeClr val="lt1"/>
                </a:solidFill>
              </a:defRPr>
            </a:lvl6pPr>
            <a:lvl7pPr indent="-317500" lvl="6" marL="3200400" algn="l">
              <a:lnSpc>
                <a:spcPct val="100000"/>
              </a:lnSpc>
              <a:spcBef>
                <a:spcPts val="1600"/>
              </a:spcBef>
              <a:spcAft>
                <a:spcPts val="0"/>
              </a:spcAft>
              <a:buClr>
                <a:schemeClr val="lt1"/>
              </a:buClr>
              <a:buSzPts val="1400"/>
              <a:buChar char="●"/>
              <a:defRPr>
                <a:solidFill>
                  <a:schemeClr val="lt1"/>
                </a:solidFill>
              </a:defRPr>
            </a:lvl7pPr>
            <a:lvl8pPr indent="-317500" lvl="7" marL="3657600" algn="l">
              <a:lnSpc>
                <a:spcPct val="100000"/>
              </a:lnSpc>
              <a:spcBef>
                <a:spcPts val="1600"/>
              </a:spcBef>
              <a:spcAft>
                <a:spcPts val="0"/>
              </a:spcAft>
              <a:buClr>
                <a:schemeClr val="lt1"/>
              </a:buClr>
              <a:buSzPts val="1400"/>
              <a:buChar char="○"/>
              <a:defRPr>
                <a:solidFill>
                  <a:schemeClr val="lt1"/>
                </a:solidFill>
              </a:defRPr>
            </a:lvl8pPr>
            <a:lvl9pPr indent="-317500" lvl="8" marL="4114800" algn="l">
              <a:lnSpc>
                <a:spcPct val="100000"/>
              </a:lnSpc>
              <a:spcBef>
                <a:spcPts val="1600"/>
              </a:spcBef>
              <a:spcAft>
                <a:spcPts val="1600"/>
              </a:spcAft>
              <a:buClr>
                <a:schemeClr val="lt1"/>
              </a:buClr>
              <a:buSzPts val="1400"/>
              <a:buChar char="■"/>
              <a:defRPr>
                <a:solidFill>
                  <a:schemeClr val="lt1"/>
                </a:solidFill>
              </a:defRPr>
            </a:lvl9pPr>
          </a:lstStyle>
          <a:p/>
        </p:txBody>
      </p:sp>
      <p:sp>
        <p:nvSpPr>
          <p:cNvPr id="21" name="Google Shape;21;p27"/>
          <p:cNvSpPr txBox="1"/>
          <p:nvPr>
            <p:ph idx="2" type="body"/>
          </p:nvPr>
        </p:nvSpPr>
        <p:spPr>
          <a:xfrm>
            <a:off x="5037525" y="1659275"/>
            <a:ext cx="3186900" cy="27609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0"/>
              </a:spcBef>
              <a:spcAft>
                <a:spcPts val="0"/>
              </a:spcAft>
              <a:buClr>
                <a:schemeClr val="lt1"/>
              </a:buClr>
              <a:buSzPts val="1400"/>
              <a:buChar char="●"/>
              <a:defRPr sz="1400">
                <a:solidFill>
                  <a:schemeClr val="lt1"/>
                </a:solidFill>
              </a:defRPr>
            </a:lvl1pPr>
            <a:lvl2pPr indent="-317500" lvl="1" marL="914400" algn="l">
              <a:lnSpc>
                <a:spcPct val="100000"/>
              </a:lnSpc>
              <a:spcBef>
                <a:spcPts val="1600"/>
              </a:spcBef>
              <a:spcAft>
                <a:spcPts val="0"/>
              </a:spcAft>
              <a:buClr>
                <a:schemeClr val="lt1"/>
              </a:buClr>
              <a:buSzPts val="1400"/>
              <a:buChar char="○"/>
              <a:defRPr>
                <a:solidFill>
                  <a:schemeClr val="lt1"/>
                </a:solidFill>
              </a:defRPr>
            </a:lvl2pPr>
            <a:lvl3pPr indent="-317500" lvl="2" marL="1371600" algn="l">
              <a:lnSpc>
                <a:spcPct val="100000"/>
              </a:lnSpc>
              <a:spcBef>
                <a:spcPts val="1600"/>
              </a:spcBef>
              <a:spcAft>
                <a:spcPts val="0"/>
              </a:spcAft>
              <a:buClr>
                <a:schemeClr val="lt1"/>
              </a:buClr>
              <a:buSzPts val="1400"/>
              <a:buChar char="■"/>
              <a:defRPr>
                <a:solidFill>
                  <a:schemeClr val="lt1"/>
                </a:solidFill>
              </a:defRPr>
            </a:lvl3pPr>
            <a:lvl4pPr indent="-317500" lvl="3" marL="1828800" algn="l">
              <a:lnSpc>
                <a:spcPct val="100000"/>
              </a:lnSpc>
              <a:spcBef>
                <a:spcPts val="1600"/>
              </a:spcBef>
              <a:spcAft>
                <a:spcPts val="0"/>
              </a:spcAft>
              <a:buClr>
                <a:schemeClr val="lt1"/>
              </a:buClr>
              <a:buSzPts val="1400"/>
              <a:buChar char="●"/>
              <a:defRPr>
                <a:solidFill>
                  <a:schemeClr val="lt1"/>
                </a:solidFill>
              </a:defRPr>
            </a:lvl4pPr>
            <a:lvl5pPr indent="-317500" lvl="4" marL="2286000" algn="l">
              <a:lnSpc>
                <a:spcPct val="100000"/>
              </a:lnSpc>
              <a:spcBef>
                <a:spcPts val="1600"/>
              </a:spcBef>
              <a:spcAft>
                <a:spcPts val="0"/>
              </a:spcAft>
              <a:buClr>
                <a:schemeClr val="lt1"/>
              </a:buClr>
              <a:buSzPts val="1400"/>
              <a:buChar char="○"/>
              <a:defRPr>
                <a:solidFill>
                  <a:schemeClr val="lt1"/>
                </a:solidFill>
              </a:defRPr>
            </a:lvl5pPr>
            <a:lvl6pPr indent="-317500" lvl="5" marL="2743200" algn="l">
              <a:lnSpc>
                <a:spcPct val="100000"/>
              </a:lnSpc>
              <a:spcBef>
                <a:spcPts val="1600"/>
              </a:spcBef>
              <a:spcAft>
                <a:spcPts val="0"/>
              </a:spcAft>
              <a:buClr>
                <a:schemeClr val="lt1"/>
              </a:buClr>
              <a:buSzPts val="1400"/>
              <a:buChar char="■"/>
              <a:defRPr>
                <a:solidFill>
                  <a:schemeClr val="lt1"/>
                </a:solidFill>
              </a:defRPr>
            </a:lvl6pPr>
            <a:lvl7pPr indent="-317500" lvl="6" marL="3200400" algn="l">
              <a:lnSpc>
                <a:spcPct val="100000"/>
              </a:lnSpc>
              <a:spcBef>
                <a:spcPts val="1600"/>
              </a:spcBef>
              <a:spcAft>
                <a:spcPts val="0"/>
              </a:spcAft>
              <a:buClr>
                <a:schemeClr val="lt1"/>
              </a:buClr>
              <a:buSzPts val="1400"/>
              <a:buChar char="●"/>
              <a:defRPr>
                <a:solidFill>
                  <a:schemeClr val="lt1"/>
                </a:solidFill>
              </a:defRPr>
            </a:lvl7pPr>
            <a:lvl8pPr indent="-317500" lvl="7" marL="3657600" algn="l">
              <a:lnSpc>
                <a:spcPct val="100000"/>
              </a:lnSpc>
              <a:spcBef>
                <a:spcPts val="1600"/>
              </a:spcBef>
              <a:spcAft>
                <a:spcPts val="0"/>
              </a:spcAft>
              <a:buClr>
                <a:schemeClr val="lt1"/>
              </a:buClr>
              <a:buSzPts val="1400"/>
              <a:buChar char="○"/>
              <a:defRPr>
                <a:solidFill>
                  <a:schemeClr val="lt1"/>
                </a:solidFill>
              </a:defRPr>
            </a:lvl8pPr>
            <a:lvl9pPr indent="-317500" lvl="8" marL="4114800" algn="l">
              <a:lnSpc>
                <a:spcPct val="100000"/>
              </a:lnSpc>
              <a:spcBef>
                <a:spcPts val="1600"/>
              </a:spcBef>
              <a:spcAft>
                <a:spcPts val="1600"/>
              </a:spcAft>
              <a:buClr>
                <a:schemeClr val="lt1"/>
              </a:buClr>
              <a:buSzPts val="1400"/>
              <a:buChar char="■"/>
              <a:defRPr>
                <a:solidFill>
                  <a:schemeClr val="lt1"/>
                </a:solidFill>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1.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blipFill>
          <a:blip r:embed="rId1">
            <a:alphaModFix/>
          </a:blip>
          <a:stretch>
            <a:fillRect/>
          </a:stretch>
        </a:blipFill>
      </p:bgPr>
    </p:bg>
    <p:spTree>
      <p:nvGrpSpPr>
        <p:cNvPr id="5" name="Shape 5"/>
        <p:cNvGrpSpPr/>
        <p:nvPr/>
      </p:nvGrpSpPr>
      <p:grpSpPr>
        <a:xfrm>
          <a:off x="0" y="0"/>
          <a:ext cx="0" cy="0"/>
          <a:chOff x="0" y="0"/>
          <a:chExt cx="0" cy="0"/>
        </a:xfrm>
      </p:grpSpPr>
      <p:sp>
        <p:nvSpPr>
          <p:cNvPr id="6" name="Google Shape;6;p2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1pPr>
            <a:lvl2pPr lvl="1"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2pPr>
            <a:lvl3pPr lvl="2"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3pPr>
            <a:lvl4pPr lvl="3"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4pPr>
            <a:lvl5pPr lvl="4"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5pPr>
            <a:lvl6pPr lvl="5"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6pPr>
            <a:lvl7pPr lvl="6"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7pPr>
            <a:lvl8pPr lvl="7"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8pPr>
            <a:lvl9pPr lvl="8"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9pPr>
          </a:lstStyle>
          <a:p/>
        </p:txBody>
      </p:sp>
      <p:sp>
        <p:nvSpPr>
          <p:cNvPr id="7" name="Google Shape;7;p22"/>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00000"/>
              </a:lnSpc>
              <a:spcBef>
                <a:spcPts val="0"/>
              </a:spcBef>
              <a:spcAft>
                <a:spcPts val="0"/>
              </a:spcAft>
              <a:buClr>
                <a:schemeClr val="dk2"/>
              </a:buClr>
              <a:buSzPts val="1800"/>
              <a:buFont typeface="Montserrat"/>
              <a:buChar char="●"/>
              <a:defRPr b="0" i="0" sz="1800" u="none" cap="none" strike="noStrike">
                <a:solidFill>
                  <a:schemeClr val="dk2"/>
                </a:solidFill>
                <a:latin typeface="Montserrat"/>
                <a:ea typeface="Montserrat"/>
                <a:cs typeface="Montserrat"/>
                <a:sym typeface="Montserrat"/>
              </a:defRPr>
            </a:lvl1pPr>
            <a:lvl2pPr indent="-317500" lvl="1" marL="9144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2pPr>
            <a:lvl3pPr indent="-317500" lvl="2" marL="13716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3pPr>
            <a:lvl4pPr indent="-317500" lvl="3" marL="18288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4pPr>
            <a:lvl5pPr indent="-317500" lvl="4" marL="22860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5pPr>
            <a:lvl6pPr indent="-317500" lvl="5" marL="27432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6pPr>
            <a:lvl7pPr indent="-317500" lvl="6" marL="32004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7pPr>
            <a:lvl8pPr indent="-317500" lvl="7" marL="36576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8pPr>
            <a:lvl9pPr indent="-317500" lvl="8" marL="4114800" marR="0" rtl="0" algn="l">
              <a:lnSpc>
                <a:spcPct val="100000"/>
              </a:lnSpc>
              <a:spcBef>
                <a:spcPts val="1600"/>
              </a:spcBef>
              <a:spcAft>
                <a:spcPts val="160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9pPr>
          </a:lstStyle>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3.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3.png"/><Relationship Id="rId4" Type="http://schemas.openxmlformats.org/officeDocument/2006/relationships/image" Target="../media/image14.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3.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3.png"/><Relationship Id="rId4" Type="http://schemas.openxmlformats.org/officeDocument/2006/relationships/image" Target="../media/image12.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3.png"/><Relationship Id="rId4" Type="http://schemas.openxmlformats.org/officeDocument/2006/relationships/image" Target="../media/image16.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3.png"/><Relationship Id="rId4" Type="http://schemas.openxmlformats.org/officeDocument/2006/relationships/image" Target="../media/image18.gi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3.png"/><Relationship Id="rId4" Type="http://schemas.openxmlformats.org/officeDocument/2006/relationships/image" Target="../media/image13.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8.jp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3.png"/><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 Id="rId3" Type="http://schemas.openxmlformats.org/officeDocument/2006/relationships/image" Target="../media/image3.png"/><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3.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3.pn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3.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3.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3.png"/><Relationship Id="rId4" Type="http://schemas.openxmlformats.org/officeDocument/2006/relationships/image" Target="../media/image7.jpg"/><Relationship Id="rId5"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 name="Shape 25"/>
        <p:cNvGrpSpPr/>
        <p:nvPr/>
      </p:nvGrpSpPr>
      <p:grpSpPr>
        <a:xfrm>
          <a:off x="0" y="0"/>
          <a:ext cx="0" cy="0"/>
          <a:chOff x="0" y="0"/>
          <a:chExt cx="0" cy="0"/>
        </a:xfrm>
      </p:grpSpPr>
      <p:sp>
        <p:nvSpPr>
          <p:cNvPr id="26" name="Google Shape;26;p1"/>
          <p:cNvSpPr txBox="1"/>
          <p:nvPr>
            <p:ph type="ctrTitle"/>
          </p:nvPr>
        </p:nvSpPr>
        <p:spPr>
          <a:xfrm>
            <a:off x="2175900" y="1950100"/>
            <a:ext cx="4792200" cy="644700"/>
          </a:xfrm>
          <a:prstGeom prst="rect">
            <a:avLst/>
          </a:prstGeom>
          <a:noFill/>
          <a:ln>
            <a:noFill/>
          </a:ln>
          <a:effectLst>
            <a:outerShdw blurRad="142875" rotWithShape="0" algn="bl" dir="8760000" dist="19050">
              <a:srgbClr val="76A5AF">
                <a:alpha val="49411"/>
              </a:srgbClr>
            </a:outerShdw>
          </a:effectLst>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3600"/>
              <a:buNone/>
            </a:pPr>
            <a:r>
              <a:rPr lang="en-US">
                <a:latin typeface="Arial"/>
                <a:ea typeface="Arial"/>
                <a:cs typeface="Arial"/>
                <a:sym typeface="Arial"/>
              </a:rPr>
              <a:t>PROMOTION</a:t>
            </a:r>
            <a:endParaRPr>
              <a:latin typeface="Arial"/>
              <a:ea typeface="Arial"/>
              <a:cs typeface="Arial"/>
              <a:sym typeface="Arial"/>
            </a:endParaRPr>
          </a:p>
        </p:txBody>
      </p:sp>
      <p:sp>
        <p:nvSpPr>
          <p:cNvPr id="27" name="Google Shape;27;p1"/>
          <p:cNvSpPr txBox="1"/>
          <p:nvPr>
            <p:ph type="ctrTitle"/>
          </p:nvPr>
        </p:nvSpPr>
        <p:spPr>
          <a:xfrm>
            <a:off x="2941650" y="2624375"/>
            <a:ext cx="3260700" cy="464700"/>
          </a:xfrm>
          <a:prstGeom prst="rect">
            <a:avLst/>
          </a:prstGeom>
          <a:noFill/>
          <a:ln>
            <a:noFill/>
          </a:ln>
          <a:effectLst>
            <a:outerShdw blurRad="100013" rotWithShape="0" algn="bl" dir="8460000" dist="19050">
              <a:srgbClr val="76A5AF">
                <a:alpha val="49411"/>
              </a:srgbClr>
            </a:outerShdw>
          </a:effectLst>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3600"/>
              <a:buNone/>
            </a:pPr>
            <a:r>
              <a:rPr b="0" lang="en-US" sz="2200">
                <a:latin typeface="Arial"/>
                <a:ea typeface="Arial"/>
                <a:cs typeface="Arial"/>
                <a:sym typeface="Arial"/>
              </a:rPr>
              <a:t>LESSON 7.6</a:t>
            </a:r>
            <a:endParaRPr b="0" sz="2200">
              <a:latin typeface="Arial"/>
              <a:ea typeface="Arial"/>
              <a:cs typeface="Arial"/>
              <a:sym typeface="Arial"/>
            </a:endParaRPr>
          </a:p>
        </p:txBody>
      </p:sp>
      <p:cxnSp>
        <p:nvCxnSpPr>
          <p:cNvPr id="28" name="Google Shape;28;p1"/>
          <p:cNvCxnSpPr/>
          <p:nvPr/>
        </p:nvCxnSpPr>
        <p:spPr>
          <a:xfrm>
            <a:off x="3190500" y="256517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411"/>
              </a:srgbClr>
            </a:outerShdw>
          </a:effectLst>
        </p:spPr>
      </p:cxnSp>
      <p:pic>
        <p:nvPicPr>
          <p:cNvPr id="29" name="Google Shape;29;p1"/>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30" name="Google Shape;30;p1"/>
          <p:cNvSpPr txBox="1"/>
          <p:nvPr/>
        </p:nvSpPr>
        <p:spPr>
          <a:xfrm>
            <a:off x="5577150" y="4689025"/>
            <a:ext cx="2505900" cy="3849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700"/>
              <a:buFont typeface="Arial"/>
              <a:buNone/>
            </a:pPr>
            <a:r>
              <a:rPr b="0" i="0" lang="en-US" sz="700" u="none" cap="none" strike="noStrike">
                <a:solidFill>
                  <a:schemeClr val="accent5"/>
                </a:solidFill>
                <a:latin typeface="Arial"/>
                <a:ea typeface="Arial"/>
                <a:cs typeface="Arial"/>
                <a:sym typeface="Arial"/>
              </a:rPr>
              <a:t>©</a:t>
            </a:r>
            <a:r>
              <a:rPr b="0" i="0" lang="en-US" sz="1300" u="none" cap="none" strike="noStrike">
                <a:solidFill>
                  <a:schemeClr val="accent5"/>
                </a:solidFill>
                <a:latin typeface="Arial"/>
                <a:ea typeface="Arial"/>
                <a:cs typeface="Arial"/>
                <a:sym typeface="Arial"/>
              </a:rPr>
              <a:t> </a:t>
            </a:r>
            <a:r>
              <a:rPr lang="en-US" sz="700">
                <a:solidFill>
                  <a:schemeClr val="accent5"/>
                </a:solidFill>
              </a:rPr>
              <a:t>Copyright 2023</a:t>
            </a:r>
            <a:r>
              <a:rPr b="0" i="0" lang="en-US" sz="700" u="none" cap="none" strike="noStrike">
                <a:solidFill>
                  <a:schemeClr val="accent5"/>
                </a:solidFill>
                <a:latin typeface="Arial"/>
                <a:ea typeface="Arial"/>
                <a:cs typeface="Arial"/>
                <a:sym typeface="Arial"/>
              </a:rPr>
              <a:t>. Sports Career Consulting, LLC.</a:t>
            </a:r>
            <a:endParaRPr b="0" i="0" sz="700" u="none" cap="none" strike="noStrike">
              <a:solidFill>
                <a:schemeClr val="accent5"/>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9"/>
          <p:cNvSpPr txBox="1"/>
          <p:nvPr>
            <p:ph type="title"/>
          </p:nvPr>
        </p:nvSpPr>
        <p:spPr>
          <a:xfrm>
            <a:off x="577950" y="165239"/>
            <a:ext cx="5416441" cy="718116"/>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SALES PROMOTION </a:t>
            </a:r>
            <a:endParaRPr b="1">
              <a:latin typeface="Arial"/>
              <a:ea typeface="Arial"/>
              <a:cs typeface="Arial"/>
              <a:sym typeface="Arial"/>
            </a:endParaRPr>
          </a:p>
        </p:txBody>
      </p:sp>
      <p:cxnSp>
        <p:nvCxnSpPr>
          <p:cNvPr id="115" name="Google Shape;115;p9"/>
          <p:cNvCxnSpPr/>
          <p:nvPr/>
        </p:nvCxnSpPr>
        <p:spPr>
          <a:xfrm>
            <a:off x="577950" y="338666"/>
            <a:ext cx="301604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411"/>
              </a:srgbClr>
            </a:outerShdw>
          </a:effectLst>
        </p:spPr>
      </p:cxnSp>
      <p:pic>
        <p:nvPicPr>
          <p:cNvPr id="116" name="Google Shape;116;p9"/>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117" name="Google Shape;117;p9"/>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
        <p:nvSpPr>
          <p:cNvPr id="118" name="Google Shape;118;p9"/>
          <p:cNvSpPr/>
          <p:nvPr/>
        </p:nvSpPr>
        <p:spPr>
          <a:xfrm>
            <a:off x="577950" y="962800"/>
            <a:ext cx="3555900" cy="27315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1" i="0" lang="en-US" sz="1600" u="none" cap="none" strike="noStrike">
                <a:solidFill>
                  <a:schemeClr val="dk2"/>
                </a:solidFill>
                <a:latin typeface="Arial"/>
                <a:ea typeface="Arial"/>
                <a:cs typeface="Arial"/>
                <a:sym typeface="Arial"/>
              </a:rPr>
              <a:t>Sampling</a:t>
            </a:r>
            <a:endParaRPr b="1" sz="1600">
              <a:solidFill>
                <a:schemeClr val="dk2"/>
              </a:solidFill>
            </a:endParaRPr>
          </a:p>
          <a:p>
            <a:pPr indent="0" lvl="0" marL="0" marR="0" rtl="0" algn="l">
              <a:lnSpc>
                <a:spcPct val="100000"/>
              </a:lnSpc>
              <a:spcBef>
                <a:spcPts val="1000"/>
              </a:spcBef>
              <a:spcAft>
                <a:spcPts val="0"/>
              </a:spcAft>
              <a:buClr>
                <a:srgbClr val="000000"/>
              </a:buClr>
              <a:buSzPts val="1400"/>
              <a:buFont typeface="Arial"/>
              <a:buNone/>
            </a:pPr>
            <a:r>
              <a:rPr lang="en-US" sz="1600">
                <a:solidFill>
                  <a:schemeClr val="lt1"/>
                </a:solidFill>
              </a:rPr>
              <a:t>To promote the release of the EA Sports video game F1 22 in 2023, Xbox introduced “Free Play Weekend”, providing opportunities for fans to play the game for free by taking the wheel and creating their own racing destiny, play with friends in the multiplayer mode, and immerse themselves in F1 life.</a:t>
            </a:r>
            <a:endParaRPr b="0" i="0" sz="1600" u="none" cap="none" strike="noStrike">
              <a:solidFill>
                <a:srgbClr val="000000"/>
              </a:solidFill>
              <a:latin typeface="Arial"/>
              <a:ea typeface="Arial"/>
              <a:cs typeface="Arial"/>
              <a:sym typeface="Arial"/>
            </a:endParaRPr>
          </a:p>
        </p:txBody>
      </p:sp>
      <p:pic>
        <p:nvPicPr>
          <p:cNvPr id="119" name="Google Shape;119;p9"/>
          <p:cNvPicPr preferRelativeResize="0"/>
          <p:nvPr/>
        </p:nvPicPr>
        <p:blipFill>
          <a:blip r:embed="rId4">
            <a:alphaModFix/>
          </a:blip>
          <a:stretch>
            <a:fillRect/>
          </a:stretch>
        </p:blipFill>
        <p:spPr>
          <a:xfrm>
            <a:off x="4541550" y="962802"/>
            <a:ext cx="4137974" cy="232762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sp>
        <p:nvSpPr>
          <p:cNvPr id="124" name="Google Shape;124;p10"/>
          <p:cNvSpPr txBox="1"/>
          <p:nvPr>
            <p:ph type="title"/>
          </p:nvPr>
        </p:nvSpPr>
        <p:spPr>
          <a:xfrm>
            <a:off x="577950" y="165239"/>
            <a:ext cx="7188806" cy="718116"/>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SALES PROMOTION</a:t>
            </a:r>
            <a:endParaRPr b="1">
              <a:latin typeface="Arial"/>
              <a:ea typeface="Arial"/>
              <a:cs typeface="Arial"/>
              <a:sym typeface="Arial"/>
            </a:endParaRPr>
          </a:p>
        </p:txBody>
      </p:sp>
      <p:cxnSp>
        <p:nvCxnSpPr>
          <p:cNvPr id="125" name="Google Shape;125;p10"/>
          <p:cNvCxnSpPr/>
          <p:nvPr/>
        </p:nvCxnSpPr>
        <p:spPr>
          <a:xfrm>
            <a:off x="577950" y="338666"/>
            <a:ext cx="2984234"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411"/>
              </a:srgbClr>
            </a:outerShdw>
          </a:effectLst>
        </p:spPr>
      </p:cxnSp>
      <p:pic>
        <p:nvPicPr>
          <p:cNvPr id="126" name="Google Shape;126;p10"/>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127" name="Google Shape;127;p10"/>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
        <p:nvSpPr>
          <p:cNvPr id="128" name="Google Shape;128;p10"/>
          <p:cNvSpPr/>
          <p:nvPr/>
        </p:nvSpPr>
        <p:spPr>
          <a:xfrm>
            <a:off x="577950" y="1064000"/>
            <a:ext cx="5128500" cy="1815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1" i="0" lang="en-US" sz="1600" u="none" cap="none" strike="noStrike">
                <a:solidFill>
                  <a:schemeClr val="dk2"/>
                </a:solidFill>
                <a:latin typeface="Arial"/>
                <a:ea typeface="Arial"/>
                <a:cs typeface="Arial"/>
                <a:sym typeface="Arial"/>
              </a:rPr>
              <a:t>Point Of Purchase (POP)</a:t>
            </a:r>
            <a:endParaRPr b="1" i="0" sz="1600" u="none" cap="none" strike="noStrike">
              <a:solidFill>
                <a:schemeClr val="dk2"/>
              </a:solidFill>
              <a:latin typeface="Arial"/>
              <a:ea typeface="Arial"/>
              <a:cs typeface="Arial"/>
              <a:sym typeface="Arial"/>
            </a:endParaRPr>
          </a:p>
          <a:p>
            <a:pPr indent="0" lvl="0" marL="0" marR="0" rtl="0" algn="l">
              <a:lnSpc>
                <a:spcPct val="100000"/>
              </a:lnSpc>
              <a:spcBef>
                <a:spcPts val="1000"/>
              </a:spcBef>
              <a:spcAft>
                <a:spcPts val="0"/>
              </a:spcAft>
              <a:buClr>
                <a:srgbClr val="000000"/>
              </a:buClr>
              <a:buSzPts val="1600"/>
              <a:buFont typeface="Arial"/>
              <a:buNone/>
            </a:pPr>
            <a:r>
              <a:rPr lang="en-US" sz="1600">
                <a:solidFill>
                  <a:schemeClr val="lt1"/>
                </a:solidFill>
              </a:rPr>
              <a:t>Point of Purchase is the merchandising area near the register in a retail store, a</a:t>
            </a:r>
            <a:r>
              <a:rPr i="0" lang="en-US" sz="1600" u="none" cap="none" strike="noStrike">
                <a:solidFill>
                  <a:schemeClr val="lt1"/>
                </a:solidFill>
              </a:rPr>
              <a:t>lso Known </a:t>
            </a:r>
            <a:r>
              <a:rPr lang="en-US" sz="1600">
                <a:solidFill>
                  <a:schemeClr val="lt1"/>
                </a:solidFill>
              </a:rPr>
              <a:t>a</a:t>
            </a:r>
            <a:r>
              <a:rPr i="0" lang="en-US" sz="1600" u="none" cap="none" strike="noStrike">
                <a:solidFill>
                  <a:schemeClr val="lt1"/>
                </a:solidFill>
              </a:rPr>
              <a:t>s </a:t>
            </a:r>
            <a:r>
              <a:rPr b="1" i="0" lang="en-US" sz="1600" u="none" cap="none" strike="noStrike">
                <a:solidFill>
                  <a:schemeClr val="dk2"/>
                </a:solidFill>
              </a:rPr>
              <a:t>Point Of Sale</a:t>
            </a:r>
            <a:r>
              <a:rPr i="0" lang="en-US" sz="1600" u="none" cap="none" strike="noStrike">
                <a:solidFill>
                  <a:schemeClr val="dk2"/>
                </a:solidFill>
              </a:rPr>
              <a:t> </a:t>
            </a:r>
            <a:r>
              <a:rPr i="0" lang="en-US" sz="1600" u="none" cap="none" strike="noStrike">
                <a:solidFill>
                  <a:schemeClr val="lt1"/>
                </a:solidFill>
              </a:rPr>
              <a:t>or </a:t>
            </a:r>
            <a:r>
              <a:rPr b="1" i="0" lang="en-US" sz="1600" u="none" cap="none" strike="noStrike">
                <a:solidFill>
                  <a:schemeClr val="dk2"/>
                </a:solidFill>
              </a:rPr>
              <a:t>POS</a:t>
            </a:r>
            <a:r>
              <a:rPr lang="en-US" sz="1600">
                <a:solidFill>
                  <a:schemeClr val="lt1"/>
                </a:solidFill>
              </a:rPr>
              <a:t>.</a:t>
            </a:r>
            <a:endParaRPr i="0" sz="1600" u="none" cap="none" strike="noStrike">
              <a:solidFill>
                <a:schemeClr val="lt2"/>
              </a:solidFill>
            </a:endParaRPr>
          </a:p>
          <a:p>
            <a:pPr indent="0" lvl="0" marL="0" marR="0" rtl="0" algn="l">
              <a:lnSpc>
                <a:spcPct val="100000"/>
              </a:lnSpc>
              <a:spcBef>
                <a:spcPts val="1000"/>
              </a:spcBef>
              <a:spcAft>
                <a:spcPts val="0"/>
              </a:spcAft>
              <a:buClr>
                <a:srgbClr val="000000"/>
              </a:buClr>
              <a:buSzPts val="1600"/>
              <a:buFont typeface="Arial"/>
              <a:buNone/>
            </a:pPr>
            <a:r>
              <a:rPr b="0" i="0" lang="en-US" sz="1600" u="none" cap="none" strike="noStrike">
                <a:solidFill>
                  <a:schemeClr val="lt1"/>
                </a:solidFill>
                <a:latin typeface="Arial"/>
                <a:ea typeface="Arial"/>
                <a:cs typeface="Arial"/>
                <a:sym typeface="Arial"/>
              </a:rPr>
              <a:t>Each year, grocery stores around the country feature creative point of purchase displays featuring a Super Bowl or March Madness theme. </a:t>
            </a:r>
            <a:endParaRPr b="0" i="0" sz="1400" u="none" cap="none" strike="noStrike">
              <a:solidFill>
                <a:srgbClr val="000000"/>
              </a:solidFill>
              <a:latin typeface="Arial"/>
              <a:ea typeface="Arial"/>
              <a:cs typeface="Arial"/>
              <a:sym typeface="Arial"/>
            </a:endParaRPr>
          </a:p>
        </p:txBody>
      </p:sp>
      <p:pic>
        <p:nvPicPr>
          <p:cNvPr descr="Photo Gallery: Best Product Displays of Super Bowl LIII" id="129" name="Google Shape;129;p10"/>
          <p:cNvPicPr preferRelativeResize="0"/>
          <p:nvPr/>
        </p:nvPicPr>
        <p:blipFill rotWithShape="1">
          <a:blip r:embed="rId4">
            <a:alphaModFix/>
          </a:blip>
          <a:srcRect b="10153" l="13046" r="9166" t="3652"/>
          <a:stretch/>
        </p:blipFill>
        <p:spPr>
          <a:xfrm>
            <a:off x="6504465" y="883355"/>
            <a:ext cx="2376760" cy="344215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pic>
        <p:nvPicPr>
          <p:cNvPr id="134" name="Google Shape;134;p11"/>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135" name="Google Shape;135;p11"/>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pic>
        <p:nvPicPr>
          <p:cNvPr id="136" name="Google Shape;136;p11"/>
          <p:cNvPicPr preferRelativeResize="0"/>
          <p:nvPr/>
        </p:nvPicPr>
        <p:blipFill rotWithShape="1">
          <a:blip r:embed="rId4">
            <a:alphaModFix/>
          </a:blip>
          <a:srcRect b="0" l="0" r="0" t="0"/>
          <a:stretch/>
        </p:blipFill>
        <p:spPr>
          <a:xfrm>
            <a:off x="577950" y="1021600"/>
            <a:ext cx="3434400" cy="1929550"/>
          </a:xfrm>
          <a:prstGeom prst="rect">
            <a:avLst/>
          </a:prstGeom>
          <a:noFill/>
          <a:ln>
            <a:noFill/>
          </a:ln>
        </p:spPr>
      </p:pic>
      <p:sp>
        <p:nvSpPr>
          <p:cNvPr id="137" name="Google Shape;137;p11"/>
          <p:cNvSpPr txBox="1"/>
          <p:nvPr/>
        </p:nvSpPr>
        <p:spPr>
          <a:xfrm>
            <a:off x="577950" y="165239"/>
            <a:ext cx="7188900" cy="718200"/>
          </a:xfrm>
          <a:prstGeom prst="rect">
            <a:avLst/>
          </a:prstGeom>
          <a:noFill/>
          <a:ln>
            <a:noFill/>
          </a:ln>
        </p:spPr>
        <p:txBody>
          <a:bodyPr anchorCtr="0" anchor="b" bIns="91425" lIns="91425" spcFirstLastPara="1" rIns="91425" wrap="square" tIns="91425">
            <a:noAutofit/>
          </a:bodyPr>
          <a:lstStyle/>
          <a:p>
            <a:pPr indent="0" lvl="0" marL="0" marR="0" rtl="0" algn="l">
              <a:lnSpc>
                <a:spcPct val="100000"/>
              </a:lnSpc>
              <a:spcBef>
                <a:spcPts val="0"/>
              </a:spcBef>
              <a:spcAft>
                <a:spcPts val="0"/>
              </a:spcAft>
              <a:buClr>
                <a:schemeClr val="accent1"/>
              </a:buClr>
              <a:buSzPts val="2400"/>
              <a:buFont typeface="Montserrat"/>
              <a:buNone/>
            </a:pPr>
            <a:r>
              <a:rPr b="1" i="0" lang="en-US" sz="2400" u="none" cap="none" strike="noStrike">
                <a:solidFill>
                  <a:schemeClr val="accent1"/>
                </a:solidFill>
                <a:latin typeface="Arial"/>
                <a:ea typeface="Arial"/>
                <a:cs typeface="Arial"/>
                <a:sym typeface="Arial"/>
              </a:rPr>
              <a:t>SALES PROMOTION</a:t>
            </a:r>
            <a:endParaRPr b="1" i="0" sz="2400" u="none" cap="none" strike="noStrike">
              <a:solidFill>
                <a:schemeClr val="accent1"/>
              </a:solidFill>
              <a:latin typeface="Arial"/>
              <a:ea typeface="Arial"/>
              <a:cs typeface="Arial"/>
              <a:sym typeface="Arial"/>
            </a:endParaRPr>
          </a:p>
        </p:txBody>
      </p:sp>
      <p:cxnSp>
        <p:nvCxnSpPr>
          <p:cNvPr id="138" name="Google Shape;138;p11"/>
          <p:cNvCxnSpPr/>
          <p:nvPr/>
        </p:nvCxnSpPr>
        <p:spPr>
          <a:xfrm>
            <a:off x="577950" y="338666"/>
            <a:ext cx="2984234"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411"/>
              </a:srgbClr>
            </a:outerShdw>
          </a:effectLst>
        </p:spPr>
      </p:cxnSp>
      <p:sp>
        <p:nvSpPr>
          <p:cNvPr id="139" name="Google Shape;139;p11"/>
          <p:cNvSpPr txBox="1"/>
          <p:nvPr/>
        </p:nvSpPr>
        <p:spPr>
          <a:xfrm>
            <a:off x="4264475" y="883450"/>
            <a:ext cx="4395000" cy="310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1600">
                <a:solidFill>
                  <a:schemeClr val="dk2"/>
                </a:solidFill>
              </a:rPr>
              <a:t>Discounts &amp; Couponing</a:t>
            </a:r>
            <a:endParaRPr b="1" sz="1600">
              <a:solidFill>
                <a:schemeClr val="lt2"/>
              </a:solidFill>
            </a:endParaRPr>
          </a:p>
          <a:p>
            <a:pPr indent="0" lvl="0" marL="0" rtl="0" algn="l">
              <a:spcBef>
                <a:spcPts val="1000"/>
              </a:spcBef>
              <a:spcAft>
                <a:spcPts val="0"/>
              </a:spcAft>
              <a:buNone/>
            </a:pPr>
            <a:r>
              <a:rPr lang="en-US" sz="1600">
                <a:solidFill>
                  <a:schemeClr val="lt1"/>
                </a:solidFill>
              </a:rPr>
              <a:t>Two seasons ago, the Minnesota Twins experienced one of the biggest attendance drops in Major League Baseball to start the season, according to USA Today.  </a:t>
            </a:r>
            <a:endParaRPr sz="1600">
              <a:solidFill>
                <a:schemeClr val="lt1"/>
              </a:solidFill>
            </a:endParaRPr>
          </a:p>
          <a:p>
            <a:pPr indent="0" lvl="0" marL="0" rtl="0" algn="l">
              <a:spcBef>
                <a:spcPts val="1000"/>
              </a:spcBef>
              <a:spcAft>
                <a:spcPts val="0"/>
              </a:spcAft>
              <a:buClr>
                <a:srgbClr val="000000"/>
              </a:buClr>
              <a:buSzPts val="2400"/>
              <a:buFont typeface="Arial"/>
              <a:buNone/>
            </a:pPr>
            <a:r>
              <a:rPr lang="en-US" sz="1600">
                <a:solidFill>
                  <a:schemeClr val="lt1"/>
                </a:solidFill>
              </a:rPr>
              <a:t>To combat the decline in ticket sales, the Twins launched a discounted ticket program, reducing ticket prices to $5 for select tickets to all the team’s home games for the month of May.</a:t>
            </a:r>
            <a:endParaRPr sz="1600">
              <a:solidFill>
                <a:schemeClr val="lt1"/>
              </a:solidFill>
            </a:endParaRPr>
          </a:p>
          <a:p>
            <a:pPr indent="0" lvl="0" marL="0" rtl="0" algn="l">
              <a:spcBef>
                <a:spcPts val="1000"/>
              </a:spcBef>
              <a:spcAft>
                <a:spcPts val="0"/>
              </a:spcAft>
              <a:buClr>
                <a:srgbClr val="000000"/>
              </a:buClr>
              <a:buSzPts val="2400"/>
              <a:buFont typeface="Arial"/>
              <a:buNone/>
            </a:pPr>
            <a:r>
              <a:rPr lang="en-US" sz="1600">
                <a:solidFill>
                  <a:schemeClr val="lt1"/>
                </a:solidFill>
              </a:rPr>
              <a:t>As a result of the “flash sale” promotion, the team sold all 34,000 seats that were available in less than 48 hours.</a:t>
            </a:r>
            <a:endParaRPr sz="1600">
              <a:solidFill>
                <a:schemeClr val="lt1"/>
              </a:solidFill>
            </a:endParaRPr>
          </a:p>
          <a:p>
            <a:pPr indent="0" lvl="0" marL="0" rtl="0" algn="l">
              <a:spcBef>
                <a:spcPts val="1000"/>
              </a:spcBef>
              <a:spcAft>
                <a:spcPts val="0"/>
              </a:spcAft>
              <a:buNone/>
            </a:pPr>
            <a:r>
              <a:t/>
            </a:r>
            <a:endParaRPr>
              <a:latin typeface="Montserrat"/>
              <a:ea typeface="Montserrat"/>
              <a:cs typeface="Montserrat"/>
              <a:sym typeface="Montserrat"/>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 name="Shape 143"/>
        <p:cNvGrpSpPr/>
        <p:nvPr/>
      </p:nvGrpSpPr>
      <p:grpSpPr>
        <a:xfrm>
          <a:off x="0" y="0"/>
          <a:ext cx="0" cy="0"/>
          <a:chOff x="0" y="0"/>
          <a:chExt cx="0" cy="0"/>
        </a:xfrm>
      </p:grpSpPr>
      <p:sp>
        <p:nvSpPr>
          <p:cNvPr id="144" name="Google Shape;144;p12"/>
          <p:cNvSpPr txBox="1"/>
          <p:nvPr>
            <p:ph type="title"/>
          </p:nvPr>
        </p:nvSpPr>
        <p:spPr>
          <a:xfrm>
            <a:off x="577950" y="165239"/>
            <a:ext cx="5416441" cy="718116"/>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ONSITE PROMOTIONS</a:t>
            </a:r>
            <a:endParaRPr b="1">
              <a:latin typeface="Arial"/>
              <a:ea typeface="Arial"/>
              <a:cs typeface="Arial"/>
              <a:sym typeface="Arial"/>
            </a:endParaRPr>
          </a:p>
        </p:txBody>
      </p:sp>
      <p:sp>
        <p:nvSpPr>
          <p:cNvPr id="145" name="Google Shape;145;p12"/>
          <p:cNvSpPr txBox="1"/>
          <p:nvPr>
            <p:ph idx="1" type="body"/>
          </p:nvPr>
        </p:nvSpPr>
        <p:spPr>
          <a:xfrm>
            <a:off x="577950" y="902900"/>
            <a:ext cx="4999200" cy="3786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600"/>
              <a:buNone/>
            </a:pPr>
            <a:r>
              <a:rPr b="1" lang="en-US">
                <a:solidFill>
                  <a:schemeClr val="dk2"/>
                </a:solidFill>
                <a:latin typeface="Arial"/>
                <a:ea typeface="Arial"/>
                <a:cs typeface="Arial"/>
                <a:sym typeface="Arial"/>
              </a:rPr>
              <a:t>In-game promotions</a:t>
            </a:r>
            <a:r>
              <a:rPr lang="en-US">
                <a:solidFill>
                  <a:schemeClr val="lt1"/>
                </a:solidFill>
                <a:latin typeface="Arial"/>
                <a:ea typeface="Arial"/>
                <a:cs typeface="Arial"/>
                <a:sym typeface="Arial"/>
              </a:rPr>
              <a:t> take place on the playing field and typically occur when there is a break in the action, like half-time. </a:t>
            </a:r>
            <a:endParaRPr>
              <a:latin typeface="Arial"/>
              <a:ea typeface="Arial"/>
              <a:cs typeface="Arial"/>
              <a:sym typeface="Arial"/>
            </a:endParaRPr>
          </a:p>
          <a:p>
            <a:pPr indent="0" lvl="0" marL="0" rtl="0" algn="l">
              <a:lnSpc>
                <a:spcPct val="100000"/>
              </a:lnSpc>
              <a:spcBef>
                <a:spcPts val="1000"/>
              </a:spcBef>
              <a:spcAft>
                <a:spcPts val="0"/>
              </a:spcAft>
              <a:buSzPts val="1600"/>
              <a:buNone/>
            </a:pPr>
            <a:r>
              <a:rPr lang="en-US">
                <a:solidFill>
                  <a:schemeClr val="lt1"/>
                </a:solidFill>
                <a:latin typeface="Arial"/>
                <a:ea typeface="Arial"/>
                <a:cs typeface="Arial"/>
                <a:sym typeface="Arial"/>
              </a:rPr>
              <a:t>Many sports organizations consider the on-field promotions to be one of their most valuable and profitable pieces of sponsorship inventory.</a:t>
            </a:r>
            <a:endParaRPr>
              <a:latin typeface="Arial"/>
              <a:ea typeface="Arial"/>
              <a:cs typeface="Arial"/>
              <a:sym typeface="Arial"/>
            </a:endParaRPr>
          </a:p>
          <a:p>
            <a:pPr indent="0" lvl="0" marL="0" rtl="0" algn="l">
              <a:lnSpc>
                <a:spcPct val="100000"/>
              </a:lnSpc>
              <a:spcBef>
                <a:spcPts val="1600"/>
              </a:spcBef>
              <a:spcAft>
                <a:spcPts val="0"/>
              </a:spcAft>
              <a:buSzPts val="1600"/>
              <a:buNone/>
            </a:pPr>
            <a:r>
              <a:rPr b="1" lang="en-US">
                <a:solidFill>
                  <a:schemeClr val="lt1"/>
                </a:solidFill>
                <a:latin typeface="Arial"/>
                <a:ea typeface="Arial"/>
                <a:cs typeface="Arial"/>
                <a:sym typeface="Arial"/>
              </a:rPr>
              <a:t>Example:</a:t>
            </a:r>
            <a:endParaRPr b="1">
              <a:latin typeface="Arial"/>
              <a:ea typeface="Arial"/>
              <a:cs typeface="Arial"/>
              <a:sym typeface="Arial"/>
            </a:endParaRPr>
          </a:p>
          <a:p>
            <a:pPr indent="-330200" lvl="0" marL="457200" rtl="0" algn="l">
              <a:lnSpc>
                <a:spcPct val="100000"/>
              </a:lnSpc>
              <a:spcBef>
                <a:spcPts val="1600"/>
              </a:spcBef>
              <a:spcAft>
                <a:spcPts val="0"/>
              </a:spcAft>
              <a:buClr>
                <a:schemeClr val="lt1"/>
              </a:buClr>
              <a:buSzPts val="1600"/>
              <a:buFont typeface="Arial"/>
              <a:buChar char="●"/>
            </a:pPr>
            <a:r>
              <a:rPr lang="en-US">
                <a:solidFill>
                  <a:schemeClr val="lt1"/>
                </a:solidFill>
                <a:latin typeface="Arial"/>
                <a:ea typeface="Arial"/>
                <a:cs typeface="Arial"/>
                <a:sym typeface="Arial"/>
              </a:rPr>
              <a:t>The Milwaukee Brewers feature a wildly popular “Sausage Race” at Miller Park home games.  Four people in sausage costumes race around the infield warning track between the sixth and seventh innings at Brewers' games to entertain fans. </a:t>
            </a:r>
            <a:endParaRPr>
              <a:latin typeface="Arial"/>
              <a:ea typeface="Arial"/>
              <a:cs typeface="Arial"/>
              <a:sym typeface="Arial"/>
            </a:endParaRPr>
          </a:p>
        </p:txBody>
      </p:sp>
      <p:cxnSp>
        <p:nvCxnSpPr>
          <p:cNvPr id="146" name="Google Shape;146;p12"/>
          <p:cNvCxnSpPr/>
          <p:nvPr/>
        </p:nvCxnSpPr>
        <p:spPr>
          <a:xfrm>
            <a:off x="577950" y="338666"/>
            <a:ext cx="2976283"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411"/>
              </a:srgbClr>
            </a:outerShdw>
          </a:effectLst>
        </p:spPr>
      </p:cxnSp>
      <p:pic>
        <p:nvPicPr>
          <p:cNvPr id="147" name="Google Shape;147;p12"/>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148" name="Google Shape;148;p12"/>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pic>
        <p:nvPicPr>
          <p:cNvPr descr="Milwaukee&amp;#39;s Racing Sausages among best traditions in baseball – Marquette  Wire" id="149" name="Google Shape;149;p12"/>
          <p:cNvPicPr preferRelativeResize="0"/>
          <p:nvPr/>
        </p:nvPicPr>
        <p:blipFill rotWithShape="1">
          <a:blip r:embed="rId4">
            <a:alphaModFix/>
          </a:blip>
          <a:srcRect b="0" l="0" r="0" t="0"/>
          <a:stretch/>
        </p:blipFill>
        <p:spPr>
          <a:xfrm>
            <a:off x="5722873" y="1609560"/>
            <a:ext cx="2886575" cy="19243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13"/>
          <p:cNvSpPr txBox="1"/>
          <p:nvPr>
            <p:ph type="title"/>
          </p:nvPr>
        </p:nvSpPr>
        <p:spPr>
          <a:xfrm>
            <a:off x="577950" y="165239"/>
            <a:ext cx="5416441" cy="718116"/>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ONSITE PROMOTIONS</a:t>
            </a:r>
            <a:endParaRPr b="1">
              <a:latin typeface="Arial"/>
              <a:ea typeface="Arial"/>
              <a:cs typeface="Arial"/>
              <a:sym typeface="Arial"/>
            </a:endParaRPr>
          </a:p>
        </p:txBody>
      </p:sp>
      <p:sp>
        <p:nvSpPr>
          <p:cNvPr id="155" name="Google Shape;155;p13"/>
          <p:cNvSpPr txBox="1"/>
          <p:nvPr>
            <p:ph idx="1" type="body"/>
          </p:nvPr>
        </p:nvSpPr>
        <p:spPr>
          <a:xfrm>
            <a:off x="577950" y="905445"/>
            <a:ext cx="7809600" cy="3489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600"/>
              <a:buNone/>
            </a:pPr>
            <a:r>
              <a:rPr b="1" lang="en-US">
                <a:solidFill>
                  <a:schemeClr val="dk2"/>
                </a:solidFill>
                <a:latin typeface="Arial"/>
                <a:ea typeface="Arial"/>
                <a:cs typeface="Arial"/>
                <a:sym typeface="Arial"/>
              </a:rPr>
              <a:t>In-venue</a:t>
            </a:r>
            <a:r>
              <a:rPr lang="en-US">
                <a:solidFill>
                  <a:schemeClr val="lt1"/>
                </a:solidFill>
                <a:latin typeface="Arial"/>
                <a:ea typeface="Arial"/>
                <a:cs typeface="Arial"/>
                <a:sym typeface="Arial"/>
              </a:rPr>
              <a:t> promotions take place at areas within a facility not directly associated with the playing field.</a:t>
            </a:r>
            <a:endParaRPr/>
          </a:p>
          <a:p>
            <a:pPr indent="-282575" lvl="0" marL="282575" rtl="0" algn="l">
              <a:lnSpc>
                <a:spcPct val="100000"/>
              </a:lnSpc>
              <a:spcBef>
                <a:spcPts val="1600"/>
              </a:spcBef>
              <a:spcAft>
                <a:spcPts val="0"/>
              </a:spcAft>
              <a:buSzPts val="1600"/>
              <a:buNone/>
            </a:pPr>
            <a:r>
              <a:rPr lang="en-US">
                <a:solidFill>
                  <a:schemeClr val="lt1"/>
                </a:solidFill>
                <a:latin typeface="Arial"/>
                <a:ea typeface="Arial"/>
                <a:cs typeface="Arial"/>
                <a:sym typeface="Arial"/>
              </a:rPr>
              <a:t>●	MasterCard might have a booth set up somewhere on the concourse of an NBA arena offering a free t-shirt bearing the name of the home team for those willing to sign up for a credit card.</a:t>
            </a:r>
            <a:endParaRPr/>
          </a:p>
          <a:p>
            <a:pPr indent="-282575" lvl="0" marL="282575" rtl="0" algn="l">
              <a:lnSpc>
                <a:spcPct val="100000"/>
              </a:lnSpc>
              <a:spcBef>
                <a:spcPts val="1600"/>
              </a:spcBef>
              <a:spcAft>
                <a:spcPts val="0"/>
              </a:spcAft>
              <a:buSzPts val="1600"/>
              <a:buNone/>
            </a:pPr>
            <a:r>
              <a:rPr lang="en-US">
                <a:solidFill>
                  <a:schemeClr val="lt1"/>
                </a:solidFill>
                <a:latin typeface="Arial"/>
                <a:ea typeface="Arial"/>
                <a:cs typeface="Arial"/>
                <a:sym typeface="Arial"/>
              </a:rPr>
              <a:t>●	The Bridgeport Bluefish minor league baseball team partnered with Citibank on a special ticket promotion where all purchases made at a predetermined game at the ballpark using a Citi credit or debit card received a $2.00 ticket discount. Fans were also eligible to receive the same discount on advance tickets purchased that day for any remaining home games this season by using their Citi card.</a:t>
            </a:r>
            <a:endParaRPr/>
          </a:p>
          <a:p>
            <a:pPr indent="0" lvl="0" marL="0" rtl="0" algn="l">
              <a:lnSpc>
                <a:spcPct val="100000"/>
              </a:lnSpc>
              <a:spcBef>
                <a:spcPts val="1600"/>
              </a:spcBef>
              <a:spcAft>
                <a:spcPts val="1600"/>
              </a:spcAft>
              <a:buSzPts val="1600"/>
              <a:buNone/>
            </a:pPr>
            <a:r>
              <a:t/>
            </a:r>
            <a:endParaRPr>
              <a:solidFill>
                <a:schemeClr val="lt1"/>
              </a:solidFill>
              <a:latin typeface="Arial"/>
              <a:ea typeface="Arial"/>
              <a:cs typeface="Arial"/>
              <a:sym typeface="Arial"/>
            </a:endParaRPr>
          </a:p>
        </p:txBody>
      </p:sp>
      <p:cxnSp>
        <p:nvCxnSpPr>
          <p:cNvPr id="156" name="Google Shape;156;p13"/>
          <p:cNvCxnSpPr/>
          <p:nvPr/>
        </p:nvCxnSpPr>
        <p:spPr>
          <a:xfrm>
            <a:off x="577950" y="338666"/>
            <a:ext cx="2997354"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411"/>
              </a:srgbClr>
            </a:outerShdw>
          </a:effectLst>
        </p:spPr>
      </p:cxnSp>
      <p:pic>
        <p:nvPicPr>
          <p:cNvPr id="157" name="Google Shape;157;p13"/>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158" name="Google Shape;158;p13"/>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14"/>
          <p:cNvSpPr txBox="1"/>
          <p:nvPr>
            <p:ph type="title"/>
          </p:nvPr>
        </p:nvSpPr>
        <p:spPr>
          <a:xfrm>
            <a:off x="5337175" y="1213823"/>
            <a:ext cx="2837400" cy="718116"/>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EVENT PROMOTION</a:t>
            </a:r>
            <a:endParaRPr b="1">
              <a:latin typeface="Arial"/>
              <a:ea typeface="Arial"/>
              <a:cs typeface="Arial"/>
              <a:sym typeface="Arial"/>
            </a:endParaRPr>
          </a:p>
        </p:txBody>
      </p:sp>
      <p:sp>
        <p:nvSpPr>
          <p:cNvPr id="164" name="Google Shape;164;p14"/>
          <p:cNvSpPr txBox="1"/>
          <p:nvPr>
            <p:ph idx="1" type="body"/>
          </p:nvPr>
        </p:nvSpPr>
        <p:spPr>
          <a:xfrm>
            <a:off x="5337175" y="1843300"/>
            <a:ext cx="3806700" cy="2814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600"/>
              <a:buNone/>
            </a:pPr>
            <a:r>
              <a:rPr b="1" lang="en-US">
                <a:solidFill>
                  <a:schemeClr val="dk2"/>
                </a:solidFill>
                <a:latin typeface="Arial"/>
                <a:ea typeface="Arial"/>
                <a:cs typeface="Arial"/>
                <a:sym typeface="Arial"/>
              </a:rPr>
              <a:t>Event promotions</a:t>
            </a:r>
            <a:r>
              <a:rPr b="1" lang="en-US">
                <a:solidFill>
                  <a:schemeClr val="lt2"/>
                </a:solidFill>
                <a:latin typeface="Arial"/>
                <a:ea typeface="Arial"/>
                <a:cs typeface="Arial"/>
                <a:sym typeface="Arial"/>
              </a:rPr>
              <a:t> </a:t>
            </a:r>
            <a:r>
              <a:rPr lang="en-US">
                <a:latin typeface="Arial"/>
                <a:ea typeface="Arial"/>
                <a:cs typeface="Arial"/>
                <a:sym typeface="Arial"/>
              </a:rPr>
              <a:t>focus on a single event, as opposed to multiple events.  Events could include things like fireworks displays, movie nights, entertainment acts and special appearances.</a:t>
            </a:r>
            <a:endParaRPr>
              <a:latin typeface="Arial"/>
              <a:ea typeface="Arial"/>
              <a:cs typeface="Arial"/>
              <a:sym typeface="Arial"/>
            </a:endParaRPr>
          </a:p>
          <a:p>
            <a:pPr indent="0" lvl="0" marL="0" rtl="0" algn="l">
              <a:lnSpc>
                <a:spcPct val="100000"/>
              </a:lnSpc>
              <a:spcBef>
                <a:spcPts val="1600"/>
              </a:spcBef>
              <a:spcAft>
                <a:spcPts val="0"/>
              </a:spcAft>
              <a:buSzPts val="1600"/>
              <a:buNone/>
            </a:pPr>
            <a:r>
              <a:rPr lang="en-US">
                <a:latin typeface="Arial"/>
                <a:ea typeface="Arial"/>
                <a:cs typeface="Arial"/>
                <a:sym typeface="Arial"/>
              </a:rPr>
              <a:t>Event promotions have the potential for an enormous impact on attendance.</a:t>
            </a:r>
            <a:endParaRPr>
              <a:latin typeface="Arial"/>
              <a:ea typeface="Arial"/>
              <a:cs typeface="Arial"/>
              <a:sym typeface="Arial"/>
            </a:endParaRPr>
          </a:p>
          <a:p>
            <a:pPr indent="0" lvl="0" marL="0" rtl="0" algn="l">
              <a:lnSpc>
                <a:spcPct val="100000"/>
              </a:lnSpc>
              <a:spcBef>
                <a:spcPts val="1600"/>
              </a:spcBef>
              <a:spcAft>
                <a:spcPts val="1600"/>
              </a:spcAft>
              <a:buSzPts val="1600"/>
              <a:buNone/>
            </a:pPr>
            <a:r>
              <a:t/>
            </a:r>
            <a:endParaRPr>
              <a:latin typeface="Arial"/>
              <a:ea typeface="Arial"/>
              <a:cs typeface="Arial"/>
              <a:sym typeface="Arial"/>
            </a:endParaRPr>
          </a:p>
        </p:txBody>
      </p:sp>
      <p:cxnSp>
        <p:nvCxnSpPr>
          <p:cNvPr id="165" name="Google Shape;165;p14"/>
          <p:cNvCxnSpPr/>
          <p:nvPr/>
        </p:nvCxnSpPr>
        <p:spPr>
          <a:xfrm>
            <a:off x="5225150" y="1106311"/>
            <a:ext cx="0" cy="3206045"/>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411"/>
              </a:srgbClr>
            </a:outerShdw>
          </a:effectLst>
        </p:spPr>
      </p:cxnSp>
      <p:pic>
        <p:nvPicPr>
          <p:cNvPr id="166" name="Google Shape;166;p14"/>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167" name="Google Shape;167;p14"/>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pic>
        <p:nvPicPr>
          <p:cNvPr descr="Food trucks, fireworks and more heading to Chukchansi Park in July | KMPH" id="168" name="Google Shape;168;p14"/>
          <p:cNvPicPr preferRelativeResize="0"/>
          <p:nvPr/>
        </p:nvPicPr>
        <p:blipFill rotWithShape="1">
          <a:blip r:embed="rId4">
            <a:alphaModFix/>
          </a:blip>
          <a:srcRect b="0" l="0" r="0" t="0"/>
          <a:stretch/>
        </p:blipFill>
        <p:spPr>
          <a:xfrm>
            <a:off x="438916" y="1448794"/>
            <a:ext cx="4468237" cy="251513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15"/>
          <p:cNvSpPr txBox="1"/>
          <p:nvPr>
            <p:ph type="title"/>
          </p:nvPr>
        </p:nvSpPr>
        <p:spPr>
          <a:xfrm>
            <a:off x="577950" y="165239"/>
            <a:ext cx="5416441" cy="718116"/>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EVENT PROMOTION</a:t>
            </a:r>
            <a:endParaRPr b="1">
              <a:latin typeface="Arial"/>
              <a:ea typeface="Arial"/>
              <a:cs typeface="Arial"/>
              <a:sym typeface="Arial"/>
            </a:endParaRPr>
          </a:p>
        </p:txBody>
      </p:sp>
      <p:sp>
        <p:nvSpPr>
          <p:cNvPr id="174" name="Google Shape;174;p15"/>
          <p:cNvSpPr txBox="1"/>
          <p:nvPr>
            <p:ph idx="1" type="body"/>
          </p:nvPr>
        </p:nvSpPr>
        <p:spPr>
          <a:xfrm>
            <a:off x="577950" y="1056782"/>
            <a:ext cx="4058058" cy="1135448"/>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600"/>
              <a:buNone/>
            </a:pPr>
            <a:r>
              <a:rPr b="1" lang="en-US">
                <a:latin typeface="Arial"/>
                <a:ea typeface="Arial"/>
                <a:cs typeface="Arial"/>
                <a:sym typeface="Arial"/>
              </a:rPr>
              <a:t>Example:</a:t>
            </a:r>
            <a:endParaRPr b="1">
              <a:latin typeface="Arial"/>
              <a:ea typeface="Arial"/>
              <a:cs typeface="Arial"/>
              <a:sym typeface="Arial"/>
            </a:endParaRPr>
          </a:p>
          <a:p>
            <a:pPr indent="0" lvl="0" marL="0" rtl="0" algn="l">
              <a:lnSpc>
                <a:spcPct val="100000"/>
              </a:lnSpc>
              <a:spcBef>
                <a:spcPts val="1000"/>
              </a:spcBef>
              <a:spcAft>
                <a:spcPts val="0"/>
              </a:spcAft>
              <a:buSzPts val="1600"/>
              <a:buNone/>
            </a:pPr>
            <a:r>
              <a:rPr lang="en-US">
                <a:solidFill>
                  <a:schemeClr val="lt1"/>
                </a:solidFill>
                <a:latin typeface="Arial"/>
                <a:ea typeface="Arial"/>
                <a:cs typeface="Arial"/>
                <a:sym typeface="Arial"/>
              </a:rPr>
              <a:t>The West Michigan Whitecaps typically draw between 5,500 and 5,800 fans per game over the last four seasons. </a:t>
            </a:r>
            <a:endParaRPr>
              <a:solidFill>
                <a:schemeClr val="lt1"/>
              </a:solidFill>
              <a:latin typeface="Arial"/>
              <a:ea typeface="Arial"/>
              <a:cs typeface="Arial"/>
              <a:sym typeface="Arial"/>
            </a:endParaRPr>
          </a:p>
          <a:p>
            <a:pPr indent="0" lvl="0" marL="0" rtl="0" algn="l">
              <a:lnSpc>
                <a:spcPct val="100000"/>
              </a:lnSpc>
              <a:spcBef>
                <a:spcPts val="600"/>
              </a:spcBef>
              <a:spcAft>
                <a:spcPts val="600"/>
              </a:spcAft>
              <a:buSzPts val="1600"/>
              <a:buNone/>
            </a:pPr>
            <a:r>
              <a:rPr lang="en-US">
                <a:solidFill>
                  <a:schemeClr val="lt1"/>
                </a:solidFill>
                <a:latin typeface="Arial"/>
                <a:ea typeface="Arial"/>
                <a:cs typeface="Arial"/>
                <a:sym typeface="Arial"/>
              </a:rPr>
              <a:t>That figure increases by about 60% when the team hosts their annual “Star Wars Night” promotion, when they average more than 9,000 fans per game. </a:t>
            </a:r>
            <a:endParaRPr/>
          </a:p>
        </p:txBody>
      </p:sp>
      <p:cxnSp>
        <p:nvCxnSpPr>
          <p:cNvPr id="175" name="Google Shape;175;p15"/>
          <p:cNvCxnSpPr/>
          <p:nvPr/>
        </p:nvCxnSpPr>
        <p:spPr>
          <a:xfrm>
            <a:off x="577950" y="338666"/>
            <a:ext cx="2960778"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411"/>
              </a:srgbClr>
            </a:outerShdw>
          </a:effectLst>
        </p:spPr>
      </p:cxnSp>
      <p:pic>
        <p:nvPicPr>
          <p:cNvPr id="176" name="Google Shape;176;p15"/>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177" name="Google Shape;177;p15"/>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pic>
        <p:nvPicPr>
          <p:cNvPr descr="Milb west michigan whitecaps GIF - Find on GIFER" id="178" name="Google Shape;178;p15"/>
          <p:cNvPicPr preferRelativeResize="0"/>
          <p:nvPr/>
        </p:nvPicPr>
        <p:blipFill rotWithShape="1">
          <a:blip r:embed="rId4">
            <a:alphaModFix/>
          </a:blip>
          <a:srcRect b="0" l="0" r="0" t="0"/>
          <a:stretch/>
        </p:blipFill>
        <p:spPr>
          <a:xfrm>
            <a:off x="5577150" y="905455"/>
            <a:ext cx="2921547" cy="2337238"/>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16"/>
          <p:cNvSpPr txBox="1"/>
          <p:nvPr>
            <p:ph type="title"/>
          </p:nvPr>
        </p:nvSpPr>
        <p:spPr>
          <a:xfrm>
            <a:off x="2339490" y="797566"/>
            <a:ext cx="4854300" cy="7182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2400"/>
              <a:buNone/>
            </a:pPr>
            <a:r>
              <a:rPr b="1" lang="en-US" sz="3200">
                <a:latin typeface="Arial"/>
                <a:ea typeface="Arial"/>
                <a:cs typeface="Arial"/>
                <a:sym typeface="Arial"/>
              </a:rPr>
              <a:t>OFFSITE PROMOTION</a:t>
            </a:r>
            <a:endParaRPr b="1" sz="3200">
              <a:latin typeface="Arial"/>
              <a:ea typeface="Arial"/>
              <a:cs typeface="Arial"/>
              <a:sym typeface="Arial"/>
            </a:endParaRPr>
          </a:p>
        </p:txBody>
      </p:sp>
      <p:sp>
        <p:nvSpPr>
          <p:cNvPr id="184" name="Google Shape;184;p16"/>
          <p:cNvSpPr txBox="1"/>
          <p:nvPr>
            <p:ph idx="1" type="body"/>
          </p:nvPr>
        </p:nvSpPr>
        <p:spPr>
          <a:xfrm>
            <a:off x="1320150" y="1654336"/>
            <a:ext cx="6503700" cy="26103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600"/>
              <a:buNone/>
            </a:pPr>
            <a:r>
              <a:rPr b="1" lang="en-US">
                <a:solidFill>
                  <a:schemeClr val="dk2"/>
                </a:solidFill>
                <a:latin typeface="Arial"/>
                <a:ea typeface="Arial"/>
                <a:cs typeface="Arial"/>
                <a:sym typeface="Arial"/>
              </a:rPr>
              <a:t>Offsite promotions </a:t>
            </a:r>
            <a:r>
              <a:rPr lang="en-US">
                <a:latin typeface="Arial"/>
                <a:ea typeface="Arial"/>
                <a:cs typeface="Arial"/>
                <a:sym typeface="Arial"/>
              </a:rPr>
              <a:t>are</a:t>
            </a:r>
            <a:r>
              <a:rPr lang="en-US">
                <a:solidFill>
                  <a:schemeClr val="lt1"/>
                </a:solidFill>
                <a:latin typeface="Arial"/>
                <a:ea typeface="Arial"/>
                <a:cs typeface="Arial"/>
                <a:sym typeface="Arial"/>
              </a:rPr>
              <a:t> any promotional activities that occur away from an organization’s facility, venue, or offices. </a:t>
            </a:r>
            <a:endParaRPr>
              <a:solidFill>
                <a:schemeClr val="lt1"/>
              </a:solidFill>
              <a:latin typeface="Arial"/>
              <a:ea typeface="Arial"/>
              <a:cs typeface="Arial"/>
              <a:sym typeface="Arial"/>
            </a:endParaRPr>
          </a:p>
          <a:p>
            <a:pPr indent="0" lvl="0" marL="0" rtl="0" algn="ctr">
              <a:lnSpc>
                <a:spcPct val="100000"/>
              </a:lnSpc>
              <a:spcBef>
                <a:spcPts val="1000"/>
              </a:spcBef>
              <a:spcAft>
                <a:spcPts val="0"/>
              </a:spcAft>
              <a:buSzPts val="1600"/>
              <a:buNone/>
            </a:pPr>
            <a:r>
              <a:rPr lang="en-US">
                <a:solidFill>
                  <a:schemeClr val="lt1"/>
                </a:solidFill>
                <a:latin typeface="Arial"/>
                <a:ea typeface="Arial"/>
                <a:cs typeface="Arial"/>
                <a:sym typeface="Arial"/>
              </a:rPr>
              <a:t>Clinics, camps, school functions (assemblies etc.) </a:t>
            </a:r>
            <a:r>
              <a:rPr lang="en-US">
                <a:latin typeface="Arial"/>
                <a:ea typeface="Arial"/>
                <a:cs typeface="Arial"/>
                <a:sym typeface="Arial"/>
              </a:rPr>
              <a:t>are all </a:t>
            </a:r>
            <a:r>
              <a:rPr lang="en-US">
                <a:solidFill>
                  <a:schemeClr val="lt1"/>
                </a:solidFill>
                <a:latin typeface="Arial"/>
                <a:ea typeface="Arial"/>
                <a:cs typeface="Arial"/>
                <a:sym typeface="Arial"/>
              </a:rPr>
              <a:t>examples of an offsite promotion.</a:t>
            </a:r>
            <a:endParaRPr>
              <a:latin typeface="Arial"/>
              <a:ea typeface="Arial"/>
              <a:cs typeface="Arial"/>
              <a:sym typeface="Arial"/>
            </a:endParaRPr>
          </a:p>
          <a:p>
            <a:pPr indent="0" lvl="0" marL="0" rtl="0" algn="ctr">
              <a:lnSpc>
                <a:spcPct val="100000"/>
              </a:lnSpc>
              <a:spcBef>
                <a:spcPts val="1600"/>
              </a:spcBef>
              <a:spcAft>
                <a:spcPts val="1600"/>
              </a:spcAft>
              <a:buSzPts val="1600"/>
              <a:buNone/>
            </a:pPr>
            <a:r>
              <a:rPr lang="en-US">
                <a:solidFill>
                  <a:schemeClr val="lt1"/>
                </a:solidFill>
                <a:latin typeface="Arial"/>
                <a:ea typeface="Arial"/>
                <a:cs typeface="Arial"/>
                <a:sym typeface="Arial"/>
              </a:rPr>
              <a:t>Exhibition games are another popular form of off-site promotion as they can provide valuable exposure to the product to an audience who has not been exposed in the past.</a:t>
            </a:r>
            <a:endParaRPr>
              <a:latin typeface="Arial"/>
              <a:ea typeface="Arial"/>
              <a:cs typeface="Arial"/>
              <a:sym typeface="Arial"/>
            </a:endParaRPr>
          </a:p>
        </p:txBody>
      </p:sp>
      <p:cxnSp>
        <p:nvCxnSpPr>
          <p:cNvPr id="185" name="Google Shape;185;p16"/>
          <p:cNvCxnSpPr/>
          <p:nvPr/>
        </p:nvCxnSpPr>
        <p:spPr>
          <a:xfrm>
            <a:off x="3357708" y="1515682"/>
            <a:ext cx="24288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411"/>
              </a:srgbClr>
            </a:outerShdw>
          </a:effectLst>
        </p:spPr>
      </p:cxnSp>
      <p:pic>
        <p:nvPicPr>
          <p:cNvPr id="186" name="Google Shape;186;p16"/>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187" name="Google Shape;187;p16"/>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p17"/>
          <p:cNvSpPr txBox="1"/>
          <p:nvPr>
            <p:ph type="title"/>
          </p:nvPr>
        </p:nvSpPr>
        <p:spPr>
          <a:xfrm>
            <a:off x="577950" y="165239"/>
            <a:ext cx="5416441" cy="718116"/>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OFFSITE PROMOTION EXAMPLE</a:t>
            </a:r>
            <a:endParaRPr b="1">
              <a:latin typeface="Arial"/>
              <a:ea typeface="Arial"/>
              <a:cs typeface="Arial"/>
              <a:sym typeface="Arial"/>
            </a:endParaRPr>
          </a:p>
        </p:txBody>
      </p:sp>
      <p:cxnSp>
        <p:nvCxnSpPr>
          <p:cNvPr id="193" name="Google Shape;193;p17"/>
          <p:cNvCxnSpPr/>
          <p:nvPr/>
        </p:nvCxnSpPr>
        <p:spPr>
          <a:xfrm>
            <a:off x="577950" y="338666"/>
            <a:ext cx="303393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411"/>
              </a:srgbClr>
            </a:outerShdw>
          </a:effectLst>
        </p:spPr>
      </p:cxnSp>
      <p:pic>
        <p:nvPicPr>
          <p:cNvPr id="194" name="Google Shape;194;p17"/>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195" name="Google Shape;195;p17"/>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
        <p:nvSpPr>
          <p:cNvPr id="196" name="Google Shape;196;p17"/>
          <p:cNvSpPr/>
          <p:nvPr/>
        </p:nvSpPr>
        <p:spPr>
          <a:xfrm>
            <a:off x="577950" y="1184800"/>
            <a:ext cx="4007400" cy="3086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1" lang="en-US" sz="1600">
                <a:solidFill>
                  <a:schemeClr val="lt1"/>
                </a:solidFill>
              </a:rPr>
              <a:t>Example:</a:t>
            </a:r>
            <a:endParaRPr b="1" sz="1600">
              <a:solidFill>
                <a:schemeClr val="lt1"/>
              </a:solidFill>
            </a:endParaRPr>
          </a:p>
          <a:p>
            <a:pPr indent="0" lvl="0" marL="0" marR="0" rtl="0" algn="l">
              <a:lnSpc>
                <a:spcPct val="100000"/>
              </a:lnSpc>
              <a:spcBef>
                <a:spcPts val="1000"/>
              </a:spcBef>
              <a:spcAft>
                <a:spcPts val="0"/>
              </a:spcAft>
              <a:buClr>
                <a:srgbClr val="000000"/>
              </a:buClr>
              <a:buSzPts val="1600"/>
              <a:buFont typeface="Arial"/>
              <a:buNone/>
            </a:pPr>
            <a:r>
              <a:rPr b="0" i="0" lang="en-US" sz="1600" u="none" cap="none" strike="noStrike">
                <a:solidFill>
                  <a:schemeClr val="lt1"/>
                </a:solidFill>
                <a:latin typeface="Arial"/>
                <a:ea typeface="Arial"/>
                <a:cs typeface="Arial"/>
                <a:sym typeface="Arial"/>
              </a:rPr>
              <a:t>Recognizing an opportunity to gain out-of-market fans on the heels of one of the most improbable seasons in sports history, the Las Vegas Golden Knights hosted a hockey camp for children in Boise, Idaho.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chemeClr val="lt1"/>
                </a:solidFill>
                <a:latin typeface="Arial"/>
                <a:ea typeface="Arial"/>
                <a:cs typeface="Arial"/>
                <a:sym typeface="Arial"/>
              </a:rPr>
              <a:t>The team has also launched ”Road Trip” promotions where players and staff visit locations like Reno, Jackson Hole and Salt Lake City.</a:t>
            </a:r>
            <a:endParaRPr b="0" i="0" sz="1400" u="none" cap="none" strike="noStrike">
              <a:solidFill>
                <a:srgbClr val="000000"/>
              </a:solidFill>
              <a:latin typeface="Arial"/>
              <a:ea typeface="Arial"/>
              <a:cs typeface="Arial"/>
              <a:sym typeface="Arial"/>
            </a:endParaRPr>
          </a:p>
        </p:txBody>
      </p:sp>
      <p:pic>
        <p:nvPicPr>
          <p:cNvPr descr="Golden Knights Announce 2nd Annual VGK Road Trip Presented By Las Vegas" id="197" name="Google Shape;197;p17"/>
          <p:cNvPicPr preferRelativeResize="0"/>
          <p:nvPr/>
        </p:nvPicPr>
        <p:blipFill rotWithShape="1">
          <a:blip r:embed="rId4">
            <a:alphaModFix/>
          </a:blip>
          <a:srcRect b="0" l="0" r="0" t="0"/>
          <a:stretch/>
        </p:blipFill>
        <p:spPr>
          <a:xfrm>
            <a:off x="4637598" y="1184799"/>
            <a:ext cx="4062403" cy="22851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sp>
        <p:nvSpPr>
          <p:cNvPr id="202" name="Google Shape;202;p18"/>
          <p:cNvSpPr txBox="1"/>
          <p:nvPr>
            <p:ph type="title"/>
          </p:nvPr>
        </p:nvSpPr>
        <p:spPr>
          <a:xfrm>
            <a:off x="1591733" y="797566"/>
            <a:ext cx="5825067" cy="718116"/>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2400"/>
              <a:buNone/>
            </a:pPr>
            <a:r>
              <a:rPr b="1" lang="en-US" sz="3200">
                <a:latin typeface="Arial"/>
                <a:ea typeface="Arial"/>
                <a:cs typeface="Arial"/>
                <a:sym typeface="Arial"/>
              </a:rPr>
              <a:t>FULL SEASON PROMOTION</a:t>
            </a:r>
            <a:endParaRPr b="1" sz="3200">
              <a:latin typeface="Arial"/>
              <a:ea typeface="Arial"/>
              <a:cs typeface="Arial"/>
              <a:sym typeface="Arial"/>
            </a:endParaRPr>
          </a:p>
        </p:txBody>
      </p:sp>
      <p:sp>
        <p:nvSpPr>
          <p:cNvPr id="203" name="Google Shape;203;p18"/>
          <p:cNvSpPr txBox="1"/>
          <p:nvPr>
            <p:ph idx="1" type="body"/>
          </p:nvPr>
        </p:nvSpPr>
        <p:spPr>
          <a:xfrm>
            <a:off x="1094594" y="1638429"/>
            <a:ext cx="6814093" cy="917431"/>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600"/>
              <a:buNone/>
            </a:pPr>
            <a:r>
              <a:rPr b="1" lang="en-US">
                <a:solidFill>
                  <a:schemeClr val="dk2"/>
                </a:solidFill>
                <a:latin typeface="Arial"/>
                <a:ea typeface="Arial"/>
                <a:cs typeface="Arial"/>
                <a:sym typeface="Arial"/>
              </a:rPr>
              <a:t>Full season</a:t>
            </a:r>
            <a:r>
              <a:rPr b="1" lang="en-US">
                <a:solidFill>
                  <a:srgbClr val="EF8600"/>
                </a:solidFill>
                <a:latin typeface="Arial"/>
                <a:ea typeface="Arial"/>
                <a:cs typeface="Arial"/>
                <a:sym typeface="Arial"/>
              </a:rPr>
              <a:t> </a:t>
            </a:r>
            <a:r>
              <a:rPr lang="en-US">
                <a:solidFill>
                  <a:schemeClr val="lt1"/>
                </a:solidFill>
                <a:latin typeface="Arial"/>
                <a:ea typeface="Arial"/>
                <a:cs typeface="Arial"/>
                <a:sym typeface="Arial"/>
              </a:rPr>
              <a:t>promotions take place at every game, match or event throughout an entire season.  </a:t>
            </a:r>
            <a:endParaRPr>
              <a:solidFill>
                <a:schemeClr val="lt1"/>
              </a:solidFill>
              <a:latin typeface="Arial"/>
              <a:ea typeface="Arial"/>
              <a:cs typeface="Arial"/>
              <a:sym typeface="Arial"/>
            </a:endParaRPr>
          </a:p>
          <a:p>
            <a:pPr indent="0" lvl="0" marL="0" rtl="0" algn="ctr">
              <a:lnSpc>
                <a:spcPct val="100000"/>
              </a:lnSpc>
              <a:spcBef>
                <a:spcPts val="1000"/>
              </a:spcBef>
              <a:spcAft>
                <a:spcPts val="0"/>
              </a:spcAft>
              <a:buSzPts val="1600"/>
              <a:buNone/>
            </a:pPr>
            <a:r>
              <a:rPr lang="en-US">
                <a:solidFill>
                  <a:schemeClr val="lt1"/>
                </a:solidFill>
                <a:latin typeface="Arial"/>
                <a:ea typeface="Arial"/>
                <a:cs typeface="Arial"/>
                <a:sym typeface="Arial"/>
              </a:rPr>
              <a:t>Full season promotions are effective because of the increase in the number of impressions and an elevated level of fan/consumer awareness.  </a:t>
            </a:r>
            <a:endParaRPr>
              <a:latin typeface="Arial"/>
              <a:ea typeface="Arial"/>
              <a:cs typeface="Arial"/>
              <a:sym typeface="Arial"/>
            </a:endParaRPr>
          </a:p>
          <a:p>
            <a:pPr indent="0" lvl="0" marL="0" rtl="0" algn="ctr">
              <a:lnSpc>
                <a:spcPct val="100000"/>
              </a:lnSpc>
              <a:spcBef>
                <a:spcPts val="1600"/>
              </a:spcBef>
              <a:spcAft>
                <a:spcPts val="1600"/>
              </a:spcAft>
              <a:buSzPts val="1600"/>
              <a:buNone/>
            </a:pPr>
            <a:r>
              <a:rPr lang="en-US">
                <a:solidFill>
                  <a:schemeClr val="lt1"/>
                </a:solidFill>
                <a:latin typeface="Arial"/>
                <a:ea typeface="Arial"/>
                <a:cs typeface="Arial"/>
                <a:sym typeface="Arial"/>
              </a:rPr>
              <a:t>Higher frequency equates to increased exposure, resulting in an increased likelihood of the message having an impact with fans.</a:t>
            </a:r>
            <a:endParaRPr>
              <a:latin typeface="Arial"/>
              <a:ea typeface="Arial"/>
              <a:cs typeface="Arial"/>
              <a:sym typeface="Arial"/>
            </a:endParaRPr>
          </a:p>
        </p:txBody>
      </p:sp>
      <p:cxnSp>
        <p:nvCxnSpPr>
          <p:cNvPr id="204" name="Google Shape;204;p18"/>
          <p:cNvCxnSpPr/>
          <p:nvPr/>
        </p:nvCxnSpPr>
        <p:spPr>
          <a:xfrm>
            <a:off x="3287283" y="1515682"/>
            <a:ext cx="2428717"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411"/>
              </a:srgbClr>
            </a:outerShdw>
          </a:effectLst>
        </p:spPr>
      </p:cxnSp>
      <p:pic>
        <p:nvPicPr>
          <p:cNvPr id="205" name="Google Shape;205;p18"/>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206" name="Google Shape;206;p18"/>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 name="Shape 34"/>
        <p:cNvGrpSpPr/>
        <p:nvPr/>
      </p:nvGrpSpPr>
      <p:grpSpPr>
        <a:xfrm>
          <a:off x="0" y="0"/>
          <a:ext cx="0" cy="0"/>
          <a:chOff x="0" y="0"/>
          <a:chExt cx="0" cy="0"/>
        </a:xfrm>
      </p:grpSpPr>
      <p:sp>
        <p:nvSpPr>
          <p:cNvPr id="35" name="Google Shape;35;p2"/>
          <p:cNvSpPr txBox="1"/>
          <p:nvPr>
            <p:ph type="title"/>
          </p:nvPr>
        </p:nvSpPr>
        <p:spPr>
          <a:xfrm>
            <a:off x="4914600" y="811933"/>
            <a:ext cx="2837400" cy="12525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PROMOTION</a:t>
            </a:r>
            <a:endParaRPr b="1">
              <a:latin typeface="Arial"/>
              <a:ea typeface="Arial"/>
              <a:cs typeface="Arial"/>
              <a:sym typeface="Arial"/>
            </a:endParaRPr>
          </a:p>
        </p:txBody>
      </p:sp>
      <p:sp>
        <p:nvSpPr>
          <p:cNvPr id="36" name="Google Shape;36;p2"/>
          <p:cNvSpPr txBox="1"/>
          <p:nvPr>
            <p:ph idx="1" type="body"/>
          </p:nvPr>
        </p:nvSpPr>
        <p:spPr>
          <a:xfrm>
            <a:off x="4914600" y="2193979"/>
            <a:ext cx="2837400" cy="2765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600"/>
              <a:buNone/>
            </a:pPr>
            <a:r>
              <a:rPr b="1" lang="en-US">
                <a:solidFill>
                  <a:schemeClr val="dk2"/>
                </a:solidFill>
                <a:latin typeface="Arial"/>
                <a:ea typeface="Arial"/>
                <a:cs typeface="Arial"/>
                <a:sym typeface="Arial"/>
              </a:rPr>
              <a:t>Promotion</a:t>
            </a:r>
            <a:r>
              <a:rPr lang="en-US">
                <a:solidFill>
                  <a:schemeClr val="lt1"/>
                </a:solidFill>
                <a:latin typeface="Arial"/>
                <a:ea typeface="Arial"/>
                <a:cs typeface="Arial"/>
                <a:sym typeface="Arial"/>
              </a:rPr>
              <a:t> is any form of communication used to inform, persuade, or remind people about company products or services.</a:t>
            </a:r>
            <a:endParaRPr>
              <a:latin typeface="Arial"/>
              <a:ea typeface="Arial"/>
              <a:cs typeface="Arial"/>
              <a:sym typeface="Arial"/>
            </a:endParaRPr>
          </a:p>
          <a:p>
            <a:pPr indent="0" lvl="0" marL="0" rtl="0" algn="l">
              <a:lnSpc>
                <a:spcPct val="100000"/>
              </a:lnSpc>
              <a:spcBef>
                <a:spcPts val="1600"/>
              </a:spcBef>
              <a:spcAft>
                <a:spcPts val="1600"/>
              </a:spcAft>
              <a:buSzPts val="1600"/>
              <a:buNone/>
            </a:pPr>
            <a:r>
              <a:t/>
            </a:r>
            <a:endParaRPr>
              <a:latin typeface="Arial"/>
              <a:ea typeface="Arial"/>
              <a:cs typeface="Arial"/>
              <a:sym typeface="Arial"/>
            </a:endParaRPr>
          </a:p>
        </p:txBody>
      </p:sp>
      <p:cxnSp>
        <p:nvCxnSpPr>
          <p:cNvPr id="37" name="Google Shape;37;p2"/>
          <p:cNvCxnSpPr/>
          <p:nvPr/>
        </p:nvCxnSpPr>
        <p:spPr>
          <a:xfrm>
            <a:off x="4643100" y="1540302"/>
            <a:ext cx="0" cy="218970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411"/>
              </a:srgbClr>
            </a:outerShdw>
          </a:effectLst>
        </p:spPr>
      </p:cxnSp>
      <p:pic>
        <p:nvPicPr>
          <p:cNvPr id="38" name="Google Shape;38;p2"/>
          <p:cNvPicPr preferRelativeResize="0"/>
          <p:nvPr/>
        </p:nvPicPr>
        <p:blipFill rotWithShape="1">
          <a:blip r:embed="rId3">
            <a:alphaModFix/>
          </a:blip>
          <a:srcRect b="0" l="22108" r="22108" t="0"/>
          <a:stretch/>
        </p:blipFill>
        <p:spPr>
          <a:xfrm>
            <a:off x="-436624" y="-236700"/>
            <a:ext cx="4714800" cy="5616900"/>
          </a:xfrm>
          <a:prstGeom prst="flowChartDelay">
            <a:avLst/>
          </a:prstGeom>
          <a:noFill/>
          <a:ln>
            <a:noFill/>
          </a:ln>
        </p:spPr>
      </p:pic>
      <p:pic>
        <p:nvPicPr>
          <p:cNvPr id="39" name="Google Shape;39;p2"/>
          <p:cNvPicPr preferRelativeResize="0"/>
          <p:nvPr/>
        </p:nvPicPr>
        <p:blipFill rotWithShape="1">
          <a:blip r:embed="rId4">
            <a:alphaModFix/>
          </a:blip>
          <a:srcRect b="0" l="0" r="0" t="0"/>
          <a:stretch/>
        </p:blipFill>
        <p:spPr>
          <a:xfrm>
            <a:off x="8023500" y="4711125"/>
            <a:ext cx="1006524" cy="356000"/>
          </a:xfrm>
          <a:prstGeom prst="rect">
            <a:avLst/>
          </a:prstGeom>
          <a:noFill/>
          <a:ln>
            <a:noFill/>
          </a:ln>
        </p:spPr>
      </p:pic>
      <p:sp>
        <p:nvSpPr>
          <p:cNvPr id="40" name="Google Shape;40;p2"/>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id="211" name="Google Shape;211;p19"/>
          <p:cNvSpPr txBox="1"/>
          <p:nvPr>
            <p:ph type="title"/>
          </p:nvPr>
        </p:nvSpPr>
        <p:spPr>
          <a:xfrm>
            <a:off x="577950" y="165239"/>
            <a:ext cx="6534050" cy="718116"/>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FULL SEASON PROMOTION EXAMPLE</a:t>
            </a:r>
            <a:endParaRPr b="1">
              <a:latin typeface="Arial"/>
              <a:ea typeface="Arial"/>
              <a:cs typeface="Arial"/>
              <a:sym typeface="Arial"/>
            </a:endParaRPr>
          </a:p>
        </p:txBody>
      </p:sp>
      <p:cxnSp>
        <p:nvCxnSpPr>
          <p:cNvPr id="212" name="Google Shape;212;p19"/>
          <p:cNvCxnSpPr/>
          <p:nvPr/>
        </p:nvCxnSpPr>
        <p:spPr>
          <a:xfrm>
            <a:off x="577950" y="338666"/>
            <a:ext cx="2981370" cy="11289"/>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411"/>
              </a:srgbClr>
            </a:outerShdw>
          </a:effectLst>
        </p:spPr>
      </p:cxnSp>
      <p:pic>
        <p:nvPicPr>
          <p:cNvPr id="213" name="Google Shape;213;p19"/>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214" name="Google Shape;214;p19"/>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pic>
        <p:nvPicPr>
          <p:cNvPr id="215" name="Google Shape;215;p19"/>
          <p:cNvPicPr preferRelativeResize="0"/>
          <p:nvPr/>
        </p:nvPicPr>
        <p:blipFill rotWithShape="1">
          <a:blip r:embed="rId4">
            <a:alphaModFix/>
          </a:blip>
          <a:srcRect b="0" l="0" r="0" t="0"/>
          <a:stretch/>
        </p:blipFill>
        <p:spPr>
          <a:xfrm>
            <a:off x="1117421" y="1234404"/>
            <a:ext cx="2889955" cy="2889955"/>
          </a:xfrm>
          <a:prstGeom prst="rect">
            <a:avLst/>
          </a:prstGeom>
          <a:noFill/>
          <a:ln>
            <a:noFill/>
          </a:ln>
        </p:spPr>
      </p:pic>
      <p:sp>
        <p:nvSpPr>
          <p:cNvPr id="216" name="Google Shape;216;p19"/>
          <p:cNvSpPr/>
          <p:nvPr/>
        </p:nvSpPr>
        <p:spPr>
          <a:xfrm>
            <a:off x="4275025" y="1234395"/>
            <a:ext cx="3941100" cy="2229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1" lang="en-US" sz="1600">
                <a:solidFill>
                  <a:schemeClr val="lt1"/>
                </a:solidFill>
              </a:rPr>
              <a:t>Example:</a:t>
            </a:r>
            <a:endParaRPr b="1" sz="1600">
              <a:solidFill>
                <a:schemeClr val="lt1"/>
              </a:solidFill>
            </a:endParaRPr>
          </a:p>
          <a:p>
            <a:pPr indent="0" lvl="0" marL="0" marR="0" rtl="0" algn="l">
              <a:lnSpc>
                <a:spcPct val="100000"/>
              </a:lnSpc>
              <a:spcBef>
                <a:spcPts val="1000"/>
              </a:spcBef>
              <a:spcAft>
                <a:spcPts val="0"/>
              </a:spcAft>
              <a:buClr>
                <a:srgbClr val="000000"/>
              </a:buClr>
              <a:buSzPts val="1600"/>
              <a:buFont typeface="Arial"/>
              <a:buNone/>
            </a:pPr>
            <a:r>
              <a:rPr b="0" i="0" lang="en-US" sz="1600" u="none" cap="none" strike="noStrike">
                <a:solidFill>
                  <a:schemeClr val="lt1"/>
                </a:solidFill>
                <a:latin typeface="Arial"/>
                <a:ea typeface="Arial"/>
                <a:cs typeface="Arial"/>
                <a:sym typeface="Arial"/>
              </a:rPr>
              <a:t>Washington Wizards home games used to feature a “Fowl Shot” promotion where, if a player on the opposing team misses two free throws in a row, the crowd would win a free sandwich compliments of Chick-fil-A (team sponsor)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p20"/>
          <p:cNvSpPr txBox="1"/>
          <p:nvPr>
            <p:ph type="title"/>
          </p:nvPr>
        </p:nvSpPr>
        <p:spPr>
          <a:xfrm>
            <a:off x="1591733" y="797566"/>
            <a:ext cx="5825067" cy="718116"/>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2400"/>
              <a:buNone/>
            </a:pPr>
            <a:r>
              <a:rPr b="1" lang="en-US" sz="3200">
                <a:latin typeface="Arial"/>
                <a:ea typeface="Arial"/>
                <a:cs typeface="Arial"/>
                <a:sym typeface="Arial"/>
              </a:rPr>
              <a:t>MEDIA PROMOTION</a:t>
            </a:r>
            <a:endParaRPr b="1" sz="3200">
              <a:latin typeface="Arial"/>
              <a:ea typeface="Arial"/>
              <a:cs typeface="Arial"/>
              <a:sym typeface="Arial"/>
            </a:endParaRPr>
          </a:p>
        </p:txBody>
      </p:sp>
      <p:sp>
        <p:nvSpPr>
          <p:cNvPr id="222" name="Google Shape;222;p20"/>
          <p:cNvSpPr txBox="1"/>
          <p:nvPr>
            <p:ph idx="1" type="body"/>
          </p:nvPr>
        </p:nvSpPr>
        <p:spPr>
          <a:xfrm>
            <a:off x="1320090" y="1652097"/>
            <a:ext cx="6503819" cy="917431"/>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600"/>
              <a:buNone/>
            </a:pPr>
            <a:r>
              <a:rPr b="1" lang="en-US">
                <a:solidFill>
                  <a:schemeClr val="dk2"/>
                </a:solidFill>
                <a:latin typeface="Arial"/>
                <a:ea typeface="Arial"/>
                <a:cs typeface="Arial"/>
                <a:sym typeface="Arial"/>
              </a:rPr>
              <a:t>Media promotion</a:t>
            </a:r>
            <a:r>
              <a:rPr b="1" lang="en-US">
                <a:solidFill>
                  <a:srgbClr val="EF8600"/>
                </a:solidFill>
                <a:latin typeface="Arial"/>
                <a:ea typeface="Arial"/>
                <a:cs typeface="Arial"/>
                <a:sym typeface="Arial"/>
              </a:rPr>
              <a:t> </a:t>
            </a:r>
            <a:r>
              <a:rPr lang="en-US">
                <a:solidFill>
                  <a:schemeClr val="lt1"/>
                </a:solidFill>
                <a:latin typeface="Arial"/>
                <a:ea typeface="Arial"/>
                <a:cs typeface="Arial"/>
                <a:sym typeface="Arial"/>
              </a:rPr>
              <a:t>refers to any promotional activities that involve a media sponsor or tie-in.  </a:t>
            </a:r>
            <a:endParaRPr>
              <a:solidFill>
                <a:schemeClr val="lt1"/>
              </a:solidFill>
              <a:latin typeface="Arial"/>
              <a:ea typeface="Arial"/>
              <a:cs typeface="Arial"/>
              <a:sym typeface="Arial"/>
            </a:endParaRPr>
          </a:p>
          <a:p>
            <a:pPr indent="0" lvl="0" marL="0" rtl="0" algn="ctr">
              <a:lnSpc>
                <a:spcPct val="100000"/>
              </a:lnSpc>
              <a:spcBef>
                <a:spcPts val="1600"/>
              </a:spcBef>
              <a:spcAft>
                <a:spcPts val="1600"/>
              </a:spcAft>
              <a:buSzPts val="1600"/>
              <a:buNone/>
            </a:pPr>
            <a:r>
              <a:rPr lang="en-US">
                <a:solidFill>
                  <a:schemeClr val="lt1"/>
                </a:solidFill>
                <a:latin typeface="Arial"/>
                <a:ea typeface="Arial"/>
                <a:cs typeface="Arial"/>
                <a:sym typeface="Arial"/>
              </a:rPr>
              <a:t>The presence of media promotion allows an organization to maximize attendance and event support throughout the community, ultimately helping the organization meet its goals and objectives.</a:t>
            </a:r>
            <a:endParaRPr/>
          </a:p>
        </p:txBody>
      </p:sp>
      <p:cxnSp>
        <p:nvCxnSpPr>
          <p:cNvPr id="223" name="Google Shape;223;p20"/>
          <p:cNvCxnSpPr/>
          <p:nvPr/>
        </p:nvCxnSpPr>
        <p:spPr>
          <a:xfrm>
            <a:off x="3287283" y="1515682"/>
            <a:ext cx="2428717"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411"/>
              </a:srgbClr>
            </a:outerShdw>
          </a:effectLst>
        </p:spPr>
      </p:cxnSp>
      <p:pic>
        <p:nvPicPr>
          <p:cNvPr id="224" name="Google Shape;224;p20"/>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225" name="Google Shape;225;p20"/>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pic>
        <p:nvPicPr>
          <p:cNvPr id="230" name="Google Shape;230;p21"/>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231" name="Google Shape;231;p21"/>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pic>
        <p:nvPicPr>
          <p:cNvPr id="232" name="Google Shape;232;p21"/>
          <p:cNvPicPr preferRelativeResize="0"/>
          <p:nvPr/>
        </p:nvPicPr>
        <p:blipFill rotWithShape="1">
          <a:blip r:embed="rId4">
            <a:alphaModFix/>
          </a:blip>
          <a:srcRect b="0" l="0" r="0" t="0"/>
          <a:stretch/>
        </p:blipFill>
        <p:spPr>
          <a:xfrm>
            <a:off x="3395370" y="2300949"/>
            <a:ext cx="2353260" cy="81693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 name="Shape 44"/>
        <p:cNvGrpSpPr/>
        <p:nvPr/>
      </p:nvGrpSpPr>
      <p:grpSpPr>
        <a:xfrm>
          <a:off x="0" y="0"/>
          <a:ext cx="0" cy="0"/>
          <a:chOff x="0" y="0"/>
          <a:chExt cx="0" cy="0"/>
        </a:xfrm>
      </p:grpSpPr>
      <p:sp>
        <p:nvSpPr>
          <p:cNvPr id="45" name="Google Shape;45;p3"/>
          <p:cNvSpPr txBox="1"/>
          <p:nvPr>
            <p:ph type="title"/>
          </p:nvPr>
        </p:nvSpPr>
        <p:spPr>
          <a:xfrm>
            <a:off x="938500" y="445025"/>
            <a:ext cx="5735700" cy="94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THE PROMOTION MIX</a:t>
            </a:r>
            <a:endParaRPr b="1">
              <a:latin typeface="Arial"/>
              <a:ea typeface="Arial"/>
              <a:cs typeface="Arial"/>
              <a:sym typeface="Arial"/>
            </a:endParaRPr>
          </a:p>
        </p:txBody>
      </p:sp>
      <p:sp>
        <p:nvSpPr>
          <p:cNvPr id="46" name="Google Shape;46;p3"/>
          <p:cNvSpPr txBox="1"/>
          <p:nvPr>
            <p:ph idx="1" type="body"/>
          </p:nvPr>
        </p:nvSpPr>
        <p:spPr>
          <a:xfrm>
            <a:off x="938500" y="1246025"/>
            <a:ext cx="7172100" cy="3039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50"/>
              <a:buNone/>
            </a:pPr>
            <a:r>
              <a:rPr lang="en-US" sz="1600">
                <a:latin typeface="Arial"/>
                <a:ea typeface="Arial"/>
                <a:cs typeface="Arial"/>
                <a:sym typeface="Arial"/>
              </a:rPr>
              <a:t>The </a:t>
            </a:r>
            <a:r>
              <a:rPr b="1" lang="en-US" sz="1600">
                <a:solidFill>
                  <a:schemeClr val="dk2"/>
                </a:solidFill>
                <a:latin typeface="Arial"/>
                <a:ea typeface="Arial"/>
                <a:cs typeface="Arial"/>
                <a:sym typeface="Arial"/>
              </a:rPr>
              <a:t>promotion mix</a:t>
            </a:r>
            <a:r>
              <a:rPr b="1" lang="en-US" sz="1600">
                <a:solidFill>
                  <a:srgbClr val="EF8600"/>
                </a:solidFill>
                <a:latin typeface="Arial"/>
                <a:ea typeface="Arial"/>
                <a:cs typeface="Arial"/>
                <a:sym typeface="Arial"/>
              </a:rPr>
              <a:t> </a:t>
            </a:r>
            <a:r>
              <a:rPr lang="en-US" sz="1600">
                <a:latin typeface="Arial"/>
                <a:ea typeface="Arial"/>
                <a:cs typeface="Arial"/>
                <a:sym typeface="Arial"/>
              </a:rPr>
              <a:t>consists of any combination of advertising, sales promotion, publicity, direct marketing, and personal selling.</a:t>
            </a:r>
            <a:endParaRPr sz="1600">
              <a:latin typeface="Arial"/>
              <a:ea typeface="Arial"/>
              <a:cs typeface="Arial"/>
              <a:sym typeface="Arial"/>
            </a:endParaRPr>
          </a:p>
          <a:p>
            <a:pPr indent="0" lvl="0" marL="0" rtl="0" algn="l">
              <a:lnSpc>
                <a:spcPct val="100000"/>
              </a:lnSpc>
              <a:spcBef>
                <a:spcPts val="1000"/>
              </a:spcBef>
              <a:spcAft>
                <a:spcPts val="0"/>
              </a:spcAft>
              <a:buSzPts val="1150"/>
              <a:buNone/>
            </a:pPr>
            <a:r>
              <a:rPr b="1" lang="en-US" sz="1600">
                <a:latin typeface="Arial"/>
                <a:ea typeface="Arial"/>
                <a:cs typeface="Arial"/>
                <a:sym typeface="Arial"/>
              </a:rPr>
              <a:t>Key factors that affect decisions regarding the promotions mix:</a:t>
            </a:r>
            <a:endParaRPr sz="1600">
              <a:latin typeface="Arial"/>
              <a:ea typeface="Arial"/>
              <a:cs typeface="Arial"/>
              <a:sym typeface="Arial"/>
            </a:endParaRPr>
          </a:p>
          <a:p>
            <a:pPr indent="-330200" lvl="0" marL="457200" rtl="0" algn="l">
              <a:lnSpc>
                <a:spcPct val="100000"/>
              </a:lnSpc>
              <a:spcBef>
                <a:spcPts val="1000"/>
              </a:spcBef>
              <a:spcAft>
                <a:spcPts val="0"/>
              </a:spcAft>
              <a:buSzPts val="1600"/>
              <a:buFont typeface="Arial"/>
              <a:buChar char="●"/>
            </a:pPr>
            <a:r>
              <a:rPr lang="en-US" sz="1600">
                <a:latin typeface="Arial"/>
                <a:ea typeface="Arial"/>
                <a:cs typeface="Arial"/>
                <a:sym typeface="Arial"/>
              </a:rPr>
              <a:t>Stage of product life cycle</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Char char="●"/>
            </a:pPr>
            <a:r>
              <a:rPr lang="en-US" sz="1600">
                <a:latin typeface="Arial"/>
                <a:ea typeface="Arial"/>
                <a:cs typeface="Arial"/>
                <a:sym typeface="Arial"/>
              </a:rPr>
              <a:t>Distribution channels</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Char char="●"/>
            </a:pPr>
            <a:r>
              <a:rPr lang="en-US" sz="1600">
                <a:latin typeface="Arial"/>
                <a:ea typeface="Arial"/>
                <a:cs typeface="Arial"/>
                <a:sym typeface="Arial"/>
              </a:rPr>
              <a:t>Competitor strategies</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Char char="●"/>
            </a:pPr>
            <a:r>
              <a:rPr lang="en-US" sz="1600">
                <a:latin typeface="Arial"/>
                <a:ea typeface="Arial"/>
                <a:cs typeface="Arial"/>
                <a:sym typeface="Arial"/>
              </a:rPr>
              <a:t>The product or service being promoted</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Char char="●"/>
            </a:pPr>
            <a:r>
              <a:rPr lang="en-US" sz="1600">
                <a:latin typeface="Arial"/>
                <a:ea typeface="Arial"/>
                <a:cs typeface="Arial"/>
                <a:sym typeface="Arial"/>
              </a:rPr>
              <a:t>Organization resources</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Char char="●"/>
            </a:pPr>
            <a:r>
              <a:rPr lang="en-US" sz="1600">
                <a:latin typeface="Arial"/>
                <a:ea typeface="Arial"/>
                <a:cs typeface="Arial"/>
                <a:sym typeface="Arial"/>
              </a:rPr>
              <a:t>Accessibility of various promotional methods</a:t>
            </a:r>
            <a:endParaRPr sz="1600">
              <a:latin typeface="Arial"/>
              <a:ea typeface="Arial"/>
              <a:cs typeface="Arial"/>
              <a:sym typeface="Arial"/>
            </a:endParaRPr>
          </a:p>
          <a:p>
            <a:pPr indent="0" lvl="0" marL="0" rtl="0" algn="l">
              <a:lnSpc>
                <a:spcPct val="100000"/>
              </a:lnSpc>
              <a:spcBef>
                <a:spcPts val="0"/>
              </a:spcBef>
              <a:spcAft>
                <a:spcPts val="0"/>
              </a:spcAft>
              <a:buSzPts val="1150"/>
              <a:buNone/>
            </a:pPr>
            <a:r>
              <a:t/>
            </a:r>
            <a:endParaRPr sz="1600">
              <a:latin typeface="Arial"/>
              <a:ea typeface="Arial"/>
              <a:cs typeface="Arial"/>
              <a:sym typeface="Arial"/>
            </a:endParaRPr>
          </a:p>
        </p:txBody>
      </p:sp>
      <p:cxnSp>
        <p:nvCxnSpPr>
          <p:cNvPr id="47" name="Google Shape;47;p3"/>
          <p:cNvCxnSpPr/>
          <p:nvPr/>
        </p:nvCxnSpPr>
        <p:spPr>
          <a:xfrm>
            <a:off x="10262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411"/>
              </a:srgbClr>
            </a:outerShdw>
          </a:effectLst>
        </p:spPr>
      </p:cxnSp>
      <p:pic>
        <p:nvPicPr>
          <p:cNvPr id="48" name="Google Shape;48;p3"/>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49" name="Google Shape;49;p3"/>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4"/>
          <p:cNvSpPr txBox="1"/>
          <p:nvPr>
            <p:ph type="title"/>
          </p:nvPr>
        </p:nvSpPr>
        <p:spPr>
          <a:xfrm>
            <a:off x="938500" y="445025"/>
            <a:ext cx="5735700" cy="46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FORMS OF PROMOTION </a:t>
            </a:r>
            <a:endParaRPr b="1">
              <a:latin typeface="Arial"/>
              <a:ea typeface="Arial"/>
              <a:cs typeface="Arial"/>
              <a:sym typeface="Arial"/>
            </a:endParaRPr>
          </a:p>
        </p:txBody>
      </p:sp>
      <p:sp>
        <p:nvSpPr>
          <p:cNvPr id="55" name="Google Shape;55;p4"/>
          <p:cNvSpPr txBox="1"/>
          <p:nvPr>
            <p:ph idx="1" type="body"/>
          </p:nvPr>
        </p:nvSpPr>
        <p:spPr>
          <a:xfrm>
            <a:off x="938500" y="1134707"/>
            <a:ext cx="7172100" cy="3039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50"/>
              <a:buNone/>
            </a:pPr>
            <a:r>
              <a:rPr b="1" lang="en-US" sz="1600">
                <a:latin typeface="Arial"/>
                <a:ea typeface="Arial"/>
                <a:cs typeface="Arial"/>
                <a:sym typeface="Arial"/>
              </a:rPr>
              <a:t>In traditional marketing, there are four basic types of promotion: </a:t>
            </a:r>
            <a:endParaRPr b="1" sz="1600">
              <a:latin typeface="Arial"/>
              <a:ea typeface="Arial"/>
              <a:cs typeface="Arial"/>
              <a:sym typeface="Arial"/>
            </a:endParaRPr>
          </a:p>
          <a:p>
            <a:pPr indent="-311150" lvl="0" marL="457200" rtl="0" algn="l">
              <a:lnSpc>
                <a:spcPct val="100000"/>
              </a:lnSpc>
              <a:spcBef>
                <a:spcPts val="1000"/>
              </a:spcBef>
              <a:spcAft>
                <a:spcPts val="0"/>
              </a:spcAft>
              <a:buSzPts val="1600"/>
              <a:buFont typeface="Arial"/>
              <a:buChar char="●"/>
            </a:pPr>
            <a:r>
              <a:rPr lang="en-US" sz="1600">
                <a:latin typeface="Arial"/>
                <a:ea typeface="Arial"/>
                <a:cs typeface="Arial"/>
                <a:sym typeface="Arial"/>
              </a:rPr>
              <a:t>Advertising </a:t>
            </a:r>
            <a:endParaRPr sz="1600">
              <a:latin typeface="Arial"/>
              <a:ea typeface="Arial"/>
              <a:cs typeface="Arial"/>
              <a:sym typeface="Arial"/>
            </a:endParaRPr>
          </a:p>
          <a:p>
            <a:pPr indent="-311150" lvl="0" marL="457200" rtl="0" algn="l">
              <a:lnSpc>
                <a:spcPct val="100000"/>
              </a:lnSpc>
              <a:spcBef>
                <a:spcPts val="0"/>
              </a:spcBef>
              <a:spcAft>
                <a:spcPts val="0"/>
              </a:spcAft>
              <a:buSzPts val="1600"/>
              <a:buFont typeface="Arial"/>
              <a:buChar char="●"/>
            </a:pPr>
            <a:r>
              <a:rPr lang="en-US" sz="1600">
                <a:latin typeface="Arial"/>
                <a:ea typeface="Arial"/>
                <a:cs typeface="Arial"/>
                <a:sym typeface="Arial"/>
              </a:rPr>
              <a:t>Sales Promotion </a:t>
            </a:r>
            <a:endParaRPr sz="1600">
              <a:latin typeface="Arial"/>
              <a:ea typeface="Arial"/>
              <a:cs typeface="Arial"/>
              <a:sym typeface="Arial"/>
            </a:endParaRPr>
          </a:p>
          <a:p>
            <a:pPr indent="-311150" lvl="0" marL="457200" rtl="0" algn="l">
              <a:lnSpc>
                <a:spcPct val="100000"/>
              </a:lnSpc>
              <a:spcBef>
                <a:spcPts val="0"/>
              </a:spcBef>
              <a:spcAft>
                <a:spcPts val="0"/>
              </a:spcAft>
              <a:buSzPts val="1600"/>
              <a:buFont typeface="Arial"/>
              <a:buChar char="●"/>
            </a:pPr>
            <a:r>
              <a:rPr lang="en-US" sz="1600">
                <a:latin typeface="Arial"/>
                <a:ea typeface="Arial"/>
                <a:cs typeface="Arial"/>
                <a:sym typeface="Arial"/>
              </a:rPr>
              <a:t>Personal Selling </a:t>
            </a:r>
            <a:endParaRPr sz="1600">
              <a:latin typeface="Arial"/>
              <a:ea typeface="Arial"/>
              <a:cs typeface="Arial"/>
              <a:sym typeface="Arial"/>
            </a:endParaRPr>
          </a:p>
          <a:p>
            <a:pPr indent="-311150" lvl="0" marL="457200" rtl="0" algn="l">
              <a:lnSpc>
                <a:spcPct val="100000"/>
              </a:lnSpc>
              <a:spcBef>
                <a:spcPts val="0"/>
              </a:spcBef>
              <a:spcAft>
                <a:spcPts val="0"/>
              </a:spcAft>
              <a:buSzPts val="1600"/>
              <a:buFont typeface="Arial"/>
              <a:buChar char="●"/>
            </a:pPr>
            <a:r>
              <a:rPr lang="en-US" sz="1600">
                <a:latin typeface="Arial"/>
                <a:ea typeface="Arial"/>
                <a:cs typeface="Arial"/>
                <a:sym typeface="Arial"/>
              </a:rPr>
              <a:t>Publicity</a:t>
            </a:r>
            <a:endParaRPr sz="1600">
              <a:latin typeface="Arial"/>
              <a:ea typeface="Arial"/>
              <a:cs typeface="Arial"/>
              <a:sym typeface="Arial"/>
            </a:endParaRPr>
          </a:p>
          <a:p>
            <a:pPr indent="0" lvl="0" marL="0" rtl="0" algn="l">
              <a:lnSpc>
                <a:spcPct val="100000"/>
              </a:lnSpc>
              <a:spcBef>
                <a:spcPts val="1000"/>
              </a:spcBef>
              <a:spcAft>
                <a:spcPts val="0"/>
              </a:spcAft>
              <a:buSzPts val="1150"/>
              <a:buNone/>
            </a:pPr>
            <a:r>
              <a:rPr b="1" lang="en-US" sz="1600">
                <a:latin typeface="Arial"/>
                <a:ea typeface="Arial"/>
                <a:cs typeface="Arial"/>
                <a:sym typeface="Arial"/>
              </a:rPr>
              <a:t>Sport organizations often include a variety of unique forms of promotion, including:</a:t>
            </a:r>
            <a:endParaRPr b="1" sz="1600">
              <a:latin typeface="Arial"/>
              <a:ea typeface="Arial"/>
              <a:cs typeface="Arial"/>
              <a:sym typeface="Arial"/>
            </a:endParaRPr>
          </a:p>
          <a:p>
            <a:pPr indent="-311150" lvl="0" marL="457200" rtl="0" algn="l">
              <a:lnSpc>
                <a:spcPct val="100000"/>
              </a:lnSpc>
              <a:spcBef>
                <a:spcPts val="1600"/>
              </a:spcBef>
              <a:spcAft>
                <a:spcPts val="0"/>
              </a:spcAft>
              <a:buSzPts val="1600"/>
              <a:buFont typeface="Arial"/>
              <a:buChar char="●"/>
            </a:pPr>
            <a:r>
              <a:rPr lang="en-US" sz="1600">
                <a:latin typeface="Arial"/>
                <a:ea typeface="Arial"/>
                <a:cs typeface="Arial"/>
                <a:sym typeface="Arial"/>
              </a:rPr>
              <a:t>Sales promotions</a:t>
            </a:r>
            <a:endParaRPr sz="1600">
              <a:latin typeface="Arial"/>
              <a:ea typeface="Arial"/>
              <a:cs typeface="Arial"/>
              <a:sym typeface="Arial"/>
            </a:endParaRPr>
          </a:p>
          <a:p>
            <a:pPr indent="-311150" lvl="0" marL="457200" rtl="0" algn="l">
              <a:lnSpc>
                <a:spcPct val="100000"/>
              </a:lnSpc>
              <a:spcBef>
                <a:spcPts val="0"/>
              </a:spcBef>
              <a:spcAft>
                <a:spcPts val="0"/>
              </a:spcAft>
              <a:buSzPts val="1600"/>
              <a:buFont typeface="Arial"/>
              <a:buChar char="●"/>
            </a:pPr>
            <a:r>
              <a:rPr lang="en-US" sz="1600">
                <a:latin typeface="Arial"/>
                <a:ea typeface="Arial"/>
                <a:cs typeface="Arial"/>
                <a:sym typeface="Arial"/>
              </a:rPr>
              <a:t>Onsite promotions</a:t>
            </a:r>
            <a:endParaRPr sz="1600">
              <a:latin typeface="Arial"/>
              <a:ea typeface="Arial"/>
              <a:cs typeface="Arial"/>
              <a:sym typeface="Arial"/>
            </a:endParaRPr>
          </a:p>
          <a:p>
            <a:pPr indent="-311150" lvl="0" marL="457200" rtl="0" algn="l">
              <a:lnSpc>
                <a:spcPct val="100000"/>
              </a:lnSpc>
              <a:spcBef>
                <a:spcPts val="0"/>
              </a:spcBef>
              <a:spcAft>
                <a:spcPts val="0"/>
              </a:spcAft>
              <a:buSzPts val="1600"/>
              <a:buFont typeface="Arial"/>
              <a:buChar char="●"/>
            </a:pPr>
            <a:r>
              <a:rPr lang="en-US" sz="1600">
                <a:latin typeface="Arial"/>
                <a:ea typeface="Arial"/>
                <a:cs typeface="Arial"/>
                <a:sym typeface="Arial"/>
              </a:rPr>
              <a:t>Event promotions</a:t>
            </a:r>
            <a:endParaRPr sz="1600">
              <a:latin typeface="Arial"/>
              <a:ea typeface="Arial"/>
              <a:cs typeface="Arial"/>
              <a:sym typeface="Arial"/>
            </a:endParaRPr>
          </a:p>
          <a:p>
            <a:pPr indent="-311150" lvl="0" marL="457200" rtl="0" algn="l">
              <a:lnSpc>
                <a:spcPct val="100000"/>
              </a:lnSpc>
              <a:spcBef>
                <a:spcPts val="0"/>
              </a:spcBef>
              <a:spcAft>
                <a:spcPts val="0"/>
              </a:spcAft>
              <a:buSzPts val="1600"/>
              <a:buFont typeface="Arial"/>
              <a:buChar char="●"/>
            </a:pPr>
            <a:r>
              <a:rPr lang="en-US" sz="1600">
                <a:latin typeface="Arial"/>
                <a:ea typeface="Arial"/>
                <a:cs typeface="Arial"/>
                <a:sym typeface="Arial"/>
              </a:rPr>
              <a:t>Offsite promotions</a:t>
            </a:r>
            <a:endParaRPr sz="1600">
              <a:latin typeface="Arial"/>
              <a:ea typeface="Arial"/>
              <a:cs typeface="Arial"/>
              <a:sym typeface="Arial"/>
            </a:endParaRPr>
          </a:p>
          <a:p>
            <a:pPr indent="-311150" lvl="0" marL="457200" rtl="0" algn="l">
              <a:lnSpc>
                <a:spcPct val="100000"/>
              </a:lnSpc>
              <a:spcBef>
                <a:spcPts val="0"/>
              </a:spcBef>
              <a:spcAft>
                <a:spcPts val="0"/>
              </a:spcAft>
              <a:buSzPts val="1600"/>
              <a:buFont typeface="Arial"/>
              <a:buChar char="●"/>
            </a:pPr>
            <a:r>
              <a:rPr lang="en-US" sz="1600">
                <a:latin typeface="Arial"/>
                <a:ea typeface="Arial"/>
                <a:cs typeface="Arial"/>
                <a:sym typeface="Arial"/>
              </a:rPr>
              <a:t>Media promotions</a:t>
            </a:r>
            <a:endParaRPr sz="1600">
              <a:latin typeface="Arial"/>
              <a:ea typeface="Arial"/>
              <a:cs typeface="Arial"/>
              <a:sym typeface="Arial"/>
            </a:endParaRPr>
          </a:p>
          <a:p>
            <a:pPr indent="0" lvl="0" marL="0" rtl="0" algn="l">
              <a:lnSpc>
                <a:spcPct val="100000"/>
              </a:lnSpc>
              <a:spcBef>
                <a:spcPts val="0"/>
              </a:spcBef>
              <a:spcAft>
                <a:spcPts val="0"/>
              </a:spcAft>
              <a:buSzPts val="1150"/>
              <a:buNone/>
            </a:pPr>
            <a:r>
              <a:t/>
            </a:r>
            <a:endParaRPr sz="1600">
              <a:latin typeface="Arial"/>
              <a:ea typeface="Arial"/>
              <a:cs typeface="Arial"/>
              <a:sym typeface="Arial"/>
            </a:endParaRPr>
          </a:p>
          <a:p>
            <a:pPr indent="0" lvl="0" marL="0" rtl="0" algn="l">
              <a:lnSpc>
                <a:spcPct val="100000"/>
              </a:lnSpc>
              <a:spcBef>
                <a:spcPts val="1600"/>
              </a:spcBef>
              <a:spcAft>
                <a:spcPts val="1600"/>
              </a:spcAft>
              <a:buSzPts val="1150"/>
              <a:buNone/>
            </a:pPr>
            <a:r>
              <a:t/>
            </a:r>
            <a:endParaRPr sz="1600">
              <a:latin typeface="Arial"/>
              <a:ea typeface="Arial"/>
              <a:cs typeface="Arial"/>
              <a:sym typeface="Arial"/>
            </a:endParaRPr>
          </a:p>
        </p:txBody>
      </p:sp>
      <p:cxnSp>
        <p:nvCxnSpPr>
          <p:cNvPr id="56" name="Google Shape;56;p4"/>
          <p:cNvCxnSpPr/>
          <p:nvPr/>
        </p:nvCxnSpPr>
        <p:spPr>
          <a:xfrm>
            <a:off x="10262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411"/>
              </a:srgbClr>
            </a:outerShdw>
          </a:effectLst>
        </p:spPr>
      </p:cxnSp>
      <p:pic>
        <p:nvPicPr>
          <p:cNvPr id="57" name="Google Shape;57;p4"/>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58" name="Google Shape;58;p4"/>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 name="Shape 62"/>
        <p:cNvGrpSpPr/>
        <p:nvPr/>
      </p:nvGrpSpPr>
      <p:grpSpPr>
        <a:xfrm>
          <a:off x="0" y="0"/>
          <a:ext cx="0" cy="0"/>
          <a:chOff x="0" y="0"/>
          <a:chExt cx="0" cy="0"/>
        </a:xfrm>
      </p:grpSpPr>
      <p:sp>
        <p:nvSpPr>
          <p:cNvPr id="63" name="Google Shape;63;p5"/>
          <p:cNvSpPr txBox="1"/>
          <p:nvPr>
            <p:ph type="title"/>
          </p:nvPr>
        </p:nvSpPr>
        <p:spPr>
          <a:xfrm>
            <a:off x="5170875" y="554600"/>
            <a:ext cx="3615300" cy="7182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SALES PROMOTION</a:t>
            </a:r>
            <a:endParaRPr b="1">
              <a:latin typeface="Arial"/>
              <a:ea typeface="Arial"/>
              <a:cs typeface="Arial"/>
              <a:sym typeface="Arial"/>
            </a:endParaRPr>
          </a:p>
        </p:txBody>
      </p:sp>
      <p:sp>
        <p:nvSpPr>
          <p:cNvPr id="64" name="Google Shape;64;p5"/>
          <p:cNvSpPr txBox="1"/>
          <p:nvPr>
            <p:ph idx="1" type="body"/>
          </p:nvPr>
        </p:nvSpPr>
        <p:spPr>
          <a:xfrm>
            <a:off x="5170875" y="1272725"/>
            <a:ext cx="3536100" cy="2814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600"/>
              <a:buNone/>
            </a:pPr>
            <a:r>
              <a:rPr b="1" lang="en-US">
                <a:solidFill>
                  <a:schemeClr val="dk2"/>
                </a:solidFill>
                <a:latin typeface="Arial"/>
                <a:ea typeface="Arial"/>
                <a:cs typeface="Arial"/>
                <a:sym typeface="Arial"/>
              </a:rPr>
              <a:t>Sales promotion</a:t>
            </a:r>
            <a:r>
              <a:rPr b="1" lang="en-US">
                <a:solidFill>
                  <a:srgbClr val="EF8600"/>
                </a:solidFill>
                <a:latin typeface="Arial"/>
                <a:ea typeface="Arial"/>
                <a:cs typeface="Arial"/>
                <a:sym typeface="Arial"/>
              </a:rPr>
              <a:t> </a:t>
            </a:r>
            <a:r>
              <a:rPr lang="en-US">
                <a:latin typeface="Arial"/>
                <a:ea typeface="Arial"/>
                <a:cs typeface="Arial"/>
                <a:sym typeface="Arial"/>
              </a:rPr>
              <a:t>involves activities or communications that encourage consumers to purchase products or services. </a:t>
            </a:r>
            <a:endParaRPr/>
          </a:p>
          <a:p>
            <a:pPr indent="0" lvl="0" marL="0" rtl="0" algn="l">
              <a:lnSpc>
                <a:spcPct val="100000"/>
              </a:lnSpc>
              <a:spcBef>
                <a:spcPts val="1600"/>
              </a:spcBef>
              <a:spcAft>
                <a:spcPts val="0"/>
              </a:spcAft>
              <a:buSzPts val="1600"/>
              <a:buNone/>
            </a:pPr>
            <a:r>
              <a:rPr b="1" lang="en-US">
                <a:latin typeface="Arial"/>
                <a:ea typeface="Arial"/>
                <a:cs typeface="Arial"/>
                <a:sym typeface="Arial"/>
              </a:rPr>
              <a:t>Forms of Sales Promotion:</a:t>
            </a:r>
            <a:endParaRPr b="1"/>
          </a:p>
          <a:p>
            <a:pPr indent="-285750" lvl="0" marL="285750" rtl="0" algn="l">
              <a:lnSpc>
                <a:spcPct val="100000"/>
              </a:lnSpc>
              <a:spcBef>
                <a:spcPts val="1600"/>
              </a:spcBef>
              <a:spcAft>
                <a:spcPts val="0"/>
              </a:spcAft>
              <a:buSzPts val="1600"/>
              <a:buChar char="●"/>
            </a:pPr>
            <a:r>
              <a:rPr lang="en-US">
                <a:latin typeface="Arial"/>
                <a:ea typeface="Arial"/>
                <a:cs typeface="Arial"/>
                <a:sym typeface="Arial"/>
              </a:rPr>
              <a:t>Limited or Special Editions</a:t>
            </a:r>
            <a:endParaRPr/>
          </a:p>
          <a:p>
            <a:pPr indent="-285750" lvl="0" marL="285750" rtl="0" algn="l">
              <a:lnSpc>
                <a:spcPct val="100000"/>
              </a:lnSpc>
              <a:spcBef>
                <a:spcPts val="0"/>
              </a:spcBef>
              <a:spcAft>
                <a:spcPts val="0"/>
              </a:spcAft>
              <a:buSzPts val="1600"/>
              <a:buChar char="●"/>
            </a:pPr>
            <a:r>
              <a:rPr lang="en-US">
                <a:latin typeface="Arial"/>
                <a:ea typeface="Arial"/>
                <a:cs typeface="Arial"/>
                <a:sym typeface="Arial"/>
              </a:rPr>
              <a:t>Giveaways</a:t>
            </a:r>
            <a:endParaRPr/>
          </a:p>
          <a:p>
            <a:pPr indent="-285750" lvl="0" marL="285750" rtl="0" algn="l">
              <a:lnSpc>
                <a:spcPct val="100000"/>
              </a:lnSpc>
              <a:spcBef>
                <a:spcPts val="0"/>
              </a:spcBef>
              <a:spcAft>
                <a:spcPts val="0"/>
              </a:spcAft>
              <a:buSzPts val="1600"/>
              <a:buChar char="●"/>
            </a:pPr>
            <a:r>
              <a:rPr lang="en-US">
                <a:latin typeface="Arial"/>
                <a:ea typeface="Arial"/>
                <a:cs typeface="Arial"/>
                <a:sym typeface="Arial"/>
              </a:rPr>
              <a:t>Contests and sweepstakes</a:t>
            </a:r>
            <a:endParaRPr/>
          </a:p>
          <a:p>
            <a:pPr indent="-285750" lvl="0" marL="285750" rtl="0" algn="l">
              <a:lnSpc>
                <a:spcPct val="100000"/>
              </a:lnSpc>
              <a:spcBef>
                <a:spcPts val="0"/>
              </a:spcBef>
              <a:spcAft>
                <a:spcPts val="0"/>
              </a:spcAft>
              <a:buSzPts val="1600"/>
              <a:buChar char="●"/>
            </a:pPr>
            <a:r>
              <a:rPr lang="en-US">
                <a:latin typeface="Arial"/>
                <a:ea typeface="Arial"/>
                <a:cs typeface="Arial"/>
                <a:sym typeface="Arial"/>
              </a:rPr>
              <a:t>Sampling</a:t>
            </a:r>
            <a:endParaRPr/>
          </a:p>
          <a:p>
            <a:pPr indent="-285750" lvl="0" marL="285750" rtl="0" algn="l">
              <a:lnSpc>
                <a:spcPct val="100000"/>
              </a:lnSpc>
              <a:spcBef>
                <a:spcPts val="0"/>
              </a:spcBef>
              <a:spcAft>
                <a:spcPts val="0"/>
              </a:spcAft>
              <a:buSzPts val="1600"/>
              <a:buChar char="●"/>
            </a:pPr>
            <a:r>
              <a:rPr lang="en-US">
                <a:latin typeface="Arial"/>
                <a:ea typeface="Arial"/>
                <a:cs typeface="Arial"/>
                <a:sym typeface="Arial"/>
              </a:rPr>
              <a:t>Point of purchase</a:t>
            </a:r>
            <a:endParaRPr/>
          </a:p>
          <a:p>
            <a:pPr indent="-285750" lvl="0" marL="285750" rtl="0" algn="l">
              <a:lnSpc>
                <a:spcPct val="100000"/>
              </a:lnSpc>
              <a:spcBef>
                <a:spcPts val="0"/>
              </a:spcBef>
              <a:spcAft>
                <a:spcPts val="0"/>
              </a:spcAft>
              <a:buSzPts val="1600"/>
              <a:buChar char="●"/>
            </a:pPr>
            <a:r>
              <a:rPr lang="en-US">
                <a:latin typeface="Arial"/>
                <a:ea typeface="Arial"/>
                <a:cs typeface="Arial"/>
                <a:sym typeface="Arial"/>
              </a:rPr>
              <a:t>Discounts and couponing</a:t>
            </a:r>
            <a:endParaRPr/>
          </a:p>
          <a:p>
            <a:pPr indent="0" lvl="0" marL="0" rtl="0" algn="l">
              <a:lnSpc>
                <a:spcPct val="100000"/>
              </a:lnSpc>
              <a:spcBef>
                <a:spcPts val="0"/>
              </a:spcBef>
              <a:spcAft>
                <a:spcPts val="1600"/>
              </a:spcAft>
              <a:buSzPts val="1600"/>
              <a:buNone/>
            </a:pPr>
            <a:r>
              <a:t/>
            </a:r>
            <a:endParaRPr>
              <a:latin typeface="Arial"/>
              <a:ea typeface="Arial"/>
              <a:cs typeface="Arial"/>
              <a:sym typeface="Arial"/>
            </a:endParaRPr>
          </a:p>
        </p:txBody>
      </p:sp>
      <p:cxnSp>
        <p:nvCxnSpPr>
          <p:cNvPr id="65" name="Google Shape;65;p5"/>
          <p:cNvCxnSpPr/>
          <p:nvPr/>
        </p:nvCxnSpPr>
        <p:spPr>
          <a:xfrm>
            <a:off x="4892525" y="1076711"/>
            <a:ext cx="0" cy="320610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411"/>
              </a:srgbClr>
            </a:outerShdw>
          </a:effectLst>
        </p:spPr>
      </p:cxnSp>
      <p:pic>
        <p:nvPicPr>
          <p:cNvPr id="66" name="Google Shape;66;p5"/>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67" name="Google Shape;67;p5"/>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pic>
        <p:nvPicPr>
          <p:cNvPr descr="Timeline&#10;&#10;Description automatically generated" id="68" name="Google Shape;68;p5"/>
          <p:cNvPicPr preferRelativeResize="0"/>
          <p:nvPr/>
        </p:nvPicPr>
        <p:blipFill rotWithShape="1">
          <a:blip r:embed="rId4">
            <a:alphaModFix/>
          </a:blip>
          <a:srcRect b="0" l="0" r="0" t="0"/>
          <a:stretch/>
        </p:blipFill>
        <p:spPr>
          <a:xfrm>
            <a:off x="220650" y="878663"/>
            <a:ext cx="4514931" cy="33861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 name="Shape 72"/>
        <p:cNvGrpSpPr/>
        <p:nvPr/>
      </p:nvGrpSpPr>
      <p:grpSpPr>
        <a:xfrm>
          <a:off x="0" y="0"/>
          <a:ext cx="0" cy="0"/>
          <a:chOff x="0" y="0"/>
          <a:chExt cx="0" cy="0"/>
        </a:xfrm>
      </p:grpSpPr>
      <p:sp>
        <p:nvSpPr>
          <p:cNvPr id="73" name="Google Shape;73;g14533f783cd_0_9"/>
          <p:cNvSpPr txBox="1"/>
          <p:nvPr>
            <p:ph type="title"/>
          </p:nvPr>
        </p:nvSpPr>
        <p:spPr>
          <a:xfrm>
            <a:off x="577950" y="165239"/>
            <a:ext cx="5416500" cy="7182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SALES PROMOTION</a:t>
            </a:r>
            <a:endParaRPr b="1">
              <a:latin typeface="Arial"/>
              <a:ea typeface="Arial"/>
              <a:cs typeface="Arial"/>
              <a:sym typeface="Arial"/>
            </a:endParaRPr>
          </a:p>
        </p:txBody>
      </p:sp>
      <p:sp>
        <p:nvSpPr>
          <p:cNvPr id="74" name="Google Shape;74;g14533f783cd_0_9"/>
          <p:cNvSpPr txBox="1"/>
          <p:nvPr>
            <p:ph idx="1" type="body"/>
          </p:nvPr>
        </p:nvSpPr>
        <p:spPr>
          <a:xfrm>
            <a:off x="577950" y="785202"/>
            <a:ext cx="7809600" cy="1275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600"/>
              </a:spcBef>
              <a:spcAft>
                <a:spcPts val="0"/>
              </a:spcAft>
              <a:buSzPts val="1600"/>
              <a:buNone/>
            </a:pPr>
            <a:r>
              <a:rPr lang="en-US" sz="1500">
                <a:latin typeface="Arial"/>
                <a:ea typeface="Arial"/>
                <a:cs typeface="Arial"/>
                <a:sym typeface="Arial"/>
              </a:rPr>
              <a:t>A popular example of sales promotion includes the offer of </a:t>
            </a:r>
            <a:r>
              <a:rPr b="1" lang="en-US" sz="1500">
                <a:solidFill>
                  <a:schemeClr val="dk2"/>
                </a:solidFill>
                <a:latin typeface="Arial"/>
                <a:ea typeface="Arial"/>
                <a:cs typeface="Arial"/>
                <a:sym typeface="Arial"/>
              </a:rPr>
              <a:t>limited edition</a:t>
            </a:r>
            <a:r>
              <a:rPr lang="en-US" sz="1500">
                <a:latin typeface="Arial"/>
                <a:ea typeface="Arial"/>
                <a:cs typeface="Arial"/>
                <a:sym typeface="Arial"/>
              </a:rPr>
              <a:t> or special edition products (or “for a limited time only”). </a:t>
            </a:r>
            <a:endParaRPr sz="1500">
              <a:latin typeface="Arial"/>
              <a:ea typeface="Arial"/>
              <a:cs typeface="Arial"/>
              <a:sym typeface="Arial"/>
            </a:endParaRPr>
          </a:p>
          <a:p>
            <a:pPr indent="0" lvl="0" marL="0" rtl="0" algn="l">
              <a:lnSpc>
                <a:spcPct val="100000"/>
              </a:lnSpc>
              <a:spcBef>
                <a:spcPts val="1600"/>
              </a:spcBef>
              <a:spcAft>
                <a:spcPts val="1600"/>
              </a:spcAft>
              <a:buSzPts val="1600"/>
              <a:buNone/>
            </a:pPr>
            <a:r>
              <a:rPr b="1" lang="en-US" sz="1500">
                <a:latin typeface="Arial"/>
                <a:ea typeface="Arial"/>
                <a:cs typeface="Arial"/>
                <a:sym typeface="Arial"/>
              </a:rPr>
              <a:t>Example: </a:t>
            </a:r>
            <a:r>
              <a:rPr lang="en-US" sz="1500">
                <a:latin typeface="Arial"/>
                <a:ea typeface="Arial"/>
                <a:cs typeface="Arial"/>
                <a:sym typeface="Arial"/>
              </a:rPr>
              <a:t>Oreo partnered with Nintendo prior to the release of the 2023 blockbuster film ‘The Super Mario Bros. Movie’ for a limited edition promotion featuring ‘Super Mario’ themed packaging on Oreo cookies with 16 different designs and different characters in each package.</a:t>
            </a:r>
            <a:endParaRPr sz="1500">
              <a:solidFill>
                <a:schemeClr val="lt1"/>
              </a:solidFill>
              <a:latin typeface="Arial"/>
              <a:ea typeface="Arial"/>
              <a:cs typeface="Arial"/>
              <a:sym typeface="Arial"/>
            </a:endParaRPr>
          </a:p>
        </p:txBody>
      </p:sp>
      <p:cxnSp>
        <p:nvCxnSpPr>
          <p:cNvPr id="75" name="Google Shape;75;g14533f783cd_0_9"/>
          <p:cNvCxnSpPr/>
          <p:nvPr/>
        </p:nvCxnSpPr>
        <p:spPr>
          <a:xfrm>
            <a:off x="577950" y="338666"/>
            <a:ext cx="29922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411"/>
              </a:srgbClr>
            </a:outerShdw>
          </a:effectLst>
        </p:spPr>
      </p:cxnSp>
      <p:pic>
        <p:nvPicPr>
          <p:cNvPr id="76" name="Google Shape;76;g14533f783cd_0_9"/>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77" name="Google Shape;77;g14533f783cd_0_9"/>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pic>
        <p:nvPicPr>
          <p:cNvPr id="78" name="Google Shape;78;g14533f783cd_0_9"/>
          <p:cNvPicPr preferRelativeResize="0"/>
          <p:nvPr/>
        </p:nvPicPr>
        <p:blipFill>
          <a:blip r:embed="rId4">
            <a:alphaModFix/>
          </a:blip>
          <a:stretch>
            <a:fillRect/>
          </a:stretch>
        </p:blipFill>
        <p:spPr>
          <a:xfrm>
            <a:off x="1833326" y="2566625"/>
            <a:ext cx="5298826" cy="21224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 name="Shape 82"/>
        <p:cNvGrpSpPr/>
        <p:nvPr/>
      </p:nvGrpSpPr>
      <p:grpSpPr>
        <a:xfrm>
          <a:off x="0" y="0"/>
          <a:ext cx="0" cy="0"/>
          <a:chOff x="0" y="0"/>
          <a:chExt cx="0" cy="0"/>
        </a:xfrm>
      </p:grpSpPr>
      <p:sp>
        <p:nvSpPr>
          <p:cNvPr id="83" name="Google Shape;83;g14533f783cd_0_21"/>
          <p:cNvSpPr txBox="1"/>
          <p:nvPr>
            <p:ph type="title"/>
          </p:nvPr>
        </p:nvSpPr>
        <p:spPr>
          <a:xfrm>
            <a:off x="577950" y="165239"/>
            <a:ext cx="5416500" cy="7182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SALES PROMOTION</a:t>
            </a:r>
            <a:endParaRPr b="1">
              <a:latin typeface="Arial"/>
              <a:ea typeface="Arial"/>
              <a:cs typeface="Arial"/>
              <a:sym typeface="Arial"/>
            </a:endParaRPr>
          </a:p>
        </p:txBody>
      </p:sp>
      <p:sp>
        <p:nvSpPr>
          <p:cNvPr id="84" name="Google Shape;84;g14533f783cd_0_21"/>
          <p:cNvSpPr txBox="1"/>
          <p:nvPr>
            <p:ph idx="1" type="body"/>
          </p:nvPr>
        </p:nvSpPr>
        <p:spPr>
          <a:xfrm>
            <a:off x="577950" y="1178375"/>
            <a:ext cx="4591500" cy="3381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600"/>
              </a:spcBef>
              <a:spcAft>
                <a:spcPts val="0"/>
              </a:spcAft>
              <a:buNone/>
            </a:pPr>
            <a:r>
              <a:rPr b="1" lang="en-US">
                <a:latin typeface="Arial"/>
                <a:ea typeface="Arial"/>
                <a:cs typeface="Arial"/>
                <a:sym typeface="Arial"/>
              </a:rPr>
              <a:t>Example:</a:t>
            </a:r>
            <a:endParaRPr b="1">
              <a:latin typeface="Arial"/>
              <a:ea typeface="Arial"/>
              <a:cs typeface="Arial"/>
              <a:sym typeface="Arial"/>
            </a:endParaRPr>
          </a:p>
          <a:p>
            <a:pPr indent="0" lvl="0" marL="0" rtl="0" algn="l">
              <a:lnSpc>
                <a:spcPct val="100000"/>
              </a:lnSpc>
              <a:spcBef>
                <a:spcPts val="1600"/>
              </a:spcBef>
              <a:spcAft>
                <a:spcPts val="0"/>
              </a:spcAft>
              <a:buNone/>
            </a:pPr>
            <a:r>
              <a:rPr lang="en-US">
                <a:latin typeface="Arial"/>
                <a:ea typeface="Arial"/>
                <a:cs typeface="Arial"/>
                <a:sym typeface="Arial"/>
              </a:rPr>
              <a:t>In 2022, Dunkin’ collaborated with Puma on a limited-edition shoe release to celebrate the Boston Marathon, donating pairs of shoes to hospitals around the country along with offering limited supplies available for sale at Puma’s website, its retail locations, and at Dick’s Sporting Goods.</a:t>
            </a:r>
            <a:endParaRPr>
              <a:latin typeface="Arial"/>
              <a:ea typeface="Arial"/>
              <a:cs typeface="Arial"/>
              <a:sym typeface="Arial"/>
            </a:endParaRPr>
          </a:p>
          <a:p>
            <a:pPr indent="0" lvl="0" marL="0" rtl="0" algn="l">
              <a:lnSpc>
                <a:spcPct val="100000"/>
              </a:lnSpc>
              <a:spcBef>
                <a:spcPts val="1600"/>
              </a:spcBef>
              <a:spcAft>
                <a:spcPts val="0"/>
              </a:spcAft>
              <a:buNone/>
            </a:pPr>
            <a:r>
              <a:t/>
            </a:r>
            <a:endParaRPr>
              <a:latin typeface="Arial"/>
              <a:ea typeface="Arial"/>
              <a:cs typeface="Arial"/>
              <a:sym typeface="Arial"/>
            </a:endParaRPr>
          </a:p>
          <a:p>
            <a:pPr indent="0" lvl="0" marL="0" rtl="0" algn="l">
              <a:lnSpc>
                <a:spcPct val="100000"/>
              </a:lnSpc>
              <a:spcBef>
                <a:spcPts val="1600"/>
              </a:spcBef>
              <a:spcAft>
                <a:spcPts val="0"/>
              </a:spcAft>
              <a:buSzPts val="1600"/>
              <a:buNone/>
            </a:pPr>
            <a:r>
              <a:t/>
            </a:r>
            <a:endParaRPr>
              <a:latin typeface="Arial"/>
              <a:ea typeface="Arial"/>
              <a:cs typeface="Arial"/>
              <a:sym typeface="Arial"/>
            </a:endParaRPr>
          </a:p>
          <a:p>
            <a:pPr indent="0" lvl="0" marL="0" rtl="0" algn="l">
              <a:lnSpc>
                <a:spcPct val="100000"/>
              </a:lnSpc>
              <a:spcBef>
                <a:spcPts val="1600"/>
              </a:spcBef>
              <a:spcAft>
                <a:spcPts val="0"/>
              </a:spcAft>
              <a:buSzPts val="1600"/>
              <a:buNone/>
            </a:pPr>
            <a:r>
              <a:t/>
            </a:r>
            <a:endParaRPr b="1">
              <a:latin typeface="Arial"/>
              <a:ea typeface="Arial"/>
              <a:cs typeface="Arial"/>
              <a:sym typeface="Arial"/>
            </a:endParaRPr>
          </a:p>
          <a:p>
            <a:pPr indent="0" lvl="0" marL="0" rtl="0" algn="l">
              <a:lnSpc>
                <a:spcPct val="100000"/>
              </a:lnSpc>
              <a:spcBef>
                <a:spcPts val="1600"/>
              </a:spcBef>
              <a:spcAft>
                <a:spcPts val="1600"/>
              </a:spcAft>
              <a:buSzPts val="1600"/>
              <a:buNone/>
            </a:pPr>
            <a:r>
              <a:t/>
            </a:r>
            <a:endParaRPr b="1">
              <a:latin typeface="Arial"/>
              <a:ea typeface="Arial"/>
              <a:cs typeface="Arial"/>
              <a:sym typeface="Arial"/>
            </a:endParaRPr>
          </a:p>
        </p:txBody>
      </p:sp>
      <p:cxnSp>
        <p:nvCxnSpPr>
          <p:cNvPr id="85" name="Google Shape;85;g14533f783cd_0_21"/>
          <p:cNvCxnSpPr/>
          <p:nvPr/>
        </p:nvCxnSpPr>
        <p:spPr>
          <a:xfrm>
            <a:off x="577950" y="338666"/>
            <a:ext cx="29922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411"/>
              </a:srgbClr>
            </a:outerShdw>
          </a:effectLst>
        </p:spPr>
      </p:cxnSp>
      <p:pic>
        <p:nvPicPr>
          <p:cNvPr id="86" name="Google Shape;86;g14533f783cd_0_21"/>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87" name="Google Shape;87;g14533f783cd_0_21"/>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pic>
        <p:nvPicPr>
          <p:cNvPr id="88" name="Google Shape;88;g14533f783cd_0_21"/>
          <p:cNvPicPr preferRelativeResize="0"/>
          <p:nvPr/>
        </p:nvPicPr>
        <p:blipFill rotWithShape="1">
          <a:blip r:embed="rId4">
            <a:alphaModFix/>
          </a:blip>
          <a:srcRect b="0" l="0" r="0" t="0"/>
          <a:stretch/>
        </p:blipFill>
        <p:spPr>
          <a:xfrm>
            <a:off x="5256625" y="1178364"/>
            <a:ext cx="3669750" cy="2577267"/>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 name="Shape 92"/>
        <p:cNvGrpSpPr/>
        <p:nvPr/>
      </p:nvGrpSpPr>
      <p:grpSpPr>
        <a:xfrm>
          <a:off x="0" y="0"/>
          <a:ext cx="0" cy="0"/>
          <a:chOff x="0" y="0"/>
          <a:chExt cx="0" cy="0"/>
        </a:xfrm>
      </p:grpSpPr>
      <p:sp>
        <p:nvSpPr>
          <p:cNvPr id="93" name="Google Shape;93;g14533f783cd_0_0"/>
          <p:cNvSpPr txBox="1"/>
          <p:nvPr>
            <p:ph type="title"/>
          </p:nvPr>
        </p:nvSpPr>
        <p:spPr>
          <a:xfrm>
            <a:off x="577950" y="165239"/>
            <a:ext cx="5416500" cy="7182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SALES PROMOTION</a:t>
            </a:r>
            <a:endParaRPr b="1">
              <a:latin typeface="Arial"/>
              <a:ea typeface="Arial"/>
              <a:cs typeface="Arial"/>
              <a:sym typeface="Arial"/>
            </a:endParaRPr>
          </a:p>
        </p:txBody>
      </p:sp>
      <p:sp>
        <p:nvSpPr>
          <p:cNvPr id="94" name="Google Shape;94;g14533f783cd_0_0"/>
          <p:cNvSpPr txBox="1"/>
          <p:nvPr>
            <p:ph idx="1" type="body"/>
          </p:nvPr>
        </p:nvSpPr>
        <p:spPr>
          <a:xfrm>
            <a:off x="577950" y="902896"/>
            <a:ext cx="3399600" cy="3657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600"/>
              <a:buNone/>
            </a:pPr>
            <a:r>
              <a:rPr lang="en-US">
                <a:solidFill>
                  <a:schemeClr val="lt1"/>
                </a:solidFill>
                <a:latin typeface="Arial"/>
                <a:ea typeface="Arial"/>
                <a:cs typeface="Arial"/>
                <a:sym typeface="Arial"/>
              </a:rPr>
              <a:t>Sports teams love </a:t>
            </a:r>
            <a:r>
              <a:rPr b="1" lang="en-US">
                <a:solidFill>
                  <a:schemeClr val="dk2"/>
                </a:solidFill>
                <a:latin typeface="Arial"/>
                <a:ea typeface="Arial"/>
                <a:cs typeface="Arial"/>
                <a:sym typeface="Arial"/>
              </a:rPr>
              <a:t>giveaway promotions</a:t>
            </a:r>
            <a:r>
              <a:rPr b="1" lang="en-US">
                <a:solidFill>
                  <a:schemeClr val="lt2"/>
                </a:solidFill>
                <a:latin typeface="Arial"/>
                <a:ea typeface="Arial"/>
                <a:cs typeface="Arial"/>
                <a:sym typeface="Arial"/>
              </a:rPr>
              <a:t> </a:t>
            </a:r>
            <a:r>
              <a:rPr lang="en-US">
                <a:solidFill>
                  <a:schemeClr val="lt1"/>
                </a:solidFill>
                <a:latin typeface="Arial"/>
                <a:ea typeface="Arial"/>
                <a:cs typeface="Arial"/>
                <a:sym typeface="Arial"/>
              </a:rPr>
              <a:t>to help boost attendance.  Popular game day giveaways include replica jerseys, bobbleheads, posters, magnetic schedules and hats.</a:t>
            </a:r>
            <a:endParaRPr>
              <a:solidFill>
                <a:schemeClr val="lt1"/>
              </a:solidFill>
              <a:latin typeface="Arial"/>
              <a:ea typeface="Arial"/>
              <a:cs typeface="Arial"/>
              <a:sym typeface="Arial"/>
            </a:endParaRPr>
          </a:p>
          <a:p>
            <a:pPr indent="0" lvl="0" marL="0" rtl="0" algn="l">
              <a:lnSpc>
                <a:spcPct val="100000"/>
              </a:lnSpc>
              <a:spcBef>
                <a:spcPts val="1600"/>
              </a:spcBef>
              <a:spcAft>
                <a:spcPts val="0"/>
              </a:spcAft>
              <a:buSzPts val="1600"/>
              <a:buNone/>
            </a:pPr>
            <a:r>
              <a:rPr b="1" lang="en-US">
                <a:latin typeface="Arial"/>
                <a:ea typeface="Arial"/>
                <a:cs typeface="Arial"/>
                <a:sym typeface="Arial"/>
              </a:rPr>
              <a:t>2022: </a:t>
            </a:r>
            <a:r>
              <a:rPr lang="en-US">
                <a:latin typeface="Arial"/>
                <a:ea typeface="Arial"/>
                <a:cs typeface="Arial"/>
                <a:sym typeface="Arial"/>
              </a:rPr>
              <a:t>the Chicago White Sox giveaway promotion schedule included a crew neck shirt, hockey jersey, soccer jersey, pennant, Hawaiian shirt and bobbleheads.</a:t>
            </a:r>
            <a:endParaRPr>
              <a:latin typeface="Arial"/>
              <a:ea typeface="Arial"/>
              <a:cs typeface="Arial"/>
              <a:sym typeface="Arial"/>
            </a:endParaRPr>
          </a:p>
          <a:p>
            <a:pPr indent="0" lvl="0" marL="0" rtl="0" algn="l">
              <a:lnSpc>
                <a:spcPct val="100000"/>
              </a:lnSpc>
              <a:spcBef>
                <a:spcPts val="1600"/>
              </a:spcBef>
              <a:spcAft>
                <a:spcPts val="0"/>
              </a:spcAft>
              <a:buSzPts val="1600"/>
              <a:buNone/>
            </a:pPr>
            <a:r>
              <a:t/>
            </a:r>
            <a:endParaRPr>
              <a:latin typeface="Arial"/>
              <a:ea typeface="Arial"/>
              <a:cs typeface="Arial"/>
              <a:sym typeface="Arial"/>
            </a:endParaRPr>
          </a:p>
          <a:p>
            <a:pPr indent="0" lvl="0" marL="0" rtl="0" algn="l">
              <a:lnSpc>
                <a:spcPct val="100000"/>
              </a:lnSpc>
              <a:spcBef>
                <a:spcPts val="1600"/>
              </a:spcBef>
              <a:spcAft>
                <a:spcPts val="1600"/>
              </a:spcAft>
              <a:buSzPts val="1600"/>
              <a:buNone/>
            </a:pPr>
            <a:r>
              <a:t/>
            </a:r>
            <a:endParaRPr>
              <a:latin typeface="Arial"/>
              <a:ea typeface="Arial"/>
              <a:cs typeface="Arial"/>
              <a:sym typeface="Arial"/>
            </a:endParaRPr>
          </a:p>
        </p:txBody>
      </p:sp>
      <p:cxnSp>
        <p:nvCxnSpPr>
          <p:cNvPr id="95" name="Google Shape;95;g14533f783cd_0_0"/>
          <p:cNvCxnSpPr/>
          <p:nvPr/>
        </p:nvCxnSpPr>
        <p:spPr>
          <a:xfrm>
            <a:off x="577950" y="338666"/>
            <a:ext cx="29922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411"/>
              </a:srgbClr>
            </a:outerShdw>
          </a:effectLst>
        </p:spPr>
      </p:cxnSp>
      <p:pic>
        <p:nvPicPr>
          <p:cNvPr id="96" name="Google Shape;96;g14533f783cd_0_0"/>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97" name="Google Shape;97;g14533f783cd_0_0"/>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pic>
        <p:nvPicPr>
          <p:cNvPr id="98" name="Google Shape;98;g14533f783cd_0_0"/>
          <p:cNvPicPr preferRelativeResize="0"/>
          <p:nvPr/>
        </p:nvPicPr>
        <p:blipFill rotWithShape="1">
          <a:blip r:embed="rId4">
            <a:alphaModFix/>
          </a:blip>
          <a:srcRect b="0" l="0" r="0" t="0"/>
          <a:stretch/>
        </p:blipFill>
        <p:spPr>
          <a:xfrm>
            <a:off x="4432550" y="338675"/>
            <a:ext cx="4221800" cy="42218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8"/>
          <p:cNvSpPr txBox="1"/>
          <p:nvPr>
            <p:ph type="title"/>
          </p:nvPr>
        </p:nvSpPr>
        <p:spPr>
          <a:xfrm>
            <a:off x="577950" y="165239"/>
            <a:ext cx="5416441" cy="718116"/>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SALES PROMOTION</a:t>
            </a:r>
            <a:endParaRPr b="1">
              <a:latin typeface="Arial"/>
              <a:ea typeface="Arial"/>
              <a:cs typeface="Arial"/>
              <a:sym typeface="Arial"/>
            </a:endParaRPr>
          </a:p>
        </p:txBody>
      </p:sp>
      <p:sp>
        <p:nvSpPr>
          <p:cNvPr id="104" name="Google Shape;104;p8"/>
          <p:cNvSpPr txBox="1"/>
          <p:nvPr>
            <p:ph idx="1" type="body"/>
          </p:nvPr>
        </p:nvSpPr>
        <p:spPr>
          <a:xfrm>
            <a:off x="577950" y="902900"/>
            <a:ext cx="5289300" cy="3808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600"/>
              <a:buNone/>
            </a:pPr>
            <a:r>
              <a:rPr b="1" lang="en-US">
                <a:solidFill>
                  <a:schemeClr val="dk2"/>
                </a:solidFill>
                <a:latin typeface="Arial"/>
                <a:ea typeface="Arial"/>
                <a:cs typeface="Arial"/>
                <a:sym typeface="Arial"/>
              </a:rPr>
              <a:t>Sweepstakes</a:t>
            </a:r>
            <a:endParaRPr>
              <a:solidFill>
                <a:schemeClr val="dk2"/>
              </a:solidFill>
              <a:latin typeface="Arial"/>
              <a:ea typeface="Arial"/>
              <a:cs typeface="Arial"/>
              <a:sym typeface="Arial"/>
            </a:endParaRPr>
          </a:p>
          <a:p>
            <a:pPr indent="0" lvl="0" marL="0" rtl="0" algn="l">
              <a:lnSpc>
                <a:spcPct val="100000"/>
              </a:lnSpc>
              <a:spcBef>
                <a:spcPts val="1000"/>
              </a:spcBef>
              <a:spcAft>
                <a:spcPts val="0"/>
              </a:spcAft>
              <a:buSzPts val="1600"/>
              <a:buNone/>
            </a:pPr>
            <a:r>
              <a:rPr lang="en-US">
                <a:latin typeface="Arial"/>
                <a:ea typeface="Arial"/>
                <a:cs typeface="Arial"/>
                <a:sym typeface="Arial"/>
              </a:rPr>
              <a:t>In 2023, NASCAR celebrated its 75th anniversary with a marketing campaign called “Thank You, Fans,” that featured a sweepstakes promotion encouraging fans to share their fandom stories for a chance to win an all-expenses-paid, premium experience at NASCAR’s Championship Weekend at Phoenix Raceway.   </a:t>
            </a:r>
            <a:endParaRPr>
              <a:latin typeface="Arial"/>
              <a:ea typeface="Arial"/>
              <a:cs typeface="Arial"/>
              <a:sym typeface="Arial"/>
            </a:endParaRPr>
          </a:p>
          <a:p>
            <a:pPr indent="0" lvl="0" marL="0" rtl="0" algn="l">
              <a:lnSpc>
                <a:spcPct val="100000"/>
              </a:lnSpc>
              <a:spcBef>
                <a:spcPts val="1600"/>
              </a:spcBef>
              <a:spcAft>
                <a:spcPts val="0"/>
              </a:spcAft>
              <a:buSzPts val="1600"/>
              <a:buNone/>
            </a:pPr>
            <a:r>
              <a:rPr lang="en-US">
                <a:latin typeface="Arial"/>
                <a:ea typeface="Arial"/>
                <a:cs typeface="Arial"/>
                <a:sym typeface="Arial"/>
              </a:rPr>
              <a:t>Denny’s launched a sweepstakes as part of a “Solo: A Star Wars Story” movie tie-in promotion that encouraged Star Wars fans to come to a local restaurant and play a virtual dice game for a chance to win prizes including movie tickets and autographed movie posters.</a:t>
            </a:r>
            <a:endParaRPr>
              <a:latin typeface="Arial"/>
              <a:ea typeface="Arial"/>
              <a:cs typeface="Arial"/>
              <a:sym typeface="Arial"/>
            </a:endParaRPr>
          </a:p>
        </p:txBody>
      </p:sp>
      <p:cxnSp>
        <p:nvCxnSpPr>
          <p:cNvPr id="105" name="Google Shape;105;p8"/>
          <p:cNvCxnSpPr/>
          <p:nvPr/>
        </p:nvCxnSpPr>
        <p:spPr>
          <a:xfrm>
            <a:off x="577950" y="338666"/>
            <a:ext cx="3000137"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411"/>
              </a:srgbClr>
            </a:outerShdw>
          </a:effectLst>
        </p:spPr>
      </p:cxnSp>
      <p:pic>
        <p:nvPicPr>
          <p:cNvPr id="106" name="Google Shape;106;p8"/>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107" name="Google Shape;107;p8"/>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pic>
        <p:nvPicPr>
          <p:cNvPr descr="Exclusive: 'Solo' Denny's Commercial Features Sabacc Game, New Creatures" id="108" name="Google Shape;108;p8"/>
          <p:cNvPicPr preferRelativeResize="0"/>
          <p:nvPr/>
        </p:nvPicPr>
        <p:blipFill rotWithShape="1">
          <a:blip r:embed="rId4">
            <a:alphaModFix/>
          </a:blip>
          <a:srcRect b="0" l="0" r="0" t="0"/>
          <a:stretch/>
        </p:blipFill>
        <p:spPr>
          <a:xfrm>
            <a:off x="5994401" y="2860828"/>
            <a:ext cx="2819800" cy="1593200"/>
          </a:xfrm>
          <a:prstGeom prst="rect">
            <a:avLst/>
          </a:prstGeom>
          <a:noFill/>
          <a:ln>
            <a:noFill/>
          </a:ln>
        </p:spPr>
      </p:pic>
      <p:pic>
        <p:nvPicPr>
          <p:cNvPr id="109" name="Google Shape;109;p8"/>
          <p:cNvPicPr preferRelativeResize="0"/>
          <p:nvPr/>
        </p:nvPicPr>
        <p:blipFill>
          <a:blip r:embed="rId5">
            <a:alphaModFix/>
          </a:blip>
          <a:stretch>
            <a:fillRect/>
          </a:stretch>
        </p:blipFill>
        <p:spPr>
          <a:xfrm>
            <a:off x="5994392" y="1075487"/>
            <a:ext cx="3034659" cy="1593201"/>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8"/>
                                        </p:tgtEl>
                                        <p:attrNameLst>
                                          <p:attrName>style.visibility</p:attrName>
                                        </p:attrNameLst>
                                      </p:cBhvr>
                                      <p:to>
                                        <p:strVal val="visible"/>
                                      </p:to>
                                    </p:set>
                                    <p:animEffect filter="fade" transition="in">
                                      <p:cBhvr>
                                        <p:cTn dur="1"/>
                                        <p:tgtEl>
                                          <p:spTgt spid="10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Kelly, Bob</dc:creator>
</cp:coreProperties>
</file>