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8288000" cy="10287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Lora" pitchFamily="2" charset="77"/>
      <p:regular r:id="rId25"/>
      <p:bold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iTyc2zXUo6yDxU3+d7wGcj1Pmr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2"/>
  </p:normalViewPr>
  <p:slideViewPr>
    <p:cSldViewPr snapToGrid="0">
      <p:cViewPr varScale="1">
        <p:scale>
          <a:sx n="66" d="100"/>
          <a:sy n="66" d="100"/>
        </p:scale>
        <p:origin x="54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0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3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2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r="96778"/>
          <a:stretch/>
        </p:blipFill>
        <p:spPr>
          <a:xfrm>
            <a:off x="0" y="0"/>
            <a:ext cx="588748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 l="3534" t="72136" b="485"/>
          <a:stretch/>
        </p:blipFill>
        <p:spPr>
          <a:xfrm>
            <a:off x="588748" y="7462424"/>
            <a:ext cx="17680853" cy="2824576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/>
          <p:nvPr/>
        </p:nvSpPr>
        <p:spPr>
          <a:xfrm>
            <a:off x="8794431" y="401142"/>
            <a:ext cx="9107548" cy="9604305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ECB41E"/>
          </a:solidFill>
          <a:ln>
            <a:noFill/>
          </a:ln>
        </p:spPr>
      </p:sp>
      <p:sp>
        <p:nvSpPr>
          <p:cNvPr id="87" name="Google Shape;87;p1"/>
          <p:cNvSpPr/>
          <p:nvPr/>
        </p:nvSpPr>
        <p:spPr>
          <a:xfrm>
            <a:off x="8984931" y="591642"/>
            <a:ext cx="8730279" cy="9206458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F9F9F8"/>
          </a:solidFill>
          <a:ln>
            <a:noFill/>
          </a:ln>
        </p:spPr>
      </p:sp>
      <p:pic>
        <p:nvPicPr>
          <p:cNvPr id="88" name="Google Shape;8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4374" y="401142"/>
            <a:ext cx="6815252" cy="6815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71080" y="4450477"/>
            <a:ext cx="1314355" cy="1386047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 txBox="1"/>
          <p:nvPr/>
        </p:nvSpPr>
        <p:spPr>
          <a:xfrm>
            <a:off x="8888554" y="934542"/>
            <a:ext cx="89229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7C541E"/>
                </a:solidFill>
              </a:rPr>
              <a:t>PROMOTION</a:t>
            </a:r>
            <a:endParaRPr sz="10000" b="1"/>
          </a:p>
        </p:txBody>
      </p:sp>
      <p:sp>
        <p:nvSpPr>
          <p:cNvPr id="91" name="Google Shape;91;p1"/>
          <p:cNvSpPr txBox="1"/>
          <p:nvPr/>
        </p:nvSpPr>
        <p:spPr>
          <a:xfrm>
            <a:off x="9345750" y="3212453"/>
            <a:ext cx="8004910" cy="5980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PROMOTION</a:t>
            </a:r>
            <a:r>
              <a:rPr lang="en-US" sz="3799" b="0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IS ANY FORM OF COMMUNICATION USED TO INFORM, PERSUADE, OR REMIND PEOPLE ABOUT COMPANY PRODUCTS OR SERVICES. IT EXISTS AS A TOOL TO HELP GENERATE SALES AND RETAIN EXISTING CUSTOMERS.</a:t>
            </a:r>
            <a:endParaRPr/>
          </a:p>
        </p:txBody>
      </p:sp>
      <p:sp>
        <p:nvSpPr>
          <p:cNvPr id="92" name="Google Shape;92;p1"/>
          <p:cNvSpPr txBox="1"/>
          <p:nvPr/>
        </p:nvSpPr>
        <p:spPr>
          <a:xfrm>
            <a:off x="2552285" y="2583017"/>
            <a:ext cx="4039430" cy="160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THE BUSINESS OF SPORTS AND</a:t>
            </a:r>
            <a:endParaRPr/>
          </a:p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ENTERTAINMENT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13"/>
          <p:cNvPicPr preferRelativeResize="0"/>
          <p:nvPr/>
        </p:nvPicPr>
        <p:blipFill rotWithShape="1">
          <a:blip r:embed="rId3">
            <a:alphaModFix/>
          </a:blip>
          <a:srcRect r="96778"/>
          <a:stretch/>
        </p:blipFill>
        <p:spPr>
          <a:xfrm>
            <a:off x="0" y="0"/>
            <a:ext cx="588748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3"/>
          <p:cNvPicPr preferRelativeResize="0"/>
          <p:nvPr/>
        </p:nvPicPr>
        <p:blipFill rotWithShape="1">
          <a:blip r:embed="rId3">
            <a:alphaModFix/>
          </a:blip>
          <a:srcRect l="3534" t="72136" b="485"/>
          <a:stretch/>
        </p:blipFill>
        <p:spPr>
          <a:xfrm>
            <a:off x="588748" y="7462424"/>
            <a:ext cx="17680853" cy="2824576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3"/>
          <p:cNvSpPr/>
          <p:nvPr/>
        </p:nvSpPr>
        <p:spPr>
          <a:xfrm>
            <a:off x="8794431" y="401142"/>
            <a:ext cx="9107548" cy="9604305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ECB41E"/>
          </a:solidFill>
          <a:ln>
            <a:noFill/>
          </a:ln>
        </p:spPr>
      </p:sp>
      <p:sp>
        <p:nvSpPr>
          <p:cNvPr id="160" name="Google Shape;160;p13"/>
          <p:cNvSpPr/>
          <p:nvPr/>
        </p:nvSpPr>
        <p:spPr>
          <a:xfrm>
            <a:off x="8984931" y="591642"/>
            <a:ext cx="8730279" cy="9206458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F9F9F8"/>
          </a:solidFill>
          <a:ln>
            <a:noFill/>
          </a:ln>
        </p:spPr>
      </p:sp>
      <p:sp>
        <p:nvSpPr>
          <p:cNvPr id="161" name="Google Shape;161;p13"/>
          <p:cNvSpPr txBox="1"/>
          <p:nvPr/>
        </p:nvSpPr>
        <p:spPr>
          <a:xfrm>
            <a:off x="8888554" y="934542"/>
            <a:ext cx="89229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7C541E"/>
                </a:solidFill>
              </a:rPr>
              <a:t>DISCUSS</a:t>
            </a:r>
            <a:endParaRPr sz="10000" b="1"/>
          </a:p>
        </p:txBody>
      </p:sp>
      <p:sp>
        <p:nvSpPr>
          <p:cNvPr id="162" name="Google Shape;162;p13"/>
          <p:cNvSpPr txBox="1"/>
          <p:nvPr/>
        </p:nvSpPr>
        <p:spPr>
          <a:xfrm>
            <a:off x="9345750" y="3212453"/>
            <a:ext cx="8004910" cy="6421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799" b="0" i="0" u="none" strike="noStrike" cap="none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1) WHAT IS PROMOTION?</a:t>
            </a:r>
            <a:endParaRPr sz="3799" b="0" i="0" u="none" strike="noStrike" cap="none" dirty="0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799" b="0" i="0" u="none" strike="noStrike" cap="none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2) WHAT IS THE GOAL OF SALES PROMOTION?</a:t>
            </a:r>
            <a:endParaRPr sz="3799" b="0" i="0" u="none" strike="noStrike" cap="none" dirty="0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799" b="0" i="0" u="none" strike="noStrike" cap="none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3) HOW MIGHT GIVEAWAYS AT BASEBALL GAMES REPRESENT THE CONCEPT OF SALES PROMOTION? </a:t>
            </a:r>
            <a:endParaRPr dirty="0"/>
          </a:p>
        </p:txBody>
      </p:sp>
      <p:sp>
        <p:nvSpPr>
          <p:cNvPr id="163" name="Google Shape;163;p13"/>
          <p:cNvSpPr txBox="1"/>
          <p:nvPr/>
        </p:nvSpPr>
        <p:spPr>
          <a:xfrm>
            <a:off x="2512293" y="4643274"/>
            <a:ext cx="4119414" cy="554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ENTERTAINMENT</a:t>
            </a:r>
            <a:endParaRPr/>
          </a:p>
        </p:txBody>
      </p:sp>
      <p:pic>
        <p:nvPicPr>
          <p:cNvPr id="164" name="Google Shape;164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4374" y="401142"/>
            <a:ext cx="6815252" cy="6815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71080" y="4450477"/>
            <a:ext cx="1314355" cy="1386047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3"/>
          <p:cNvSpPr txBox="1"/>
          <p:nvPr/>
        </p:nvSpPr>
        <p:spPr>
          <a:xfrm>
            <a:off x="2552285" y="2583017"/>
            <a:ext cx="4039430" cy="160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THE BUSINESS OF SPORTS AND</a:t>
            </a:r>
            <a:endParaRPr/>
          </a:p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ENTERTAINMENT 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14"/>
          <p:cNvPicPr preferRelativeResize="0"/>
          <p:nvPr/>
        </p:nvPicPr>
        <p:blipFill rotWithShape="1">
          <a:blip r:embed="rId3">
            <a:alphaModFix/>
          </a:blip>
          <a:srcRect r="96778"/>
          <a:stretch/>
        </p:blipFill>
        <p:spPr>
          <a:xfrm>
            <a:off x="0" y="0"/>
            <a:ext cx="588748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4"/>
          <p:cNvPicPr preferRelativeResize="0"/>
          <p:nvPr/>
        </p:nvPicPr>
        <p:blipFill rotWithShape="1">
          <a:blip r:embed="rId3">
            <a:alphaModFix/>
          </a:blip>
          <a:srcRect l="3534" t="72136" b="485"/>
          <a:stretch/>
        </p:blipFill>
        <p:spPr>
          <a:xfrm>
            <a:off x="588748" y="7462424"/>
            <a:ext cx="17680853" cy="2824576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14"/>
          <p:cNvSpPr/>
          <p:nvPr/>
        </p:nvSpPr>
        <p:spPr>
          <a:xfrm>
            <a:off x="8794431" y="401142"/>
            <a:ext cx="9107548" cy="9604305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ECB41E"/>
          </a:solidFill>
          <a:ln>
            <a:noFill/>
          </a:ln>
        </p:spPr>
      </p:sp>
      <p:sp>
        <p:nvSpPr>
          <p:cNvPr id="174" name="Google Shape;174;p14"/>
          <p:cNvSpPr/>
          <p:nvPr/>
        </p:nvSpPr>
        <p:spPr>
          <a:xfrm>
            <a:off x="8984931" y="591642"/>
            <a:ext cx="8730279" cy="9206458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F9F9F8"/>
          </a:solidFill>
          <a:ln>
            <a:noFill/>
          </a:ln>
        </p:spPr>
      </p:sp>
      <p:sp>
        <p:nvSpPr>
          <p:cNvPr id="175" name="Google Shape;175;p14"/>
          <p:cNvSpPr txBox="1"/>
          <p:nvPr/>
        </p:nvSpPr>
        <p:spPr>
          <a:xfrm>
            <a:off x="8888554" y="934542"/>
            <a:ext cx="89229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7C541E"/>
                </a:solidFill>
              </a:rPr>
              <a:t>DISCUSS</a:t>
            </a:r>
            <a:endParaRPr sz="10000" b="1"/>
          </a:p>
        </p:txBody>
      </p:sp>
      <p:sp>
        <p:nvSpPr>
          <p:cNvPr id="176" name="Google Shape;176;p14"/>
          <p:cNvSpPr txBox="1"/>
          <p:nvPr/>
        </p:nvSpPr>
        <p:spPr>
          <a:xfrm>
            <a:off x="9345750" y="3545828"/>
            <a:ext cx="8004910" cy="5372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799" b="0" i="0" u="none" strike="noStrike" cap="none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4) WHAT OTHER TYPES OF SALES PROMOTION MIGHT EXIST IN SPORTS AND ENTERTAINMENT?</a:t>
            </a:r>
            <a:endParaRPr sz="3799" b="0" i="0" u="none" strike="noStrike" cap="none" dirty="0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799" b="0" i="0" u="none" strike="noStrike" cap="none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5) WHAT IS ONE EXAMPLE OF A SALES PROMOTION YOU HAVE SEEN RECENTLY?</a:t>
            </a:r>
            <a:endParaRPr dirty="0"/>
          </a:p>
        </p:txBody>
      </p:sp>
      <p:pic>
        <p:nvPicPr>
          <p:cNvPr id="177" name="Google Shape;177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4374" y="401142"/>
            <a:ext cx="6815252" cy="6815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71080" y="4450477"/>
            <a:ext cx="1314355" cy="1386047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4"/>
          <p:cNvSpPr txBox="1"/>
          <p:nvPr/>
        </p:nvSpPr>
        <p:spPr>
          <a:xfrm>
            <a:off x="2552285" y="2583017"/>
            <a:ext cx="4039430" cy="160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THE BUSINESS OF SPORTS AND</a:t>
            </a:r>
            <a:endParaRPr/>
          </a:p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ENTERTAINMENT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5"/>
          <p:cNvPicPr preferRelativeResize="0"/>
          <p:nvPr/>
        </p:nvPicPr>
        <p:blipFill rotWithShape="1">
          <a:blip r:embed="rId3">
            <a:alphaModFix/>
          </a:blip>
          <a:srcRect r="96778"/>
          <a:stretch/>
        </p:blipFill>
        <p:spPr>
          <a:xfrm>
            <a:off x="0" y="0"/>
            <a:ext cx="588748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15"/>
          <p:cNvPicPr preferRelativeResize="0"/>
          <p:nvPr/>
        </p:nvPicPr>
        <p:blipFill rotWithShape="1">
          <a:blip r:embed="rId3">
            <a:alphaModFix/>
          </a:blip>
          <a:srcRect l="3534" t="72136" b="485"/>
          <a:stretch/>
        </p:blipFill>
        <p:spPr>
          <a:xfrm>
            <a:off x="588748" y="7462424"/>
            <a:ext cx="17680853" cy="2824576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5"/>
          <p:cNvSpPr/>
          <p:nvPr/>
        </p:nvSpPr>
        <p:spPr>
          <a:xfrm>
            <a:off x="8794431" y="401142"/>
            <a:ext cx="9107548" cy="9604305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ECB41E"/>
          </a:solidFill>
          <a:ln>
            <a:noFill/>
          </a:ln>
        </p:spPr>
      </p:sp>
      <p:sp>
        <p:nvSpPr>
          <p:cNvPr id="187" name="Google Shape;187;p15"/>
          <p:cNvSpPr/>
          <p:nvPr/>
        </p:nvSpPr>
        <p:spPr>
          <a:xfrm>
            <a:off x="8984931" y="591642"/>
            <a:ext cx="8730279" cy="9206458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F9F9F8"/>
          </a:solidFill>
          <a:ln>
            <a:noFill/>
          </a:ln>
        </p:spPr>
      </p:sp>
      <p:sp>
        <p:nvSpPr>
          <p:cNvPr id="188" name="Google Shape;188;p15"/>
          <p:cNvSpPr txBox="1"/>
          <p:nvPr/>
        </p:nvSpPr>
        <p:spPr>
          <a:xfrm>
            <a:off x="8888554" y="934542"/>
            <a:ext cx="89229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7C541E"/>
                </a:solidFill>
              </a:rPr>
              <a:t>DISCUSS</a:t>
            </a:r>
            <a:endParaRPr sz="10000" b="1"/>
          </a:p>
        </p:txBody>
      </p:sp>
      <p:sp>
        <p:nvSpPr>
          <p:cNvPr id="189" name="Google Shape;189;p15"/>
          <p:cNvSpPr txBox="1"/>
          <p:nvPr/>
        </p:nvSpPr>
        <p:spPr>
          <a:xfrm>
            <a:off x="9429174" y="2583017"/>
            <a:ext cx="8004910" cy="7246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1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499" b="0" i="0" u="none" strike="noStrike" cap="none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6) HOW DO YOU THINK THE PADRES DETERMINED WHICH PREMIUM ITEMS TO GIVEAWAY AS PART OF THE PROMOTION PLANNING PROCESS? WHICH WAS YOUR FAVORITE?</a:t>
            </a:r>
            <a:endParaRPr sz="3499" b="0" i="0" u="none" strike="noStrike" cap="none" dirty="0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  <a:p>
            <a:pPr marL="0" marR="0" lvl="0" indent="0" algn="l" rtl="0">
              <a:lnSpc>
                <a:spcPct val="140011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499" b="0" i="0" u="none" strike="noStrike" cap="none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7) IN ADDITION TO SALES PROMOTION, WHAT ARE SOME OTHER FORMS OF PROMOTION?</a:t>
            </a:r>
            <a:endParaRPr dirty="0"/>
          </a:p>
        </p:txBody>
      </p:sp>
      <p:sp>
        <p:nvSpPr>
          <p:cNvPr id="190" name="Google Shape;190;p15"/>
          <p:cNvSpPr txBox="1"/>
          <p:nvPr/>
        </p:nvSpPr>
        <p:spPr>
          <a:xfrm>
            <a:off x="2512293" y="4643274"/>
            <a:ext cx="4119414" cy="554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ENTERTAINMENT</a:t>
            </a:r>
            <a:endParaRPr/>
          </a:p>
        </p:txBody>
      </p:sp>
      <p:pic>
        <p:nvPicPr>
          <p:cNvPr id="191" name="Google Shape;19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4374" y="401142"/>
            <a:ext cx="6815252" cy="6815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71080" y="4450477"/>
            <a:ext cx="1314355" cy="1386047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15"/>
          <p:cNvSpPr txBox="1"/>
          <p:nvPr/>
        </p:nvSpPr>
        <p:spPr>
          <a:xfrm>
            <a:off x="2552285" y="2583017"/>
            <a:ext cx="4039430" cy="160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THE BUSINESS OF SPORTS AND</a:t>
            </a:r>
            <a:endParaRPr/>
          </a:p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ENTERTAINMENT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16"/>
          <p:cNvPicPr preferRelativeResize="0"/>
          <p:nvPr/>
        </p:nvPicPr>
        <p:blipFill rotWithShape="1">
          <a:blip r:embed="rId3">
            <a:alphaModFix/>
          </a:blip>
          <a:srcRect r="96778"/>
          <a:stretch/>
        </p:blipFill>
        <p:spPr>
          <a:xfrm>
            <a:off x="0" y="0"/>
            <a:ext cx="588748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6"/>
          <p:cNvPicPr preferRelativeResize="0"/>
          <p:nvPr/>
        </p:nvPicPr>
        <p:blipFill rotWithShape="1">
          <a:blip r:embed="rId3">
            <a:alphaModFix/>
          </a:blip>
          <a:srcRect l="3534" t="72136" b="485"/>
          <a:stretch/>
        </p:blipFill>
        <p:spPr>
          <a:xfrm>
            <a:off x="588748" y="7462424"/>
            <a:ext cx="17680853" cy="2824576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16"/>
          <p:cNvSpPr/>
          <p:nvPr/>
        </p:nvSpPr>
        <p:spPr>
          <a:xfrm>
            <a:off x="8794431" y="401142"/>
            <a:ext cx="9107548" cy="9604305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ECB41E"/>
          </a:solidFill>
          <a:ln>
            <a:noFill/>
          </a:ln>
        </p:spPr>
      </p:sp>
      <p:sp>
        <p:nvSpPr>
          <p:cNvPr id="201" name="Google Shape;201;p16"/>
          <p:cNvSpPr/>
          <p:nvPr/>
        </p:nvSpPr>
        <p:spPr>
          <a:xfrm>
            <a:off x="8984931" y="591642"/>
            <a:ext cx="8730279" cy="9206458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F9F9F8"/>
          </a:solidFill>
          <a:ln>
            <a:noFill/>
          </a:ln>
        </p:spPr>
      </p:sp>
      <p:sp>
        <p:nvSpPr>
          <p:cNvPr id="202" name="Google Shape;202;p16"/>
          <p:cNvSpPr txBox="1"/>
          <p:nvPr/>
        </p:nvSpPr>
        <p:spPr>
          <a:xfrm>
            <a:off x="8888554" y="934542"/>
            <a:ext cx="89229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7C541E"/>
                </a:solidFill>
              </a:rPr>
              <a:t>DISCUSS</a:t>
            </a:r>
            <a:endParaRPr sz="10000" b="1"/>
          </a:p>
        </p:txBody>
      </p:sp>
      <p:sp>
        <p:nvSpPr>
          <p:cNvPr id="203" name="Google Shape;203;p16"/>
          <p:cNvSpPr txBox="1"/>
          <p:nvPr/>
        </p:nvSpPr>
        <p:spPr>
          <a:xfrm>
            <a:off x="9429175" y="3358034"/>
            <a:ext cx="8004910" cy="368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99" b="0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8) COULD YOUR CLASS ENGAGE IN A SALES PROMOTION THAT MIGHT HELP BOOST ATTENDANCE AT A SCHOOL SPORTING EVENT?  WHAT MIGHT THE PROMOTION BE? </a:t>
            </a:r>
            <a:endParaRPr/>
          </a:p>
        </p:txBody>
      </p:sp>
      <p:sp>
        <p:nvSpPr>
          <p:cNvPr id="204" name="Google Shape;204;p16"/>
          <p:cNvSpPr txBox="1"/>
          <p:nvPr/>
        </p:nvSpPr>
        <p:spPr>
          <a:xfrm>
            <a:off x="2512293" y="4643274"/>
            <a:ext cx="4119414" cy="554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ENTERTAINMENT</a:t>
            </a:r>
            <a:endParaRPr/>
          </a:p>
        </p:txBody>
      </p:sp>
      <p:pic>
        <p:nvPicPr>
          <p:cNvPr id="205" name="Google Shape;205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4374" y="401142"/>
            <a:ext cx="6815252" cy="6815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71080" y="4450477"/>
            <a:ext cx="1314355" cy="1386047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16"/>
          <p:cNvSpPr txBox="1"/>
          <p:nvPr/>
        </p:nvSpPr>
        <p:spPr>
          <a:xfrm>
            <a:off x="2552285" y="2583017"/>
            <a:ext cx="4039430" cy="160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THE BUSINESS OF SPORTS AND</a:t>
            </a:r>
            <a:endParaRPr/>
          </a:p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ENTERTAINMENT 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17"/>
          <p:cNvPicPr preferRelativeResize="0"/>
          <p:nvPr/>
        </p:nvPicPr>
        <p:blipFill rotWithShape="1">
          <a:blip r:embed="rId3">
            <a:alphaModFix/>
          </a:blip>
          <a:srcRect r="96778"/>
          <a:stretch/>
        </p:blipFill>
        <p:spPr>
          <a:xfrm>
            <a:off x="0" y="0"/>
            <a:ext cx="588748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17"/>
          <p:cNvPicPr preferRelativeResize="0"/>
          <p:nvPr/>
        </p:nvPicPr>
        <p:blipFill rotWithShape="1">
          <a:blip r:embed="rId3">
            <a:alphaModFix/>
          </a:blip>
          <a:srcRect l="3534" t="72136" b="485"/>
          <a:stretch/>
        </p:blipFill>
        <p:spPr>
          <a:xfrm>
            <a:off x="588748" y="7462424"/>
            <a:ext cx="17680853" cy="2824576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17"/>
          <p:cNvSpPr/>
          <p:nvPr/>
        </p:nvSpPr>
        <p:spPr>
          <a:xfrm>
            <a:off x="8794431" y="401142"/>
            <a:ext cx="9107548" cy="9604305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ECB41E"/>
          </a:solidFill>
          <a:ln>
            <a:noFill/>
          </a:ln>
        </p:spPr>
      </p:sp>
      <p:sp>
        <p:nvSpPr>
          <p:cNvPr id="215" name="Google Shape;215;p17"/>
          <p:cNvSpPr/>
          <p:nvPr/>
        </p:nvSpPr>
        <p:spPr>
          <a:xfrm>
            <a:off x="8984931" y="591642"/>
            <a:ext cx="8730279" cy="9206458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F9F9F8"/>
          </a:solidFill>
          <a:ln>
            <a:noFill/>
          </a:ln>
        </p:spPr>
      </p:sp>
      <p:sp>
        <p:nvSpPr>
          <p:cNvPr id="216" name="Google Shape;216;p17"/>
          <p:cNvSpPr txBox="1"/>
          <p:nvPr/>
        </p:nvSpPr>
        <p:spPr>
          <a:xfrm>
            <a:off x="8888554" y="934542"/>
            <a:ext cx="89229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541E"/>
              </a:buClr>
              <a:buSzPts val="18538"/>
              <a:buFont typeface="Arial"/>
              <a:buNone/>
            </a:pPr>
            <a:r>
              <a:rPr lang="en-US" sz="10000" b="1" i="0" u="none" strike="noStrike" cap="none">
                <a:solidFill>
                  <a:srgbClr val="7C541E"/>
                </a:solidFill>
              </a:rPr>
              <a:t>DISCUSS</a:t>
            </a:r>
            <a:endParaRPr sz="10000" b="1"/>
          </a:p>
        </p:txBody>
      </p:sp>
      <p:sp>
        <p:nvSpPr>
          <p:cNvPr id="217" name="Google Shape;217;p17"/>
          <p:cNvSpPr txBox="1"/>
          <p:nvPr/>
        </p:nvSpPr>
        <p:spPr>
          <a:xfrm>
            <a:off x="9429175" y="3358034"/>
            <a:ext cx="8004910" cy="4356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99"/>
              <a:buFont typeface="Lora"/>
              <a:buNone/>
            </a:pPr>
            <a:r>
              <a:rPr lang="en-US" sz="3499" b="0" i="0" u="none" strike="noStrike" cap="none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9) ACTIVITY SUGGESTION:  DEVELOP A GAME DAY GIVEAWAY PROMOTIONAL CALENDAR FOR YOUR FAVORITE TEAM </a:t>
            </a:r>
            <a:r>
              <a:rPr lang="en-US" sz="3499" b="0" i="0" u="sng" strike="noStrike" cap="none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OR</a:t>
            </a:r>
            <a:r>
              <a:rPr lang="en-US" sz="3499" b="0" i="0" u="none" strike="noStrike" cap="none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FOR YOUR HIGH SCHOOL BASEBALL OR SOFTBALL SEASON</a:t>
            </a:r>
            <a:endParaRPr dirty="0"/>
          </a:p>
        </p:txBody>
      </p:sp>
      <p:sp>
        <p:nvSpPr>
          <p:cNvPr id="218" name="Google Shape;218;p17"/>
          <p:cNvSpPr txBox="1"/>
          <p:nvPr/>
        </p:nvSpPr>
        <p:spPr>
          <a:xfrm>
            <a:off x="2512293" y="4643274"/>
            <a:ext cx="4119414" cy="554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99"/>
              <a:buFont typeface="Lora"/>
              <a:buNone/>
            </a:pPr>
            <a:r>
              <a:rPr lang="en-US" sz="32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ENTERTAINMENT</a:t>
            </a:r>
            <a:endParaRPr/>
          </a:p>
        </p:txBody>
      </p:sp>
      <p:pic>
        <p:nvPicPr>
          <p:cNvPr id="219" name="Google Shape;21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4374" y="401142"/>
            <a:ext cx="6815252" cy="6815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71080" y="4450477"/>
            <a:ext cx="1314355" cy="1386047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17"/>
          <p:cNvSpPr txBox="1"/>
          <p:nvPr/>
        </p:nvSpPr>
        <p:spPr>
          <a:xfrm>
            <a:off x="2552285" y="2583017"/>
            <a:ext cx="4039430" cy="160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99"/>
              <a:buFont typeface="Lora"/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THE BUSINESS OF SPORTS AND</a:t>
            </a:r>
            <a:endParaRPr/>
          </a:p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99"/>
              <a:buFont typeface="Lora"/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ENTERTAINMENT 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18"/>
          <p:cNvPicPr preferRelativeResize="0"/>
          <p:nvPr/>
        </p:nvPicPr>
        <p:blipFill rotWithShape="1">
          <a:blip r:embed="rId3">
            <a:alphaModFix/>
          </a:blip>
          <a:srcRect r="96778"/>
          <a:stretch/>
        </p:blipFill>
        <p:spPr>
          <a:xfrm>
            <a:off x="0" y="0"/>
            <a:ext cx="588748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18"/>
          <p:cNvPicPr preferRelativeResize="0"/>
          <p:nvPr/>
        </p:nvPicPr>
        <p:blipFill rotWithShape="1">
          <a:blip r:embed="rId3">
            <a:alphaModFix/>
          </a:blip>
          <a:srcRect l="3534" t="72136" b="485"/>
          <a:stretch/>
        </p:blipFill>
        <p:spPr>
          <a:xfrm>
            <a:off x="588748" y="7462424"/>
            <a:ext cx="17680853" cy="282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8700" y="900971"/>
            <a:ext cx="7524198" cy="5736682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18"/>
          <p:cNvSpPr/>
          <p:nvPr/>
        </p:nvSpPr>
        <p:spPr>
          <a:xfrm>
            <a:off x="8794431" y="401142"/>
            <a:ext cx="9107548" cy="9604305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ECB41E"/>
          </a:solidFill>
          <a:ln>
            <a:noFill/>
          </a:ln>
        </p:spPr>
      </p:sp>
      <p:sp>
        <p:nvSpPr>
          <p:cNvPr id="230" name="Google Shape;230;p18"/>
          <p:cNvSpPr/>
          <p:nvPr/>
        </p:nvSpPr>
        <p:spPr>
          <a:xfrm>
            <a:off x="8984931" y="591642"/>
            <a:ext cx="8730279" cy="9206458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F9F9F8"/>
          </a:solidFill>
          <a:ln>
            <a:noFill/>
          </a:ln>
        </p:spPr>
      </p:sp>
      <p:sp>
        <p:nvSpPr>
          <p:cNvPr id="231" name="Google Shape;231;p18"/>
          <p:cNvSpPr txBox="1"/>
          <p:nvPr/>
        </p:nvSpPr>
        <p:spPr>
          <a:xfrm>
            <a:off x="8888554" y="934542"/>
            <a:ext cx="89229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7C541E"/>
                </a:solidFill>
              </a:rPr>
              <a:t>SOURCES</a:t>
            </a:r>
            <a:endParaRPr sz="10000" b="1"/>
          </a:p>
        </p:txBody>
      </p:sp>
      <p:sp>
        <p:nvSpPr>
          <p:cNvPr id="232" name="Google Shape;232;p18"/>
          <p:cNvSpPr txBox="1"/>
          <p:nvPr/>
        </p:nvSpPr>
        <p:spPr>
          <a:xfrm>
            <a:off x="9244875" y="3227974"/>
            <a:ext cx="8206660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HTTPS://WWW.10NEWS.COM/SPORTS/PADRES/PADRES-2020-GIVEAWAYS-INCLUDE-TATIS-BOBBLEHEADS-TOP-GUN-HATS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2"/>
          <p:cNvPicPr preferRelativeResize="0"/>
          <p:nvPr/>
        </p:nvPicPr>
        <p:blipFill rotWithShape="1">
          <a:blip r:embed="rId3">
            <a:alphaModFix/>
          </a:blip>
          <a:srcRect r="96778"/>
          <a:stretch/>
        </p:blipFill>
        <p:spPr>
          <a:xfrm>
            <a:off x="0" y="0"/>
            <a:ext cx="588748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2"/>
          <p:cNvPicPr preferRelativeResize="0"/>
          <p:nvPr/>
        </p:nvPicPr>
        <p:blipFill rotWithShape="1">
          <a:blip r:embed="rId3">
            <a:alphaModFix/>
          </a:blip>
          <a:srcRect l="3534" t="72136" b="485"/>
          <a:stretch/>
        </p:blipFill>
        <p:spPr>
          <a:xfrm>
            <a:off x="588748" y="7462424"/>
            <a:ext cx="17680853" cy="2824576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/>
          <p:cNvSpPr/>
          <p:nvPr/>
        </p:nvSpPr>
        <p:spPr>
          <a:xfrm>
            <a:off x="8794431" y="401142"/>
            <a:ext cx="9107548" cy="9604305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ECB41E"/>
          </a:solidFill>
          <a:ln>
            <a:noFill/>
          </a:ln>
        </p:spPr>
      </p:sp>
      <p:sp>
        <p:nvSpPr>
          <p:cNvPr id="100" name="Google Shape;100;p2"/>
          <p:cNvSpPr/>
          <p:nvPr/>
        </p:nvSpPr>
        <p:spPr>
          <a:xfrm>
            <a:off x="8984931" y="591642"/>
            <a:ext cx="8730279" cy="9206458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F9F9F8"/>
          </a:solidFill>
          <a:ln>
            <a:noFill/>
          </a:ln>
        </p:spPr>
      </p:sp>
      <p:sp>
        <p:nvSpPr>
          <p:cNvPr id="101" name="Google Shape;101;p2"/>
          <p:cNvSpPr txBox="1"/>
          <p:nvPr/>
        </p:nvSpPr>
        <p:spPr>
          <a:xfrm>
            <a:off x="8888554" y="934542"/>
            <a:ext cx="89229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7C541E"/>
                </a:solidFill>
              </a:rPr>
              <a:t>PROMOTION</a:t>
            </a:r>
            <a:endParaRPr sz="10000" b="1"/>
          </a:p>
        </p:txBody>
      </p:sp>
      <p:sp>
        <p:nvSpPr>
          <p:cNvPr id="102" name="Google Shape;102;p2"/>
          <p:cNvSpPr txBox="1"/>
          <p:nvPr/>
        </p:nvSpPr>
        <p:spPr>
          <a:xfrm>
            <a:off x="9345750" y="3150920"/>
            <a:ext cx="7913550" cy="6647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99" b="0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SALES PROMOTION INVOLVES ACTIVITIES OR COMMUNICATIONS THAT ENCOURAGE CONSUMERS TO PURCHASE PRODUCTS OR SERVICES AND ARE USUALLY SHORT-TERM, ENCOURAGING CONSUMERS TO ACT QUICKLY. </a:t>
            </a:r>
            <a:endParaRPr/>
          </a:p>
          <a:p>
            <a:pPr marL="0" marR="0" lvl="0" indent="0" algn="ctr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799" b="0" i="0" u="none" strike="noStrike" cap="none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</p:txBody>
      </p:sp>
      <p:pic>
        <p:nvPicPr>
          <p:cNvPr id="103" name="Google Shape;10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4374" y="401142"/>
            <a:ext cx="6815252" cy="6815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71080" y="4450477"/>
            <a:ext cx="1314355" cy="1386047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"/>
          <p:cNvSpPr txBox="1"/>
          <p:nvPr/>
        </p:nvSpPr>
        <p:spPr>
          <a:xfrm>
            <a:off x="2552285" y="2583017"/>
            <a:ext cx="4039430" cy="160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THE BUSINESS OF SPORTS AND</a:t>
            </a:r>
            <a:endParaRPr/>
          </a:p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ENTERTAINMENT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3"/>
          <p:cNvPicPr preferRelativeResize="0"/>
          <p:nvPr/>
        </p:nvPicPr>
        <p:blipFill rotWithShape="1">
          <a:blip r:embed="rId3">
            <a:alphaModFix/>
          </a:blip>
          <a:srcRect r="96778"/>
          <a:stretch/>
        </p:blipFill>
        <p:spPr>
          <a:xfrm>
            <a:off x="0" y="0"/>
            <a:ext cx="588748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3"/>
          <p:cNvPicPr preferRelativeResize="0"/>
          <p:nvPr/>
        </p:nvPicPr>
        <p:blipFill rotWithShape="1">
          <a:blip r:embed="rId3">
            <a:alphaModFix/>
          </a:blip>
          <a:srcRect l="3534" t="72136" b="485"/>
          <a:stretch/>
        </p:blipFill>
        <p:spPr>
          <a:xfrm>
            <a:off x="588748" y="7462424"/>
            <a:ext cx="17680853" cy="282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8700" y="900971"/>
            <a:ext cx="7524198" cy="5736682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3"/>
          <p:cNvSpPr/>
          <p:nvPr/>
        </p:nvSpPr>
        <p:spPr>
          <a:xfrm>
            <a:off x="8794431" y="401142"/>
            <a:ext cx="9107548" cy="9604305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ECB41E"/>
          </a:solidFill>
          <a:ln>
            <a:noFill/>
          </a:ln>
        </p:spPr>
      </p:sp>
      <p:sp>
        <p:nvSpPr>
          <p:cNvPr id="114" name="Google Shape;114;p3"/>
          <p:cNvSpPr/>
          <p:nvPr/>
        </p:nvSpPr>
        <p:spPr>
          <a:xfrm>
            <a:off x="8984931" y="591642"/>
            <a:ext cx="8730279" cy="9206458"/>
          </a:xfrm>
          <a:custGeom>
            <a:avLst/>
            <a:gdLst/>
            <a:ahLst/>
            <a:cxnLst/>
            <a:rect l="l" t="t" r="r" b="b"/>
            <a:pathLst>
              <a:path w="2032990" h="2143876" extrusionOk="0">
                <a:moveTo>
                  <a:pt x="0" y="0"/>
                </a:moveTo>
                <a:lnTo>
                  <a:pt x="2032990" y="0"/>
                </a:lnTo>
                <a:lnTo>
                  <a:pt x="2032990" y="2143876"/>
                </a:lnTo>
                <a:lnTo>
                  <a:pt x="0" y="2143876"/>
                </a:lnTo>
                <a:close/>
              </a:path>
            </a:pathLst>
          </a:custGeom>
          <a:solidFill>
            <a:srgbClr val="F9F9F8"/>
          </a:solidFill>
          <a:ln>
            <a:noFill/>
          </a:ln>
        </p:spPr>
      </p:sp>
      <p:sp>
        <p:nvSpPr>
          <p:cNvPr id="115" name="Google Shape;115;p3"/>
          <p:cNvSpPr txBox="1"/>
          <p:nvPr/>
        </p:nvSpPr>
        <p:spPr>
          <a:xfrm>
            <a:off x="8888554" y="934542"/>
            <a:ext cx="89229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7C541E"/>
                </a:solidFill>
              </a:rPr>
              <a:t>PROMOTION</a:t>
            </a:r>
            <a:endParaRPr sz="10000" b="1"/>
          </a:p>
        </p:txBody>
      </p:sp>
      <p:sp>
        <p:nvSpPr>
          <p:cNvPr id="116" name="Google Shape;116;p3"/>
          <p:cNvSpPr txBox="1"/>
          <p:nvPr/>
        </p:nvSpPr>
        <p:spPr>
          <a:xfrm>
            <a:off x="9345750" y="3693112"/>
            <a:ext cx="8004910" cy="47136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99" b="0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PREMIUM ITEM GIVEAWAY </a:t>
            </a:r>
            <a:r>
              <a:rPr lang="en-US" sz="3799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SALES PROMOTIONS</a:t>
            </a:r>
            <a:r>
              <a:rPr lang="en-US" sz="3799" b="0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 CAN  BE A VERY EFFECTIVE TOOL FOR BOOSTING ATTENDANCE FOR SPORTS TEAMS.  </a:t>
            </a:r>
            <a:endParaRPr/>
          </a:p>
          <a:p>
            <a:pPr marL="0" marR="0" lvl="0" indent="0" algn="ctr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799" b="0" i="0" u="none" strike="noStrike" cap="none">
              <a:solidFill>
                <a:srgbClr val="000000"/>
              </a:solidFill>
              <a:latin typeface="Lora"/>
              <a:ea typeface="Lora"/>
              <a:cs typeface="Lora"/>
              <a:sym typeface="Lora"/>
            </a:endParaRPr>
          </a:p>
          <a:p>
            <a:pPr marL="0" marR="0" lvl="0" indent="0" algn="ctr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99" b="0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LET'S SEE SOME EXAMPLES...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</Words>
  <Application>Microsoft Macintosh PowerPoint</Application>
  <PresentationFormat>Custom</PresentationFormat>
  <Paragraphs>42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Lora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Laura Bennett</cp:lastModifiedBy>
  <cp:revision>1</cp:revision>
  <dcterms:created xsi:type="dcterms:W3CDTF">2006-08-16T00:00:00Z</dcterms:created>
  <dcterms:modified xsi:type="dcterms:W3CDTF">2023-08-10T20:45:37Z</dcterms:modified>
</cp:coreProperties>
</file>