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5143500" type="screen16x9"/>
  <p:notesSz cx="6858000" cy="9144000"/>
  <p:embeddedFontLst>
    <p:embeddedFont>
      <p:font typeface="Montserrat" pitchFamily="2" charset="77"/>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8" roundtripDataSignature="AMtx7mgSFBf45LtSb94Nrpd6Ym3rp1bz8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46"/>
  </p:normalViewPr>
  <p:slideViewPr>
    <p:cSldViewPr snapToGrid="0">
      <p:cViewPr varScale="1">
        <p:scale>
          <a:sx n="125" d="100"/>
          <a:sy n="125" d="100"/>
        </p:scale>
        <p:origin x="70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customschemas.google.com/relationships/presentationmetadata" Target="meta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 name="Google Shape;2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 name="Google Shape;11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6" name="Google Shape;12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239cb690a71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5" name="Google Shape;135;g239cb690a71_0_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4" name="Google Shape;144;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2" name="Google Shape;16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2" name="Google Shape;172;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2381469ad4a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Google Shape;181;g2381469ad4a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2381469ad4a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0" name="Google Shape;190;g2381469ad4a_0_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2381469ad4a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g2381469ad4a_0_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2" name="Google Shape;3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 name="Google Shape;3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2381469ad4a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g2381469ad4a_0_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2381469ad4a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9" name="Google Shape;219;g2381469ad4a_0_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2381469ad4a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9" name="Google Shape;229;g2381469ad4a_0_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9" name="Google Shape;239;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8" name="Google Shape;248;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7" name="Google Shape;257;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6" name="Google Shape;266;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Google Shape;275;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Google Shape;4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 name="Google Shape;4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 name="Google Shape;54;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4" name="Google Shape;6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2" name="Google Shape;10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2"/>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0" name="Google Shape;10;p22"/>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11"/>
        <p:cNvGrpSpPr/>
        <p:nvPr/>
      </p:nvGrpSpPr>
      <p:grpSpPr>
        <a:xfrm>
          <a:off x="0" y="0"/>
          <a:ext cx="0" cy="0"/>
          <a:chOff x="0" y="0"/>
          <a:chExt cx="0" cy="0"/>
        </a:xfrm>
      </p:grpSpPr>
      <p:sp>
        <p:nvSpPr>
          <p:cNvPr id="12" name="Google Shape;12;p23"/>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 name="Google Shape;13;p23"/>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4"/>
        <p:cNvGrpSpPr/>
        <p:nvPr/>
      </p:nvGrpSpPr>
      <p:grpSpPr>
        <a:xfrm>
          <a:off x="0" y="0"/>
          <a:ext cx="0" cy="0"/>
          <a:chOff x="0" y="0"/>
          <a:chExt cx="0" cy="0"/>
        </a:xfrm>
      </p:grpSpPr>
      <p:sp>
        <p:nvSpPr>
          <p:cNvPr id="15" name="Google Shape;15;p24"/>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 name="Google Shape;16;p24"/>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26"/>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0" name="Google Shape;20;p26"/>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21" name="Google Shape;21;p26"/>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7">
            <a:alphaModFix/>
          </a:blip>
          <a:stretch>
            <a:fillRect/>
          </a:stretch>
        </a:blip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7" name="Google Shape;7;p2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ideo" Target="https://www.youtube.com/embed/Wd6JiMgM79U?feature=oembed" TargetMode="External"/><Relationship Id="rId6" Type="http://schemas.openxmlformats.org/officeDocument/2006/relationships/hyperlink" Target="https://www.youtube.com/watch?v=Wd6JiMgM79U" TargetMode="External"/><Relationship Id="rId5" Type="http://schemas.openxmlformats.org/officeDocument/2006/relationships/image" Target="../media/image14.jpe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6.jp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ctrTitle"/>
          </p:nvPr>
        </p:nvSpPr>
        <p:spPr>
          <a:xfrm>
            <a:off x="1461911" y="1950074"/>
            <a:ext cx="6220177" cy="644700"/>
          </a:xfrm>
          <a:prstGeom prst="rect">
            <a:avLst/>
          </a:prstGeom>
          <a:noFill/>
          <a:ln>
            <a:noFill/>
          </a:ln>
          <a:effectLst>
            <a:outerShdw blurRad="142875" dist="19050" dir="8760000" algn="bl" rotWithShape="0">
              <a:srgbClr val="76A5AF">
                <a:alpha val="49411"/>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latin typeface="Arial"/>
                <a:ea typeface="Arial"/>
                <a:cs typeface="Arial"/>
                <a:sym typeface="Arial"/>
              </a:rPr>
              <a:t>SPONSORSHIP DECISIONS</a:t>
            </a:r>
            <a:endParaRPr/>
          </a:p>
        </p:txBody>
      </p:sp>
      <p:sp>
        <p:nvSpPr>
          <p:cNvPr id="27" name="Google Shape;27;p1"/>
          <p:cNvSpPr txBox="1">
            <a:spLocks noGrp="1"/>
          </p:cNvSpPr>
          <p:nvPr>
            <p:ph type="ctrTitle"/>
          </p:nvPr>
        </p:nvSpPr>
        <p:spPr>
          <a:xfrm>
            <a:off x="2941650" y="2624375"/>
            <a:ext cx="3260700" cy="464700"/>
          </a:xfrm>
          <a:prstGeom prst="rect">
            <a:avLst/>
          </a:prstGeom>
          <a:noFill/>
          <a:ln>
            <a:noFill/>
          </a:ln>
          <a:effectLst>
            <a:outerShdw blurRad="100013" dist="19050" dir="8460000" algn="bl" rotWithShape="0">
              <a:srgbClr val="76A5AF">
                <a:alpha val="49411"/>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sz="2200" b="0">
                <a:latin typeface="Arial"/>
                <a:ea typeface="Arial"/>
                <a:cs typeface="Arial"/>
                <a:sym typeface="Arial"/>
              </a:rPr>
              <a:t>LESSON 8.3</a:t>
            </a:r>
            <a:endParaRPr sz="2200" b="0">
              <a:latin typeface="Arial"/>
              <a:ea typeface="Arial"/>
              <a:cs typeface="Arial"/>
              <a:sym typeface="Arial"/>
            </a:endParaRPr>
          </a:p>
        </p:txBody>
      </p:sp>
      <p:cxnSp>
        <p:nvCxnSpPr>
          <p:cNvPr id="28" name="Google Shape;28;p1"/>
          <p:cNvCxnSpPr/>
          <p:nvPr/>
        </p:nvCxnSpPr>
        <p:spPr>
          <a:xfrm>
            <a:off x="3190500" y="25651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9" name="Google Shape;29;p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0" name="Google Shape;30;p1"/>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0"/>
          <p:cNvSpPr txBox="1">
            <a:spLocks noGrp="1"/>
          </p:cNvSpPr>
          <p:nvPr>
            <p:ph type="title"/>
          </p:nvPr>
        </p:nvSpPr>
        <p:spPr>
          <a:xfrm>
            <a:off x="4975932" y="1575942"/>
            <a:ext cx="3107100" cy="4776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AUDIENCE</a:t>
            </a:r>
            <a:endParaRPr b="1">
              <a:latin typeface="Arial"/>
              <a:ea typeface="Arial"/>
              <a:cs typeface="Arial"/>
              <a:sym typeface="Arial"/>
            </a:endParaRPr>
          </a:p>
        </p:txBody>
      </p:sp>
      <p:sp>
        <p:nvSpPr>
          <p:cNvPr id="119" name="Google Shape;119;p10"/>
          <p:cNvSpPr txBox="1">
            <a:spLocks noGrp="1"/>
          </p:cNvSpPr>
          <p:nvPr>
            <p:ph type="body" idx="1"/>
          </p:nvPr>
        </p:nvSpPr>
        <p:spPr>
          <a:xfrm>
            <a:off x="4975932" y="2101156"/>
            <a:ext cx="2955900" cy="1775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b="1">
                <a:solidFill>
                  <a:schemeClr val="dk2"/>
                </a:solidFill>
                <a:latin typeface="Arial"/>
                <a:ea typeface="Arial"/>
                <a:cs typeface="Arial"/>
                <a:sym typeface="Arial"/>
              </a:rPr>
              <a:t>Gross impression</a:t>
            </a:r>
            <a:r>
              <a:rPr lang="en-US" b="1">
                <a:solidFill>
                  <a:srgbClr val="EF8600"/>
                </a:solidFill>
                <a:latin typeface="Arial"/>
                <a:ea typeface="Arial"/>
                <a:cs typeface="Arial"/>
                <a:sym typeface="Arial"/>
              </a:rPr>
              <a:t> </a:t>
            </a:r>
            <a:r>
              <a:rPr lang="en-US">
                <a:latin typeface="Arial"/>
                <a:ea typeface="Arial"/>
                <a:cs typeface="Arial"/>
                <a:sym typeface="Arial"/>
              </a:rPr>
              <a:t>refers to the frequency in which a company product or service is associated with the event or entertainer. </a:t>
            </a:r>
            <a:endParaRPr/>
          </a:p>
        </p:txBody>
      </p:sp>
      <p:cxnSp>
        <p:nvCxnSpPr>
          <p:cNvPr id="120" name="Google Shape;120;p10"/>
          <p:cNvCxnSpPr/>
          <p:nvPr/>
        </p:nvCxnSpPr>
        <p:spPr>
          <a:xfrm>
            <a:off x="4773750" y="157595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121" name="Google Shape;121;p10"/>
          <p:cNvPicPr preferRelativeResize="0"/>
          <p:nvPr/>
        </p:nvPicPr>
        <p:blipFill rotWithShape="1">
          <a:blip r:embed="rId3">
            <a:alphaModFix/>
          </a:blip>
          <a:srcRect l="20535" r="20535"/>
          <a:stretch/>
        </p:blipFill>
        <p:spPr>
          <a:xfrm>
            <a:off x="0" y="-220796"/>
            <a:ext cx="4278176" cy="5444804"/>
          </a:xfrm>
          <a:prstGeom prst="flowChartDelay">
            <a:avLst/>
          </a:prstGeom>
          <a:noFill/>
          <a:ln>
            <a:noFill/>
          </a:ln>
        </p:spPr>
      </p:pic>
      <p:pic>
        <p:nvPicPr>
          <p:cNvPr id="2" name="Google Shape;29;p1">
            <a:extLst>
              <a:ext uri="{FF2B5EF4-FFF2-40B4-BE49-F238E27FC236}">
                <a16:creationId xmlns:a16="http://schemas.microsoft.com/office/drawing/2014/main" id="{EC0562B1-DB04-0E73-2706-8EE02D8AD099}"/>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AA13E544-0ED3-84BF-C494-BA8D2E582B89}"/>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1"/>
          <p:cNvSpPr txBox="1">
            <a:spLocks noGrp="1"/>
          </p:cNvSpPr>
          <p:nvPr>
            <p:ph type="title"/>
          </p:nvPr>
        </p:nvSpPr>
        <p:spPr>
          <a:xfrm>
            <a:off x="921321" y="780225"/>
            <a:ext cx="4436100" cy="4776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AUDIENCE</a:t>
            </a:r>
            <a:endParaRPr b="1">
              <a:latin typeface="Arial"/>
              <a:ea typeface="Arial"/>
              <a:cs typeface="Arial"/>
              <a:sym typeface="Arial"/>
            </a:endParaRPr>
          </a:p>
        </p:txBody>
      </p:sp>
      <p:sp>
        <p:nvSpPr>
          <p:cNvPr id="129" name="Google Shape;129;p11"/>
          <p:cNvSpPr txBox="1">
            <a:spLocks noGrp="1"/>
          </p:cNvSpPr>
          <p:nvPr>
            <p:ph type="body" idx="1"/>
          </p:nvPr>
        </p:nvSpPr>
        <p:spPr>
          <a:xfrm>
            <a:off x="921325" y="1316525"/>
            <a:ext cx="7370100" cy="2655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1200"/>
              </a:spcBef>
              <a:spcAft>
                <a:spcPts val="0"/>
              </a:spcAft>
              <a:buSzPts val="1600"/>
              <a:buNone/>
            </a:pPr>
            <a:r>
              <a:rPr lang="en-US" b="1">
                <a:latin typeface="Arial"/>
                <a:ea typeface="Arial"/>
                <a:cs typeface="Arial"/>
                <a:sym typeface="Arial"/>
              </a:rPr>
              <a:t>How large is the potential audience that the partnership can help the sponsor to reach? How many impressions will the sponsorship generate?</a:t>
            </a:r>
            <a:endParaRPr b="1">
              <a:latin typeface="Arial"/>
              <a:ea typeface="Arial"/>
              <a:cs typeface="Arial"/>
              <a:sym typeface="Arial"/>
            </a:endParaRPr>
          </a:p>
          <a:p>
            <a:pPr marL="0" lvl="0" indent="0" algn="l" rtl="0">
              <a:lnSpc>
                <a:spcPct val="100000"/>
              </a:lnSpc>
              <a:spcBef>
                <a:spcPts val="1200"/>
              </a:spcBef>
              <a:spcAft>
                <a:spcPts val="0"/>
              </a:spcAft>
              <a:buSzPts val="1600"/>
              <a:buNone/>
            </a:pPr>
            <a:r>
              <a:rPr lang="en-US">
                <a:latin typeface="Arial"/>
                <a:ea typeface="Arial"/>
                <a:cs typeface="Arial"/>
                <a:sym typeface="Arial"/>
              </a:rPr>
              <a:t>Each time a consumer sees a company logo or hears the name of a brand throughout the course of a sporting event, movie, television broadcast or other event, the brain records that image.</a:t>
            </a:r>
            <a:endParaRPr>
              <a:latin typeface="Arial"/>
              <a:ea typeface="Arial"/>
              <a:cs typeface="Arial"/>
              <a:sym typeface="Arial"/>
            </a:endParaRPr>
          </a:p>
          <a:p>
            <a:pPr marL="0" lvl="0" indent="0" algn="l" rtl="0">
              <a:lnSpc>
                <a:spcPct val="100000"/>
              </a:lnSpc>
              <a:spcBef>
                <a:spcPts val="1200"/>
              </a:spcBef>
              <a:spcAft>
                <a:spcPts val="0"/>
              </a:spcAft>
              <a:buSzPts val="1600"/>
              <a:buNone/>
            </a:pPr>
            <a:r>
              <a:rPr lang="en-US">
                <a:latin typeface="Arial"/>
                <a:ea typeface="Arial"/>
                <a:cs typeface="Arial"/>
                <a:sym typeface="Arial"/>
              </a:rPr>
              <a:t>The goal of a sponsorship is for consumers to remember the brand and make a connection to the sponsored property, ideally in a way that influences a purchase decision.  </a:t>
            </a:r>
            <a:endParaRPr>
              <a:latin typeface="Arial"/>
              <a:ea typeface="Arial"/>
              <a:cs typeface="Arial"/>
              <a:sym typeface="Arial"/>
            </a:endParaRPr>
          </a:p>
          <a:p>
            <a:pPr marL="0" lvl="0" indent="0" algn="l" rtl="0">
              <a:lnSpc>
                <a:spcPct val="100000"/>
              </a:lnSpc>
              <a:spcBef>
                <a:spcPts val="1200"/>
              </a:spcBef>
              <a:spcAft>
                <a:spcPts val="0"/>
              </a:spcAft>
              <a:buSzPts val="1600"/>
              <a:buNone/>
            </a:pPr>
            <a:r>
              <a:rPr lang="en-US">
                <a:latin typeface="Arial"/>
                <a:ea typeface="Arial"/>
                <a:cs typeface="Arial"/>
                <a:sym typeface="Arial"/>
              </a:rPr>
              <a:t>Sponsorship helps a brand to gain exposure because sports and entertainment reach such a large audience.</a:t>
            </a:r>
            <a:endParaRPr>
              <a:latin typeface="Arial"/>
              <a:ea typeface="Arial"/>
              <a:cs typeface="Arial"/>
              <a:sym typeface="Arial"/>
            </a:endParaRPr>
          </a:p>
        </p:txBody>
      </p:sp>
      <p:cxnSp>
        <p:nvCxnSpPr>
          <p:cNvPr id="130" name="Google Shape;130;p11"/>
          <p:cNvCxnSpPr/>
          <p:nvPr/>
        </p:nvCxnSpPr>
        <p:spPr>
          <a:xfrm rot="10800000">
            <a:off x="1018322" y="721515"/>
            <a:ext cx="2458500" cy="0"/>
          </a:xfrm>
          <a:prstGeom prst="straightConnector1">
            <a:avLst/>
          </a:prstGeom>
          <a:noFill/>
          <a:ln w="222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29;p1">
            <a:extLst>
              <a:ext uri="{FF2B5EF4-FFF2-40B4-BE49-F238E27FC236}">
                <a16:creationId xmlns:a16="http://schemas.microsoft.com/office/drawing/2014/main" id="{7F7B008A-7616-4CAB-D8C4-D2DE3DA88322}"/>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C91F6B03-95B1-7374-A7F5-9B12C3CAE946}"/>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g239cb690a71_0_6"/>
          <p:cNvSpPr txBox="1">
            <a:spLocks noGrp="1"/>
          </p:cNvSpPr>
          <p:nvPr>
            <p:ph type="title"/>
          </p:nvPr>
        </p:nvSpPr>
        <p:spPr>
          <a:xfrm>
            <a:off x="392996" y="506425"/>
            <a:ext cx="4436100" cy="4776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AUDIENCE</a:t>
            </a:r>
            <a:endParaRPr b="1">
              <a:latin typeface="Arial"/>
              <a:ea typeface="Arial"/>
              <a:cs typeface="Arial"/>
              <a:sym typeface="Arial"/>
            </a:endParaRPr>
          </a:p>
        </p:txBody>
      </p:sp>
      <p:sp>
        <p:nvSpPr>
          <p:cNvPr id="138" name="Google Shape;138;g239cb690a71_0_6"/>
          <p:cNvSpPr txBox="1">
            <a:spLocks noGrp="1"/>
          </p:cNvSpPr>
          <p:nvPr>
            <p:ph type="body" idx="1"/>
          </p:nvPr>
        </p:nvSpPr>
        <p:spPr>
          <a:xfrm>
            <a:off x="393000" y="1042725"/>
            <a:ext cx="8358000" cy="3059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sz="1500" b="1">
                <a:latin typeface="Arial"/>
                <a:ea typeface="Arial"/>
                <a:cs typeface="Arial"/>
                <a:sym typeface="Arial"/>
              </a:rPr>
              <a:t>Sponsorship Examples:</a:t>
            </a:r>
            <a:endParaRPr sz="1500" b="1">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MLS sponsor jersey patches will see 39.5 hours of TV exposure during the 2023 season (out of 486 hours of total game time), and the media value of that exposure is $14.9 million.</a:t>
            </a:r>
            <a:br>
              <a:rPr lang="en-US" sz="1500">
                <a:latin typeface="Arial"/>
                <a:ea typeface="Arial"/>
                <a:cs typeface="Arial"/>
                <a:sym typeface="Arial"/>
              </a:rPr>
            </a:br>
            <a:r>
              <a:rPr lang="en-US" sz="1500">
                <a:latin typeface="Arial"/>
                <a:ea typeface="Arial"/>
                <a:cs typeface="Arial"/>
                <a:sym typeface="Arial"/>
              </a:rPr>
              <a:t>(source: Nielsen)</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The video clip of Messi’s game winning goal in his Inter Miami debut generated more than 214 million views with 15.1 million engagements, worth $21.4 million in social media value (source: Zoomph)</a:t>
            </a:r>
            <a:endParaRPr sz="1500">
              <a:latin typeface="Arial"/>
              <a:ea typeface="Arial"/>
              <a:cs typeface="Arial"/>
              <a:sym typeface="Arial"/>
            </a:endParaRPr>
          </a:p>
          <a:p>
            <a:pPr marL="457200" lvl="0" indent="-323850" algn="l" rtl="0">
              <a:lnSpc>
                <a:spcPct val="100000"/>
              </a:lnSpc>
              <a:spcBef>
                <a:spcPts val="1000"/>
              </a:spcBef>
              <a:spcAft>
                <a:spcPts val="1000"/>
              </a:spcAft>
              <a:buSzPts val="1500"/>
              <a:buFont typeface="Arial"/>
              <a:buChar char="●"/>
            </a:pPr>
            <a:r>
              <a:rPr lang="en-US" sz="1500">
                <a:latin typeface="Arial"/>
                <a:ea typeface="Arial"/>
                <a:cs typeface="Arial"/>
                <a:sym typeface="Arial"/>
              </a:rPr>
              <a:t>Major League Soccer teams generated a collective 4.43 billion impressions on social media last season, up 12% from the previous year.  The LA Galaxy led the league, generating 562.9 million impressions alone, creating significant value for club sponsors and corporate partners. (source: MVP Index)</a:t>
            </a:r>
            <a:endParaRPr sz="1500">
              <a:latin typeface="Arial"/>
              <a:ea typeface="Arial"/>
              <a:cs typeface="Arial"/>
              <a:sym typeface="Arial"/>
            </a:endParaRPr>
          </a:p>
        </p:txBody>
      </p:sp>
      <p:cxnSp>
        <p:nvCxnSpPr>
          <p:cNvPr id="139" name="Google Shape;139;g239cb690a71_0_6"/>
          <p:cNvCxnSpPr/>
          <p:nvPr/>
        </p:nvCxnSpPr>
        <p:spPr>
          <a:xfrm rot="10800000">
            <a:off x="392996" y="447715"/>
            <a:ext cx="2458500" cy="0"/>
          </a:xfrm>
          <a:prstGeom prst="straightConnector1">
            <a:avLst/>
          </a:prstGeom>
          <a:noFill/>
          <a:ln w="222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29;p1">
            <a:extLst>
              <a:ext uri="{FF2B5EF4-FFF2-40B4-BE49-F238E27FC236}">
                <a16:creationId xmlns:a16="http://schemas.microsoft.com/office/drawing/2014/main" id="{96DB5718-9599-56FD-3DC3-B924321A7F6D}"/>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842960BA-FA3D-4FDB-A2E5-8031E9E60C1B}"/>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2"/>
          <p:cNvSpPr txBox="1">
            <a:spLocks noGrp="1"/>
          </p:cNvSpPr>
          <p:nvPr>
            <p:ph type="title"/>
          </p:nvPr>
        </p:nvSpPr>
        <p:spPr>
          <a:xfrm>
            <a:off x="558375"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SOCIAL MEDIA PRESENCE</a:t>
            </a:r>
            <a:endParaRPr b="1">
              <a:latin typeface="Arial"/>
              <a:ea typeface="Arial"/>
              <a:cs typeface="Arial"/>
              <a:sym typeface="Arial"/>
            </a:endParaRPr>
          </a:p>
        </p:txBody>
      </p:sp>
      <p:sp>
        <p:nvSpPr>
          <p:cNvPr id="147" name="Google Shape;147;p12"/>
          <p:cNvSpPr txBox="1">
            <a:spLocks noGrp="1"/>
          </p:cNvSpPr>
          <p:nvPr>
            <p:ph type="body" idx="1"/>
          </p:nvPr>
        </p:nvSpPr>
        <p:spPr>
          <a:xfrm>
            <a:off x="646075" y="1016000"/>
            <a:ext cx="7930500" cy="3270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b="1">
                <a:latin typeface="Arial"/>
                <a:ea typeface="Arial"/>
                <a:cs typeface="Arial"/>
                <a:sym typeface="Arial"/>
              </a:rPr>
              <a:t>What type of social media presence does a sponsorship help the </a:t>
            </a:r>
            <a:br>
              <a:rPr lang="en-US" sz="1600" b="1">
                <a:latin typeface="Arial"/>
                <a:ea typeface="Arial"/>
                <a:cs typeface="Arial"/>
                <a:sym typeface="Arial"/>
              </a:rPr>
            </a:br>
            <a:r>
              <a:rPr lang="en-US" sz="1600" b="1">
                <a:latin typeface="Arial"/>
                <a:ea typeface="Arial"/>
                <a:cs typeface="Arial"/>
                <a:sym typeface="Arial"/>
              </a:rPr>
              <a:t>sponsor tap into?</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400" b="1">
                <a:latin typeface="Arial"/>
                <a:ea typeface="Arial"/>
                <a:cs typeface="Arial"/>
                <a:sym typeface="Arial"/>
              </a:rPr>
              <a:t>Barcelona FC</a:t>
            </a:r>
            <a:endParaRPr sz="1400" b="1">
              <a:latin typeface="Arial"/>
              <a:ea typeface="Arial"/>
              <a:cs typeface="Arial"/>
              <a:sym typeface="Arial"/>
            </a:endParaRPr>
          </a:p>
          <a:p>
            <a:pPr marL="0" lvl="0" indent="0" algn="l" rtl="0">
              <a:lnSpc>
                <a:spcPct val="100000"/>
              </a:lnSpc>
              <a:spcBef>
                <a:spcPts val="0"/>
              </a:spcBef>
              <a:spcAft>
                <a:spcPts val="0"/>
              </a:spcAft>
              <a:buSzPts val="1150"/>
              <a:buNone/>
            </a:pPr>
            <a:r>
              <a:rPr lang="en-US" sz="1400">
                <a:latin typeface="Arial"/>
                <a:ea typeface="Arial"/>
                <a:cs typeface="Arial"/>
                <a:sym typeface="Arial"/>
              </a:rPr>
              <a:t>As one of the most popular sports teams in the world (w/ over 150 million followers on social media), Barcelona FC is one of the most desirable franchises among sponsors.</a:t>
            </a:r>
            <a:endParaRPr sz="1400">
              <a:latin typeface="Arial"/>
              <a:ea typeface="Arial"/>
              <a:cs typeface="Arial"/>
              <a:sym typeface="Arial"/>
            </a:endParaRPr>
          </a:p>
          <a:p>
            <a:pPr marL="0" lvl="0" indent="0" algn="l" rtl="0">
              <a:lnSpc>
                <a:spcPct val="100000"/>
              </a:lnSpc>
              <a:spcBef>
                <a:spcPts val="1000"/>
              </a:spcBef>
              <a:spcAft>
                <a:spcPts val="0"/>
              </a:spcAft>
              <a:buSzPts val="1150"/>
              <a:buNone/>
            </a:pPr>
            <a:r>
              <a:rPr lang="en-US" sz="1400" b="1">
                <a:latin typeface="Arial"/>
                <a:ea typeface="Arial"/>
                <a:cs typeface="Arial"/>
                <a:sym typeface="Arial"/>
              </a:rPr>
              <a:t>Nike</a:t>
            </a:r>
            <a:br>
              <a:rPr lang="en-US" sz="1400">
                <a:latin typeface="Arial"/>
                <a:ea typeface="Arial"/>
                <a:cs typeface="Arial"/>
                <a:sym typeface="Arial"/>
              </a:rPr>
            </a:br>
            <a:r>
              <a:rPr lang="en-US" sz="1400">
                <a:latin typeface="Arial"/>
                <a:ea typeface="Arial"/>
                <a:cs typeface="Arial"/>
                <a:sym typeface="Arial"/>
              </a:rPr>
              <a:t>In 2016, Nike extended their sponsorship agreement with Barcelona FC through 2026 for a reported $173 million per year, making it the most lucrative deal of its kind in the world. </a:t>
            </a:r>
            <a:endParaRPr sz="1400">
              <a:latin typeface="Arial"/>
              <a:ea typeface="Arial"/>
              <a:cs typeface="Arial"/>
              <a:sym typeface="Arial"/>
            </a:endParaRPr>
          </a:p>
          <a:p>
            <a:pPr marL="0" lvl="0" indent="0" algn="l" rtl="0">
              <a:lnSpc>
                <a:spcPct val="100000"/>
              </a:lnSpc>
              <a:spcBef>
                <a:spcPts val="1000"/>
              </a:spcBef>
              <a:spcAft>
                <a:spcPts val="0"/>
              </a:spcAft>
              <a:buSzPts val="1150"/>
              <a:buNone/>
            </a:pPr>
            <a:r>
              <a:rPr lang="en-US" sz="1400" b="1">
                <a:latin typeface="Arial"/>
                <a:ea typeface="Arial"/>
                <a:cs typeface="Arial"/>
                <a:sym typeface="Arial"/>
              </a:rPr>
              <a:t>Arby’s</a:t>
            </a:r>
            <a:endParaRPr sz="1400" b="1">
              <a:latin typeface="Arial"/>
              <a:ea typeface="Arial"/>
              <a:cs typeface="Arial"/>
              <a:sym typeface="Arial"/>
            </a:endParaRPr>
          </a:p>
          <a:p>
            <a:pPr marL="0" lvl="0" indent="0" algn="l" rtl="0">
              <a:lnSpc>
                <a:spcPct val="100000"/>
              </a:lnSpc>
              <a:spcBef>
                <a:spcPts val="0"/>
              </a:spcBef>
              <a:spcAft>
                <a:spcPts val="0"/>
              </a:spcAft>
              <a:buSzPts val="1150"/>
              <a:buNone/>
            </a:pPr>
            <a:r>
              <a:rPr lang="en-US" sz="1400">
                <a:latin typeface="Arial"/>
                <a:ea typeface="Arial"/>
                <a:cs typeface="Arial"/>
                <a:sym typeface="Arial"/>
              </a:rPr>
              <a:t>When Pusha T dropped a McDonald’s diss track as part of an Arby’s marketing stunt in 2022, the tweet racked up millions of views within hours, generating an equivalent of an estimated $8.2 million in advertising exposure for the brand. (source: Apex Marketing)</a:t>
            </a:r>
            <a:endParaRPr sz="1400">
              <a:latin typeface="Arial"/>
              <a:ea typeface="Arial"/>
              <a:cs typeface="Arial"/>
              <a:sym typeface="Arial"/>
            </a:endParaRPr>
          </a:p>
        </p:txBody>
      </p:sp>
      <p:cxnSp>
        <p:nvCxnSpPr>
          <p:cNvPr id="148" name="Google Shape;148;p12"/>
          <p:cNvCxnSpPr/>
          <p:nvPr/>
        </p:nvCxnSpPr>
        <p:spPr>
          <a:xfrm>
            <a:off x="646075"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29;p1">
            <a:extLst>
              <a:ext uri="{FF2B5EF4-FFF2-40B4-BE49-F238E27FC236}">
                <a16:creationId xmlns:a16="http://schemas.microsoft.com/office/drawing/2014/main" id="{60921A98-F8A3-8829-FD37-45952AD85EE7}"/>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651EF5CB-77FB-3E1D-E5A4-A3BC0537594E}"/>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13"/>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EXCLUSIVITY</a:t>
            </a:r>
            <a:endParaRPr b="1">
              <a:latin typeface="Arial"/>
              <a:ea typeface="Arial"/>
              <a:cs typeface="Arial"/>
              <a:sym typeface="Arial"/>
            </a:endParaRPr>
          </a:p>
        </p:txBody>
      </p:sp>
      <p:sp>
        <p:nvSpPr>
          <p:cNvPr id="156" name="Google Shape;156;p13"/>
          <p:cNvSpPr txBox="1">
            <a:spLocks noGrp="1"/>
          </p:cNvSpPr>
          <p:nvPr>
            <p:ph type="body" idx="1"/>
          </p:nvPr>
        </p:nvSpPr>
        <p:spPr>
          <a:xfrm>
            <a:off x="938500" y="1031575"/>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b="1">
                <a:solidFill>
                  <a:schemeClr val="dk2"/>
                </a:solidFill>
                <a:latin typeface="Arial"/>
                <a:ea typeface="Arial"/>
                <a:cs typeface="Arial"/>
                <a:sym typeface="Arial"/>
              </a:rPr>
              <a:t>Exclusivity</a:t>
            </a:r>
            <a:r>
              <a:rPr lang="en-US" sz="1600">
                <a:solidFill>
                  <a:schemeClr val="dk2"/>
                </a:solidFill>
                <a:latin typeface="Arial"/>
                <a:ea typeface="Arial"/>
                <a:cs typeface="Arial"/>
                <a:sym typeface="Arial"/>
              </a:rPr>
              <a:t> </a:t>
            </a:r>
            <a:r>
              <a:rPr lang="en-US" sz="1600">
                <a:latin typeface="Arial"/>
                <a:ea typeface="Arial"/>
                <a:cs typeface="Arial"/>
                <a:sym typeface="Arial"/>
              </a:rPr>
              <a:t>provides a sponsor the unique opportunity to be the only company sponsoring in a particular product category.</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To capitalize on the fierce in-state rivalry between the schools, the University of Oregon and Oregon State University offer sponsorship exclusivity in five specific categories for their games – automotive, casino/resort, financial, health care and grocery.</a:t>
            </a:r>
            <a:endParaRPr sz="1600">
              <a:latin typeface="Arial"/>
              <a:ea typeface="Arial"/>
              <a:cs typeface="Arial"/>
              <a:sym typeface="Arial"/>
            </a:endParaRPr>
          </a:p>
          <a:p>
            <a:pPr marL="914400" lvl="1"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Each of the sponsors of the rivalry series – PacificSource Health Plans, Toyota, Safeway/Albertsons, Spirit Mountain Casino and First Interstate Bank – all enjoy a strong presence in the state of Oregon.</a:t>
            </a:r>
            <a:endParaRPr sz="1600">
              <a:latin typeface="Arial"/>
              <a:ea typeface="Arial"/>
              <a:cs typeface="Arial"/>
              <a:sym typeface="Arial"/>
            </a:endParaRPr>
          </a:p>
          <a:p>
            <a:pPr marL="0" lvl="0" indent="0" algn="l" rtl="0">
              <a:lnSpc>
                <a:spcPct val="100000"/>
              </a:lnSpc>
              <a:spcBef>
                <a:spcPts val="1000"/>
              </a:spcBef>
              <a:spcAft>
                <a:spcPts val="0"/>
              </a:spcAft>
              <a:buSzPts val="1150"/>
              <a:buNone/>
            </a:pPr>
            <a:endParaRPr sz="1400">
              <a:latin typeface="Arial"/>
              <a:ea typeface="Arial"/>
              <a:cs typeface="Arial"/>
              <a:sym typeface="Arial"/>
            </a:endParaRPr>
          </a:p>
          <a:p>
            <a:pPr marL="0" lvl="0" indent="0" algn="l" rtl="0">
              <a:lnSpc>
                <a:spcPct val="100000"/>
              </a:lnSpc>
              <a:spcBef>
                <a:spcPts val="1000"/>
              </a:spcBef>
              <a:spcAft>
                <a:spcPts val="1000"/>
              </a:spcAft>
              <a:buSzPts val="1150"/>
              <a:buNone/>
            </a:pPr>
            <a:endParaRPr sz="1400">
              <a:latin typeface="Arial"/>
              <a:ea typeface="Arial"/>
              <a:cs typeface="Arial"/>
              <a:sym typeface="Arial"/>
            </a:endParaRPr>
          </a:p>
        </p:txBody>
      </p:sp>
      <p:cxnSp>
        <p:nvCxnSpPr>
          <p:cNvPr id="157" name="Google Shape;157;p13"/>
          <p:cNvCxnSpPr/>
          <p:nvPr/>
        </p:nvCxnSpPr>
        <p:spPr>
          <a:xfrm>
            <a:off x="9385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29;p1">
            <a:extLst>
              <a:ext uri="{FF2B5EF4-FFF2-40B4-BE49-F238E27FC236}">
                <a16:creationId xmlns:a16="http://schemas.microsoft.com/office/drawing/2014/main" id="{A8436B43-D190-57AD-D0CC-CDC464EED9FE}"/>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9ED5BDBB-F9CB-EF53-ED95-45B18DE7B95F}"/>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14"/>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SALES IMPACT</a:t>
            </a:r>
            <a:br>
              <a:rPr lang="en-US" b="1">
                <a:latin typeface="Arial"/>
                <a:ea typeface="Arial"/>
                <a:cs typeface="Arial"/>
                <a:sym typeface="Arial"/>
              </a:rPr>
            </a:br>
            <a:endParaRPr b="1">
              <a:latin typeface="Arial"/>
              <a:ea typeface="Arial"/>
              <a:cs typeface="Arial"/>
              <a:sym typeface="Arial"/>
            </a:endParaRPr>
          </a:p>
        </p:txBody>
      </p:sp>
      <p:sp>
        <p:nvSpPr>
          <p:cNvPr id="165" name="Google Shape;165;p14"/>
          <p:cNvSpPr txBox="1">
            <a:spLocks noGrp="1"/>
          </p:cNvSpPr>
          <p:nvPr>
            <p:ph type="body" idx="1"/>
          </p:nvPr>
        </p:nvSpPr>
        <p:spPr>
          <a:xfrm>
            <a:off x="938500" y="1037675"/>
            <a:ext cx="4454400" cy="3443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Does the sponsorship create the potential to increase consumer sales? </a:t>
            </a:r>
            <a:endParaRPr sz="1800">
              <a:latin typeface="Arial"/>
              <a:ea typeface="Arial"/>
              <a:cs typeface="Arial"/>
              <a:sym typeface="Arial"/>
            </a:endParaRPr>
          </a:p>
          <a:p>
            <a:pPr marL="395288" lvl="0" indent="-395288" algn="l" rtl="0">
              <a:lnSpc>
                <a:spcPct val="100000"/>
              </a:lnSpc>
              <a:spcBef>
                <a:spcPts val="1200"/>
              </a:spcBef>
              <a:spcAft>
                <a:spcPts val="0"/>
              </a:spcAft>
              <a:buSzPts val="1150"/>
              <a:buNone/>
            </a:pPr>
            <a:r>
              <a:rPr lang="en-US" sz="1600">
                <a:latin typeface="Arial"/>
                <a:ea typeface="Arial"/>
                <a:cs typeface="Arial"/>
                <a:sym typeface="Arial"/>
              </a:rPr>
              <a:t>●	Visa said travelers spent $182 million on their cards in Brazil from June 12-26 during the World Cup, a 152% increase over the year</a:t>
            </a:r>
            <a:endParaRPr/>
          </a:p>
          <a:p>
            <a:pPr marL="395288" lvl="0" indent="-395288" algn="l" rtl="0">
              <a:lnSpc>
                <a:spcPct val="100000"/>
              </a:lnSpc>
              <a:spcBef>
                <a:spcPts val="1200"/>
              </a:spcBef>
              <a:spcAft>
                <a:spcPts val="0"/>
              </a:spcAft>
              <a:buSzPts val="1150"/>
              <a:buNone/>
            </a:pPr>
            <a:r>
              <a:rPr lang="en-US" sz="1400">
                <a:latin typeface="Arial"/>
                <a:ea typeface="Arial"/>
                <a:cs typeface="Arial"/>
                <a:sym typeface="Arial"/>
              </a:rPr>
              <a:t>●	</a:t>
            </a:r>
            <a:r>
              <a:rPr lang="en-US" sz="1600">
                <a:latin typeface="Arial"/>
                <a:ea typeface="Arial"/>
                <a:cs typeface="Arial"/>
                <a:sym typeface="Arial"/>
              </a:rPr>
              <a:t>According to Nielsen’s 2022 Global Sports Marketing Report, sports sponsorships drove an average 10% lift in purchase intent among the fanbase </a:t>
            </a:r>
            <a:endParaRPr sz="1600">
              <a:latin typeface="Arial"/>
              <a:ea typeface="Arial"/>
              <a:cs typeface="Arial"/>
              <a:sym typeface="Arial"/>
            </a:endParaRPr>
          </a:p>
        </p:txBody>
      </p:sp>
      <p:cxnSp>
        <p:nvCxnSpPr>
          <p:cNvPr id="166" name="Google Shape;166;p14"/>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169" name="Google Shape;169;p14" descr="Visa Brings Digital Payments to Rio 2016 Olympic Games as 1.2 Million  Travelers Are Expected in Brazil | Business Wire"/>
          <p:cNvPicPr preferRelativeResize="0"/>
          <p:nvPr/>
        </p:nvPicPr>
        <p:blipFill rotWithShape="1">
          <a:blip r:embed="rId3">
            <a:alphaModFix/>
          </a:blip>
          <a:srcRect/>
          <a:stretch/>
        </p:blipFill>
        <p:spPr>
          <a:xfrm>
            <a:off x="5750235" y="1495677"/>
            <a:ext cx="2159730" cy="1542047"/>
          </a:xfrm>
          <a:prstGeom prst="rect">
            <a:avLst/>
          </a:prstGeom>
          <a:noFill/>
          <a:ln>
            <a:noFill/>
          </a:ln>
        </p:spPr>
      </p:pic>
      <p:pic>
        <p:nvPicPr>
          <p:cNvPr id="2" name="Google Shape;29;p1">
            <a:extLst>
              <a:ext uri="{FF2B5EF4-FFF2-40B4-BE49-F238E27FC236}">
                <a16:creationId xmlns:a16="http://schemas.microsoft.com/office/drawing/2014/main" id="{193F8F86-37A1-B251-BAFC-0DD3F9491710}"/>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4F547614-80B2-CFC2-3DBC-A8F4F6E0544D}"/>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15"/>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SPONSORSHIP ACTIVATION</a:t>
            </a:r>
            <a:endParaRPr b="1">
              <a:latin typeface="Arial"/>
              <a:ea typeface="Arial"/>
              <a:cs typeface="Arial"/>
              <a:sym typeface="Arial"/>
            </a:endParaRPr>
          </a:p>
        </p:txBody>
      </p:sp>
      <p:sp>
        <p:nvSpPr>
          <p:cNvPr id="175" name="Google Shape;175;p15"/>
          <p:cNvSpPr txBox="1">
            <a:spLocks noGrp="1"/>
          </p:cNvSpPr>
          <p:nvPr>
            <p:ph type="body" idx="1"/>
          </p:nvPr>
        </p:nvSpPr>
        <p:spPr>
          <a:xfrm>
            <a:off x="985950" y="1042625"/>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b="1">
                <a:solidFill>
                  <a:schemeClr val="dk2"/>
                </a:solidFill>
                <a:latin typeface="Arial"/>
                <a:ea typeface="Arial"/>
                <a:cs typeface="Arial"/>
                <a:sym typeface="Arial"/>
              </a:rPr>
              <a:t>Sponsorship activation</a:t>
            </a:r>
            <a:r>
              <a:rPr lang="en-US" sz="1600" b="1">
                <a:solidFill>
                  <a:srgbClr val="EF8600"/>
                </a:solidFill>
                <a:latin typeface="Arial"/>
                <a:ea typeface="Arial"/>
                <a:cs typeface="Arial"/>
                <a:sym typeface="Arial"/>
              </a:rPr>
              <a:t> </a:t>
            </a:r>
            <a:r>
              <a:rPr lang="en-US" sz="1600">
                <a:latin typeface="Arial"/>
                <a:ea typeface="Arial"/>
                <a:cs typeface="Arial"/>
                <a:sym typeface="Arial"/>
              </a:rPr>
              <a:t>refers to the action taken to escalate its impact and to increase the overall value of the sponsorship. </a:t>
            </a:r>
            <a:endParaRPr>
              <a:latin typeface="Arial"/>
              <a:ea typeface="Arial"/>
              <a:cs typeface="Arial"/>
              <a:sym typeface="Arial"/>
            </a:endParaRPr>
          </a:p>
          <a:p>
            <a:pPr marL="0" lvl="0" indent="0" algn="l" rtl="0">
              <a:lnSpc>
                <a:spcPct val="100000"/>
              </a:lnSpc>
              <a:spcBef>
                <a:spcPts val="1000"/>
              </a:spcBef>
              <a:spcAft>
                <a:spcPts val="0"/>
              </a:spcAft>
              <a:buSzPts val="1150"/>
              <a:buNone/>
            </a:pPr>
            <a:r>
              <a:rPr lang="en-US" sz="1600">
                <a:latin typeface="Arial"/>
                <a:ea typeface="Arial"/>
                <a:cs typeface="Arial"/>
                <a:sym typeface="Arial"/>
              </a:rPr>
              <a:t>Companies can activate a sponsorship in a variety of ways.  </a:t>
            </a:r>
            <a:endParaRPr sz="1600">
              <a:latin typeface="Arial"/>
              <a:ea typeface="Arial"/>
              <a:cs typeface="Arial"/>
              <a:sym typeface="Arial"/>
            </a:endParaRPr>
          </a:p>
          <a:p>
            <a:pPr marL="0" lvl="0" indent="0" algn="l" rtl="0">
              <a:lnSpc>
                <a:spcPct val="100000"/>
              </a:lnSpc>
              <a:spcBef>
                <a:spcPts val="1000"/>
              </a:spcBef>
              <a:spcAft>
                <a:spcPts val="0"/>
              </a:spcAft>
              <a:buSzPts val="1150"/>
              <a:buNone/>
            </a:pPr>
            <a:r>
              <a:rPr lang="en-US" sz="1600" b="1">
                <a:latin typeface="Arial"/>
                <a:ea typeface="Arial"/>
                <a:cs typeface="Arial"/>
                <a:sym typeface="Arial"/>
              </a:rPr>
              <a:t>Popular activation strategies include:</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Pop-ups</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Exhibits and displays</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Social media</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Endorsement campaigns</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Advertising campaigns</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Digital activations</a:t>
            </a:r>
            <a:endParaRPr/>
          </a:p>
          <a:p>
            <a:pPr marL="0" lvl="0" indent="0" algn="l" rtl="0">
              <a:lnSpc>
                <a:spcPct val="100000"/>
              </a:lnSpc>
              <a:spcBef>
                <a:spcPts val="0"/>
              </a:spcBef>
              <a:spcAft>
                <a:spcPts val="0"/>
              </a:spcAft>
              <a:buSzPts val="1150"/>
              <a:buNone/>
            </a:pPr>
            <a:endParaRPr>
              <a:latin typeface="Arial"/>
              <a:ea typeface="Arial"/>
              <a:cs typeface="Arial"/>
              <a:sym typeface="Arial"/>
            </a:endParaRPr>
          </a:p>
        </p:txBody>
      </p:sp>
      <p:cxnSp>
        <p:nvCxnSpPr>
          <p:cNvPr id="176" name="Google Shape;176;p15"/>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29;p1">
            <a:extLst>
              <a:ext uri="{FF2B5EF4-FFF2-40B4-BE49-F238E27FC236}">
                <a16:creationId xmlns:a16="http://schemas.microsoft.com/office/drawing/2014/main" id="{35C0185E-FF2C-1CB9-F95A-7D2F5ED5DF38}"/>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0CEBE8FF-B2E8-075B-373C-7C0A9A9AD888}"/>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g2381469ad4a_0_9"/>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POP-UPS</a:t>
            </a:r>
            <a:endParaRPr b="1">
              <a:latin typeface="Arial"/>
              <a:ea typeface="Arial"/>
              <a:cs typeface="Arial"/>
              <a:sym typeface="Arial"/>
            </a:endParaRPr>
          </a:p>
        </p:txBody>
      </p:sp>
      <p:sp>
        <p:nvSpPr>
          <p:cNvPr id="184" name="Google Shape;184;g2381469ad4a_0_9"/>
          <p:cNvSpPr txBox="1">
            <a:spLocks noGrp="1"/>
          </p:cNvSpPr>
          <p:nvPr>
            <p:ph type="body" idx="1"/>
          </p:nvPr>
        </p:nvSpPr>
        <p:spPr>
          <a:xfrm>
            <a:off x="938500" y="1042625"/>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dirty="0">
                <a:latin typeface="Arial"/>
                <a:ea typeface="Arial"/>
                <a:cs typeface="Arial"/>
                <a:sym typeface="Arial"/>
              </a:rPr>
              <a:t>As part of its activation of its position as an official NFL sponsor, Tostitos opened a “</a:t>
            </a:r>
            <a:r>
              <a:rPr lang="en-US" sz="1600" dirty="0" err="1">
                <a:latin typeface="Arial"/>
                <a:ea typeface="Arial"/>
                <a:cs typeface="Arial"/>
                <a:sym typeface="Arial"/>
              </a:rPr>
              <a:t>Tost</a:t>
            </a:r>
            <a:r>
              <a:rPr lang="en-US" sz="1600" dirty="0">
                <a:latin typeface="Arial"/>
                <a:ea typeface="Arial"/>
                <a:cs typeface="Arial"/>
                <a:sym typeface="Arial"/>
              </a:rPr>
              <a:t> by Tostitos” pop-up restaurant at the Super Bowl in Phoenix, Arizona in 2023.  </a:t>
            </a:r>
            <a:endParaRPr sz="1600" dirty="0">
              <a:latin typeface="Arial"/>
              <a:ea typeface="Arial"/>
              <a:cs typeface="Arial"/>
              <a:sym typeface="Arial"/>
            </a:endParaRPr>
          </a:p>
          <a:p>
            <a:pPr marL="0" lvl="0" indent="0" algn="l" rtl="0">
              <a:lnSpc>
                <a:spcPct val="100000"/>
              </a:lnSpc>
              <a:spcBef>
                <a:spcPts val="1000"/>
              </a:spcBef>
              <a:spcAft>
                <a:spcPts val="0"/>
              </a:spcAft>
              <a:buSzPts val="1150"/>
              <a:buNone/>
            </a:pPr>
            <a:r>
              <a:rPr lang="en-US" sz="1600" b="1" dirty="0">
                <a:latin typeface="Arial"/>
                <a:ea typeface="Arial"/>
                <a:cs typeface="Arial"/>
                <a:sym typeface="Arial"/>
              </a:rPr>
              <a:t>The menu featured a variety of dishes with a Tostitos theme, including:</a:t>
            </a:r>
            <a:endParaRPr sz="1600" b="1" dirty="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dirty="0">
                <a:latin typeface="Arial"/>
                <a:ea typeface="Arial"/>
                <a:cs typeface="Arial"/>
                <a:sym typeface="Arial"/>
              </a:rPr>
              <a:t>Tostitos Breaded Chicken Strips with Tostitos Toppers Dipping Sauce: Marinated chicken strips breaded with crushed Tostitos Restaurant Style Tortilla Chips and served with Tostitos Toppers sauces for dipping.</a:t>
            </a:r>
            <a:endParaRPr sz="1600" dirty="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dirty="0">
                <a:latin typeface="Arial"/>
                <a:ea typeface="Arial"/>
                <a:cs typeface="Arial"/>
                <a:sym typeface="Arial"/>
              </a:rPr>
              <a:t>Tostitos-Style Arizona Cheese Crisp: The traditional Arizona favorite. Large flour tortilla topped with cheese and green chiles and toasted crisp, drizzled with Tostitos Toppers Fire Roasted Red Chili Pepper sauce.</a:t>
            </a:r>
            <a:endParaRPr sz="1600" dirty="0">
              <a:latin typeface="Arial"/>
              <a:ea typeface="Arial"/>
              <a:cs typeface="Arial"/>
              <a:sym typeface="Arial"/>
            </a:endParaRPr>
          </a:p>
          <a:p>
            <a:pPr marL="0" lvl="0" indent="0" algn="l" rtl="0">
              <a:lnSpc>
                <a:spcPct val="100000"/>
              </a:lnSpc>
              <a:spcBef>
                <a:spcPts val="1000"/>
              </a:spcBef>
              <a:spcAft>
                <a:spcPts val="0"/>
              </a:spcAft>
              <a:buSzPts val="1150"/>
              <a:buNone/>
            </a:pPr>
            <a:r>
              <a:rPr lang="en-US" sz="1600" b="1" dirty="0">
                <a:latin typeface="Arial"/>
                <a:ea typeface="Arial"/>
                <a:cs typeface="Arial"/>
                <a:sym typeface="Arial"/>
              </a:rPr>
              <a:t>… and more</a:t>
            </a:r>
            <a:endParaRPr sz="1600" b="1" dirty="0">
              <a:latin typeface="Arial"/>
              <a:ea typeface="Arial"/>
              <a:cs typeface="Arial"/>
              <a:sym typeface="Arial"/>
            </a:endParaRPr>
          </a:p>
          <a:p>
            <a:pPr marL="0" lvl="0" indent="0" algn="l" rtl="0">
              <a:lnSpc>
                <a:spcPct val="100000"/>
              </a:lnSpc>
              <a:spcBef>
                <a:spcPts val="1000"/>
              </a:spcBef>
              <a:spcAft>
                <a:spcPts val="0"/>
              </a:spcAft>
              <a:buSzPts val="1150"/>
              <a:buNone/>
            </a:pPr>
            <a:endParaRPr sz="1600" dirty="0">
              <a:latin typeface="Arial"/>
              <a:ea typeface="Arial"/>
              <a:cs typeface="Arial"/>
              <a:sym typeface="Arial"/>
            </a:endParaRPr>
          </a:p>
          <a:p>
            <a:pPr marL="0" lvl="0" indent="0" algn="l" rtl="0">
              <a:lnSpc>
                <a:spcPct val="100000"/>
              </a:lnSpc>
              <a:spcBef>
                <a:spcPts val="1000"/>
              </a:spcBef>
              <a:spcAft>
                <a:spcPts val="1000"/>
              </a:spcAft>
              <a:buSzPts val="1150"/>
              <a:buNone/>
            </a:pPr>
            <a:endParaRPr sz="1600" dirty="0">
              <a:latin typeface="Arial"/>
              <a:ea typeface="Arial"/>
              <a:cs typeface="Arial"/>
              <a:sym typeface="Arial"/>
            </a:endParaRPr>
          </a:p>
        </p:txBody>
      </p:sp>
      <p:cxnSp>
        <p:nvCxnSpPr>
          <p:cNvPr id="185" name="Google Shape;185;g2381469ad4a_0_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29;p1">
            <a:extLst>
              <a:ext uri="{FF2B5EF4-FFF2-40B4-BE49-F238E27FC236}">
                <a16:creationId xmlns:a16="http://schemas.microsoft.com/office/drawing/2014/main" id="{973A6B90-12C8-6DFB-1E1E-95AC4AD0E1B2}"/>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CC26CD01-B161-7165-453F-189D4A837504}"/>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g2381469ad4a_0_19"/>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EXHIBITS &amp; DISPLAYS</a:t>
            </a:r>
            <a:endParaRPr b="1">
              <a:latin typeface="Arial"/>
              <a:ea typeface="Arial"/>
              <a:cs typeface="Arial"/>
              <a:sym typeface="Arial"/>
            </a:endParaRPr>
          </a:p>
        </p:txBody>
      </p:sp>
      <p:sp>
        <p:nvSpPr>
          <p:cNvPr id="193" name="Google Shape;193;g2381469ad4a_0_19"/>
          <p:cNvSpPr txBox="1">
            <a:spLocks noGrp="1"/>
          </p:cNvSpPr>
          <p:nvPr>
            <p:ph type="body" idx="1"/>
          </p:nvPr>
        </p:nvSpPr>
        <p:spPr>
          <a:xfrm>
            <a:off x="938500" y="1103475"/>
            <a:ext cx="45732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latin typeface="Arial"/>
                <a:ea typeface="Arial"/>
                <a:cs typeface="Arial"/>
                <a:sym typeface="Arial"/>
              </a:rPr>
              <a:t>According to the LA Times, one of the best attractions at one Comic Con event in San Diego in 2018 wasn’t an exhibit or autograph signing; it was a Taco Bell sponsorship activation. </a:t>
            </a:r>
            <a:endParaRPr sz="1600">
              <a:latin typeface="Arial"/>
              <a:ea typeface="Arial"/>
              <a:cs typeface="Arial"/>
              <a:sym typeface="Arial"/>
            </a:endParaRPr>
          </a:p>
          <a:p>
            <a:pPr marL="0" lvl="0" indent="0" algn="l" rtl="0">
              <a:lnSpc>
                <a:spcPct val="100000"/>
              </a:lnSpc>
              <a:spcBef>
                <a:spcPts val="1000"/>
              </a:spcBef>
              <a:spcAft>
                <a:spcPts val="1000"/>
              </a:spcAft>
              <a:buSzPts val="1150"/>
              <a:buNone/>
            </a:pPr>
            <a:r>
              <a:rPr lang="en-US" sz="1600">
                <a:latin typeface="Arial"/>
                <a:ea typeface="Arial"/>
                <a:cs typeface="Arial"/>
                <a:sym typeface="Arial"/>
              </a:rPr>
              <a:t>The brand created a futuristic Taco Bell pop-up that featured a neon-lit futuristic replica of the restaurant seen in the 1993 Sylvester Stallone sci-fi pic "Demolition Man," recreated in lavish detail for the film's 25th anniversary, complete with bright blue cocktails, robot waiters and Crunch Wraps from the "future."</a:t>
            </a:r>
            <a:endParaRPr sz="1600">
              <a:latin typeface="Arial"/>
              <a:ea typeface="Arial"/>
              <a:cs typeface="Arial"/>
              <a:sym typeface="Arial"/>
            </a:endParaRPr>
          </a:p>
        </p:txBody>
      </p:sp>
      <p:cxnSp>
        <p:nvCxnSpPr>
          <p:cNvPr id="194" name="Google Shape;194;g2381469ad4a_0_1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197" name="Google Shape;197;g2381469ad4a_0_19"/>
          <p:cNvPicPr preferRelativeResize="0"/>
          <p:nvPr/>
        </p:nvPicPr>
        <p:blipFill rotWithShape="1">
          <a:blip r:embed="rId3">
            <a:alphaModFix/>
          </a:blip>
          <a:srcRect/>
          <a:stretch/>
        </p:blipFill>
        <p:spPr>
          <a:xfrm>
            <a:off x="5978425" y="902788"/>
            <a:ext cx="2670350" cy="3337924"/>
          </a:xfrm>
          <a:prstGeom prst="rect">
            <a:avLst/>
          </a:prstGeom>
          <a:noFill/>
          <a:ln>
            <a:noFill/>
          </a:ln>
        </p:spPr>
      </p:pic>
      <p:pic>
        <p:nvPicPr>
          <p:cNvPr id="2" name="Google Shape;29;p1">
            <a:extLst>
              <a:ext uri="{FF2B5EF4-FFF2-40B4-BE49-F238E27FC236}">
                <a16:creationId xmlns:a16="http://schemas.microsoft.com/office/drawing/2014/main" id="{3E3C8C26-216B-8D09-BC76-E22A585403DF}"/>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0355A4B8-78D0-132E-1CF7-DCB981CEE58B}"/>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g2381469ad4a_0_29"/>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SOCIAL MEDIA</a:t>
            </a:r>
            <a:endParaRPr b="1">
              <a:latin typeface="Arial"/>
              <a:ea typeface="Arial"/>
              <a:cs typeface="Arial"/>
              <a:sym typeface="Arial"/>
            </a:endParaRPr>
          </a:p>
        </p:txBody>
      </p:sp>
      <p:sp>
        <p:nvSpPr>
          <p:cNvPr id="203" name="Google Shape;203;g2381469ad4a_0_29"/>
          <p:cNvSpPr txBox="1">
            <a:spLocks noGrp="1"/>
          </p:cNvSpPr>
          <p:nvPr>
            <p:ph type="body" idx="1"/>
          </p:nvPr>
        </p:nvSpPr>
        <p:spPr>
          <a:xfrm>
            <a:off x="938500" y="1031575"/>
            <a:ext cx="76974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b="1">
                <a:latin typeface="Arial"/>
                <a:ea typeface="Arial"/>
                <a:cs typeface="Arial"/>
                <a:sym typeface="Arial"/>
              </a:rPr>
              <a:t>88% of companies worldwide used social media as a channel for activating sponsorships. </a:t>
            </a:r>
            <a:r>
              <a:rPr lang="en-US" sz="1400">
                <a:latin typeface="Arial"/>
                <a:ea typeface="Arial"/>
                <a:cs typeface="Arial"/>
                <a:sym typeface="Arial"/>
              </a:rPr>
              <a:t>(source: IEG, Performance Research)</a:t>
            </a:r>
            <a:endParaRPr sz="14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Chipotle is the “Official Mexican Restaurant of U.S. Soccer.” They activated the sponsorship during the 2023 FIFA Women’s World Cup with the launch of a “Bowls for Goals” promotion on Twitter.  </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Throughout the tournament, the U.S. Women’s National Team would post a special code to the team’s Twitter account whenever they scored a goal to either tie or take the lead in the match.  </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The first 2,500 fans to text that code to “888222” would receive a free digital entree.  The activation also included behind-the-scenes content featuring USWNT stars Rose Lavelle and Sophia Smith, along with exclusive digital menu items.</a:t>
            </a:r>
            <a:endParaRPr sz="1600">
              <a:latin typeface="Arial"/>
              <a:ea typeface="Arial"/>
              <a:cs typeface="Arial"/>
              <a:sym typeface="Arial"/>
            </a:endParaRPr>
          </a:p>
          <a:p>
            <a:pPr marL="0" lvl="0" indent="0" algn="l" rtl="0">
              <a:lnSpc>
                <a:spcPct val="100000"/>
              </a:lnSpc>
              <a:spcBef>
                <a:spcPts val="1000"/>
              </a:spcBef>
              <a:spcAft>
                <a:spcPts val="0"/>
              </a:spcAft>
              <a:buSzPts val="1150"/>
              <a:buNone/>
            </a:pPr>
            <a:endParaRPr sz="1600">
              <a:latin typeface="Arial"/>
              <a:ea typeface="Arial"/>
              <a:cs typeface="Arial"/>
              <a:sym typeface="Arial"/>
            </a:endParaRPr>
          </a:p>
          <a:p>
            <a:pPr marL="0" lvl="0" indent="0" algn="l" rtl="0">
              <a:lnSpc>
                <a:spcPct val="100000"/>
              </a:lnSpc>
              <a:spcBef>
                <a:spcPts val="1000"/>
              </a:spcBef>
              <a:spcAft>
                <a:spcPts val="1000"/>
              </a:spcAft>
              <a:buSzPts val="1150"/>
              <a:buNone/>
            </a:pPr>
            <a:endParaRPr sz="1600">
              <a:latin typeface="Arial"/>
              <a:ea typeface="Arial"/>
              <a:cs typeface="Arial"/>
              <a:sym typeface="Arial"/>
            </a:endParaRPr>
          </a:p>
        </p:txBody>
      </p:sp>
      <p:cxnSp>
        <p:nvCxnSpPr>
          <p:cNvPr id="204" name="Google Shape;204;g2381469ad4a_0_2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29;p1">
            <a:extLst>
              <a:ext uri="{FF2B5EF4-FFF2-40B4-BE49-F238E27FC236}">
                <a16:creationId xmlns:a16="http://schemas.microsoft.com/office/drawing/2014/main" id="{6F81199A-532B-63CC-B4C0-66ADDD3B0D73}"/>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5BBF4986-2645-5464-0E8B-9CFE532F98D9}"/>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
        <p:cNvGrpSpPr/>
        <p:nvPr/>
      </p:nvGrpSpPr>
      <p:grpSpPr>
        <a:xfrm>
          <a:off x="0" y="0"/>
          <a:ext cx="0" cy="0"/>
          <a:chOff x="0" y="0"/>
          <a:chExt cx="0" cy="0"/>
        </a:xfrm>
      </p:grpSpPr>
      <p:sp>
        <p:nvSpPr>
          <p:cNvPr id="35" name="Google Shape;35;p2"/>
          <p:cNvSpPr txBox="1">
            <a:spLocks noGrp="1"/>
          </p:cNvSpPr>
          <p:nvPr>
            <p:ph type="title"/>
          </p:nvPr>
        </p:nvSpPr>
        <p:spPr>
          <a:xfrm>
            <a:off x="1412634" y="212810"/>
            <a:ext cx="5735700" cy="585603"/>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r>
              <a:rPr lang="en-US" b="1">
                <a:latin typeface="Arial"/>
                <a:ea typeface="Arial"/>
                <a:cs typeface="Arial"/>
                <a:sym typeface="Arial"/>
              </a:rPr>
              <a:t>WHY SPONSOR?</a:t>
            </a:r>
            <a:endParaRPr b="1">
              <a:latin typeface="Arial"/>
              <a:ea typeface="Arial"/>
              <a:cs typeface="Arial"/>
              <a:sym typeface="Arial"/>
            </a:endParaRPr>
          </a:p>
        </p:txBody>
      </p:sp>
      <p:sp>
        <p:nvSpPr>
          <p:cNvPr id="36" name="Google Shape;36;p2"/>
          <p:cNvSpPr txBox="1">
            <a:spLocks noGrp="1"/>
          </p:cNvSpPr>
          <p:nvPr>
            <p:ph type="body" idx="1"/>
          </p:nvPr>
        </p:nvSpPr>
        <p:spPr>
          <a:xfrm>
            <a:off x="4672073" y="1291548"/>
            <a:ext cx="3854689" cy="2411207"/>
          </a:xfrm>
          <a:prstGeom prst="rect">
            <a:avLst/>
          </a:prstGeom>
          <a:noFill/>
          <a:ln>
            <a:noFill/>
          </a:ln>
        </p:spPr>
        <p:txBody>
          <a:bodyPr spcFirstLastPara="1" wrap="square" lIns="91425" tIns="91425" rIns="91425" bIns="91425" anchor="t" anchorCtr="0">
            <a:noAutofit/>
          </a:bodyPr>
          <a:lstStyle/>
          <a:p>
            <a:pPr marL="285750" indent="-285750">
              <a:buFont typeface="Arial" panose="020B0604020202020204" pitchFamily="34" charset="0"/>
              <a:buChar char="•"/>
            </a:pPr>
            <a:r>
              <a:rPr lang="en-US" sz="1400" dirty="0">
                <a:latin typeface="Arial"/>
                <a:ea typeface="Arial"/>
                <a:cs typeface="Arial"/>
                <a:sym typeface="Arial"/>
              </a:rPr>
              <a:t>Create merchandising opportunities</a:t>
            </a:r>
            <a:endParaRPr dirty="0"/>
          </a:p>
          <a:p>
            <a:pPr marL="285750" indent="-285750">
              <a:buFont typeface="Arial" panose="020B0604020202020204" pitchFamily="34" charset="0"/>
              <a:buChar char="•"/>
            </a:pPr>
            <a:r>
              <a:rPr lang="en-US" sz="1400" dirty="0">
                <a:latin typeface="Arial"/>
                <a:ea typeface="Arial"/>
                <a:cs typeface="Arial"/>
                <a:sym typeface="Arial"/>
              </a:rPr>
              <a:t>Build company awareness </a:t>
            </a:r>
            <a:endParaRPr dirty="0"/>
          </a:p>
          <a:p>
            <a:pPr marL="285750" indent="-285750">
              <a:buFont typeface="Arial" panose="020B0604020202020204" pitchFamily="34" charset="0"/>
              <a:buChar char="•"/>
            </a:pPr>
            <a:r>
              <a:rPr lang="en-US" sz="1400" dirty="0">
                <a:latin typeface="Arial"/>
                <a:ea typeface="Arial"/>
                <a:cs typeface="Arial"/>
                <a:sym typeface="Arial"/>
              </a:rPr>
              <a:t>Differentiate products </a:t>
            </a:r>
            <a:endParaRPr dirty="0"/>
          </a:p>
          <a:p>
            <a:pPr marL="285750" indent="-285750">
              <a:buFont typeface="Arial" panose="020B0604020202020204" pitchFamily="34" charset="0"/>
              <a:buChar char="•"/>
            </a:pPr>
            <a:r>
              <a:rPr lang="en-US" sz="1400" dirty="0">
                <a:latin typeface="Arial"/>
                <a:ea typeface="Arial"/>
                <a:cs typeface="Arial"/>
                <a:sym typeface="Arial"/>
              </a:rPr>
              <a:t>Associate with particular lifestyles </a:t>
            </a:r>
            <a:endParaRPr dirty="0"/>
          </a:p>
          <a:p>
            <a:pPr marL="285750" indent="-285750">
              <a:buFont typeface="Arial" panose="020B0604020202020204" pitchFamily="34" charset="0"/>
              <a:buChar char="•"/>
            </a:pPr>
            <a:r>
              <a:rPr lang="en-US" sz="1400" dirty="0">
                <a:latin typeface="Arial"/>
                <a:ea typeface="Arial"/>
                <a:cs typeface="Arial"/>
                <a:sym typeface="Arial"/>
              </a:rPr>
              <a:t>Business-to-Business marketing </a:t>
            </a:r>
            <a:endParaRPr dirty="0"/>
          </a:p>
          <a:p>
            <a:pPr marL="285750" indent="-285750">
              <a:buFont typeface="Arial" panose="020B0604020202020204" pitchFamily="34" charset="0"/>
              <a:buChar char="•"/>
            </a:pPr>
            <a:r>
              <a:rPr lang="en-US" sz="1400" dirty="0">
                <a:latin typeface="Arial"/>
                <a:ea typeface="Arial"/>
                <a:cs typeface="Arial"/>
                <a:sym typeface="Arial"/>
              </a:rPr>
              <a:t>Distinguish from the competition </a:t>
            </a:r>
            <a:endParaRPr lang="en-US" dirty="0">
              <a:ea typeface="Arial"/>
              <a:cs typeface="Arial"/>
            </a:endParaRPr>
          </a:p>
          <a:p>
            <a:pPr marL="285750" indent="-285750">
              <a:buFont typeface="Arial" panose="020B0604020202020204" pitchFamily="34" charset="0"/>
              <a:buChar char="•"/>
            </a:pPr>
            <a:r>
              <a:rPr lang="en-US" sz="1400" dirty="0">
                <a:latin typeface="Arial"/>
                <a:ea typeface="Arial"/>
                <a:cs typeface="Arial"/>
                <a:sym typeface="Arial"/>
              </a:rPr>
              <a:t>Introduce a new product or service to a large audience </a:t>
            </a:r>
            <a:endParaRPr dirty="0"/>
          </a:p>
          <a:p>
            <a:pPr marL="285750" indent="-285750">
              <a:buFont typeface="Arial" panose="020B0604020202020204" pitchFamily="34" charset="0"/>
              <a:buChar char="•"/>
            </a:pPr>
            <a:r>
              <a:rPr lang="en-US" sz="1400" dirty="0">
                <a:latin typeface="Arial"/>
                <a:ea typeface="Arial"/>
                <a:cs typeface="Arial"/>
                <a:sym typeface="Arial"/>
              </a:rPr>
              <a:t>Enter new markets </a:t>
            </a:r>
            <a:endParaRPr sz="1400" dirty="0">
              <a:latin typeface="Arial"/>
              <a:ea typeface="Arial"/>
              <a:cs typeface="Arial"/>
              <a:sym typeface="Arial"/>
            </a:endParaRPr>
          </a:p>
          <a:p>
            <a:pPr marL="285750" indent="-285750">
              <a:spcAft>
                <a:spcPts val="1600"/>
              </a:spcAft>
            </a:pPr>
            <a:endParaRPr sz="1400" dirty="0">
              <a:latin typeface="Arial"/>
              <a:ea typeface="Arial"/>
              <a:cs typeface="Arial"/>
              <a:sym typeface="Arial"/>
            </a:endParaRPr>
          </a:p>
        </p:txBody>
      </p:sp>
      <p:cxnSp>
        <p:nvCxnSpPr>
          <p:cNvPr id="37" name="Google Shape;37;p2"/>
          <p:cNvCxnSpPr/>
          <p:nvPr/>
        </p:nvCxnSpPr>
        <p:spPr>
          <a:xfrm>
            <a:off x="4280484" y="1291548"/>
            <a:ext cx="0" cy="2329178"/>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sp>
        <p:nvSpPr>
          <p:cNvPr id="38" name="Google Shape;38;p2"/>
          <p:cNvSpPr txBox="1"/>
          <p:nvPr/>
        </p:nvSpPr>
        <p:spPr>
          <a:xfrm>
            <a:off x="870384" y="3716818"/>
            <a:ext cx="6820200" cy="490122"/>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1600"/>
              </a:spcAft>
              <a:buClr>
                <a:srgbClr val="000000"/>
              </a:buClr>
              <a:buSzPts val="1600"/>
              <a:buFont typeface="Arial"/>
              <a:buNone/>
            </a:pPr>
            <a:r>
              <a:rPr lang="en-US" sz="1600" b="1" i="0" u="none" strike="noStrike" cap="none">
                <a:solidFill>
                  <a:schemeClr val="accent2"/>
                </a:solidFill>
                <a:latin typeface="Arial"/>
                <a:ea typeface="Arial"/>
                <a:cs typeface="Arial"/>
                <a:sym typeface="Arial"/>
              </a:rPr>
              <a:t>Companies make the decision to sponsor based on the desire to achieve certain marketing goals and objectives </a:t>
            </a:r>
            <a:endParaRPr sz="1600" b="1" i="0" u="none" strike="noStrike" cap="none">
              <a:solidFill>
                <a:schemeClr val="accent2"/>
              </a:solidFill>
              <a:latin typeface="Arial"/>
              <a:ea typeface="Arial"/>
              <a:cs typeface="Arial"/>
              <a:sym typeface="Arial"/>
            </a:endParaRPr>
          </a:p>
        </p:txBody>
      </p:sp>
      <p:sp>
        <p:nvSpPr>
          <p:cNvPr id="41" name="Google Shape;41;p2"/>
          <p:cNvSpPr txBox="1"/>
          <p:nvPr/>
        </p:nvSpPr>
        <p:spPr>
          <a:xfrm>
            <a:off x="492986" y="1291549"/>
            <a:ext cx="3591704" cy="2411206"/>
          </a:xfrm>
          <a:prstGeom prst="rect">
            <a:avLst/>
          </a:prstGeom>
          <a:noFill/>
          <a:ln>
            <a:noFill/>
          </a:ln>
        </p:spPr>
        <p:txBody>
          <a:bodyPr spcFirstLastPara="1" wrap="square" lIns="91425" tIns="91425" rIns="91425" bIns="91425" anchor="t" anchorCtr="0">
            <a:noAutofit/>
          </a:bodyPr>
          <a:lstStyle/>
          <a:p>
            <a:pPr marL="285750" marR="0" lvl="0" indent="-285750" algn="l" rtl="0">
              <a:lnSpc>
                <a:spcPct val="100000"/>
              </a:lnSpc>
              <a:spcBef>
                <a:spcPts val="0"/>
              </a:spcBef>
              <a:spcAft>
                <a:spcPts val="0"/>
              </a:spcAft>
              <a:buClr>
                <a:schemeClr val="lt1"/>
              </a:buClr>
              <a:buSzPts val="1150"/>
              <a:buFont typeface="Arial" panose="020B0604020202020204" pitchFamily="34" charset="0"/>
              <a:buChar char="•"/>
            </a:pPr>
            <a:r>
              <a:rPr lang="en-US" sz="1400" b="0" i="0" u="none" strike="noStrike" cap="none" dirty="0">
                <a:solidFill>
                  <a:schemeClr val="lt1"/>
                </a:solidFill>
                <a:latin typeface="Arial"/>
                <a:ea typeface="Arial"/>
                <a:cs typeface="Arial"/>
                <a:sym typeface="Arial"/>
              </a:rPr>
              <a:t>Increase brand loyalty</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1150"/>
              <a:buFont typeface="Arial" panose="020B0604020202020204" pitchFamily="34" charset="0"/>
              <a:buChar char="•"/>
            </a:pPr>
            <a:r>
              <a:rPr lang="en-US" sz="1400" b="0" i="0" u="none" strike="noStrike" cap="none" dirty="0">
                <a:solidFill>
                  <a:schemeClr val="lt1"/>
                </a:solidFill>
                <a:latin typeface="Arial"/>
                <a:ea typeface="Arial"/>
                <a:cs typeface="Arial"/>
                <a:sym typeface="Arial"/>
              </a:rPr>
              <a:t>Create awareness and visibility</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1150"/>
              <a:buFont typeface="Arial" panose="020B0604020202020204" pitchFamily="34" charset="0"/>
              <a:buChar char="•"/>
            </a:pPr>
            <a:r>
              <a:rPr lang="en-US" sz="1400" b="0" i="0" u="none" strike="noStrike" cap="none" dirty="0">
                <a:solidFill>
                  <a:schemeClr val="lt1"/>
                </a:solidFill>
                <a:latin typeface="Arial"/>
                <a:ea typeface="Arial"/>
                <a:cs typeface="Arial"/>
                <a:sym typeface="Arial"/>
              </a:rPr>
              <a:t>Change or reinforce image</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1150"/>
              <a:buFont typeface="Arial" panose="020B0604020202020204" pitchFamily="34" charset="0"/>
              <a:buChar char="•"/>
            </a:pPr>
            <a:r>
              <a:rPr lang="en-US" sz="1400" b="0" i="0" u="none" strike="noStrike" cap="none" dirty="0">
                <a:solidFill>
                  <a:schemeClr val="lt1"/>
                </a:solidFill>
                <a:latin typeface="Arial"/>
                <a:ea typeface="Arial"/>
                <a:cs typeface="Arial"/>
                <a:sym typeface="Arial"/>
              </a:rPr>
              <a:t>Drive retail traffic</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1150"/>
              <a:buFont typeface="Arial" panose="020B0604020202020204" pitchFamily="34" charset="0"/>
              <a:buChar char="•"/>
            </a:pPr>
            <a:r>
              <a:rPr lang="en-US" sz="1400" b="0" i="0" u="none" strike="noStrike" cap="none" dirty="0">
                <a:solidFill>
                  <a:schemeClr val="lt1"/>
                </a:solidFill>
                <a:latin typeface="Arial"/>
                <a:ea typeface="Arial"/>
                <a:cs typeface="Arial"/>
                <a:sym typeface="Arial"/>
              </a:rPr>
              <a:t>Drive sales</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1150"/>
              <a:buFont typeface="Arial" panose="020B0604020202020204" pitchFamily="34" charset="0"/>
              <a:buChar char="•"/>
            </a:pPr>
            <a:r>
              <a:rPr lang="en-US" sz="1400" b="0" i="0" u="none" strike="noStrike" cap="none" dirty="0">
                <a:solidFill>
                  <a:schemeClr val="lt1"/>
                </a:solidFill>
                <a:latin typeface="Arial"/>
                <a:ea typeface="Arial"/>
                <a:cs typeface="Arial"/>
                <a:sym typeface="Arial"/>
              </a:rPr>
              <a:t>Showcase community responsibility</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1150"/>
              <a:buFont typeface="Arial" panose="020B0604020202020204" pitchFamily="34" charset="0"/>
              <a:buChar char="•"/>
            </a:pPr>
            <a:r>
              <a:rPr lang="en-US" sz="1400" b="0" i="0" u="none" strike="noStrike" cap="none" dirty="0">
                <a:solidFill>
                  <a:schemeClr val="lt1"/>
                </a:solidFill>
                <a:latin typeface="Arial"/>
                <a:ea typeface="Arial"/>
                <a:cs typeface="Arial"/>
                <a:sym typeface="Arial"/>
              </a:rPr>
              <a:t>Display brand attributes</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1150"/>
              <a:buFont typeface="Arial" panose="020B0604020202020204" pitchFamily="34" charset="0"/>
              <a:buChar char="•"/>
            </a:pPr>
            <a:r>
              <a:rPr lang="en-US" sz="1400" b="0" i="0" u="none" strike="noStrike" cap="none" dirty="0">
                <a:solidFill>
                  <a:schemeClr val="lt1"/>
                </a:solidFill>
                <a:latin typeface="Arial"/>
                <a:ea typeface="Arial"/>
                <a:cs typeface="Arial"/>
                <a:sym typeface="Arial"/>
              </a:rPr>
              <a:t>Entertain clients and hospitality</a:t>
            </a:r>
            <a:endParaRPr sz="1400" b="0" i="0" u="none" strike="noStrike" cap="none" dirty="0">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chemeClr val="lt1"/>
              </a:buClr>
              <a:buSzPts val="1150"/>
              <a:buFont typeface="Arial" panose="020B0604020202020204" pitchFamily="34" charset="0"/>
              <a:buChar char="•"/>
            </a:pPr>
            <a:r>
              <a:rPr lang="en-US" sz="1400" b="0" i="0" u="none" strike="noStrike" cap="none" dirty="0">
                <a:solidFill>
                  <a:schemeClr val="lt1"/>
                </a:solidFill>
                <a:latin typeface="Arial"/>
                <a:ea typeface="Arial"/>
                <a:cs typeface="Arial"/>
                <a:sym typeface="Arial"/>
              </a:rPr>
              <a:t>Recruit and retain employees</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lt1"/>
              </a:buClr>
              <a:buSzPts val="1150"/>
              <a:buFont typeface="Montserrat"/>
              <a:buNone/>
            </a:pPr>
            <a:endParaRPr sz="1400" b="0"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1600"/>
              </a:spcAft>
              <a:buClr>
                <a:schemeClr val="lt1"/>
              </a:buClr>
              <a:buSzPts val="1150"/>
              <a:buFont typeface="Montserrat"/>
              <a:buNone/>
            </a:pPr>
            <a:endParaRPr sz="1400" b="0" i="0" u="none" strike="noStrike" cap="none" dirty="0">
              <a:solidFill>
                <a:schemeClr val="lt1"/>
              </a:solidFill>
              <a:latin typeface="Arial"/>
              <a:ea typeface="Arial"/>
              <a:cs typeface="Arial"/>
              <a:sym typeface="Arial"/>
            </a:endParaRPr>
          </a:p>
        </p:txBody>
      </p:sp>
      <p:sp>
        <p:nvSpPr>
          <p:cNvPr id="42" name="Google Shape;42;p2"/>
          <p:cNvSpPr txBox="1"/>
          <p:nvPr/>
        </p:nvSpPr>
        <p:spPr>
          <a:xfrm>
            <a:off x="1130457" y="705334"/>
            <a:ext cx="6300054" cy="490122"/>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1600"/>
              </a:spcAft>
              <a:buClr>
                <a:srgbClr val="000000"/>
              </a:buClr>
              <a:buSzPts val="1600"/>
              <a:buFont typeface="Arial"/>
              <a:buNone/>
            </a:pPr>
            <a:r>
              <a:rPr lang="en-US" sz="1800" b="1" i="0" u="none" strike="noStrike" cap="none">
                <a:solidFill>
                  <a:schemeClr val="lt1"/>
                </a:solidFill>
                <a:latin typeface="Arial"/>
                <a:ea typeface="Arial"/>
                <a:cs typeface="Arial"/>
                <a:sym typeface="Arial"/>
              </a:rPr>
              <a:t>Businesses will use sponsorship as a vehicle to:</a:t>
            </a:r>
            <a:endParaRPr sz="1800" b="1" i="0" u="none" strike="noStrike" cap="none">
              <a:solidFill>
                <a:schemeClr val="lt1"/>
              </a:solidFill>
              <a:latin typeface="Arial"/>
              <a:ea typeface="Arial"/>
              <a:cs typeface="Arial"/>
              <a:sym typeface="Arial"/>
            </a:endParaRPr>
          </a:p>
        </p:txBody>
      </p:sp>
      <p:pic>
        <p:nvPicPr>
          <p:cNvPr id="2" name="Google Shape;29;p1">
            <a:extLst>
              <a:ext uri="{FF2B5EF4-FFF2-40B4-BE49-F238E27FC236}">
                <a16:creationId xmlns:a16="http://schemas.microsoft.com/office/drawing/2014/main" id="{8AF13463-1583-A449-EFC1-6BEA36EAFBAD}"/>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4AD0EBE5-2C68-297F-6A8D-513A78D94732}"/>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a:solidFill>
                  <a:schemeClr val="accent5"/>
                </a:solidFill>
                <a:latin typeface="Arial"/>
                <a:ea typeface="Arial"/>
                <a:cs typeface="Arial"/>
                <a:sym typeface="Arial"/>
              </a:rPr>
              <a:t>©</a:t>
            </a:r>
            <a:r>
              <a:rPr lang="en-US" sz="1300" b="0" i="0" u="none" strike="noStrike" cap="none">
                <a:solidFill>
                  <a:schemeClr val="accent5"/>
                </a:solidFill>
                <a:latin typeface="Arial"/>
                <a:ea typeface="Arial"/>
                <a:cs typeface="Arial"/>
                <a:sym typeface="Arial"/>
              </a:rPr>
              <a:t> </a:t>
            </a:r>
            <a:r>
              <a:rPr lang="en-US" sz="700" b="0" i="0" u="none" strike="noStrike" cap="none">
                <a:solidFill>
                  <a:schemeClr val="accent5"/>
                </a:solidFill>
                <a:latin typeface="Arial"/>
                <a:ea typeface="Arial"/>
                <a:cs typeface="Arial"/>
                <a:sym typeface="Arial"/>
              </a:rPr>
              <a:t>Copyright 2023. Sports Career Consulting, LLC.</a:t>
            </a:r>
            <a:endParaRPr sz="700" b="0" i="0" u="none" strike="noStrike" cap="none">
              <a:solidFill>
                <a:schemeClr val="accent5"/>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g2381469ad4a_0_40"/>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ENDORSEMENT CAMPAIGNS</a:t>
            </a:r>
            <a:endParaRPr b="1">
              <a:latin typeface="Arial"/>
              <a:ea typeface="Arial"/>
              <a:cs typeface="Arial"/>
              <a:sym typeface="Arial"/>
            </a:endParaRPr>
          </a:p>
        </p:txBody>
      </p:sp>
      <p:sp>
        <p:nvSpPr>
          <p:cNvPr id="212" name="Google Shape;212;g2381469ad4a_0_40"/>
          <p:cNvSpPr txBox="1">
            <a:spLocks noGrp="1"/>
          </p:cNvSpPr>
          <p:nvPr>
            <p:ph type="body" idx="1"/>
          </p:nvPr>
        </p:nvSpPr>
        <p:spPr>
          <a:xfrm>
            <a:off x="938500" y="1031575"/>
            <a:ext cx="4787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dirty="0">
                <a:latin typeface="Arial"/>
                <a:ea typeface="Arial"/>
                <a:cs typeface="Arial"/>
                <a:sym typeface="Arial"/>
              </a:rPr>
              <a:t>In some cases, part of the activation strategy may include the use of a spokesperson (or spokespersons).</a:t>
            </a:r>
            <a:endParaRPr sz="1600" dirty="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dirty="0">
                <a:latin typeface="Arial"/>
                <a:ea typeface="Arial"/>
                <a:cs typeface="Arial"/>
                <a:sym typeface="Arial"/>
              </a:rPr>
              <a:t>In 2022, Little Caesars took over as the Official Pizza Sponsor of the NFL.</a:t>
            </a:r>
            <a:endParaRPr sz="1600" dirty="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dirty="0">
                <a:latin typeface="Arial"/>
                <a:ea typeface="Arial"/>
                <a:cs typeface="Arial"/>
                <a:sym typeface="Arial"/>
              </a:rPr>
              <a:t>Little Caesars signed Los Angeles Rams quarterback Matthew Stafford to help kick off the sponsorship, including a </a:t>
            </a:r>
            <a:r>
              <a:rPr lang="en-US" sz="1600" dirty="0">
                <a:solidFill>
                  <a:schemeClr val="hlink"/>
                </a:solidFill>
                <a:latin typeface="Arial"/>
                <a:ea typeface="Arial"/>
                <a:cs typeface="Arial"/>
                <a:sym typeface="Arial"/>
              </a:rPr>
              <a:t>TV advertising campaign</a:t>
            </a:r>
            <a:r>
              <a:rPr lang="en-US" sz="1600" dirty="0">
                <a:latin typeface="Arial"/>
                <a:ea typeface="Arial"/>
                <a:cs typeface="Arial"/>
                <a:sym typeface="Arial"/>
              </a:rPr>
              <a:t>.</a:t>
            </a:r>
            <a:endParaRPr sz="1600" dirty="0">
              <a:latin typeface="Arial"/>
              <a:ea typeface="Arial"/>
              <a:cs typeface="Arial"/>
              <a:sym typeface="Arial"/>
            </a:endParaRPr>
          </a:p>
          <a:p>
            <a:pPr marL="0" lvl="0" indent="0" algn="l" rtl="0">
              <a:lnSpc>
                <a:spcPct val="100000"/>
              </a:lnSpc>
              <a:spcBef>
                <a:spcPts val="1000"/>
              </a:spcBef>
              <a:spcAft>
                <a:spcPts val="1000"/>
              </a:spcAft>
              <a:buSzPts val="1150"/>
              <a:buNone/>
            </a:pPr>
            <a:endParaRPr sz="1600" dirty="0">
              <a:latin typeface="Arial"/>
              <a:ea typeface="Arial"/>
              <a:cs typeface="Arial"/>
              <a:sym typeface="Arial"/>
            </a:endParaRPr>
          </a:p>
        </p:txBody>
      </p:sp>
      <p:cxnSp>
        <p:nvCxnSpPr>
          <p:cNvPr id="213" name="Google Shape;213;g2381469ad4a_0_40"/>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29;p1">
            <a:extLst>
              <a:ext uri="{FF2B5EF4-FFF2-40B4-BE49-F238E27FC236}">
                <a16:creationId xmlns:a16="http://schemas.microsoft.com/office/drawing/2014/main" id="{7EEBF05E-7203-5BA9-8CE1-5F50FBF229FF}"/>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B89A3E5E-959C-CAD0-6597-1621A1F9E74B}"/>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pic>
        <p:nvPicPr>
          <p:cNvPr id="4" name="Online Media 3" descr="Little Caesars Training Camp | National Football League">
            <a:hlinkClick r:id="" action="ppaction://media"/>
            <a:extLst>
              <a:ext uri="{FF2B5EF4-FFF2-40B4-BE49-F238E27FC236}">
                <a16:creationId xmlns:a16="http://schemas.microsoft.com/office/drawing/2014/main" id="{85BCB5A3-EAFF-8033-29AB-A6E909E18B21}"/>
              </a:ext>
            </a:extLst>
          </p:cNvPr>
          <p:cNvPicPr>
            <a:picLocks noRot="1" noChangeAspect="1"/>
          </p:cNvPicPr>
          <p:nvPr>
            <a:videoFile r:link="rId1"/>
          </p:nvPr>
        </p:nvPicPr>
        <p:blipFill>
          <a:blip r:embed="rId5"/>
          <a:stretch>
            <a:fillRect/>
          </a:stretch>
        </p:blipFill>
        <p:spPr>
          <a:xfrm>
            <a:off x="5725600" y="1657645"/>
            <a:ext cx="3164175" cy="1787759"/>
          </a:xfrm>
          <a:prstGeom prst="rect">
            <a:avLst/>
          </a:prstGeom>
        </p:spPr>
      </p:pic>
      <p:sp>
        <p:nvSpPr>
          <p:cNvPr id="5" name="TextBox 4">
            <a:extLst>
              <a:ext uri="{FF2B5EF4-FFF2-40B4-BE49-F238E27FC236}">
                <a16:creationId xmlns:a16="http://schemas.microsoft.com/office/drawing/2014/main" id="{607F0311-6135-0F62-8047-160ED2961BD3}"/>
              </a:ext>
            </a:extLst>
          </p:cNvPr>
          <p:cNvSpPr txBox="1"/>
          <p:nvPr/>
        </p:nvSpPr>
        <p:spPr>
          <a:xfrm>
            <a:off x="5823284" y="3542097"/>
            <a:ext cx="3206740" cy="461665"/>
          </a:xfrm>
          <a:prstGeom prst="rect">
            <a:avLst/>
          </a:prstGeom>
          <a:noFill/>
        </p:spPr>
        <p:txBody>
          <a:bodyPr wrap="square" rtlCol="0">
            <a:spAutoFit/>
          </a:bodyPr>
          <a:lstStyle/>
          <a:p>
            <a:r>
              <a:rPr lang="en-US" sz="1200" b="1" dirty="0">
                <a:solidFill>
                  <a:schemeClr val="bg1"/>
                </a:solidFill>
              </a:rPr>
              <a:t>WATCH: </a:t>
            </a:r>
            <a:r>
              <a:rPr lang="en-US" sz="1200" b="1" dirty="0">
                <a:solidFill>
                  <a:schemeClr val="bg2"/>
                </a:solidFill>
                <a:hlinkClick r:id="rId6">
                  <a:extLst>
                    <a:ext uri="{A12FA001-AC4F-418D-AE19-62706E023703}">
                      <ahyp:hlinkClr xmlns:ahyp="http://schemas.microsoft.com/office/drawing/2018/hyperlinkcolor" val="tx"/>
                    </a:ext>
                  </a:extLst>
                </a:hlinkClick>
              </a:rPr>
              <a:t>Little Caesar’s Ad with Matthew Stafford</a:t>
            </a:r>
            <a:endParaRPr lang="en-US" sz="1200" b="1" dirty="0">
              <a:solidFill>
                <a:schemeClr val="bg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g2381469ad4a_0_51"/>
          <p:cNvSpPr txBox="1">
            <a:spLocks noGrp="1"/>
          </p:cNvSpPr>
          <p:nvPr>
            <p:ph type="title"/>
          </p:nvPr>
        </p:nvSpPr>
        <p:spPr>
          <a:xfrm>
            <a:off x="6177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ADVERTISING</a:t>
            </a:r>
            <a:endParaRPr b="1">
              <a:latin typeface="Arial"/>
              <a:ea typeface="Arial"/>
              <a:cs typeface="Arial"/>
              <a:sym typeface="Arial"/>
            </a:endParaRPr>
          </a:p>
        </p:txBody>
      </p:sp>
      <p:sp>
        <p:nvSpPr>
          <p:cNvPr id="222" name="Google Shape;222;g2381469ad4a_0_51"/>
          <p:cNvSpPr txBox="1">
            <a:spLocks noGrp="1"/>
          </p:cNvSpPr>
          <p:nvPr>
            <p:ph type="body" idx="1"/>
          </p:nvPr>
        </p:nvSpPr>
        <p:spPr>
          <a:xfrm>
            <a:off x="617700" y="1051800"/>
            <a:ext cx="48705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b="1">
                <a:latin typeface="Arial"/>
                <a:ea typeface="Arial"/>
                <a:cs typeface="Arial"/>
                <a:sym typeface="Arial"/>
              </a:rPr>
              <a:t>One of the most common activation strategies is to create an ad campaign to support a sponsorship. </a:t>
            </a:r>
            <a:r>
              <a:rPr lang="en-US" sz="1500">
                <a:latin typeface="Arial"/>
                <a:ea typeface="Arial"/>
                <a:cs typeface="Arial"/>
                <a:sym typeface="Arial"/>
              </a:rPr>
              <a:t> </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As part of their San Antonio Spurs sponsorship activation strategy, Viva Aerobus, a Mexico-based airline, launched an outdoor advertising campaign and introduced an Airbus A320 plane featuring the team’s name and logo, wrapped in the franchise’s trademark silver and black colors. </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The campaign also included Spanish-language radio advertising during Spurs’ broadcasts and in-arena advertising with signage throughout the AT&amp;T Center at the team’s home games.  </a:t>
            </a:r>
            <a:endParaRPr sz="1500">
              <a:latin typeface="Arial"/>
              <a:ea typeface="Arial"/>
              <a:cs typeface="Arial"/>
              <a:sym typeface="Arial"/>
            </a:endParaRPr>
          </a:p>
          <a:p>
            <a:pPr marL="0" lvl="0" indent="0" algn="l" rtl="0">
              <a:lnSpc>
                <a:spcPct val="100000"/>
              </a:lnSpc>
              <a:spcBef>
                <a:spcPts val="1000"/>
              </a:spcBef>
              <a:spcAft>
                <a:spcPts val="0"/>
              </a:spcAft>
              <a:buSzPts val="1150"/>
              <a:buNone/>
            </a:pPr>
            <a:endParaRPr sz="1400">
              <a:latin typeface="Arial"/>
              <a:ea typeface="Arial"/>
              <a:cs typeface="Arial"/>
              <a:sym typeface="Arial"/>
            </a:endParaRPr>
          </a:p>
          <a:p>
            <a:pPr marL="0" lvl="0" indent="0" algn="l" rtl="0">
              <a:lnSpc>
                <a:spcPct val="100000"/>
              </a:lnSpc>
              <a:spcBef>
                <a:spcPts val="1000"/>
              </a:spcBef>
              <a:spcAft>
                <a:spcPts val="0"/>
              </a:spcAft>
              <a:buSzPts val="1150"/>
              <a:buNone/>
            </a:pPr>
            <a:endParaRPr sz="1400">
              <a:latin typeface="Arial"/>
              <a:ea typeface="Arial"/>
              <a:cs typeface="Arial"/>
              <a:sym typeface="Arial"/>
            </a:endParaRPr>
          </a:p>
          <a:p>
            <a:pPr marL="0" lvl="0" indent="0" algn="l" rtl="0">
              <a:lnSpc>
                <a:spcPct val="100000"/>
              </a:lnSpc>
              <a:spcBef>
                <a:spcPts val="1000"/>
              </a:spcBef>
              <a:spcAft>
                <a:spcPts val="1000"/>
              </a:spcAft>
              <a:buSzPts val="1150"/>
              <a:buNone/>
            </a:pPr>
            <a:endParaRPr sz="1400">
              <a:latin typeface="Arial"/>
              <a:ea typeface="Arial"/>
              <a:cs typeface="Arial"/>
              <a:sym typeface="Arial"/>
            </a:endParaRPr>
          </a:p>
        </p:txBody>
      </p:sp>
      <p:cxnSp>
        <p:nvCxnSpPr>
          <p:cNvPr id="223" name="Google Shape;223;g2381469ad4a_0_51"/>
          <p:cNvCxnSpPr/>
          <p:nvPr/>
        </p:nvCxnSpPr>
        <p:spPr>
          <a:xfrm>
            <a:off x="6177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26" name="Google Shape;226;g2381469ad4a_0_51"/>
          <p:cNvPicPr preferRelativeResize="0"/>
          <p:nvPr/>
        </p:nvPicPr>
        <p:blipFill rotWithShape="1">
          <a:blip r:embed="rId3">
            <a:alphaModFix/>
          </a:blip>
          <a:srcRect/>
          <a:stretch/>
        </p:blipFill>
        <p:spPr>
          <a:xfrm>
            <a:off x="5761300" y="1748725"/>
            <a:ext cx="3077900" cy="2034492"/>
          </a:xfrm>
          <a:prstGeom prst="rect">
            <a:avLst/>
          </a:prstGeom>
          <a:noFill/>
          <a:ln>
            <a:noFill/>
          </a:ln>
        </p:spPr>
      </p:pic>
      <p:pic>
        <p:nvPicPr>
          <p:cNvPr id="2" name="Google Shape;29;p1">
            <a:extLst>
              <a:ext uri="{FF2B5EF4-FFF2-40B4-BE49-F238E27FC236}">
                <a16:creationId xmlns:a16="http://schemas.microsoft.com/office/drawing/2014/main" id="{BC08D3F5-66A1-CA88-7B55-E666FA493E3E}"/>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6BA7BEEF-A210-F9C0-327D-3A975AFD34F6}"/>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g2381469ad4a_0_63"/>
          <p:cNvSpPr txBox="1">
            <a:spLocks noGrp="1"/>
          </p:cNvSpPr>
          <p:nvPr>
            <p:ph type="title"/>
          </p:nvPr>
        </p:nvSpPr>
        <p:spPr>
          <a:xfrm>
            <a:off x="57025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DIGITAL ACTIVATIONS</a:t>
            </a:r>
            <a:endParaRPr b="1">
              <a:latin typeface="Arial"/>
              <a:ea typeface="Arial"/>
              <a:cs typeface="Arial"/>
              <a:sym typeface="Arial"/>
            </a:endParaRPr>
          </a:p>
        </p:txBody>
      </p:sp>
      <p:sp>
        <p:nvSpPr>
          <p:cNvPr id="232" name="Google Shape;232;g2381469ad4a_0_63"/>
          <p:cNvSpPr txBox="1">
            <a:spLocks noGrp="1"/>
          </p:cNvSpPr>
          <p:nvPr>
            <p:ph type="body" idx="1"/>
          </p:nvPr>
        </p:nvSpPr>
        <p:spPr>
          <a:xfrm>
            <a:off x="570250" y="1234150"/>
            <a:ext cx="4834500" cy="3039900"/>
          </a:xfrm>
          <a:prstGeom prst="rect">
            <a:avLst/>
          </a:prstGeom>
          <a:noFill/>
          <a:ln>
            <a:noFill/>
          </a:ln>
        </p:spPr>
        <p:txBody>
          <a:bodyPr spcFirstLastPara="1" wrap="square" lIns="91425" tIns="91425" rIns="91425" bIns="91425" anchor="t" anchorCtr="0">
            <a:noAutofit/>
          </a:bodyPr>
          <a:lstStyle/>
          <a:p>
            <a:pPr marL="457200" lvl="0" indent="-323850" algn="l" rtl="0">
              <a:lnSpc>
                <a:spcPct val="100000"/>
              </a:lnSpc>
              <a:spcBef>
                <a:spcPts val="0"/>
              </a:spcBef>
              <a:spcAft>
                <a:spcPts val="0"/>
              </a:spcAft>
              <a:buSzPts val="1500"/>
              <a:buFont typeface="Arial"/>
              <a:buChar char="●"/>
            </a:pPr>
            <a:r>
              <a:rPr lang="en-US" sz="1500">
                <a:latin typeface="Arial"/>
                <a:ea typeface="Arial"/>
                <a:cs typeface="Arial"/>
                <a:sym typeface="Arial"/>
              </a:rPr>
              <a:t>Coca-Cola activated its League of Legends esports sponsorship by introducing in-game activities, including opportunities to unlock limited-edition emotes.  </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They also launched a QR activation that sent customers to the Coca-Cola “Creations Hub” where they could use an Instagram filter to view themselves in the style of a League of Legends emote.  </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The sponsorship included the introduction of a limited-edition beverage from Coca-Cola in collaboration with League of Legends, “Coca-Cola Ultimate Zero Sugar.” </a:t>
            </a:r>
            <a:endParaRPr sz="1500">
              <a:latin typeface="Arial"/>
              <a:ea typeface="Arial"/>
              <a:cs typeface="Arial"/>
              <a:sym typeface="Arial"/>
            </a:endParaRPr>
          </a:p>
          <a:p>
            <a:pPr marL="0" lvl="0" indent="0" algn="l" rtl="0">
              <a:lnSpc>
                <a:spcPct val="100000"/>
              </a:lnSpc>
              <a:spcBef>
                <a:spcPts val="1000"/>
              </a:spcBef>
              <a:spcAft>
                <a:spcPts val="0"/>
              </a:spcAft>
              <a:buSzPts val="1150"/>
              <a:buNone/>
            </a:pPr>
            <a:endParaRPr sz="1500">
              <a:latin typeface="Arial"/>
              <a:ea typeface="Arial"/>
              <a:cs typeface="Arial"/>
              <a:sym typeface="Arial"/>
            </a:endParaRPr>
          </a:p>
          <a:p>
            <a:pPr marL="0" lvl="0" indent="0" algn="l" rtl="0">
              <a:lnSpc>
                <a:spcPct val="100000"/>
              </a:lnSpc>
              <a:spcBef>
                <a:spcPts val="1000"/>
              </a:spcBef>
              <a:spcAft>
                <a:spcPts val="1000"/>
              </a:spcAft>
              <a:buSzPts val="1150"/>
              <a:buNone/>
            </a:pPr>
            <a:endParaRPr sz="1500">
              <a:latin typeface="Arial"/>
              <a:ea typeface="Arial"/>
              <a:cs typeface="Arial"/>
              <a:sym typeface="Arial"/>
            </a:endParaRPr>
          </a:p>
        </p:txBody>
      </p:sp>
      <p:cxnSp>
        <p:nvCxnSpPr>
          <p:cNvPr id="233" name="Google Shape;233;g2381469ad4a_0_63"/>
          <p:cNvCxnSpPr/>
          <p:nvPr/>
        </p:nvCxnSpPr>
        <p:spPr>
          <a:xfrm>
            <a:off x="65795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36" name="Google Shape;236;g2381469ad4a_0_63"/>
          <p:cNvPicPr preferRelativeResize="0"/>
          <p:nvPr/>
        </p:nvPicPr>
        <p:blipFill rotWithShape="1">
          <a:blip r:embed="rId3">
            <a:alphaModFix/>
          </a:blip>
          <a:srcRect/>
          <a:stretch/>
        </p:blipFill>
        <p:spPr>
          <a:xfrm>
            <a:off x="5640400" y="1538825"/>
            <a:ext cx="3351201" cy="1886467"/>
          </a:xfrm>
          <a:prstGeom prst="rect">
            <a:avLst/>
          </a:prstGeom>
          <a:noFill/>
          <a:ln>
            <a:noFill/>
          </a:ln>
        </p:spPr>
      </p:pic>
      <p:pic>
        <p:nvPicPr>
          <p:cNvPr id="2" name="Google Shape;29;p1">
            <a:extLst>
              <a:ext uri="{FF2B5EF4-FFF2-40B4-BE49-F238E27FC236}">
                <a16:creationId xmlns:a16="http://schemas.microsoft.com/office/drawing/2014/main" id="{9BEB1684-7EB3-FF9E-BA43-CC3E3FF75DB2}"/>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7BA6A89E-A8FD-F3A0-41BC-FD72B82D9421}"/>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16"/>
          <p:cNvSpPr txBox="1">
            <a:spLocks noGrp="1"/>
          </p:cNvSpPr>
          <p:nvPr>
            <p:ph type="title"/>
          </p:nvPr>
        </p:nvSpPr>
        <p:spPr>
          <a:xfrm>
            <a:off x="938500" y="445025"/>
            <a:ext cx="5735700" cy="627418"/>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SUCCESSFUL SPONSORSHIP</a:t>
            </a:r>
            <a:endParaRPr b="1">
              <a:latin typeface="Arial"/>
              <a:ea typeface="Arial"/>
              <a:cs typeface="Arial"/>
              <a:sym typeface="Arial"/>
            </a:endParaRPr>
          </a:p>
        </p:txBody>
      </p:sp>
      <p:sp>
        <p:nvSpPr>
          <p:cNvPr id="242" name="Google Shape;242;p16"/>
          <p:cNvSpPr txBox="1">
            <a:spLocks noGrp="1"/>
          </p:cNvSpPr>
          <p:nvPr>
            <p:ph type="body" idx="1"/>
          </p:nvPr>
        </p:nvSpPr>
        <p:spPr>
          <a:xfrm>
            <a:off x="938500" y="1072443"/>
            <a:ext cx="7172100" cy="321348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solidFill>
                  <a:schemeClr val="lt1"/>
                </a:solidFill>
                <a:latin typeface="Arial"/>
                <a:ea typeface="Arial"/>
                <a:cs typeface="Arial"/>
                <a:sym typeface="Arial"/>
              </a:rPr>
              <a:t>When companies spend a significant amount of money on sponsorship programs, it is important that they contribute as many resources as possible into making sure the sponsorship successfully provides a </a:t>
            </a:r>
            <a:r>
              <a:rPr lang="en-US" sz="1600" b="1">
                <a:solidFill>
                  <a:schemeClr val="dk2"/>
                </a:solidFill>
                <a:latin typeface="Arial"/>
                <a:ea typeface="Arial"/>
                <a:cs typeface="Arial"/>
                <a:sym typeface="Arial"/>
              </a:rPr>
              <a:t>return on investment (ROI)</a:t>
            </a:r>
            <a:r>
              <a:rPr lang="en-US" sz="1600">
                <a:solidFill>
                  <a:schemeClr val="lt1"/>
                </a:solidFill>
                <a:latin typeface="Arial"/>
                <a:ea typeface="Arial"/>
                <a:cs typeface="Arial"/>
                <a:sym typeface="Arial"/>
              </a:rPr>
              <a:t>. </a:t>
            </a:r>
            <a:endParaRPr>
              <a:solidFill>
                <a:schemeClr val="lt1"/>
              </a:solidFill>
              <a:latin typeface="Arial"/>
              <a:ea typeface="Arial"/>
              <a:cs typeface="Arial"/>
              <a:sym typeface="Arial"/>
            </a:endParaRPr>
          </a:p>
          <a:p>
            <a:pPr marL="0" lvl="0" indent="0" algn="l" rtl="0">
              <a:lnSpc>
                <a:spcPct val="100000"/>
              </a:lnSpc>
              <a:spcBef>
                <a:spcPts val="1200"/>
              </a:spcBef>
              <a:spcAft>
                <a:spcPts val="0"/>
              </a:spcAft>
              <a:buSzPts val="1150"/>
              <a:buNone/>
            </a:pPr>
            <a:r>
              <a:rPr lang="en-US" sz="1600" b="1">
                <a:latin typeface="Arial"/>
                <a:ea typeface="Arial"/>
                <a:cs typeface="Arial"/>
                <a:sym typeface="Arial"/>
              </a:rPr>
              <a:t>What are the keys to a successful sponsorship?</a:t>
            </a:r>
            <a:endParaRPr b="1"/>
          </a:p>
          <a:p>
            <a:pPr marL="457200" lvl="0" indent="-330200" algn="l" rtl="0">
              <a:lnSpc>
                <a:spcPct val="100000"/>
              </a:lnSpc>
              <a:spcBef>
                <a:spcPts val="1200"/>
              </a:spcBef>
              <a:spcAft>
                <a:spcPts val="0"/>
              </a:spcAft>
              <a:buSzPts val="1600"/>
              <a:buFont typeface="Arial"/>
              <a:buChar char="●"/>
            </a:pPr>
            <a:r>
              <a:rPr lang="en-US" sz="1600">
                <a:latin typeface="Arial"/>
                <a:ea typeface="Arial"/>
                <a:cs typeface="Arial"/>
                <a:sym typeface="Arial"/>
              </a:rPr>
              <a:t>Aligning with the right property</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Investment in activation</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Company commitment </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Commitment for the right reasons</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Communication</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Consumer (fan) connection</a:t>
            </a:r>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endParaRPr>
              <a:latin typeface="Arial"/>
              <a:ea typeface="Arial"/>
              <a:cs typeface="Arial"/>
              <a:sym typeface="Arial"/>
            </a:endParaRPr>
          </a:p>
        </p:txBody>
      </p:sp>
      <p:cxnSp>
        <p:nvCxnSpPr>
          <p:cNvPr id="243" name="Google Shape;243;p16"/>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29;p1">
            <a:extLst>
              <a:ext uri="{FF2B5EF4-FFF2-40B4-BE49-F238E27FC236}">
                <a16:creationId xmlns:a16="http://schemas.microsoft.com/office/drawing/2014/main" id="{0649816B-BB0F-9E2E-D5DD-93790D45E770}"/>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214B68A9-1DAB-7ECC-4CF1-68D242BD51BB}"/>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17"/>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SPONSORSHIP RISKS</a:t>
            </a:r>
            <a:endParaRPr b="1">
              <a:latin typeface="Arial"/>
              <a:ea typeface="Arial"/>
              <a:cs typeface="Arial"/>
              <a:sym typeface="Arial"/>
            </a:endParaRPr>
          </a:p>
        </p:txBody>
      </p:sp>
      <p:sp>
        <p:nvSpPr>
          <p:cNvPr id="251" name="Google Shape;251;p17"/>
          <p:cNvSpPr txBox="1">
            <a:spLocks noGrp="1"/>
          </p:cNvSpPr>
          <p:nvPr>
            <p:ph type="body" idx="1"/>
          </p:nvPr>
        </p:nvSpPr>
        <p:spPr>
          <a:xfrm>
            <a:off x="938500" y="1069561"/>
            <a:ext cx="7172100" cy="348345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Sponsorship Challenges:</a:t>
            </a:r>
            <a:endParaRPr sz="1800" b="1">
              <a:solidFill>
                <a:schemeClr val="lt1"/>
              </a:solidFill>
              <a:latin typeface="Arial"/>
              <a:ea typeface="Arial"/>
              <a:cs typeface="Arial"/>
              <a:sym typeface="Arial"/>
            </a:endParaRPr>
          </a:p>
          <a:p>
            <a:pPr marL="457200" lvl="0" indent="-330200" algn="l" rtl="0">
              <a:lnSpc>
                <a:spcPct val="100000"/>
              </a:lnSpc>
              <a:spcBef>
                <a:spcPts val="1000"/>
              </a:spcBef>
              <a:spcAft>
                <a:spcPts val="0"/>
              </a:spcAft>
              <a:buClr>
                <a:schemeClr val="lt1"/>
              </a:buClr>
              <a:buSzPts val="1600"/>
              <a:buFont typeface="Arial"/>
              <a:buChar char="●"/>
            </a:pPr>
            <a:r>
              <a:rPr lang="en-US" sz="1600">
                <a:solidFill>
                  <a:schemeClr val="lt1"/>
                </a:solidFill>
                <a:latin typeface="Arial"/>
                <a:ea typeface="Arial"/>
                <a:cs typeface="Arial"/>
                <a:sym typeface="Arial"/>
              </a:rPr>
              <a:t>Difficult in measuring your return on investment (ROI)</a:t>
            </a:r>
            <a:endParaRPr/>
          </a:p>
          <a:p>
            <a:pPr marL="457200" lvl="0" indent="-330200" algn="l" rtl="0">
              <a:lnSpc>
                <a:spcPct val="100000"/>
              </a:lnSpc>
              <a:spcBef>
                <a:spcPts val="1000"/>
              </a:spcBef>
              <a:spcAft>
                <a:spcPts val="0"/>
              </a:spcAft>
              <a:buClr>
                <a:schemeClr val="lt1"/>
              </a:buClr>
              <a:buSzPts val="1600"/>
              <a:buFont typeface="Arial"/>
              <a:buChar char="●"/>
            </a:pPr>
            <a:r>
              <a:rPr lang="en-US" sz="1600">
                <a:solidFill>
                  <a:schemeClr val="lt1"/>
                </a:solidFill>
                <a:latin typeface="Arial"/>
                <a:ea typeface="Arial"/>
                <a:cs typeface="Arial"/>
                <a:sym typeface="Arial"/>
              </a:rPr>
              <a:t>Potential as an impulse purchase internally by an executive as a result of fandom influencing the decision.</a:t>
            </a:r>
            <a:endParaRPr/>
          </a:p>
          <a:p>
            <a:pPr marL="457200" lvl="0" indent="-330200" algn="l" rtl="0">
              <a:lnSpc>
                <a:spcPct val="100000"/>
              </a:lnSpc>
              <a:spcBef>
                <a:spcPts val="1000"/>
              </a:spcBef>
              <a:spcAft>
                <a:spcPts val="0"/>
              </a:spcAft>
              <a:buClr>
                <a:schemeClr val="lt1"/>
              </a:buClr>
              <a:buSzPts val="1600"/>
              <a:buFont typeface="Arial"/>
              <a:buChar char="●"/>
            </a:pPr>
            <a:r>
              <a:rPr lang="en-US" sz="1600">
                <a:solidFill>
                  <a:schemeClr val="lt1"/>
                </a:solidFill>
                <a:latin typeface="Arial"/>
                <a:ea typeface="Arial"/>
                <a:cs typeface="Arial"/>
                <a:sym typeface="Arial"/>
              </a:rPr>
              <a:t>Ineffective results despite forecasting that might suggest otherwise.</a:t>
            </a:r>
            <a:endParaRPr/>
          </a:p>
          <a:p>
            <a:pPr marL="457200" lvl="0" indent="-330200" algn="l" rtl="0">
              <a:lnSpc>
                <a:spcPct val="100000"/>
              </a:lnSpc>
              <a:spcBef>
                <a:spcPts val="1000"/>
              </a:spcBef>
              <a:spcAft>
                <a:spcPts val="0"/>
              </a:spcAft>
              <a:buClr>
                <a:schemeClr val="lt1"/>
              </a:buClr>
              <a:buSzPts val="1600"/>
              <a:buFont typeface="Arial"/>
              <a:buChar char="●"/>
            </a:pPr>
            <a:r>
              <a:rPr lang="en-US" sz="1600">
                <a:solidFill>
                  <a:schemeClr val="lt1"/>
                </a:solidFill>
                <a:latin typeface="Arial"/>
                <a:ea typeface="Arial"/>
                <a:cs typeface="Arial"/>
                <a:sym typeface="Arial"/>
              </a:rPr>
              <a:t>Clutter in the sponsorship space. </a:t>
            </a:r>
            <a:endParaRPr/>
          </a:p>
          <a:p>
            <a:pPr marL="457200" lvl="0" indent="-330200" algn="l" rtl="0">
              <a:lnSpc>
                <a:spcPct val="100000"/>
              </a:lnSpc>
              <a:spcBef>
                <a:spcPts val="1000"/>
              </a:spcBef>
              <a:spcAft>
                <a:spcPts val="0"/>
              </a:spcAft>
              <a:buClr>
                <a:schemeClr val="lt1"/>
              </a:buClr>
              <a:buSzPts val="1600"/>
              <a:buFont typeface="Arial"/>
              <a:buChar char="●"/>
            </a:pPr>
            <a:r>
              <a:rPr lang="en-US" sz="1600">
                <a:solidFill>
                  <a:schemeClr val="lt1"/>
                </a:solidFill>
                <a:latin typeface="Arial"/>
                <a:ea typeface="Arial"/>
                <a:cs typeface="Arial"/>
                <a:sym typeface="Arial"/>
              </a:rPr>
              <a:t>Emergence of social media overshadowing sponsor awareness and fan connection.</a:t>
            </a:r>
            <a:endParaRPr/>
          </a:p>
          <a:p>
            <a:pPr marL="457200" lvl="0" indent="-330200" algn="l" rtl="0">
              <a:lnSpc>
                <a:spcPct val="100000"/>
              </a:lnSpc>
              <a:spcBef>
                <a:spcPts val="1000"/>
              </a:spcBef>
              <a:spcAft>
                <a:spcPts val="0"/>
              </a:spcAft>
              <a:buClr>
                <a:schemeClr val="lt1"/>
              </a:buClr>
              <a:buSzPts val="1600"/>
              <a:buFont typeface="Arial"/>
              <a:buChar char="●"/>
            </a:pPr>
            <a:r>
              <a:rPr lang="en-US" sz="1600">
                <a:solidFill>
                  <a:schemeClr val="lt1"/>
                </a:solidFill>
                <a:latin typeface="Arial"/>
                <a:ea typeface="Arial"/>
                <a:cs typeface="Arial"/>
                <a:sym typeface="Arial"/>
              </a:rPr>
              <a:t>Potential of being “ambushed” by non-sponsoring companies. </a:t>
            </a:r>
            <a:endParaRPr/>
          </a:p>
          <a:p>
            <a:pPr marL="0" lvl="0" indent="0" algn="l" rtl="0">
              <a:lnSpc>
                <a:spcPct val="100000"/>
              </a:lnSpc>
              <a:spcBef>
                <a:spcPts val="1000"/>
              </a:spcBef>
              <a:spcAft>
                <a:spcPts val="0"/>
              </a:spcAft>
              <a:buSzPts val="1150"/>
              <a:buNone/>
            </a:pPr>
            <a:endParaRPr>
              <a:latin typeface="Arial"/>
              <a:ea typeface="Arial"/>
              <a:cs typeface="Arial"/>
              <a:sym typeface="Arial"/>
            </a:endParaRPr>
          </a:p>
        </p:txBody>
      </p:sp>
      <p:cxnSp>
        <p:nvCxnSpPr>
          <p:cNvPr id="252" name="Google Shape;252;p1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29;p1">
            <a:extLst>
              <a:ext uri="{FF2B5EF4-FFF2-40B4-BE49-F238E27FC236}">
                <a16:creationId xmlns:a16="http://schemas.microsoft.com/office/drawing/2014/main" id="{F7B505D3-4FF3-C81F-C389-3DD7F1679325}"/>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8ED2F88D-F68D-F286-7F72-D60E71237167}"/>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18"/>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SPONSORSHIP RISKS</a:t>
            </a:r>
            <a:endParaRPr b="1">
              <a:latin typeface="Arial"/>
              <a:ea typeface="Arial"/>
              <a:cs typeface="Arial"/>
              <a:sym typeface="Arial"/>
            </a:endParaRPr>
          </a:p>
        </p:txBody>
      </p:sp>
      <p:sp>
        <p:nvSpPr>
          <p:cNvPr id="260" name="Google Shape;260;p18"/>
          <p:cNvSpPr txBox="1">
            <a:spLocks noGrp="1"/>
          </p:cNvSpPr>
          <p:nvPr>
            <p:ph type="body" idx="1"/>
          </p:nvPr>
        </p:nvSpPr>
        <p:spPr>
          <a:xfrm>
            <a:off x="938500" y="902825"/>
            <a:ext cx="7733100" cy="3650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solidFill>
                  <a:schemeClr val="lt1"/>
                </a:solidFill>
                <a:latin typeface="Arial"/>
                <a:ea typeface="Arial"/>
                <a:cs typeface="Arial"/>
                <a:sym typeface="Arial"/>
              </a:rPr>
              <a:t>Olympic Games Sponsor</a:t>
            </a:r>
            <a:r>
              <a:rPr lang="en-US" sz="1800" b="1">
                <a:latin typeface="Arial"/>
                <a:ea typeface="Arial"/>
                <a:cs typeface="Arial"/>
                <a:sym typeface="Arial"/>
              </a:rPr>
              <a:t>ship </a:t>
            </a:r>
            <a:r>
              <a:rPr lang="en-US" sz="1800" b="1">
                <a:solidFill>
                  <a:schemeClr val="lt1"/>
                </a:solidFill>
                <a:latin typeface="Arial"/>
                <a:ea typeface="Arial"/>
                <a:cs typeface="Arial"/>
                <a:sym typeface="Arial"/>
              </a:rPr>
              <a:t>is big business.</a:t>
            </a:r>
            <a:endParaRPr sz="1550" b="1"/>
          </a:p>
          <a:p>
            <a:pPr marL="457200" lvl="0" indent="-323850" algn="l" rtl="0">
              <a:lnSpc>
                <a:spcPct val="100000"/>
              </a:lnSpc>
              <a:spcBef>
                <a:spcPts val="1000"/>
              </a:spcBef>
              <a:spcAft>
                <a:spcPts val="0"/>
              </a:spcAft>
              <a:buClr>
                <a:schemeClr val="lt1"/>
              </a:buClr>
              <a:buSzPts val="1500"/>
              <a:buFont typeface="Arial"/>
              <a:buChar char="●"/>
            </a:pPr>
            <a:r>
              <a:rPr lang="en-US" sz="1500">
                <a:solidFill>
                  <a:schemeClr val="lt1"/>
                </a:solidFill>
                <a:latin typeface="Arial"/>
                <a:ea typeface="Arial"/>
                <a:cs typeface="Arial"/>
                <a:sym typeface="Arial"/>
              </a:rPr>
              <a:t>The cost of a four-year sponsorship with the IOC starts at around $200 million</a:t>
            </a:r>
            <a:r>
              <a:rPr lang="en-US" sz="1500">
                <a:latin typeface="Arial"/>
                <a:ea typeface="Arial"/>
                <a:cs typeface="Arial"/>
                <a:sym typeface="Arial"/>
              </a:rPr>
              <a:t>.</a:t>
            </a:r>
            <a:r>
              <a:rPr lang="en-US" sz="1300">
                <a:latin typeface="Arial"/>
                <a:ea typeface="Arial"/>
                <a:cs typeface="Arial"/>
                <a:sym typeface="Arial"/>
              </a:rPr>
              <a:t> </a:t>
            </a:r>
            <a:endParaRPr sz="1300">
              <a:latin typeface="Arial"/>
              <a:ea typeface="Arial"/>
              <a:cs typeface="Arial"/>
              <a:sym typeface="Arial"/>
            </a:endParaRPr>
          </a:p>
          <a:p>
            <a:pPr marL="457200" lvl="0" indent="-323850" algn="l" rtl="0">
              <a:lnSpc>
                <a:spcPct val="100000"/>
              </a:lnSpc>
              <a:spcBef>
                <a:spcPts val="1000"/>
              </a:spcBef>
              <a:spcAft>
                <a:spcPts val="0"/>
              </a:spcAft>
              <a:buClr>
                <a:schemeClr val="lt1"/>
              </a:buClr>
              <a:buSzPts val="1500"/>
              <a:buFont typeface="Arial"/>
              <a:buChar char="●"/>
            </a:pPr>
            <a:r>
              <a:rPr lang="en-US" sz="1500">
                <a:solidFill>
                  <a:schemeClr val="lt1"/>
                </a:solidFill>
                <a:latin typeface="Arial"/>
                <a:ea typeface="Arial"/>
                <a:cs typeface="Arial"/>
                <a:sym typeface="Arial"/>
              </a:rPr>
              <a:t>Collectively, the top 13 Olympic sponsors have contracts with the International Olympic Committee that add up to more than $1 billion.</a:t>
            </a:r>
            <a:endParaRPr sz="1500"/>
          </a:p>
          <a:p>
            <a:pPr marL="914400" lvl="1" indent="-323850" algn="l" rtl="0">
              <a:lnSpc>
                <a:spcPct val="100000"/>
              </a:lnSpc>
              <a:spcBef>
                <a:spcPts val="1000"/>
              </a:spcBef>
              <a:spcAft>
                <a:spcPts val="0"/>
              </a:spcAft>
              <a:buClr>
                <a:schemeClr val="lt1"/>
              </a:buClr>
              <a:buSzPts val="1500"/>
              <a:buFont typeface="Arial"/>
              <a:buChar char="○"/>
            </a:pPr>
            <a:r>
              <a:rPr lang="en-US" sz="1500">
                <a:latin typeface="Arial"/>
                <a:ea typeface="Arial"/>
                <a:cs typeface="Arial"/>
                <a:sym typeface="Arial"/>
              </a:rPr>
              <a:t>M</a:t>
            </a:r>
            <a:r>
              <a:rPr lang="en-US" sz="1500">
                <a:solidFill>
                  <a:schemeClr val="lt1"/>
                </a:solidFill>
                <a:latin typeface="Arial"/>
                <a:ea typeface="Arial"/>
                <a:cs typeface="Arial"/>
                <a:sym typeface="Arial"/>
              </a:rPr>
              <a:t>any global sponsors chose not to launch major marketing campaigns and activations connected to the 2022 Winter Games because of the political tension between China, (Beijing was the host city), and the United States. </a:t>
            </a:r>
            <a:endParaRPr sz="1500"/>
          </a:p>
          <a:p>
            <a:pPr marL="914400" lvl="1" indent="-323850" algn="l" rtl="0">
              <a:lnSpc>
                <a:spcPct val="100000"/>
              </a:lnSpc>
              <a:spcBef>
                <a:spcPts val="1000"/>
              </a:spcBef>
              <a:spcAft>
                <a:spcPts val="1000"/>
              </a:spcAft>
              <a:buClr>
                <a:schemeClr val="lt1"/>
              </a:buClr>
              <a:buSzPts val="1500"/>
              <a:buFont typeface="Arial"/>
              <a:buChar char="○"/>
            </a:pPr>
            <a:r>
              <a:rPr lang="en-US" sz="1500">
                <a:solidFill>
                  <a:schemeClr val="lt1"/>
                </a:solidFill>
                <a:latin typeface="Arial"/>
                <a:ea typeface="Arial"/>
                <a:cs typeface="Arial"/>
                <a:sym typeface="Arial"/>
              </a:rPr>
              <a:t>The U.S. government boycotted the Beijing Games over human rights, putting Olympics' sponsors in a precarious position, given the significant investment in the sponsorship, and that those sponsors view both the United States and China as their biggest markets</a:t>
            </a:r>
            <a:endParaRPr sz="1500">
              <a:latin typeface="Arial"/>
              <a:ea typeface="Arial"/>
              <a:cs typeface="Arial"/>
              <a:sym typeface="Arial"/>
            </a:endParaRPr>
          </a:p>
        </p:txBody>
      </p:sp>
      <p:cxnSp>
        <p:nvCxnSpPr>
          <p:cNvPr id="261" name="Google Shape;261;p18"/>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29;p1">
            <a:extLst>
              <a:ext uri="{FF2B5EF4-FFF2-40B4-BE49-F238E27FC236}">
                <a16:creationId xmlns:a16="http://schemas.microsoft.com/office/drawing/2014/main" id="{F415B724-1C11-0CD7-02BA-D08D06C0ECB6}"/>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88161F31-1DDD-C62D-31BF-CBE8C4BEB67F}"/>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19"/>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SPONSORSHIP RISKS</a:t>
            </a:r>
            <a:endParaRPr b="1">
              <a:latin typeface="Arial"/>
              <a:ea typeface="Arial"/>
              <a:cs typeface="Arial"/>
              <a:sym typeface="Arial"/>
            </a:endParaRPr>
          </a:p>
        </p:txBody>
      </p:sp>
      <p:sp>
        <p:nvSpPr>
          <p:cNvPr id="269" name="Google Shape;269;p19"/>
          <p:cNvSpPr txBox="1">
            <a:spLocks noGrp="1"/>
          </p:cNvSpPr>
          <p:nvPr>
            <p:ph type="body" idx="1"/>
          </p:nvPr>
        </p:nvSpPr>
        <p:spPr>
          <a:xfrm>
            <a:off x="938500" y="902825"/>
            <a:ext cx="7172100" cy="3650189"/>
          </a:xfrm>
          <a:prstGeom prst="rect">
            <a:avLst/>
          </a:prstGeom>
          <a:noFill/>
          <a:ln>
            <a:noFill/>
          </a:ln>
        </p:spPr>
        <p:txBody>
          <a:bodyPr spcFirstLastPara="1" wrap="square" lIns="91425" tIns="91425" rIns="91425" bIns="91425" anchor="t" anchorCtr="0">
            <a:noAutofit/>
          </a:bodyPr>
          <a:lstStyle/>
          <a:p>
            <a:pPr marL="338137" lvl="0" indent="-338137" algn="l" rtl="0">
              <a:lnSpc>
                <a:spcPct val="100000"/>
              </a:lnSpc>
              <a:spcBef>
                <a:spcPts val="0"/>
              </a:spcBef>
              <a:spcAft>
                <a:spcPts val="0"/>
              </a:spcAft>
              <a:buSzPts val="1150"/>
              <a:buNone/>
            </a:pPr>
            <a:r>
              <a:rPr lang="en-US" sz="1800" b="1">
                <a:latin typeface="Arial"/>
                <a:ea typeface="Arial"/>
                <a:cs typeface="Arial"/>
                <a:sym typeface="Arial"/>
              </a:rPr>
              <a:t>FIFA World Cup Sponsorship is Also Big Business.</a:t>
            </a:r>
            <a:endParaRPr sz="1800" b="1">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It costs between $25 million and $50 million annually to be a FIFA partner and $10 million to $25 million to be a major World Cup sponsor.</a:t>
            </a:r>
            <a:endParaRPr sz="1600">
              <a:latin typeface="Arial"/>
              <a:ea typeface="Arial"/>
              <a:cs typeface="Arial"/>
              <a:sym typeface="Arial"/>
            </a:endParaRPr>
          </a:p>
          <a:p>
            <a:pPr marL="914400" lvl="1"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Many sponsors of the Qatar 2022 FIFA World Cup had to make tough decisions about activating their multi-million dollar FIFA sponsorships and evaluate the risk vs. reward of aligning with the event given the controversies surrounding the host country’s politics.</a:t>
            </a:r>
            <a:endParaRPr sz="1600">
              <a:latin typeface="Arial"/>
              <a:ea typeface="Arial"/>
              <a:cs typeface="Arial"/>
              <a:sym typeface="Arial"/>
            </a:endParaRPr>
          </a:p>
          <a:p>
            <a:pPr marL="0" lvl="0" indent="0" algn="l" rtl="0">
              <a:lnSpc>
                <a:spcPct val="100000"/>
              </a:lnSpc>
              <a:spcBef>
                <a:spcPts val="1000"/>
              </a:spcBef>
              <a:spcAft>
                <a:spcPts val="1000"/>
              </a:spcAft>
              <a:buSzPts val="1150"/>
              <a:buNone/>
            </a:pPr>
            <a:endParaRPr>
              <a:latin typeface="Arial"/>
              <a:ea typeface="Arial"/>
              <a:cs typeface="Arial"/>
              <a:sym typeface="Arial"/>
            </a:endParaRPr>
          </a:p>
        </p:txBody>
      </p:sp>
      <p:cxnSp>
        <p:nvCxnSpPr>
          <p:cNvPr id="270" name="Google Shape;270;p1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29;p1">
            <a:extLst>
              <a:ext uri="{FF2B5EF4-FFF2-40B4-BE49-F238E27FC236}">
                <a16:creationId xmlns:a16="http://schemas.microsoft.com/office/drawing/2014/main" id="{572CF1E0-E4C3-7EEF-862A-73CACB490251}"/>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09D8E192-8B40-0A6E-2A23-C63F66AE740F}"/>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pic>
        <p:nvPicPr>
          <p:cNvPr id="279" name="Google Shape;279;p20"/>
          <p:cNvPicPr preferRelativeResize="0"/>
          <p:nvPr/>
        </p:nvPicPr>
        <p:blipFill rotWithShape="1">
          <a:blip r:embed="rId3">
            <a:alphaModFix/>
          </a:blip>
          <a:srcRect/>
          <a:stretch/>
        </p:blipFill>
        <p:spPr>
          <a:xfrm>
            <a:off x="3395370" y="2300949"/>
            <a:ext cx="2353260" cy="816935"/>
          </a:xfrm>
          <a:prstGeom prst="rect">
            <a:avLst/>
          </a:prstGeom>
          <a:noFill/>
          <a:ln>
            <a:noFill/>
          </a:ln>
        </p:spPr>
      </p:pic>
      <p:pic>
        <p:nvPicPr>
          <p:cNvPr id="2" name="Google Shape;29;p1">
            <a:extLst>
              <a:ext uri="{FF2B5EF4-FFF2-40B4-BE49-F238E27FC236}">
                <a16:creationId xmlns:a16="http://schemas.microsoft.com/office/drawing/2014/main" id="{56651DAF-E835-F869-5AC8-9DC189FE4F2F}"/>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C0C7B397-9C4F-4079-049C-49E2291BD5AC}"/>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sp>
        <p:nvSpPr>
          <p:cNvPr id="47" name="Google Shape;47;p3"/>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WHAT TO SPONSOR?</a:t>
            </a:r>
            <a:endParaRPr b="1">
              <a:latin typeface="Arial"/>
              <a:ea typeface="Arial"/>
              <a:cs typeface="Arial"/>
              <a:sym typeface="Arial"/>
            </a:endParaRPr>
          </a:p>
        </p:txBody>
      </p:sp>
      <p:sp>
        <p:nvSpPr>
          <p:cNvPr id="48" name="Google Shape;48;p3"/>
          <p:cNvSpPr txBox="1">
            <a:spLocks noGrp="1"/>
          </p:cNvSpPr>
          <p:nvPr>
            <p:ph type="body" idx="1"/>
          </p:nvPr>
        </p:nvSpPr>
        <p:spPr>
          <a:xfrm>
            <a:off x="938500" y="1051800"/>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latin typeface="Arial"/>
                <a:ea typeface="Arial"/>
                <a:cs typeface="Arial"/>
                <a:sym typeface="Arial"/>
              </a:rPr>
              <a:t>Businesses must determine which partnerships will help them effectively promote their brands and achieve marketing goals.</a:t>
            </a:r>
            <a:endParaRPr sz="1600">
              <a:latin typeface="Arial"/>
              <a:ea typeface="Arial"/>
              <a:cs typeface="Arial"/>
              <a:sym typeface="Arial"/>
            </a:endParaRPr>
          </a:p>
          <a:p>
            <a:pPr marL="0" lvl="0" indent="0" algn="l" rtl="0">
              <a:lnSpc>
                <a:spcPct val="100000"/>
              </a:lnSpc>
              <a:spcBef>
                <a:spcPts val="1000"/>
              </a:spcBef>
              <a:spcAft>
                <a:spcPts val="0"/>
              </a:spcAft>
              <a:buSzPts val="1150"/>
              <a:buNone/>
            </a:pPr>
            <a:r>
              <a:rPr lang="en-US" sz="1600" b="1">
                <a:latin typeface="Arial"/>
                <a:ea typeface="Arial"/>
                <a:cs typeface="Arial"/>
                <a:sym typeface="Arial"/>
              </a:rPr>
              <a:t>Example:</a:t>
            </a:r>
            <a:endParaRPr sz="1600" b="1">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Vans successfully reaches their target audience (young action sports fans) through a sponsorship with the U.S. Open of Surfing in California.</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Conversely, it would not make sense for Vans to partner with the PGA for a senior's golf tournament. </a:t>
            </a:r>
            <a:endParaRPr sz="1600">
              <a:latin typeface="Arial"/>
              <a:ea typeface="Arial"/>
              <a:cs typeface="Arial"/>
              <a:sym typeface="Arial"/>
            </a:endParaRPr>
          </a:p>
          <a:p>
            <a:pPr marL="0" lvl="0" indent="0" algn="l" rtl="0">
              <a:lnSpc>
                <a:spcPct val="100000"/>
              </a:lnSpc>
              <a:spcBef>
                <a:spcPts val="0"/>
              </a:spcBef>
              <a:spcAft>
                <a:spcPts val="1600"/>
              </a:spcAft>
              <a:buSzPts val="1150"/>
              <a:buNone/>
            </a:pPr>
            <a:endParaRPr sz="1600">
              <a:latin typeface="Arial"/>
              <a:ea typeface="Arial"/>
              <a:cs typeface="Arial"/>
              <a:sym typeface="Arial"/>
            </a:endParaRPr>
          </a:p>
        </p:txBody>
      </p:sp>
      <p:cxnSp>
        <p:nvCxnSpPr>
          <p:cNvPr id="49" name="Google Shape;49;p3"/>
          <p:cNvCxnSpPr/>
          <p:nvPr/>
        </p:nvCxnSpPr>
        <p:spPr>
          <a:xfrm>
            <a:off x="9385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29;p1">
            <a:extLst>
              <a:ext uri="{FF2B5EF4-FFF2-40B4-BE49-F238E27FC236}">
                <a16:creationId xmlns:a16="http://schemas.microsoft.com/office/drawing/2014/main" id="{B30AAD6A-09E4-E378-2025-2A44E53A4C9A}"/>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56A8D2FB-8A37-CB2C-7375-AEAEFC60D044}"/>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4"/>
          <p:cNvSpPr txBox="1">
            <a:spLocks noGrp="1"/>
          </p:cNvSpPr>
          <p:nvPr>
            <p:ph type="title"/>
          </p:nvPr>
        </p:nvSpPr>
        <p:spPr>
          <a:xfrm>
            <a:off x="5063950" y="1502304"/>
            <a:ext cx="3107100" cy="4776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WHAT TO SPONSOR?</a:t>
            </a:r>
            <a:endParaRPr b="1">
              <a:latin typeface="Arial"/>
              <a:ea typeface="Arial"/>
              <a:cs typeface="Arial"/>
              <a:sym typeface="Arial"/>
            </a:endParaRPr>
          </a:p>
        </p:txBody>
      </p:sp>
      <p:sp>
        <p:nvSpPr>
          <p:cNvPr id="57" name="Google Shape;57;p4"/>
          <p:cNvSpPr txBox="1">
            <a:spLocks noGrp="1"/>
          </p:cNvSpPr>
          <p:nvPr>
            <p:ph type="body" idx="1"/>
          </p:nvPr>
        </p:nvSpPr>
        <p:spPr>
          <a:xfrm>
            <a:off x="5079853" y="1903569"/>
            <a:ext cx="2955900" cy="1775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b="1">
                <a:solidFill>
                  <a:schemeClr val="dk2"/>
                </a:solidFill>
                <a:latin typeface="Arial"/>
                <a:ea typeface="Arial"/>
                <a:cs typeface="Arial"/>
                <a:sym typeface="Arial"/>
              </a:rPr>
              <a:t>Naming rights </a:t>
            </a:r>
            <a:r>
              <a:rPr lang="en-US">
                <a:latin typeface="Arial"/>
                <a:ea typeface="Arial"/>
                <a:cs typeface="Arial"/>
                <a:sym typeface="Arial"/>
              </a:rPr>
              <a:t>are a form of sponsorship that occurs when an entity pays for the rights to re-name a venue (stadium, arena etc.) in a way that provides a specific benefit (or benefits) to the company.  </a:t>
            </a:r>
            <a:endParaRPr/>
          </a:p>
        </p:txBody>
      </p:sp>
      <p:cxnSp>
        <p:nvCxnSpPr>
          <p:cNvPr id="58" name="Google Shape;58;p4"/>
          <p:cNvCxnSpPr/>
          <p:nvPr/>
        </p:nvCxnSpPr>
        <p:spPr>
          <a:xfrm>
            <a:off x="4706400" y="1259150"/>
            <a:ext cx="0" cy="24330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59" name="Google Shape;59;p4"/>
          <p:cNvPicPr preferRelativeResize="0"/>
          <p:nvPr/>
        </p:nvPicPr>
        <p:blipFill rotWithShape="1">
          <a:blip r:embed="rId3">
            <a:alphaModFix/>
          </a:blip>
          <a:srcRect l="23860" r="23860"/>
          <a:stretch/>
        </p:blipFill>
        <p:spPr>
          <a:xfrm>
            <a:off x="0" y="-220796"/>
            <a:ext cx="4278176" cy="5444804"/>
          </a:xfrm>
          <a:prstGeom prst="flowChartDelay">
            <a:avLst/>
          </a:prstGeom>
          <a:noFill/>
          <a:ln>
            <a:noFill/>
          </a:ln>
        </p:spPr>
      </p:pic>
      <p:pic>
        <p:nvPicPr>
          <p:cNvPr id="2" name="Google Shape;29;p1">
            <a:extLst>
              <a:ext uri="{FF2B5EF4-FFF2-40B4-BE49-F238E27FC236}">
                <a16:creationId xmlns:a16="http://schemas.microsoft.com/office/drawing/2014/main" id="{AA66AEDD-72DE-33D2-6A26-D699ACEA91DA}"/>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C3D6ADDA-E0F6-3990-B070-3A7C91C3982F}"/>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5"/>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NAMING RIGHTS</a:t>
            </a:r>
            <a:endParaRPr b="1">
              <a:latin typeface="Arial"/>
              <a:ea typeface="Arial"/>
              <a:cs typeface="Arial"/>
              <a:sym typeface="Arial"/>
            </a:endParaRPr>
          </a:p>
        </p:txBody>
      </p:sp>
      <p:sp>
        <p:nvSpPr>
          <p:cNvPr id="67" name="Google Shape;67;p5"/>
          <p:cNvSpPr txBox="1">
            <a:spLocks noGrp="1"/>
          </p:cNvSpPr>
          <p:nvPr>
            <p:ph type="body" idx="1"/>
          </p:nvPr>
        </p:nvSpPr>
        <p:spPr>
          <a:xfrm>
            <a:off x="938500" y="1246025"/>
            <a:ext cx="4877700" cy="3039900"/>
          </a:xfrm>
          <a:prstGeom prst="rect">
            <a:avLst/>
          </a:prstGeom>
          <a:noFill/>
          <a:ln>
            <a:noFill/>
          </a:ln>
        </p:spPr>
        <p:txBody>
          <a:bodyPr spcFirstLastPara="1" wrap="square" lIns="91425" tIns="91425" rIns="91425" bIns="91425" anchor="t" anchorCtr="0">
            <a:noAutofit/>
          </a:bodyPr>
          <a:lstStyle/>
          <a:p>
            <a:pPr marL="571500" lvl="0" indent="-571500" algn="l" rtl="0">
              <a:lnSpc>
                <a:spcPct val="100000"/>
              </a:lnSpc>
              <a:spcBef>
                <a:spcPts val="0"/>
              </a:spcBef>
              <a:spcAft>
                <a:spcPts val="0"/>
              </a:spcAft>
              <a:buSzPts val="1150"/>
              <a:buNone/>
            </a:pPr>
            <a:r>
              <a:rPr lang="en-US" sz="1500" b="1">
                <a:solidFill>
                  <a:schemeClr val="lt1"/>
                </a:solidFill>
                <a:latin typeface="Arial"/>
                <a:ea typeface="Arial"/>
                <a:cs typeface="Arial"/>
                <a:sym typeface="Arial"/>
              </a:rPr>
              <a:t>2022: </a:t>
            </a:r>
            <a:r>
              <a:rPr lang="en-US" sz="1500">
                <a:solidFill>
                  <a:schemeClr val="lt1"/>
                </a:solidFill>
                <a:latin typeface="Arial"/>
                <a:ea typeface="Arial"/>
                <a:cs typeface="Arial"/>
                <a:sym typeface="Arial"/>
              </a:rPr>
              <a:t> In a deal worth “up to” an estimated $20 million per season, the Pittsburgh Steelers home stadium shifted from ‘Heinz Field’, named after the iconic ketchup brand, to ‘Acrisure Stadium’ (a Michigan-based tech company)</a:t>
            </a:r>
            <a:r>
              <a:rPr lang="en-US" sz="1500">
                <a:latin typeface="Arial"/>
                <a:ea typeface="Arial"/>
                <a:cs typeface="Arial"/>
                <a:sym typeface="Arial"/>
              </a:rPr>
              <a:t>.</a:t>
            </a:r>
            <a:endParaRPr sz="1500">
              <a:solidFill>
                <a:schemeClr val="lt1"/>
              </a:solidFill>
              <a:latin typeface="Arial"/>
              <a:ea typeface="Arial"/>
              <a:cs typeface="Arial"/>
              <a:sym typeface="Arial"/>
            </a:endParaRPr>
          </a:p>
          <a:p>
            <a:pPr marL="571500" lvl="0" indent="-571500" algn="l" rtl="0">
              <a:lnSpc>
                <a:spcPct val="100000"/>
              </a:lnSpc>
              <a:spcBef>
                <a:spcPts val="1000"/>
              </a:spcBef>
              <a:spcAft>
                <a:spcPts val="0"/>
              </a:spcAft>
              <a:buSzPts val="1150"/>
              <a:buNone/>
            </a:pPr>
            <a:r>
              <a:rPr lang="en-US" sz="1500" b="1">
                <a:latin typeface="Arial"/>
                <a:ea typeface="Arial"/>
                <a:cs typeface="Arial"/>
                <a:sym typeface="Arial"/>
              </a:rPr>
              <a:t>2023: </a:t>
            </a:r>
            <a:r>
              <a:rPr lang="en-US" sz="1500">
                <a:latin typeface="Arial"/>
                <a:ea typeface="Arial"/>
                <a:cs typeface="Arial"/>
                <a:sym typeface="Arial"/>
              </a:rPr>
              <a:t>Major League Soccer’s LAFC agreed to a ten-year, $100 million partnership with the Bank of Montreal (BMO), the largest ever naming rights deal for a soccer-specific stadium in the United States.</a:t>
            </a:r>
            <a:endParaRPr sz="1500">
              <a:latin typeface="Arial"/>
              <a:ea typeface="Arial"/>
              <a:cs typeface="Arial"/>
              <a:sym typeface="Arial"/>
            </a:endParaRPr>
          </a:p>
          <a:p>
            <a:pPr marL="0" lvl="0" indent="0" algn="l" rtl="0">
              <a:lnSpc>
                <a:spcPct val="100000"/>
              </a:lnSpc>
              <a:spcBef>
                <a:spcPts val="0"/>
              </a:spcBef>
              <a:spcAft>
                <a:spcPts val="0"/>
              </a:spcAft>
              <a:buSzPts val="1150"/>
              <a:buNone/>
            </a:pPr>
            <a:endParaRPr sz="1500">
              <a:latin typeface="Arial"/>
              <a:ea typeface="Arial"/>
              <a:cs typeface="Arial"/>
              <a:sym typeface="Arial"/>
            </a:endParaRPr>
          </a:p>
          <a:p>
            <a:pPr marL="0" lvl="0" indent="0" algn="l" rtl="0">
              <a:lnSpc>
                <a:spcPct val="100000"/>
              </a:lnSpc>
              <a:spcBef>
                <a:spcPts val="0"/>
              </a:spcBef>
              <a:spcAft>
                <a:spcPts val="0"/>
              </a:spcAft>
              <a:buSzPts val="1150"/>
              <a:buNone/>
            </a:pPr>
            <a:endParaRPr sz="1500">
              <a:latin typeface="Arial"/>
              <a:ea typeface="Arial"/>
              <a:cs typeface="Arial"/>
              <a:sym typeface="Arial"/>
            </a:endParaRPr>
          </a:p>
          <a:p>
            <a:pPr marL="0" lvl="0" indent="0" algn="l" rtl="0">
              <a:lnSpc>
                <a:spcPct val="100000"/>
              </a:lnSpc>
              <a:spcBef>
                <a:spcPts val="0"/>
              </a:spcBef>
              <a:spcAft>
                <a:spcPts val="1600"/>
              </a:spcAft>
              <a:buSzPts val="1150"/>
              <a:buNone/>
            </a:pPr>
            <a:endParaRPr sz="1500">
              <a:latin typeface="Arial"/>
              <a:ea typeface="Arial"/>
              <a:cs typeface="Arial"/>
              <a:sym typeface="Arial"/>
            </a:endParaRPr>
          </a:p>
        </p:txBody>
      </p:sp>
      <p:cxnSp>
        <p:nvCxnSpPr>
          <p:cNvPr id="68" name="Google Shape;68;p5"/>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71" name="Google Shape;71;p5"/>
          <p:cNvPicPr preferRelativeResize="0"/>
          <p:nvPr/>
        </p:nvPicPr>
        <p:blipFill rotWithShape="1">
          <a:blip r:embed="rId3">
            <a:alphaModFix/>
          </a:blip>
          <a:srcRect/>
          <a:stretch/>
        </p:blipFill>
        <p:spPr>
          <a:xfrm>
            <a:off x="6165075" y="1118225"/>
            <a:ext cx="2442350" cy="1373825"/>
          </a:xfrm>
          <a:prstGeom prst="rect">
            <a:avLst/>
          </a:prstGeom>
          <a:noFill/>
          <a:ln>
            <a:noFill/>
          </a:ln>
        </p:spPr>
      </p:pic>
      <p:pic>
        <p:nvPicPr>
          <p:cNvPr id="72" name="Google Shape;72;p5"/>
          <p:cNvPicPr preferRelativeResize="0"/>
          <p:nvPr/>
        </p:nvPicPr>
        <p:blipFill rotWithShape="1">
          <a:blip r:embed="rId4">
            <a:alphaModFix/>
          </a:blip>
          <a:srcRect/>
          <a:stretch/>
        </p:blipFill>
        <p:spPr>
          <a:xfrm>
            <a:off x="6165075" y="2651475"/>
            <a:ext cx="2442350" cy="1373810"/>
          </a:xfrm>
          <a:prstGeom prst="rect">
            <a:avLst/>
          </a:prstGeom>
          <a:noFill/>
          <a:ln>
            <a:noFill/>
          </a:ln>
        </p:spPr>
      </p:pic>
      <p:pic>
        <p:nvPicPr>
          <p:cNvPr id="2" name="Google Shape;29;p1">
            <a:extLst>
              <a:ext uri="{FF2B5EF4-FFF2-40B4-BE49-F238E27FC236}">
                <a16:creationId xmlns:a16="http://schemas.microsoft.com/office/drawing/2014/main" id="{E443E674-9E9C-CB38-6C8B-3BA49F9DE6B6}"/>
              </a:ext>
            </a:extLst>
          </p:cNvPr>
          <p:cNvPicPr preferRelativeResize="0"/>
          <p:nvPr/>
        </p:nvPicPr>
        <p:blipFill rotWithShape="1">
          <a:blip r:embed="rId5">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B35168DA-67CF-5D85-918F-CFC4FD4CF427}"/>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6"/>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WHAT TO SPONSOR?</a:t>
            </a:r>
            <a:endParaRPr b="1">
              <a:latin typeface="Arial"/>
              <a:ea typeface="Arial"/>
              <a:cs typeface="Arial"/>
              <a:sym typeface="Arial"/>
            </a:endParaRPr>
          </a:p>
        </p:txBody>
      </p:sp>
      <p:sp>
        <p:nvSpPr>
          <p:cNvPr id="78" name="Google Shape;78;p6"/>
          <p:cNvSpPr txBox="1">
            <a:spLocks noGrp="1"/>
          </p:cNvSpPr>
          <p:nvPr>
            <p:ph type="body" idx="1"/>
          </p:nvPr>
        </p:nvSpPr>
        <p:spPr>
          <a:xfrm>
            <a:off x="938500" y="1004711"/>
            <a:ext cx="7172100" cy="328121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latin typeface="Arial"/>
                <a:ea typeface="Arial"/>
                <a:cs typeface="Arial"/>
                <a:sym typeface="Arial"/>
              </a:rPr>
              <a:t>Sponsorship programs must meet the needs of the sponsoring party.  </a:t>
            </a:r>
            <a:endParaRPr sz="1600">
              <a:latin typeface="Arial"/>
              <a:ea typeface="Arial"/>
              <a:cs typeface="Arial"/>
              <a:sym typeface="Arial"/>
            </a:endParaRPr>
          </a:p>
          <a:p>
            <a:pPr marL="0" lvl="0" indent="0" algn="l" rtl="0">
              <a:lnSpc>
                <a:spcPct val="100000"/>
              </a:lnSpc>
              <a:spcBef>
                <a:spcPts val="1000"/>
              </a:spcBef>
              <a:spcAft>
                <a:spcPts val="0"/>
              </a:spcAft>
              <a:buSzPts val="1150"/>
              <a:buNone/>
            </a:pPr>
            <a:r>
              <a:rPr lang="en-US" sz="1600" b="1">
                <a:latin typeface="Arial"/>
                <a:ea typeface="Arial"/>
                <a:cs typeface="Arial"/>
                <a:sym typeface="Arial"/>
              </a:rPr>
              <a:t>The most common criteria companies consider when deciding what to sponsor include:  </a:t>
            </a:r>
            <a:endParaRPr sz="1600" b="1">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Image compatibility</a:t>
            </a:r>
            <a:endParaRPr>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Lifestyle associations</a:t>
            </a:r>
            <a:endParaRPr>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Audience </a:t>
            </a:r>
            <a:endParaRPr>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Media impact</a:t>
            </a:r>
            <a:endParaRPr>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Social media presence</a:t>
            </a:r>
            <a:endParaRPr>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Exclusivity</a:t>
            </a:r>
            <a:endParaRPr>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Impact on sales</a:t>
            </a:r>
            <a:endParaRPr>
              <a:latin typeface="Arial"/>
              <a:ea typeface="Arial"/>
              <a:cs typeface="Arial"/>
              <a:sym typeface="Arial"/>
            </a:endParaRPr>
          </a:p>
          <a:p>
            <a:pPr marL="0" lvl="0" indent="0" algn="l" rtl="0">
              <a:lnSpc>
                <a:spcPct val="100000"/>
              </a:lnSpc>
              <a:spcBef>
                <a:spcPts val="0"/>
              </a:spcBef>
              <a:spcAft>
                <a:spcPts val="1600"/>
              </a:spcAft>
              <a:buSzPts val="1150"/>
              <a:buNone/>
            </a:pPr>
            <a:endParaRPr>
              <a:latin typeface="Arial"/>
              <a:ea typeface="Arial"/>
              <a:cs typeface="Arial"/>
              <a:sym typeface="Arial"/>
            </a:endParaRPr>
          </a:p>
        </p:txBody>
      </p:sp>
      <p:cxnSp>
        <p:nvCxnSpPr>
          <p:cNvPr id="79" name="Google Shape;79;p6"/>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29;p1">
            <a:extLst>
              <a:ext uri="{FF2B5EF4-FFF2-40B4-BE49-F238E27FC236}">
                <a16:creationId xmlns:a16="http://schemas.microsoft.com/office/drawing/2014/main" id="{B762E03B-E266-04A7-449B-A28D29046EEF}"/>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85813701-B070-A551-3A1A-E0E07C11552B}"/>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7"/>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IMAGE COMPATIBILITY</a:t>
            </a:r>
            <a:endParaRPr b="1">
              <a:latin typeface="Arial"/>
              <a:ea typeface="Arial"/>
              <a:cs typeface="Arial"/>
              <a:sym typeface="Arial"/>
            </a:endParaRPr>
          </a:p>
        </p:txBody>
      </p:sp>
      <p:sp>
        <p:nvSpPr>
          <p:cNvPr id="87" name="Google Shape;87;p7"/>
          <p:cNvSpPr txBox="1">
            <a:spLocks noGrp="1"/>
          </p:cNvSpPr>
          <p:nvPr>
            <p:ph type="body" idx="1"/>
          </p:nvPr>
        </p:nvSpPr>
        <p:spPr>
          <a:xfrm>
            <a:off x="938500" y="1051800"/>
            <a:ext cx="69252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Is the brand’s image compatible with the business?</a:t>
            </a:r>
            <a:endParaRPr/>
          </a:p>
          <a:p>
            <a:pPr marL="285750" lvl="0" indent="-285750" algn="l" rtl="0">
              <a:lnSpc>
                <a:spcPct val="100000"/>
              </a:lnSpc>
              <a:spcBef>
                <a:spcPts val="1000"/>
              </a:spcBef>
              <a:spcAft>
                <a:spcPts val="0"/>
              </a:spcAft>
              <a:buSzPts val="1600"/>
              <a:buFont typeface="Arial"/>
              <a:buChar char="●"/>
            </a:pPr>
            <a:r>
              <a:rPr lang="en-US" sz="1600">
                <a:latin typeface="Arial"/>
                <a:ea typeface="Arial"/>
                <a:cs typeface="Arial"/>
                <a:sym typeface="Arial"/>
              </a:rPr>
              <a:t>In 2020, several brands pressured the NFL’s Washington Football Team to drop the ‘Redskins’ name because they did not want association with the negative publicity surrounding the franchise.</a:t>
            </a:r>
            <a:endParaRPr sz="1600">
              <a:latin typeface="Arial"/>
              <a:ea typeface="Arial"/>
              <a:cs typeface="Arial"/>
              <a:sym typeface="Arial"/>
            </a:endParaRPr>
          </a:p>
          <a:p>
            <a:pPr marL="285750" lvl="0" indent="-285750" algn="l" rtl="0">
              <a:lnSpc>
                <a:spcPct val="100000"/>
              </a:lnSpc>
              <a:spcBef>
                <a:spcPts val="1000"/>
              </a:spcBef>
              <a:spcAft>
                <a:spcPts val="0"/>
              </a:spcAft>
              <a:buSzPts val="1600"/>
              <a:buFont typeface="Arial"/>
              <a:buChar char="●"/>
            </a:pPr>
            <a:r>
              <a:rPr lang="en-US" sz="1600">
                <a:latin typeface="Arial"/>
                <a:ea typeface="Arial"/>
                <a:cs typeface="Arial"/>
                <a:sym typeface="Arial"/>
              </a:rPr>
              <a:t>The first brand to demand the team change its name was FedEx (who is the team’s naming rights partner). Other brands like Pepsi and Bank of America quickly followed suit, while brands like Nike, Walmart and Target all stopped selling the team’s licensed merchandise.</a:t>
            </a:r>
            <a:endParaRPr sz="1600">
              <a:latin typeface="Arial"/>
              <a:ea typeface="Arial"/>
              <a:cs typeface="Arial"/>
              <a:sym typeface="Arial"/>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p:txBody>
      </p:sp>
      <p:cxnSp>
        <p:nvCxnSpPr>
          <p:cNvPr id="88" name="Google Shape;88;p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29;p1">
            <a:extLst>
              <a:ext uri="{FF2B5EF4-FFF2-40B4-BE49-F238E27FC236}">
                <a16:creationId xmlns:a16="http://schemas.microsoft.com/office/drawing/2014/main" id="{CE840195-631E-FC5C-E3D5-DB99A4EF43EF}"/>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F357E23F-862E-148C-99BF-DB2624F23046}"/>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8"/>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LIFESTYLE ASSOCIATION</a:t>
            </a:r>
            <a:endParaRPr b="1">
              <a:latin typeface="Arial"/>
              <a:ea typeface="Arial"/>
              <a:cs typeface="Arial"/>
              <a:sym typeface="Arial"/>
            </a:endParaRPr>
          </a:p>
        </p:txBody>
      </p:sp>
      <p:sp>
        <p:nvSpPr>
          <p:cNvPr id="96" name="Google Shape;96;p8"/>
          <p:cNvSpPr txBox="1">
            <a:spLocks noGrp="1"/>
          </p:cNvSpPr>
          <p:nvPr>
            <p:ph type="body" idx="1"/>
          </p:nvPr>
        </p:nvSpPr>
        <p:spPr>
          <a:xfrm>
            <a:off x="938500" y="1151000"/>
            <a:ext cx="7172100" cy="3039900"/>
          </a:xfrm>
          <a:prstGeom prst="rect">
            <a:avLst/>
          </a:prstGeom>
          <a:noFill/>
          <a:ln>
            <a:noFill/>
          </a:ln>
        </p:spPr>
        <p:txBody>
          <a:bodyPr spcFirstLastPara="1" wrap="square" lIns="91425" tIns="91425" rIns="91425" bIns="91425" anchor="t" anchorCtr="0">
            <a:noAutofit/>
          </a:bodyPr>
          <a:lstStyle/>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Does the sponsorship align with a lifestyle with which the company wants to be associated?  </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Are the co-sponsors companies with which the company would want to be associated?</a:t>
            </a:r>
            <a:endParaRPr sz="1600">
              <a:latin typeface="Arial"/>
              <a:ea typeface="Arial"/>
              <a:cs typeface="Arial"/>
              <a:sym typeface="Arial"/>
            </a:endParaRPr>
          </a:p>
          <a:p>
            <a:pPr marL="457200" lvl="0" indent="-330200" algn="l" rtl="0">
              <a:lnSpc>
                <a:spcPct val="100000"/>
              </a:lnSpc>
              <a:spcBef>
                <a:spcPts val="1000"/>
              </a:spcBef>
              <a:spcAft>
                <a:spcPts val="1000"/>
              </a:spcAft>
              <a:buSzPts val="1600"/>
              <a:buFont typeface="Arial"/>
              <a:buChar char="●"/>
            </a:pPr>
            <a:r>
              <a:rPr lang="en-US" sz="1600">
                <a:latin typeface="Arial"/>
                <a:ea typeface="Arial"/>
                <a:cs typeface="Arial"/>
                <a:sym typeface="Arial"/>
              </a:rPr>
              <a:t>Brands like Quicksilver, Billabong, O’Neill, Volcom and Hurley sponsor World Surf League events each year because the surfing lifestyle is one for which they strive to be associated with.</a:t>
            </a:r>
            <a:endParaRPr sz="1600">
              <a:latin typeface="Arial"/>
              <a:ea typeface="Arial"/>
              <a:cs typeface="Arial"/>
              <a:sym typeface="Arial"/>
            </a:endParaRPr>
          </a:p>
        </p:txBody>
      </p:sp>
      <p:cxnSp>
        <p:nvCxnSpPr>
          <p:cNvPr id="97" name="Google Shape;97;p8"/>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29;p1">
            <a:extLst>
              <a:ext uri="{FF2B5EF4-FFF2-40B4-BE49-F238E27FC236}">
                <a16:creationId xmlns:a16="http://schemas.microsoft.com/office/drawing/2014/main" id="{1E1ED9B3-D549-6064-5F93-2ED89A5412F9}"/>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00AD2F6D-BB39-48B8-3FA5-C77AFE19D935}"/>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9"/>
          <p:cNvSpPr txBox="1">
            <a:spLocks noGrp="1"/>
          </p:cNvSpPr>
          <p:nvPr>
            <p:ph type="title"/>
          </p:nvPr>
        </p:nvSpPr>
        <p:spPr>
          <a:xfrm>
            <a:off x="91095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AUDIENCE</a:t>
            </a:r>
            <a:endParaRPr b="1">
              <a:latin typeface="Arial"/>
              <a:ea typeface="Arial"/>
              <a:cs typeface="Arial"/>
              <a:sym typeface="Arial"/>
            </a:endParaRPr>
          </a:p>
        </p:txBody>
      </p:sp>
      <p:sp>
        <p:nvSpPr>
          <p:cNvPr id="105" name="Google Shape;105;p9"/>
          <p:cNvSpPr txBox="1">
            <a:spLocks noGrp="1"/>
          </p:cNvSpPr>
          <p:nvPr>
            <p:ph type="body" idx="1"/>
          </p:nvPr>
        </p:nvSpPr>
        <p:spPr>
          <a:xfrm>
            <a:off x="910950" y="1051800"/>
            <a:ext cx="4380000" cy="3039900"/>
          </a:xfrm>
          <a:prstGeom prst="rect">
            <a:avLst/>
          </a:prstGeom>
          <a:noFill/>
          <a:ln>
            <a:noFill/>
          </a:ln>
        </p:spPr>
        <p:txBody>
          <a:bodyPr spcFirstLastPara="1" wrap="square" lIns="91425" tIns="91425" rIns="91425" bIns="91425" anchor="t" anchorCtr="0">
            <a:noAutofit/>
          </a:bodyPr>
          <a:lstStyle/>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How large is the potential audience that the partnership can help the sponsor to reach?  </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How many impressions will the sponsorship generate?</a:t>
            </a:r>
            <a:endParaRPr sz="1600">
              <a:latin typeface="Arial"/>
              <a:ea typeface="Arial"/>
              <a:cs typeface="Arial"/>
              <a:sym typeface="Arial"/>
            </a:endParaRPr>
          </a:p>
          <a:p>
            <a:pPr marL="457200" lvl="0" indent="-330200" algn="l" rtl="0">
              <a:lnSpc>
                <a:spcPct val="100000"/>
              </a:lnSpc>
              <a:spcBef>
                <a:spcPts val="1000"/>
              </a:spcBef>
              <a:spcAft>
                <a:spcPts val="1000"/>
              </a:spcAft>
              <a:buSzPts val="1600"/>
              <a:buFont typeface="Arial"/>
              <a:buChar char="●"/>
            </a:pPr>
            <a:r>
              <a:rPr lang="en-US" sz="1600">
                <a:latin typeface="Arial"/>
                <a:ea typeface="Arial"/>
                <a:cs typeface="Arial"/>
                <a:sym typeface="Arial"/>
              </a:rPr>
              <a:t>The goal of a sponsorship is for consumers to remember that image the next time they make a purchase.</a:t>
            </a:r>
            <a:endParaRPr sz="1600">
              <a:latin typeface="Arial"/>
              <a:ea typeface="Arial"/>
              <a:cs typeface="Arial"/>
              <a:sym typeface="Arial"/>
            </a:endParaRPr>
          </a:p>
        </p:txBody>
      </p:sp>
      <p:cxnSp>
        <p:nvCxnSpPr>
          <p:cNvPr id="106" name="Google Shape;106;p9"/>
          <p:cNvCxnSpPr/>
          <p:nvPr/>
        </p:nvCxnSpPr>
        <p:spPr>
          <a:xfrm>
            <a:off x="91095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109" name="Google Shape;109;p9" descr="A picture containing calendar&#10;&#10;Description automatically generated"/>
          <p:cNvPicPr preferRelativeResize="0"/>
          <p:nvPr/>
        </p:nvPicPr>
        <p:blipFill rotWithShape="1">
          <a:blip r:embed="rId3">
            <a:alphaModFix/>
          </a:blip>
          <a:srcRect/>
          <a:stretch/>
        </p:blipFill>
        <p:spPr>
          <a:xfrm>
            <a:off x="5577148" y="1229877"/>
            <a:ext cx="3267076" cy="1855216"/>
          </a:xfrm>
          <a:prstGeom prst="rect">
            <a:avLst/>
          </a:prstGeom>
          <a:noFill/>
          <a:ln>
            <a:noFill/>
          </a:ln>
        </p:spPr>
      </p:pic>
      <p:pic>
        <p:nvPicPr>
          <p:cNvPr id="110" name="Google Shape;110;p9" descr="SB55-Sponsor-FedEx-2000x2000"/>
          <p:cNvPicPr preferRelativeResize="0"/>
          <p:nvPr/>
        </p:nvPicPr>
        <p:blipFill rotWithShape="1">
          <a:blip r:embed="rId4">
            <a:alphaModFix/>
          </a:blip>
          <a:srcRect/>
          <a:stretch/>
        </p:blipFill>
        <p:spPr>
          <a:xfrm>
            <a:off x="5661213" y="2217503"/>
            <a:ext cx="592010" cy="592010"/>
          </a:xfrm>
          <a:prstGeom prst="rect">
            <a:avLst/>
          </a:prstGeom>
          <a:noFill/>
          <a:ln>
            <a:noFill/>
          </a:ln>
        </p:spPr>
      </p:pic>
      <p:pic>
        <p:nvPicPr>
          <p:cNvPr id="111" name="Google Shape;111;p9" descr="SB55-Sponsor-MOTY-Nationwide-2000x2000"/>
          <p:cNvPicPr preferRelativeResize="0"/>
          <p:nvPr/>
        </p:nvPicPr>
        <p:blipFill rotWithShape="1">
          <a:blip r:embed="rId5">
            <a:alphaModFix/>
          </a:blip>
          <a:srcRect/>
          <a:stretch/>
        </p:blipFill>
        <p:spPr>
          <a:xfrm>
            <a:off x="6945441" y="2184014"/>
            <a:ext cx="530485" cy="530485"/>
          </a:xfrm>
          <a:prstGeom prst="rect">
            <a:avLst/>
          </a:prstGeom>
          <a:noFill/>
          <a:ln>
            <a:noFill/>
          </a:ln>
        </p:spPr>
      </p:pic>
      <p:pic>
        <p:nvPicPr>
          <p:cNvPr id="112" name="Google Shape;112;p9" descr="Align Technology and NFL Team-up to Deliver More Winning Smiles –  Invisalign Brand Named Official Clear Aligner Sponsor of the NFL"/>
          <p:cNvPicPr preferRelativeResize="0"/>
          <p:nvPr/>
        </p:nvPicPr>
        <p:blipFill rotWithShape="1">
          <a:blip r:embed="rId6">
            <a:alphaModFix/>
          </a:blip>
          <a:srcRect/>
          <a:stretch/>
        </p:blipFill>
        <p:spPr>
          <a:xfrm>
            <a:off x="6110324" y="2714499"/>
            <a:ext cx="835305" cy="469859"/>
          </a:xfrm>
          <a:prstGeom prst="rect">
            <a:avLst/>
          </a:prstGeom>
          <a:noFill/>
          <a:ln>
            <a:noFill/>
          </a:ln>
        </p:spPr>
      </p:pic>
      <p:pic>
        <p:nvPicPr>
          <p:cNvPr id="113" name="Google Shape;113;p9" descr="Snickers Candy, NFL, Minis | Packaged Candy | Houchen&amp;#39;s My IGA"/>
          <p:cNvPicPr preferRelativeResize="0"/>
          <p:nvPr/>
        </p:nvPicPr>
        <p:blipFill rotWithShape="1">
          <a:blip r:embed="rId7">
            <a:alphaModFix/>
          </a:blip>
          <a:srcRect/>
          <a:stretch/>
        </p:blipFill>
        <p:spPr>
          <a:xfrm>
            <a:off x="7493024" y="2479289"/>
            <a:ext cx="530484" cy="530484"/>
          </a:xfrm>
          <a:prstGeom prst="rect">
            <a:avLst/>
          </a:prstGeom>
          <a:noFill/>
          <a:ln>
            <a:noFill/>
          </a:ln>
        </p:spPr>
      </p:pic>
      <p:pic>
        <p:nvPicPr>
          <p:cNvPr id="2" name="Google Shape;29;p1">
            <a:extLst>
              <a:ext uri="{FF2B5EF4-FFF2-40B4-BE49-F238E27FC236}">
                <a16:creationId xmlns:a16="http://schemas.microsoft.com/office/drawing/2014/main" id="{AD473785-4099-1F2A-5575-040082E9324E}"/>
              </a:ext>
            </a:extLst>
          </p:cNvPr>
          <p:cNvPicPr preferRelativeResize="0"/>
          <p:nvPr/>
        </p:nvPicPr>
        <p:blipFill rotWithShape="1">
          <a:blip r:embed="rId8">
            <a:alphaModFix/>
          </a:blip>
          <a:srcRect/>
          <a:stretch/>
        </p:blipFill>
        <p:spPr>
          <a:xfrm>
            <a:off x="8023500" y="4711125"/>
            <a:ext cx="1006524" cy="356000"/>
          </a:xfrm>
          <a:prstGeom prst="rect">
            <a:avLst/>
          </a:prstGeom>
          <a:noFill/>
          <a:ln>
            <a:noFill/>
          </a:ln>
        </p:spPr>
      </p:pic>
      <p:sp>
        <p:nvSpPr>
          <p:cNvPr id="3" name="Google Shape;30;p1">
            <a:extLst>
              <a:ext uri="{FF2B5EF4-FFF2-40B4-BE49-F238E27FC236}">
                <a16:creationId xmlns:a16="http://schemas.microsoft.com/office/drawing/2014/main" id="{FBFAD6E6-7301-84CC-E84D-4AA96C92D5F4}"/>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2396</Words>
  <Application>Microsoft Macintosh PowerPoint</Application>
  <PresentationFormat>On-screen Show (16:9)</PresentationFormat>
  <Paragraphs>175</Paragraphs>
  <Slides>27</Slides>
  <Notes>27</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Montserrat</vt:lpstr>
      <vt:lpstr>Arial</vt:lpstr>
      <vt:lpstr>Futuristic Background by Slidesgo</vt:lpstr>
      <vt:lpstr>SPONSORSHIP DECISIONS</vt:lpstr>
      <vt:lpstr>WHY SPONSOR?</vt:lpstr>
      <vt:lpstr>WHAT TO SPONSOR?</vt:lpstr>
      <vt:lpstr>WHAT TO SPONSOR?</vt:lpstr>
      <vt:lpstr>NAMING RIGHTS</vt:lpstr>
      <vt:lpstr>WHAT TO SPONSOR?</vt:lpstr>
      <vt:lpstr>IMAGE COMPATIBILITY</vt:lpstr>
      <vt:lpstr>LIFESTYLE ASSOCIATION</vt:lpstr>
      <vt:lpstr>AUDIENCE</vt:lpstr>
      <vt:lpstr>AUDIENCE</vt:lpstr>
      <vt:lpstr>AUDIENCE</vt:lpstr>
      <vt:lpstr>AUDIENCE</vt:lpstr>
      <vt:lpstr>SOCIAL MEDIA PRESENCE</vt:lpstr>
      <vt:lpstr>EXCLUSIVITY</vt:lpstr>
      <vt:lpstr>SALES IMPACT </vt:lpstr>
      <vt:lpstr>SPONSORSHIP ACTIVATION</vt:lpstr>
      <vt:lpstr>POP-UPS</vt:lpstr>
      <vt:lpstr>EXHIBITS &amp; DISPLAYS</vt:lpstr>
      <vt:lpstr>SOCIAL MEDIA</vt:lpstr>
      <vt:lpstr>ENDORSEMENT CAMPAIGNS</vt:lpstr>
      <vt:lpstr>ADVERTISING</vt:lpstr>
      <vt:lpstr>DIGITAL ACTIVATIONS</vt:lpstr>
      <vt:lpstr>SUCCESSFUL SPONSORSHIP</vt:lpstr>
      <vt:lpstr>SPONSORSHIP RISKS</vt:lpstr>
      <vt:lpstr>SPONSORSHIP RISKS</vt:lpstr>
      <vt:lpstr>SPONSORSHIP RISKS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SPONSORSHIP DECISIONS</dc:title>
  <dc:creator>Kelly, Bob</dc:creator>
  <cp:lastModifiedBy>Laura Bennett</cp:lastModifiedBy>
  <cp:revision>2</cp:revision>
  <dcterms:modified xsi:type="dcterms:W3CDTF">2023-08-10T22:42:20Z</dcterms:modified>
</cp:coreProperties>
</file>