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embeddedFontLst>
    <p:embeddedFont>
      <p:font typeface="Montserrat"/>
      <p:regular r:id="rId25"/>
      <p:bold r:id="rId26"/>
      <p:italic r:id="rId27"/>
      <p:boldItalic r:id="rId28"/>
    </p:embeddedFont>
    <p:embeddedFont>
      <p:font typeface="Oswald"/>
      <p:regular r:id="rId29"/>
      <p:bold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31" roundtripDataSignature="AMtx7mj8SbizKLeAvyw93Bv7l27JU/q3y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Montserrat-bold.fntdata"/><Relationship Id="rId25" Type="http://schemas.openxmlformats.org/officeDocument/2006/relationships/font" Target="fonts/Montserrat-regular.fntdata"/><Relationship Id="rId28" Type="http://schemas.openxmlformats.org/officeDocument/2006/relationships/font" Target="fonts/Montserrat-boldItalic.fntdata"/><Relationship Id="rId27" Type="http://schemas.openxmlformats.org/officeDocument/2006/relationships/font" Target="fonts/Montserrat-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swald-regular.fntdata"/><Relationship Id="rId7" Type="http://schemas.openxmlformats.org/officeDocument/2006/relationships/slide" Target="slides/slide2.xml"/><Relationship Id="rId8" Type="http://schemas.openxmlformats.org/officeDocument/2006/relationships/slide" Target="slides/slide3.xml"/><Relationship Id="rId31" Type="http://customschemas.google.com/relationships/presentationmetadata" Target="metadata"/><Relationship Id="rId30" Type="http://schemas.openxmlformats.org/officeDocument/2006/relationships/font" Target="fonts/Oswald-bold.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 name="Shape 49"/>
        <p:cNvGrpSpPr/>
        <p:nvPr/>
      </p:nvGrpSpPr>
      <p:grpSpPr>
        <a:xfrm>
          <a:off x="0" y="0"/>
          <a:ext cx="0" cy="0"/>
          <a:chOff x="0" y="0"/>
          <a:chExt cx="0" cy="0"/>
        </a:xfrm>
      </p:grpSpPr>
      <p:sp>
        <p:nvSpPr>
          <p:cNvPr id="50" name="Google Shape;5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 name="Google Shape;5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 name="Google Shape;16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 name="Google Shape;21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 name="Google Shape;6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 name="Google Shape;88;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 name="Google Shape;12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1"/>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 name="Google Shape;10;p21"/>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5" name="Shape 45"/>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Title + Bullet Points">
    <p:spTree>
      <p:nvGrpSpPr>
        <p:cNvPr id="46" name="Shape 46"/>
        <p:cNvGrpSpPr/>
        <p:nvPr/>
      </p:nvGrpSpPr>
      <p:grpSpPr>
        <a:xfrm>
          <a:off x="0" y="0"/>
          <a:ext cx="0" cy="0"/>
          <a:chOff x="0" y="0"/>
          <a:chExt cx="0" cy="0"/>
        </a:xfrm>
      </p:grpSpPr>
      <p:sp>
        <p:nvSpPr>
          <p:cNvPr id="47" name="Google Shape;47;p32"/>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48" name="Google Shape;48;p32"/>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11" name="Shape 11"/>
        <p:cNvGrpSpPr/>
        <p:nvPr/>
      </p:nvGrpSpPr>
      <p:grpSpPr>
        <a:xfrm>
          <a:off x="0" y="0"/>
          <a:ext cx="0" cy="0"/>
          <a:chOff x="0" y="0"/>
          <a:chExt cx="0" cy="0"/>
        </a:xfrm>
      </p:grpSpPr>
      <p:sp>
        <p:nvSpPr>
          <p:cNvPr id="12" name="Google Shape;12;p24"/>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 name="Google Shape;13;p24"/>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 + Text 1">
    <p:spTree>
      <p:nvGrpSpPr>
        <p:cNvPr id="14" name="Shape 14"/>
        <p:cNvGrpSpPr/>
        <p:nvPr/>
      </p:nvGrpSpPr>
      <p:grpSpPr>
        <a:xfrm>
          <a:off x="0" y="0"/>
          <a:ext cx="0" cy="0"/>
          <a:chOff x="0" y="0"/>
          <a:chExt cx="0" cy="0"/>
        </a:xfrm>
      </p:grpSpPr>
      <p:sp>
        <p:nvSpPr>
          <p:cNvPr id="15" name="Google Shape;15;p25"/>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6" name="Google Shape;16;p25"/>
          <p:cNvSpPr txBox="1"/>
          <p:nvPr>
            <p:ph idx="1" type="subTitle"/>
          </p:nvPr>
        </p:nvSpPr>
        <p:spPr>
          <a:xfrm>
            <a:off x="93850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Table of contents">
    <p:spTree>
      <p:nvGrpSpPr>
        <p:cNvPr id="17" name="Shape 17"/>
        <p:cNvGrpSpPr/>
        <p:nvPr/>
      </p:nvGrpSpPr>
      <p:grpSpPr>
        <a:xfrm>
          <a:off x="0" y="0"/>
          <a:ext cx="0" cy="0"/>
          <a:chOff x="0" y="0"/>
          <a:chExt cx="0" cy="0"/>
        </a:xfrm>
      </p:grpSpPr>
      <p:sp>
        <p:nvSpPr>
          <p:cNvPr id="18" name="Google Shape;18;p26"/>
          <p:cNvSpPr txBox="1"/>
          <p:nvPr>
            <p:ph type="title"/>
          </p:nvPr>
        </p:nvSpPr>
        <p:spPr>
          <a:xfrm>
            <a:off x="353849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19" name="Google Shape;19;p26"/>
          <p:cNvSpPr txBox="1"/>
          <p:nvPr>
            <p:ph idx="1" type="subTitle"/>
          </p:nvPr>
        </p:nvSpPr>
        <p:spPr>
          <a:xfrm>
            <a:off x="353849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0" name="Google Shape;20;p26"/>
          <p:cNvSpPr txBox="1"/>
          <p:nvPr>
            <p:ph idx="2" type="title"/>
          </p:nvPr>
        </p:nvSpPr>
        <p:spPr>
          <a:xfrm>
            <a:off x="6028553"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1" name="Google Shape;21;p26"/>
          <p:cNvSpPr txBox="1"/>
          <p:nvPr>
            <p:ph idx="3" type="subTitle"/>
          </p:nvPr>
        </p:nvSpPr>
        <p:spPr>
          <a:xfrm>
            <a:off x="6028553"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2" name="Google Shape;22;p26"/>
          <p:cNvSpPr txBox="1"/>
          <p:nvPr>
            <p:ph idx="4" type="title"/>
          </p:nvPr>
        </p:nvSpPr>
        <p:spPr>
          <a:xfrm>
            <a:off x="1048447" y="26155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3" name="Google Shape;23;p26"/>
          <p:cNvSpPr txBox="1"/>
          <p:nvPr>
            <p:ph idx="5" type="subTitle"/>
          </p:nvPr>
        </p:nvSpPr>
        <p:spPr>
          <a:xfrm>
            <a:off x="1048447" y="31480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4" name="Google Shape;24;p26"/>
          <p:cNvSpPr txBox="1"/>
          <p:nvPr>
            <p:ph idx="6" type="title"/>
          </p:nvPr>
        </p:nvSpPr>
        <p:spPr>
          <a:xfrm>
            <a:off x="10484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25" name="Google Shape;25;p26"/>
          <p:cNvSpPr txBox="1"/>
          <p:nvPr>
            <p:ph idx="7" type="title"/>
          </p:nvPr>
        </p:nvSpPr>
        <p:spPr>
          <a:xfrm>
            <a:off x="353850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
        <p:nvSpPr>
          <p:cNvPr id="26" name="Google Shape;26;p26"/>
          <p:cNvSpPr txBox="1"/>
          <p:nvPr>
            <p:ph idx="8" type="title"/>
          </p:nvPr>
        </p:nvSpPr>
        <p:spPr>
          <a:xfrm>
            <a:off x="6028550" y="1770700"/>
            <a:ext cx="2067000" cy="723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2"/>
              </a:buClr>
              <a:buSzPts val="3600"/>
              <a:buNone/>
              <a:defRPr sz="3600">
                <a:solidFill>
                  <a:schemeClr val="lt2"/>
                </a:solidFil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8" name="Shape 28"/>
        <p:cNvGrpSpPr/>
        <p:nvPr/>
      </p:nvGrpSpPr>
      <p:grpSpPr>
        <a:xfrm>
          <a:off x="0" y="0"/>
          <a:ext cx="0" cy="0"/>
          <a:chOff x="0" y="0"/>
          <a:chExt cx="0" cy="0"/>
        </a:xfrm>
      </p:grpSpPr>
      <p:sp>
        <p:nvSpPr>
          <p:cNvPr id="29" name="Google Shape;29;p28"/>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30" name="Google Shape;30;p28"/>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31" name="Google Shape;31;p28"/>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35" name="Shape 35"/>
        <p:cNvGrpSpPr/>
        <p:nvPr/>
      </p:nvGrpSpPr>
      <p:grpSpPr>
        <a:xfrm>
          <a:off x="0" y="0"/>
          <a:ext cx="0" cy="0"/>
          <a:chOff x="0" y="0"/>
          <a:chExt cx="0" cy="0"/>
        </a:xfrm>
      </p:grpSpPr>
      <p:sp>
        <p:nvSpPr>
          <p:cNvPr id="36" name="Google Shape;36;p23"/>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37" name="Google Shape;37;p23"/>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 name="Shape 38"/>
        <p:cNvGrpSpPr/>
        <p:nvPr/>
      </p:nvGrpSpPr>
      <p:grpSpPr>
        <a:xfrm>
          <a:off x="0" y="0"/>
          <a:ext cx="0" cy="0"/>
          <a:chOff x="0" y="0"/>
          <a:chExt cx="0" cy="0"/>
        </a:xfrm>
      </p:grpSpPr>
      <p:sp>
        <p:nvSpPr>
          <p:cNvPr id="39" name="Google Shape;39;p29"/>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40" name="Google Shape;40;p29"/>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1" name="Shape 41"/>
        <p:cNvGrpSpPr/>
        <p:nvPr/>
      </p:nvGrpSpPr>
      <p:grpSpPr>
        <a:xfrm>
          <a:off x="0" y="0"/>
          <a:ext cx="0" cy="0"/>
          <a:chOff x="0" y="0"/>
          <a:chExt cx="0" cy="0"/>
        </a:xfrm>
      </p:grpSpPr>
      <p:sp>
        <p:nvSpPr>
          <p:cNvPr id="42" name="Google Shape;42;p30"/>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43" name="Google Shape;43;p30"/>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44" name="Google Shape;44;p30"/>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7.xml"/><Relationship Id="rId3" Type="http://schemas.openxmlformats.org/officeDocument/2006/relationships/slideLayout" Target="../slideLayouts/slideLayout8.xml"/><Relationship Id="rId4" Type="http://schemas.openxmlformats.org/officeDocument/2006/relationships/slideLayout" Target="../slideLayouts/slideLayout9.xml"/><Relationship Id="rId5" Type="http://schemas.openxmlformats.org/officeDocument/2006/relationships/slideLayout" Target="../slideLayouts/slideLayout10.xml"/><Relationship Id="rId6" Type="http://schemas.openxmlformats.org/officeDocument/2006/relationships/slideLayout" Target="../slideLayouts/slideLayout11.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7" name="Google Shape;7;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32" name="Shape 32"/>
        <p:cNvGrpSpPr/>
        <p:nvPr/>
      </p:nvGrpSpPr>
      <p:grpSpPr>
        <a:xfrm>
          <a:off x="0" y="0"/>
          <a:ext cx="0" cy="0"/>
          <a:chOff x="0" y="0"/>
          <a:chExt cx="0" cy="0"/>
        </a:xfrm>
      </p:grpSpPr>
      <p:sp>
        <p:nvSpPr>
          <p:cNvPr id="33" name="Google Shape;33;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34" name="Google Shape;34;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56" r:id="rId2"/>
    <p:sldLayoutId id="2147483657" r:id="rId3"/>
    <p:sldLayoutId id="2147483658" r:id="rId4"/>
    <p:sldLayoutId id="2147483659" r:id="rId5"/>
    <p:sldLayoutId id="2147483660"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4.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
        <p:nvSpPr>
          <p:cNvPr id="53" name="Google Shape;53;p1"/>
          <p:cNvSpPr txBox="1"/>
          <p:nvPr>
            <p:ph type="ctrTitle"/>
          </p:nvPr>
        </p:nvSpPr>
        <p:spPr>
          <a:xfrm>
            <a:off x="2175900" y="1950100"/>
            <a:ext cx="4792200" cy="644700"/>
          </a:xfrm>
          <a:prstGeom prst="rect">
            <a:avLst/>
          </a:prstGeom>
          <a:noFill/>
          <a:ln>
            <a:noFill/>
          </a:ln>
          <a:effectLst>
            <a:outerShdw blurRad="142875" rotWithShape="0" algn="bl" dir="87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US">
                <a:latin typeface="Arial"/>
                <a:ea typeface="Arial"/>
                <a:cs typeface="Arial"/>
                <a:sym typeface="Arial"/>
              </a:rPr>
              <a:t>SPONSORSHIP</a:t>
            </a:r>
            <a:endParaRPr>
              <a:latin typeface="Arial"/>
              <a:ea typeface="Arial"/>
              <a:cs typeface="Arial"/>
              <a:sym typeface="Arial"/>
            </a:endParaRPr>
          </a:p>
        </p:txBody>
      </p:sp>
      <p:sp>
        <p:nvSpPr>
          <p:cNvPr id="54" name="Google Shape;54;p1"/>
          <p:cNvSpPr txBox="1"/>
          <p:nvPr>
            <p:ph type="ctrTitle"/>
          </p:nvPr>
        </p:nvSpPr>
        <p:spPr>
          <a:xfrm>
            <a:off x="2941650" y="2624375"/>
            <a:ext cx="3260700" cy="464700"/>
          </a:xfrm>
          <a:prstGeom prst="rect">
            <a:avLst/>
          </a:prstGeom>
          <a:noFill/>
          <a:ln>
            <a:noFill/>
          </a:ln>
          <a:effectLst>
            <a:outerShdw blurRad="100013" rotWithShape="0" algn="bl" dir="84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US" sz="2200">
                <a:latin typeface="Arial"/>
                <a:ea typeface="Arial"/>
                <a:cs typeface="Arial"/>
                <a:sym typeface="Arial"/>
              </a:rPr>
              <a:t>LESSON 8.1</a:t>
            </a:r>
            <a:endParaRPr b="0" sz="2200">
              <a:latin typeface="Arial"/>
              <a:ea typeface="Arial"/>
              <a:cs typeface="Arial"/>
              <a:sym typeface="Arial"/>
            </a:endParaRPr>
          </a:p>
        </p:txBody>
      </p:sp>
      <p:cxnSp>
        <p:nvCxnSpPr>
          <p:cNvPr id="55" name="Google Shape;55;p1"/>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56" name="Google Shape;56;p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57" name="Google Shape;57;p1"/>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US" sz="700" u="none" cap="none" strike="noStrike">
                <a:solidFill>
                  <a:schemeClr val="accent5"/>
                </a:solidFill>
                <a:latin typeface="Arial"/>
                <a:ea typeface="Arial"/>
                <a:cs typeface="Arial"/>
                <a:sym typeface="Arial"/>
              </a:rPr>
              <a:t>©</a:t>
            </a:r>
            <a:r>
              <a:rPr b="0" i="0" lang="en-US" sz="1300" u="none" cap="none" strike="noStrike">
                <a:solidFill>
                  <a:schemeClr val="accent5"/>
                </a:solidFill>
                <a:latin typeface="Arial"/>
                <a:ea typeface="Arial"/>
                <a:cs typeface="Arial"/>
                <a:sym typeface="Arial"/>
              </a:rPr>
              <a:t> </a:t>
            </a:r>
            <a:r>
              <a:rPr lang="en-US" sz="700">
                <a:solidFill>
                  <a:schemeClr val="accent5"/>
                </a:solidFill>
              </a:rPr>
              <a:t>Copyright 2023</a:t>
            </a:r>
            <a:r>
              <a:rPr b="0" i="0" lang="en-US" sz="700" u="none" cap="none" strike="noStrike">
                <a:solidFill>
                  <a:schemeClr val="accent5"/>
                </a:solidFill>
                <a:latin typeface="Arial"/>
                <a:ea typeface="Arial"/>
                <a:cs typeface="Arial"/>
                <a:sym typeface="Arial"/>
              </a:rPr>
              <a:t>. Sports Career Consulting, LLC.</a:t>
            </a:r>
            <a:endParaRPr b="0" i="0" sz="700" u="none" cap="none" strike="noStrik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0"/>
          <p:cNvSpPr txBox="1"/>
          <p:nvPr>
            <p:ph type="title"/>
          </p:nvPr>
        </p:nvSpPr>
        <p:spPr>
          <a:xfrm>
            <a:off x="534550" y="445025"/>
            <a:ext cx="74040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Right To Use Various Designations Or Phrases</a:t>
            </a:r>
            <a:endParaRPr/>
          </a:p>
        </p:txBody>
      </p:sp>
      <p:sp>
        <p:nvSpPr>
          <p:cNvPr id="140" name="Google Shape;140;p10"/>
          <p:cNvSpPr txBox="1"/>
          <p:nvPr>
            <p:ph idx="1" type="body"/>
          </p:nvPr>
        </p:nvSpPr>
        <p:spPr>
          <a:xfrm>
            <a:off x="534550" y="1159875"/>
            <a:ext cx="8214600" cy="331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500">
                <a:latin typeface="Arial"/>
                <a:ea typeface="Arial"/>
                <a:cs typeface="Arial"/>
                <a:sym typeface="Arial"/>
              </a:rPr>
              <a:t>T</a:t>
            </a:r>
            <a:r>
              <a:rPr lang="en-US" sz="1500">
                <a:latin typeface="Arial"/>
                <a:ea typeface="Arial"/>
                <a:cs typeface="Arial"/>
                <a:sym typeface="Arial"/>
              </a:rPr>
              <a:t>he NFL sells title rights to its end of the year awards that allows it sponsors to align with the league using a variety of designations or phrases.  </a:t>
            </a:r>
            <a:endParaRPr sz="1500"/>
          </a:p>
          <a:p>
            <a:pPr indent="0" lvl="0" marL="0" rtl="0" algn="l">
              <a:lnSpc>
                <a:spcPct val="100000"/>
              </a:lnSpc>
              <a:spcBef>
                <a:spcPts val="1200"/>
              </a:spcBef>
              <a:spcAft>
                <a:spcPts val="0"/>
              </a:spcAft>
              <a:buSzPts val="1150"/>
              <a:buNone/>
            </a:pPr>
            <a:r>
              <a:rPr b="1" lang="en-US" sz="1600">
                <a:latin typeface="Arial"/>
                <a:ea typeface="Arial"/>
                <a:cs typeface="Arial"/>
                <a:sym typeface="Arial"/>
              </a:rPr>
              <a:t>NFL Award Winners Last Season:</a:t>
            </a:r>
            <a:endParaRPr b="1" sz="1600"/>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Most Valuable Player “Delivered” by Pizza Hut</a:t>
            </a:r>
            <a:r>
              <a:rPr lang="en-US" sz="1500">
                <a:latin typeface="Arial"/>
                <a:ea typeface="Arial"/>
                <a:cs typeface="Arial"/>
                <a:sym typeface="Arial"/>
              </a:rPr>
              <a:t> (</a:t>
            </a:r>
            <a:r>
              <a:rPr lang="en-US" sz="1500">
                <a:latin typeface="Arial"/>
                <a:ea typeface="Arial"/>
                <a:cs typeface="Arial"/>
                <a:sym typeface="Arial"/>
              </a:rPr>
              <a:t>Aaron Rodgers, Green Bay Packers</a:t>
            </a:r>
            <a:r>
              <a:rPr lang="en-US" sz="1500">
                <a:latin typeface="Arial"/>
                <a:ea typeface="Arial"/>
                <a:cs typeface="Arial"/>
                <a:sym typeface="Arial"/>
              </a:rPr>
              <a:t>)</a:t>
            </a:r>
            <a:r>
              <a:rPr lang="en-US" sz="1500">
                <a:latin typeface="Arial"/>
                <a:ea typeface="Arial"/>
                <a:cs typeface="Arial"/>
                <a:sym typeface="Arial"/>
              </a:rPr>
              <a:t> </a:t>
            </a:r>
            <a:endParaRPr sz="1500"/>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Defensive Player of the Year Presented by Castrol (T.J. Watt, Pittsburgh Steelers)</a:t>
            </a:r>
            <a:endParaRPr sz="1500"/>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Pepsi Rookie of the Year (Ja’Marr Chase, Cincinnati Bengals)</a:t>
            </a:r>
            <a:endParaRPr sz="1500"/>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Bridgestone Best Moment of the Year (Justin Tucker’s record-breaking 66-yard field goal)</a:t>
            </a:r>
            <a:endParaRPr sz="1500"/>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Offensive Player of the Year Presented by Microsoft (Cooper Kupp, Los Angeles Rams)</a:t>
            </a:r>
            <a:endParaRPr sz="1500"/>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Defensive Rookie of the Year Presented by Old Spice (Micah Parsons, Dallas Cowboys)</a:t>
            </a:r>
            <a:endParaRPr sz="1500"/>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FedEx Air &amp; Ground Players of the Year (Tom Brady, Tampa Bay Buccaneers and Jonathan Taylor, Indianapolis Colts)</a:t>
            </a:r>
            <a:endParaRPr sz="1500"/>
          </a:p>
          <a:p>
            <a:pPr indent="0" lvl="0" marL="0" rtl="0" algn="l">
              <a:lnSpc>
                <a:spcPct val="100000"/>
              </a:lnSpc>
              <a:spcBef>
                <a:spcPts val="500"/>
              </a:spcBef>
              <a:spcAft>
                <a:spcPts val="1600"/>
              </a:spcAft>
              <a:buSzPts val="1150"/>
              <a:buNone/>
            </a:pPr>
            <a:r>
              <a:t/>
            </a:r>
            <a:endParaRPr sz="1500">
              <a:latin typeface="Arial"/>
              <a:ea typeface="Arial"/>
              <a:cs typeface="Arial"/>
              <a:sym typeface="Arial"/>
            </a:endParaRPr>
          </a:p>
        </p:txBody>
      </p:sp>
      <p:cxnSp>
        <p:nvCxnSpPr>
          <p:cNvPr id="141" name="Google Shape;141;p10"/>
          <p:cNvCxnSpPr/>
          <p:nvPr/>
        </p:nvCxnSpPr>
        <p:spPr>
          <a:xfrm>
            <a:off x="53455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42" name="Google Shape;142;p10"/>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43" name="Google Shape;143;p1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1"/>
          <p:cNvSpPr txBox="1"/>
          <p:nvPr>
            <p:ph type="title"/>
          </p:nvPr>
        </p:nvSpPr>
        <p:spPr>
          <a:xfrm>
            <a:off x="1805525" y="402175"/>
            <a:ext cx="5443500" cy="612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3500">
                <a:solidFill>
                  <a:schemeClr val="lt1"/>
                </a:solidFill>
                <a:latin typeface="Arial"/>
                <a:ea typeface="Arial"/>
                <a:cs typeface="Arial"/>
                <a:sym typeface="Arial"/>
              </a:rPr>
              <a:t>TIME OUT!</a:t>
            </a:r>
            <a:endParaRPr b="1" sz="3500">
              <a:solidFill>
                <a:schemeClr val="lt1"/>
              </a:solidFill>
              <a:latin typeface="Arial"/>
              <a:ea typeface="Arial"/>
              <a:cs typeface="Arial"/>
              <a:sym typeface="Arial"/>
            </a:endParaRPr>
          </a:p>
        </p:txBody>
      </p:sp>
      <p:pic>
        <p:nvPicPr>
          <p:cNvPr id="149" name="Google Shape;149;p1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50" name="Google Shape;150;p1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rgbClr val="3D85C6"/>
                </a:solidFill>
                <a:latin typeface="Oswald"/>
                <a:ea typeface="Oswald"/>
                <a:cs typeface="Oswald"/>
                <a:sym typeface="Oswald"/>
              </a:rPr>
              <a:t>©</a:t>
            </a:r>
            <a:r>
              <a:rPr b="0" i="0" lang="en-US" sz="1400" u="none" cap="none" strike="noStrik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b="0" i="0" lang="en-US" sz="800" u="none" cap="none" strike="noStrike">
                <a:solidFill>
                  <a:srgbClr val="3D85C6"/>
                </a:solidFill>
                <a:latin typeface="Oswald"/>
                <a:ea typeface="Oswald"/>
                <a:cs typeface="Oswald"/>
                <a:sym typeface="Oswald"/>
              </a:rPr>
              <a:t>. Sports Career Consulting, LLC.</a:t>
            </a:r>
            <a:endParaRPr b="0" i="0" sz="800" u="none" cap="none" strike="noStrike">
              <a:solidFill>
                <a:srgbClr val="3D85C6"/>
              </a:solidFill>
              <a:latin typeface="Oswald"/>
              <a:ea typeface="Oswald"/>
              <a:cs typeface="Oswald"/>
              <a:sym typeface="Oswald"/>
            </a:endParaRPr>
          </a:p>
        </p:txBody>
      </p:sp>
      <p:pic>
        <p:nvPicPr>
          <p:cNvPr id="151" name="Google Shape;151;p11"/>
          <p:cNvPicPr preferRelativeResize="0"/>
          <p:nvPr/>
        </p:nvPicPr>
        <p:blipFill rotWithShape="1">
          <a:blip r:embed="rId4">
            <a:alphaModFix/>
          </a:blip>
          <a:srcRect b="0" l="0" r="0" t="0"/>
          <a:stretch/>
        </p:blipFill>
        <p:spPr>
          <a:xfrm>
            <a:off x="572425" y="128150"/>
            <a:ext cx="1145575" cy="1160955"/>
          </a:xfrm>
          <a:prstGeom prst="rect">
            <a:avLst/>
          </a:prstGeom>
          <a:noFill/>
          <a:ln>
            <a:noFill/>
          </a:ln>
        </p:spPr>
      </p:pic>
      <p:sp>
        <p:nvSpPr>
          <p:cNvPr id="152" name="Google Shape;152;p11"/>
          <p:cNvSpPr txBox="1"/>
          <p:nvPr>
            <p:ph idx="1" type="subTitle"/>
          </p:nvPr>
        </p:nvSpPr>
        <p:spPr>
          <a:xfrm>
            <a:off x="1718000" y="1416350"/>
            <a:ext cx="5531100" cy="204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US">
                <a:latin typeface="Arial"/>
                <a:ea typeface="Arial"/>
                <a:cs typeface="Arial"/>
                <a:sym typeface="Arial"/>
              </a:rPr>
              <a:t>Have you ever noticed any phrases or designations relating to a sponsorship on the products you buy?</a:t>
            </a:r>
            <a:endParaRPr/>
          </a:p>
          <a:p>
            <a:pPr indent="0" lvl="0" marL="0" rtl="0" algn="l">
              <a:lnSpc>
                <a:spcPct val="100000"/>
              </a:lnSpc>
              <a:spcBef>
                <a:spcPts val="0"/>
              </a:spcBef>
              <a:spcAft>
                <a:spcPts val="0"/>
              </a:spcAft>
              <a:buSzPts val="1800"/>
              <a:buNone/>
            </a:pPr>
            <a:r>
              <a:t/>
            </a:r>
            <a:endParaRPr>
              <a:latin typeface="Arial"/>
              <a:ea typeface="Arial"/>
              <a:cs typeface="Arial"/>
              <a:sym typeface="Arial"/>
            </a:endParaRPr>
          </a:p>
          <a:p>
            <a:pPr indent="0" lvl="0" marL="0" rtl="0" algn="l">
              <a:lnSpc>
                <a:spcPct val="100000"/>
              </a:lnSpc>
              <a:spcBef>
                <a:spcPts val="0"/>
              </a:spcBef>
              <a:spcAft>
                <a:spcPts val="0"/>
              </a:spcAft>
              <a:buSzPts val="1800"/>
              <a:buNone/>
            </a:pPr>
            <a:r>
              <a:rPr lang="en-US">
                <a:latin typeface="Arial"/>
                <a:ea typeface="Arial"/>
                <a:cs typeface="Arial"/>
                <a:sym typeface="Arial"/>
              </a:rPr>
              <a:t>If so, did you know that company paid for the right to use that phrase on the wrapper, label or packaging?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2"/>
          <p:cNvSpPr txBox="1"/>
          <p:nvPr>
            <p:ph type="title"/>
          </p:nvPr>
        </p:nvSpPr>
        <p:spPr>
          <a:xfrm>
            <a:off x="938499" y="445025"/>
            <a:ext cx="6647633"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WHAT MAKES SPONSORSHIP EFFECTIVE? </a:t>
            </a:r>
            <a:endParaRPr/>
          </a:p>
        </p:txBody>
      </p:sp>
      <p:sp>
        <p:nvSpPr>
          <p:cNvPr id="158" name="Google Shape;158;p12"/>
          <p:cNvSpPr txBox="1"/>
          <p:nvPr>
            <p:ph idx="1" type="body"/>
          </p:nvPr>
        </p:nvSpPr>
        <p:spPr>
          <a:xfrm>
            <a:off x="938500" y="1016000"/>
            <a:ext cx="7172100" cy="326992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600">
                <a:latin typeface="Arial"/>
                <a:ea typeface="Arial"/>
                <a:cs typeface="Arial"/>
                <a:sym typeface="Arial"/>
              </a:rPr>
              <a:t>Sponsorship can be an effective marketing tool because it allows companies to reach consumers by appealing to their lifestyle. </a:t>
            </a:r>
            <a:endParaRPr sz="1600">
              <a:latin typeface="Arial"/>
              <a:ea typeface="Arial"/>
              <a:cs typeface="Arial"/>
              <a:sym typeface="Arial"/>
            </a:endParaRPr>
          </a:p>
          <a:p>
            <a:pPr indent="0" lvl="0" marL="0" rtl="0" algn="l">
              <a:lnSpc>
                <a:spcPct val="100000"/>
              </a:lnSpc>
              <a:spcBef>
                <a:spcPts val="1000"/>
              </a:spcBef>
              <a:spcAft>
                <a:spcPts val="0"/>
              </a:spcAft>
              <a:buSzPts val="1150"/>
              <a:buNone/>
            </a:pPr>
            <a:r>
              <a:rPr lang="en-US" sz="1600">
                <a:latin typeface="Arial"/>
                <a:ea typeface="Arial"/>
                <a:cs typeface="Arial"/>
                <a:sym typeface="Arial"/>
              </a:rPr>
              <a:t>The sponsor’s message is often communicated more effectively when consumers are participating in something they enjoy, such as attending a sporting event or a movie. </a:t>
            </a:r>
            <a:endParaRPr sz="1600">
              <a:latin typeface="Arial"/>
              <a:ea typeface="Arial"/>
              <a:cs typeface="Arial"/>
              <a:sym typeface="Arial"/>
            </a:endParaRPr>
          </a:p>
          <a:p>
            <a:pPr indent="0" lvl="0" marL="0" rtl="0" algn="l">
              <a:lnSpc>
                <a:spcPct val="100000"/>
              </a:lnSpc>
              <a:spcBef>
                <a:spcPts val="0"/>
              </a:spcBef>
              <a:spcAft>
                <a:spcPts val="0"/>
              </a:spcAft>
              <a:buSzPts val="1150"/>
              <a:buNone/>
            </a:pPr>
            <a:r>
              <a:t/>
            </a:r>
            <a:endParaRPr sz="1600">
              <a:latin typeface="Arial"/>
              <a:ea typeface="Arial"/>
              <a:cs typeface="Arial"/>
              <a:sym typeface="Arial"/>
            </a:endParaRPr>
          </a:p>
          <a:p>
            <a:pPr indent="0" lvl="0" marL="0" rtl="0" algn="l">
              <a:lnSpc>
                <a:spcPct val="100000"/>
              </a:lnSpc>
              <a:spcBef>
                <a:spcPts val="0"/>
              </a:spcBef>
              <a:spcAft>
                <a:spcPts val="0"/>
              </a:spcAft>
              <a:buSzPts val="1150"/>
              <a:buNone/>
            </a:pPr>
            <a:r>
              <a:rPr lang="en-US" sz="1600">
                <a:latin typeface="Arial"/>
                <a:ea typeface="Arial"/>
                <a:cs typeface="Arial"/>
                <a:sym typeface="Arial"/>
              </a:rPr>
              <a:t>Because sports and entertainment properties often have high levels of brand loyalty, an affiliation as a sponsor can help to drive sales.</a:t>
            </a:r>
            <a:endParaRPr/>
          </a:p>
          <a:p>
            <a:pPr indent="0" lvl="0" marL="0" rtl="0" algn="l">
              <a:lnSpc>
                <a:spcPct val="100000"/>
              </a:lnSpc>
              <a:spcBef>
                <a:spcPts val="1600"/>
              </a:spcBef>
              <a:spcAft>
                <a:spcPts val="1600"/>
              </a:spcAft>
              <a:buSzPts val="1150"/>
              <a:buNone/>
            </a:pPr>
            <a:r>
              <a:rPr lang="en-US" sz="1600">
                <a:latin typeface="Arial"/>
                <a:ea typeface="Arial"/>
                <a:cs typeface="Arial"/>
                <a:sym typeface="Arial"/>
              </a:rPr>
              <a:t>Sponsorships can help companies to reach segments they normally would not.</a:t>
            </a:r>
            <a:endParaRPr/>
          </a:p>
        </p:txBody>
      </p:sp>
      <p:cxnSp>
        <p:nvCxnSpPr>
          <p:cNvPr id="159" name="Google Shape;159;p12"/>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60" name="Google Shape;160;p1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61" name="Google Shape;161;p1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13"/>
          <p:cNvSpPr txBox="1"/>
          <p:nvPr>
            <p:ph type="title"/>
          </p:nvPr>
        </p:nvSpPr>
        <p:spPr>
          <a:xfrm>
            <a:off x="938500" y="445025"/>
            <a:ext cx="5735700" cy="55292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SPONSORSHIP</a:t>
            </a:r>
            <a:endParaRPr b="1">
              <a:latin typeface="Arial"/>
              <a:ea typeface="Arial"/>
              <a:cs typeface="Arial"/>
              <a:sym typeface="Arial"/>
            </a:endParaRPr>
          </a:p>
        </p:txBody>
      </p:sp>
      <p:sp>
        <p:nvSpPr>
          <p:cNvPr id="167" name="Google Shape;167;p13"/>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Five common ways businesses implement sponsorship programs: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AutoNum type="arabicPeriod"/>
            </a:pPr>
            <a:r>
              <a:rPr lang="en-US" sz="1600">
                <a:latin typeface="Arial"/>
                <a:ea typeface="Arial"/>
                <a:cs typeface="Arial"/>
                <a:sym typeface="Arial"/>
              </a:rPr>
              <a:t>Retail promotions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Brand awareness (impressions)</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Venue/event on-site promotion</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Relationship management</a:t>
            </a:r>
            <a:endParaRPr sz="1600">
              <a:latin typeface="Arial"/>
              <a:ea typeface="Arial"/>
              <a:cs typeface="Arial"/>
              <a:sym typeface="Arial"/>
            </a:endParaRPr>
          </a:p>
          <a:p>
            <a:pPr indent="-330200" lvl="0" marL="457200" rtl="0" algn="l">
              <a:lnSpc>
                <a:spcPct val="100000"/>
              </a:lnSpc>
              <a:spcBef>
                <a:spcPts val="0"/>
              </a:spcBef>
              <a:spcAft>
                <a:spcPts val="0"/>
              </a:spcAft>
              <a:buSzPts val="1600"/>
              <a:buFont typeface="Arial"/>
              <a:buAutoNum type="arabicPeriod"/>
            </a:pPr>
            <a:r>
              <a:rPr lang="en-US" sz="1600">
                <a:latin typeface="Arial"/>
                <a:ea typeface="Arial"/>
                <a:cs typeface="Arial"/>
                <a:sym typeface="Arial"/>
              </a:rPr>
              <a:t>Introduce new products</a:t>
            </a:r>
            <a:endParaRPr sz="1600">
              <a:latin typeface="Arial"/>
              <a:ea typeface="Arial"/>
              <a:cs typeface="Arial"/>
              <a:sym typeface="Arial"/>
            </a:endParaRPr>
          </a:p>
          <a:p>
            <a:pPr indent="0" lvl="0" marL="0" rtl="0" algn="l">
              <a:lnSpc>
                <a:spcPct val="100000"/>
              </a:lnSpc>
              <a:spcBef>
                <a:spcPts val="600"/>
              </a:spcBef>
              <a:spcAft>
                <a:spcPts val="1600"/>
              </a:spcAft>
              <a:buSzPts val="1150"/>
              <a:buNone/>
            </a:pPr>
            <a:r>
              <a:t/>
            </a:r>
            <a:endParaRPr sz="1600">
              <a:latin typeface="Arial"/>
              <a:ea typeface="Arial"/>
              <a:cs typeface="Arial"/>
              <a:sym typeface="Arial"/>
            </a:endParaRPr>
          </a:p>
        </p:txBody>
      </p:sp>
      <p:cxnSp>
        <p:nvCxnSpPr>
          <p:cNvPr id="168" name="Google Shape;168;p1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69" name="Google Shape;169;p1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70" name="Google Shape;170;p1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4"/>
          <p:cNvSpPr txBox="1"/>
          <p:nvPr>
            <p:ph type="title"/>
          </p:nvPr>
        </p:nvSpPr>
        <p:spPr>
          <a:xfrm>
            <a:off x="938500" y="445025"/>
            <a:ext cx="5735700" cy="552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SPONSORSHIP IMPLEMENTATION </a:t>
            </a:r>
            <a:br>
              <a:rPr b="1" lang="en-US">
                <a:latin typeface="Arial"/>
                <a:ea typeface="Arial"/>
                <a:cs typeface="Arial"/>
                <a:sym typeface="Arial"/>
              </a:rPr>
            </a:br>
            <a:endParaRPr b="1">
              <a:latin typeface="Arial"/>
              <a:ea typeface="Arial"/>
              <a:cs typeface="Arial"/>
              <a:sym typeface="Arial"/>
            </a:endParaRPr>
          </a:p>
        </p:txBody>
      </p:sp>
      <p:sp>
        <p:nvSpPr>
          <p:cNvPr id="176" name="Google Shape;176;p14"/>
          <p:cNvSpPr txBox="1"/>
          <p:nvPr>
            <p:ph idx="1" type="body"/>
          </p:nvPr>
        </p:nvSpPr>
        <p:spPr>
          <a:xfrm>
            <a:off x="938500" y="104262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800">
                <a:latin typeface="Arial"/>
                <a:ea typeface="Arial"/>
                <a:cs typeface="Arial"/>
                <a:sym typeface="Arial"/>
              </a:rPr>
              <a:t>Retail Promotions</a:t>
            </a:r>
            <a:endParaRPr sz="1800">
              <a:latin typeface="Arial"/>
              <a:ea typeface="Arial"/>
              <a:cs typeface="Arial"/>
              <a:sym typeface="Arial"/>
            </a:endParaRPr>
          </a:p>
          <a:p>
            <a:pPr indent="0" lvl="0" marL="0" rtl="0" algn="l">
              <a:lnSpc>
                <a:spcPct val="100000"/>
              </a:lnSpc>
              <a:spcBef>
                <a:spcPts val="1000"/>
              </a:spcBef>
              <a:spcAft>
                <a:spcPts val="0"/>
              </a:spcAft>
              <a:buSzPts val="1150"/>
              <a:buNone/>
            </a:pPr>
            <a:r>
              <a:rPr lang="en-US" sz="1600">
                <a:latin typeface="Arial"/>
                <a:ea typeface="Arial"/>
                <a:cs typeface="Arial"/>
                <a:sym typeface="Arial"/>
              </a:rPr>
              <a:t>The goal of a </a:t>
            </a:r>
            <a:r>
              <a:rPr b="1" lang="en-US" sz="1600">
                <a:solidFill>
                  <a:schemeClr val="dk2"/>
                </a:solidFill>
                <a:latin typeface="Arial"/>
                <a:ea typeface="Arial"/>
                <a:cs typeface="Arial"/>
                <a:sym typeface="Arial"/>
              </a:rPr>
              <a:t>retail promotion</a:t>
            </a:r>
            <a:r>
              <a:rPr lang="en-US" sz="1600">
                <a:latin typeface="Arial"/>
                <a:ea typeface="Arial"/>
                <a:cs typeface="Arial"/>
                <a:sym typeface="Arial"/>
              </a:rPr>
              <a:t> is to drive traffic to a sponsor’s place of business or boost in-store sales at other retail locations like supermarkets.  This includes point of sale promotions.</a:t>
            </a:r>
            <a:endParaRPr sz="1600">
              <a:latin typeface="Arial"/>
              <a:ea typeface="Arial"/>
              <a:cs typeface="Arial"/>
              <a:sym typeface="Arial"/>
            </a:endParaRPr>
          </a:p>
          <a:p>
            <a:pPr indent="-420688" lvl="0" marL="576263" rtl="0" algn="l">
              <a:lnSpc>
                <a:spcPct val="100000"/>
              </a:lnSpc>
              <a:spcBef>
                <a:spcPts val="1200"/>
              </a:spcBef>
              <a:spcAft>
                <a:spcPts val="600"/>
              </a:spcAft>
              <a:buClr>
                <a:schemeClr val="accent1"/>
              </a:buClr>
              <a:buSzPts val="1150"/>
              <a:buNone/>
            </a:pPr>
            <a:r>
              <a:rPr lang="en-US" sz="1600">
                <a:latin typeface="Arial"/>
                <a:ea typeface="Arial"/>
                <a:cs typeface="Arial"/>
                <a:sym typeface="Arial"/>
              </a:rPr>
              <a:t>●	Each year, snack and beverage brands roll out creative point of purchase displays at supermarkets and grocery stores in the lead up to the Super Bowl and March Madness.</a:t>
            </a:r>
            <a:endParaRPr sz="1600">
              <a:latin typeface="Arial"/>
              <a:ea typeface="Arial"/>
              <a:cs typeface="Arial"/>
              <a:sym typeface="Arial"/>
            </a:endParaRPr>
          </a:p>
        </p:txBody>
      </p:sp>
      <p:cxnSp>
        <p:nvCxnSpPr>
          <p:cNvPr id="177" name="Google Shape;177;p14"/>
          <p:cNvCxnSpPr/>
          <p:nvPr/>
        </p:nvCxnSpPr>
        <p:spPr>
          <a:xfrm>
            <a:off x="9385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78" name="Google Shape;178;p1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79" name="Google Shape;179;p1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15"/>
          <p:cNvSpPr txBox="1"/>
          <p:nvPr>
            <p:ph type="title"/>
          </p:nvPr>
        </p:nvSpPr>
        <p:spPr>
          <a:xfrm>
            <a:off x="515400" y="445025"/>
            <a:ext cx="5735700" cy="552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SPONSORSHIP IMPLEMENTATION</a:t>
            </a:r>
            <a:br>
              <a:rPr b="1" lang="en-US">
                <a:latin typeface="Arial"/>
                <a:ea typeface="Arial"/>
                <a:cs typeface="Arial"/>
                <a:sym typeface="Arial"/>
              </a:rPr>
            </a:br>
            <a:endParaRPr b="1">
              <a:latin typeface="Arial"/>
              <a:ea typeface="Arial"/>
              <a:cs typeface="Arial"/>
              <a:sym typeface="Arial"/>
            </a:endParaRPr>
          </a:p>
        </p:txBody>
      </p:sp>
      <p:sp>
        <p:nvSpPr>
          <p:cNvPr id="185" name="Google Shape;185;p15"/>
          <p:cNvSpPr txBox="1"/>
          <p:nvPr>
            <p:ph idx="1" type="body"/>
          </p:nvPr>
        </p:nvSpPr>
        <p:spPr>
          <a:xfrm>
            <a:off x="515400" y="1042625"/>
            <a:ext cx="81132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800">
                <a:latin typeface="Arial"/>
                <a:ea typeface="Arial"/>
                <a:cs typeface="Arial"/>
                <a:sym typeface="Arial"/>
              </a:rPr>
              <a:t>Brand Awareness</a:t>
            </a:r>
            <a:endParaRPr b="1" sz="1800">
              <a:latin typeface="Arial"/>
              <a:ea typeface="Arial"/>
              <a:cs typeface="Arial"/>
              <a:sym typeface="Arial"/>
            </a:endParaRPr>
          </a:p>
          <a:p>
            <a:pPr indent="0" lvl="0" marL="0" rtl="0" algn="l">
              <a:lnSpc>
                <a:spcPct val="100000"/>
              </a:lnSpc>
              <a:spcBef>
                <a:spcPts val="1000"/>
              </a:spcBef>
              <a:spcAft>
                <a:spcPts val="0"/>
              </a:spcAft>
              <a:buSzPts val="1150"/>
              <a:buNone/>
            </a:pPr>
            <a:r>
              <a:rPr b="1" lang="en-US" sz="1500">
                <a:solidFill>
                  <a:schemeClr val="dk2"/>
                </a:solidFill>
                <a:latin typeface="Arial"/>
                <a:ea typeface="Arial"/>
                <a:cs typeface="Arial"/>
                <a:sym typeface="Arial"/>
              </a:rPr>
              <a:t>Brand awareness</a:t>
            </a:r>
            <a:r>
              <a:rPr b="1" lang="en-US" sz="1500">
                <a:solidFill>
                  <a:srgbClr val="EF8600"/>
                </a:solidFill>
                <a:latin typeface="Arial"/>
                <a:ea typeface="Arial"/>
                <a:cs typeface="Arial"/>
                <a:sym typeface="Arial"/>
              </a:rPr>
              <a:t> </a:t>
            </a:r>
            <a:r>
              <a:rPr lang="en-US" sz="1500">
                <a:latin typeface="Arial"/>
                <a:ea typeface="Arial"/>
                <a:cs typeface="Arial"/>
                <a:sym typeface="Arial"/>
              </a:rPr>
              <a:t>refers to the number of people the sponsorship will reach, essentially measuring the promotion’s level of visibility.</a:t>
            </a:r>
            <a:endParaRPr sz="1500">
              <a:latin typeface="Arial"/>
              <a:ea typeface="Arial"/>
              <a:cs typeface="Arial"/>
              <a:sym typeface="Arial"/>
            </a:endParaRPr>
          </a:p>
          <a:p>
            <a:pPr indent="0" lvl="0" marL="0" rtl="0" algn="l">
              <a:lnSpc>
                <a:spcPct val="100000"/>
              </a:lnSpc>
              <a:spcBef>
                <a:spcPts val="1000"/>
              </a:spcBef>
              <a:spcAft>
                <a:spcPts val="0"/>
              </a:spcAft>
              <a:buNone/>
            </a:pPr>
            <a:r>
              <a:rPr lang="en-US" sz="1500">
                <a:latin typeface="Arial"/>
                <a:ea typeface="Arial"/>
                <a:cs typeface="Arial"/>
                <a:sym typeface="Arial"/>
              </a:rPr>
              <a:t>A sponsorship will focus on maximizing impressions, which describes the total number of consumers exposed to the promotional activity.</a:t>
            </a:r>
            <a:endParaRPr sz="1500">
              <a:latin typeface="Arial"/>
              <a:ea typeface="Arial"/>
              <a:cs typeface="Arial"/>
              <a:sym typeface="Arial"/>
            </a:endParaRPr>
          </a:p>
          <a:p>
            <a:pPr indent="0" lvl="0" marL="0" rtl="0" algn="l">
              <a:lnSpc>
                <a:spcPct val="100000"/>
              </a:lnSpc>
              <a:spcBef>
                <a:spcPts val="1000"/>
              </a:spcBef>
              <a:spcAft>
                <a:spcPts val="0"/>
              </a:spcAft>
              <a:buNone/>
            </a:pPr>
            <a:r>
              <a:rPr lang="en-US" sz="1500">
                <a:latin typeface="Arial"/>
                <a:ea typeface="Arial"/>
                <a:cs typeface="Arial"/>
                <a:sym typeface="Arial"/>
              </a:rPr>
              <a:t>While impressions are still important, they are no longer an exclusive motivation for a sponsor to engage in a relationship.</a:t>
            </a:r>
            <a:endParaRPr sz="1500">
              <a:latin typeface="Arial"/>
              <a:ea typeface="Arial"/>
              <a:cs typeface="Arial"/>
              <a:sym typeface="Arial"/>
            </a:endParaRPr>
          </a:p>
          <a:p>
            <a:pPr indent="-225425" lvl="0" marL="225425" rtl="0" algn="l">
              <a:lnSpc>
                <a:spcPct val="100000"/>
              </a:lnSpc>
              <a:spcBef>
                <a:spcPts val="1000"/>
              </a:spcBef>
              <a:spcAft>
                <a:spcPts val="0"/>
              </a:spcAft>
              <a:buSzPts val="1150"/>
              <a:buNone/>
            </a:pPr>
            <a:r>
              <a:rPr b="1" lang="en-US" sz="1500">
                <a:latin typeface="Arial"/>
                <a:ea typeface="Arial"/>
                <a:cs typeface="Arial"/>
                <a:sym typeface="Arial"/>
              </a:rPr>
              <a:t>Example:</a:t>
            </a:r>
            <a:endParaRPr b="1" sz="1500">
              <a:latin typeface="Arial"/>
              <a:ea typeface="Arial"/>
              <a:cs typeface="Arial"/>
              <a:sym typeface="Arial"/>
            </a:endParaRPr>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Tiger Woods turned heads at the 2022 Masters when he appeared on the course wearing FootJoy golf shoes.  According to Apex Marketing, a sponsorship evaluation firm, the FootJoy brand gained nearly $10 million in advertising value because Woods didn’t cover the FootJoy logos, despite being sponsored by Nike. </a:t>
            </a:r>
            <a:endParaRPr sz="1500">
              <a:latin typeface="Arial"/>
              <a:ea typeface="Arial"/>
              <a:cs typeface="Arial"/>
              <a:sym typeface="Arial"/>
            </a:endParaRPr>
          </a:p>
        </p:txBody>
      </p:sp>
      <p:cxnSp>
        <p:nvCxnSpPr>
          <p:cNvPr id="186" name="Google Shape;186;p15"/>
          <p:cNvCxnSpPr/>
          <p:nvPr/>
        </p:nvCxnSpPr>
        <p:spPr>
          <a:xfrm>
            <a:off x="6031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87" name="Google Shape;187;p1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88" name="Google Shape;188;p1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16"/>
          <p:cNvSpPr txBox="1"/>
          <p:nvPr>
            <p:ph type="title"/>
          </p:nvPr>
        </p:nvSpPr>
        <p:spPr>
          <a:xfrm>
            <a:off x="938500" y="445025"/>
            <a:ext cx="5735700" cy="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SPONSORSHIP IMPLEMENTATION</a:t>
            </a:r>
            <a:br>
              <a:rPr b="1" lang="en-US">
                <a:latin typeface="Arial"/>
                <a:ea typeface="Arial"/>
                <a:cs typeface="Arial"/>
                <a:sym typeface="Arial"/>
              </a:rPr>
            </a:br>
            <a:endParaRPr b="1">
              <a:latin typeface="Arial"/>
              <a:ea typeface="Arial"/>
              <a:cs typeface="Arial"/>
              <a:sym typeface="Arial"/>
            </a:endParaRPr>
          </a:p>
        </p:txBody>
      </p:sp>
      <p:sp>
        <p:nvSpPr>
          <p:cNvPr id="194" name="Google Shape;194;p16"/>
          <p:cNvSpPr txBox="1"/>
          <p:nvPr>
            <p:ph idx="1" type="body"/>
          </p:nvPr>
        </p:nvSpPr>
        <p:spPr>
          <a:xfrm>
            <a:off x="938500" y="105737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800">
                <a:latin typeface="Arial"/>
                <a:ea typeface="Arial"/>
                <a:cs typeface="Arial"/>
                <a:sym typeface="Arial"/>
              </a:rPr>
              <a:t>Venue/event On-Site Promotion</a:t>
            </a:r>
            <a:endParaRPr b="1" sz="1800">
              <a:latin typeface="Arial"/>
              <a:ea typeface="Arial"/>
              <a:cs typeface="Arial"/>
              <a:sym typeface="Arial"/>
            </a:endParaRPr>
          </a:p>
          <a:p>
            <a:pPr indent="0" lvl="0" marL="0" rtl="0" algn="l">
              <a:lnSpc>
                <a:spcPct val="100000"/>
              </a:lnSpc>
              <a:spcBef>
                <a:spcPts val="1000"/>
              </a:spcBef>
              <a:spcAft>
                <a:spcPts val="0"/>
              </a:spcAft>
              <a:buSzPts val="1150"/>
              <a:buNone/>
            </a:pPr>
            <a:r>
              <a:rPr lang="en-US" sz="1500">
                <a:latin typeface="Arial"/>
                <a:ea typeface="Arial"/>
                <a:cs typeface="Arial"/>
                <a:sym typeface="Arial"/>
              </a:rPr>
              <a:t>Engaging in </a:t>
            </a:r>
            <a:r>
              <a:rPr b="1" lang="en-US" sz="1500">
                <a:solidFill>
                  <a:schemeClr val="dk2"/>
                </a:solidFill>
                <a:latin typeface="Arial"/>
                <a:ea typeface="Arial"/>
                <a:cs typeface="Arial"/>
                <a:sym typeface="Arial"/>
              </a:rPr>
              <a:t>on-site promotion</a:t>
            </a:r>
            <a:r>
              <a:rPr lang="en-US" sz="1500">
                <a:latin typeface="Arial"/>
                <a:ea typeface="Arial"/>
                <a:cs typeface="Arial"/>
                <a:sym typeface="Arial"/>
              </a:rPr>
              <a:t> at event venues (stadiums, ballparks, arenas) allows a company to connect with the audience of the event.</a:t>
            </a:r>
            <a:endParaRPr sz="1500">
              <a:latin typeface="Arial"/>
              <a:ea typeface="Arial"/>
              <a:cs typeface="Arial"/>
              <a:sym typeface="Arial"/>
            </a:endParaRPr>
          </a:p>
          <a:p>
            <a:pPr indent="0" lvl="0" marL="0" rtl="0" algn="l">
              <a:lnSpc>
                <a:spcPct val="100000"/>
              </a:lnSpc>
              <a:spcBef>
                <a:spcPts val="1000"/>
              </a:spcBef>
              <a:spcAft>
                <a:spcPts val="0"/>
              </a:spcAft>
              <a:buSzPts val="1150"/>
              <a:buNone/>
            </a:pPr>
            <a:r>
              <a:rPr lang="en-US" sz="1500">
                <a:latin typeface="Arial"/>
                <a:ea typeface="Arial"/>
                <a:cs typeface="Arial"/>
                <a:sym typeface="Arial"/>
              </a:rPr>
              <a:t>This is important because it helps fans to recognize which companies are supporting the event and engage with the brand in a way that traditional advertising would not provide.</a:t>
            </a:r>
            <a:endParaRPr sz="1500">
              <a:latin typeface="Arial"/>
              <a:ea typeface="Arial"/>
              <a:cs typeface="Arial"/>
              <a:sym typeface="Arial"/>
            </a:endParaRPr>
          </a:p>
          <a:p>
            <a:pPr indent="0" lvl="0" marL="0" rtl="0" algn="l">
              <a:lnSpc>
                <a:spcPct val="100000"/>
              </a:lnSpc>
              <a:spcBef>
                <a:spcPts val="1000"/>
              </a:spcBef>
              <a:spcAft>
                <a:spcPts val="0"/>
              </a:spcAft>
              <a:buSzPts val="1150"/>
              <a:buNone/>
            </a:pPr>
            <a:r>
              <a:rPr b="1" lang="en-US" sz="1500">
                <a:latin typeface="Arial"/>
                <a:ea typeface="Arial"/>
                <a:cs typeface="Arial"/>
                <a:sym typeface="Arial"/>
              </a:rPr>
              <a:t>Example:</a:t>
            </a:r>
            <a:endParaRPr b="1" sz="1500">
              <a:latin typeface="Arial"/>
              <a:ea typeface="Arial"/>
              <a:cs typeface="Arial"/>
              <a:sym typeface="Arial"/>
            </a:endParaRPr>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The Portland Trail Blazers teamed up with sponsor Green Sports Alliance to host an Eco Summit event where over 20 of the team’s sponsors were invited (as well as all company employees) to participate. </a:t>
            </a:r>
            <a:endParaRPr sz="1500">
              <a:latin typeface="Arial"/>
              <a:ea typeface="Arial"/>
              <a:cs typeface="Arial"/>
              <a:sym typeface="Arial"/>
            </a:endParaRPr>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Educational and interactive booths along with panel discussions generated networking opportunities for all in attendance. </a:t>
            </a:r>
            <a:endParaRPr sz="1500">
              <a:latin typeface="Arial"/>
              <a:ea typeface="Arial"/>
              <a:cs typeface="Arial"/>
              <a:sym typeface="Arial"/>
            </a:endParaRPr>
          </a:p>
          <a:p>
            <a:pPr indent="0" lvl="0" marL="0" rtl="0" algn="l">
              <a:lnSpc>
                <a:spcPct val="100000"/>
              </a:lnSpc>
              <a:spcBef>
                <a:spcPts val="1600"/>
              </a:spcBef>
              <a:spcAft>
                <a:spcPts val="1600"/>
              </a:spcAft>
              <a:buSzPts val="1150"/>
              <a:buNone/>
            </a:pPr>
            <a:r>
              <a:t/>
            </a:r>
            <a:endParaRPr>
              <a:latin typeface="Arial"/>
              <a:ea typeface="Arial"/>
              <a:cs typeface="Arial"/>
              <a:sym typeface="Arial"/>
            </a:endParaRPr>
          </a:p>
        </p:txBody>
      </p:sp>
      <p:cxnSp>
        <p:nvCxnSpPr>
          <p:cNvPr id="195" name="Google Shape;195;p16"/>
          <p:cNvCxnSpPr/>
          <p:nvPr/>
        </p:nvCxnSpPr>
        <p:spPr>
          <a:xfrm>
            <a:off x="9385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96" name="Google Shape;196;p1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97" name="Google Shape;197;p1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17"/>
          <p:cNvSpPr txBox="1"/>
          <p:nvPr>
            <p:ph idx="1" type="subTitle"/>
          </p:nvPr>
        </p:nvSpPr>
        <p:spPr>
          <a:xfrm>
            <a:off x="3398975" y="2509559"/>
            <a:ext cx="20670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a:latin typeface="Arial"/>
                <a:ea typeface="Arial"/>
                <a:cs typeface="Arial"/>
                <a:sym typeface="Arial"/>
              </a:rPr>
              <a:t>A business with a national client base might encourage its sales staff to entertain prospective customers in the company’s hospitality area at the Indianapolis 500.</a:t>
            </a:r>
            <a:endParaRPr/>
          </a:p>
        </p:txBody>
      </p:sp>
      <p:sp>
        <p:nvSpPr>
          <p:cNvPr id="203" name="Google Shape;203;p17"/>
          <p:cNvSpPr txBox="1"/>
          <p:nvPr>
            <p:ph idx="3" type="subTitle"/>
          </p:nvPr>
        </p:nvSpPr>
        <p:spPr>
          <a:xfrm>
            <a:off x="6453141" y="2509559"/>
            <a:ext cx="20670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a:latin typeface="Arial"/>
                <a:ea typeface="Arial"/>
                <a:cs typeface="Arial"/>
                <a:sym typeface="Arial"/>
              </a:rPr>
              <a:t>A Washington D.C. area business might reward its employees with a group outing to see the Nationals play.</a:t>
            </a:r>
            <a:endParaRPr>
              <a:latin typeface="Arial"/>
              <a:ea typeface="Arial"/>
              <a:cs typeface="Arial"/>
              <a:sym typeface="Arial"/>
            </a:endParaRPr>
          </a:p>
        </p:txBody>
      </p:sp>
      <p:sp>
        <p:nvSpPr>
          <p:cNvPr id="204" name="Google Shape;204;p17"/>
          <p:cNvSpPr txBox="1"/>
          <p:nvPr>
            <p:ph idx="4" type="title"/>
          </p:nvPr>
        </p:nvSpPr>
        <p:spPr>
          <a:xfrm>
            <a:off x="681275" y="1687793"/>
            <a:ext cx="19764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US" sz="1400">
                <a:latin typeface="Arial"/>
                <a:ea typeface="Arial"/>
                <a:cs typeface="Arial"/>
                <a:sym typeface="Arial"/>
              </a:rPr>
              <a:t>CURRENT </a:t>
            </a:r>
            <a:br>
              <a:rPr b="1" lang="en-US" sz="1400">
                <a:latin typeface="Arial"/>
                <a:ea typeface="Arial"/>
                <a:cs typeface="Arial"/>
                <a:sym typeface="Arial"/>
              </a:rPr>
            </a:br>
            <a:r>
              <a:rPr b="1" lang="en-US" sz="1400">
                <a:latin typeface="Arial"/>
                <a:ea typeface="Arial"/>
                <a:cs typeface="Arial"/>
                <a:sym typeface="Arial"/>
              </a:rPr>
              <a:t>CUSTOMERS</a:t>
            </a:r>
            <a:endParaRPr b="1" sz="1400">
              <a:latin typeface="Arial"/>
              <a:ea typeface="Arial"/>
              <a:cs typeface="Arial"/>
              <a:sym typeface="Arial"/>
            </a:endParaRPr>
          </a:p>
        </p:txBody>
      </p:sp>
      <p:sp>
        <p:nvSpPr>
          <p:cNvPr id="205" name="Google Shape;205;p17"/>
          <p:cNvSpPr txBox="1"/>
          <p:nvPr>
            <p:ph idx="5" type="subTitle"/>
          </p:nvPr>
        </p:nvSpPr>
        <p:spPr>
          <a:xfrm>
            <a:off x="635975" y="2509559"/>
            <a:ext cx="2067000"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a:latin typeface="Arial"/>
                <a:ea typeface="Arial"/>
                <a:cs typeface="Arial"/>
                <a:sym typeface="Arial"/>
              </a:rPr>
              <a:t>A Houston area business might choose to reward existing customers by inviting them to enjoy a Rockets game in the company’s luxury suite or premium seats.</a:t>
            </a:r>
            <a:endParaRPr/>
          </a:p>
        </p:txBody>
      </p:sp>
      <p:cxnSp>
        <p:nvCxnSpPr>
          <p:cNvPr id="206" name="Google Shape;206;p17"/>
          <p:cNvCxnSpPr/>
          <p:nvPr/>
        </p:nvCxnSpPr>
        <p:spPr>
          <a:xfrm>
            <a:off x="1470875" y="2392946"/>
            <a:ext cx="3972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207" name="Google Shape;207;p17"/>
          <p:cNvSpPr txBox="1"/>
          <p:nvPr/>
        </p:nvSpPr>
        <p:spPr>
          <a:xfrm>
            <a:off x="160400" y="4781425"/>
            <a:ext cx="3681600" cy="307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en-US" sz="800" u="none" cap="none" strike="noStrike">
                <a:solidFill>
                  <a:schemeClr val="lt1"/>
                </a:solidFill>
                <a:latin typeface="Montserrat"/>
                <a:ea typeface="Montserrat"/>
                <a:cs typeface="Montserrat"/>
                <a:sym typeface="Montserrat"/>
              </a:rPr>
              <a:t>Source: Price Waterhouse Cooper</a:t>
            </a:r>
            <a:endParaRPr b="0" i="0" sz="800" u="none" cap="none" strike="noStrike">
              <a:solidFill>
                <a:schemeClr val="lt1"/>
              </a:solidFill>
              <a:latin typeface="Montserrat"/>
              <a:ea typeface="Montserrat"/>
              <a:cs typeface="Montserrat"/>
              <a:sym typeface="Montserrat"/>
            </a:endParaRPr>
          </a:p>
        </p:txBody>
      </p:sp>
      <p:pic>
        <p:nvPicPr>
          <p:cNvPr id="208" name="Google Shape;208;p1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09" name="Google Shape;209;p1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210" name="Google Shape;210;p17"/>
          <p:cNvSpPr txBox="1"/>
          <p:nvPr>
            <p:ph idx="6" type="title"/>
          </p:nvPr>
        </p:nvSpPr>
        <p:spPr>
          <a:xfrm>
            <a:off x="605074" y="369988"/>
            <a:ext cx="6655575" cy="5484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3600"/>
              <a:buNone/>
            </a:pPr>
            <a:r>
              <a:rPr b="1" lang="en-US" sz="2800">
                <a:latin typeface="Arial"/>
                <a:ea typeface="Arial"/>
                <a:cs typeface="Arial"/>
                <a:sym typeface="Arial"/>
              </a:rPr>
              <a:t>SPONSORSHIP IMPLEMENTATION</a:t>
            </a:r>
            <a:endParaRPr b="1" sz="2800">
              <a:latin typeface="Arial"/>
              <a:ea typeface="Arial"/>
              <a:cs typeface="Arial"/>
              <a:sym typeface="Arial"/>
            </a:endParaRPr>
          </a:p>
        </p:txBody>
      </p:sp>
      <p:cxnSp>
        <p:nvCxnSpPr>
          <p:cNvPr id="211" name="Google Shape;211;p17"/>
          <p:cNvCxnSpPr/>
          <p:nvPr/>
        </p:nvCxnSpPr>
        <p:spPr>
          <a:xfrm>
            <a:off x="681275" y="3097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212" name="Google Shape;212;p17"/>
          <p:cNvSpPr txBox="1"/>
          <p:nvPr/>
        </p:nvSpPr>
        <p:spPr>
          <a:xfrm>
            <a:off x="605074" y="893455"/>
            <a:ext cx="7223400" cy="431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None/>
            </a:pPr>
            <a:r>
              <a:rPr b="0" i="0" lang="en-US" sz="1600" u="none" cap="none" strike="noStrike">
                <a:solidFill>
                  <a:schemeClr val="lt1"/>
                </a:solidFill>
                <a:latin typeface="Arial"/>
                <a:ea typeface="Arial"/>
                <a:cs typeface="Arial"/>
                <a:sym typeface="Arial"/>
              </a:rPr>
              <a:t>Sponsorship can assist in </a:t>
            </a:r>
            <a:r>
              <a:rPr b="1" i="0" lang="en-US" sz="1600" u="none" cap="none" strike="noStrike">
                <a:solidFill>
                  <a:schemeClr val="dk2"/>
                </a:solidFill>
                <a:latin typeface="Arial"/>
                <a:ea typeface="Arial"/>
                <a:cs typeface="Arial"/>
                <a:sym typeface="Arial"/>
              </a:rPr>
              <a:t>relationship management</a:t>
            </a:r>
            <a:r>
              <a:rPr b="1" i="0" lang="en-US" sz="1600" u="none" cap="none" strike="noStrike">
                <a:solidFill>
                  <a:schemeClr val="lt2"/>
                </a:solidFill>
                <a:latin typeface="Arial"/>
                <a:ea typeface="Arial"/>
                <a:cs typeface="Arial"/>
                <a:sym typeface="Arial"/>
              </a:rPr>
              <a:t> </a:t>
            </a:r>
            <a:r>
              <a:rPr b="0" i="0" lang="en-US" sz="1600" u="none" cap="none" strike="noStrike">
                <a:solidFill>
                  <a:schemeClr val="lt1"/>
                </a:solidFill>
                <a:latin typeface="Arial"/>
                <a:ea typeface="Arial"/>
                <a:cs typeface="Arial"/>
                <a:sym typeface="Arial"/>
              </a:rPr>
              <a:t>in three key areas:</a:t>
            </a:r>
            <a:endParaRPr/>
          </a:p>
        </p:txBody>
      </p:sp>
      <p:sp>
        <p:nvSpPr>
          <p:cNvPr id="213" name="Google Shape;213;p17"/>
          <p:cNvSpPr txBox="1"/>
          <p:nvPr/>
        </p:nvSpPr>
        <p:spPr>
          <a:xfrm>
            <a:off x="3444275" y="1682772"/>
            <a:ext cx="1976400" cy="5484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chemeClr val="lt1"/>
              </a:buClr>
              <a:buSzPts val="1800"/>
              <a:buFont typeface="Montserrat"/>
              <a:buNone/>
            </a:pPr>
            <a:r>
              <a:rPr b="1" i="0" lang="en-US" sz="1400" u="none" cap="none" strike="noStrike">
                <a:solidFill>
                  <a:schemeClr val="lt1"/>
                </a:solidFill>
                <a:latin typeface="Arial"/>
                <a:ea typeface="Arial"/>
                <a:cs typeface="Arial"/>
                <a:sym typeface="Arial"/>
              </a:rPr>
              <a:t>NEW </a:t>
            </a:r>
            <a:br>
              <a:rPr b="1" i="0" lang="en-US" sz="1400" u="none" cap="none" strike="noStrike">
                <a:solidFill>
                  <a:schemeClr val="lt1"/>
                </a:solidFill>
                <a:latin typeface="Arial"/>
                <a:ea typeface="Arial"/>
                <a:cs typeface="Arial"/>
                <a:sym typeface="Arial"/>
              </a:rPr>
            </a:br>
            <a:r>
              <a:rPr b="1" i="0" lang="en-US" sz="1400" u="none" cap="none" strike="noStrike">
                <a:solidFill>
                  <a:schemeClr val="lt1"/>
                </a:solidFill>
                <a:latin typeface="Arial"/>
                <a:ea typeface="Arial"/>
                <a:cs typeface="Arial"/>
                <a:sym typeface="Arial"/>
              </a:rPr>
              <a:t>CUSTOMERS</a:t>
            </a:r>
            <a:endParaRPr/>
          </a:p>
        </p:txBody>
      </p:sp>
      <p:cxnSp>
        <p:nvCxnSpPr>
          <p:cNvPr id="214" name="Google Shape;214;p17"/>
          <p:cNvCxnSpPr/>
          <p:nvPr/>
        </p:nvCxnSpPr>
        <p:spPr>
          <a:xfrm>
            <a:off x="4233875" y="2387925"/>
            <a:ext cx="3972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215" name="Google Shape;215;p17"/>
          <p:cNvSpPr txBox="1"/>
          <p:nvPr/>
        </p:nvSpPr>
        <p:spPr>
          <a:xfrm>
            <a:off x="6486325" y="1630162"/>
            <a:ext cx="1976400" cy="5484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chemeClr val="lt1"/>
              </a:buClr>
              <a:buSzPts val="1800"/>
              <a:buFont typeface="Montserrat"/>
              <a:buNone/>
            </a:pPr>
            <a:r>
              <a:rPr b="1" i="0" lang="en-US" sz="1400" u="none" cap="none" strike="noStrike">
                <a:solidFill>
                  <a:schemeClr val="lt1"/>
                </a:solidFill>
                <a:latin typeface="Arial"/>
                <a:ea typeface="Arial"/>
                <a:cs typeface="Arial"/>
                <a:sym typeface="Arial"/>
              </a:rPr>
              <a:t>STAFF AND EMPLOYEES</a:t>
            </a:r>
            <a:endParaRPr/>
          </a:p>
        </p:txBody>
      </p:sp>
      <p:cxnSp>
        <p:nvCxnSpPr>
          <p:cNvPr id="216" name="Google Shape;216;p17"/>
          <p:cNvCxnSpPr/>
          <p:nvPr/>
        </p:nvCxnSpPr>
        <p:spPr>
          <a:xfrm>
            <a:off x="7275925" y="2335315"/>
            <a:ext cx="3972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8"/>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SPONSORSHIP IMPLEMENTATION</a:t>
            </a:r>
            <a:br>
              <a:rPr b="1" lang="en-US">
                <a:latin typeface="Arial"/>
                <a:ea typeface="Arial"/>
                <a:cs typeface="Arial"/>
                <a:sym typeface="Arial"/>
              </a:rPr>
            </a:br>
            <a:endParaRPr b="1">
              <a:latin typeface="Arial"/>
              <a:ea typeface="Arial"/>
              <a:cs typeface="Arial"/>
              <a:sym typeface="Arial"/>
            </a:endParaRPr>
          </a:p>
        </p:txBody>
      </p:sp>
      <p:sp>
        <p:nvSpPr>
          <p:cNvPr id="222" name="Google Shape;222;p18"/>
          <p:cNvSpPr txBox="1"/>
          <p:nvPr>
            <p:ph idx="1" type="body"/>
          </p:nvPr>
        </p:nvSpPr>
        <p:spPr>
          <a:xfrm>
            <a:off x="938500" y="1602575"/>
            <a:ext cx="4666200" cy="2945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US" sz="1500">
                <a:latin typeface="Arial"/>
                <a:ea typeface="Arial"/>
                <a:cs typeface="Arial"/>
                <a:sym typeface="Arial"/>
              </a:rPr>
              <a:t>Example:</a:t>
            </a:r>
            <a:endParaRPr b="1" sz="1500">
              <a:latin typeface="Arial"/>
              <a:ea typeface="Arial"/>
              <a:cs typeface="Arial"/>
              <a:sym typeface="Arial"/>
            </a:endParaRPr>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In 2023, PepsiCo unveiled its new “STARRY” lemon lime soda by becoming the “Official Soft Drink of the NBA, WNBA, and NBA G League.”  </a:t>
            </a:r>
            <a:endParaRPr sz="1500">
              <a:latin typeface="Arial"/>
              <a:ea typeface="Arial"/>
              <a:cs typeface="Arial"/>
              <a:sym typeface="Arial"/>
            </a:endParaRPr>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To kick off its sponsorship, the brand debuted during NBA All-Star Weekend, as the title sponsor of the 3-Point Contest.  </a:t>
            </a:r>
            <a:endParaRPr sz="1500">
              <a:latin typeface="Arial"/>
              <a:ea typeface="Arial"/>
              <a:cs typeface="Arial"/>
              <a:sym typeface="Arial"/>
            </a:endParaRPr>
          </a:p>
          <a:p>
            <a:pPr indent="-323850" lvl="0" marL="457200" rtl="0" algn="l">
              <a:lnSpc>
                <a:spcPct val="100000"/>
              </a:lnSpc>
              <a:spcBef>
                <a:spcPts val="1000"/>
              </a:spcBef>
              <a:spcAft>
                <a:spcPts val="1000"/>
              </a:spcAft>
              <a:buSzPts val="1500"/>
              <a:buFont typeface="Arial"/>
              <a:buChar char="●"/>
            </a:pPr>
            <a:r>
              <a:rPr lang="en-US" sz="1500">
                <a:latin typeface="Arial"/>
                <a:ea typeface="Arial"/>
                <a:cs typeface="Arial"/>
                <a:sym typeface="Arial"/>
              </a:rPr>
              <a:t>The event added a new element to the competition with the introduction of “STARRY Range”, providing players with an opportunity to earn bonus points by making shots from long range.</a:t>
            </a:r>
            <a:endParaRPr sz="1500">
              <a:latin typeface="Arial"/>
              <a:ea typeface="Arial"/>
              <a:cs typeface="Arial"/>
              <a:sym typeface="Arial"/>
            </a:endParaRPr>
          </a:p>
        </p:txBody>
      </p:sp>
      <p:cxnSp>
        <p:nvCxnSpPr>
          <p:cNvPr id="223" name="Google Shape;223;p18"/>
          <p:cNvCxnSpPr/>
          <p:nvPr/>
        </p:nvCxnSpPr>
        <p:spPr>
          <a:xfrm>
            <a:off x="9385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224" name="Google Shape;224;p1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25" name="Google Shape;225;p1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226" name="Google Shape;226;p18"/>
          <p:cNvSpPr/>
          <p:nvPr/>
        </p:nvSpPr>
        <p:spPr>
          <a:xfrm>
            <a:off x="938500" y="1043142"/>
            <a:ext cx="7266900" cy="646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lang="en-US" sz="1800">
                <a:solidFill>
                  <a:schemeClr val="lt1"/>
                </a:solidFill>
              </a:rPr>
              <a:t>Introduce New Products</a:t>
            </a:r>
            <a:endParaRPr b="1" sz="1800">
              <a:solidFill>
                <a:schemeClr val="lt1"/>
              </a:solidFill>
            </a:endParaRPr>
          </a:p>
          <a:p>
            <a:pPr indent="0" lvl="0" marL="0" marR="0" rtl="0" algn="l">
              <a:lnSpc>
                <a:spcPct val="100000"/>
              </a:lnSpc>
              <a:spcBef>
                <a:spcPts val="0"/>
              </a:spcBef>
              <a:spcAft>
                <a:spcPts val="0"/>
              </a:spcAft>
              <a:buNone/>
            </a:pPr>
            <a:r>
              <a:rPr b="0" i="0" lang="en-US" sz="1500" u="none" cap="none" strike="noStrike">
                <a:solidFill>
                  <a:schemeClr val="lt1"/>
                </a:solidFill>
                <a:latin typeface="Arial"/>
                <a:ea typeface="Arial"/>
                <a:cs typeface="Arial"/>
                <a:sym typeface="Arial"/>
              </a:rPr>
              <a:t>Brands often leverage their sponsorships as a tool for </a:t>
            </a:r>
            <a:r>
              <a:rPr b="1" i="0" lang="en-US" sz="1500" u="none" cap="none" strike="noStrike">
                <a:solidFill>
                  <a:schemeClr val="dk2"/>
                </a:solidFill>
              </a:rPr>
              <a:t>introducing new products.</a:t>
            </a:r>
            <a:endParaRPr b="1" i="0" sz="1100" u="none" cap="none" strike="noStrike">
              <a:solidFill>
                <a:schemeClr val="dk2"/>
              </a:solidFill>
            </a:endParaRPr>
          </a:p>
        </p:txBody>
      </p:sp>
      <p:pic>
        <p:nvPicPr>
          <p:cNvPr id="227" name="Google Shape;227;p18"/>
          <p:cNvPicPr preferRelativeResize="0"/>
          <p:nvPr/>
        </p:nvPicPr>
        <p:blipFill>
          <a:blip r:embed="rId4">
            <a:alphaModFix/>
          </a:blip>
          <a:stretch>
            <a:fillRect/>
          </a:stretch>
        </p:blipFill>
        <p:spPr>
          <a:xfrm>
            <a:off x="5877825" y="1781673"/>
            <a:ext cx="2694752" cy="269475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pic>
        <p:nvPicPr>
          <p:cNvPr id="232" name="Google Shape;232;p1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233" name="Google Shape;233;p1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34" name="Google Shape;234;p19"/>
          <p:cNvPicPr preferRelativeResize="0"/>
          <p:nvPr/>
        </p:nvPicPr>
        <p:blipFill rotWithShape="1">
          <a:blip r:embed="rId4">
            <a:alphaModFix/>
          </a:blip>
          <a:srcRect b="0" l="0" r="0" t="0"/>
          <a:stretch/>
        </p:blipFill>
        <p:spPr>
          <a:xfrm>
            <a:off x="3395370" y="2300949"/>
            <a:ext cx="2353260" cy="81693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2"/>
          <p:cNvSpPr txBox="1"/>
          <p:nvPr>
            <p:ph type="title"/>
          </p:nvPr>
        </p:nvSpPr>
        <p:spPr>
          <a:xfrm>
            <a:off x="5411400" y="1388855"/>
            <a:ext cx="2837400" cy="51237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sz="2000">
                <a:latin typeface="Arial"/>
                <a:ea typeface="Arial"/>
                <a:cs typeface="Arial"/>
                <a:sym typeface="Arial"/>
              </a:rPr>
              <a:t>SPONSORSHIP</a:t>
            </a:r>
            <a:endParaRPr b="1" sz="2000">
              <a:latin typeface="Arial"/>
              <a:ea typeface="Arial"/>
              <a:cs typeface="Arial"/>
              <a:sym typeface="Arial"/>
            </a:endParaRPr>
          </a:p>
        </p:txBody>
      </p:sp>
      <p:sp>
        <p:nvSpPr>
          <p:cNvPr id="63" name="Google Shape;63;p2"/>
          <p:cNvSpPr txBox="1"/>
          <p:nvPr>
            <p:ph idx="1" type="body"/>
          </p:nvPr>
        </p:nvSpPr>
        <p:spPr>
          <a:xfrm>
            <a:off x="5411399" y="1901225"/>
            <a:ext cx="2912793" cy="2765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b="1" lang="en-US">
                <a:solidFill>
                  <a:schemeClr val="dk2"/>
                </a:solidFill>
                <a:latin typeface="Arial"/>
                <a:ea typeface="Arial"/>
                <a:cs typeface="Arial"/>
                <a:sym typeface="Arial"/>
              </a:rPr>
              <a:t>Sponsorship</a:t>
            </a:r>
            <a:r>
              <a:rPr lang="en-US">
                <a:solidFill>
                  <a:schemeClr val="lt1"/>
                </a:solidFill>
                <a:latin typeface="Arial"/>
                <a:ea typeface="Arial"/>
                <a:cs typeface="Arial"/>
                <a:sym typeface="Arial"/>
              </a:rPr>
              <a:t> </a:t>
            </a:r>
            <a:r>
              <a:rPr lang="en-US">
                <a:latin typeface="Arial"/>
                <a:ea typeface="Arial"/>
                <a:cs typeface="Arial"/>
                <a:sym typeface="Arial"/>
              </a:rPr>
              <a:t>is a form of marketing in which companies align their name, brand, or logo with sports/entertainment properties or events for the purpose of achieving future profits.</a:t>
            </a:r>
            <a:endParaRPr>
              <a:latin typeface="Arial"/>
              <a:ea typeface="Arial"/>
              <a:cs typeface="Arial"/>
              <a:sym typeface="Arial"/>
            </a:endParaRPr>
          </a:p>
        </p:txBody>
      </p:sp>
      <p:cxnSp>
        <p:nvCxnSpPr>
          <p:cNvPr id="64" name="Google Shape;64;p2"/>
          <p:cNvCxnSpPr/>
          <p:nvPr/>
        </p:nvCxnSpPr>
        <p:spPr>
          <a:xfrm>
            <a:off x="5225150" y="1540302"/>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65" name="Google Shape;65;p2"/>
          <p:cNvPicPr preferRelativeResize="0"/>
          <p:nvPr/>
        </p:nvPicPr>
        <p:blipFill rotWithShape="1">
          <a:blip r:embed="rId3">
            <a:alphaModFix/>
          </a:blip>
          <a:srcRect b="0" l="22108" r="22108" t="0"/>
          <a:stretch/>
        </p:blipFill>
        <p:spPr>
          <a:xfrm>
            <a:off x="-436624" y="-236700"/>
            <a:ext cx="4714800" cy="5616900"/>
          </a:xfrm>
          <a:prstGeom prst="flowChartDelay">
            <a:avLst/>
          </a:prstGeom>
          <a:noFill/>
          <a:ln>
            <a:noFill/>
          </a:ln>
        </p:spPr>
      </p:pic>
      <p:pic>
        <p:nvPicPr>
          <p:cNvPr id="66" name="Google Shape;66;p2"/>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67" name="Google Shape;67;p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rgbClr val="3D85C6"/>
                </a:solidFill>
                <a:latin typeface="Oswald"/>
                <a:ea typeface="Oswald"/>
                <a:cs typeface="Oswald"/>
                <a:sym typeface="Oswald"/>
              </a:rPr>
              <a:t>©</a:t>
            </a:r>
            <a:r>
              <a:rPr b="0" i="0" lang="en-US" sz="1400" u="none" cap="none" strike="noStrik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b="0" i="0" lang="en-US" sz="800" u="none" cap="none" strike="noStrike">
                <a:solidFill>
                  <a:srgbClr val="3D85C6"/>
                </a:solidFill>
                <a:latin typeface="Oswald"/>
                <a:ea typeface="Oswald"/>
                <a:cs typeface="Oswald"/>
                <a:sym typeface="Oswald"/>
              </a:rPr>
              <a:t>. Sports Career Consulting, LLC.</a:t>
            </a:r>
            <a:endParaRPr b="0" i="0" sz="800" u="none" cap="none" strike="noStrike">
              <a:solidFill>
                <a:srgbClr val="3D85C6"/>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3"/>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SPONSORSHIP</a:t>
            </a:r>
            <a:endParaRPr b="1">
              <a:latin typeface="Arial"/>
              <a:ea typeface="Arial"/>
              <a:cs typeface="Arial"/>
              <a:sym typeface="Arial"/>
            </a:endParaRPr>
          </a:p>
        </p:txBody>
      </p:sp>
      <p:sp>
        <p:nvSpPr>
          <p:cNvPr id="73" name="Google Shape;73;p3"/>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Sponsorship examples: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Kaiser Permanente investing in naming rights to rebrand the 11-acre plaza surrounding the Golden State Warriors’ new Chase Center arena as “Thrive City” — after Kaiser’s “Thrive” health and wellness slogan</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Major corporations sponsoring NCAA college football bowl games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Mountain Dew sponsoring the Action Sports Tour</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Visa spending millions to sponsor the 2024 Summer Olympic Games in Paris</a:t>
            </a:r>
            <a:endParaRPr sz="1600">
              <a:latin typeface="Arial"/>
              <a:ea typeface="Arial"/>
              <a:cs typeface="Arial"/>
              <a:sym typeface="Arial"/>
            </a:endParaRPr>
          </a:p>
        </p:txBody>
      </p:sp>
      <p:cxnSp>
        <p:nvCxnSpPr>
          <p:cNvPr id="74" name="Google Shape;74;p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75" name="Google Shape;75;p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76" name="Google Shape;76;p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4"/>
          <p:cNvSpPr txBox="1"/>
          <p:nvPr>
            <p:ph type="title"/>
          </p:nvPr>
        </p:nvSpPr>
        <p:spPr>
          <a:xfrm>
            <a:off x="759800" y="433150"/>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SPONSORSHIP PACKAGES</a:t>
            </a:r>
            <a:endParaRPr/>
          </a:p>
        </p:txBody>
      </p:sp>
      <p:sp>
        <p:nvSpPr>
          <p:cNvPr id="82" name="Google Shape;82;p4"/>
          <p:cNvSpPr txBox="1"/>
          <p:nvPr>
            <p:ph idx="1" type="body"/>
          </p:nvPr>
        </p:nvSpPr>
        <p:spPr>
          <a:xfrm>
            <a:off x="759801" y="1199372"/>
            <a:ext cx="7766961" cy="3039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Brands align with a sponsored party in a variety of ways, including:</a:t>
            </a:r>
            <a:endParaRPr b="1"/>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Right to use team or event marks, logos, names, or trademarks</a:t>
            </a:r>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Potential for exclusive association</a:t>
            </a:r>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Opportunity for title or presenting sponsorships</a:t>
            </a:r>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Right to use various designations or phrases</a:t>
            </a:r>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Right to conduct promotional activities</a:t>
            </a:r>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Additional forms of company exposure and media time (billboards, commercials)</a:t>
            </a:r>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Product and merchandise (game tickets, licensed merchandise)</a:t>
            </a:r>
            <a:endParaRPr/>
          </a:p>
          <a:p>
            <a:pPr indent="0" lvl="0" marL="0" rtl="0" algn="l">
              <a:lnSpc>
                <a:spcPct val="100000"/>
              </a:lnSpc>
              <a:spcBef>
                <a:spcPts val="500"/>
              </a:spcBef>
              <a:spcAft>
                <a:spcPts val="500"/>
              </a:spcAft>
              <a:buSzPts val="1150"/>
              <a:buNone/>
            </a:pPr>
            <a:r>
              <a:t/>
            </a:r>
            <a:endParaRPr sz="1600">
              <a:latin typeface="Arial"/>
              <a:ea typeface="Arial"/>
              <a:cs typeface="Arial"/>
              <a:sym typeface="Arial"/>
            </a:endParaRPr>
          </a:p>
        </p:txBody>
      </p:sp>
      <p:cxnSp>
        <p:nvCxnSpPr>
          <p:cNvPr id="83" name="Google Shape;83;p4"/>
          <p:cNvCxnSpPr/>
          <p:nvPr/>
        </p:nvCxnSpPr>
        <p:spPr>
          <a:xfrm>
            <a:off x="847500" y="402147"/>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84" name="Google Shape;84;p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85" name="Google Shape;85;p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5"/>
          <p:cNvSpPr txBox="1"/>
          <p:nvPr>
            <p:ph type="title"/>
          </p:nvPr>
        </p:nvSpPr>
        <p:spPr>
          <a:xfrm>
            <a:off x="938500" y="445025"/>
            <a:ext cx="72669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Right To Use Team Or Event Marks, Logos, Names Or Trademarks</a:t>
            </a:r>
            <a:endParaRPr/>
          </a:p>
        </p:txBody>
      </p:sp>
      <p:sp>
        <p:nvSpPr>
          <p:cNvPr id="91" name="Google Shape;91;p5"/>
          <p:cNvSpPr txBox="1"/>
          <p:nvPr>
            <p:ph idx="1" type="body"/>
          </p:nvPr>
        </p:nvSpPr>
        <p:spPr>
          <a:xfrm>
            <a:off x="938500" y="1417425"/>
            <a:ext cx="6069900" cy="2740200"/>
          </a:xfrm>
          <a:prstGeom prst="rect">
            <a:avLst/>
          </a:prstGeom>
          <a:noFill/>
          <a:ln>
            <a:noFill/>
          </a:ln>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Font typeface="Arial"/>
              <a:buChar char="●"/>
            </a:pPr>
            <a:r>
              <a:rPr lang="en-US" sz="1600">
                <a:latin typeface="Arial"/>
                <a:ea typeface="Arial"/>
                <a:cs typeface="Arial"/>
                <a:sym typeface="Arial"/>
              </a:rPr>
              <a:t>SNICKERS, as the Official Chocolate Bar sponsor of the NFL, can use the NFL’s logo on its candy bar packaging</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As an official partner of the San Francisco Giants MLB franchise, Alaska Airlines rebranded an airplane using the team’s name, logo and team colors</a:t>
            </a:r>
            <a:endParaRPr sz="16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Wilson, as the Official Basketball of the NBA, puts the NBA’s logo on basketballs that it sells in sporting goods stores and online</a:t>
            </a:r>
            <a:endParaRPr sz="1600">
              <a:latin typeface="Arial"/>
              <a:ea typeface="Arial"/>
              <a:cs typeface="Arial"/>
              <a:sym typeface="Arial"/>
            </a:endParaRPr>
          </a:p>
          <a:p>
            <a:pPr indent="0" lvl="0" marL="0" rtl="0" algn="l">
              <a:lnSpc>
                <a:spcPct val="100000"/>
              </a:lnSpc>
              <a:spcBef>
                <a:spcPts val="1000"/>
              </a:spcBef>
              <a:spcAft>
                <a:spcPts val="1000"/>
              </a:spcAft>
              <a:buSzPts val="1150"/>
              <a:buNone/>
            </a:pPr>
            <a:r>
              <a:t/>
            </a:r>
            <a:endParaRPr sz="1600">
              <a:latin typeface="Arial"/>
              <a:ea typeface="Arial"/>
              <a:cs typeface="Arial"/>
              <a:sym typeface="Arial"/>
            </a:endParaRPr>
          </a:p>
        </p:txBody>
      </p:sp>
      <p:cxnSp>
        <p:nvCxnSpPr>
          <p:cNvPr id="92" name="Google Shape;92;p5"/>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93" name="Google Shape;93;p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94" name="Google Shape;94;p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95" name="Google Shape;95;p5"/>
          <p:cNvPicPr preferRelativeResize="0"/>
          <p:nvPr/>
        </p:nvPicPr>
        <p:blipFill>
          <a:blip r:embed="rId4">
            <a:alphaModFix/>
          </a:blip>
          <a:stretch>
            <a:fillRect/>
          </a:stretch>
        </p:blipFill>
        <p:spPr>
          <a:xfrm>
            <a:off x="7205375" y="2780354"/>
            <a:ext cx="1000125" cy="10382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6"/>
          <p:cNvSpPr txBox="1"/>
          <p:nvPr>
            <p:ph type="title"/>
          </p:nvPr>
        </p:nvSpPr>
        <p:spPr>
          <a:xfrm>
            <a:off x="938500" y="445025"/>
            <a:ext cx="6907278" cy="645967"/>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POTENTIAL FOR EXCLUSIVE ASSOCIATION</a:t>
            </a:r>
            <a:endParaRPr/>
          </a:p>
        </p:txBody>
      </p:sp>
      <p:sp>
        <p:nvSpPr>
          <p:cNvPr id="101" name="Google Shape;101;p6"/>
          <p:cNvSpPr txBox="1"/>
          <p:nvPr>
            <p:ph idx="1" type="body"/>
          </p:nvPr>
        </p:nvSpPr>
        <p:spPr>
          <a:xfrm>
            <a:off x="910950" y="1051800"/>
            <a:ext cx="7653600" cy="38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500">
                <a:solidFill>
                  <a:schemeClr val="dk2"/>
                </a:solidFill>
                <a:latin typeface="Arial"/>
                <a:ea typeface="Arial"/>
                <a:cs typeface="Arial"/>
                <a:sym typeface="Arial"/>
              </a:rPr>
              <a:t>Exclusivity</a:t>
            </a:r>
            <a:r>
              <a:rPr lang="en-US" sz="1500">
                <a:solidFill>
                  <a:schemeClr val="dk2"/>
                </a:solidFill>
                <a:latin typeface="Arial"/>
                <a:ea typeface="Arial"/>
                <a:cs typeface="Arial"/>
                <a:sym typeface="Arial"/>
              </a:rPr>
              <a:t> </a:t>
            </a:r>
            <a:r>
              <a:rPr lang="en-US" sz="1500">
                <a:latin typeface="Arial"/>
                <a:ea typeface="Arial"/>
                <a:cs typeface="Arial"/>
                <a:sym typeface="Arial"/>
              </a:rPr>
              <a:t>provides a sponsor the unique opportunity to be the only company sponsoring in a particular product category.  </a:t>
            </a:r>
            <a:endParaRPr sz="1500">
              <a:latin typeface="Arial"/>
              <a:ea typeface="Arial"/>
              <a:cs typeface="Arial"/>
              <a:sym typeface="Arial"/>
            </a:endParaRPr>
          </a:p>
          <a:p>
            <a:pPr indent="0" lvl="0" marL="0" rtl="0" algn="l">
              <a:lnSpc>
                <a:spcPct val="100000"/>
              </a:lnSpc>
              <a:spcBef>
                <a:spcPts val="1000"/>
              </a:spcBef>
              <a:spcAft>
                <a:spcPts val="0"/>
              </a:spcAft>
              <a:buSzPts val="1150"/>
              <a:buNone/>
            </a:pPr>
            <a:r>
              <a:rPr b="1" lang="en-US" sz="1500">
                <a:latin typeface="Arial"/>
                <a:ea typeface="Arial"/>
                <a:cs typeface="Arial"/>
                <a:sym typeface="Arial"/>
              </a:rPr>
              <a:t>Example:</a:t>
            </a:r>
            <a:endParaRPr b="1" sz="1500">
              <a:latin typeface="Arial"/>
              <a:ea typeface="Arial"/>
              <a:cs typeface="Arial"/>
              <a:sym typeface="Arial"/>
            </a:endParaRPr>
          </a:p>
          <a:p>
            <a:pPr indent="0" lvl="0" marL="0" rtl="0" algn="l">
              <a:lnSpc>
                <a:spcPct val="100000"/>
              </a:lnSpc>
              <a:spcBef>
                <a:spcPts val="1000"/>
              </a:spcBef>
              <a:spcAft>
                <a:spcPts val="0"/>
              </a:spcAft>
              <a:buSzPts val="1150"/>
              <a:buNone/>
            </a:pPr>
            <a:r>
              <a:rPr lang="en-US" sz="1500">
                <a:latin typeface="Arial"/>
                <a:ea typeface="Arial"/>
                <a:cs typeface="Arial"/>
                <a:sym typeface="Arial"/>
              </a:rPr>
              <a:t>If Bank of America holds exclusivity rights as part of its package to sponsor a golf event, no other bank will have an opportunity to participate in the event as a sponsor.</a:t>
            </a:r>
            <a:endParaRPr sz="1500">
              <a:latin typeface="Arial"/>
              <a:ea typeface="Arial"/>
              <a:cs typeface="Arial"/>
              <a:sym typeface="Arial"/>
            </a:endParaRPr>
          </a:p>
          <a:p>
            <a:pPr indent="-323850" lvl="0" marL="457200" rtl="0" algn="l">
              <a:lnSpc>
                <a:spcPct val="100000"/>
              </a:lnSpc>
              <a:spcBef>
                <a:spcPts val="1000"/>
              </a:spcBef>
              <a:spcAft>
                <a:spcPts val="0"/>
              </a:spcAft>
              <a:buSzPts val="1500"/>
              <a:buFont typeface="Arial"/>
              <a:buChar char="●"/>
            </a:pPr>
            <a:r>
              <a:rPr lang="en-US" sz="1500">
                <a:latin typeface="Arial"/>
                <a:ea typeface="Arial"/>
                <a:cs typeface="Arial"/>
                <a:sym typeface="Arial"/>
              </a:rPr>
              <a:t>Mastercard invested in an exclusive esports sponsorship with Riot Games to become the exclusive financial services partner for the League of Legends Championship Series. </a:t>
            </a:r>
            <a:endParaRPr sz="1500">
              <a:latin typeface="Arial"/>
              <a:ea typeface="Arial"/>
              <a:cs typeface="Arial"/>
              <a:sym typeface="Arial"/>
            </a:endParaRPr>
          </a:p>
          <a:p>
            <a:pPr indent="-323850" lvl="0" marL="457200" rtl="0" algn="l">
              <a:lnSpc>
                <a:spcPct val="100000"/>
              </a:lnSpc>
              <a:spcBef>
                <a:spcPts val="500"/>
              </a:spcBef>
              <a:spcAft>
                <a:spcPts val="0"/>
              </a:spcAft>
              <a:buSzPts val="1500"/>
              <a:buFont typeface="Arial"/>
              <a:buChar char="●"/>
            </a:pPr>
            <a:r>
              <a:rPr lang="en-US" sz="1500">
                <a:latin typeface="Arial"/>
                <a:ea typeface="Arial"/>
                <a:cs typeface="Arial"/>
                <a:sym typeface="Arial"/>
              </a:rPr>
              <a:t>As part of the sponsorship, Mastercard introduced “Together Start Something Priceless,” a League of Legends community driven content series that will showcase unique stories of League of Legends players around the world. This means Visa, Discover, American Express or any other credit card company is restricted from marketing that uses any League of Legends-related branding.</a:t>
            </a:r>
            <a:endParaRPr sz="1500">
              <a:latin typeface="Arial"/>
              <a:ea typeface="Arial"/>
              <a:cs typeface="Arial"/>
              <a:sym typeface="Arial"/>
            </a:endParaRPr>
          </a:p>
          <a:p>
            <a:pPr indent="-338137" lvl="0" marL="338137" rtl="0" algn="l">
              <a:lnSpc>
                <a:spcPct val="100000"/>
              </a:lnSpc>
              <a:spcBef>
                <a:spcPts val="1600"/>
              </a:spcBef>
              <a:spcAft>
                <a:spcPts val="0"/>
              </a:spcAft>
              <a:buNone/>
            </a:pPr>
            <a:r>
              <a:t/>
            </a:r>
            <a:endParaRPr sz="1500">
              <a:latin typeface="Arial"/>
              <a:ea typeface="Arial"/>
              <a:cs typeface="Arial"/>
              <a:sym typeface="Arial"/>
            </a:endParaRPr>
          </a:p>
          <a:p>
            <a:pPr indent="-338138" lvl="0" marL="338138" rtl="0" algn="l">
              <a:lnSpc>
                <a:spcPct val="100000"/>
              </a:lnSpc>
              <a:spcBef>
                <a:spcPts val="1600"/>
              </a:spcBef>
              <a:spcAft>
                <a:spcPts val="1000"/>
              </a:spcAft>
              <a:buSzPts val="1150"/>
              <a:buNone/>
            </a:pPr>
            <a:r>
              <a:t/>
            </a:r>
            <a:endParaRPr sz="1500">
              <a:latin typeface="Arial"/>
              <a:ea typeface="Arial"/>
              <a:cs typeface="Arial"/>
              <a:sym typeface="Arial"/>
            </a:endParaRPr>
          </a:p>
        </p:txBody>
      </p:sp>
      <p:cxnSp>
        <p:nvCxnSpPr>
          <p:cNvPr id="102" name="Google Shape;102;p6"/>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03" name="Google Shape;103;p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04" name="Google Shape;104;p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ph type="title"/>
          </p:nvPr>
        </p:nvSpPr>
        <p:spPr>
          <a:xfrm>
            <a:off x="938500" y="445025"/>
            <a:ext cx="7267000" cy="645969"/>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OPPORTUNITY FOR TITLE OR PRESENTING SPONSORSHIPS</a:t>
            </a:r>
            <a:endParaRPr>
              <a:latin typeface="Arial"/>
              <a:ea typeface="Arial"/>
              <a:cs typeface="Arial"/>
              <a:sym typeface="Arial"/>
            </a:endParaRPr>
          </a:p>
        </p:txBody>
      </p:sp>
      <p:sp>
        <p:nvSpPr>
          <p:cNvPr id="110" name="Google Shape;110;p7"/>
          <p:cNvSpPr txBox="1"/>
          <p:nvPr>
            <p:ph idx="1" type="body"/>
          </p:nvPr>
        </p:nvSpPr>
        <p:spPr>
          <a:xfrm>
            <a:off x="938500" y="1525825"/>
            <a:ext cx="4763400" cy="205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1600"/>
              </a:spcAft>
              <a:buNone/>
            </a:pPr>
            <a:r>
              <a:rPr lang="en-US" sz="1600">
                <a:latin typeface="Arial"/>
                <a:ea typeface="Arial"/>
                <a:cs typeface="Arial"/>
                <a:sym typeface="Arial"/>
              </a:rPr>
              <a:t>The 2024 Major League Baseball All-Star Game in Arlington, Texas will be Presented by Mastercard. MLB even incorporated the MasterCard brand mark into their All-Star Game logo.</a:t>
            </a:r>
            <a:endParaRPr sz="1600">
              <a:latin typeface="Arial"/>
              <a:ea typeface="Arial"/>
              <a:cs typeface="Arial"/>
              <a:sym typeface="Arial"/>
            </a:endParaRPr>
          </a:p>
        </p:txBody>
      </p:sp>
      <p:cxnSp>
        <p:nvCxnSpPr>
          <p:cNvPr id="111" name="Google Shape;111;p7"/>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12" name="Google Shape;112;p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13" name="Google Shape;113;p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14" name="Google Shape;114;p7"/>
          <p:cNvPicPr preferRelativeResize="0"/>
          <p:nvPr/>
        </p:nvPicPr>
        <p:blipFill>
          <a:blip r:embed="rId4">
            <a:alphaModFix/>
          </a:blip>
          <a:stretch>
            <a:fillRect/>
          </a:stretch>
        </p:blipFill>
        <p:spPr>
          <a:xfrm>
            <a:off x="6032375" y="1171563"/>
            <a:ext cx="2457450" cy="2800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8"/>
          <p:cNvSpPr txBox="1"/>
          <p:nvPr>
            <p:ph type="title"/>
          </p:nvPr>
        </p:nvSpPr>
        <p:spPr>
          <a:xfrm>
            <a:off x="938499" y="445025"/>
            <a:ext cx="740399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RIGHT TO CONDUCT PROMOTIONAL ACTIVITIES</a:t>
            </a:r>
            <a:endParaRPr/>
          </a:p>
        </p:txBody>
      </p:sp>
      <p:sp>
        <p:nvSpPr>
          <p:cNvPr id="120" name="Google Shape;120;p8"/>
          <p:cNvSpPr txBox="1"/>
          <p:nvPr>
            <p:ph idx="1" type="body"/>
          </p:nvPr>
        </p:nvSpPr>
        <p:spPr>
          <a:xfrm>
            <a:off x="985950" y="995421"/>
            <a:ext cx="7172100" cy="515042"/>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600">
                <a:latin typeface="Arial"/>
                <a:ea typeface="Arial"/>
                <a:cs typeface="Arial"/>
                <a:sym typeface="Arial"/>
              </a:rPr>
              <a:t>Bank of America launched a promotion that featured a Major League Baseball trivia competition in conjunction with the brand’s sponsorship of the league. By investing in an MLB sponsorship, the bank enjoys the rights to conduct promotional activities like this one.</a:t>
            </a:r>
            <a:endParaRPr sz="1600">
              <a:latin typeface="Arial"/>
              <a:ea typeface="Arial"/>
              <a:cs typeface="Arial"/>
              <a:sym typeface="Arial"/>
            </a:endParaRPr>
          </a:p>
          <a:p>
            <a:pPr indent="0" lvl="0" marL="0" rtl="0" algn="l">
              <a:lnSpc>
                <a:spcPct val="100000"/>
              </a:lnSpc>
              <a:spcBef>
                <a:spcPts val="0"/>
              </a:spcBef>
              <a:spcAft>
                <a:spcPts val="1600"/>
              </a:spcAft>
              <a:buSzPts val="1150"/>
              <a:buNone/>
            </a:pPr>
            <a:r>
              <a:t/>
            </a:r>
            <a:endParaRPr sz="1600">
              <a:latin typeface="Arial"/>
              <a:ea typeface="Arial"/>
              <a:cs typeface="Arial"/>
              <a:sym typeface="Arial"/>
            </a:endParaRPr>
          </a:p>
        </p:txBody>
      </p:sp>
      <p:cxnSp>
        <p:nvCxnSpPr>
          <p:cNvPr id="121" name="Google Shape;121;p8"/>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22" name="Google Shape;122;p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23" name="Google Shape;123;p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24" name="Google Shape;124;p8"/>
          <p:cNvPicPr preferRelativeResize="0"/>
          <p:nvPr/>
        </p:nvPicPr>
        <p:blipFill rotWithShape="1">
          <a:blip r:embed="rId4">
            <a:alphaModFix/>
          </a:blip>
          <a:srcRect b="0" l="0" r="0" t="0"/>
          <a:stretch/>
        </p:blipFill>
        <p:spPr>
          <a:xfrm>
            <a:off x="1951227" y="2550036"/>
            <a:ext cx="5241545" cy="172567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9"/>
          <p:cNvSpPr txBox="1"/>
          <p:nvPr>
            <p:ph type="title"/>
          </p:nvPr>
        </p:nvSpPr>
        <p:spPr>
          <a:xfrm>
            <a:off x="938499" y="445025"/>
            <a:ext cx="740399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Right To Use Various Designations Or Phrases</a:t>
            </a:r>
            <a:endParaRPr/>
          </a:p>
        </p:txBody>
      </p:sp>
      <p:sp>
        <p:nvSpPr>
          <p:cNvPr id="130" name="Google Shape;130;p9"/>
          <p:cNvSpPr txBox="1"/>
          <p:nvPr>
            <p:ph idx="1" type="body"/>
          </p:nvPr>
        </p:nvSpPr>
        <p:spPr>
          <a:xfrm>
            <a:off x="938500" y="1159900"/>
            <a:ext cx="3420900" cy="342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Other popular designations or phrases that connect a brand to a property or event through sponsorship include:</a:t>
            </a:r>
            <a:endParaRPr b="1"/>
          </a:p>
          <a:p>
            <a:pPr indent="0" lvl="0" marL="0" rtl="0" algn="l">
              <a:lnSpc>
                <a:spcPct val="100000"/>
              </a:lnSpc>
              <a:spcBef>
                <a:spcPts val="0"/>
              </a:spcBef>
              <a:spcAft>
                <a:spcPts val="0"/>
              </a:spcAft>
              <a:buSzPts val="1150"/>
              <a:buNone/>
            </a:pPr>
            <a:r>
              <a:t/>
            </a:r>
            <a:endParaRPr sz="1600">
              <a:latin typeface="Arial"/>
              <a:ea typeface="Arial"/>
              <a:cs typeface="Arial"/>
              <a:sym typeface="Arial"/>
            </a:endParaRPr>
          </a:p>
          <a:p>
            <a:pPr indent="0" lvl="0" marL="0" rtl="0" algn="l">
              <a:lnSpc>
                <a:spcPct val="100000"/>
              </a:lnSpc>
              <a:spcBef>
                <a:spcPts val="0"/>
              </a:spcBef>
              <a:spcAft>
                <a:spcPts val="0"/>
              </a:spcAft>
              <a:buSzPts val="1150"/>
              <a:buNone/>
            </a:pPr>
            <a:r>
              <a:rPr lang="en-US" sz="1600">
                <a:latin typeface="Arial"/>
                <a:ea typeface="Arial"/>
                <a:cs typeface="Arial"/>
                <a:sym typeface="Arial"/>
              </a:rPr>
              <a:t>“Official broadcaster of…”</a:t>
            </a:r>
            <a:endParaRPr/>
          </a:p>
          <a:p>
            <a:pPr indent="0" lvl="0" marL="0" rtl="0" algn="l">
              <a:lnSpc>
                <a:spcPct val="100000"/>
              </a:lnSpc>
              <a:spcBef>
                <a:spcPts val="0"/>
              </a:spcBef>
              <a:spcAft>
                <a:spcPts val="0"/>
              </a:spcAft>
              <a:buSzPts val="1150"/>
              <a:buNone/>
            </a:pPr>
            <a:r>
              <a:rPr lang="en-US" sz="1600">
                <a:latin typeface="Arial"/>
                <a:ea typeface="Arial"/>
                <a:cs typeface="Arial"/>
                <a:sym typeface="Arial"/>
              </a:rPr>
              <a:t>“Official product of…”</a:t>
            </a:r>
            <a:endParaRPr/>
          </a:p>
          <a:p>
            <a:pPr indent="0" lvl="0" marL="0" rtl="0" algn="l">
              <a:lnSpc>
                <a:spcPct val="100000"/>
              </a:lnSpc>
              <a:spcBef>
                <a:spcPts val="0"/>
              </a:spcBef>
              <a:spcAft>
                <a:spcPts val="0"/>
              </a:spcAft>
              <a:buSzPts val="1150"/>
              <a:buNone/>
            </a:pPr>
            <a:r>
              <a:rPr lang="en-US" sz="1600">
                <a:latin typeface="Arial"/>
                <a:ea typeface="Arial"/>
                <a:cs typeface="Arial"/>
                <a:sym typeface="Arial"/>
              </a:rPr>
              <a:t>“Official sponsor of…”</a:t>
            </a:r>
            <a:endParaRPr/>
          </a:p>
          <a:p>
            <a:pPr indent="0" lvl="0" marL="0" rtl="0" algn="l">
              <a:lnSpc>
                <a:spcPct val="100000"/>
              </a:lnSpc>
              <a:spcBef>
                <a:spcPts val="0"/>
              </a:spcBef>
              <a:spcAft>
                <a:spcPts val="0"/>
              </a:spcAft>
              <a:buSzPts val="1150"/>
              <a:buNone/>
            </a:pPr>
            <a:r>
              <a:rPr lang="en-US" sz="1600">
                <a:latin typeface="Arial"/>
                <a:ea typeface="Arial"/>
                <a:cs typeface="Arial"/>
                <a:sym typeface="Arial"/>
              </a:rPr>
              <a:t>“Brought to you by…”</a:t>
            </a:r>
            <a:endParaRPr/>
          </a:p>
          <a:p>
            <a:pPr indent="0" lvl="0" marL="0" rtl="0" algn="l">
              <a:lnSpc>
                <a:spcPct val="100000"/>
              </a:lnSpc>
              <a:spcBef>
                <a:spcPts val="0"/>
              </a:spcBef>
              <a:spcAft>
                <a:spcPts val="0"/>
              </a:spcAft>
              <a:buSzPts val="1150"/>
              <a:buNone/>
            </a:pPr>
            <a:r>
              <a:rPr lang="en-US" sz="1600">
                <a:latin typeface="Arial"/>
                <a:ea typeface="Arial"/>
                <a:cs typeface="Arial"/>
                <a:sym typeface="Arial"/>
              </a:rPr>
              <a:t>“Presented by…”</a:t>
            </a:r>
            <a:endParaRPr/>
          </a:p>
          <a:p>
            <a:pPr indent="0" lvl="0" marL="0" rtl="0" algn="l">
              <a:lnSpc>
                <a:spcPct val="100000"/>
              </a:lnSpc>
              <a:spcBef>
                <a:spcPts val="0"/>
              </a:spcBef>
              <a:spcAft>
                <a:spcPts val="1600"/>
              </a:spcAft>
              <a:buSzPts val="1150"/>
              <a:buNone/>
            </a:pPr>
            <a:r>
              <a:t/>
            </a:r>
            <a:endParaRPr sz="1600">
              <a:latin typeface="Arial"/>
              <a:ea typeface="Arial"/>
              <a:cs typeface="Arial"/>
              <a:sym typeface="Arial"/>
            </a:endParaRPr>
          </a:p>
        </p:txBody>
      </p:sp>
      <p:cxnSp>
        <p:nvCxnSpPr>
          <p:cNvPr id="131" name="Google Shape;131;p9"/>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32" name="Google Shape;132;p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33" name="Google Shape;133;p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134" name="Google Shape;134;p9"/>
          <p:cNvPicPr preferRelativeResize="0"/>
          <p:nvPr/>
        </p:nvPicPr>
        <p:blipFill>
          <a:blip r:embed="rId4">
            <a:alphaModFix/>
          </a:blip>
          <a:stretch>
            <a:fillRect/>
          </a:stretch>
        </p:blipFill>
        <p:spPr>
          <a:xfrm>
            <a:off x="4511800" y="1504325"/>
            <a:ext cx="4085850" cy="2134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Kelly, Bob</dc:creator>
</cp:coreProperties>
</file>