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Montserrat" pitchFamily="2" charset="77"/>
      <p:regular r:id="rId16"/>
      <p:bold r:id="rId17"/>
      <p:italic r:id="rId18"/>
      <p:boldItalic r:id="rId19"/>
    </p:embeddedFont>
    <p:embeddedFont>
      <p:font typeface="Oswald" panose="02000703000000000000" pitchFamily="2" charset="77"/>
      <p:regular r:id="rId20"/>
      <p:bold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gyf6op5w3/6dSKwVuFJRwESsV7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2"/>
  </p:normalViewPr>
  <p:slideViewPr>
    <p:cSldViewPr snapToGrid="0">
      <p:cViewPr varScale="1">
        <p:scale>
          <a:sx n="132" d="100"/>
          <a:sy n="132" d="100"/>
        </p:scale>
        <p:origin x="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" name="Google Shape;2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" name="Google Shape;3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" name="Google Shape;4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" name="Google Shape;5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" name="Google Shape;6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5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15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7"/>
          <p:cNvSpPr txBox="1">
            <a:spLocks noGrp="1"/>
          </p:cNvSpPr>
          <p:nvPr>
            <p:ph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17"/>
          <p:cNvSpPr txBox="1">
            <a:spLocks noGrp="1"/>
          </p:cNvSpPr>
          <p:nvPr>
            <p:ph type="body" idx="1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marL="1371600" lvl="2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marL="1828800" lvl="3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marL="2286000" lvl="4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marL="2743200" lvl="5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marL="3200400" lvl="6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marL="3657600" lvl="7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marL="4114800" lvl="8" indent="-3429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"/>
          <p:cNvSpPr txBox="1">
            <a:spLocks noGrp="1"/>
          </p:cNvSpPr>
          <p:nvPr>
            <p:ph type="ctrTitle"/>
          </p:nvPr>
        </p:nvSpPr>
        <p:spPr>
          <a:xfrm>
            <a:off x="1603022" y="1950100"/>
            <a:ext cx="5779911" cy="644700"/>
          </a:xfrm>
          <a:prstGeom prst="rect">
            <a:avLst/>
          </a:prstGeom>
          <a:noFill/>
          <a:ln>
            <a:noFill/>
          </a:ln>
          <a:effectLst>
            <a:outerShdw blurRad="142875" dist="19050" dir="87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SPONSORSHIP GROWTH</a:t>
            </a:r>
            <a:endParaRPr/>
          </a:p>
        </p:txBody>
      </p:sp>
      <p:sp>
        <p:nvSpPr>
          <p:cNvPr id="27" name="Google Shape;27;p1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dist="19050" dir="84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200" b="0">
                <a:latin typeface="Arial"/>
                <a:ea typeface="Arial"/>
                <a:cs typeface="Arial"/>
                <a:sym typeface="Arial"/>
              </a:rPr>
              <a:t>LESSON 8.2</a:t>
            </a:r>
            <a:endParaRPr sz="2200" b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" name="Google Shape;28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29" name="Google Shape;2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-US" sz="13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sz="7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0"/>
          <p:cNvSpPr txBox="1">
            <a:spLocks noGrp="1"/>
          </p:cNvSpPr>
          <p:nvPr>
            <p:ph type="title"/>
          </p:nvPr>
        </p:nvSpPr>
        <p:spPr>
          <a:xfrm>
            <a:off x="938499" y="414025"/>
            <a:ext cx="74775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CAUSE MARKETING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0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How can you tell if it is cause related marketing?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There is a marketing objective associated with the campaign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marketing activity surrounding the campaign is being measured and/or ROI is being tracked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campaign is actively promoted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" name="Google Shape;110;p1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11" name="Google Shape;11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CAUSE MARKETING</a:t>
            </a:r>
            <a:endParaRPr/>
          </a:p>
        </p:txBody>
      </p:sp>
      <p:sp>
        <p:nvSpPr>
          <p:cNvPr id="118" name="Google Shape;118;p11"/>
          <p:cNvSpPr txBox="1">
            <a:spLocks noGrp="1"/>
          </p:cNvSpPr>
          <p:nvPr>
            <p:ph type="body" idx="1"/>
          </p:nvPr>
        </p:nvSpPr>
        <p:spPr>
          <a:xfrm>
            <a:off x="5226749" y="903100"/>
            <a:ext cx="3646800" cy="3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Example:</a:t>
            </a:r>
            <a:endParaRPr sz="16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Associated Bank teamed up with the Milwaukee Brewers Community Foundation to launch a program called “Hits for Homes” in which the bank donates $250 for every recorded hit by Brewers players during home games (up to a total of $100,000) with the goal of encouraging fans to open checking accounts and apply for debit cards through the bank at Miller Park.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9" name="Google Shape;119;p1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20" name="Google Shape;120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2" name="Google Shape;122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26200" y="1275292"/>
            <a:ext cx="4000500" cy="263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SPONSORSHIP GROWTH</a:t>
            </a:r>
            <a:endParaRPr/>
          </a:p>
        </p:txBody>
      </p:sp>
      <p:sp>
        <p:nvSpPr>
          <p:cNvPr id="128" name="Google Shape;128;p12"/>
          <p:cNvSpPr txBox="1">
            <a:spLocks noGrp="1"/>
          </p:cNvSpPr>
          <p:nvPr>
            <p:ph type="body" idx="1"/>
          </p:nvPr>
        </p:nvSpPr>
        <p:spPr>
          <a:xfrm>
            <a:off x="938500" y="903111"/>
            <a:ext cx="7172100" cy="338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Sponsorship as a unique marketing tool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What differentiates sponsorship from traditional media?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Allows a company to tap emotional and intimate appeals of customers.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Integrates the positive feelings of sports and entertainment events with company products, services and staff.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Sponsorships help reach segmented targets that mass media typically proves ineffective.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○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For example, Spotify offers companies an opportunity to sponsor their most popular playlists to align marketers with a specific target audience.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Showcases a company’s products and services in an environment representative of a consumer’s particular lifestyle.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9" name="Google Shape;129;p1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30" name="Google Shape;130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8" name="Google Shape;138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SPONSORSHIP GROWTH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2"/>
          <p:cNvSpPr txBox="1">
            <a:spLocks noGrp="1"/>
          </p:cNvSpPr>
          <p:nvPr>
            <p:ph type="body" idx="1"/>
          </p:nvPr>
        </p:nvSpPr>
        <p:spPr>
          <a:xfrm>
            <a:off x="938500" y="998525"/>
            <a:ext cx="7721100" cy="3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Growth of sponsorship in North America (sports, entertainment and events): </a:t>
            </a:r>
            <a:br>
              <a:rPr lang="en-US" sz="1500">
                <a:latin typeface="Arial"/>
                <a:ea typeface="Arial"/>
                <a:cs typeface="Arial"/>
                <a:sym typeface="Arial"/>
              </a:rPr>
            </a:br>
            <a:endParaRPr sz="1250"/>
          </a:p>
          <a:p>
            <a:pPr marL="28575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5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Sponsorship spending in North America shows consistent growth over the past 30 years.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285750" lvl="0" indent="-292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5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According to IEG’s annual report, U.S. companies spent </a:t>
            </a:r>
            <a:r>
              <a:rPr lang="en-US" sz="1500" b="1">
                <a:latin typeface="Arial"/>
                <a:ea typeface="Arial"/>
                <a:cs typeface="Arial"/>
                <a:sym typeface="Arial"/>
              </a:rPr>
              <a:t>$300 million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 on all sponsorship categories in 1980, including sports, entertainment, and events. 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285750" lvl="0" indent="-292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5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By 1996, that figure had reached</a:t>
            </a:r>
            <a:r>
              <a:rPr lang="en-US" sz="1500" b="1">
                <a:latin typeface="Arial"/>
                <a:ea typeface="Arial"/>
                <a:cs typeface="Arial"/>
                <a:sym typeface="Arial"/>
              </a:rPr>
              <a:t> $5.4 billion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, and nearly doubled to </a:t>
            </a:r>
            <a:r>
              <a:rPr lang="en-US" sz="1500" b="1">
                <a:latin typeface="Arial"/>
                <a:ea typeface="Arial"/>
                <a:cs typeface="Arial"/>
                <a:sym typeface="Arial"/>
              </a:rPr>
              <a:t>$9.3 billion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 in 2001. By 2023, research from PwC suggests sponsorship spending in North America reached an estimated </a:t>
            </a:r>
            <a:r>
              <a:rPr lang="en-US" sz="1500" b="1">
                <a:latin typeface="Arial"/>
                <a:ea typeface="Arial"/>
                <a:cs typeface="Arial"/>
                <a:sym typeface="Arial"/>
              </a:rPr>
              <a:t>$21 billion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 on sports sponsorship alone.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285750" lvl="0" indent="-2921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5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Globally, the sports sponsorship market size was estimated at </a:t>
            </a:r>
            <a:r>
              <a:rPr lang="en-US" sz="1500" b="1">
                <a:latin typeface="Arial"/>
                <a:ea typeface="Arial"/>
                <a:cs typeface="Arial"/>
                <a:sym typeface="Arial"/>
              </a:rPr>
              <a:t>$72 billion 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in 2021, </a:t>
            </a:r>
            <a:r>
              <a:rPr lang="en-US" sz="1500" b="1">
                <a:latin typeface="Arial"/>
                <a:ea typeface="Arial"/>
                <a:cs typeface="Arial"/>
                <a:sym typeface="Arial"/>
              </a:rPr>
              <a:t>$78 billion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 in 2022, and is projected to surpass </a:t>
            </a:r>
            <a:r>
              <a:rPr lang="en-US" sz="1500" b="1">
                <a:latin typeface="Arial"/>
                <a:ea typeface="Arial"/>
                <a:cs typeface="Arial"/>
                <a:sym typeface="Arial"/>
              </a:rPr>
              <a:t>$116 billion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 by 2027.   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" name="Google Shape;37;p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38" name="Google Shape;3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SPONSORSHIP GROWTH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3"/>
          <p:cNvSpPr txBox="1">
            <a:spLocks noGrp="1"/>
          </p:cNvSpPr>
          <p:nvPr>
            <p:ph type="body" idx="1"/>
          </p:nvPr>
        </p:nvSpPr>
        <p:spPr>
          <a:xfrm>
            <a:off x="938500" y="915725"/>
            <a:ext cx="7899300" cy="3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Growth of sponsorship in North America (sports, entertainment and events): </a:t>
            </a:r>
            <a:endParaRPr sz="1600" b="1"/>
          </a:p>
          <a:p>
            <a:pPr marL="285750" lvl="0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5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According to a report from SponsorUnited, the NBA saw team sponsorship revenue climb by more than $100M from previous year, reaching a record $1.4B in the 2022-2023 season.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285750" lvl="0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5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SponsorUnited also reported that the NFL brought in a record $2.7 billion in sponsorship revenue for the 2022-23, up from $1.8 billion in the 2021-22 season.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285750" lvl="0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5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NHL sponsorship revenue jumped to $1.4 billion in the 2021-22 season, a league record, more than doubling sponsorship revenue from the previous year, according to a report from The Athletic.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285750" lvl="0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5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The 2020 Tokyo Summer Games generated a record $3.3 billion in sponsorship revenue, more than double the amount of sponsorship spending at any previous games.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285750" lvl="0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50"/>
              <a:buChar char="●"/>
            </a:pPr>
            <a:r>
              <a:rPr lang="en-US" sz="1500" i="1">
                <a:latin typeface="Arial"/>
                <a:ea typeface="Arial"/>
                <a:cs typeface="Arial"/>
                <a:sym typeface="Arial"/>
              </a:rPr>
              <a:t>WrestleMania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 39 broke all-time sponsorship records in 2023, surpassing $20 million in sales, more than doubling the previous record (according to a WWE news release). 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" name="Google Shape;46;p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47" name="Google Shape;4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55695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SPONSORSHIP GROWTH</a:t>
            </a:r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556950" y="871175"/>
            <a:ext cx="8340300" cy="3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 dirty="0">
                <a:latin typeface="Arial"/>
                <a:ea typeface="Arial"/>
                <a:cs typeface="Arial"/>
                <a:sym typeface="Arial"/>
              </a:rPr>
              <a:t>How much do businesses spend on sponsorship?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500" dirty="0">
                <a:latin typeface="Arial"/>
                <a:ea typeface="Arial"/>
                <a:cs typeface="Arial"/>
                <a:sym typeface="Arial"/>
              </a:rPr>
              <a:t>Sponsorship is a primary source of promotion for many major corporations. </a:t>
            </a:r>
            <a:endParaRPr sz="15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500" b="1" dirty="0">
                <a:latin typeface="Arial"/>
                <a:ea typeface="Arial"/>
                <a:cs typeface="Arial"/>
                <a:sym typeface="Arial"/>
              </a:rPr>
              <a:t>Companies with the highest levels of investment in U.S. sports sponsorship programs: </a:t>
            </a:r>
            <a:endParaRPr sz="1500" b="1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US" sz="1500" dirty="0">
                <a:latin typeface="Arial"/>
                <a:ea typeface="Arial"/>
                <a:cs typeface="Arial"/>
                <a:sym typeface="Arial"/>
              </a:rPr>
              <a:t>PepsiCo: 		$370-375 million</a:t>
            </a:r>
            <a:endParaRPr sz="1500" dirty="0"/>
          </a:p>
          <a:p>
            <a:pPr marL="45720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US" sz="1500" dirty="0">
                <a:latin typeface="Arial"/>
                <a:ea typeface="Arial"/>
                <a:cs typeface="Arial"/>
                <a:sym typeface="Arial"/>
              </a:rPr>
              <a:t>Anheuser-Busch: 	$360-365 million</a:t>
            </a:r>
            <a:endParaRPr sz="1500" dirty="0"/>
          </a:p>
          <a:p>
            <a:pPr marL="45720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US" sz="1500" dirty="0">
                <a:latin typeface="Arial"/>
                <a:ea typeface="Arial"/>
                <a:cs typeface="Arial"/>
                <a:sym typeface="Arial"/>
              </a:rPr>
              <a:t>Coca-Cola: 		$275-280 million </a:t>
            </a:r>
            <a:endParaRPr sz="1500" dirty="0"/>
          </a:p>
          <a:p>
            <a:pPr marL="45720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US" sz="1500" dirty="0">
                <a:latin typeface="Arial"/>
                <a:ea typeface="Arial"/>
                <a:cs typeface="Arial"/>
                <a:sym typeface="Arial"/>
              </a:rPr>
              <a:t>Nike:	 		$260-265 million	</a:t>
            </a:r>
            <a:endParaRPr sz="1500" dirty="0"/>
          </a:p>
          <a:p>
            <a:pPr marL="45720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US" sz="1500" dirty="0">
                <a:latin typeface="Arial"/>
                <a:ea typeface="Arial"/>
                <a:cs typeface="Arial"/>
                <a:sym typeface="Arial"/>
              </a:rPr>
              <a:t>AT&amp;T:		$200-205 million</a:t>
            </a:r>
            <a:endParaRPr sz="1500"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" name="Google Shape;55;p4"/>
          <p:cNvCxnSpPr/>
          <p:nvPr/>
        </p:nvCxnSpPr>
        <p:spPr>
          <a:xfrm>
            <a:off x="55695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56" name="Google Shape;5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58" name="Google Shape;58;p4" descr="NBA 2K League Locked In powered by AT&amp;amp;T - Inven Globa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41440" y="2241296"/>
            <a:ext cx="3014870" cy="15928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SPONSORSHIP GROWTH</a:t>
            </a:r>
            <a:endParaRPr/>
          </a:p>
        </p:txBody>
      </p:sp>
      <p:sp>
        <p:nvSpPr>
          <p:cNvPr id="64" name="Google Shape;64;p5"/>
          <p:cNvSpPr txBox="1">
            <a:spLocks noGrp="1"/>
          </p:cNvSpPr>
          <p:nvPr>
            <p:ph type="body" idx="1"/>
          </p:nvPr>
        </p:nvSpPr>
        <p:spPr>
          <a:xfrm>
            <a:off x="938500" y="903111"/>
            <a:ext cx="7172100" cy="338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What factors influence sponsorship growth? </a:t>
            </a:r>
            <a:endParaRPr sz="135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Unique promotional platform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Technology and increased media interest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Commercialization of sports and entertainment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Introduction of new media outlets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Growing frustration with traditional media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Increased levels of consumer acceptance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Global nature of sports and entertainment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" name="Google Shape;65;p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66" name="Google Shape;6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SPONSORSHIP GROWTH</a:t>
            </a:r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938500" y="903111"/>
            <a:ext cx="7172100" cy="338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 dirty="0">
                <a:latin typeface="Arial"/>
                <a:ea typeface="Arial"/>
                <a:cs typeface="Arial"/>
                <a:sym typeface="Arial"/>
              </a:rPr>
              <a:t>What factors influence sponsorship growth? </a:t>
            </a:r>
            <a:endParaRPr sz="18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Sponsorship offers a unique promotional platform (“outside the box” mentality), providing some separation from traditional media. 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Introduction of new media outlets (vs. traditional media like television and radio) also influence sponsorship growth, allowing for activation through a variety of channels including: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Bef>
                <a:spcPts val="600"/>
              </a:spcBef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Pay per view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Bef>
                <a:spcPts val="600"/>
              </a:spcBef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Satellite television and radio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Bef>
                <a:spcPts val="600"/>
              </a:spcBef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On Demand programming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Bef>
                <a:spcPts val="600"/>
              </a:spcBef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Streaming audio and video 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Bef>
                <a:spcPts val="600"/>
              </a:spcBef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Social media 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" name="Google Shape;74;p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75" name="Google Shape;7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7"/>
          <p:cNvSpPr txBox="1">
            <a:spLocks noGrp="1"/>
          </p:cNvSpPr>
          <p:nvPr>
            <p:ph type="title"/>
          </p:nvPr>
        </p:nvSpPr>
        <p:spPr>
          <a:xfrm>
            <a:off x="1704150" y="486274"/>
            <a:ext cx="5735700" cy="5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CAUSE MARKETING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7"/>
          <p:cNvSpPr txBox="1">
            <a:spLocks noGrp="1"/>
          </p:cNvSpPr>
          <p:nvPr>
            <p:ph type="body" idx="1"/>
          </p:nvPr>
        </p:nvSpPr>
        <p:spPr>
          <a:xfrm>
            <a:off x="947250" y="1206275"/>
            <a:ext cx="7249500" cy="33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Cause marketing</a:t>
            </a:r>
            <a:r>
              <a:rPr lang="en-US" sz="1600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refers to marketing efforts that tie an organization with a charitable cause.  It is a strategy that has proven to be extremely effective, and sponsorship provides a valuable platform for cause marketing programs.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According to Sports Business Journal, nearly every sports sponsorship now includes some cause-related component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Sponsor United’s Sports Sponsorship Year in Review annual report suggests that spending on cause-related marketing initiatives will only continue to grow.  In the past three years, the number of charities and nonprofits, health causes and associations securing sponsorship and media deals increased 85%.  The number of charities who partnered with major professional athletes is projected to grow nearly 25% this year.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" name="Google Shape;83;p7"/>
          <p:cNvCxnSpPr/>
          <p:nvPr/>
        </p:nvCxnSpPr>
        <p:spPr>
          <a:xfrm>
            <a:off x="3190500" y="1046993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84" name="Google Shape;8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"/>
          <p:cNvSpPr txBox="1">
            <a:spLocks noGrp="1"/>
          </p:cNvSpPr>
          <p:nvPr>
            <p:ph type="title"/>
          </p:nvPr>
        </p:nvSpPr>
        <p:spPr>
          <a:xfrm>
            <a:off x="1490850" y="1068852"/>
            <a:ext cx="6162300" cy="11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</a:pPr>
            <a:r>
              <a:rPr lang="en-US" sz="5400" b="1">
                <a:latin typeface="Arial"/>
                <a:ea typeface="Arial"/>
                <a:cs typeface="Arial"/>
                <a:sym typeface="Arial"/>
              </a:rPr>
              <a:t>$2.23 billion</a:t>
            </a:r>
            <a:endParaRPr sz="54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8"/>
          <p:cNvSpPr txBox="1">
            <a:spLocks noGrp="1"/>
          </p:cNvSpPr>
          <p:nvPr>
            <p:ph type="body" idx="1"/>
          </p:nvPr>
        </p:nvSpPr>
        <p:spPr>
          <a:xfrm>
            <a:off x="1024500" y="2255134"/>
            <a:ext cx="7095000" cy="18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 1990, cause marketing sponsorship spending in the U.S. totaled only $120 million, according to the IEG Sponsorship Report.  By 2019, spending on cause marketing reached $2.23 billion (up nearly 5% from 2018).</a:t>
            </a:r>
            <a:endParaRPr sz="1600"/>
          </a:p>
          <a:p>
            <a:pPr marL="0" lvl="0" indent="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 2022, during their 12th Annual “Day of Giving”, donated a full day of sales from more than 2,000 restaurants around the U.S. (estimated to be more than $10 million) to the 2022 Special Olympics USA Games. </a:t>
            </a:r>
            <a:endParaRPr sz="1600"/>
          </a:p>
        </p:txBody>
      </p:sp>
      <p:cxnSp>
        <p:nvCxnSpPr>
          <p:cNvPr id="92" name="Google Shape;92;p8"/>
          <p:cNvCxnSpPr/>
          <p:nvPr/>
        </p:nvCxnSpPr>
        <p:spPr>
          <a:xfrm>
            <a:off x="3190500" y="2170040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93" name="Google Shape;93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CAUSE MARKETING VS. PHILANTHROPY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Cause marketing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is </a:t>
            </a:r>
            <a:r>
              <a:rPr lang="en-US" sz="1600" u="sng">
                <a:latin typeface="Arial"/>
                <a:ea typeface="Arial"/>
                <a:cs typeface="Arial"/>
                <a:sym typeface="Arial"/>
              </a:rPr>
              <a:t>not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pure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philanthropy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or an event sponsorship without expectation of a return on investment (ROI).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Cause marketing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typically features a mutually beneficial relationship between a for-profit business (sponsor) and a non-profit organization.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Philanthropy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usually involves a corporate donation to a non-profit charitable organization (usually tax deductible) where the relationship exists purely through the transfer of funds.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" name="Google Shape;101;p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02" name="Google Shape;102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1135</Words>
  <Application>Microsoft Macintosh PowerPoint</Application>
  <PresentationFormat>On-screen Show (16:9)</PresentationFormat>
  <Paragraphs>84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Montserrat</vt:lpstr>
      <vt:lpstr>Oswald</vt:lpstr>
      <vt:lpstr>Arial</vt:lpstr>
      <vt:lpstr>Futuristic Background by Slidesgo</vt:lpstr>
      <vt:lpstr>SPONSORSHIP GROWTH</vt:lpstr>
      <vt:lpstr>SPONSORSHIP GROWTH</vt:lpstr>
      <vt:lpstr>SPONSORSHIP GROWTH</vt:lpstr>
      <vt:lpstr>SPONSORSHIP GROWTH</vt:lpstr>
      <vt:lpstr>SPONSORSHIP GROWTH</vt:lpstr>
      <vt:lpstr>SPONSORSHIP GROWTH</vt:lpstr>
      <vt:lpstr>CAUSE MARKETING</vt:lpstr>
      <vt:lpstr>$2.23 billion</vt:lpstr>
      <vt:lpstr>CAUSE MARKETING VS. PHILANTHROPY</vt:lpstr>
      <vt:lpstr>CAUSE MARKETING</vt:lpstr>
      <vt:lpstr>CAUSE MARKETING</vt:lpstr>
      <vt:lpstr>SPONSORSHIP GROWTH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SPONSORSHIP GROWTH</dc:title>
  <dc:creator>Kelly, Bob</dc:creator>
  <cp:lastModifiedBy>Laura Bennett</cp:lastModifiedBy>
  <cp:revision>1</cp:revision>
  <dcterms:modified xsi:type="dcterms:W3CDTF">2023-08-10T22:41:13Z</dcterms:modified>
</cp:coreProperties>
</file>