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8288000" cy="10287000"/>
  <p:notesSz cx="6858000" cy="9144000"/>
  <p:embeddedFontLst>
    <p:embeddedFont>
      <p:font typeface="Calibri" panose="020F0502020204030204" pitchFamily="34" charset="0"/>
      <p:regular r:id="rId30"/>
      <p:bold r:id="rId31"/>
      <p:italic r:id="rId32"/>
      <p:boldItalic r:id="rId33"/>
    </p:embeddedFont>
    <p:embeddedFont>
      <p:font typeface="League Spartan" pitchFamily="2" charset="77"/>
      <p:regular r:id="rId34"/>
      <p:bold r:id="rId35"/>
    </p:embeddedFont>
    <p:embeddedFont>
      <p:font typeface="Montserrat" pitchFamily="2" charset="77"/>
      <p:regular r:id="rId36"/>
      <p:bold r:id="rId37"/>
      <p:italic r:id="rId38"/>
      <p:boldItalic r:id="rId39"/>
    </p:embeddedFont>
    <p:embeddedFont>
      <p:font typeface="Ubuntu" panose="020B050403060203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gepS9EldShBpPWeZFxxE8Vf2qHh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72"/>
  </p:normalViewPr>
  <p:slideViewPr>
    <p:cSldViewPr snapToGrid="0">
      <p:cViewPr varScale="1">
        <p:scale>
          <a:sx n="66" d="100"/>
          <a:sy n="66" d="100"/>
        </p:scale>
        <p:origin x="544"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5" name="Google Shape;215;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7" name="Google Shape;237;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2" name="Google Shape;252;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1" name="Google Shape;261;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2" name="Google Shape;272;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7" name="Google Shape;287;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3" name="Google Shape;93;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3" name="Google Shape;313;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4" name="Google Shape;354;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p2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1" name="Google Shape;391;p2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3" name="Google Shape;403;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 name="Google Shape;117;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5" name="Google Shape;165;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3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38"/>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39"/>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9"/>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30"/>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0"/>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3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32"/>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32"/>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3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3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3"/>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33"/>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3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34"/>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34"/>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3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34"/>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3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3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36"/>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36"/>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3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3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37"/>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7"/>
          <p:cNvSpPr>
            <a:spLocks noGrp="1"/>
          </p:cNvSpPr>
          <p:nvPr>
            <p:ph type="pic" idx="2"/>
          </p:nvPr>
        </p:nvSpPr>
        <p:spPr>
          <a:xfrm>
            <a:off x="1792288" y="612775"/>
            <a:ext cx="5486400" cy="4114800"/>
          </a:xfrm>
          <a:prstGeom prst="rect">
            <a:avLst/>
          </a:prstGeom>
          <a:noFill/>
          <a:ln>
            <a:noFill/>
          </a:ln>
        </p:spPr>
      </p:sp>
      <p:sp>
        <p:nvSpPr>
          <p:cNvPr id="64" name="Google Shape;64;p37"/>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2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hyperlink" Target="https://mobile.twitter.com/MapleLeafs/status/1572240021469421572"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hyperlink" Target="https://twitter.com/BR_OpenIce/status/1572251792892739590" TargetMode="Externa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hyperlink" Target="https://twitter.com/dalter/status/1569308730403000323" TargetMode="Externa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hyperlink" Target="https://twitter.com/GPCvolunteers/status/1580342525293830145" TargetMode="External"/><Relationship Id="rId5" Type="http://schemas.openxmlformats.org/officeDocument/2006/relationships/image" Target="../media/image23.png"/><Relationship Id="rId4" Type="http://schemas.openxmlformats.org/officeDocument/2006/relationships/hyperlink" Target="https://twitter.com/GreenpeaceCA/status/1580330237199458305"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png"/><Relationship Id="rId7" Type="http://schemas.openxmlformats.org/officeDocument/2006/relationships/hyperlink" Target="https://twitter.com/CaesarsEnt/status/1582069062456467457"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hyperlink" Target="https://twitter.com/SBJ/status/1441373106606514180" TargetMode="External"/><Relationship Id="rId10" Type="http://schemas.openxmlformats.org/officeDocument/2006/relationships/image" Target="../media/image28.png"/><Relationship Id="rId4" Type="http://schemas.openxmlformats.org/officeDocument/2006/relationships/image" Target="../media/image4.png"/><Relationship Id="rId9" Type="http://schemas.openxmlformats.org/officeDocument/2006/relationships/hyperlink" Target="https://twitter.com/boardroom/status/1441388372191240193"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hyperlink" Target="https://twitter.com/penguins/status/1516439104019382284" TargetMode="Externa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hyperlink" Target="https://twitter.com/ArizonaCoyotes/status/1572284517481848838" TargetMode="Externa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hyperlink" Target="https://twitter.com/StLouisBlues/status/1519813713653547008" TargetMode="Externa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hyperlink" Target="https://twitter.com/GoldenKnights/status/1518334000728707072" TargetMode="Externa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hyperlink" Target="https://twitter.com/mnwild/status/1556673418992517121" TargetMode="Externa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hyperlink" Target="https://twitter.com/BlueJacketsNHL/status/1505294869383852036" TargetMode="Externa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6A6A6"/>
        </a:solidFill>
        <a:effectLst/>
      </p:bgPr>
    </p:bg>
    <p:spTree>
      <p:nvGrpSpPr>
        <p:cNvPr id="1" name="Shape 83"/>
        <p:cNvGrpSpPr/>
        <p:nvPr/>
      </p:nvGrpSpPr>
      <p:grpSpPr>
        <a:xfrm>
          <a:off x="0" y="0"/>
          <a:ext cx="0" cy="0"/>
          <a:chOff x="0" y="0"/>
          <a:chExt cx="0" cy="0"/>
        </a:xfrm>
      </p:grpSpPr>
      <p:sp>
        <p:nvSpPr>
          <p:cNvPr id="84" name="Google Shape;84;p1"/>
          <p:cNvSpPr/>
          <p:nvPr/>
        </p:nvSpPr>
        <p:spPr>
          <a:xfrm>
            <a:off x="455209" y="487069"/>
            <a:ext cx="17377583" cy="9312861"/>
          </a:xfrm>
          <a:prstGeom prst="rect">
            <a:avLst/>
          </a:prstGeom>
          <a:solidFill>
            <a:srgbClr val="F5FB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5" name="Google Shape;85;p1"/>
          <p:cNvGrpSpPr/>
          <p:nvPr/>
        </p:nvGrpSpPr>
        <p:grpSpPr>
          <a:xfrm>
            <a:off x="1982880" y="1986725"/>
            <a:ext cx="14322241" cy="6989214"/>
            <a:chOff x="0" y="-85725"/>
            <a:chExt cx="19096321" cy="9318953"/>
          </a:xfrm>
        </p:grpSpPr>
        <p:sp>
          <p:nvSpPr>
            <p:cNvPr id="86" name="Google Shape;86;p1"/>
            <p:cNvSpPr txBox="1"/>
            <p:nvPr/>
          </p:nvSpPr>
          <p:spPr>
            <a:xfrm>
              <a:off x="0" y="1680683"/>
              <a:ext cx="19096321" cy="4057659"/>
            </a:xfrm>
            <a:prstGeom prst="rect">
              <a:avLst/>
            </a:prstGeom>
            <a:noFill/>
            <a:ln>
              <a:noFill/>
            </a:ln>
          </p:spPr>
          <p:txBody>
            <a:bodyPr spcFirstLastPara="1" wrap="square" lIns="0" tIns="0" rIns="0" bIns="0" anchor="t" anchorCtr="0">
              <a:spAutoFit/>
            </a:bodyPr>
            <a:lstStyle/>
            <a:p>
              <a:pPr marL="0" marR="0" lvl="0" indent="0" algn="ctr" rtl="0">
                <a:lnSpc>
                  <a:spcPct val="104997"/>
                </a:lnSpc>
                <a:spcBef>
                  <a:spcPts val="0"/>
                </a:spcBef>
                <a:spcAft>
                  <a:spcPts val="0"/>
                </a:spcAft>
                <a:buNone/>
              </a:pPr>
              <a:r>
                <a:rPr lang="en-US" sz="11125" b="0" i="0" u="none" strike="noStrike" cap="none">
                  <a:solidFill>
                    <a:srgbClr val="000000"/>
                  </a:solidFill>
                  <a:latin typeface="League Spartan"/>
                  <a:ea typeface="League Spartan"/>
                  <a:cs typeface="League Spartan"/>
                  <a:sym typeface="League Spartan"/>
                </a:rPr>
                <a:t>NHL</a:t>
              </a:r>
              <a:endParaRPr/>
            </a:p>
            <a:p>
              <a:pPr marL="0" marR="0" lvl="0" indent="0" algn="ctr" rtl="0">
                <a:lnSpc>
                  <a:spcPct val="104997"/>
                </a:lnSpc>
                <a:spcBef>
                  <a:spcPts val="0"/>
                </a:spcBef>
                <a:spcAft>
                  <a:spcPts val="0"/>
                </a:spcAft>
                <a:buNone/>
              </a:pPr>
              <a:r>
                <a:rPr lang="en-US" sz="11125" b="0" i="0" u="none" strike="noStrike" cap="none">
                  <a:solidFill>
                    <a:srgbClr val="000000"/>
                  </a:solidFill>
                  <a:latin typeface="League Spartan"/>
                  <a:ea typeface="League Spartan"/>
                  <a:cs typeface="League Spartan"/>
                  <a:sym typeface="League Spartan"/>
                </a:rPr>
                <a:t>MARKETING</a:t>
              </a:r>
              <a:endParaRPr/>
            </a:p>
          </p:txBody>
        </p:sp>
        <p:sp>
          <p:nvSpPr>
            <p:cNvPr id="87" name="Google Shape;87;p1"/>
            <p:cNvSpPr txBox="1"/>
            <p:nvPr/>
          </p:nvSpPr>
          <p:spPr>
            <a:xfrm>
              <a:off x="0" y="6072174"/>
              <a:ext cx="19096321" cy="1937735"/>
            </a:xfrm>
            <a:prstGeom prst="rect">
              <a:avLst/>
            </a:prstGeom>
            <a:noFill/>
            <a:ln>
              <a:noFill/>
            </a:ln>
          </p:spPr>
          <p:txBody>
            <a:bodyPr spcFirstLastPara="1" wrap="square" lIns="0" tIns="0" rIns="0" bIns="0" anchor="t" anchorCtr="0">
              <a:spAutoFit/>
            </a:bodyPr>
            <a:lstStyle/>
            <a:p>
              <a:pPr marL="0" marR="0" lvl="0" indent="0" algn="ctr" rtl="0">
                <a:lnSpc>
                  <a:spcPct val="140018"/>
                </a:lnSpc>
                <a:spcBef>
                  <a:spcPts val="0"/>
                </a:spcBef>
                <a:spcAft>
                  <a:spcPts val="0"/>
                </a:spcAft>
                <a:buNone/>
              </a:pPr>
              <a:r>
                <a:rPr lang="en-US" sz="4278" b="1" i="0" u="none" strike="noStrike" cap="none">
                  <a:solidFill>
                    <a:srgbClr val="555555"/>
                  </a:solidFill>
                  <a:latin typeface="Ubuntu"/>
                  <a:ea typeface="Ubuntu"/>
                  <a:cs typeface="Ubuntu"/>
                  <a:sym typeface="Ubuntu"/>
                </a:rPr>
                <a:t>NHL SWEATER (JERSEY) </a:t>
              </a:r>
              <a:endParaRPr/>
            </a:p>
            <a:p>
              <a:pPr marL="0" marR="0" lvl="0" indent="0" algn="ctr" rtl="0">
                <a:lnSpc>
                  <a:spcPct val="140018"/>
                </a:lnSpc>
                <a:spcBef>
                  <a:spcPts val="0"/>
                </a:spcBef>
                <a:spcAft>
                  <a:spcPts val="0"/>
                </a:spcAft>
                <a:buNone/>
              </a:pPr>
              <a:r>
                <a:rPr lang="en-US" sz="4278" b="1" i="0" u="none" strike="noStrike" cap="none">
                  <a:solidFill>
                    <a:srgbClr val="555555"/>
                  </a:solidFill>
                  <a:latin typeface="Ubuntu"/>
                  <a:ea typeface="Ubuntu"/>
                  <a:cs typeface="Ubuntu"/>
                  <a:sym typeface="Ubuntu"/>
                </a:rPr>
                <a:t>SPONSORSHIPS DISCUSSION</a:t>
              </a:r>
              <a:endParaRPr/>
            </a:p>
          </p:txBody>
        </p:sp>
        <p:sp>
          <p:nvSpPr>
            <p:cNvPr id="88" name="Google Shape;88;p1"/>
            <p:cNvSpPr txBox="1"/>
            <p:nvPr/>
          </p:nvSpPr>
          <p:spPr>
            <a:xfrm>
              <a:off x="0" y="-85725"/>
              <a:ext cx="19096321" cy="694258"/>
            </a:xfrm>
            <a:prstGeom prst="rect">
              <a:avLst/>
            </a:prstGeom>
            <a:noFill/>
            <a:ln>
              <a:noFill/>
            </a:ln>
          </p:spPr>
          <p:txBody>
            <a:bodyPr spcFirstLastPara="1" wrap="square" lIns="0" tIns="0" rIns="0" bIns="0" anchor="t" anchorCtr="0">
              <a:spAutoFit/>
            </a:bodyPr>
            <a:lstStyle/>
            <a:p>
              <a:pPr marL="0" marR="0" lvl="0" indent="0" algn="ctr" rtl="0">
                <a:lnSpc>
                  <a:spcPct val="140032"/>
                </a:lnSpc>
                <a:spcBef>
                  <a:spcPts val="0"/>
                </a:spcBef>
                <a:spcAft>
                  <a:spcPts val="0"/>
                </a:spcAft>
                <a:buNone/>
              </a:pPr>
              <a:r>
                <a:rPr lang="en-US" sz="3080" b="0" i="0" u="none" strike="noStrike" cap="none">
                  <a:solidFill>
                    <a:srgbClr val="555555"/>
                  </a:solidFill>
                  <a:latin typeface="Ubuntu"/>
                  <a:ea typeface="Ubuntu"/>
                  <a:cs typeface="Ubuntu"/>
                  <a:sym typeface="Ubuntu"/>
                </a:rPr>
                <a:t>THE BUSINESS OF SPORTS &amp; ENTERTAINMENT </a:t>
              </a:r>
              <a:endParaRPr/>
            </a:p>
          </p:txBody>
        </p:sp>
        <p:sp>
          <p:nvSpPr>
            <p:cNvPr id="89" name="Google Shape;89;p1"/>
            <p:cNvSpPr txBox="1"/>
            <p:nvPr/>
          </p:nvSpPr>
          <p:spPr>
            <a:xfrm>
              <a:off x="0" y="8682735"/>
              <a:ext cx="19096321" cy="550493"/>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endParaRPr sz="2567" b="0" i="0" u="none" strike="noStrike" cap="none">
                <a:solidFill>
                  <a:srgbClr val="555555"/>
                </a:solidFill>
                <a:latin typeface="Ubuntu"/>
                <a:ea typeface="Ubuntu"/>
                <a:cs typeface="Ubuntu"/>
                <a:sym typeface="Ubuntu"/>
              </a:endParaRPr>
            </a:p>
          </p:txBody>
        </p:sp>
      </p:grpSp>
      <p:pic>
        <p:nvPicPr>
          <p:cNvPr id="90" name="Google Shape;90;p1"/>
          <p:cNvPicPr preferRelativeResize="0"/>
          <p:nvPr/>
        </p:nvPicPr>
        <p:blipFill rotWithShape="1">
          <a:blip r:embed="rId3">
            <a:alphaModFix/>
          </a:blip>
          <a:srcRect/>
          <a:stretch/>
        </p:blipFill>
        <p:spPr>
          <a:xfrm>
            <a:off x="8069922" y="1028700"/>
            <a:ext cx="2148157" cy="71605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92"/>
        <p:cNvGrpSpPr/>
        <p:nvPr/>
      </p:nvGrpSpPr>
      <p:grpSpPr>
        <a:xfrm>
          <a:off x="0" y="0"/>
          <a:ext cx="0" cy="0"/>
          <a:chOff x="0" y="0"/>
          <a:chExt cx="0" cy="0"/>
        </a:xfrm>
      </p:grpSpPr>
      <p:grpSp>
        <p:nvGrpSpPr>
          <p:cNvPr id="193" name="Google Shape;193;p10"/>
          <p:cNvGrpSpPr/>
          <p:nvPr/>
        </p:nvGrpSpPr>
        <p:grpSpPr>
          <a:xfrm>
            <a:off x="542744" y="5670669"/>
            <a:ext cx="17358681" cy="3641706"/>
            <a:chOff x="0" y="-47625"/>
            <a:chExt cx="23144907" cy="4855608"/>
          </a:xfrm>
        </p:grpSpPr>
        <p:sp>
          <p:nvSpPr>
            <p:cNvPr id="194" name="Google Shape;194;p10"/>
            <p:cNvSpPr txBox="1"/>
            <p:nvPr/>
          </p:nvSpPr>
          <p:spPr>
            <a:xfrm>
              <a:off x="0" y="774766"/>
              <a:ext cx="23137090" cy="10033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4945" b="0" i="0" u="none" strike="noStrike" cap="none">
                  <a:solidFill>
                    <a:srgbClr val="000000"/>
                  </a:solidFill>
                  <a:latin typeface="League Spartan"/>
                  <a:ea typeface="League Spartan"/>
                  <a:cs typeface="League Spartan"/>
                  <a:sym typeface="League Spartan"/>
                </a:rPr>
                <a:t>THE PARADOX OF COMMERCIALISM</a:t>
              </a:r>
              <a:endParaRPr/>
            </a:p>
          </p:txBody>
        </p:sp>
        <p:sp>
          <p:nvSpPr>
            <p:cNvPr id="195" name="Google Shape;195;p10"/>
            <p:cNvSpPr txBox="1"/>
            <p:nvPr/>
          </p:nvSpPr>
          <p:spPr>
            <a:xfrm>
              <a:off x="7816" y="1804597"/>
              <a:ext cx="23137091" cy="3003386"/>
            </a:xfrm>
            <a:prstGeom prst="rect">
              <a:avLst/>
            </a:prstGeom>
            <a:noFill/>
            <a:ln>
              <a:noFill/>
            </a:ln>
          </p:spPr>
          <p:txBody>
            <a:bodyPr spcFirstLastPara="1" wrap="square" lIns="0" tIns="0" rIns="0" bIns="0" anchor="t" anchorCtr="0">
              <a:spAutoFit/>
            </a:bodyPr>
            <a:lstStyle/>
            <a:p>
              <a:pPr marL="0" marR="0" lvl="0" indent="0" algn="ctr" rtl="0">
                <a:lnSpc>
                  <a:spcPct val="156024"/>
                </a:lnSpc>
                <a:spcBef>
                  <a:spcPts val="0"/>
                </a:spcBef>
                <a:spcAft>
                  <a:spcPts val="0"/>
                </a:spcAft>
                <a:buNone/>
              </a:pPr>
              <a:r>
                <a:rPr lang="en-US" sz="2299" b="0" i="0" u="none" strike="noStrike" cap="none">
                  <a:solidFill>
                    <a:srgbClr val="555555"/>
                  </a:solidFill>
                  <a:latin typeface="Ubuntu"/>
                  <a:ea typeface="Ubuntu"/>
                  <a:cs typeface="Ubuntu"/>
                  <a:sym typeface="Ubuntu"/>
                </a:rPr>
                <a:t>The addition of jersey ads will provide an extraordinarily lucrative new opportunity for the NHL. Some experts have estimated it could lead to over $100 million in new revenue for the league and its teams. The going rate for a jersey ad deal is reportedly between $5 to $10 million per year.  However, teams who have already signed deals have faced a significant amount of backlash from fans.  Many fans have voiced their displeasure with the idea of adding corporate sponsors to jerseys and have been very outspoken about their opposition online and on social media.</a:t>
              </a:r>
              <a:endParaRPr/>
            </a:p>
          </p:txBody>
        </p:sp>
        <p:sp>
          <p:nvSpPr>
            <p:cNvPr id="196" name="Google Shape;196;p10"/>
            <p:cNvSpPr txBox="1"/>
            <p:nvPr/>
          </p:nvSpPr>
          <p:spPr>
            <a:xfrm>
              <a:off x="0" y="-47625"/>
              <a:ext cx="23137090" cy="366319"/>
            </a:xfrm>
            <a:prstGeom prst="rect">
              <a:avLst/>
            </a:prstGeom>
            <a:noFill/>
            <a:ln>
              <a:noFill/>
            </a:ln>
          </p:spPr>
          <p:txBody>
            <a:bodyPr spcFirstLastPara="1" wrap="square" lIns="0" tIns="0" rIns="0" bIns="0" anchor="t" anchorCtr="0">
              <a:spAutoFit/>
            </a:bodyPr>
            <a:lstStyle/>
            <a:p>
              <a:pPr marL="0" marR="0" lvl="0" indent="0" algn="ctr" rtl="0">
                <a:lnSpc>
                  <a:spcPct val="140048"/>
                </a:lnSpc>
                <a:spcBef>
                  <a:spcPts val="0"/>
                </a:spcBef>
                <a:spcAft>
                  <a:spcPts val="0"/>
                </a:spcAft>
                <a:buNone/>
              </a:pPr>
              <a:r>
                <a:rPr lang="en-US" sz="1648" b="1" i="0" u="none" strike="noStrike" cap="none">
                  <a:solidFill>
                    <a:srgbClr val="555555"/>
                  </a:solidFill>
                  <a:latin typeface="Ubuntu"/>
                  <a:ea typeface="Ubuntu"/>
                  <a:cs typeface="Ubuntu"/>
                  <a:sym typeface="Ubuntu"/>
                </a:rPr>
                <a:t>THE BUSINESS OF SPORTS AND ENTERTAINMENT</a:t>
              </a:r>
              <a:endParaRPr/>
            </a:p>
          </p:txBody>
        </p:sp>
      </p:grpSp>
      <p:pic>
        <p:nvPicPr>
          <p:cNvPr id="197" name="Google Shape;197;p10"/>
          <p:cNvPicPr preferRelativeResize="0"/>
          <p:nvPr/>
        </p:nvPicPr>
        <p:blipFill rotWithShape="1">
          <a:blip r:embed="rId3">
            <a:alphaModFix/>
          </a:blip>
          <a:srcRect t="46199" b="8600"/>
          <a:stretch/>
        </p:blipFill>
        <p:spPr>
          <a:xfrm>
            <a:off x="-247277" y="-71233"/>
            <a:ext cx="18702901" cy="5473656"/>
          </a:xfrm>
          <a:prstGeom prst="rect">
            <a:avLst/>
          </a:prstGeom>
          <a:noFill/>
          <a:ln>
            <a:noFill/>
          </a:ln>
        </p:spPr>
      </p:pic>
      <p:pic>
        <p:nvPicPr>
          <p:cNvPr id="198" name="Google Shape;198;p10"/>
          <p:cNvPicPr preferRelativeResize="0"/>
          <p:nvPr/>
        </p:nvPicPr>
        <p:blipFill rotWithShape="1">
          <a:blip r:embed="rId4">
            <a:alphaModFix/>
          </a:blip>
          <a:srcRect/>
          <a:stretch/>
        </p:blipFill>
        <p:spPr>
          <a:xfrm>
            <a:off x="13524036" y="9716688"/>
            <a:ext cx="540813" cy="570312"/>
          </a:xfrm>
          <a:prstGeom prst="rect">
            <a:avLst/>
          </a:prstGeom>
          <a:noFill/>
          <a:ln>
            <a:noFill/>
          </a:ln>
        </p:spPr>
      </p:pic>
      <p:sp>
        <p:nvSpPr>
          <p:cNvPr id="199" name="Google Shape;199;p10"/>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03"/>
        <p:cNvGrpSpPr/>
        <p:nvPr/>
      </p:nvGrpSpPr>
      <p:grpSpPr>
        <a:xfrm>
          <a:off x="0" y="0"/>
          <a:ext cx="0" cy="0"/>
          <a:chOff x="0" y="0"/>
          <a:chExt cx="0" cy="0"/>
        </a:xfrm>
      </p:grpSpPr>
      <p:sp>
        <p:nvSpPr>
          <p:cNvPr id="204" name="Google Shape;204;p11"/>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5" name="Google Shape;205;p11"/>
          <p:cNvGrpSpPr/>
          <p:nvPr/>
        </p:nvGrpSpPr>
        <p:grpSpPr>
          <a:xfrm>
            <a:off x="1918948" y="1677320"/>
            <a:ext cx="5505152" cy="6932357"/>
            <a:chOff x="0" y="-57150"/>
            <a:chExt cx="7340203" cy="9243140"/>
          </a:xfrm>
        </p:grpSpPr>
        <p:sp>
          <p:nvSpPr>
            <p:cNvPr id="206" name="Google Shape;206;p11"/>
            <p:cNvSpPr txBox="1"/>
            <p:nvPr/>
          </p:nvSpPr>
          <p:spPr>
            <a:xfrm>
              <a:off x="0" y="1394896"/>
              <a:ext cx="7340203" cy="1714500"/>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None/>
              </a:pPr>
              <a:r>
                <a:rPr lang="en-US" sz="4245" b="0" i="0" u="none" strike="noStrike" cap="none">
                  <a:solidFill>
                    <a:srgbClr val="F5FBF6"/>
                  </a:solidFill>
                  <a:latin typeface="League Spartan"/>
                  <a:ea typeface="League Spartan"/>
                  <a:cs typeface="League Spartan"/>
                  <a:sym typeface="League Spartan"/>
                </a:rPr>
                <a:t>DAIRY FARMERS OF ONTARIO</a:t>
              </a:r>
              <a:endParaRPr/>
            </a:p>
          </p:txBody>
        </p:sp>
        <p:sp>
          <p:nvSpPr>
            <p:cNvPr id="207" name="Google Shape;207;p11"/>
            <p:cNvSpPr txBox="1"/>
            <p:nvPr/>
          </p:nvSpPr>
          <p:spPr>
            <a:xfrm>
              <a:off x="0" y="3598222"/>
              <a:ext cx="7340203" cy="5587768"/>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THE TORONTO MAPLE LEAFS PARTNERED WITH THE DAIRY FARMERS OF ONTARIO FOR A JERSEY PATCH SPONSORSHIP.  THE TEAM’S JERSEYS WILL SPORT THE "MILK" LOGO BEGINNING IN 2022 AS PART OF A MULTIPLE-YEAR AGREEMENT.  THE TEAM HAS A LONG-STANDING RELATIONSHIP WITH DAIRY FARMERS OF AMERICA, MAKING THIS A NATURAL FIT AS A JERSEY PARTNER.</a:t>
              </a:r>
              <a:endParaRPr/>
            </a:p>
          </p:txBody>
        </p:sp>
        <p:sp>
          <p:nvSpPr>
            <p:cNvPr id="208" name="Google Shape;208;p11"/>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None/>
              </a:pPr>
              <a:r>
                <a:rPr lang="en-US" sz="2400" b="1" i="0" u="none" strike="noStrike" cap="none">
                  <a:solidFill>
                    <a:srgbClr val="555555"/>
                  </a:solidFill>
                  <a:latin typeface="Ubuntu"/>
                  <a:ea typeface="Ubuntu"/>
                  <a:cs typeface="Ubuntu"/>
                  <a:sym typeface="Ubuntu"/>
                </a:rPr>
                <a:t>TORONTO MAPLE LEAFS</a:t>
              </a:r>
              <a:endParaRPr/>
            </a:p>
          </p:txBody>
        </p:sp>
        <p:pic>
          <p:nvPicPr>
            <p:cNvPr id="209" name="Google Shape;209;p11"/>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210" name="Google Shape;210;p11"/>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211" name="Google Shape;211;p11"/>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212" name="Google Shape;212;p11" descr="A picture containing text, person, screenshot, blue&#10;&#10;Description automatically generated">
            <a:hlinkClick r:id="rId5"/>
          </p:cNvPr>
          <p:cNvPicPr preferRelativeResize="0"/>
          <p:nvPr/>
        </p:nvPicPr>
        <p:blipFill rotWithShape="1">
          <a:blip r:embed="rId6">
            <a:alphaModFix/>
          </a:blip>
          <a:srcRect/>
          <a:stretch/>
        </p:blipFill>
        <p:spPr>
          <a:xfrm>
            <a:off x="10530878" y="610595"/>
            <a:ext cx="5826142" cy="914483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16"/>
        <p:cNvGrpSpPr/>
        <p:nvPr/>
      </p:nvGrpSpPr>
      <p:grpSpPr>
        <a:xfrm>
          <a:off x="0" y="0"/>
          <a:ext cx="0" cy="0"/>
          <a:chOff x="0" y="0"/>
          <a:chExt cx="0" cy="0"/>
        </a:xfrm>
      </p:grpSpPr>
      <p:pic>
        <p:nvPicPr>
          <p:cNvPr id="217" name="Google Shape;217;p12"/>
          <p:cNvPicPr preferRelativeResize="0"/>
          <p:nvPr/>
        </p:nvPicPr>
        <p:blipFill rotWithShape="1">
          <a:blip r:embed="rId3">
            <a:alphaModFix/>
          </a:blip>
          <a:srcRect/>
          <a:stretch/>
        </p:blipFill>
        <p:spPr>
          <a:xfrm>
            <a:off x="12954000" y="9420432"/>
            <a:ext cx="540813" cy="570312"/>
          </a:xfrm>
          <a:prstGeom prst="rect">
            <a:avLst/>
          </a:prstGeom>
          <a:noFill/>
          <a:ln>
            <a:noFill/>
          </a:ln>
        </p:spPr>
      </p:pic>
      <p:sp>
        <p:nvSpPr>
          <p:cNvPr id="218" name="Google Shape;218;p12"/>
          <p:cNvSpPr txBox="1"/>
          <p:nvPr/>
        </p:nvSpPr>
        <p:spPr>
          <a:xfrm>
            <a:off x="9271662" y="959794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219" name="Google Shape;219;p12"/>
          <p:cNvSpPr txBox="1"/>
          <p:nvPr/>
        </p:nvSpPr>
        <p:spPr>
          <a:xfrm>
            <a:off x="1371599" y="914400"/>
            <a:ext cx="8305993" cy="1446871"/>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Clr>
                <a:srgbClr val="555555"/>
              </a:buClr>
              <a:buSzPts val="2100"/>
              <a:buFont typeface="Montserrat"/>
              <a:buNone/>
            </a:pPr>
            <a:r>
              <a:rPr lang="en-US" sz="2100" b="0" i="0" u="none" strike="noStrike" cap="none">
                <a:solidFill>
                  <a:srgbClr val="555555"/>
                </a:solidFill>
                <a:latin typeface="Montserrat"/>
                <a:ea typeface="Montserrat"/>
                <a:cs typeface="Montserrat"/>
                <a:sym typeface="Montserrat"/>
              </a:rPr>
              <a:t>DESPITE A PARTNERSHIP THAT GOES BACK DECADES (SEE THIS AD FROM THE ‘90S BELOW), THE JERSEY PATCH ANNOUNCEMENT WAS JEERED BY SOME FANS ON SOCIAL MEDIA.</a:t>
            </a:r>
            <a:endParaRPr/>
          </a:p>
        </p:txBody>
      </p:sp>
      <p:pic>
        <p:nvPicPr>
          <p:cNvPr id="220" name="Google Shape;220;p12"/>
          <p:cNvPicPr preferRelativeResize="0"/>
          <p:nvPr/>
        </p:nvPicPr>
        <p:blipFill rotWithShape="1">
          <a:blip r:embed="rId4">
            <a:alphaModFix/>
          </a:blip>
          <a:srcRect/>
          <a:stretch/>
        </p:blipFill>
        <p:spPr>
          <a:xfrm>
            <a:off x="1371600" y="3013420"/>
            <a:ext cx="8305993" cy="6229495"/>
          </a:xfrm>
          <a:prstGeom prst="rect">
            <a:avLst/>
          </a:prstGeom>
          <a:noFill/>
          <a:ln>
            <a:noFill/>
          </a:ln>
        </p:spPr>
      </p:pic>
      <p:pic>
        <p:nvPicPr>
          <p:cNvPr id="221" name="Google Shape;221;p12" descr="A picture containing calendar&#10;&#10;Description automatically generated">
            <a:hlinkClick r:id="rId5"/>
          </p:cNvPr>
          <p:cNvPicPr preferRelativeResize="0"/>
          <p:nvPr/>
        </p:nvPicPr>
        <p:blipFill rotWithShape="1">
          <a:blip r:embed="rId6">
            <a:alphaModFix/>
          </a:blip>
          <a:srcRect/>
          <a:stretch/>
        </p:blipFill>
        <p:spPr>
          <a:xfrm>
            <a:off x="11010150" y="876300"/>
            <a:ext cx="4969326" cy="836661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1"/>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25"/>
        <p:cNvGrpSpPr/>
        <p:nvPr/>
      </p:nvGrpSpPr>
      <p:grpSpPr>
        <a:xfrm>
          <a:off x="0" y="0"/>
          <a:ext cx="0" cy="0"/>
          <a:chOff x="0" y="0"/>
          <a:chExt cx="0" cy="0"/>
        </a:xfrm>
      </p:grpSpPr>
      <p:sp>
        <p:nvSpPr>
          <p:cNvPr id="226" name="Google Shape;226;p13"/>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7" name="Google Shape;227;p13"/>
          <p:cNvGrpSpPr/>
          <p:nvPr/>
        </p:nvGrpSpPr>
        <p:grpSpPr>
          <a:xfrm>
            <a:off x="1447800" y="1958329"/>
            <a:ext cx="7725507" cy="6865092"/>
            <a:chOff x="0" y="-894096"/>
            <a:chExt cx="7368155" cy="9153459"/>
          </a:xfrm>
        </p:grpSpPr>
        <p:sp>
          <p:nvSpPr>
            <p:cNvPr id="228" name="Google Shape;228;p13"/>
            <p:cNvSpPr txBox="1"/>
            <p:nvPr/>
          </p:nvSpPr>
          <p:spPr>
            <a:xfrm>
              <a:off x="27952" y="1036401"/>
              <a:ext cx="7340203" cy="872034"/>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RBC BANK</a:t>
              </a:r>
              <a:endParaRPr/>
            </a:p>
          </p:txBody>
        </p:sp>
        <p:sp>
          <p:nvSpPr>
            <p:cNvPr id="229" name="Google Shape;229;p13"/>
            <p:cNvSpPr txBox="1"/>
            <p:nvPr/>
          </p:nvSpPr>
          <p:spPr>
            <a:xfrm>
              <a:off x="5591" y="2671592"/>
              <a:ext cx="7340203" cy="5587771"/>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AFTER IT WAS ANNOUNCED THAT THE CANADIENS HAD SIGNED A JERSEY SPONSORSHIP DEAL WITH RBC BANK, THE BACKLASH WAS IMMEDIATE, PROMPTING MAJOR NEWS OUTLINES TO PUBLISH STORIES WITH HEADLINES LIKE:</a:t>
              </a:r>
              <a:endParaRPr/>
            </a:p>
            <a:p>
              <a:pPr marL="0" marR="0" lvl="0" indent="0" algn="r" rtl="0">
                <a:lnSpc>
                  <a:spcPct val="140009"/>
                </a:lnSpc>
                <a:spcBef>
                  <a:spcPts val="0"/>
                </a:spcBef>
                <a:spcAft>
                  <a:spcPts val="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“DISGUSTING AND DISGRACEFUL: RBC AD ON HABS JERSEY CAUSES UPROAR” – MONTREAL GAZETTE</a:t>
              </a:r>
              <a:endParaRPr/>
            </a:p>
            <a:p>
              <a:pPr marL="0" marR="0" lvl="0" indent="0" algn="r" rtl="0">
                <a:lnSpc>
                  <a:spcPct val="140009"/>
                </a:lnSpc>
                <a:spcBef>
                  <a:spcPts val="0"/>
                </a:spcBef>
                <a:spcAft>
                  <a:spcPts val="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”A ROYAL MESS OVER BANK BRANDING ON MONTREAL CANADIENS JERSEY” – TORONTO STAR</a:t>
              </a:r>
              <a:endParaRPr/>
            </a:p>
          </p:txBody>
        </p:sp>
        <p:sp>
          <p:nvSpPr>
            <p:cNvPr id="230" name="Google Shape;230;p13"/>
            <p:cNvSpPr txBox="1"/>
            <p:nvPr/>
          </p:nvSpPr>
          <p:spPr>
            <a:xfrm>
              <a:off x="0" y="-894096"/>
              <a:ext cx="7340203" cy="534669"/>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MONTREAL CANADIENS</a:t>
              </a:r>
              <a:endParaRPr/>
            </a:p>
          </p:txBody>
        </p:sp>
        <p:pic>
          <p:nvPicPr>
            <p:cNvPr id="231" name="Google Shape;231;p13"/>
            <p:cNvPicPr preferRelativeResize="0"/>
            <p:nvPr/>
          </p:nvPicPr>
          <p:blipFill rotWithShape="1">
            <a:blip r:embed="rId3">
              <a:alphaModFix/>
            </a:blip>
            <a:srcRect/>
            <a:stretch/>
          </p:blipFill>
          <p:spPr>
            <a:xfrm>
              <a:off x="4885658" y="303740"/>
              <a:ext cx="2421003" cy="88268"/>
            </a:xfrm>
            <a:prstGeom prst="rect">
              <a:avLst/>
            </a:prstGeom>
            <a:noFill/>
            <a:ln>
              <a:noFill/>
            </a:ln>
          </p:spPr>
        </p:pic>
      </p:grpSp>
      <p:pic>
        <p:nvPicPr>
          <p:cNvPr id="232" name="Google Shape;232;p13"/>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233" name="Google Shape;233;p13"/>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234" name="Google Shape;234;p13" descr="A picture containing text, person&#10;&#10;Description automatically generated">
            <a:hlinkClick r:id="rId5"/>
          </p:cNvPr>
          <p:cNvPicPr preferRelativeResize="0"/>
          <p:nvPr/>
        </p:nvPicPr>
        <p:blipFill rotWithShape="1">
          <a:blip r:embed="rId6">
            <a:alphaModFix/>
          </a:blip>
          <a:srcRect/>
          <a:stretch/>
        </p:blipFill>
        <p:spPr>
          <a:xfrm>
            <a:off x="10244467" y="577737"/>
            <a:ext cx="6130745" cy="909647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38"/>
        <p:cNvGrpSpPr/>
        <p:nvPr/>
      </p:nvGrpSpPr>
      <p:grpSpPr>
        <a:xfrm>
          <a:off x="0" y="0"/>
          <a:ext cx="0" cy="0"/>
          <a:chOff x="0" y="0"/>
          <a:chExt cx="0" cy="0"/>
        </a:xfrm>
      </p:grpSpPr>
      <p:pic>
        <p:nvPicPr>
          <p:cNvPr id="239" name="Google Shape;239;p14"/>
          <p:cNvPicPr preferRelativeResize="0"/>
          <p:nvPr/>
        </p:nvPicPr>
        <p:blipFill rotWithShape="1">
          <a:blip r:embed="rId3">
            <a:alphaModFix/>
          </a:blip>
          <a:srcRect/>
          <a:stretch/>
        </p:blipFill>
        <p:spPr>
          <a:xfrm>
            <a:off x="12954000" y="9420432"/>
            <a:ext cx="540813" cy="570312"/>
          </a:xfrm>
          <a:prstGeom prst="rect">
            <a:avLst/>
          </a:prstGeom>
          <a:noFill/>
          <a:ln>
            <a:noFill/>
          </a:ln>
        </p:spPr>
      </p:pic>
      <p:sp>
        <p:nvSpPr>
          <p:cNvPr id="240" name="Google Shape;240;p14"/>
          <p:cNvSpPr txBox="1"/>
          <p:nvPr/>
        </p:nvSpPr>
        <p:spPr>
          <a:xfrm>
            <a:off x="9271662" y="959794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241" name="Google Shape;241;p14"/>
          <p:cNvSpPr txBox="1"/>
          <p:nvPr/>
        </p:nvSpPr>
        <p:spPr>
          <a:xfrm>
            <a:off x="4724400" y="419100"/>
            <a:ext cx="12656807" cy="107497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Clr>
                <a:srgbClr val="555555"/>
              </a:buClr>
              <a:buSzPts val="2100"/>
              <a:buFont typeface="Montserrat"/>
              <a:buNone/>
            </a:pPr>
            <a:r>
              <a:rPr lang="en-US" sz="2100" b="0" i="0" u="none" strike="noStrike" cap="none">
                <a:solidFill>
                  <a:srgbClr val="555555"/>
                </a:solidFill>
                <a:latin typeface="Montserrat"/>
                <a:ea typeface="Montserrat"/>
                <a:cs typeface="Montserrat"/>
                <a:sym typeface="Montserrat"/>
              </a:rPr>
              <a:t>A TWITTER POST ANNOUNCING THAT THE CANADIENS (ALSO CALLED THE ”HABS”) HAD NAMED A TEAM CAPTAIN RESULTED IN MORE COMMENTARY ABOUT THE JERSEY SPONSOR THAN THE ACTUAL NEWS ABOUT THE PLAYER.</a:t>
            </a:r>
            <a:endParaRPr/>
          </a:p>
        </p:txBody>
      </p:sp>
      <p:pic>
        <p:nvPicPr>
          <p:cNvPr id="242" name="Google Shape;242;p14" descr="A picture containing text, person, grass, outdoor&#10;&#10;Description automatically generated"/>
          <p:cNvPicPr preferRelativeResize="0"/>
          <p:nvPr/>
        </p:nvPicPr>
        <p:blipFill rotWithShape="1">
          <a:blip r:embed="rId4">
            <a:alphaModFix/>
          </a:blip>
          <a:srcRect/>
          <a:stretch/>
        </p:blipFill>
        <p:spPr>
          <a:xfrm>
            <a:off x="641684" y="419100"/>
            <a:ext cx="3759200" cy="7899400"/>
          </a:xfrm>
          <a:prstGeom prst="rect">
            <a:avLst/>
          </a:prstGeom>
          <a:noFill/>
          <a:ln>
            <a:noFill/>
          </a:ln>
        </p:spPr>
      </p:pic>
      <p:pic>
        <p:nvPicPr>
          <p:cNvPr id="243" name="Google Shape;243;p14" descr="Graphical user interface, text, website&#10;&#10;Description automatically generated"/>
          <p:cNvPicPr preferRelativeResize="0"/>
          <p:nvPr/>
        </p:nvPicPr>
        <p:blipFill rotWithShape="1">
          <a:blip r:embed="rId5">
            <a:alphaModFix/>
          </a:blip>
          <a:srcRect/>
          <a:stretch/>
        </p:blipFill>
        <p:spPr>
          <a:xfrm>
            <a:off x="4728411" y="1660491"/>
            <a:ext cx="6007100" cy="4902200"/>
          </a:xfrm>
          <a:prstGeom prst="rect">
            <a:avLst/>
          </a:prstGeom>
          <a:noFill/>
          <a:ln>
            <a:noFill/>
          </a:ln>
        </p:spPr>
      </p:pic>
      <p:pic>
        <p:nvPicPr>
          <p:cNvPr id="244" name="Google Shape;244;p14" descr="Graphical user interface, text, application&#10;&#10;Description automatically generated"/>
          <p:cNvPicPr preferRelativeResize="0"/>
          <p:nvPr/>
        </p:nvPicPr>
        <p:blipFill rotWithShape="1">
          <a:blip r:embed="rId6">
            <a:alphaModFix/>
          </a:blip>
          <a:srcRect/>
          <a:stretch/>
        </p:blipFill>
        <p:spPr>
          <a:xfrm>
            <a:off x="11080349" y="1660491"/>
            <a:ext cx="5969000" cy="2374900"/>
          </a:xfrm>
          <a:prstGeom prst="rect">
            <a:avLst/>
          </a:prstGeom>
          <a:noFill/>
          <a:ln>
            <a:noFill/>
          </a:ln>
        </p:spPr>
      </p:pic>
      <p:pic>
        <p:nvPicPr>
          <p:cNvPr id="245" name="Google Shape;245;p14" descr="Graphical user interface, text, application&#10;&#10;Description automatically generated"/>
          <p:cNvPicPr preferRelativeResize="0"/>
          <p:nvPr/>
        </p:nvPicPr>
        <p:blipFill rotWithShape="1">
          <a:blip r:embed="rId7">
            <a:alphaModFix/>
          </a:blip>
          <a:srcRect/>
          <a:stretch/>
        </p:blipFill>
        <p:spPr>
          <a:xfrm>
            <a:off x="11040036" y="4201808"/>
            <a:ext cx="6032500" cy="3073400"/>
          </a:xfrm>
          <a:prstGeom prst="rect">
            <a:avLst/>
          </a:prstGeom>
          <a:noFill/>
          <a:ln>
            <a:noFill/>
          </a:ln>
        </p:spPr>
      </p:pic>
      <p:pic>
        <p:nvPicPr>
          <p:cNvPr id="246" name="Google Shape;246;p14" descr="Graphical user interface, text, application&#10;&#10;Description automatically generated"/>
          <p:cNvPicPr preferRelativeResize="0"/>
          <p:nvPr/>
        </p:nvPicPr>
        <p:blipFill rotWithShape="1">
          <a:blip r:embed="rId8">
            <a:alphaModFix/>
          </a:blip>
          <a:srcRect/>
          <a:stretch/>
        </p:blipFill>
        <p:spPr>
          <a:xfrm>
            <a:off x="11040036" y="7309761"/>
            <a:ext cx="6019800" cy="1435100"/>
          </a:xfrm>
          <a:prstGeom prst="rect">
            <a:avLst/>
          </a:prstGeom>
          <a:noFill/>
          <a:ln>
            <a:noFill/>
          </a:ln>
        </p:spPr>
      </p:pic>
      <p:pic>
        <p:nvPicPr>
          <p:cNvPr id="247" name="Google Shape;247;p14" descr="A screenshot of a computer&#10;&#10;Description automatically generated with medium confidence"/>
          <p:cNvPicPr preferRelativeResize="0"/>
          <p:nvPr/>
        </p:nvPicPr>
        <p:blipFill rotWithShape="1">
          <a:blip r:embed="rId9">
            <a:alphaModFix/>
          </a:blip>
          <a:srcRect/>
          <a:stretch/>
        </p:blipFill>
        <p:spPr>
          <a:xfrm>
            <a:off x="642022" y="8484917"/>
            <a:ext cx="5880100" cy="1689100"/>
          </a:xfrm>
          <a:prstGeom prst="rect">
            <a:avLst/>
          </a:prstGeom>
          <a:noFill/>
          <a:ln>
            <a:noFill/>
          </a:ln>
        </p:spPr>
      </p:pic>
      <p:pic>
        <p:nvPicPr>
          <p:cNvPr id="248" name="Google Shape;248;p14" descr="Graphical user interface, text, application&#10;&#10;Description automatically generated"/>
          <p:cNvPicPr preferRelativeResize="0"/>
          <p:nvPr/>
        </p:nvPicPr>
        <p:blipFill rotWithShape="1">
          <a:blip r:embed="rId10">
            <a:alphaModFix/>
          </a:blip>
          <a:srcRect/>
          <a:stretch/>
        </p:blipFill>
        <p:spPr>
          <a:xfrm>
            <a:off x="6710877" y="8828069"/>
            <a:ext cx="5709723" cy="1270313"/>
          </a:xfrm>
          <a:prstGeom prst="rect">
            <a:avLst/>
          </a:prstGeom>
          <a:noFill/>
          <a:ln>
            <a:noFill/>
          </a:ln>
        </p:spPr>
      </p:pic>
      <p:pic>
        <p:nvPicPr>
          <p:cNvPr id="249" name="Google Shape;249;p14" descr="Graphical user interface, text, application, email&#10;&#10;Description automatically generated"/>
          <p:cNvPicPr preferRelativeResize="0"/>
          <p:nvPr/>
        </p:nvPicPr>
        <p:blipFill rotWithShape="1">
          <a:blip r:embed="rId11">
            <a:alphaModFix/>
          </a:blip>
          <a:srcRect/>
          <a:stretch/>
        </p:blipFill>
        <p:spPr>
          <a:xfrm>
            <a:off x="4741504" y="6835800"/>
            <a:ext cx="5918200" cy="1460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53"/>
        <p:cNvGrpSpPr/>
        <p:nvPr/>
      </p:nvGrpSpPr>
      <p:grpSpPr>
        <a:xfrm>
          <a:off x="0" y="0"/>
          <a:ext cx="0" cy="0"/>
          <a:chOff x="0" y="0"/>
          <a:chExt cx="0" cy="0"/>
        </a:xfrm>
      </p:grpSpPr>
      <p:pic>
        <p:nvPicPr>
          <p:cNvPr id="254" name="Google Shape;254;p15"/>
          <p:cNvPicPr preferRelativeResize="0"/>
          <p:nvPr/>
        </p:nvPicPr>
        <p:blipFill rotWithShape="1">
          <a:blip r:embed="rId3">
            <a:alphaModFix/>
          </a:blip>
          <a:srcRect/>
          <a:stretch/>
        </p:blipFill>
        <p:spPr>
          <a:xfrm>
            <a:off x="12954000" y="9420432"/>
            <a:ext cx="540813" cy="570312"/>
          </a:xfrm>
          <a:prstGeom prst="rect">
            <a:avLst/>
          </a:prstGeom>
          <a:noFill/>
          <a:ln>
            <a:noFill/>
          </a:ln>
        </p:spPr>
      </p:pic>
      <p:sp>
        <p:nvSpPr>
          <p:cNvPr id="255" name="Google Shape;255;p15"/>
          <p:cNvSpPr txBox="1"/>
          <p:nvPr/>
        </p:nvSpPr>
        <p:spPr>
          <a:xfrm>
            <a:off x="9271662" y="959794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256" name="Google Shape;256;p15"/>
          <p:cNvSpPr txBox="1"/>
          <p:nvPr/>
        </p:nvSpPr>
        <p:spPr>
          <a:xfrm>
            <a:off x="1828800" y="719221"/>
            <a:ext cx="14466102" cy="107497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Clr>
                <a:srgbClr val="555555"/>
              </a:buClr>
              <a:buSzPts val="2100"/>
              <a:buFont typeface="Montserrat"/>
              <a:buNone/>
            </a:pPr>
            <a:r>
              <a:rPr lang="en-US" sz="2100" b="0" i="0" u="none" strike="noStrike" cap="none">
                <a:solidFill>
                  <a:srgbClr val="555555"/>
                </a:solidFill>
                <a:latin typeface="Montserrat"/>
                <a:ea typeface="Montserrat"/>
                <a:cs typeface="Montserrat"/>
                <a:sym typeface="Montserrat"/>
              </a:rPr>
              <a:t>THE PARTNERSHIP ALSO PROMPTED GREENPEACE CANADA, AN ORGANIZATION DEDICATED TO FIGHTING CLIMATE CHANGE, TO PROTEST THE TEAM’S DECISION TO ALLOW RBC TO ADVERTISE ON THEIR JERSEYS.</a:t>
            </a:r>
            <a:endParaRPr sz="2100" b="0" i="0" u="none" strike="noStrike" cap="none">
              <a:solidFill>
                <a:srgbClr val="555555"/>
              </a:solidFill>
              <a:latin typeface="Montserrat"/>
              <a:ea typeface="Montserrat"/>
              <a:cs typeface="Montserrat"/>
              <a:sym typeface="Montserrat"/>
            </a:endParaRPr>
          </a:p>
        </p:txBody>
      </p:sp>
      <p:pic>
        <p:nvPicPr>
          <p:cNvPr id="257" name="Google Shape;257;p15" descr="Graphical user interface, website&#10;&#10;Description automatically generated">
            <a:hlinkClick r:id="rId4"/>
          </p:cNvPr>
          <p:cNvPicPr preferRelativeResize="0"/>
          <p:nvPr/>
        </p:nvPicPr>
        <p:blipFill rotWithShape="1">
          <a:blip r:embed="rId5">
            <a:alphaModFix/>
          </a:blip>
          <a:srcRect/>
          <a:stretch/>
        </p:blipFill>
        <p:spPr>
          <a:xfrm>
            <a:off x="1447800" y="2355972"/>
            <a:ext cx="6464947" cy="6428284"/>
          </a:xfrm>
          <a:prstGeom prst="rect">
            <a:avLst/>
          </a:prstGeom>
          <a:noFill/>
          <a:ln>
            <a:noFill/>
          </a:ln>
        </p:spPr>
      </p:pic>
      <p:pic>
        <p:nvPicPr>
          <p:cNvPr id="258" name="Google Shape;258;p15" descr="Graphical user interface, application&#10;&#10;Description automatically generated">
            <a:hlinkClick r:id="rId6"/>
          </p:cNvPr>
          <p:cNvPicPr preferRelativeResize="0"/>
          <p:nvPr/>
        </p:nvPicPr>
        <p:blipFill rotWithShape="1">
          <a:blip r:embed="rId7">
            <a:alphaModFix/>
          </a:blip>
          <a:srcRect/>
          <a:stretch/>
        </p:blipFill>
        <p:spPr>
          <a:xfrm>
            <a:off x="8293902" y="2361988"/>
            <a:ext cx="8001000" cy="642828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262"/>
        <p:cNvGrpSpPr/>
        <p:nvPr/>
      </p:nvGrpSpPr>
      <p:grpSpPr>
        <a:xfrm>
          <a:off x="0" y="0"/>
          <a:ext cx="0" cy="0"/>
          <a:chOff x="0" y="0"/>
          <a:chExt cx="0" cy="0"/>
        </a:xfrm>
      </p:grpSpPr>
      <p:pic>
        <p:nvPicPr>
          <p:cNvPr id="263" name="Google Shape;263;p16"/>
          <p:cNvPicPr preferRelativeResize="0"/>
          <p:nvPr/>
        </p:nvPicPr>
        <p:blipFill rotWithShape="1">
          <a:blip r:embed="rId3">
            <a:alphaModFix/>
          </a:blip>
          <a:srcRect t="34610" b="17994"/>
          <a:stretch/>
        </p:blipFill>
        <p:spPr>
          <a:xfrm>
            <a:off x="-247277" y="-71233"/>
            <a:ext cx="18702901" cy="5473656"/>
          </a:xfrm>
          <a:prstGeom prst="rect">
            <a:avLst/>
          </a:prstGeom>
          <a:noFill/>
          <a:ln>
            <a:noFill/>
          </a:ln>
        </p:spPr>
      </p:pic>
      <p:pic>
        <p:nvPicPr>
          <p:cNvPr id="264" name="Google Shape;264;p16"/>
          <p:cNvPicPr preferRelativeResize="0"/>
          <p:nvPr/>
        </p:nvPicPr>
        <p:blipFill rotWithShape="1">
          <a:blip r:embed="rId4">
            <a:alphaModFix/>
          </a:blip>
          <a:srcRect/>
          <a:stretch/>
        </p:blipFill>
        <p:spPr>
          <a:xfrm>
            <a:off x="13524036" y="9716688"/>
            <a:ext cx="540813" cy="570312"/>
          </a:xfrm>
          <a:prstGeom prst="rect">
            <a:avLst/>
          </a:prstGeom>
          <a:noFill/>
          <a:ln>
            <a:noFill/>
          </a:ln>
        </p:spPr>
      </p:pic>
      <p:grpSp>
        <p:nvGrpSpPr>
          <p:cNvPr id="265" name="Google Shape;265;p16"/>
          <p:cNvGrpSpPr/>
          <p:nvPr/>
        </p:nvGrpSpPr>
        <p:grpSpPr>
          <a:xfrm>
            <a:off x="228600" y="5766890"/>
            <a:ext cx="17918723" cy="3556929"/>
            <a:chOff x="0" y="-47625"/>
            <a:chExt cx="18433187" cy="4742571"/>
          </a:xfrm>
        </p:grpSpPr>
        <p:sp>
          <p:nvSpPr>
            <p:cNvPr id="266" name="Google Shape;266;p16"/>
            <p:cNvSpPr txBox="1"/>
            <p:nvPr/>
          </p:nvSpPr>
          <p:spPr>
            <a:xfrm>
              <a:off x="20177" y="846660"/>
              <a:ext cx="18400950" cy="10033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4945" b="0" i="0" u="none" strike="noStrike" cap="none">
                  <a:solidFill>
                    <a:srgbClr val="000000"/>
                  </a:solidFill>
                  <a:latin typeface="League Spartan"/>
                  <a:ea typeface="League Spartan"/>
                  <a:cs typeface="League Spartan"/>
                  <a:sym typeface="League Spartan"/>
                </a:rPr>
                <a:t>MORE DEALS, MORE PUSHBACK</a:t>
              </a:r>
              <a:endParaRPr/>
            </a:p>
          </p:txBody>
        </p:sp>
        <p:sp>
          <p:nvSpPr>
            <p:cNvPr id="267" name="Google Shape;267;p16"/>
            <p:cNvSpPr txBox="1"/>
            <p:nvPr/>
          </p:nvSpPr>
          <p:spPr>
            <a:xfrm>
              <a:off x="32237" y="2108768"/>
              <a:ext cx="18400950" cy="2586178"/>
            </a:xfrm>
            <a:prstGeom prst="rect">
              <a:avLst/>
            </a:prstGeom>
            <a:noFill/>
            <a:ln>
              <a:noFill/>
            </a:ln>
          </p:spPr>
          <p:txBody>
            <a:bodyPr spcFirstLastPara="1" wrap="square" lIns="0" tIns="0" rIns="0" bIns="0" anchor="t" anchorCtr="0">
              <a:spAutoFit/>
            </a:bodyPr>
            <a:lstStyle/>
            <a:p>
              <a:pPr marL="0" marR="0" lvl="0" indent="0" algn="ctr" rtl="0">
                <a:lnSpc>
                  <a:spcPct val="156027"/>
                </a:lnSpc>
                <a:spcBef>
                  <a:spcPts val="0"/>
                </a:spcBef>
                <a:spcAft>
                  <a:spcPts val="0"/>
                </a:spcAft>
                <a:buNone/>
              </a:pPr>
              <a:r>
                <a:rPr lang="en-US" sz="2472" b="0" i="0" u="none" strike="noStrike" cap="none">
                  <a:solidFill>
                    <a:srgbClr val="555555"/>
                  </a:solidFill>
                  <a:latin typeface="Ubuntu"/>
                  <a:ea typeface="Ubuntu"/>
                  <a:cs typeface="Ubuntu"/>
                  <a:sym typeface="Ubuntu"/>
                </a:rPr>
                <a:t>WHILE THE CANADIENS AND MAPLE LEAFS WERE PERHAPS SUBJECTED TO THE HARSHEST AND BIGGEST PUSHBACK FOR JERSEY PARTNERSHIPS, SEVEN OTHER TEAMS ALSO INKED DEALS THAT DREW CRITICISM FROM FANS.  CLICK THE LINKS TO THE TWEETS PROVIDED ON THE FOLLOWING SLIDES TO SEE HOW NHL FANS RESPONDED TO OTHER TEAM JERSEY DEALS </a:t>
              </a:r>
              <a:r>
                <a:rPr lang="en-US" sz="2472" b="1" i="0" u="none" strike="noStrike" cap="none">
                  <a:solidFill>
                    <a:srgbClr val="555555"/>
                  </a:solidFill>
                  <a:latin typeface="Ubuntu"/>
                  <a:ea typeface="Ubuntu"/>
                  <a:cs typeface="Ubuntu"/>
                  <a:sym typeface="Ubuntu"/>
                </a:rPr>
                <a:t>(WARNING: SOME COMMENTS MAY INCLUDE CRUDE LANGUAGE)</a:t>
              </a:r>
              <a:endParaRPr/>
            </a:p>
          </p:txBody>
        </p:sp>
        <p:sp>
          <p:nvSpPr>
            <p:cNvPr id="268" name="Google Shape;268;p16"/>
            <p:cNvSpPr txBox="1"/>
            <p:nvPr/>
          </p:nvSpPr>
          <p:spPr>
            <a:xfrm>
              <a:off x="0" y="-47625"/>
              <a:ext cx="18400950" cy="366319"/>
            </a:xfrm>
            <a:prstGeom prst="rect">
              <a:avLst/>
            </a:prstGeom>
            <a:noFill/>
            <a:ln>
              <a:noFill/>
            </a:ln>
          </p:spPr>
          <p:txBody>
            <a:bodyPr spcFirstLastPara="1" wrap="square" lIns="0" tIns="0" rIns="0" bIns="0" anchor="t" anchorCtr="0">
              <a:spAutoFit/>
            </a:bodyPr>
            <a:lstStyle/>
            <a:p>
              <a:pPr marL="0" marR="0" lvl="0" indent="0" algn="ctr" rtl="0">
                <a:lnSpc>
                  <a:spcPct val="140048"/>
                </a:lnSpc>
                <a:spcBef>
                  <a:spcPts val="0"/>
                </a:spcBef>
                <a:spcAft>
                  <a:spcPts val="0"/>
                </a:spcAft>
                <a:buNone/>
              </a:pPr>
              <a:r>
                <a:rPr lang="en-US" sz="1648" b="1" i="0" u="none" strike="noStrike" cap="none">
                  <a:solidFill>
                    <a:srgbClr val="555555"/>
                  </a:solidFill>
                  <a:latin typeface="Ubuntu"/>
                  <a:ea typeface="Ubuntu"/>
                  <a:cs typeface="Ubuntu"/>
                  <a:sym typeface="Ubuntu"/>
                </a:rPr>
                <a:t>THE BUSINESS OF SPORTS AND ENTERTAINMENT</a:t>
              </a:r>
              <a:endParaRPr/>
            </a:p>
          </p:txBody>
        </p:sp>
      </p:grpSp>
      <p:sp>
        <p:nvSpPr>
          <p:cNvPr id="269" name="Google Shape;269;p16"/>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73"/>
        <p:cNvGrpSpPr/>
        <p:nvPr/>
      </p:nvGrpSpPr>
      <p:grpSpPr>
        <a:xfrm>
          <a:off x="0" y="0"/>
          <a:ext cx="0" cy="0"/>
          <a:chOff x="0" y="0"/>
          <a:chExt cx="0" cy="0"/>
        </a:xfrm>
      </p:grpSpPr>
      <p:sp>
        <p:nvSpPr>
          <p:cNvPr id="274" name="Google Shape;274;p17"/>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5" name="Google Shape;275;p17"/>
          <p:cNvGrpSpPr/>
          <p:nvPr/>
        </p:nvGrpSpPr>
        <p:grpSpPr>
          <a:xfrm>
            <a:off x="1447800" y="2586038"/>
            <a:ext cx="5505152" cy="5393472"/>
            <a:chOff x="0" y="-57150"/>
            <a:chExt cx="7340203" cy="7191302"/>
          </a:xfrm>
        </p:grpSpPr>
        <p:sp>
          <p:nvSpPr>
            <p:cNvPr id="276" name="Google Shape;276;p17"/>
            <p:cNvSpPr txBox="1"/>
            <p:nvPr/>
          </p:nvSpPr>
          <p:spPr>
            <a:xfrm>
              <a:off x="0" y="1394896"/>
              <a:ext cx="7340203" cy="1744067"/>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CAESARS ENTERTAINMENT</a:t>
              </a:r>
              <a:endParaRPr/>
            </a:p>
          </p:txBody>
        </p:sp>
        <p:sp>
          <p:nvSpPr>
            <p:cNvPr id="277" name="Google Shape;277;p17"/>
            <p:cNvSpPr txBox="1"/>
            <p:nvPr/>
          </p:nvSpPr>
          <p:spPr>
            <a:xfrm>
              <a:off x="0" y="3598224"/>
              <a:ext cx="7340203" cy="3535928"/>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THE CAPS BECAME THE FIRST NHL FRANCHISE TO ENTER AN AGREEMENT WITH A JERSEY PATCH PARTNER WHEN THEY SECURED A DEAL WITH CAESARS ENTERTAINMENT, REPORTEDLY WORTH $6 MILLION PER SEASON.</a:t>
              </a:r>
              <a:endParaRPr/>
            </a:p>
          </p:txBody>
        </p:sp>
        <p:sp>
          <p:nvSpPr>
            <p:cNvPr id="278" name="Google Shape;278;p17"/>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WASHINGTON CAPITALS</a:t>
              </a:r>
              <a:endParaRPr/>
            </a:p>
          </p:txBody>
        </p:sp>
        <p:pic>
          <p:nvPicPr>
            <p:cNvPr id="279" name="Google Shape;279;p17"/>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280" name="Google Shape;280;p17"/>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281" name="Google Shape;281;p17"/>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282" name="Google Shape;282;p17" descr="Text&#10;&#10;Description automatically generated">
            <a:hlinkClick r:id="rId5"/>
          </p:cNvPr>
          <p:cNvPicPr preferRelativeResize="0"/>
          <p:nvPr/>
        </p:nvPicPr>
        <p:blipFill rotWithShape="1">
          <a:blip r:embed="rId6">
            <a:alphaModFix/>
          </a:blip>
          <a:srcRect/>
          <a:stretch/>
        </p:blipFill>
        <p:spPr>
          <a:xfrm>
            <a:off x="7865331" y="683125"/>
            <a:ext cx="4940300" cy="8940800"/>
          </a:xfrm>
          <a:prstGeom prst="rect">
            <a:avLst/>
          </a:prstGeom>
          <a:noFill/>
          <a:ln>
            <a:noFill/>
          </a:ln>
        </p:spPr>
      </p:pic>
      <p:pic>
        <p:nvPicPr>
          <p:cNvPr id="283" name="Google Shape;283;p17" descr="Graphical user interface&#10;&#10;Description automatically generated">
            <a:hlinkClick r:id="rId7"/>
          </p:cNvPr>
          <p:cNvPicPr preferRelativeResize="0"/>
          <p:nvPr/>
        </p:nvPicPr>
        <p:blipFill rotWithShape="1">
          <a:blip r:embed="rId8">
            <a:alphaModFix/>
          </a:blip>
          <a:srcRect/>
          <a:stretch/>
        </p:blipFill>
        <p:spPr>
          <a:xfrm>
            <a:off x="13116752" y="683125"/>
            <a:ext cx="4428982" cy="4658066"/>
          </a:xfrm>
          <a:prstGeom prst="rect">
            <a:avLst/>
          </a:prstGeom>
          <a:noFill/>
          <a:ln>
            <a:noFill/>
          </a:ln>
        </p:spPr>
      </p:pic>
      <p:pic>
        <p:nvPicPr>
          <p:cNvPr id="284" name="Google Shape;284;p17" descr="Text&#10;&#10;Description automatically generated">
            <a:hlinkClick r:id="rId9"/>
          </p:cNvPr>
          <p:cNvPicPr preferRelativeResize="0"/>
          <p:nvPr/>
        </p:nvPicPr>
        <p:blipFill rotWithShape="1">
          <a:blip r:embed="rId10">
            <a:alphaModFix/>
          </a:blip>
          <a:srcRect/>
          <a:stretch/>
        </p:blipFill>
        <p:spPr>
          <a:xfrm>
            <a:off x="13116752" y="4329097"/>
            <a:ext cx="4428982" cy="52707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288"/>
        <p:cNvGrpSpPr/>
        <p:nvPr/>
      </p:nvGrpSpPr>
      <p:grpSpPr>
        <a:xfrm>
          <a:off x="0" y="0"/>
          <a:ext cx="0" cy="0"/>
          <a:chOff x="0" y="0"/>
          <a:chExt cx="0" cy="0"/>
        </a:xfrm>
      </p:grpSpPr>
      <p:sp>
        <p:nvSpPr>
          <p:cNvPr id="289" name="Google Shape;289;p18"/>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0" name="Google Shape;290;p18"/>
          <p:cNvGrpSpPr/>
          <p:nvPr/>
        </p:nvGrpSpPr>
        <p:grpSpPr>
          <a:xfrm>
            <a:off x="1447800" y="2062042"/>
            <a:ext cx="5505152" cy="6162914"/>
            <a:chOff x="0" y="-57150"/>
            <a:chExt cx="7340203" cy="8217222"/>
          </a:xfrm>
        </p:grpSpPr>
        <p:sp>
          <p:nvSpPr>
            <p:cNvPr id="291" name="Google Shape;291;p18"/>
            <p:cNvSpPr txBox="1"/>
            <p:nvPr/>
          </p:nvSpPr>
          <p:spPr>
            <a:xfrm>
              <a:off x="0" y="1394896"/>
              <a:ext cx="7340203" cy="872033"/>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HIGHMARK</a:t>
              </a:r>
              <a:endParaRPr/>
            </a:p>
          </p:txBody>
        </p:sp>
        <p:sp>
          <p:nvSpPr>
            <p:cNvPr id="292" name="Google Shape;292;p18"/>
            <p:cNvSpPr txBox="1"/>
            <p:nvPr/>
          </p:nvSpPr>
          <p:spPr>
            <a:xfrm>
              <a:off x="0" y="3598222"/>
              <a:ext cx="7340203" cy="4561850"/>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THE PENGUINS SIGNED A DEAL WITH NON-PROFIT HEALTHCARE COMPANY HIGHMARK WHICH WILL PROVIDE VISIBILITY FOR THE FIRM AS A 3 X  3.5 INCH PATCH FEATURING THE HIGHMARK NAME AND BLUE CROSS BLUE SHIELD LOGO WILL APPEAR ON THE TEAM’S JERSEYS BEGINNING WITH THE 2022-23 SEASON.</a:t>
              </a:r>
              <a:endParaRPr sz="2122" b="0" i="0" u="none" strike="noStrike" cap="none">
                <a:solidFill>
                  <a:srgbClr val="555555"/>
                </a:solidFill>
                <a:latin typeface="Ubuntu"/>
                <a:ea typeface="Ubuntu"/>
                <a:cs typeface="Ubuntu"/>
                <a:sym typeface="Ubuntu"/>
              </a:endParaRPr>
            </a:p>
          </p:txBody>
        </p:sp>
        <p:sp>
          <p:nvSpPr>
            <p:cNvPr id="293" name="Google Shape;293;p18"/>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PITTSBURGH PENGUINS</a:t>
              </a:r>
              <a:endParaRPr/>
            </a:p>
          </p:txBody>
        </p:sp>
        <p:pic>
          <p:nvPicPr>
            <p:cNvPr id="294" name="Google Shape;294;p18"/>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295" name="Google Shape;295;p18"/>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296" name="Google Shape;296;p18"/>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297" name="Google Shape;297;p18" descr="Graphical user interface, application&#10;&#10;Description automatically generated">
            <a:hlinkClick r:id="rId5"/>
          </p:cNvPr>
          <p:cNvPicPr preferRelativeResize="0"/>
          <p:nvPr/>
        </p:nvPicPr>
        <p:blipFill rotWithShape="1">
          <a:blip r:embed="rId6">
            <a:alphaModFix/>
          </a:blip>
          <a:srcRect/>
          <a:stretch/>
        </p:blipFill>
        <p:spPr>
          <a:xfrm>
            <a:off x="10287240" y="1739899"/>
            <a:ext cx="6045200" cy="68072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01"/>
        <p:cNvGrpSpPr/>
        <p:nvPr/>
      </p:nvGrpSpPr>
      <p:grpSpPr>
        <a:xfrm>
          <a:off x="0" y="0"/>
          <a:ext cx="0" cy="0"/>
          <a:chOff x="0" y="0"/>
          <a:chExt cx="0" cy="0"/>
        </a:xfrm>
      </p:grpSpPr>
      <p:sp>
        <p:nvSpPr>
          <p:cNvPr id="302" name="Google Shape;302;p19"/>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3" name="Google Shape;303;p19"/>
          <p:cNvGrpSpPr/>
          <p:nvPr/>
        </p:nvGrpSpPr>
        <p:grpSpPr>
          <a:xfrm>
            <a:off x="1674982" y="2264851"/>
            <a:ext cx="6248400" cy="5778193"/>
            <a:chOff x="0" y="-57150"/>
            <a:chExt cx="7340203" cy="7704260"/>
          </a:xfrm>
        </p:grpSpPr>
        <p:sp>
          <p:nvSpPr>
            <p:cNvPr id="304" name="Google Shape;304;p19"/>
            <p:cNvSpPr txBox="1"/>
            <p:nvPr/>
          </p:nvSpPr>
          <p:spPr>
            <a:xfrm>
              <a:off x="0" y="1394896"/>
              <a:ext cx="7340203" cy="2616102"/>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GILA RIVER RESORTS &amp; CASINOS</a:t>
              </a:r>
              <a:endParaRPr/>
            </a:p>
          </p:txBody>
        </p:sp>
        <p:sp>
          <p:nvSpPr>
            <p:cNvPr id="305" name="Google Shape;305;p19"/>
            <p:cNvSpPr txBox="1"/>
            <p:nvPr/>
          </p:nvSpPr>
          <p:spPr>
            <a:xfrm>
              <a:off x="0" y="3598222"/>
              <a:ext cx="7340203" cy="4048888"/>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THE ARIZONA COYOTES AGREED TO TERMS WITH GILA RIVER RESORTS AND CASINOS TO EXTEND AN EXISTING SPONSORSHIP AGREEMENT TO INCLUDE RIGHTS AS THE OFFICIAL SPONSOR OF THE TEAM’S HOME JERSEYS.  GILA RIVER IS ALSO THE SEASON-LONG PRESENTING SPONSOR OF COYOTES HOCKEY.</a:t>
              </a:r>
              <a:endParaRPr/>
            </a:p>
          </p:txBody>
        </p:sp>
        <p:sp>
          <p:nvSpPr>
            <p:cNvPr id="306" name="Google Shape;306;p19"/>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ARIZONA COYOTES</a:t>
              </a:r>
              <a:endParaRPr/>
            </a:p>
          </p:txBody>
        </p:sp>
        <p:pic>
          <p:nvPicPr>
            <p:cNvPr id="307" name="Google Shape;307;p19"/>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308" name="Google Shape;308;p19"/>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309" name="Google Shape;309;p19"/>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310" name="Google Shape;310;p19" descr="Graphical user interface, application&#10;&#10;Description automatically generated">
            <a:hlinkClick r:id="rId5"/>
          </p:cNvPr>
          <p:cNvPicPr preferRelativeResize="0"/>
          <p:nvPr/>
        </p:nvPicPr>
        <p:blipFill rotWithShape="1">
          <a:blip r:embed="rId6">
            <a:alphaModFix/>
          </a:blip>
          <a:srcRect/>
          <a:stretch/>
        </p:blipFill>
        <p:spPr>
          <a:xfrm>
            <a:off x="9977957" y="658148"/>
            <a:ext cx="5918200" cy="8991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94"/>
        <p:cNvGrpSpPr/>
        <p:nvPr/>
      </p:nvGrpSpPr>
      <p:grpSpPr>
        <a:xfrm>
          <a:off x="0" y="0"/>
          <a:ext cx="0" cy="0"/>
          <a:chOff x="0" y="0"/>
          <a:chExt cx="0" cy="0"/>
        </a:xfrm>
      </p:grpSpPr>
      <p:grpSp>
        <p:nvGrpSpPr>
          <p:cNvPr id="95" name="Google Shape;95;p2"/>
          <p:cNvGrpSpPr/>
          <p:nvPr/>
        </p:nvGrpSpPr>
        <p:grpSpPr>
          <a:xfrm>
            <a:off x="8501063" y="1333026"/>
            <a:ext cx="8315730" cy="6771847"/>
            <a:chOff x="0" y="0"/>
            <a:chExt cx="11087640" cy="9029129"/>
          </a:xfrm>
        </p:grpSpPr>
        <p:sp>
          <p:nvSpPr>
            <p:cNvPr id="96" name="Google Shape;96;p2"/>
            <p:cNvSpPr txBox="1"/>
            <p:nvPr/>
          </p:nvSpPr>
          <p:spPr>
            <a:xfrm>
              <a:off x="0" y="0"/>
              <a:ext cx="11087640" cy="17018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245" b="0" i="0" u="none" strike="noStrike" cap="none">
                  <a:solidFill>
                    <a:srgbClr val="5C5E63"/>
                  </a:solidFill>
                  <a:latin typeface="League Spartan"/>
                  <a:ea typeface="League Spartan"/>
                  <a:cs typeface="League Spartan"/>
                  <a:sym typeface="League Spartan"/>
                </a:rPr>
                <a:t>PARADOX OF COMMERCIALISM</a:t>
              </a:r>
              <a:endParaRPr/>
            </a:p>
          </p:txBody>
        </p:sp>
        <p:sp>
          <p:nvSpPr>
            <p:cNvPr id="97" name="Google Shape;97;p2"/>
            <p:cNvSpPr txBox="1"/>
            <p:nvPr/>
          </p:nvSpPr>
          <p:spPr>
            <a:xfrm>
              <a:off x="0" y="2119188"/>
              <a:ext cx="11087640" cy="6909941"/>
            </a:xfrm>
            <a:prstGeom prst="rect">
              <a:avLst/>
            </a:prstGeom>
            <a:noFill/>
            <a:ln>
              <a:noFill/>
            </a:ln>
          </p:spPr>
          <p:txBody>
            <a:bodyPr spcFirstLastPara="1" wrap="square" lIns="0" tIns="0" rIns="0" bIns="0" anchor="t" anchorCtr="0">
              <a:spAutoFit/>
            </a:bodyPr>
            <a:lstStyle/>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A conflict between business and game exists as the business of sports grows while fans still crave the spirit of competition and integrity of the game. Fans can be turned off to a product when they feel they are seeing too much advertising and that their favorite sports team or league is becoming too </a:t>
              </a:r>
              <a:r>
                <a:rPr lang="en-US" sz="2122" b="1" i="0" u="none" strike="noStrike" cap="none">
                  <a:solidFill>
                    <a:srgbClr val="555555"/>
                  </a:solidFill>
                  <a:latin typeface="Ubuntu"/>
                  <a:ea typeface="Ubuntu"/>
                  <a:cs typeface="Ubuntu"/>
                  <a:sym typeface="Ubuntu"/>
                </a:rPr>
                <a:t>commercialized</a:t>
              </a:r>
              <a:r>
                <a:rPr lang="en-US" sz="2122" b="0" i="0" u="none" strike="noStrike" cap="none">
                  <a:solidFill>
                    <a:srgbClr val="555555"/>
                  </a:solidFill>
                  <a:latin typeface="Ubuntu"/>
                  <a:ea typeface="Ubuntu"/>
                  <a:cs typeface="Ubuntu"/>
                  <a:sym typeface="Ubuntu"/>
                </a:rPr>
                <a:t>. </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Meanwhile, for teams or leagues to offer fans the best product possible, they must invest in athletes, meaning they need to generate more revenue as player salaries continue to escalate. Sports teams, leagues, and events operate as businesses with the goal of generating a profit which can lead to a </a:t>
              </a:r>
              <a:r>
                <a:rPr lang="en-US" sz="2122" b="1" i="0" u="none" strike="noStrike" cap="none">
                  <a:solidFill>
                    <a:srgbClr val="555555"/>
                  </a:solidFill>
                  <a:latin typeface="Ubuntu"/>
                  <a:ea typeface="Ubuntu"/>
                  <a:cs typeface="Ubuntu"/>
                  <a:sym typeface="Ubuntu"/>
                </a:rPr>
                <a:t>paradox of commercialism</a:t>
              </a:r>
              <a:r>
                <a:rPr lang="en-US" sz="2122" b="0" i="0" u="none" strike="noStrike" cap="none">
                  <a:solidFill>
                    <a:srgbClr val="555555"/>
                  </a:solidFill>
                  <a:latin typeface="Ubuntu"/>
                  <a:ea typeface="Ubuntu"/>
                  <a:cs typeface="Ubuntu"/>
                  <a:sym typeface="Ubuntu"/>
                </a:rPr>
                <a:t>.</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p:txBody>
        </p:sp>
      </p:grpSp>
      <p:pic>
        <p:nvPicPr>
          <p:cNvPr id="98" name="Google Shape;98;p2"/>
          <p:cNvPicPr preferRelativeResize="0"/>
          <p:nvPr/>
        </p:nvPicPr>
        <p:blipFill rotWithShape="1">
          <a:blip r:embed="rId3">
            <a:alphaModFix/>
          </a:blip>
          <a:srcRect/>
          <a:stretch/>
        </p:blipFill>
        <p:spPr>
          <a:xfrm>
            <a:off x="8501062" y="1028700"/>
            <a:ext cx="1815752" cy="66201"/>
          </a:xfrm>
          <a:prstGeom prst="rect">
            <a:avLst/>
          </a:prstGeom>
          <a:noFill/>
          <a:ln>
            <a:noFill/>
          </a:ln>
        </p:spPr>
      </p:pic>
      <p:pic>
        <p:nvPicPr>
          <p:cNvPr id="99" name="Google Shape;99;p2"/>
          <p:cNvPicPr preferRelativeResize="0"/>
          <p:nvPr/>
        </p:nvPicPr>
        <p:blipFill rotWithShape="1">
          <a:blip r:embed="rId4">
            <a:alphaModFix/>
          </a:blip>
          <a:srcRect l="27980" r="27980"/>
          <a:stretch/>
        </p:blipFill>
        <p:spPr>
          <a:xfrm>
            <a:off x="-309383" y="-51345"/>
            <a:ext cx="8026363" cy="10396123"/>
          </a:xfrm>
          <a:prstGeom prst="rect">
            <a:avLst/>
          </a:prstGeom>
          <a:noFill/>
          <a:ln>
            <a:noFill/>
          </a:ln>
        </p:spPr>
      </p:pic>
      <p:pic>
        <p:nvPicPr>
          <p:cNvPr id="100" name="Google Shape;100;p2"/>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101" name="Google Shape;101;p2"/>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02" name="Google Shape;102;p2"/>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14"/>
        <p:cNvGrpSpPr/>
        <p:nvPr/>
      </p:nvGrpSpPr>
      <p:grpSpPr>
        <a:xfrm>
          <a:off x="0" y="0"/>
          <a:ext cx="0" cy="0"/>
          <a:chOff x="0" y="0"/>
          <a:chExt cx="0" cy="0"/>
        </a:xfrm>
      </p:grpSpPr>
      <p:sp>
        <p:nvSpPr>
          <p:cNvPr id="315" name="Google Shape;315;p20"/>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6" name="Google Shape;316;p20"/>
          <p:cNvGrpSpPr/>
          <p:nvPr/>
        </p:nvGrpSpPr>
        <p:grpSpPr>
          <a:xfrm>
            <a:off x="1447800" y="2300602"/>
            <a:ext cx="6172200" cy="6547635"/>
            <a:chOff x="0" y="-57150"/>
            <a:chExt cx="7340203" cy="8730183"/>
          </a:xfrm>
        </p:grpSpPr>
        <p:sp>
          <p:nvSpPr>
            <p:cNvPr id="317" name="Google Shape;317;p20"/>
            <p:cNvSpPr txBox="1"/>
            <p:nvPr/>
          </p:nvSpPr>
          <p:spPr>
            <a:xfrm>
              <a:off x="0" y="1394896"/>
              <a:ext cx="7340203" cy="872033"/>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STIFEL</a:t>
              </a:r>
              <a:endParaRPr/>
            </a:p>
          </p:txBody>
        </p:sp>
        <p:sp>
          <p:nvSpPr>
            <p:cNvPr id="318" name="Google Shape;318;p20"/>
            <p:cNvSpPr txBox="1"/>
            <p:nvPr/>
          </p:nvSpPr>
          <p:spPr>
            <a:xfrm>
              <a:off x="0" y="3598222"/>
              <a:ext cx="7340203" cy="5074811"/>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THE BLUES ANNOUNCED THAT STIFEL, A BROKERAGE AND INVESTMENT BROKERAGE FIRM BASED IN ST. LOUIS, WOULD BE THE TEAM’S FIRST OFFICIAL JERSEY SPONSOR, BEGINNING WITH THE 202—23 SEASON.  BLUES JERSEYS ARE AVAILABLE FOR PURCHASE WITH OR WITHOUT THE STIFEL LOGO ON THEM.</a:t>
              </a:r>
              <a:endParaRPr/>
            </a:p>
          </p:txBody>
        </p:sp>
        <p:sp>
          <p:nvSpPr>
            <p:cNvPr id="319" name="Google Shape;319;p20"/>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ST. LOUIS BLUES</a:t>
              </a:r>
              <a:endParaRPr/>
            </a:p>
          </p:txBody>
        </p:sp>
        <p:pic>
          <p:nvPicPr>
            <p:cNvPr id="320" name="Google Shape;320;p20"/>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321" name="Google Shape;321;p20"/>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322" name="Google Shape;322;p20"/>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323" name="Google Shape;323;p20" descr="Graphical user interface, text&#10;&#10;Description automatically generated">
            <a:hlinkClick r:id="rId5"/>
          </p:cNvPr>
          <p:cNvPicPr preferRelativeResize="0"/>
          <p:nvPr/>
        </p:nvPicPr>
        <p:blipFill rotWithShape="1">
          <a:blip r:embed="rId6">
            <a:alphaModFix/>
          </a:blip>
          <a:srcRect/>
          <a:stretch/>
        </p:blipFill>
        <p:spPr>
          <a:xfrm>
            <a:off x="10079260" y="586838"/>
            <a:ext cx="4625378" cy="3943431"/>
          </a:xfrm>
          <a:prstGeom prst="rect">
            <a:avLst/>
          </a:prstGeom>
          <a:noFill/>
          <a:ln>
            <a:noFill/>
          </a:ln>
        </p:spPr>
      </p:pic>
      <p:pic>
        <p:nvPicPr>
          <p:cNvPr id="324" name="Google Shape;324;p20" descr="Graphical user interface, text, application, email&#10;&#10;Description automatically generated"/>
          <p:cNvPicPr preferRelativeResize="0"/>
          <p:nvPr/>
        </p:nvPicPr>
        <p:blipFill rotWithShape="1">
          <a:blip r:embed="rId7">
            <a:alphaModFix/>
          </a:blip>
          <a:srcRect b="83641"/>
          <a:stretch/>
        </p:blipFill>
        <p:spPr>
          <a:xfrm>
            <a:off x="10079260" y="4518894"/>
            <a:ext cx="4625378" cy="1055526"/>
          </a:xfrm>
          <a:prstGeom prst="rect">
            <a:avLst/>
          </a:prstGeom>
          <a:noFill/>
          <a:ln>
            <a:noFill/>
          </a:ln>
        </p:spPr>
      </p:pic>
      <p:pic>
        <p:nvPicPr>
          <p:cNvPr id="325" name="Google Shape;325;p20" descr="Graphical user interface, text, application, email&#10;&#10;Description automatically generated"/>
          <p:cNvPicPr preferRelativeResize="0"/>
          <p:nvPr/>
        </p:nvPicPr>
        <p:blipFill rotWithShape="1">
          <a:blip r:embed="rId7">
            <a:alphaModFix/>
          </a:blip>
          <a:srcRect t="34457"/>
          <a:stretch/>
        </p:blipFill>
        <p:spPr>
          <a:xfrm>
            <a:off x="10079260" y="5545548"/>
            <a:ext cx="4625378" cy="422898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29"/>
        <p:cNvGrpSpPr/>
        <p:nvPr/>
      </p:nvGrpSpPr>
      <p:grpSpPr>
        <a:xfrm>
          <a:off x="0" y="0"/>
          <a:ext cx="0" cy="0"/>
          <a:chOff x="0" y="0"/>
          <a:chExt cx="0" cy="0"/>
        </a:xfrm>
      </p:grpSpPr>
      <p:sp>
        <p:nvSpPr>
          <p:cNvPr id="330" name="Google Shape;330;p21"/>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1" name="Google Shape;331;p21"/>
          <p:cNvGrpSpPr/>
          <p:nvPr/>
        </p:nvGrpSpPr>
        <p:grpSpPr>
          <a:xfrm>
            <a:off x="1447800" y="2254402"/>
            <a:ext cx="5505152" cy="5778193"/>
            <a:chOff x="0" y="-57150"/>
            <a:chExt cx="7340203" cy="7704260"/>
          </a:xfrm>
        </p:grpSpPr>
        <p:sp>
          <p:nvSpPr>
            <p:cNvPr id="332" name="Google Shape;332;p21"/>
            <p:cNvSpPr txBox="1"/>
            <p:nvPr/>
          </p:nvSpPr>
          <p:spPr>
            <a:xfrm>
              <a:off x="0" y="1394896"/>
              <a:ext cx="7340203" cy="872033"/>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CIRCA LAS VEGAS</a:t>
              </a:r>
              <a:endParaRPr/>
            </a:p>
          </p:txBody>
        </p:sp>
        <p:sp>
          <p:nvSpPr>
            <p:cNvPr id="333" name="Google Shape;333;p21"/>
            <p:cNvSpPr txBox="1"/>
            <p:nvPr/>
          </p:nvSpPr>
          <p:spPr>
            <a:xfrm>
              <a:off x="0" y="3598222"/>
              <a:ext cx="7340203" cy="4048888"/>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THE VEGAS GOLDEN KNIGHTS’ FIRST-EVER JERSEY PATCH PARTNER WILL BE CIRCA LAS VEGAS, A CASINO AND HOTEL RESORT IN DOWNTOWN LAS VEGAS THAT OPENED IN 2020.  THE DEAL IS REPORTEDLY A FIVE-YEAR AGREEMENT, BEGINNING WITH THE 2022-23 NHL SEASON.</a:t>
              </a:r>
              <a:endParaRPr/>
            </a:p>
          </p:txBody>
        </p:sp>
        <p:sp>
          <p:nvSpPr>
            <p:cNvPr id="334" name="Google Shape;334;p21"/>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VEGAS GOLDEN KNIGHTS</a:t>
              </a:r>
              <a:endParaRPr sz="2400" b="1" i="0" u="none" strike="noStrike" cap="none">
                <a:solidFill>
                  <a:srgbClr val="555555"/>
                </a:solidFill>
                <a:latin typeface="Ubuntu"/>
                <a:ea typeface="Ubuntu"/>
                <a:cs typeface="Ubuntu"/>
                <a:sym typeface="Ubuntu"/>
              </a:endParaRPr>
            </a:p>
          </p:txBody>
        </p:sp>
        <p:pic>
          <p:nvPicPr>
            <p:cNvPr id="335" name="Google Shape;335;p21"/>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336" name="Google Shape;336;p21"/>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337" name="Google Shape;337;p21"/>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338" name="Google Shape;338;p21" descr="Text&#10;&#10;Description automatically generated">
            <a:hlinkClick r:id="rId5"/>
          </p:cNvPr>
          <p:cNvPicPr preferRelativeResize="0"/>
          <p:nvPr/>
        </p:nvPicPr>
        <p:blipFill rotWithShape="1">
          <a:blip r:embed="rId6">
            <a:alphaModFix/>
          </a:blip>
          <a:srcRect/>
          <a:stretch/>
        </p:blipFill>
        <p:spPr>
          <a:xfrm>
            <a:off x="10065584" y="1609332"/>
            <a:ext cx="6488511" cy="706833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42"/>
        <p:cNvGrpSpPr/>
        <p:nvPr/>
      </p:nvGrpSpPr>
      <p:grpSpPr>
        <a:xfrm>
          <a:off x="0" y="0"/>
          <a:ext cx="0" cy="0"/>
          <a:chOff x="0" y="0"/>
          <a:chExt cx="0" cy="0"/>
        </a:xfrm>
      </p:grpSpPr>
      <p:sp>
        <p:nvSpPr>
          <p:cNvPr id="343" name="Google Shape;343;p22"/>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4" name="Google Shape;344;p22"/>
          <p:cNvGrpSpPr/>
          <p:nvPr/>
        </p:nvGrpSpPr>
        <p:grpSpPr>
          <a:xfrm>
            <a:off x="1524000" y="1677321"/>
            <a:ext cx="6400800" cy="6932355"/>
            <a:chOff x="0" y="-57150"/>
            <a:chExt cx="7340203" cy="9243143"/>
          </a:xfrm>
        </p:grpSpPr>
        <p:sp>
          <p:nvSpPr>
            <p:cNvPr id="345" name="Google Shape;345;p22"/>
            <p:cNvSpPr txBox="1"/>
            <p:nvPr/>
          </p:nvSpPr>
          <p:spPr>
            <a:xfrm>
              <a:off x="0" y="1394896"/>
              <a:ext cx="7340203" cy="1744067"/>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TRIA ORTHOPEDICS</a:t>
              </a:r>
              <a:endParaRPr/>
            </a:p>
          </p:txBody>
        </p:sp>
        <p:sp>
          <p:nvSpPr>
            <p:cNvPr id="346" name="Google Shape;346;p22"/>
            <p:cNvSpPr txBox="1"/>
            <p:nvPr/>
          </p:nvSpPr>
          <p:spPr>
            <a:xfrm>
              <a:off x="0" y="3598222"/>
              <a:ext cx="7340203" cy="5587771"/>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ACCORDING TO A REPORT FROM SPORTSPRO MEDIA, THE WILD AGREED TO A FIVE-YEAR, $28 MILLION DEAL IN 2022 WITH TRIA ORTHOPEDICS TO MAKE THE LONG-TIME SPONSOR OF THE FRANCHISE THE TEAM’S OFFICIAL JERSEY SPONSOR.  DR. JOEL BOYD, A TRIA ORTHOPDEDIC SURGEON, HAS SERVED AS THE ONLY TEAM PHYSICIAN IN FRANCHISE HISTORY. </a:t>
              </a:r>
              <a:endParaRPr/>
            </a:p>
          </p:txBody>
        </p:sp>
        <p:sp>
          <p:nvSpPr>
            <p:cNvPr id="347" name="Google Shape;347;p22"/>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MINNESOTA WILD</a:t>
              </a:r>
              <a:endParaRPr/>
            </a:p>
          </p:txBody>
        </p:sp>
        <p:pic>
          <p:nvPicPr>
            <p:cNvPr id="348" name="Google Shape;348;p22"/>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349" name="Google Shape;349;p22"/>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350" name="Google Shape;350;p22"/>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351" name="Google Shape;351;p22" descr="A picture containing application&#10;&#10;Description automatically generated">
            <a:hlinkClick r:id="rId5"/>
          </p:cNvPr>
          <p:cNvPicPr preferRelativeResize="0"/>
          <p:nvPr/>
        </p:nvPicPr>
        <p:blipFill rotWithShape="1">
          <a:blip r:embed="rId6">
            <a:alphaModFix/>
          </a:blip>
          <a:srcRect/>
          <a:stretch/>
        </p:blipFill>
        <p:spPr>
          <a:xfrm>
            <a:off x="10210800" y="599450"/>
            <a:ext cx="5688411" cy="905029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55"/>
        <p:cNvGrpSpPr/>
        <p:nvPr/>
      </p:nvGrpSpPr>
      <p:grpSpPr>
        <a:xfrm>
          <a:off x="0" y="0"/>
          <a:ext cx="0" cy="0"/>
          <a:chOff x="0" y="0"/>
          <a:chExt cx="0" cy="0"/>
        </a:xfrm>
      </p:grpSpPr>
      <p:sp>
        <p:nvSpPr>
          <p:cNvPr id="356" name="Google Shape;356;p23"/>
          <p:cNvSpPr/>
          <p:nvPr/>
        </p:nvSpPr>
        <p:spPr>
          <a:xfrm>
            <a:off x="455209" y="487069"/>
            <a:ext cx="17377583" cy="9312861"/>
          </a:xfrm>
          <a:prstGeom prst="rect">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7" name="Google Shape;357;p23"/>
          <p:cNvGrpSpPr/>
          <p:nvPr/>
        </p:nvGrpSpPr>
        <p:grpSpPr>
          <a:xfrm>
            <a:off x="1447800" y="2586038"/>
            <a:ext cx="5505152" cy="5008752"/>
            <a:chOff x="0" y="-57150"/>
            <a:chExt cx="7340203" cy="6678338"/>
          </a:xfrm>
        </p:grpSpPr>
        <p:sp>
          <p:nvSpPr>
            <p:cNvPr id="358" name="Google Shape;358;p23"/>
            <p:cNvSpPr txBox="1"/>
            <p:nvPr/>
          </p:nvSpPr>
          <p:spPr>
            <a:xfrm>
              <a:off x="0" y="1394896"/>
              <a:ext cx="7340203" cy="872033"/>
            </a:xfrm>
            <a:prstGeom prst="rect">
              <a:avLst/>
            </a:prstGeom>
            <a:noFill/>
            <a:ln>
              <a:noFill/>
            </a:ln>
          </p:spPr>
          <p:txBody>
            <a:bodyPr spcFirstLastPara="1" wrap="square" lIns="0" tIns="0" rIns="0" bIns="0" anchor="t" anchorCtr="0">
              <a:spAutoFit/>
            </a:bodyPr>
            <a:lstStyle/>
            <a:p>
              <a:pPr marL="0" marR="0" lvl="0" indent="0" algn="r" rtl="0">
                <a:lnSpc>
                  <a:spcPct val="120000"/>
                </a:lnSpc>
                <a:spcBef>
                  <a:spcPts val="0"/>
                </a:spcBef>
                <a:spcAft>
                  <a:spcPts val="0"/>
                </a:spcAft>
                <a:buClr>
                  <a:srgbClr val="F5FBF6"/>
                </a:buClr>
                <a:buSzPts val="4245"/>
                <a:buFont typeface="League Spartan"/>
                <a:buNone/>
              </a:pPr>
              <a:r>
                <a:rPr lang="en-US" sz="4245" b="0" i="0" u="none" strike="noStrike" cap="none">
                  <a:solidFill>
                    <a:srgbClr val="F5FBF6"/>
                  </a:solidFill>
                  <a:latin typeface="League Spartan"/>
                  <a:ea typeface="League Spartan"/>
                  <a:cs typeface="League Spartan"/>
                  <a:sym typeface="League Spartan"/>
                </a:rPr>
                <a:t>SAFELITE</a:t>
              </a:r>
              <a:endParaRPr/>
            </a:p>
          </p:txBody>
        </p:sp>
        <p:sp>
          <p:nvSpPr>
            <p:cNvPr id="359" name="Google Shape;359;p23"/>
            <p:cNvSpPr txBox="1"/>
            <p:nvPr/>
          </p:nvSpPr>
          <p:spPr>
            <a:xfrm>
              <a:off x="0" y="3598222"/>
              <a:ext cx="7340203" cy="3022966"/>
            </a:xfrm>
            <a:prstGeom prst="rect">
              <a:avLst/>
            </a:prstGeom>
            <a:noFill/>
            <a:ln>
              <a:noFill/>
            </a:ln>
          </p:spPr>
          <p:txBody>
            <a:bodyPr spcFirstLastPara="1" wrap="square" lIns="0" tIns="0" rIns="0" bIns="0" anchor="t" anchorCtr="0">
              <a:spAutoFit/>
            </a:bodyPr>
            <a:lstStyle/>
            <a:p>
              <a:pPr marL="0" marR="0" lvl="0" indent="0" algn="r"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SAFELITE, A COLUMBUS OHIO-BASED AUTOGLASS AND INSURANCE COMPANY, SIGNED A THREE-YEAR AGREEMENT TO BECOME THE BLUE JACKETS’ FIRST EVER OFFICAL JERSEY SPONSOR.</a:t>
              </a:r>
              <a:endParaRPr/>
            </a:p>
          </p:txBody>
        </p:sp>
        <p:sp>
          <p:nvSpPr>
            <p:cNvPr id="360" name="Google Shape;360;p23"/>
            <p:cNvSpPr txBox="1"/>
            <p:nvPr/>
          </p:nvSpPr>
          <p:spPr>
            <a:xfrm>
              <a:off x="0" y="-57150"/>
              <a:ext cx="7340203" cy="534670"/>
            </a:xfrm>
            <a:prstGeom prst="rect">
              <a:avLst/>
            </a:prstGeom>
            <a:noFill/>
            <a:ln>
              <a:noFill/>
            </a:ln>
          </p:spPr>
          <p:txBody>
            <a:bodyPr spcFirstLastPara="1" wrap="square" lIns="0" tIns="0" rIns="0" bIns="0" anchor="t" anchorCtr="0">
              <a:spAutoFit/>
            </a:bodyPr>
            <a:lstStyle/>
            <a:p>
              <a:pPr marL="0" marR="0" lvl="0" indent="0" algn="r" rtl="0">
                <a:lnSpc>
                  <a:spcPct val="140000"/>
                </a:lnSpc>
                <a:spcBef>
                  <a:spcPts val="0"/>
                </a:spcBef>
                <a:spcAft>
                  <a:spcPts val="0"/>
                </a:spcAft>
                <a:buClr>
                  <a:srgbClr val="555555"/>
                </a:buClr>
                <a:buSzPts val="2400"/>
                <a:buFont typeface="Ubuntu"/>
                <a:buNone/>
              </a:pPr>
              <a:r>
                <a:rPr lang="en-US" sz="2400" b="1" i="0" u="none" strike="noStrike" cap="none">
                  <a:solidFill>
                    <a:srgbClr val="555555"/>
                  </a:solidFill>
                  <a:latin typeface="Ubuntu"/>
                  <a:ea typeface="Ubuntu"/>
                  <a:cs typeface="Ubuntu"/>
                  <a:sym typeface="Ubuntu"/>
                </a:rPr>
                <a:t>COLUMBUS BLUE JACKETS</a:t>
              </a:r>
              <a:endParaRPr/>
            </a:p>
          </p:txBody>
        </p:sp>
        <p:pic>
          <p:nvPicPr>
            <p:cNvPr id="361" name="Google Shape;361;p23"/>
            <p:cNvPicPr preferRelativeResize="0"/>
            <p:nvPr/>
          </p:nvPicPr>
          <p:blipFill rotWithShape="1">
            <a:blip r:embed="rId3">
              <a:alphaModFix/>
            </a:blip>
            <a:srcRect/>
            <a:stretch/>
          </p:blipFill>
          <p:spPr>
            <a:xfrm>
              <a:off x="4916740" y="901965"/>
              <a:ext cx="2421003" cy="88268"/>
            </a:xfrm>
            <a:prstGeom prst="rect">
              <a:avLst/>
            </a:prstGeom>
            <a:noFill/>
            <a:ln>
              <a:noFill/>
            </a:ln>
          </p:spPr>
        </p:pic>
      </p:grpSp>
      <p:pic>
        <p:nvPicPr>
          <p:cNvPr id="362" name="Google Shape;362;p23"/>
          <p:cNvPicPr preferRelativeResize="0"/>
          <p:nvPr/>
        </p:nvPicPr>
        <p:blipFill rotWithShape="1">
          <a:blip r:embed="rId4">
            <a:alphaModFix/>
          </a:blip>
          <a:srcRect/>
          <a:stretch/>
        </p:blipFill>
        <p:spPr>
          <a:xfrm>
            <a:off x="13309840" y="9815861"/>
            <a:ext cx="461876" cy="487069"/>
          </a:xfrm>
          <a:prstGeom prst="rect">
            <a:avLst/>
          </a:prstGeom>
          <a:noFill/>
          <a:ln>
            <a:noFill/>
          </a:ln>
        </p:spPr>
      </p:pic>
      <p:sp>
        <p:nvSpPr>
          <p:cNvPr id="363" name="Google Shape;363;p23"/>
          <p:cNvSpPr txBox="1"/>
          <p:nvPr/>
        </p:nvSpPr>
        <p:spPr>
          <a:xfrm>
            <a:off x="9386489" y="9921539"/>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pic>
        <p:nvPicPr>
          <p:cNvPr id="364" name="Google Shape;364;p23" descr="Graphical user interface, application&#10;&#10;Description automatically generated">
            <a:hlinkClick r:id="rId5"/>
          </p:cNvPr>
          <p:cNvPicPr preferRelativeResize="0"/>
          <p:nvPr/>
        </p:nvPicPr>
        <p:blipFill rotWithShape="1">
          <a:blip r:embed="rId6">
            <a:alphaModFix/>
          </a:blip>
          <a:srcRect/>
          <a:stretch/>
        </p:blipFill>
        <p:spPr>
          <a:xfrm>
            <a:off x="9386489" y="1433551"/>
            <a:ext cx="6934200" cy="674034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68"/>
        <p:cNvGrpSpPr/>
        <p:nvPr/>
      </p:nvGrpSpPr>
      <p:grpSpPr>
        <a:xfrm>
          <a:off x="0" y="0"/>
          <a:ext cx="0" cy="0"/>
          <a:chOff x="0" y="0"/>
          <a:chExt cx="0" cy="0"/>
        </a:xfrm>
      </p:grpSpPr>
      <p:grpSp>
        <p:nvGrpSpPr>
          <p:cNvPr id="369" name="Google Shape;369;p24"/>
          <p:cNvGrpSpPr/>
          <p:nvPr/>
        </p:nvGrpSpPr>
        <p:grpSpPr>
          <a:xfrm>
            <a:off x="8501063" y="1333026"/>
            <a:ext cx="8315775" cy="8112068"/>
            <a:chOff x="0" y="0"/>
            <a:chExt cx="11087700" cy="10816088"/>
          </a:xfrm>
        </p:grpSpPr>
        <p:sp>
          <p:nvSpPr>
            <p:cNvPr id="370" name="Google Shape;370;p24"/>
            <p:cNvSpPr txBox="1"/>
            <p:nvPr/>
          </p:nvSpPr>
          <p:spPr>
            <a:xfrm>
              <a:off x="0" y="0"/>
              <a:ext cx="11087640" cy="8509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5C5E63"/>
                </a:buClr>
                <a:buSzPts val="4245"/>
                <a:buFont typeface="League Spartan"/>
                <a:buNone/>
              </a:pPr>
              <a:r>
                <a:rPr lang="en-US" sz="4245" b="0" i="0" u="none" strike="noStrike" cap="none">
                  <a:solidFill>
                    <a:srgbClr val="5C5E63"/>
                  </a:solidFill>
                  <a:latin typeface="League Spartan"/>
                  <a:ea typeface="League Spartan"/>
                  <a:cs typeface="League Spartan"/>
                  <a:sym typeface="League Spartan"/>
                </a:rPr>
                <a:t>DISCUSSION QUESTIONS</a:t>
              </a:r>
              <a:endParaRPr/>
            </a:p>
          </p:txBody>
        </p:sp>
        <p:sp>
          <p:nvSpPr>
            <p:cNvPr id="371" name="Google Shape;371;p24"/>
            <p:cNvSpPr txBox="1"/>
            <p:nvPr/>
          </p:nvSpPr>
          <p:spPr>
            <a:xfrm>
              <a:off x="0" y="1268288"/>
              <a:ext cx="11087700" cy="95478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1) What is commercialism?</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150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2) What is the paradox of commercialism as it relates to the business of sports and entertainment?</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150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3) Why do you think some fans are upset about the NHL allowing teams to sell ads on jerseys?</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150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4) Do you think the league should have allowed teams to sell ads?  Why or why not?</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150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5) Do other professional sports leagues in North America allow jersey sponsorships?  How do you think fans feel about those partnerships?</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150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6) What is sponsorship?</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150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7) What is sponsorship inventory?</a:t>
              </a:r>
              <a:endParaRPr/>
            </a:p>
            <a:p>
              <a:pPr marL="0" marR="0" lvl="0" indent="0" algn="l" rtl="0">
                <a:lnSpc>
                  <a:spcPct val="140000"/>
                </a:lnSpc>
                <a:spcBef>
                  <a:spcPts val="1500"/>
                </a:spcBef>
                <a:spcAft>
                  <a:spcPts val="150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p:txBody>
        </p:sp>
      </p:grpSp>
      <p:pic>
        <p:nvPicPr>
          <p:cNvPr id="372" name="Google Shape;372;p24"/>
          <p:cNvPicPr preferRelativeResize="0"/>
          <p:nvPr/>
        </p:nvPicPr>
        <p:blipFill rotWithShape="1">
          <a:blip r:embed="rId3">
            <a:alphaModFix/>
          </a:blip>
          <a:srcRect/>
          <a:stretch/>
        </p:blipFill>
        <p:spPr>
          <a:xfrm>
            <a:off x="8501062" y="1028700"/>
            <a:ext cx="1815752" cy="66201"/>
          </a:xfrm>
          <a:prstGeom prst="rect">
            <a:avLst/>
          </a:prstGeom>
          <a:noFill/>
          <a:ln>
            <a:noFill/>
          </a:ln>
        </p:spPr>
      </p:pic>
      <p:pic>
        <p:nvPicPr>
          <p:cNvPr id="373" name="Google Shape;373;p24"/>
          <p:cNvPicPr preferRelativeResize="0"/>
          <p:nvPr/>
        </p:nvPicPr>
        <p:blipFill rotWithShape="1">
          <a:blip r:embed="rId4">
            <a:alphaModFix/>
          </a:blip>
          <a:srcRect l="27980" r="27980"/>
          <a:stretch/>
        </p:blipFill>
        <p:spPr>
          <a:xfrm>
            <a:off x="-309383" y="-51345"/>
            <a:ext cx="8026363" cy="10396123"/>
          </a:xfrm>
          <a:prstGeom prst="rect">
            <a:avLst/>
          </a:prstGeom>
          <a:noFill/>
          <a:ln>
            <a:noFill/>
          </a:ln>
        </p:spPr>
      </p:pic>
      <p:pic>
        <p:nvPicPr>
          <p:cNvPr id="374" name="Google Shape;374;p24"/>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375" name="Google Shape;375;p24"/>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376" name="Google Shape;376;p24"/>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Clr>
                <a:srgbClr val="555555"/>
              </a:buClr>
              <a:buSzPts val="1600"/>
              <a:buFont typeface="Ubuntu"/>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80"/>
        <p:cNvGrpSpPr/>
        <p:nvPr/>
      </p:nvGrpSpPr>
      <p:grpSpPr>
        <a:xfrm>
          <a:off x="0" y="0"/>
          <a:ext cx="0" cy="0"/>
          <a:chOff x="0" y="0"/>
          <a:chExt cx="0" cy="0"/>
        </a:xfrm>
      </p:grpSpPr>
      <p:grpSp>
        <p:nvGrpSpPr>
          <p:cNvPr id="381" name="Google Shape;381;p25"/>
          <p:cNvGrpSpPr/>
          <p:nvPr/>
        </p:nvGrpSpPr>
        <p:grpSpPr>
          <a:xfrm>
            <a:off x="8501063" y="1333026"/>
            <a:ext cx="8315730" cy="7835089"/>
            <a:chOff x="0" y="0"/>
            <a:chExt cx="11087640" cy="10446782"/>
          </a:xfrm>
        </p:grpSpPr>
        <p:sp>
          <p:nvSpPr>
            <p:cNvPr id="382" name="Google Shape;382;p25"/>
            <p:cNvSpPr txBox="1"/>
            <p:nvPr/>
          </p:nvSpPr>
          <p:spPr>
            <a:xfrm>
              <a:off x="0" y="0"/>
              <a:ext cx="11087640" cy="8509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245" b="0" i="0" u="none" strike="noStrike" cap="none">
                  <a:solidFill>
                    <a:srgbClr val="5C5E63"/>
                  </a:solidFill>
                  <a:latin typeface="League Spartan"/>
                  <a:ea typeface="League Spartan"/>
                  <a:cs typeface="League Spartan"/>
                  <a:sym typeface="League Spartan"/>
                </a:rPr>
                <a:t>DISCUSSION QUESTIONS</a:t>
              </a:r>
              <a:endParaRPr/>
            </a:p>
          </p:txBody>
        </p:sp>
        <p:sp>
          <p:nvSpPr>
            <p:cNvPr id="383" name="Google Shape;383;p25"/>
            <p:cNvSpPr txBox="1"/>
            <p:nvPr/>
          </p:nvSpPr>
          <p:spPr>
            <a:xfrm>
              <a:off x="0" y="1268288"/>
              <a:ext cx="11087640" cy="9178494"/>
            </a:xfrm>
            <a:prstGeom prst="rect">
              <a:avLst/>
            </a:prstGeom>
            <a:noFill/>
            <a:ln>
              <a:noFill/>
            </a:ln>
          </p:spPr>
          <p:txBody>
            <a:bodyPr spcFirstLastPara="1" wrap="square" lIns="0" tIns="0" rIns="0" bIns="0" anchor="t" anchorCtr="0">
              <a:spAutoFit/>
            </a:bodyPr>
            <a:lstStyle/>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8) How does the NHL’s decision to allow jersey advertising represent an example of sponsorship inventory?</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9) Do you think the brands who have partnered with NHL teams expected to see any backlash from fans? </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10) What is crisis management?</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11) How do you think teams and their corporate partners should respond to the criticism of the jersey deals (if at all)?  </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12) What is personal selling?</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13) How might personal selling represent a career opportunity in sports?  </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p:txBody>
        </p:sp>
      </p:grpSp>
      <p:pic>
        <p:nvPicPr>
          <p:cNvPr id="384" name="Google Shape;384;p25"/>
          <p:cNvPicPr preferRelativeResize="0"/>
          <p:nvPr/>
        </p:nvPicPr>
        <p:blipFill rotWithShape="1">
          <a:blip r:embed="rId3">
            <a:alphaModFix/>
          </a:blip>
          <a:srcRect/>
          <a:stretch/>
        </p:blipFill>
        <p:spPr>
          <a:xfrm>
            <a:off x="8501062" y="1028700"/>
            <a:ext cx="1815752" cy="66201"/>
          </a:xfrm>
          <a:prstGeom prst="rect">
            <a:avLst/>
          </a:prstGeom>
          <a:noFill/>
          <a:ln>
            <a:noFill/>
          </a:ln>
        </p:spPr>
      </p:pic>
      <p:pic>
        <p:nvPicPr>
          <p:cNvPr id="385" name="Google Shape;385;p25"/>
          <p:cNvPicPr preferRelativeResize="0"/>
          <p:nvPr/>
        </p:nvPicPr>
        <p:blipFill rotWithShape="1">
          <a:blip r:embed="rId4">
            <a:alphaModFix/>
          </a:blip>
          <a:srcRect l="27980" r="27980"/>
          <a:stretch/>
        </p:blipFill>
        <p:spPr>
          <a:xfrm>
            <a:off x="-309383" y="-51345"/>
            <a:ext cx="8026363" cy="10396123"/>
          </a:xfrm>
          <a:prstGeom prst="rect">
            <a:avLst/>
          </a:prstGeom>
          <a:noFill/>
          <a:ln>
            <a:noFill/>
          </a:ln>
        </p:spPr>
      </p:pic>
      <p:pic>
        <p:nvPicPr>
          <p:cNvPr id="386" name="Google Shape;386;p25"/>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387" name="Google Shape;387;p25"/>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388" name="Google Shape;388;p25"/>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392"/>
        <p:cNvGrpSpPr/>
        <p:nvPr/>
      </p:nvGrpSpPr>
      <p:grpSpPr>
        <a:xfrm>
          <a:off x="0" y="0"/>
          <a:ext cx="0" cy="0"/>
          <a:chOff x="0" y="0"/>
          <a:chExt cx="0" cy="0"/>
        </a:xfrm>
      </p:grpSpPr>
      <p:grpSp>
        <p:nvGrpSpPr>
          <p:cNvPr id="393" name="Google Shape;393;p26"/>
          <p:cNvGrpSpPr/>
          <p:nvPr/>
        </p:nvGrpSpPr>
        <p:grpSpPr>
          <a:xfrm>
            <a:off x="8501063" y="1333026"/>
            <a:ext cx="8315775" cy="7847243"/>
            <a:chOff x="0" y="0"/>
            <a:chExt cx="11087700" cy="10462988"/>
          </a:xfrm>
        </p:grpSpPr>
        <p:sp>
          <p:nvSpPr>
            <p:cNvPr id="394" name="Google Shape;394;p26"/>
            <p:cNvSpPr txBox="1"/>
            <p:nvPr/>
          </p:nvSpPr>
          <p:spPr>
            <a:xfrm>
              <a:off x="0" y="0"/>
              <a:ext cx="11087640" cy="8509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245" b="0" i="0" u="none" strike="noStrike" cap="none">
                  <a:solidFill>
                    <a:srgbClr val="5C5E63"/>
                  </a:solidFill>
                  <a:latin typeface="League Spartan"/>
                  <a:ea typeface="League Spartan"/>
                  <a:cs typeface="League Spartan"/>
                  <a:sym typeface="League Spartan"/>
                </a:rPr>
                <a:t>STUDENT ACTIVITY</a:t>
              </a:r>
              <a:endParaRPr/>
            </a:p>
          </p:txBody>
        </p:sp>
        <p:sp>
          <p:nvSpPr>
            <p:cNvPr id="395" name="Google Shape;395;p26"/>
            <p:cNvSpPr txBox="1"/>
            <p:nvPr/>
          </p:nvSpPr>
          <p:spPr>
            <a:xfrm>
              <a:off x="0" y="1268288"/>
              <a:ext cx="11087700" cy="919470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122" b="0" i="0" u="none" strike="noStrike" cap="none">
                  <a:solidFill>
                    <a:srgbClr val="555555"/>
                  </a:solidFill>
                  <a:latin typeface="Ubuntu"/>
                  <a:ea typeface="Ubuntu"/>
                  <a:cs typeface="Ubuntu"/>
                  <a:sym typeface="Ubuntu"/>
                </a:rPr>
                <a:t>1) Using information from this presentation, determine which NHL teams do </a:t>
              </a:r>
              <a:r>
                <a:rPr lang="en-US" sz="2122" b="0" i="1" u="none" strike="noStrike" cap="none">
                  <a:solidFill>
                    <a:srgbClr val="555555"/>
                  </a:solidFill>
                  <a:latin typeface="Ubuntu"/>
                  <a:ea typeface="Ubuntu"/>
                  <a:cs typeface="Ubuntu"/>
                  <a:sym typeface="Ubuntu"/>
                </a:rPr>
                <a:t>not</a:t>
              </a:r>
              <a:r>
                <a:rPr lang="en-US" sz="2122" b="0" i="0" u="none" strike="noStrike" cap="none">
                  <a:solidFill>
                    <a:srgbClr val="555555"/>
                  </a:solidFill>
                  <a:latin typeface="Ubuntu"/>
                  <a:ea typeface="Ubuntu"/>
                  <a:cs typeface="Ubuntu"/>
                  <a:sym typeface="Ubuntu"/>
                </a:rPr>
                <a:t> have a current jersey partner.</a:t>
              </a:r>
              <a:endParaRPr/>
            </a:p>
            <a:p>
              <a:pPr marL="0" marR="0" lvl="0" indent="0" algn="l" rtl="0">
                <a:lnSpc>
                  <a:spcPct val="140000"/>
                </a:lnSpc>
                <a:spcBef>
                  <a:spcPts val="2000"/>
                </a:spcBef>
                <a:spcAft>
                  <a:spcPts val="0"/>
                </a:spcAft>
                <a:buNone/>
              </a:pPr>
              <a:r>
                <a:rPr lang="en-US" sz="2122" b="0" i="0" u="none" strike="noStrike" cap="none">
                  <a:solidFill>
                    <a:srgbClr val="555555"/>
                  </a:solidFill>
                  <a:latin typeface="Ubuntu"/>
                  <a:ea typeface="Ubuntu"/>
                  <a:cs typeface="Ubuntu"/>
                  <a:sym typeface="Ubuntu"/>
                </a:rPr>
                <a:t>2) Select one of those teams.</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2000"/>
                </a:spcBef>
                <a:spcAft>
                  <a:spcPts val="0"/>
                </a:spcAft>
                <a:buNone/>
              </a:pPr>
              <a:r>
                <a:rPr lang="en-US" sz="2122" b="0" i="0" u="none" strike="noStrike" cap="none">
                  <a:solidFill>
                    <a:srgbClr val="555555"/>
                  </a:solidFill>
                  <a:latin typeface="Ubuntu"/>
                  <a:ea typeface="Ubuntu"/>
                  <a:cs typeface="Ubuntu"/>
                  <a:sym typeface="Ubuntu"/>
                </a:rPr>
                <a:t>3) Research that team’s existing sponsors.</a:t>
              </a:r>
              <a:endParaRPr/>
            </a:p>
            <a:p>
              <a:pPr marL="0" marR="0" lvl="0" indent="0" algn="l" rtl="0">
                <a:lnSpc>
                  <a:spcPct val="140000"/>
                </a:lnSpc>
                <a:spcBef>
                  <a:spcPts val="2000"/>
                </a:spcBef>
                <a:spcAft>
                  <a:spcPts val="0"/>
                </a:spcAft>
                <a:buNone/>
              </a:pPr>
              <a:r>
                <a:rPr lang="en-US" sz="2122" b="0" i="0" u="none" strike="noStrike" cap="none">
                  <a:solidFill>
                    <a:srgbClr val="555555"/>
                  </a:solidFill>
                  <a:latin typeface="Ubuntu"/>
                  <a:ea typeface="Ubuntu"/>
                  <a:cs typeface="Ubuntu"/>
                  <a:sym typeface="Ubuntu"/>
                </a:rPr>
                <a:t>4) Identify a business or brand that might represent a good fit as a potential jersey patch partner for the team.</a:t>
              </a:r>
              <a:endParaRPr/>
            </a:p>
            <a:p>
              <a:pPr marL="0" marR="0" lvl="0" indent="0" algn="l" rtl="0">
                <a:lnSpc>
                  <a:spcPct val="140000"/>
                </a:lnSpc>
                <a:spcBef>
                  <a:spcPts val="2000"/>
                </a:spcBef>
                <a:spcAft>
                  <a:spcPts val="0"/>
                </a:spcAft>
                <a:buNone/>
              </a:pPr>
              <a:r>
                <a:rPr lang="en-US" sz="2122" b="0" i="0" u="none" strike="noStrike" cap="none">
                  <a:solidFill>
                    <a:srgbClr val="555555"/>
                  </a:solidFill>
                  <a:latin typeface="Ubuntu"/>
                  <a:ea typeface="Ubuntu"/>
                  <a:cs typeface="Ubuntu"/>
                  <a:sym typeface="Ubuntu"/>
                </a:rPr>
                <a:t>5) Develop a sales proposal to sell the business on brand as the team’s official jersey sponsor.</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2000"/>
                </a:spcBef>
                <a:spcAft>
                  <a:spcPts val="0"/>
                </a:spcAft>
                <a:buNone/>
              </a:pPr>
              <a:r>
                <a:rPr lang="en-US" sz="2122" b="0" i="0" u="none" strike="noStrike" cap="none">
                  <a:solidFill>
                    <a:srgbClr val="555555"/>
                  </a:solidFill>
                  <a:latin typeface="Ubuntu"/>
                  <a:ea typeface="Ubuntu"/>
                  <a:cs typeface="Ubuntu"/>
                  <a:sym typeface="Ubuntu"/>
                </a:rPr>
                <a:t>6) Present the proposal in class.</a:t>
              </a:r>
              <a:endParaRPr sz="2122" b="0" i="0" u="none" strike="noStrike" cap="none">
                <a:solidFill>
                  <a:srgbClr val="555555"/>
                </a:solidFill>
                <a:latin typeface="Ubuntu"/>
                <a:ea typeface="Ubuntu"/>
                <a:cs typeface="Ubuntu"/>
                <a:sym typeface="Ubuntu"/>
              </a:endParaRPr>
            </a:p>
            <a:p>
              <a:pPr marL="0" marR="0" lvl="0" indent="0" algn="l" rtl="0">
                <a:lnSpc>
                  <a:spcPct val="140000"/>
                </a:lnSpc>
                <a:spcBef>
                  <a:spcPts val="2000"/>
                </a:spcBef>
                <a:spcAft>
                  <a:spcPts val="2000"/>
                </a:spcAft>
                <a:buNone/>
              </a:pPr>
              <a:r>
                <a:rPr lang="en-US" sz="2122" b="0" i="0" u="none" strike="noStrike" cap="none">
                  <a:solidFill>
                    <a:srgbClr val="555555"/>
                  </a:solidFill>
                  <a:latin typeface="Ubuntu"/>
                  <a:ea typeface="Ubuntu"/>
                  <a:cs typeface="Ubuntu"/>
                  <a:sym typeface="Ubuntu"/>
                </a:rPr>
                <a:t>7) Develop a crisis management strategy for how the team and business/brand will respond to any potential backlash or criticism surrounding the deal.</a:t>
              </a:r>
              <a:endParaRPr/>
            </a:p>
          </p:txBody>
        </p:sp>
      </p:grpSp>
      <p:pic>
        <p:nvPicPr>
          <p:cNvPr id="396" name="Google Shape;396;p26"/>
          <p:cNvPicPr preferRelativeResize="0"/>
          <p:nvPr/>
        </p:nvPicPr>
        <p:blipFill rotWithShape="1">
          <a:blip r:embed="rId3">
            <a:alphaModFix/>
          </a:blip>
          <a:srcRect/>
          <a:stretch/>
        </p:blipFill>
        <p:spPr>
          <a:xfrm>
            <a:off x="8501062" y="1028700"/>
            <a:ext cx="1815752" cy="66201"/>
          </a:xfrm>
          <a:prstGeom prst="rect">
            <a:avLst/>
          </a:prstGeom>
          <a:noFill/>
          <a:ln>
            <a:noFill/>
          </a:ln>
        </p:spPr>
      </p:pic>
      <p:sp>
        <p:nvSpPr>
          <p:cNvPr id="397" name="Google Shape;397;p26"/>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600" b="1" i="0" u="none" strike="noStrike" cap="none">
                <a:solidFill>
                  <a:srgbClr val="555555"/>
                </a:solidFill>
                <a:latin typeface="Ubuntu"/>
                <a:ea typeface="Ubuntu"/>
                <a:cs typeface="Ubuntu"/>
                <a:sym typeface="Ubuntu"/>
              </a:rPr>
              <a:t>THE BUSINESS OF SPORTS AND ENTERTAINMENT</a:t>
            </a:r>
            <a:endParaRPr/>
          </a:p>
        </p:txBody>
      </p:sp>
      <p:pic>
        <p:nvPicPr>
          <p:cNvPr id="398" name="Google Shape;398;p26"/>
          <p:cNvPicPr preferRelativeResize="0"/>
          <p:nvPr/>
        </p:nvPicPr>
        <p:blipFill rotWithShape="1">
          <a:blip r:embed="rId4">
            <a:alphaModFix/>
          </a:blip>
          <a:srcRect l="27980" r="27980"/>
          <a:stretch/>
        </p:blipFill>
        <p:spPr>
          <a:xfrm>
            <a:off x="-309383" y="-51345"/>
            <a:ext cx="8026363" cy="10396123"/>
          </a:xfrm>
          <a:prstGeom prst="rect">
            <a:avLst/>
          </a:prstGeom>
          <a:noFill/>
          <a:ln>
            <a:noFill/>
          </a:ln>
        </p:spPr>
      </p:pic>
      <p:pic>
        <p:nvPicPr>
          <p:cNvPr id="399" name="Google Shape;399;p26"/>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400" name="Google Shape;400;p26"/>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404"/>
        <p:cNvGrpSpPr/>
        <p:nvPr/>
      </p:nvGrpSpPr>
      <p:grpSpPr>
        <a:xfrm>
          <a:off x="0" y="0"/>
          <a:ext cx="0" cy="0"/>
          <a:chOff x="0" y="0"/>
          <a:chExt cx="0" cy="0"/>
        </a:xfrm>
      </p:grpSpPr>
      <p:grpSp>
        <p:nvGrpSpPr>
          <p:cNvPr id="405" name="Google Shape;405;p27"/>
          <p:cNvGrpSpPr/>
          <p:nvPr/>
        </p:nvGrpSpPr>
        <p:grpSpPr>
          <a:xfrm>
            <a:off x="8454277" y="973700"/>
            <a:ext cx="9477523" cy="9387145"/>
            <a:chOff x="-54717" y="-479086"/>
            <a:chExt cx="11320500" cy="12516193"/>
          </a:xfrm>
        </p:grpSpPr>
        <p:sp>
          <p:nvSpPr>
            <p:cNvPr id="406" name="Google Shape;406;p27"/>
            <p:cNvSpPr txBox="1"/>
            <p:nvPr/>
          </p:nvSpPr>
          <p:spPr>
            <a:xfrm>
              <a:off x="-54716" y="-479086"/>
              <a:ext cx="11087700" cy="574500"/>
            </a:xfrm>
            <a:prstGeom prst="rect">
              <a:avLst/>
            </a:prstGeom>
            <a:noFill/>
            <a:ln>
              <a:noFill/>
            </a:ln>
          </p:spPr>
          <p:txBody>
            <a:bodyPr spcFirstLastPara="1" wrap="square" lIns="0" tIns="0" rIns="0" bIns="0" anchor="t" anchorCtr="0">
              <a:spAutoFit/>
            </a:bodyPr>
            <a:lstStyle/>
            <a:p>
              <a:pPr marL="0" marR="0" lvl="0" indent="0" algn="l" rtl="0">
                <a:lnSpc>
                  <a:spcPct val="181928"/>
                </a:lnSpc>
                <a:spcBef>
                  <a:spcPts val="0"/>
                </a:spcBef>
                <a:spcAft>
                  <a:spcPts val="0"/>
                </a:spcAft>
                <a:buNone/>
              </a:pPr>
              <a:r>
                <a:rPr lang="en-US" sz="2800" b="0" i="0" u="none" strike="noStrike" cap="none">
                  <a:solidFill>
                    <a:srgbClr val="5C5E63"/>
                  </a:solidFill>
                  <a:latin typeface="League Spartan"/>
                  <a:ea typeface="League Spartan"/>
                  <a:cs typeface="League Spartan"/>
                  <a:sym typeface="League Spartan"/>
                </a:rPr>
                <a:t>SOURCES</a:t>
              </a:r>
              <a:endParaRPr/>
            </a:p>
          </p:txBody>
        </p:sp>
        <p:sp>
          <p:nvSpPr>
            <p:cNvPr id="407" name="Google Shape;407;p27"/>
            <p:cNvSpPr txBox="1"/>
            <p:nvPr/>
          </p:nvSpPr>
          <p:spPr>
            <a:xfrm>
              <a:off x="-54717" y="680307"/>
              <a:ext cx="11320500" cy="11356800"/>
            </a:xfrm>
            <a:prstGeom prst="rect">
              <a:avLst/>
            </a:prstGeom>
            <a:noFill/>
            <a:ln>
              <a:noFill/>
            </a:ln>
          </p:spPr>
          <p:txBody>
            <a:bodyPr spcFirstLastPara="1" wrap="square" lIns="0" tIns="0" rIns="0" bIns="0" anchor="t" anchorCtr="0">
              <a:spAutoFit/>
            </a:bodyPr>
            <a:lstStyle/>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ca.sports.yahoo.com/hockey-world-unimpressed-with-new-sponsor-on-canadiens-jersey-212253078.html</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montrealgazette.com/sports/hockey/nhl/hockey-inside-out/disgusting-and-disgraceful-rbc-ad-on-habs-jersey-causes-uproar</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thestar.com/opinion/contributors/2022/09/18/a-royal-mess-over-bank-branding-on-montreal-canadiens-jersey.html</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yahoo.com/now/nhl-jersey-ads-what-patch-each-team-wearing-165635986.html</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apnews.com/article/business-new-jersey-devils-nhl-gary-bettman-coronavirus-pandemic-f1e38aa0e97f366520c0f0cd22f00f9c</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si.com/nhl/maple-leafs/news/maple-leafs-announce-ontario-dairy-as-jersey-patch-partner</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twitter.com/MapleLeafs/status/1572240021469421572</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sportspromedia.com/news/pittsburgh-penguins-highmark-jersey-patch-sponsorship-nhl</a:t>
              </a:r>
              <a:endParaRPr sz="1600" b="0" i="0" u="none" strike="noStrike" cap="none">
                <a:solidFill>
                  <a:srgbClr val="555555"/>
                </a:solidFill>
                <a:latin typeface="Ubuntu"/>
                <a:ea typeface="Ubuntu"/>
                <a:cs typeface="Ubuntu"/>
                <a:sym typeface="Ubuntu"/>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twitter.com/soshnick/status/1441399475990302720</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twitter.com/penguins/status/1516439104019382284</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twitter.com/ArizonaCoyotes/status/1572284517481848838</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nhl.com/coyotes/news/coyotes-announce-gila-river-resorts--casinos-as-jersey-patch-partner--season-presenting-sponsor-at-asus-mullett-arena/c-335596414</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twitter.com/StLouisBlues/status/1519813713653547008</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twitter.com/GoldenKnights/status/1518334000728707072</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twitter.com/BlueJacketsNHL/status/1505294869383852036</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nhl.com/bluejackets/news/columbus-blue-jackets-announce-safelite-as-official-jersey-sponsor/c-332009818</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twitter.com/mnwild/status/1556673418992517121</a:t>
              </a:r>
              <a:endParaRPr/>
            </a:p>
            <a:p>
              <a:pPr marL="228600" marR="0" lvl="0" indent="-228600" algn="l" rtl="0">
                <a:lnSpc>
                  <a:spcPct val="139937"/>
                </a:lnSpc>
                <a:spcBef>
                  <a:spcPts val="0"/>
                </a:spcBef>
                <a:spcAft>
                  <a:spcPts val="0"/>
                </a:spcAft>
                <a:buClr>
                  <a:srgbClr val="555555"/>
                </a:buClr>
                <a:buSzPts val="1600"/>
                <a:buFont typeface="Calibri"/>
                <a:buAutoNum type="arabicPeriod"/>
              </a:pPr>
              <a:r>
                <a:rPr lang="en-US" sz="1600" b="0" i="0" u="none" strike="noStrike" cap="none">
                  <a:solidFill>
                    <a:srgbClr val="555555"/>
                  </a:solidFill>
                  <a:latin typeface="Ubuntu"/>
                  <a:ea typeface="Ubuntu"/>
                  <a:cs typeface="Ubuntu"/>
                  <a:sym typeface="Ubuntu"/>
                </a:rPr>
                <a:t>nhl.com/wild/news/tria-patch-announcement/c-335191376</a:t>
              </a:r>
              <a:endParaRPr/>
            </a:p>
            <a:p>
              <a:pPr marL="0" marR="0" lvl="0" indent="0" algn="l" rtl="0">
                <a:lnSpc>
                  <a:spcPct val="139937"/>
                </a:lnSpc>
                <a:spcBef>
                  <a:spcPts val="0"/>
                </a:spcBef>
                <a:spcAft>
                  <a:spcPts val="0"/>
                </a:spcAft>
                <a:buNone/>
              </a:pPr>
              <a:endParaRPr sz="1600" b="0" i="0" u="none" strike="noStrike" cap="none">
                <a:solidFill>
                  <a:srgbClr val="555555"/>
                </a:solidFill>
                <a:latin typeface="Ubuntu"/>
                <a:ea typeface="Ubuntu"/>
                <a:cs typeface="Ubuntu"/>
                <a:sym typeface="Ubuntu"/>
              </a:endParaRPr>
            </a:p>
          </p:txBody>
        </p:sp>
      </p:grpSp>
      <p:pic>
        <p:nvPicPr>
          <p:cNvPr id="408" name="Google Shape;408;p27"/>
          <p:cNvPicPr preferRelativeResize="0"/>
          <p:nvPr/>
        </p:nvPicPr>
        <p:blipFill rotWithShape="1">
          <a:blip r:embed="rId3">
            <a:alphaModFix/>
          </a:blip>
          <a:srcRect/>
          <a:stretch/>
        </p:blipFill>
        <p:spPr>
          <a:xfrm>
            <a:off x="8489438" y="676142"/>
            <a:ext cx="1815752" cy="66201"/>
          </a:xfrm>
          <a:prstGeom prst="rect">
            <a:avLst/>
          </a:prstGeom>
          <a:noFill/>
          <a:ln>
            <a:noFill/>
          </a:ln>
        </p:spPr>
      </p:pic>
      <p:pic>
        <p:nvPicPr>
          <p:cNvPr id="409" name="Google Shape;409;p27"/>
          <p:cNvPicPr preferRelativeResize="0"/>
          <p:nvPr/>
        </p:nvPicPr>
        <p:blipFill rotWithShape="1">
          <a:blip r:embed="rId4">
            <a:alphaModFix/>
          </a:blip>
          <a:srcRect l="24264" r="24264"/>
          <a:stretch/>
        </p:blipFill>
        <p:spPr>
          <a:xfrm>
            <a:off x="-309383" y="-51345"/>
            <a:ext cx="8026363" cy="10396123"/>
          </a:xfrm>
          <a:prstGeom prst="rect">
            <a:avLst/>
          </a:prstGeom>
          <a:noFill/>
          <a:ln>
            <a:noFill/>
          </a:ln>
        </p:spPr>
      </p:pic>
      <p:sp>
        <p:nvSpPr>
          <p:cNvPr id="410" name="Google Shape;410;p27"/>
          <p:cNvSpPr txBox="1"/>
          <p:nvPr/>
        </p:nvSpPr>
        <p:spPr>
          <a:xfrm>
            <a:off x="8501062" y="185394"/>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106"/>
        <p:cNvGrpSpPr/>
        <p:nvPr/>
      </p:nvGrpSpPr>
      <p:grpSpPr>
        <a:xfrm>
          <a:off x="0" y="0"/>
          <a:ext cx="0" cy="0"/>
          <a:chOff x="0" y="0"/>
          <a:chExt cx="0" cy="0"/>
        </a:xfrm>
      </p:grpSpPr>
      <p:grpSp>
        <p:nvGrpSpPr>
          <p:cNvPr id="107" name="Google Shape;107;p3"/>
          <p:cNvGrpSpPr/>
          <p:nvPr/>
        </p:nvGrpSpPr>
        <p:grpSpPr>
          <a:xfrm>
            <a:off x="8501063" y="1333026"/>
            <a:ext cx="8315730" cy="7514797"/>
            <a:chOff x="0" y="0"/>
            <a:chExt cx="11087640" cy="10019729"/>
          </a:xfrm>
        </p:grpSpPr>
        <p:sp>
          <p:nvSpPr>
            <p:cNvPr id="108" name="Google Shape;108;p3"/>
            <p:cNvSpPr txBox="1"/>
            <p:nvPr/>
          </p:nvSpPr>
          <p:spPr>
            <a:xfrm>
              <a:off x="0" y="0"/>
              <a:ext cx="11087640" cy="1701800"/>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245" b="0" i="0" u="none" strike="noStrike" cap="none">
                  <a:solidFill>
                    <a:srgbClr val="5C5E63"/>
                  </a:solidFill>
                  <a:latin typeface="League Spartan"/>
                  <a:ea typeface="League Spartan"/>
                  <a:cs typeface="League Spartan"/>
                  <a:sym typeface="League Spartan"/>
                </a:rPr>
                <a:t>PARADOX OF COMMERCIALISM</a:t>
              </a:r>
              <a:endParaRPr/>
            </a:p>
          </p:txBody>
        </p:sp>
        <p:sp>
          <p:nvSpPr>
            <p:cNvPr id="109" name="Google Shape;109;p3"/>
            <p:cNvSpPr txBox="1"/>
            <p:nvPr/>
          </p:nvSpPr>
          <p:spPr>
            <a:xfrm>
              <a:off x="0" y="2119188"/>
              <a:ext cx="11087640" cy="7900541"/>
            </a:xfrm>
            <a:prstGeom prst="rect">
              <a:avLst/>
            </a:prstGeom>
            <a:noFill/>
            <a:ln>
              <a:noFill/>
            </a:ln>
          </p:spPr>
          <p:txBody>
            <a:bodyPr spcFirstLastPara="1" wrap="square" lIns="0" tIns="0" rIns="0" bIns="0" anchor="t" anchorCtr="0">
              <a:spAutoFit/>
            </a:bodyPr>
            <a:lstStyle/>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Sports teams and leagues often face backlash and criticism from fans when a perception exists that the games or sports become too commercialized.</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The fine line between commercialism and marketing can be on display when teams or leagues introduce new uniform designs, logos, or stadium naming rights partners. Because sports and entertainment businesses have such passionate consumers, decisions about an organization’s brand can be met with resistance from consumers.</a:t>
              </a:r>
              <a:endParaRPr/>
            </a:p>
            <a:p>
              <a:pPr marL="0" marR="0" lvl="0" indent="0" algn="l" rtl="0">
                <a:lnSpc>
                  <a:spcPct val="140009"/>
                </a:lnSpc>
                <a:spcBef>
                  <a:spcPts val="0"/>
                </a:spcBef>
                <a:spcAft>
                  <a:spcPts val="0"/>
                </a:spcAft>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One of the most controversial conversations surrounding the commercialization of sports in North America has focused on a debate as to whether to allow advertisements on jerseys and uniforms. </a:t>
              </a:r>
              <a:endParaRPr/>
            </a:p>
          </p:txBody>
        </p:sp>
      </p:grpSp>
      <p:pic>
        <p:nvPicPr>
          <p:cNvPr id="110" name="Google Shape;110;p3"/>
          <p:cNvPicPr preferRelativeResize="0"/>
          <p:nvPr/>
        </p:nvPicPr>
        <p:blipFill rotWithShape="1">
          <a:blip r:embed="rId3">
            <a:alphaModFix/>
          </a:blip>
          <a:srcRect/>
          <a:stretch/>
        </p:blipFill>
        <p:spPr>
          <a:xfrm>
            <a:off x="8501062" y="1028700"/>
            <a:ext cx="1815752" cy="66201"/>
          </a:xfrm>
          <a:prstGeom prst="rect">
            <a:avLst/>
          </a:prstGeom>
          <a:noFill/>
          <a:ln>
            <a:noFill/>
          </a:ln>
        </p:spPr>
      </p:pic>
      <p:pic>
        <p:nvPicPr>
          <p:cNvPr id="111" name="Google Shape;111;p3"/>
          <p:cNvPicPr preferRelativeResize="0"/>
          <p:nvPr/>
        </p:nvPicPr>
        <p:blipFill rotWithShape="1">
          <a:blip r:embed="rId4">
            <a:alphaModFix/>
          </a:blip>
          <a:srcRect l="24264" r="24264"/>
          <a:stretch/>
        </p:blipFill>
        <p:spPr>
          <a:xfrm>
            <a:off x="-309383" y="-51345"/>
            <a:ext cx="8026363" cy="10396123"/>
          </a:xfrm>
          <a:prstGeom prst="rect">
            <a:avLst/>
          </a:prstGeom>
          <a:noFill/>
          <a:ln>
            <a:noFill/>
          </a:ln>
        </p:spPr>
      </p:pic>
      <p:pic>
        <p:nvPicPr>
          <p:cNvPr id="112" name="Google Shape;112;p3"/>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113" name="Google Shape;113;p3"/>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14" name="Google Shape;114;p3"/>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118"/>
        <p:cNvGrpSpPr/>
        <p:nvPr/>
      </p:nvGrpSpPr>
      <p:grpSpPr>
        <a:xfrm>
          <a:off x="0" y="0"/>
          <a:ext cx="0" cy="0"/>
          <a:chOff x="0" y="0"/>
          <a:chExt cx="0" cy="0"/>
        </a:xfrm>
      </p:grpSpPr>
      <p:grpSp>
        <p:nvGrpSpPr>
          <p:cNvPr id="119" name="Google Shape;119;p4"/>
          <p:cNvGrpSpPr/>
          <p:nvPr/>
        </p:nvGrpSpPr>
        <p:grpSpPr>
          <a:xfrm>
            <a:off x="8501063" y="1333026"/>
            <a:ext cx="8315730" cy="7221021"/>
            <a:chOff x="0" y="0"/>
            <a:chExt cx="11087640" cy="9628027"/>
          </a:xfrm>
        </p:grpSpPr>
        <p:sp>
          <p:nvSpPr>
            <p:cNvPr id="120" name="Google Shape;120;p4"/>
            <p:cNvSpPr txBox="1"/>
            <p:nvPr/>
          </p:nvSpPr>
          <p:spPr>
            <a:xfrm>
              <a:off x="0" y="0"/>
              <a:ext cx="11087640" cy="872033"/>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5C5E63"/>
                </a:buClr>
                <a:buSzPts val="4245"/>
                <a:buFont typeface="League Spartan"/>
                <a:buNone/>
              </a:pPr>
              <a:r>
                <a:rPr lang="en-US" sz="4245" b="0" i="0" u="none" strike="noStrike" cap="none">
                  <a:solidFill>
                    <a:srgbClr val="5C5E63"/>
                  </a:solidFill>
                  <a:latin typeface="League Spartan"/>
                  <a:ea typeface="League Spartan"/>
                  <a:cs typeface="League Spartan"/>
                  <a:sym typeface="League Spartan"/>
                </a:rPr>
                <a:t>SPONSORSHIP</a:t>
              </a:r>
              <a:endParaRPr/>
            </a:p>
          </p:txBody>
        </p:sp>
        <p:sp>
          <p:nvSpPr>
            <p:cNvPr id="121" name="Google Shape;121;p4"/>
            <p:cNvSpPr txBox="1"/>
            <p:nvPr/>
          </p:nvSpPr>
          <p:spPr>
            <a:xfrm>
              <a:off x="0" y="1475454"/>
              <a:ext cx="11087640" cy="8152573"/>
            </a:xfrm>
            <a:prstGeom prst="rect">
              <a:avLst/>
            </a:prstGeom>
            <a:noFill/>
            <a:ln>
              <a:noFill/>
            </a:ln>
          </p:spPr>
          <p:txBody>
            <a:bodyPr spcFirstLastPara="1" wrap="square" lIns="0" tIns="0" rIns="0" bIns="0" anchor="t" anchorCtr="0">
              <a:spAutoFit/>
            </a:bodyPr>
            <a:lstStyle/>
            <a:p>
              <a:pPr marL="0" marR="0" lvl="0" indent="0" algn="l" rtl="0">
                <a:lnSpc>
                  <a:spcPct val="140009"/>
                </a:lnSpc>
                <a:spcBef>
                  <a:spcPts val="0"/>
                </a:spcBef>
                <a:spcAft>
                  <a:spcPts val="0"/>
                </a:spcAft>
                <a:buClr>
                  <a:srgbClr val="555555"/>
                </a:buClr>
                <a:buSzPts val="2122"/>
                <a:buFont typeface="Ubuntu"/>
                <a:buNone/>
              </a:pPr>
              <a:r>
                <a:rPr lang="en-US" sz="2122" b="1" i="0" u="none" strike="noStrike" cap="none">
                  <a:solidFill>
                    <a:srgbClr val="555555"/>
                  </a:solidFill>
                  <a:latin typeface="Ubuntu"/>
                  <a:ea typeface="Ubuntu"/>
                  <a:cs typeface="Ubuntu"/>
                  <a:sym typeface="Ubuntu"/>
                </a:rPr>
                <a:t>Sponsorship</a:t>
              </a:r>
              <a:r>
                <a:rPr lang="en-US" sz="2122" b="0" i="0" u="none" strike="noStrike" cap="none">
                  <a:solidFill>
                    <a:srgbClr val="555555"/>
                  </a:solidFill>
                  <a:latin typeface="Ubuntu"/>
                  <a:ea typeface="Ubuntu"/>
                  <a:cs typeface="Ubuntu"/>
                  <a:sym typeface="Ubuntu"/>
                </a:rPr>
                <a:t> is a form of marketing in which companies align their name, brand, or logo with sports/entertainment properties or events for the purpose of achieving future profits.</a:t>
              </a:r>
              <a:endParaRPr/>
            </a:p>
            <a:p>
              <a:pPr marL="0" marR="0" lvl="0" indent="0" algn="l" rtl="0">
                <a:lnSpc>
                  <a:spcPct val="140009"/>
                </a:lnSpc>
                <a:spcBef>
                  <a:spcPts val="0"/>
                </a:spcBef>
                <a:spcAft>
                  <a:spcPts val="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As sponsorship continues to grow, companies continue to be inundated with sponsorship requests. It becomes imperative that a business filter through proposals and determine which partnership opportunities present the best opportunities to effectively promote their brands and achieve desired marketing goals and objectives.</a:t>
              </a:r>
              <a:endParaRPr/>
            </a:p>
            <a:p>
              <a:pPr marL="0" marR="0" lvl="0" indent="0" algn="l" rtl="0">
                <a:lnSpc>
                  <a:spcPct val="140009"/>
                </a:lnSpc>
                <a:spcBef>
                  <a:spcPts val="0"/>
                </a:spcBef>
                <a:spcAft>
                  <a:spcPts val="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Some businesses and brands will view NHL jersey advertisements as a sponsorship opportunity that provides them with an effective platform for reaching their target audience.</a:t>
              </a:r>
              <a:endParaRPr/>
            </a:p>
          </p:txBody>
        </p:sp>
      </p:grpSp>
      <p:pic>
        <p:nvPicPr>
          <p:cNvPr id="122" name="Google Shape;122;p4"/>
          <p:cNvPicPr preferRelativeResize="0"/>
          <p:nvPr/>
        </p:nvPicPr>
        <p:blipFill rotWithShape="1">
          <a:blip r:embed="rId3">
            <a:alphaModFix/>
          </a:blip>
          <a:srcRect/>
          <a:stretch/>
        </p:blipFill>
        <p:spPr>
          <a:xfrm>
            <a:off x="8501062" y="1028700"/>
            <a:ext cx="1815752" cy="66201"/>
          </a:xfrm>
          <a:prstGeom prst="rect">
            <a:avLst/>
          </a:prstGeom>
          <a:noFill/>
          <a:ln>
            <a:noFill/>
          </a:ln>
        </p:spPr>
      </p:pic>
      <p:pic>
        <p:nvPicPr>
          <p:cNvPr id="123" name="Google Shape;123;p4"/>
          <p:cNvPicPr preferRelativeResize="0"/>
          <p:nvPr/>
        </p:nvPicPr>
        <p:blipFill rotWithShape="1">
          <a:blip r:embed="rId4">
            <a:alphaModFix/>
          </a:blip>
          <a:srcRect l="27980" r="27980"/>
          <a:stretch/>
        </p:blipFill>
        <p:spPr>
          <a:xfrm>
            <a:off x="-309383" y="-51345"/>
            <a:ext cx="8026363" cy="10396123"/>
          </a:xfrm>
          <a:prstGeom prst="rect">
            <a:avLst/>
          </a:prstGeom>
          <a:noFill/>
          <a:ln>
            <a:noFill/>
          </a:ln>
        </p:spPr>
      </p:pic>
      <p:pic>
        <p:nvPicPr>
          <p:cNvPr id="124" name="Google Shape;124;p4"/>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125" name="Google Shape;125;p4"/>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26" name="Google Shape;126;p4"/>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Clr>
                <a:srgbClr val="555555"/>
              </a:buClr>
              <a:buSzPts val="1600"/>
              <a:buFont typeface="Ubuntu"/>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130"/>
        <p:cNvGrpSpPr/>
        <p:nvPr/>
      </p:nvGrpSpPr>
      <p:grpSpPr>
        <a:xfrm>
          <a:off x="0" y="0"/>
          <a:ext cx="0" cy="0"/>
          <a:chOff x="0" y="0"/>
          <a:chExt cx="0" cy="0"/>
        </a:xfrm>
      </p:grpSpPr>
      <p:grpSp>
        <p:nvGrpSpPr>
          <p:cNvPr id="131" name="Google Shape;131;p5"/>
          <p:cNvGrpSpPr/>
          <p:nvPr/>
        </p:nvGrpSpPr>
        <p:grpSpPr>
          <a:xfrm>
            <a:off x="8501063" y="1333026"/>
            <a:ext cx="8315730" cy="7324679"/>
            <a:chOff x="0" y="0"/>
            <a:chExt cx="11087640" cy="9766238"/>
          </a:xfrm>
        </p:grpSpPr>
        <p:sp>
          <p:nvSpPr>
            <p:cNvPr id="132" name="Google Shape;132;p5"/>
            <p:cNvSpPr txBox="1"/>
            <p:nvPr/>
          </p:nvSpPr>
          <p:spPr>
            <a:xfrm>
              <a:off x="0" y="0"/>
              <a:ext cx="11087640" cy="872033"/>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5C5E63"/>
                </a:buClr>
                <a:buSzPts val="4245"/>
                <a:buFont typeface="League Spartan"/>
                <a:buNone/>
              </a:pPr>
              <a:r>
                <a:rPr lang="en-US" sz="4245" b="0" i="0" u="none" strike="noStrike" cap="none">
                  <a:solidFill>
                    <a:srgbClr val="5C5E63"/>
                  </a:solidFill>
                  <a:latin typeface="League Spartan"/>
                  <a:ea typeface="League Spartan"/>
                  <a:cs typeface="League Spartan"/>
                  <a:sym typeface="League Spartan"/>
                </a:rPr>
                <a:t>SPONSORSHIP INVENTORY</a:t>
              </a:r>
              <a:endParaRPr/>
            </a:p>
          </p:txBody>
        </p:sp>
        <p:sp>
          <p:nvSpPr>
            <p:cNvPr id="133" name="Google Shape;133;p5"/>
            <p:cNvSpPr txBox="1"/>
            <p:nvPr/>
          </p:nvSpPr>
          <p:spPr>
            <a:xfrm>
              <a:off x="0" y="2119188"/>
              <a:ext cx="11087640" cy="7647050"/>
            </a:xfrm>
            <a:prstGeom prst="rect">
              <a:avLst/>
            </a:prstGeom>
            <a:noFill/>
            <a:ln>
              <a:noFill/>
            </a:ln>
          </p:spPr>
          <p:txBody>
            <a:bodyPr spcFirstLastPara="1" wrap="square" lIns="0" tIns="0" rIns="0" bIns="0" anchor="t" anchorCtr="0">
              <a:spAutoFit/>
            </a:bodyPr>
            <a:lstStyle/>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Inventory defines exactly what assets an event or property has available to sell. An inventory sheet outlines each specific piece of inventory available for sale. Inventory could include many sponsorship elements, such as advertisements in game programs, on-site signage or broadcast opportunities.</a:t>
              </a:r>
              <a:endParaRPr/>
            </a:p>
            <a:p>
              <a:pPr marL="0" marR="0" lvl="0" indent="0" algn="l" rtl="0">
                <a:lnSpc>
                  <a:spcPct val="140009"/>
                </a:lnSpc>
                <a:spcBef>
                  <a:spcPts val="0"/>
                </a:spcBef>
                <a:spcAft>
                  <a:spcPts val="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Inventory could include:</a:t>
              </a:r>
              <a:endParaRPr/>
            </a:p>
            <a:p>
              <a:pPr marL="0" marR="0" lvl="0" indent="0" algn="l" rtl="0">
                <a:lnSpc>
                  <a:spcPct val="140009"/>
                </a:lnSpc>
                <a:spcBef>
                  <a:spcPts val="0"/>
                </a:spcBef>
                <a:spcAft>
                  <a:spcPts val="0"/>
                </a:spcAft>
                <a:buClr>
                  <a:schemeClr val="dk1"/>
                </a:buClr>
                <a:buSzPts val="2122"/>
                <a:buFont typeface="Calibri"/>
                <a:buNone/>
              </a:pPr>
              <a:endParaRPr sz="2122" b="0" i="0" u="none" strike="noStrike" cap="none">
                <a:solidFill>
                  <a:srgbClr val="555555"/>
                </a:solidFill>
                <a:latin typeface="Ubuntu"/>
                <a:ea typeface="Ubuntu"/>
                <a:cs typeface="Ubuntu"/>
                <a:sym typeface="Ubuntu"/>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 Signage</a:t>
              </a:r>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 Advertisements</a:t>
              </a:r>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 Tickets and hospitality</a:t>
              </a:r>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 Awards</a:t>
              </a:r>
              <a:endParaRPr/>
            </a:p>
            <a:p>
              <a:pPr marL="0" marR="0" lvl="0" indent="0" algn="l" rtl="0">
                <a:lnSpc>
                  <a:spcPct val="140009"/>
                </a:lnSpc>
                <a:spcBef>
                  <a:spcPts val="0"/>
                </a:spcBef>
                <a:spcAft>
                  <a:spcPts val="0"/>
                </a:spcAft>
                <a:buClr>
                  <a:srgbClr val="555555"/>
                </a:buClr>
                <a:buSzPts val="2122"/>
                <a:buFont typeface="Ubuntu"/>
                <a:buNone/>
              </a:pPr>
              <a:r>
                <a:rPr lang="en-US" sz="2122" b="0" i="0" u="none" strike="noStrike" cap="none">
                  <a:solidFill>
                    <a:srgbClr val="555555"/>
                  </a:solidFill>
                  <a:latin typeface="Ubuntu"/>
                  <a:ea typeface="Ubuntu"/>
                  <a:cs typeface="Ubuntu"/>
                  <a:sym typeface="Ubuntu"/>
                </a:rPr>
                <a:t>● Halftime shows</a:t>
              </a:r>
              <a:endParaRPr/>
            </a:p>
            <a:p>
              <a:pPr marL="0" marR="0" lvl="0" indent="0" algn="l" rtl="0">
                <a:lnSpc>
                  <a:spcPct val="140009"/>
                </a:lnSpc>
                <a:spcBef>
                  <a:spcPts val="0"/>
                </a:spcBef>
                <a:spcAft>
                  <a:spcPts val="0"/>
                </a:spcAft>
                <a:buNone/>
              </a:pPr>
              <a:r>
                <a:rPr lang="en-US" sz="2122" b="0" i="0" u="none" strike="noStrike" cap="none">
                  <a:solidFill>
                    <a:srgbClr val="555555"/>
                  </a:solidFill>
                  <a:latin typeface="Ubuntu"/>
                  <a:ea typeface="Ubuntu"/>
                  <a:cs typeface="Ubuntu"/>
                  <a:sym typeface="Ubuntu"/>
                </a:rPr>
                <a:t>● </a:t>
              </a:r>
              <a:r>
                <a:rPr lang="en-US" sz="2122" b="1" i="0" u="none" strike="noStrike" cap="none">
                  <a:solidFill>
                    <a:srgbClr val="555555"/>
                  </a:solidFill>
                  <a:latin typeface="Ubuntu"/>
                  <a:ea typeface="Ubuntu"/>
                  <a:cs typeface="Ubuntu"/>
                  <a:sym typeface="Ubuntu"/>
                </a:rPr>
                <a:t>Jersey advertising</a:t>
              </a:r>
              <a:endParaRPr/>
            </a:p>
          </p:txBody>
        </p:sp>
      </p:grpSp>
      <p:pic>
        <p:nvPicPr>
          <p:cNvPr id="134" name="Google Shape;134;p5"/>
          <p:cNvPicPr preferRelativeResize="0"/>
          <p:nvPr/>
        </p:nvPicPr>
        <p:blipFill rotWithShape="1">
          <a:blip r:embed="rId3">
            <a:alphaModFix/>
          </a:blip>
          <a:srcRect/>
          <a:stretch/>
        </p:blipFill>
        <p:spPr>
          <a:xfrm>
            <a:off x="8501062" y="1028700"/>
            <a:ext cx="1815752" cy="66201"/>
          </a:xfrm>
          <a:prstGeom prst="rect">
            <a:avLst/>
          </a:prstGeom>
          <a:noFill/>
          <a:ln>
            <a:noFill/>
          </a:ln>
        </p:spPr>
      </p:pic>
      <p:pic>
        <p:nvPicPr>
          <p:cNvPr id="135" name="Google Shape;135;p5"/>
          <p:cNvPicPr preferRelativeResize="0"/>
          <p:nvPr/>
        </p:nvPicPr>
        <p:blipFill rotWithShape="1">
          <a:blip r:embed="rId4">
            <a:alphaModFix/>
          </a:blip>
          <a:srcRect l="24264" r="24264"/>
          <a:stretch/>
        </p:blipFill>
        <p:spPr>
          <a:xfrm>
            <a:off x="-309383" y="-51345"/>
            <a:ext cx="8026363" cy="10396123"/>
          </a:xfrm>
          <a:prstGeom prst="rect">
            <a:avLst/>
          </a:prstGeom>
          <a:noFill/>
          <a:ln>
            <a:noFill/>
          </a:ln>
        </p:spPr>
      </p:pic>
      <p:pic>
        <p:nvPicPr>
          <p:cNvPr id="136" name="Google Shape;136;p5"/>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137" name="Google Shape;137;p5"/>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38" name="Google Shape;138;p5"/>
          <p:cNvSpPr txBox="1"/>
          <p:nvPr/>
        </p:nvSpPr>
        <p:spPr>
          <a:xfrm>
            <a:off x="8501063" y="348407"/>
            <a:ext cx="6509742" cy="283210"/>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Clr>
                <a:srgbClr val="555555"/>
              </a:buClr>
              <a:buSzPts val="1600"/>
              <a:buFont typeface="Ubuntu"/>
              <a:buNone/>
            </a:pPr>
            <a:r>
              <a:rPr lang="en-US" sz="1600" b="1" i="0" u="none" strike="noStrike" cap="none">
                <a:solidFill>
                  <a:srgbClr val="555555"/>
                </a:solidFill>
                <a:latin typeface="Ubuntu"/>
                <a:ea typeface="Ubuntu"/>
                <a:cs typeface="Ubuntu"/>
                <a:sym typeface="Ubuntu"/>
              </a:rPr>
              <a:t>THE BUSINESS OF SPORTS AND ENTERTAINMENT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42"/>
        <p:cNvGrpSpPr/>
        <p:nvPr/>
      </p:nvGrpSpPr>
      <p:grpSpPr>
        <a:xfrm>
          <a:off x="0" y="0"/>
          <a:ext cx="0" cy="0"/>
          <a:chOff x="0" y="0"/>
          <a:chExt cx="0" cy="0"/>
        </a:xfrm>
      </p:grpSpPr>
      <p:grpSp>
        <p:nvGrpSpPr>
          <p:cNvPr id="143" name="Google Shape;143;p6"/>
          <p:cNvGrpSpPr/>
          <p:nvPr/>
        </p:nvGrpSpPr>
        <p:grpSpPr>
          <a:xfrm>
            <a:off x="1632389" y="5766890"/>
            <a:ext cx="15023222" cy="3165043"/>
            <a:chOff x="0" y="-47625"/>
            <a:chExt cx="20030963" cy="4220057"/>
          </a:xfrm>
        </p:grpSpPr>
        <p:sp>
          <p:nvSpPr>
            <p:cNvPr id="144" name="Google Shape;144;p6"/>
            <p:cNvSpPr txBox="1"/>
            <p:nvPr/>
          </p:nvSpPr>
          <p:spPr>
            <a:xfrm>
              <a:off x="0" y="1140019"/>
              <a:ext cx="20009023" cy="1003300"/>
            </a:xfrm>
            <a:prstGeom prst="rect">
              <a:avLst/>
            </a:prstGeom>
            <a:noFill/>
            <a:ln>
              <a:noFill/>
            </a:ln>
          </p:spPr>
          <p:txBody>
            <a:bodyPr spcFirstLastPara="1" wrap="square" lIns="0" tIns="0" rIns="0" bIns="0" anchor="t" anchorCtr="0">
              <a:spAutoFit/>
            </a:bodyPr>
            <a:lstStyle/>
            <a:p>
              <a:pPr marL="0" marR="0" lvl="0" indent="0" algn="ctr" rtl="0">
                <a:lnSpc>
                  <a:spcPct val="120000"/>
                </a:lnSpc>
                <a:spcBef>
                  <a:spcPts val="0"/>
                </a:spcBef>
                <a:spcAft>
                  <a:spcPts val="0"/>
                </a:spcAft>
                <a:buNone/>
              </a:pPr>
              <a:r>
                <a:rPr lang="en-US" sz="4945" b="0" i="0" u="none" strike="noStrike" cap="none">
                  <a:solidFill>
                    <a:srgbClr val="000000"/>
                  </a:solidFill>
                  <a:latin typeface="League Spartan"/>
                  <a:ea typeface="League Spartan"/>
                  <a:cs typeface="League Spartan"/>
                  <a:sym typeface="League Spartan"/>
                </a:rPr>
                <a:t>GARY BETTMAN COMMENTS IN 2017 </a:t>
              </a:r>
              <a:endParaRPr/>
            </a:p>
          </p:txBody>
        </p:sp>
        <p:sp>
          <p:nvSpPr>
            <p:cNvPr id="145" name="Google Shape;145;p6"/>
            <p:cNvSpPr txBox="1"/>
            <p:nvPr/>
          </p:nvSpPr>
          <p:spPr>
            <a:xfrm>
              <a:off x="21940" y="2292878"/>
              <a:ext cx="20009023" cy="1879554"/>
            </a:xfrm>
            <a:prstGeom prst="rect">
              <a:avLst/>
            </a:prstGeom>
            <a:noFill/>
            <a:ln>
              <a:noFill/>
            </a:ln>
          </p:spPr>
          <p:txBody>
            <a:bodyPr spcFirstLastPara="1" wrap="square" lIns="0" tIns="0" rIns="0" bIns="0" anchor="t" anchorCtr="0">
              <a:spAutoFit/>
            </a:bodyPr>
            <a:lstStyle/>
            <a:p>
              <a:pPr marL="0" marR="0" lvl="0" indent="0" algn="ctr" rtl="0">
                <a:lnSpc>
                  <a:spcPct val="156027"/>
                </a:lnSpc>
                <a:spcBef>
                  <a:spcPts val="0"/>
                </a:spcBef>
                <a:spcAft>
                  <a:spcPts val="0"/>
                </a:spcAft>
                <a:buNone/>
              </a:pPr>
              <a:r>
                <a:rPr lang="en-US" sz="2472" b="0" i="0" u="none" strike="noStrike" cap="none">
                  <a:solidFill>
                    <a:srgbClr val="555555"/>
                  </a:solidFill>
                  <a:latin typeface="Ubuntu"/>
                  <a:ea typeface="Ubuntu"/>
                  <a:cs typeface="Ubuntu"/>
                  <a:sym typeface="Ubuntu"/>
                </a:rPr>
                <a:t>“The fact of the matter is we take great pride in our sweaters. We think they're the best in all of sports, and (adding jersey ads) is not something we're running off to do. We think what we have is special. We talk about history and tradition and how special hockey jerseys are.”</a:t>
              </a:r>
              <a:endParaRPr/>
            </a:p>
          </p:txBody>
        </p:sp>
        <p:sp>
          <p:nvSpPr>
            <p:cNvPr id="146" name="Google Shape;146;p6"/>
            <p:cNvSpPr txBox="1"/>
            <p:nvPr/>
          </p:nvSpPr>
          <p:spPr>
            <a:xfrm>
              <a:off x="0" y="-47625"/>
              <a:ext cx="20009023" cy="366319"/>
            </a:xfrm>
            <a:prstGeom prst="rect">
              <a:avLst/>
            </a:prstGeom>
            <a:noFill/>
            <a:ln>
              <a:noFill/>
            </a:ln>
          </p:spPr>
          <p:txBody>
            <a:bodyPr spcFirstLastPara="1" wrap="square" lIns="0" tIns="0" rIns="0" bIns="0" anchor="t" anchorCtr="0">
              <a:spAutoFit/>
            </a:bodyPr>
            <a:lstStyle/>
            <a:p>
              <a:pPr marL="0" marR="0" lvl="0" indent="0" algn="ctr" rtl="0">
                <a:lnSpc>
                  <a:spcPct val="140048"/>
                </a:lnSpc>
                <a:spcBef>
                  <a:spcPts val="0"/>
                </a:spcBef>
                <a:spcAft>
                  <a:spcPts val="0"/>
                </a:spcAft>
                <a:buNone/>
              </a:pPr>
              <a:r>
                <a:rPr lang="en-US" sz="1648" b="1" i="0" u="none" strike="noStrike" cap="none">
                  <a:solidFill>
                    <a:srgbClr val="555555"/>
                  </a:solidFill>
                  <a:latin typeface="Ubuntu"/>
                  <a:ea typeface="Ubuntu"/>
                  <a:cs typeface="Ubuntu"/>
                  <a:sym typeface="Ubuntu"/>
                </a:rPr>
                <a:t>GARY BETTMAN, NHL COMMISSIONER, ON WHETHER THE LEAGUE WOULD ALLOW JERSEY ADVERTISEMENTS </a:t>
              </a:r>
              <a:endParaRPr/>
            </a:p>
          </p:txBody>
        </p:sp>
      </p:grpSp>
      <p:pic>
        <p:nvPicPr>
          <p:cNvPr id="147" name="Google Shape;147;p6"/>
          <p:cNvPicPr preferRelativeResize="0"/>
          <p:nvPr/>
        </p:nvPicPr>
        <p:blipFill rotWithShape="1">
          <a:blip r:embed="rId3">
            <a:alphaModFix/>
          </a:blip>
          <a:srcRect t="27995" b="27995"/>
          <a:stretch/>
        </p:blipFill>
        <p:spPr>
          <a:xfrm>
            <a:off x="-247277" y="-71233"/>
            <a:ext cx="18702901" cy="5473656"/>
          </a:xfrm>
          <a:prstGeom prst="rect">
            <a:avLst/>
          </a:prstGeom>
          <a:noFill/>
          <a:ln>
            <a:noFill/>
          </a:ln>
        </p:spPr>
      </p:pic>
      <p:pic>
        <p:nvPicPr>
          <p:cNvPr id="148" name="Google Shape;148;p6"/>
          <p:cNvPicPr preferRelativeResize="0"/>
          <p:nvPr/>
        </p:nvPicPr>
        <p:blipFill rotWithShape="1">
          <a:blip r:embed="rId4">
            <a:alphaModFix/>
          </a:blip>
          <a:srcRect/>
          <a:stretch/>
        </p:blipFill>
        <p:spPr>
          <a:xfrm>
            <a:off x="13524036" y="9716688"/>
            <a:ext cx="540813" cy="570312"/>
          </a:xfrm>
          <a:prstGeom prst="rect">
            <a:avLst/>
          </a:prstGeom>
          <a:noFill/>
          <a:ln>
            <a:noFill/>
          </a:ln>
        </p:spPr>
      </p:pic>
      <p:sp>
        <p:nvSpPr>
          <p:cNvPr id="149" name="Google Shape;149;p6"/>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153"/>
        <p:cNvGrpSpPr/>
        <p:nvPr/>
      </p:nvGrpSpPr>
      <p:grpSpPr>
        <a:xfrm>
          <a:off x="0" y="0"/>
          <a:ext cx="0" cy="0"/>
          <a:chOff x="0" y="0"/>
          <a:chExt cx="0" cy="0"/>
        </a:xfrm>
      </p:grpSpPr>
      <p:sp>
        <p:nvSpPr>
          <p:cNvPr id="154" name="Google Shape;154;p7"/>
          <p:cNvSpPr txBox="1"/>
          <p:nvPr/>
        </p:nvSpPr>
        <p:spPr>
          <a:xfrm>
            <a:off x="1262393" y="6339997"/>
            <a:ext cx="12376547" cy="642938"/>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None/>
            </a:pPr>
            <a:r>
              <a:rPr lang="en-US" sz="4245" b="0" i="0" u="none" strike="noStrike" cap="none">
                <a:solidFill>
                  <a:srgbClr val="E5CE4B"/>
                </a:solidFill>
                <a:latin typeface="League Spartan"/>
                <a:ea typeface="League Spartan"/>
                <a:cs typeface="League Spartan"/>
                <a:sym typeface="League Spartan"/>
              </a:rPr>
              <a:t>2021</a:t>
            </a:r>
            <a:endParaRPr/>
          </a:p>
        </p:txBody>
      </p:sp>
      <p:pic>
        <p:nvPicPr>
          <p:cNvPr id="155" name="Google Shape;155;p7"/>
          <p:cNvPicPr preferRelativeResize="0"/>
          <p:nvPr/>
        </p:nvPicPr>
        <p:blipFill rotWithShape="1">
          <a:blip r:embed="rId3">
            <a:alphaModFix/>
          </a:blip>
          <a:srcRect/>
          <a:stretch/>
        </p:blipFill>
        <p:spPr>
          <a:xfrm>
            <a:off x="1262393" y="5920383"/>
            <a:ext cx="1815752" cy="66201"/>
          </a:xfrm>
          <a:prstGeom prst="rect">
            <a:avLst/>
          </a:prstGeom>
          <a:noFill/>
          <a:ln>
            <a:noFill/>
          </a:ln>
        </p:spPr>
      </p:pic>
      <p:grpSp>
        <p:nvGrpSpPr>
          <p:cNvPr id="156" name="Google Shape;156;p7"/>
          <p:cNvGrpSpPr/>
          <p:nvPr/>
        </p:nvGrpSpPr>
        <p:grpSpPr>
          <a:xfrm>
            <a:off x="1262393" y="5100637"/>
            <a:ext cx="10683214" cy="2445226"/>
            <a:chOff x="0" y="-57150"/>
            <a:chExt cx="14244285" cy="3260301"/>
          </a:xfrm>
        </p:grpSpPr>
        <p:sp>
          <p:nvSpPr>
            <p:cNvPr id="157" name="Google Shape;157;p7"/>
            <p:cNvSpPr txBox="1"/>
            <p:nvPr/>
          </p:nvSpPr>
          <p:spPr>
            <a:xfrm>
              <a:off x="0" y="-57150"/>
              <a:ext cx="14244285" cy="414781"/>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1815" b="1" i="0" u="none" strike="noStrike" cap="none">
                  <a:solidFill>
                    <a:srgbClr val="555555"/>
                  </a:solidFill>
                  <a:latin typeface="Ubuntu"/>
                  <a:ea typeface="Ubuntu"/>
                  <a:cs typeface="Ubuntu"/>
                  <a:sym typeface="Ubuntu"/>
                </a:rPr>
                <a:t>THE BUSINESS OF SPORTS AND ENTERTAINMENT</a:t>
              </a:r>
              <a:endParaRPr/>
            </a:p>
          </p:txBody>
        </p:sp>
        <p:sp>
          <p:nvSpPr>
            <p:cNvPr id="158" name="Google Shape;158;p7"/>
            <p:cNvSpPr txBox="1"/>
            <p:nvPr/>
          </p:nvSpPr>
          <p:spPr>
            <a:xfrm>
              <a:off x="0" y="2727347"/>
              <a:ext cx="6474675" cy="475804"/>
            </a:xfrm>
            <a:prstGeom prst="rect">
              <a:avLst/>
            </a:prstGeom>
            <a:noFill/>
            <a:ln>
              <a:noFill/>
            </a:ln>
          </p:spPr>
          <p:txBody>
            <a:bodyPr spcFirstLastPara="1" wrap="square" lIns="0" tIns="0" rIns="0" bIns="0" anchor="t" anchorCtr="0">
              <a:spAutoFit/>
            </a:bodyPr>
            <a:lstStyle/>
            <a:p>
              <a:pPr marL="0" marR="0" lvl="0" indent="0" algn="l" rtl="0">
                <a:lnSpc>
                  <a:spcPct val="165055"/>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pic>
        <p:nvPicPr>
          <p:cNvPr id="159" name="Google Shape;159;p7"/>
          <p:cNvPicPr preferRelativeResize="0"/>
          <p:nvPr/>
        </p:nvPicPr>
        <p:blipFill rotWithShape="1">
          <a:blip r:embed="rId4">
            <a:alphaModFix/>
          </a:blip>
          <a:srcRect t="40202" b="17942"/>
          <a:stretch/>
        </p:blipFill>
        <p:spPr>
          <a:xfrm>
            <a:off x="0" y="-293516"/>
            <a:ext cx="18702901" cy="5218771"/>
          </a:xfrm>
          <a:prstGeom prst="rect">
            <a:avLst/>
          </a:prstGeom>
          <a:noFill/>
          <a:ln>
            <a:noFill/>
          </a:ln>
        </p:spPr>
      </p:pic>
      <p:pic>
        <p:nvPicPr>
          <p:cNvPr id="160" name="Google Shape;160;p7"/>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161" name="Google Shape;161;p7"/>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62" name="Google Shape;162;p7"/>
          <p:cNvSpPr txBox="1"/>
          <p:nvPr/>
        </p:nvSpPr>
        <p:spPr>
          <a:xfrm>
            <a:off x="1262394" y="7223956"/>
            <a:ext cx="15763214" cy="2213610"/>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None/>
            </a:pPr>
            <a:r>
              <a:rPr lang="en-US" sz="2100" b="0" i="0" u="none" strike="noStrike" cap="none">
                <a:solidFill>
                  <a:srgbClr val="555555"/>
                </a:solidFill>
                <a:latin typeface="Montserrat"/>
                <a:ea typeface="Montserrat"/>
                <a:cs typeface="Montserrat"/>
                <a:sym typeface="Montserrat"/>
              </a:rPr>
              <a:t>FAST FORWARD TO 2021 WHEN THE LEAGUE AND ITS TEAMS SUFFERED SIGNIFICANT REVENUE LOSSES AS A RESULT OF THE COVID-19 PANDEMIC. THE NHL SHIFTED ITS POSITION AND ANNOUNCED IT WOULD ALLOW TEAMS TO SELL ADVERTISING ON HELMETS FOR THE SEASON. JERSEY ADVERTISING WAS ALSO REPORTEDLY DISCUSSED, BUT IT WAS DETERMINED THAT HELMET DECALS WERE LESS INTRUSIVE.</a:t>
            </a:r>
            <a:endParaRPr/>
          </a:p>
          <a:p>
            <a:pPr marL="0" marR="0" lvl="0" indent="0" algn="l" rtl="0">
              <a:lnSpc>
                <a:spcPct val="140000"/>
              </a:lnSpc>
              <a:spcBef>
                <a:spcPts val="0"/>
              </a:spcBef>
              <a:spcAft>
                <a:spcPts val="0"/>
              </a:spcAft>
              <a:buNone/>
            </a:pPr>
            <a:endParaRPr sz="2100" b="0" i="0" u="none" strike="noStrike" cap="none">
              <a:solidFill>
                <a:srgbClr val="555555"/>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166"/>
        <p:cNvGrpSpPr/>
        <p:nvPr/>
      </p:nvGrpSpPr>
      <p:grpSpPr>
        <a:xfrm>
          <a:off x="0" y="0"/>
          <a:ext cx="0" cy="0"/>
          <a:chOff x="0" y="0"/>
          <a:chExt cx="0" cy="0"/>
        </a:xfrm>
      </p:grpSpPr>
      <p:sp>
        <p:nvSpPr>
          <p:cNvPr id="167" name="Google Shape;167;p8"/>
          <p:cNvSpPr txBox="1"/>
          <p:nvPr/>
        </p:nvSpPr>
        <p:spPr>
          <a:xfrm>
            <a:off x="1262393" y="6339997"/>
            <a:ext cx="12376547" cy="642938"/>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E5CE4B"/>
              </a:buClr>
              <a:buSzPts val="4245"/>
              <a:buFont typeface="League Spartan"/>
              <a:buNone/>
            </a:pPr>
            <a:r>
              <a:rPr lang="en-US" sz="4245" b="0" i="0" u="none" strike="noStrike" cap="none">
                <a:solidFill>
                  <a:srgbClr val="E5CE4B"/>
                </a:solidFill>
                <a:latin typeface="League Spartan"/>
                <a:ea typeface="League Spartan"/>
                <a:cs typeface="League Spartan"/>
                <a:sym typeface="League Spartan"/>
              </a:rPr>
              <a:t>2022</a:t>
            </a:r>
            <a:endParaRPr/>
          </a:p>
        </p:txBody>
      </p:sp>
      <p:pic>
        <p:nvPicPr>
          <p:cNvPr id="168" name="Google Shape;168;p8"/>
          <p:cNvPicPr preferRelativeResize="0"/>
          <p:nvPr/>
        </p:nvPicPr>
        <p:blipFill rotWithShape="1">
          <a:blip r:embed="rId3">
            <a:alphaModFix/>
          </a:blip>
          <a:srcRect/>
          <a:stretch/>
        </p:blipFill>
        <p:spPr>
          <a:xfrm>
            <a:off x="1262393" y="5920383"/>
            <a:ext cx="1815752" cy="66201"/>
          </a:xfrm>
          <a:prstGeom prst="rect">
            <a:avLst/>
          </a:prstGeom>
          <a:noFill/>
          <a:ln>
            <a:noFill/>
          </a:ln>
        </p:spPr>
      </p:pic>
      <p:grpSp>
        <p:nvGrpSpPr>
          <p:cNvPr id="169" name="Google Shape;169;p8"/>
          <p:cNvGrpSpPr/>
          <p:nvPr/>
        </p:nvGrpSpPr>
        <p:grpSpPr>
          <a:xfrm>
            <a:off x="1262393" y="5095952"/>
            <a:ext cx="10683214" cy="2445226"/>
            <a:chOff x="0" y="-57150"/>
            <a:chExt cx="14244285" cy="3260301"/>
          </a:xfrm>
        </p:grpSpPr>
        <p:sp>
          <p:nvSpPr>
            <p:cNvPr id="170" name="Google Shape;170;p8"/>
            <p:cNvSpPr txBox="1"/>
            <p:nvPr/>
          </p:nvSpPr>
          <p:spPr>
            <a:xfrm>
              <a:off x="0" y="-57150"/>
              <a:ext cx="14244285" cy="414781"/>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Clr>
                  <a:srgbClr val="555555"/>
                </a:buClr>
                <a:buSzPts val="1815"/>
                <a:buFont typeface="Ubuntu"/>
                <a:buNone/>
              </a:pPr>
              <a:r>
                <a:rPr lang="en-US" sz="1815" b="1" i="0" u="none" strike="noStrike" cap="none">
                  <a:solidFill>
                    <a:srgbClr val="555555"/>
                  </a:solidFill>
                  <a:latin typeface="Ubuntu"/>
                  <a:ea typeface="Ubuntu"/>
                  <a:cs typeface="Ubuntu"/>
                  <a:sym typeface="Ubuntu"/>
                </a:rPr>
                <a:t>THE BUSINESS OF SPORTS AND ENTERTAINMENT</a:t>
              </a:r>
              <a:endParaRPr/>
            </a:p>
          </p:txBody>
        </p:sp>
        <p:sp>
          <p:nvSpPr>
            <p:cNvPr id="171" name="Google Shape;171;p8"/>
            <p:cNvSpPr txBox="1"/>
            <p:nvPr/>
          </p:nvSpPr>
          <p:spPr>
            <a:xfrm>
              <a:off x="0" y="2727347"/>
              <a:ext cx="6474675" cy="475804"/>
            </a:xfrm>
            <a:prstGeom prst="rect">
              <a:avLst/>
            </a:prstGeom>
            <a:noFill/>
            <a:ln>
              <a:noFill/>
            </a:ln>
          </p:spPr>
          <p:txBody>
            <a:bodyPr spcFirstLastPara="1" wrap="square" lIns="0" tIns="0" rIns="0" bIns="0" anchor="t" anchorCtr="0">
              <a:spAutoFit/>
            </a:bodyPr>
            <a:lstStyle/>
            <a:p>
              <a:pPr marL="0" marR="0" lvl="0" indent="0" algn="l" rtl="0">
                <a:lnSpc>
                  <a:spcPct val="165055"/>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pic>
        <p:nvPicPr>
          <p:cNvPr id="172" name="Google Shape;172;p8"/>
          <p:cNvPicPr preferRelativeResize="0"/>
          <p:nvPr/>
        </p:nvPicPr>
        <p:blipFill rotWithShape="1">
          <a:blip r:embed="rId4">
            <a:alphaModFix/>
          </a:blip>
          <a:srcRect t="29058" b="29058"/>
          <a:stretch/>
        </p:blipFill>
        <p:spPr>
          <a:xfrm>
            <a:off x="0" y="-293516"/>
            <a:ext cx="18702901" cy="5218771"/>
          </a:xfrm>
          <a:prstGeom prst="rect">
            <a:avLst/>
          </a:prstGeom>
          <a:noFill/>
          <a:ln>
            <a:noFill/>
          </a:ln>
        </p:spPr>
      </p:pic>
      <p:pic>
        <p:nvPicPr>
          <p:cNvPr id="173" name="Google Shape;173;p8"/>
          <p:cNvPicPr preferRelativeResize="0"/>
          <p:nvPr/>
        </p:nvPicPr>
        <p:blipFill rotWithShape="1">
          <a:blip r:embed="rId5">
            <a:alphaModFix/>
          </a:blip>
          <a:srcRect/>
          <a:stretch/>
        </p:blipFill>
        <p:spPr>
          <a:xfrm>
            <a:off x="13524036" y="9716688"/>
            <a:ext cx="540813" cy="570312"/>
          </a:xfrm>
          <a:prstGeom prst="rect">
            <a:avLst/>
          </a:prstGeom>
          <a:noFill/>
          <a:ln>
            <a:noFill/>
          </a:ln>
        </p:spPr>
      </p:pic>
      <p:sp>
        <p:nvSpPr>
          <p:cNvPr id="174" name="Google Shape;174;p8"/>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75" name="Google Shape;175;p8"/>
          <p:cNvSpPr txBox="1"/>
          <p:nvPr/>
        </p:nvSpPr>
        <p:spPr>
          <a:xfrm>
            <a:off x="1262393" y="7223956"/>
            <a:ext cx="16608393" cy="2190664"/>
          </a:xfrm>
          <a:prstGeom prst="rect">
            <a:avLst/>
          </a:prstGeom>
          <a:noFill/>
          <a:ln>
            <a:noFill/>
          </a:ln>
        </p:spPr>
        <p:txBody>
          <a:bodyPr spcFirstLastPara="1" wrap="square" lIns="0" tIns="0" rIns="0" bIns="0" anchor="t" anchorCtr="0">
            <a:spAutoFit/>
          </a:bodyPr>
          <a:lstStyle/>
          <a:p>
            <a:pPr marL="0" marR="0" lvl="0" indent="0" algn="just" rtl="0">
              <a:lnSpc>
                <a:spcPct val="140000"/>
              </a:lnSpc>
              <a:spcBef>
                <a:spcPts val="0"/>
              </a:spcBef>
              <a:spcAft>
                <a:spcPts val="0"/>
              </a:spcAft>
              <a:buClr>
                <a:srgbClr val="555555"/>
              </a:buClr>
              <a:buSzPts val="2100"/>
              <a:buFont typeface="Montserrat"/>
              <a:buNone/>
            </a:pPr>
            <a:r>
              <a:rPr lang="en-US" sz="2100" b="0" i="0" u="none" strike="noStrike" cap="none">
                <a:solidFill>
                  <a:srgbClr val="555555"/>
                </a:solidFill>
                <a:latin typeface="Montserrat"/>
                <a:ea typeface="Montserrat"/>
                <a:cs typeface="Montserrat"/>
                <a:sym typeface="Montserrat"/>
              </a:rPr>
              <a:t>PRIOR TO THE START OF THE 2022-23 SEASON, THE LEAGUE ANNOUNCED THAT IT WOULD ALLOW TEAMS TO SELL JERSEY ADVERTISING.  SOME EXPERTS HAVE SUGGESTED THAT IT COULD RESULT IN OVER $100 MILLION IN NEW REVENUE FOR THE LEAGUE, AND THE GOING RATE FOR A PATCH SPONSORSHIP IS REPORTEDLY BETWEEN $5-10 MILLION PER YEAR.  TO START THE SEASON, NINE TEAMS HAD ALREADY SIGNED DEALS.</a:t>
            </a:r>
            <a:endParaRPr/>
          </a:p>
          <a:p>
            <a:pPr marL="0" marR="0" lvl="0" indent="0" algn="just" rtl="0">
              <a:lnSpc>
                <a:spcPct val="140000"/>
              </a:lnSpc>
              <a:spcBef>
                <a:spcPts val="0"/>
              </a:spcBef>
              <a:spcAft>
                <a:spcPts val="0"/>
              </a:spcAft>
              <a:buClr>
                <a:schemeClr val="dk1"/>
              </a:buClr>
              <a:buSzPts val="2100"/>
              <a:buFont typeface="Calibri"/>
              <a:buNone/>
            </a:pPr>
            <a:endParaRPr sz="2100" b="0" i="0" u="none" strike="noStrike" cap="none">
              <a:solidFill>
                <a:srgbClr val="555555"/>
              </a:solidFill>
              <a:latin typeface="Montserrat"/>
              <a:ea typeface="Montserrat"/>
              <a:cs typeface="Montserrat"/>
              <a:sym typeface="Montserra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5FBF6"/>
        </a:solidFill>
        <a:effectLst/>
      </p:bgPr>
    </p:bg>
    <p:spTree>
      <p:nvGrpSpPr>
        <p:cNvPr id="1" name="Shape 179"/>
        <p:cNvGrpSpPr/>
        <p:nvPr/>
      </p:nvGrpSpPr>
      <p:grpSpPr>
        <a:xfrm>
          <a:off x="0" y="0"/>
          <a:ext cx="0" cy="0"/>
          <a:chOff x="0" y="0"/>
          <a:chExt cx="0" cy="0"/>
        </a:xfrm>
      </p:grpSpPr>
      <p:sp>
        <p:nvSpPr>
          <p:cNvPr id="180" name="Google Shape;180;p9"/>
          <p:cNvSpPr txBox="1"/>
          <p:nvPr/>
        </p:nvSpPr>
        <p:spPr>
          <a:xfrm>
            <a:off x="1262393" y="6339997"/>
            <a:ext cx="12376547" cy="654025"/>
          </a:xfrm>
          <a:prstGeom prst="rect">
            <a:avLst/>
          </a:prstGeom>
          <a:noFill/>
          <a:ln>
            <a:noFill/>
          </a:ln>
        </p:spPr>
        <p:txBody>
          <a:bodyPr spcFirstLastPara="1" wrap="square" lIns="0" tIns="0" rIns="0" bIns="0" anchor="t" anchorCtr="0">
            <a:spAutoFit/>
          </a:bodyPr>
          <a:lstStyle/>
          <a:p>
            <a:pPr marL="0" marR="0" lvl="0" indent="0" algn="l" rtl="0">
              <a:lnSpc>
                <a:spcPct val="120000"/>
              </a:lnSpc>
              <a:spcBef>
                <a:spcPts val="0"/>
              </a:spcBef>
              <a:spcAft>
                <a:spcPts val="0"/>
              </a:spcAft>
              <a:buClr>
                <a:srgbClr val="E5CE4B"/>
              </a:buClr>
              <a:buSzPts val="4245"/>
              <a:buFont typeface="League Spartan"/>
              <a:buNone/>
            </a:pPr>
            <a:r>
              <a:rPr lang="en-US" sz="4245" b="0" i="0" u="none" strike="noStrike" cap="none">
                <a:solidFill>
                  <a:srgbClr val="E5CE4B"/>
                </a:solidFill>
                <a:latin typeface="League Spartan"/>
                <a:ea typeface="League Spartan"/>
                <a:cs typeface="League Spartan"/>
                <a:sym typeface="League Spartan"/>
              </a:rPr>
              <a:t>2023</a:t>
            </a:r>
            <a:endParaRPr/>
          </a:p>
        </p:txBody>
      </p:sp>
      <p:sp>
        <p:nvSpPr>
          <p:cNvPr id="181" name="Google Shape;181;p9"/>
          <p:cNvSpPr/>
          <p:nvPr/>
        </p:nvSpPr>
        <p:spPr>
          <a:xfrm>
            <a:off x="1262393" y="5920383"/>
            <a:ext cx="1815752" cy="66201"/>
          </a:xfrm>
          <a:custGeom>
            <a:avLst/>
            <a:gdLst/>
            <a:ahLst/>
            <a:cxnLst/>
            <a:rect l="l" t="t" r="r" b="b"/>
            <a:pathLst>
              <a:path w="1815752" h="66201" extrusionOk="0">
                <a:moveTo>
                  <a:pt x="0" y="0"/>
                </a:moveTo>
                <a:lnTo>
                  <a:pt x="1815752" y="0"/>
                </a:lnTo>
                <a:lnTo>
                  <a:pt x="1815752" y="66200"/>
                </a:lnTo>
                <a:lnTo>
                  <a:pt x="0" y="66200"/>
                </a:lnTo>
                <a:lnTo>
                  <a:pt x="0" y="0"/>
                </a:lnTo>
                <a:close/>
              </a:path>
            </a:pathLst>
          </a:custGeom>
          <a:blipFill rotWithShape="1">
            <a:blip r:embed="rId3">
              <a:alphaModFix/>
            </a:blip>
            <a:stretch>
              <a:fillRect t="-1321364" b="-1321364"/>
            </a:stretch>
          </a:blipFill>
          <a:ln>
            <a:noFill/>
          </a:ln>
        </p:spPr>
      </p:sp>
      <p:grpSp>
        <p:nvGrpSpPr>
          <p:cNvPr id="182" name="Google Shape;182;p9"/>
          <p:cNvGrpSpPr/>
          <p:nvPr/>
        </p:nvGrpSpPr>
        <p:grpSpPr>
          <a:xfrm>
            <a:off x="1262393" y="5095952"/>
            <a:ext cx="10683214" cy="2445226"/>
            <a:chOff x="0" y="-57150"/>
            <a:chExt cx="14244285" cy="3260301"/>
          </a:xfrm>
        </p:grpSpPr>
        <p:sp>
          <p:nvSpPr>
            <p:cNvPr id="183" name="Google Shape;183;p9"/>
            <p:cNvSpPr txBox="1"/>
            <p:nvPr/>
          </p:nvSpPr>
          <p:spPr>
            <a:xfrm>
              <a:off x="0" y="-57150"/>
              <a:ext cx="14244285" cy="414781"/>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Clr>
                  <a:srgbClr val="555555"/>
                </a:buClr>
                <a:buSzPts val="1815"/>
                <a:buFont typeface="Ubuntu"/>
                <a:buNone/>
              </a:pPr>
              <a:r>
                <a:rPr lang="en-US" sz="1815" b="1" i="0" u="none" strike="noStrike" cap="none">
                  <a:solidFill>
                    <a:srgbClr val="555555"/>
                  </a:solidFill>
                  <a:latin typeface="Ubuntu"/>
                  <a:ea typeface="Ubuntu"/>
                  <a:cs typeface="Ubuntu"/>
                  <a:sym typeface="Ubuntu"/>
                </a:rPr>
                <a:t>THE BUSINESS OF SPORTS AND ENTERTAINMENT</a:t>
              </a:r>
              <a:endParaRPr/>
            </a:p>
          </p:txBody>
        </p:sp>
        <p:sp>
          <p:nvSpPr>
            <p:cNvPr id="184" name="Google Shape;184;p9"/>
            <p:cNvSpPr txBox="1"/>
            <p:nvPr/>
          </p:nvSpPr>
          <p:spPr>
            <a:xfrm>
              <a:off x="0" y="2727347"/>
              <a:ext cx="6474675" cy="475804"/>
            </a:xfrm>
            <a:prstGeom prst="rect">
              <a:avLst/>
            </a:prstGeom>
            <a:noFill/>
            <a:ln>
              <a:noFill/>
            </a:ln>
          </p:spPr>
          <p:txBody>
            <a:bodyPr spcFirstLastPara="1" wrap="square" lIns="0" tIns="0" rIns="0" bIns="0" anchor="t" anchorCtr="0">
              <a:spAutoFit/>
            </a:bodyPr>
            <a:lstStyle/>
            <a:p>
              <a:pPr marL="0" marR="0" lvl="0" indent="0" algn="l" rtl="0">
                <a:lnSpc>
                  <a:spcPct val="165055"/>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
        <p:nvSpPr>
          <p:cNvPr id="185" name="Google Shape;185;p9"/>
          <p:cNvSpPr/>
          <p:nvPr/>
        </p:nvSpPr>
        <p:spPr>
          <a:xfrm>
            <a:off x="0" y="-293516"/>
            <a:ext cx="18702901" cy="5218771"/>
          </a:xfrm>
          <a:custGeom>
            <a:avLst/>
            <a:gdLst/>
            <a:ahLst/>
            <a:cxnLst/>
            <a:rect l="l" t="t" r="r" b="b"/>
            <a:pathLst>
              <a:path w="18702901" h="5218771" extrusionOk="0">
                <a:moveTo>
                  <a:pt x="0" y="0"/>
                </a:moveTo>
                <a:lnTo>
                  <a:pt x="18702901" y="0"/>
                </a:lnTo>
                <a:lnTo>
                  <a:pt x="18702901" y="5218771"/>
                </a:lnTo>
                <a:lnTo>
                  <a:pt x="0" y="5218771"/>
                </a:lnTo>
                <a:lnTo>
                  <a:pt x="0" y="0"/>
                </a:lnTo>
                <a:close/>
              </a:path>
            </a:pathLst>
          </a:custGeom>
          <a:blipFill rotWithShape="1">
            <a:blip r:embed="rId4">
              <a:alphaModFix/>
            </a:blip>
            <a:stretch>
              <a:fillRect t="-28029" b="-96402"/>
            </a:stretch>
          </a:blipFill>
          <a:ln>
            <a:noFill/>
          </a:ln>
        </p:spPr>
      </p:sp>
      <p:sp>
        <p:nvSpPr>
          <p:cNvPr id="186" name="Google Shape;186;p9"/>
          <p:cNvSpPr/>
          <p:nvPr/>
        </p:nvSpPr>
        <p:spPr>
          <a:xfrm>
            <a:off x="13524036" y="9716688"/>
            <a:ext cx="540813" cy="570312"/>
          </a:xfrm>
          <a:custGeom>
            <a:avLst/>
            <a:gdLst/>
            <a:ahLst/>
            <a:cxnLst/>
            <a:rect l="l" t="t" r="r" b="b"/>
            <a:pathLst>
              <a:path w="540813" h="570312" extrusionOk="0">
                <a:moveTo>
                  <a:pt x="0" y="0"/>
                </a:moveTo>
                <a:lnTo>
                  <a:pt x="540813" y="0"/>
                </a:lnTo>
                <a:lnTo>
                  <a:pt x="540813" y="570312"/>
                </a:lnTo>
                <a:lnTo>
                  <a:pt x="0" y="570312"/>
                </a:lnTo>
                <a:lnTo>
                  <a:pt x="0" y="0"/>
                </a:lnTo>
                <a:close/>
              </a:path>
            </a:pathLst>
          </a:custGeom>
          <a:blipFill rotWithShape="1">
            <a:blip r:embed="rId5">
              <a:alphaModFix/>
            </a:blip>
            <a:stretch>
              <a:fillRect/>
            </a:stretch>
          </a:blipFill>
          <a:ln>
            <a:noFill/>
          </a:ln>
        </p:spPr>
      </p:sp>
      <p:sp>
        <p:nvSpPr>
          <p:cNvPr id="187" name="Google Shape;187;p9"/>
          <p:cNvSpPr txBox="1"/>
          <p:nvPr/>
        </p:nvSpPr>
        <p:spPr>
          <a:xfrm>
            <a:off x="9841698" y="9883105"/>
            <a:ext cx="8446302" cy="215278"/>
          </a:xfrm>
          <a:prstGeom prst="rect">
            <a:avLst/>
          </a:prstGeom>
          <a:noFill/>
          <a:ln>
            <a:noFill/>
          </a:ln>
        </p:spPr>
        <p:txBody>
          <a:bodyPr spcFirstLastPara="1" wrap="square" lIns="0" tIns="0" rIns="0" bIns="0" anchor="t" anchorCtr="0">
            <a:spAutoFit/>
          </a:bodyPr>
          <a:lstStyle/>
          <a:p>
            <a:pPr marL="0" marR="0" lvl="0" indent="0" algn="r" rtl="0">
              <a:lnSpc>
                <a:spcPct val="140031"/>
              </a:lnSpc>
              <a:spcBef>
                <a:spcPts val="0"/>
              </a:spcBef>
              <a:spcAft>
                <a:spcPts val="0"/>
              </a:spcAft>
              <a:buClr>
                <a:srgbClr val="555555"/>
              </a:buClr>
              <a:buSzPts val="1274"/>
              <a:buFont typeface="Montserrat"/>
              <a:buNone/>
            </a:pPr>
            <a:r>
              <a:rPr lang="en-US" sz="1274" b="0" i="0" u="none" strike="noStrike" cap="none">
                <a:solidFill>
                  <a:srgbClr val="555555"/>
                </a:solidFill>
                <a:latin typeface="Montserrat"/>
                <a:ea typeface="Montserrat"/>
                <a:cs typeface="Montserrat"/>
                <a:sym typeface="Montserrat"/>
              </a:rPr>
              <a:t>WWW.SPORTSCAREERCONSULTING.COM </a:t>
            </a:r>
            <a:endParaRPr/>
          </a:p>
        </p:txBody>
      </p:sp>
      <p:sp>
        <p:nvSpPr>
          <p:cNvPr id="188" name="Google Shape;188;p9"/>
          <p:cNvSpPr txBox="1"/>
          <p:nvPr/>
        </p:nvSpPr>
        <p:spPr>
          <a:xfrm>
            <a:off x="1262393" y="7223956"/>
            <a:ext cx="16608393" cy="1446871"/>
          </a:xfrm>
          <a:prstGeom prst="rect">
            <a:avLst/>
          </a:prstGeom>
          <a:noFill/>
          <a:ln>
            <a:noFill/>
          </a:ln>
        </p:spPr>
        <p:txBody>
          <a:bodyPr spcFirstLastPara="1" wrap="square" lIns="0" tIns="0" rIns="0" bIns="0" anchor="t" anchorCtr="0">
            <a:spAutoFit/>
          </a:bodyPr>
          <a:lstStyle/>
          <a:p>
            <a:pPr marL="0" marR="0" lvl="0" indent="0" algn="l" rtl="0">
              <a:lnSpc>
                <a:spcPct val="140000"/>
              </a:lnSpc>
              <a:spcBef>
                <a:spcPts val="0"/>
              </a:spcBef>
              <a:spcAft>
                <a:spcPts val="0"/>
              </a:spcAft>
              <a:buNone/>
            </a:pPr>
            <a:r>
              <a:rPr lang="en-US" sz="2100" b="0" i="0" u="none" strike="noStrike" cap="none">
                <a:solidFill>
                  <a:srgbClr val="555555"/>
                </a:solidFill>
                <a:latin typeface="Montserrat"/>
                <a:ea typeface="Montserrat"/>
                <a:cs typeface="Montserrat"/>
                <a:sym typeface="Montserrat"/>
              </a:rPr>
              <a:t>BY THE CONCLUSION OF THE 2022-23 SEASON, THIRTEEN DIFFERENT FRANCHISES HAD CAPITALIZED ON THE OPPORTUNITY TO SELL JERSEY PATCHES, AND THE NHL RAKED IN NEARLY $1.3 BILLION IN SPONSORSHIP REVENUE, UP 21% FROM THE PREVIOUS YEAR AND A NEW LEAGUE RECORD.</a:t>
            </a:r>
            <a:endParaRPr/>
          </a:p>
          <a:p>
            <a:pPr marL="0" marR="0" lvl="0" indent="0" algn="l" rtl="0">
              <a:lnSpc>
                <a:spcPct val="140000"/>
              </a:lnSpc>
              <a:spcBef>
                <a:spcPts val="0"/>
              </a:spcBef>
              <a:spcAft>
                <a:spcPts val="0"/>
              </a:spcAft>
              <a:buClr>
                <a:schemeClr val="dk1"/>
              </a:buClr>
              <a:buSzPts val="2100"/>
              <a:buFont typeface="Calibri"/>
              <a:buNone/>
            </a:pPr>
            <a:endParaRPr sz="2100" b="0" i="0" u="none" strike="noStrike" cap="none">
              <a:solidFill>
                <a:srgbClr val="555555"/>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2112</Words>
  <Application>Microsoft Macintosh PowerPoint</Application>
  <PresentationFormat>Custom</PresentationFormat>
  <Paragraphs>164</Paragraphs>
  <Slides>27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Calibri</vt:lpstr>
      <vt:lpstr>Ubuntu</vt:lpstr>
      <vt:lpstr>Montserrat</vt:lpstr>
      <vt:lpstr>Arial</vt:lpstr>
      <vt:lpstr>League Spartan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Laura Bennett</cp:lastModifiedBy>
  <cp:revision>1</cp:revision>
  <dcterms:created xsi:type="dcterms:W3CDTF">2006-08-16T00:00:00Z</dcterms:created>
  <dcterms:modified xsi:type="dcterms:W3CDTF">2023-08-10T20:49:50Z</dcterms:modified>
</cp:coreProperties>
</file>