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82" r:id="rId4"/>
    <p:sldId id="279" r:id="rId5"/>
    <p:sldId id="280" r:id="rId6"/>
    <p:sldId id="284" r:id="rId7"/>
    <p:sldId id="299" r:id="rId8"/>
    <p:sldId id="285" r:id="rId9"/>
    <p:sldId id="298" r:id="rId10"/>
    <p:sldId id="286" r:id="rId11"/>
    <p:sldId id="297" r:id="rId12"/>
    <p:sldId id="287" r:id="rId13"/>
    <p:sldId id="296" r:id="rId14"/>
    <p:sldId id="288" r:id="rId15"/>
    <p:sldId id="295" r:id="rId16"/>
    <p:sldId id="289" r:id="rId17"/>
    <p:sldId id="294" r:id="rId18"/>
    <p:sldId id="290" r:id="rId19"/>
    <p:sldId id="293" r:id="rId20"/>
    <p:sldId id="291" r:id="rId21"/>
    <p:sldId id="292" r:id="rId22"/>
    <p:sldId id="276" r:id="rId23"/>
    <p:sldId id="283" r:id="rId24"/>
    <p:sldId id="300" r:id="rId25"/>
    <p:sldId id="301" r:id="rId26"/>
    <p:sldId id="302" r:id="rId27"/>
    <p:sldId id="281" r:id="rId28"/>
    <p:sldId id="278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0D16"/>
    <a:srgbClr val="CF802F"/>
    <a:srgbClr val="666666"/>
    <a:srgbClr val="EADA4C"/>
    <a:srgbClr val="FFFF4E"/>
    <a:srgbClr val="5D8223"/>
    <a:srgbClr val="231F2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15" autoAdjust="0"/>
    <p:restoredTop sz="94660"/>
  </p:normalViewPr>
  <p:slideViewPr>
    <p:cSldViewPr>
      <p:cViewPr varScale="1">
        <p:scale>
          <a:sx n="63" d="100"/>
          <a:sy n="63" d="100"/>
        </p:scale>
        <p:origin x="14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8393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696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96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696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696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37E5B13-A5C3-4D35-9B42-773D681396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86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3775BD-9D8D-4AED-81CD-4BC9546301A4}" type="slidenum">
              <a:rPr lang="en-US"/>
              <a:pPr/>
              <a:t>1</a:t>
            </a:fld>
            <a:endParaRPr lang="en-US"/>
          </a:p>
        </p:txBody>
      </p:sp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10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82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11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141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12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709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13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36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14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946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15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6617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16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7147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17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62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18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3994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19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887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2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20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4999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21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73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3775BD-9D8D-4AED-81CD-4BC9546301A4}" type="slidenum">
              <a:rPr lang="en-US"/>
              <a:pPr/>
              <a:t>22</a:t>
            </a:fld>
            <a:endParaRPr lang="en-US"/>
          </a:p>
        </p:txBody>
      </p:sp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096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23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525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24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1610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25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420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26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5022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3775BD-9D8D-4AED-81CD-4BC9546301A4}" type="slidenum">
              <a:rPr lang="en-US"/>
              <a:pPr/>
              <a:t>27</a:t>
            </a:fld>
            <a:endParaRPr lang="en-US"/>
          </a:p>
        </p:txBody>
      </p:sp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8304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28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47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3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11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4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68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5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682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6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278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7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522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8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1931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9C1CAF-C7DD-4C14-98F4-D3234444F087}" type="slidenum">
              <a:rPr lang="en-US"/>
              <a:pPr/>
              <a:t>9</a:t>
            </a:fld>
            <a:endParaRPr lang="en-US"/>
          </a:p>
        </p:txBody>
      </p:sp>
      <p:sp>
        <p:nvSpPr>
          <p:cNvPr id="37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98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427538" y="2420938"/>
            <a:ext cx="3529012" cy="1296987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/>
              <a:t>Click to edit Master title style</a:t>
            </a:r>
          </a:p>
        </p:txBody>
      </p:sp>
      <p:sp>
        <p:nvSpPr>
          <p:cNvPr id="27751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427538" y="1268413"/>
            <a:ext cx="2735262" cy="576262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ru-RU" noProof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9869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836613"/>
            <a:ext cx="2070100" cy="56880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836613"/>
            <a:ext cx="6059487" cy="56880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0792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4213" y="836613"/>
            <a:ext cx="8281987" cy="56880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5723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71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8949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2276475"/>
            <a:ext cx="4064000" cy="424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00613" y="2276475"/>
            <a:ext cx="4064000" cy="4248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5968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7823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87923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18282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9322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836613"/>
            <a:ext cx="7489825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Click to edit Master title style</a:t>
            </a:r>
          </a:p>
        </p:txBody>
      </p:sp>
      <p:sp>
        <p:nvSpPr>
          <p:cNvPr id="27648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2276475"/>
            <a:ext cx="828040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Dosis" pitchFamily="2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Dosis" pitchFamily="2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Dosis" pitchFamily="2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Dosis" pitchFamily="2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Dosis" pitchFamily="2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Dosis" pitchFamily="2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Dosis" pitchFamily="2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Dosis" pitchFamily="2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ventmarketer.com/article/how-brands-engaged-hoops-fans-at-nba-all-star-weekend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www.sportsbusinessdaily.com/Daily/Issues/2019/02/12/Marketing-and-Sponsorship/BR-ASG.aspx" TargetMode="External"/><Relationship Id="rId4" Type="http://schemas.openxmlformats.org/officeDocument/2006/relationships/hyperlink" Target="https://medium.com/@hookit/brand-all-stars-of-the-nba-ca455eaa1326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427538" y="2708275"/>
            <a:ext cx="4608958" cy="935038"/>
          </a:xfrm>
        </p:spPr>
        <p:txBody>
          <a:bodyPr/>
          <a:lstStyle/>
          <a:p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NBA All-Star Activations</a:t>
            </a:r>
            <a:endParaRPr lang="uk-UA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00912" y="188640"/>
            <a:ext cx="4321175" cy="573087"/>
          </a:xfrm>
        </p:spPr>
        <p:txBody>
          <a:bodyPr/>
          <a:lstStyle/>
          <a:p>
            <a:pPr algn="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All-Star Game</a:t>
            </a:r>
          </a:p>
          <a:p>
            <a:pPr algn="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Charlotte, North Carolina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06" name="Picture 6" descr="Image result for nba allstar logo charlotte transparent">
            <a:extLst>
              <a:ext uri="{FF2B5EF4-FFF2-40B4-BE49-F238E27FC236}">
                <a16:creationId xmlns:a16="http://schemas.microsoft.com/office/drawing/2014/main" id="{56507CA2-F4E7-4C9F-AC9F-EB8CD8462B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658499"/>
            <a:ext cx="4104456" cy="198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Rakuten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1760" y="1923088"/>
            <a:ext cx="6337399" cy="45370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Launched an outdoor “Splash for Cash” experience, featuring an emcee doing play-by-play, where attendees shot baskets for a chance to win prizes (including tickets to the All-Star game)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587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Rakuten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906" name="Picture 2" descr="nba-all-star-2019_rakuten-1">
            <a:extLst>
              <a:ext uri="{FF2B5EF4-FFF2-40B4-BE49-F238E27FC236}">
                <a16:creationId xmlns:a16="http://schemas.microsoft.com/office/drawing/2014/main" id="{09515DC7-8CCF-4723-8667-A07549537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23088"/>
            <a:ext cx="6824224" cy="468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758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Tissot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1720" y="1844824"/>
            <a:ext cx="6841455" cy="45370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Swiss watchmaker Tissot activated its sponsorship with a “Tissot Style Lounge experience” at a shoppable pop-up store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Featured appearances from All-Star players like </a:t>
            </a:r>
            <a:r>
              <a:rPr lang="en-US" sz="2800" dirty="0" err="1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Kemba</a:t>
            </a: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 Walker and Klay Thompson (and other NBA players)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Created an interactive mural featuring work from NBA artist Victor Solomon and a mixed reality “buzzer-beater” shooting game 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2216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Tissot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7860" name="Picture 4" descr="Image result for tissot nba all star charlotte">
            <a:extLst>
              <a:ext uri="{FF2B5EF4-FFF2-40B4-BE49-F238E27FC236}">
                <a16:creationId xmlns:a16="http://schemas.microsoft.com/office/drawing/2014/main" id="{43CF7107-9FB3-4DA2-A8A0-4B9F4674E5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6912768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0527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Jordan Brand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0096" y="1844824"/>
            <a:ext cx="7493079" cy="45370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Staged takeover of Charlotte’s historic Mint Museum with a variety of interactive basketball themed exhibits and displays (including a fully functional basketball court on the ground floor of the museum where basketball skills and drills clinics were held)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Created a customization station where fans could personalize uniforms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Opened a SNKRS pop-up shop experience based on Nike’s mobile app and a “perfect fit” engagement that let attendees test out Nike’s new Adapt BB self-lacing shoe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665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Jordan Brand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5812" name="Picture 4" descr="Image result for jordan brand nba all star charlotte">
            <a:extLst>
              <a:ext uri="{FF2B5EF4-FFF2-40B4-BE49-F238E27FC236}">
                <a16:creationId xmlns:a16="http://schemas.microsoft.com/office/drawing/2014/main" id="{B61B8895-5693-4585-AE97-4AF6678247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963" y="2276872"/>
            <a:ext cx="4533660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5814" name="Picture 6" descr="Related image">
            <a:extLst>
              <a:ext uri="{FF2B5EF4-FFF2-40B4-BE49-F238E27FC236}">
                <a16:creationId xmlns:a16="http://schemas.microsoft.com/office/drawing/2014/main" id="{8C6F2369-E0EB-4D11-BA65-9F282221A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4478963" cy="237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5816" name="Picture 8" descr="Image result for jordan brand nba all star charlotte">
            <a:extLst>
              <a:ext uri="{FF2B5EF4-FFF2-40B4-BE49-F238E27FC236}">
                <a16:creationId xmlns:a16="http://schemas.microsoft.com/office/drawing/2014/main" id="{CB04AB4E-67BB-4005-8AA7-CB6EAF197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56878"/>
            <a:ext cx="4478963" cy="237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191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Bleacher Report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0096" y="2564904"/>
            <a:ext cx="7493079" cy="381699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Turned its popular “House of Highlights” platform into a live experience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Set up basketball games letting fans compete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Launched a DJ Battle competition, a gaming lounge, art and style installation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Provided a live performance from 2 </a:t>
            </a:r>
            <a:r>
              <a:rPr lang="en-US" sz="2800" dirty="0" err="1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Chainz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780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Bleacher Report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6834" name="Picture 2" descr="Image result for bleacher report house highlights charlotte">
            <a:extLst>
              <a:ext uri="{FF2B5EF4-FFF2-40B4-BE49-F238E27FC236}">
                <a16:creationId xmlns:a16="http://schemas.microsoft.com/office/drawing/2014/main" id="{FEAE6665-68B4-4795-841D-94D598752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72816"/>
            <a:ext cx="6684143" cy="4877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807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Mtn Dew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0096" y="2361864"/>
            <a:ext cx="7493079" cy="402003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Created a “Courtside Studios” interactive experience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Provided player interviews in front of live audiences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Offered samples at a Mtn Dew “mocktail” bar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Distributed prizes from a Mtn Dew “Ice Locker Experience” where fans pressed down on a can of Dew Ice and, if it lit up, they would win a prize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260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MTN DEW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4786" name="Picture 2" descr="nba-all-star_2019_3">
            <a:extLst>
              <a:ext uri="{FF2B5EF4-FFF2-40B4-BE49-F238E27FC236}">
                <a16:creationId xmlns:a16="http://schemas.microsoft.com/office/drawing/2014/main" id="{E3CB50FC-DD79-4CF3-8F5F-0E34161F95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07512"/>
            <a:ext cx="6926324" cy="4761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385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765175"/>
            <a:ext cx="7345362" cy="719138"/>
          </a:xfrm>
        </p:spPr>
        <p:txBody>
          <a:bodyPr/>
          <a:lstStyle/>
          <a:p>
            <a:pPr algn="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sponsorship activation?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988840"/>
            <a:ext cx="6913463" cy="453707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ko-KR" sz="3200" b="1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Sponsorship activation </a:t>
            </a:r>
            <a:r>
              <a:rPr lang="en-US" altLang="ko-KR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is the action taken to escalate its impact and to increase the overall value of the sponsorship</a:t>
            </a:r>
          </a:p>
          <a:p>
            <a:pPr marL="0" indent="0">
              <a:lnSpc>
                <a:spcPct val="90000"/>
              </a:lnSpc>
              <a:buNone/>
            </a:pPr>
            <a:endParaRPr lang="en-US" altLang="ko-KR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ko-KR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The most effective campaigns combine the sponsorship and events that activate them with additional advertising, direct marketing, PR and merchandising </a:t>
            </a:r>
          </a:p>
        </p:txBody>
      </p:sp>
      <p:pic>
        <p:nvPicPr>
          <p:cNvPr id="360450" name="Picture 2" descr="Image result for nba allstar logo charlotte transparent">
            <a:extLst>
              <a:ext uri="{FF2B5EF4-FFF2-40B4-BE49-F238E27FC236}">
                <a16:creationId xmlns:a16="http://schemas.microsoft.com/office/drawing/2014/main" id="{FE67A9B9-7395-4C8F-B163-5A1EAB667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876092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nba allstar logo charlotte transparent">
            <a:extLst>
              <a:ext uri="{FF2B5EF4-FFF2-40B4-BE49-F238E27FC236}">
                <a16:creationId xmlns:a16="http://schemas.microsoft.com/office/drawing/2014/main" id="{43283A27-D07F-46D4-B83B-CFB2629EE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4257377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NBA Crossover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0096" y="2427186"/>
            <a:ext cx="7493079" cy="367240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NBA Crossover was a space that highlighted the convergence of NBA and pop culture through a series of sponsor activations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Levi’s offered customized apparel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Beats let fans sample products and pose for photo opportunities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Mitchell &amp; Ness hosted a social media giveaway and augmented reality photo ops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49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NBA Crossover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3526" name="Picture 6" descr="Image result for levis crossover nba all star charlotte">
            <a:extLst>
              <a:ext uri="{FF2B5EF4-FFF2-40B4-BE49-F238E27FC236}">
                <a16:creationId xmlns:a16="http://schemas.microsoft.com/office/drawing/2014/main" id="{130B5A80-6922-4619-AB80-780CC351F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8896"/>
            <a:ext cx="8789369" cy="4440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9580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25880" y="2493962"/>
            <a:ext cx="4392612" cy="935038"/>
          </a:xfrm>
        </p:spPr>
        <p:txBody>
          <a:bodyPr/>
          <a:lstStyle/>
          <a:p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Questions</a:t>
            </a:r>
            <a:endParaRPr lang="uk-UA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00912" y="188640"/>
            <a:ext cx="4321175" cy="573087"/>
          </a:xfrm>
        </p:spPr>
        <p:txBody>
          <a:bodyPr/>
          <a:lstStyle/>
          <a:p>
            <a:pPr algn="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All-Star Game</a:t>
            </a:r>
          </a:p>
          <a:p>
            <a:pPr algn="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Charlotte, North Carolina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Image result for nba allstar logo charlotte transparent">
            <a:extLst>
              <a:ext uri="{FF2B5EF4-FFF2-40B4-BE49-F238E27FC236}">
                <a16:creationId xmlns:a16="http://schemas.microsoft.com/office/drawing/2014/main" id="{FAD87090-4834-4D31-875D-BBF170794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658499"/>
            <a:ext cx="4104456" cy="198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7545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5" y="765175"/>
            <a:ext cx="7057479" cy="719138"/>
          </a:xfrm>
        </p:spPr>
        <p:txBody>
          <a:bodyPr/>
          <a:lstStyle/>
          <a:p>
            <a:pPr algn="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QUESTIONS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2320925"/>
            <a:ext cx="6913462" cy="453707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Why do brands sponsor events like NBA All-Star Weekend?</a:t>
            </a:r>
          </a:p>
          <a:p>
            <a:pPr marL="0" indent="0">
              <a:lnSpc>
                <a:spcPct val="90000"/>
              </a:lnSpc>
              <a:buNone/>
            </a:pP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What is sponsorship activation?</a:t>
            </a:r>
          </a:p>
          <a:p>
            <a:pPr marL="0" indent="0">
              <a:lnSpc>
                <a:spcPct val="90000"/>
              </a:lnSpc>
              <a:buNone/>
            </a:pP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Why is sponsorship activation important for the sponsorship to be successful?</a:t>
            </a:r>
          </a:p>
          <a:p>
            <a:pPr marL="0" indent="0">
              <a:lnSpc>
                <a:spcPct val="90000"/>
              </a:lnSpc>
              <a:buNone/>
            </a:pP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</p:txBody>
      </p:sp>
      <p:pic>
        <p:nvPicPr>
          <p:cNvPr id="5" name="Picture 2" descr="Image result for nba allstar logo charlotte transparent">
            <a:extLst>
              <a:ext uri="{FF2B5EF4-FFF2-40B4-BE49-F238E27FC236}">
                <a16:creationId xmlns:a16="http://schemas.microsoft.com/office/drawing/2014/main" id="{7E3BCBAF-42D4-4349-B848-C826BC375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99" y="2251531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nba allstar logo charlotte transparent">
            <a:extLst>
              <a:ext uri="{FF2B5EF4-FFF2-40B4-BE49-F238E27FC236}">
                <a16:creationId xmlns:a16="http://schemas.microsoft.com/office/drawing/2014/main" id="{23C75117-6C12-4197-B4FE-3A48B833A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99" y="3737753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nba allstar logo charlotte transparent">
            <a:extLst>
              <a:ext uri="{FF2B5EF4-FFF2-40B4-BE49-F238E27FC236}">
                <a16:creationId xmlns:a16="http://schemas.microsoft.com/office/drawing/2014/main" id="{9B453C96-A0EA-4251-BA6D-1DEBD3658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4797152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48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5" y="765175"/>
            <a:ext cx="7057479" cy="719138"/>
          </a:xfrm>
        </p:spPr>
        <p:txBody>
          <a:bodyPr/>
          <a:lstStyle/>
          <a:p>
            <a:pPr algn="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QUESTIONS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2320925"/>
            <a:ext cx="6913462" cy="453707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What is an example of a company that might want to sponsor NBA All-Star Weekend?</a:t>
            </a:r>
          </a:p>
          <a:p>
            <a:pPr marL="0" indent="0">
              <a:lnSpc>
                <a:spcPct val="90000"/>
              </a:lnSpc>
              <a:buNone/>
            </a:pP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What is an example of a company that might </a:t>
            </a:r>
            <a:r>
              <a:rPr lang="en-US" sz="3200" i="1" u="sng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not</a:t>
            </a: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 want to sponsor NBA All-Star Weekend?</a:t>
            </a:r>
          </a:p>
          <a:p>
            <a:pPr marL="0" indent="0">
              <a:lnSpc>
                <a:spcPct val="90000"/>
              </a:lnSpc>
              <a:buNone/>
            </a:pP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</p:txBody>
      </p:sp>
      <p:pic>
        <p:nvPicPr>
          <p:cNvPr id="5" name="Picture 2" descr="Image result for nba allstar logo charlotte transparent">
            <a:extLst>
              <a:ext uri="{FF2B5EF4-FFF2-40B4-BE49-F238E27FC236}">
                <a16:creationId xmlns:a16="http://schemas.microsoft.com/office/drawing/2014/main" id="{7E3BCBAF-42D4-4349-B848-C826BC375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99" y="2251531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nba allstar logo charlotte transparent">
            <a:extLst>
              <a:ext uri="{FF2B5EF4-FFF2-40B4-BE49-F238E27FC236}">
                <a16:creationId xmlns:a16="http://schemas.microsoft.com/office/drawing/2014/main" id="{9B453C96-A0EA-4251-BA6D-1DEBD3658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99" y="4221088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863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5" y="765175"/>
            <a:ext cx="7057479" cy="719138"/>
          </a:xfrm>
        </p:spPr>
        <p:txBody>
          <a:bodyPr/>
          <a:lstStyle/>
          <a:p>
            <a:pPr algn="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QUESTIONS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2320925"/>
            <a:ext cx="6913462" cy="453707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Based on the examples from this presentation, can you name three companies that activated sponsorships the 2019 NBA All-Star Weekend?</a:t>
            </a:r>
          </a:p>
          <a:p>
            <a:pPr marL="0" indent="0">
              <a:lnSpc>
                <a:spcPct val="90000"/>
              </a:lnSpc>
              <a:buNone/>
            </a:pP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What is sponsor recall?  Why is it important to sponsors?</a:t>
            </a:r>
          </a:p>
        </p:txBody>
      </p:sp>
      <p:pic>
        <p:nvPicPr>
          <p:cNvPr id="5" name="Picture 2" descr="Image result for nba allstar logo charlotte transparent">
            <a:extLst>
              <a:ext uri="{FF2B5EF4-FFF2-40B4-BE49-F238E27FC236}">
                <a16:creationId xmlns:a16="http://schemas.microsoft.com/office/drawing/2014/main" id="{7E3BCBAF-42D4-4349-B848-C826BC375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99" y="2251531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nba allstar logo charlotte transparent">
            <a:extLst>
              <a:ext uri="{FF2B5EF4-FFF2-40B4-BE49-F238E27FC236}">
                <a16:creationId xmlns:a16="http://schemas.microsoft.com/office/drawing/2014/main" id="{9B453C96-A0EA-4251-BA6D-1DEBD3658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4589462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849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5" y="765175"/>
            <a:ext cx="7057479" cy="719138"/>
          </a:xfrm>
        </p:spPr>
        <p:txBody>
          <a:bodyPr/>
          <a:lstStyle/>
          <a:p>
            <a:pPr algn="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DISCUSSION QUESTIONS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2320925"/>
            <a:ext cx="6913462" cy="453707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Can you think of any examples of brands activating a sponsorship in the last year?</a:t>
            </a:r>
          </a:p>
          <a:p>
            <a:pPr marL="0" indent="0">
              <a:lnSpc>
                <a:spcPct val="90000"/>
              </a:lnSpc>
              <a:buNone/>
            </a:pP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If you were a sports marketing professional responsible for creating an activation at next year’s NBA All-Star Weekend, what would you do to maximize exposure for your brand?  </a:t>
            </a:r>
          </a:p>
        </p:txBody>
      </p:sp>
      <p:pic>
        <p:nvPicPr>
          <p:cNvPr id="5" name="Picture 2" descr="Image result for nba allstar logo charlotte transparent">
            <a:extLst>
              <a:ext uri="{FF2B5EF4-FFF2-40B4-BE49-F238E27FC236}">
                <a16:creationId xmlns:a16="http://schemas.microsoft.com/office/drawing/2014/main" id="{7E3BCBAF-42D4-4349-B848-C826BC375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99" y="2251531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nba allstar logo charlotte transparent">
            <a:extLst>
              <a:ext uri="{FF2B5EF4-FFF2-40B4-BE49-F238E27FC236}">
                <a16:creationId xmlns:a16="http://schemas.microsoft.com/office/drawing/2014/main" id="{9B453C96-A0EA-4251-BA6D-1DEBD3658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99" y="3717032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6330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25880" y="2493962"/>
            <a:ext cx="4392612" cy="935038"/>
          </a:xfrm>
        </p:spPr>
        <p:txBody>
          <a:bodyPr/>
          <a:lstStyle/>
          <a:p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SOURCES</a:t>
            </a:r>
            <a:endParaRPr lang="uk-UA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0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00912" y="188640"/>
            <a:ext cx="4321175" cy="573087"/>
          </a:xfrm>
        </p:spPr>
        <p:txBody>
          <a:bodyPr/>
          <a:lstStyle/>
          <a:p>
            <a:pPr algn="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All-Star Game</a:t>
            </a:r>
          </a:p>
          <a:p>
            <a:pPr algn="r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Charlotte, North Carolina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Image result for nba allstar logo charlotte transparent">
            <a:extLst>
              <a:ext uri="{FF2B5EF4-FFF2-40B4-BE49-F238E27FC236}">
                <a16:creationId xmlns:a16="http://schemas.microsoft.com/office/drawing/2014/main" id="{92780CF1-F707-40AB-8C9F-9AB2E21F9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658499"/>
            <a:ext cx="4104456" cy="198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7779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5" y="765175"/>
            <a:ext cx="7057479" cy="719138"/>
          </a:xfrm>
        </p:spPr>
        <p:txBody>
          <a:bodyPr/>
          <a:lstStyle/>
          <a:p>
            <a:pPr algn="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SOURCES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15816" y="2060575"/>
            <a:ext cx="5977358" cy="453707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Event Marketer</a:t>
            </a: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Medium</a:t>
            </a: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Sports Business Daily</a:t>
            </a:r>
            <a:endParaRPr lang="en-US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</p:txBody>
      </p:sp>
      <p:pic>
        <p:nvPicPr>
          <p:cNvPr id="5" name="Picture 2" descr="Image result for nba allstar logo charlotte transparent">
            <a:extLst>
              <a:ext uri="{FF2B5EF4-FFF2-40B4-BE49-F238E27FC236}">
                <a16:creationId xmlns:a16="http://schemas.microsoft.com/office/drawing/2014/main" id="{7E3BCBAF-42D4-4349-B848-C826BC375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8840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nba allstar logo charlotte transparent">
            <a:extLst>
              <a:ext uri="{FF2B5EF4-FFF2-40B4-BE49-F238E27FC236}">
                <a16:creationId xmlns:a16="http://schemas.microsoft.com/office/drawing/2014/main" id="{D2654336-1A75-47AB-AEA8-8F6ECC6AC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68960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nba allstar logo charlotte transparent">
            <a:extLst>
              <a:ext uri="{FF2B5EF4-FFF2-40B4-BE49-F238E27FC236}">
                <a16:creationId xmlns:a16="http://schemas.microsoft.com/office/drawing/2014/main" id="{ABCAA037-8C31-4417-8B28-98C6A86A9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149080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007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765175"/>
            <a:ext cx="7345362" cy="719138"/>
          </a:xfrm>
        </p:spPr>
        <p:txBody>
          <a:bodyPr/>
          <a:lstStyle/>
          <a:p>
            <a:pPr algn="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Activation Examples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79712" y="1988840"/>
            <a:ext cx="6913463" cy="4537075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ko-KR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Because of the significant investment required to sponsor major events like the NBA All-Star Weekend, brands often roll out comprehensive activation strategies to connect and engage with those fans</a:t>
            </a:r>
          </a:p>
          <a:p>
            <a:pPr marL="0" indent="0">
              <a:lnSpc>
                <a:spcPct val="90000"/>
              </a:lnSpc>
              <a:buNone/>
            </a:pPr>
            <a:endParaRPr lang="en-US" altLang="ko-KR" sz="3200" dirty="0">
              <a:latin typeface="Times New Roman" panose="02020603050405020304" pitchFamily="18" charset="0"/>
              <a:ea typeface="굴림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ko-KR" sz="32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Let’s take a look at some examples from the 2019 NBA All-Star Weekend</a:t>
            </a:r>
          </a:p>
        </p:txBody>
      </p:sp>
      <p:pic>
        <p:nvPicPr>
          <p:cNvPr id="4" name="Picture 2" descr="Image result for nba allstar logo charlotte transparent">
            <a:extLst>
              <a:ext uri="{FF2B5EF4-FFF2-40B4-BE49-F238E27FC236}">
                <a16:creationId xmlns:a16="http://schemas.microsoft.com/office/drawing/2014/main" id="{9D13339B-0EEF-459A-A11C-14BA09FE5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876092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nba allstar logo charlotte transparent">
            <a:extLst>
              <a:ext uri="{FF2B5EF4-FFF2-40B4-BE49-F238E27FC236}">
                <a16:creationId xmlns:a16="http://schemas.microsoft.com/office/drawing/2014/main" id="{733F03C6-2D1D-4E9A-8B7C-98C194D86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5157192"/>
            <a:ext cx="648072" cy="61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nba allstar logo 2019 transparent">
            <a:extLst>
              <a:ext uri="{FF2B5EF4-FFF2-40B4-BE49-F238E27FC236}">
                <a16:creationId xmlns:a16="http://schemas.microsoft.com/office/drawing/2014/main" id="{6789F3EA-FB0E-4D21-807E-A738F3A8F1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128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McDonald’s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0096" y="1844824"/>
            <a:ext cx="7493079" cy="45370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Created an “All-American Art Wall” multimedia installation displaying historic All-Star game moments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Hosted a youth clinic for local kids coached by former NBA players 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Developed #</a:t>
            </a:r>
            <a:r>
              <a:rPr lang="en-US" sz="2800" dirty="0" err="1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WhereTheFutureStarts</a:t>
            </a: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 Challenge where local high school basketball coaches competed in a skills competition to win grants for their schools’ hoops programs;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Rolled out the McDonald’s Snack Truck serving Big Mac Bacon Burgers and Cheesy Bacon Fries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746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ow Brands Engaged Hoops Fans at NBA All-Star Weekend">
            <a:extLst>
              <a:ext uri="{FF2B5EF4-FFF2-40B4-BE49-F238E27FC236}">
                <a16:creationId xmlns:a16="http://schemas.microsoft.com/office/drawing/2014/main" id="{7C3DD983-C5F9-4E38-8F01-579C0E80F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763284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378" name="Picture 2" descr="Image result for nba allstar logo 2019 transparent">
            <a:extLst>
              <a:ext uri="{FF2B5EF4-FFF2-40B4-BE49-F238E27FC236}">
                <a16:creationId xmlns:a16="http://schemas.microsoft.com/office/drawing/2014/main" id="{BE811DC3-19B0-48F7-A931-1F2C835E1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C2ED9BFA-0781-47E0-8679-B1B302518C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McDonald’s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196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State Farm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696" y="1844824"/>
            <a:ext cx="7057479" cy="45370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To activate its sponsorship as title sponsor of “All-Star Saturday Night”, State Farm created a unique locker room experience that displayed memorabilia from All-Stars Chris Paul, James Harden and State Farm “agent” (from the commercials) Cole Perez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Allowed fans to test their skills at a branded pop-a-shot game with opportunities to win prizes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Offered augmented reality photo-ops with Chris Paul that could instantly be shared to social media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41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State Farm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1958" name="Picture 6">
            <a:extLst>
              <a:ext uri="{FF2B5EF4-FFF2-40B4-BE49-F238E27FC236}">
                <a16:creationId xmlns:a16="http://schemas.microsoft.com/office/drawing/2014/main" id="{4EF9485F-FF86-4899-A1AD-2D68DB2D5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03511"/>
            <a:ext cx="6912620" cy="4751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896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736" y="1844824"/>
            <a:ext cx="6697439" cy="45370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The fashion brand took over a local restaurant and opened a “Dress Like a Pro” pop-up shop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The pop up featured player appearances and a chance for fans to win tickets to a future NBA game of their choice by taking pictures inside the shop and tagging them on social media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Sold exclusive NBA-licensed merchandise on-site, allowing fans to personalize t-shirts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358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2" y="765175"/>
            <a:ext cx="7488683" cy="719138"/>
          </a:xfrm>
        </p:spPr>
        <p:txBody>
          <a:bodyPr/>
          <a:lstStyle/>
          <a:p>
            <a:pPr algn="r"/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Image result for nba allstar logo 2019 transparent">
            <a:extLst>
              <a:ext uri="{FF2B5EF4-FFF2-40B4-BE49-F238E27FC236}">
                <a16:creationId xmlns:a16="http://schemas.microsoft.com/office/drawing/2014/main" id="{594B1C4E-DDC3-4BAB-99FF-A646F592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96" y="326399"/>
            <a:ext cx="3681127" cy="159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0930" name="Picture 2" descr="nba-all-star-2019_express_5">
            <a:extLst>
              <a:ext uri="{FF2B5EF4-FFF2-40B4-BE49-F238E27FC236}">
                <a16:creationId xmlns:a16="http://schemas.microsoft.com/office/drawing/2014/main" id="{2F2EF9D1-8C11-4FC6-8654-44A93B7B8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475" y="1772816"/>
            <a:ext cx="3940842" cy="270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0932" name="Picture 4" descr="Image result for express nba all star charlotte dress like a pro">
            <a:extLst>
              <a:ext uri="{FF2B5EF4-FFF2-40B4-BE49-F238E27FC236}">
                <a16:creationId xmlns:a16="http://schemas.microsoft.com/office/drawing/2014/main" id="{25BD2E84-3A52-4168-8892-011972FEA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61864"/>
            <a:ext cx="3372102" cy="449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0934" name="Picture 6" descr="Image result for express nba all star charlotte cantian">
            <a:extLst>
              <a:ext uri="{FF2B5EF4-FFF2-40B4-BE49-F238E27FC236}">
                <a16:creationId xmlns:a16="http://schemas.microsoft.com/office/drawing/2014/main" id="{18CB1E51-45FB-45E4-AEED-BC105EAB5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89026"/>
            <a:ext cx="3774933" cy="211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482537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-17">
  <a:themeElements>
    <a:clrScheme name="">
      <a:dk1>
        <a:srgbClr val="5F5F5F"/>
      </a:dk1>
      <a:lt1>
        <a:srgbClr val="FFFFFF"/>
      </a:lt1>
      <a:dk2>
        <a:srgbClr val="000000"/>
      </a:dk2>
      <a:lt2>
        <a:srgbClr val="1B1B1B"/>
      </a:lt2>
      <a:accent1>
        <a:srgbClr val="575757"/>
      </a:accent1>
      <a:accent2>
        <a:srgbClr val="FFA40F"/>
      </a:accent2>
      <a:accent3>
        <a:srgbClr val="FFFFFF"/>
      </a:accent3>
      <a:accent4>
        <a:srgbClr val="505050"/>
      </a:accent4>
      <a:accent5>
        <a:srgbClr val="B4B4B4"/>
      </a:accent5>
      <a:accent6>
        <a:srgbClr val="E7940C"/>
      </a:accent6>
      <a:hlink>
        <a:srgbClr val="652C05"/>
      </a:hlink>
      <a:folHlink>
        <a:srgbClr val="DDDDDD"/>
      </a:folHlink>
    </a:clrScheme>
    <a:fontScheme name="template-17">
      <a:majorFont>
        <a:latin typeface="Dosis"/>
        <a:ea typeface=""/>
        <a:cs typeface=""/>
      </a:majorFont>
      <a:minorFont>
        <a:latin typeface="Dosi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-17 1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CA4814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E1B1AA"/>
        </a:accent5>
        <a:accent6>
          <a:srgbClr val="E79B1D"/>
        </a:accent6>
        <a:hlink>
          <a:srgbClr val="BD9667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2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514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111"/>
        </a:accent6>
        <a:hlink>
          <a:srgbClr val="D061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3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514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111"/>
        </a:accent6>
        <a:hlink>
          <a:srgbClr val="E26C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4">
        <a:dk1>
          <a:srgbClr val="4D4D4D"/>
        </a:dk1>
        <a:lt1>
          <a:srgbClr val="FFFFFF"/>
        </a:lt1>
        <a:dk2>
          <a:srgbClr val="000000"/>
        </a:dk2>
        <a:lt2>
          <a:srgbClr val="C5780F"/>
        </a:lt2>
        <a:accent1>
          <a:srgbClr val="BE3600"/>
        </a:accent1>
        <a:accent2>
          <a:srgbClr val="FEA405"/>
        </a:accent2>
        <a:accent3>
          <a:srgbClr val="FFFFFF"/>
        </a:accent3>
        <a:accent4>
          <a:srgbClr val="404040"/>
        </a:accent4>
        <a:accent5>
          <a:srgbClr val="DBAEAA"/>
        </a:accent5>
        <a:accent6>
          <a:srgbClr val="E69404"/>
        </a:accent6>
        <a:hlink>
          <a:srgbClr val="F4BA5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6">
        <a:dk1>
          <a:srgbClr val="4D4D4D"/>
        </a:dk1>
        <a:lt1>
          <a:srgbClr val="FFFFFF"/>
        </a:lt1>
        <a:dk2>
          <a:srgbClr val="000000"/>
        </a:dk2>
        <a:lt2>
          <a:srgbClr val="6E1E00"/>
        </a:lt2>
        <a:accent1>
          <a:srgbClr val="C45700"/>
        </a:accent1>
        <a:accent2>
          <a:srgbClr val="FDD013"/>
        </a:accent2>
        <a:accent3>
          <a:srgbClr val="FFFFFF"/>
        </a:accent3>
        <a:accent4>
          <a:srgbClr val="404040"/>
        </a:accent4>
        <a:accent5>
          <a:srgbClr val="DEB4AA"/>
        </a:accent5>
        <a:accent6>
          <a:srgbClr val="E5BC10"/>
        </a:accent6>
        <a:hlink>
          <a:srgbClr val="C57947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7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8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9">
        <a:dk1>
          <a:srgbClr val="4D4D4D"/>
        </a:dk1>
        <a:lt1>
          <a:srgbClr val="FFFFFF"/>
        </a:lt1>
        <a:dk2>
          <a:srgbClr val="000000"/>
        </a:dk2>
        <a:lt2>
          <a:srgbClr val="D87200"/>
        </a:lt2>
        <a:accent1>
          <a:srgbClr val="E29B07"/>
        </a:accent1>
        <a:accent2>
          <a:srgbClr val="EDBF03"/>
        </a:accent2>
        <a:accent3>
          <a:srgbClr val="FFFFFF"/>
        </a:accent3>
        <a:accent4>
          <a:srgbClr val="404040"/>
        </a:accent4>
        <a:accent5>
          <a:srgbClr val="EECBAA"/>
        </a:accent5>
        <a:accent6>
          <a:srgbClr val="D7AD02"/>
        </a:accent6>
        <a:hlink>
          <a:srgbClr val="7CA443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10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11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12">
        <a:dk1>
          <a:srgbClr val="4D4D4D"/>
        </a:dk1>
        <a:lt1>
          <a:srgbClr val="FFFFFF"/>
        </a:lt1>
        <a:dk2>
          <a:srgbClr val="000000"/>
        </a:dk2>
        <a:lt2>
          <a:srgbClr val="1F1F1F"/>
        </a:lt2>
        <a:accent1>
          <a:srgbClr val="BF1309"/>
        </a:accent1>
        <a:accent2>
          <a:srgbClr val="F1D222"/>
        </a:accent2>
        <a:accent3>
          <a:srgbClr val="FFFFFF"/>
        </a:accent3>
        <a:accent4>
          <a:srgbClr val="404040"/>
        </a:accent4>
        <a:accent5>
          <a:srgbClr val="DCAAAA"/>
        </a:accent5>
        <a:accent6>
          <a:srgbClr val="DABE1E"/>
        </a:accent6>
        <a:hlink>
          <a:srgbClr val="F0D99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13">
        <a:dk1>
          <a:srgbClr val="4D4D4D"/>
        </a:dk1>
        <a:lt1>
          <a:srgbClr val="FFFFFF"/>
        </a:lt1>
        <a:dk2>
          <a:srgbClr val="000000"/>
        </a:dk2>
        <a:lt2>
          <a:srgbClr val="005EB8"/>
        </a:lt2>
        <a:accent1>
          <a:srgbClr val="5FB2E4"/>
        </a:accent1>
        <a:accent2>
          <a:srgbClr val="EB2526"/>
        </a:accent2>
        <a:accent3>
          <a:srgbClr val="FFFFFF"/>
        </a:accent3>
        <a:accent4>
          <a:srgbClr val="404040"/>
        </a:accent4>
        <a:accent5>
          <a:srgbClr val="B6D5EF"/>
        </a:accent5>
        <a:accent6>
          <a:srgbClr val="D52021"/>
        </a:accent6>
        <a:hlink>
          <a:srgbClr val="83C14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14">
        <a:dk1>
          <a:srgbClr val="4D4D4D"/>
        </a:dk1>
        <a:lt1>
          <a:srgbClr val="FFFFFF"/>
        </a:lt1>
        <a:dk2>
          <a:srgbClr val="000000"/>
        </a:dk2>
        <a:lt2>
          <a:srgbClr val="00002F"/>
        </a:lt2>
        <a:accent1>
          <a:srgbClr val="285E2C"/>
        </a:accent1>
        <a:accent2>
          <a:srgbClr val="732529"/>
        </a:accent2>
        <a:accent3>
          <a:srgbClr val="FFFFFF"/>
        </a:accent3>
        <a:accent4>
          <a:srgbClr val="404040"/>
        </a:accent4>
        <a:accent5>
          <a:srgbClr val="ACB6AC"/>
        </a:accent5>
        <a:accent6>
          <a:srgbClr val="682024"/>
        </a:accent6>
        <a:hlink>
          <a:srgbClr val="81459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15">
        <a:dk1>
          <a:srgbClr val="4D4D4D"/>
        </a:dk1>
        <a:lt1>
          <a:srgbClr val="FFFFFF"/>
        </a:lt1>
        <a:dk2>
          <a:srgbClr val="000000"/>
        </a:dk2>
        <a:lt2>
          <a:srgbClr val="011536"/>
        </a:lt2>
        <a:accent1>
          <a:srgbClr val="285E2C"/>
        </a:accent1>
        <a:accent2>
          <a:srgbClr val="732529"/>
        </a:accent2>
        <a:accent3>
          <a:srgbClr val="FFFFFF"/>
        </a:accent3>
        <a:accent4>
          <a:srgbClr val="404040"/>
        </a:accent4>
        <a:accent5>
          <a:srgbClr val="ACB6AC"/>
        </a:accent5>
        <a:accent6>
          <a:srgbClr val="682024"/>
        </a:accent6>
        <a:hlink>
          <a:srgbClr val="81459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17 16">
        <a:dk1>
          <a:srgbClr val="4D4D4D"/>
        </a:dk1>
        <a:lt1>
          <a:srgbClr val="FFFFFF"/>
        </a:lt1>
        <a:dk2>
          <a:srgbClr val="000000"/>
        </a:dk2>
        <a:lt2>
          <a:srgbClr val="011536"/>
        </a:lt2>
        <a:accent1>
          <a:srgbClr val="B5AEAE"/>
        </a:accent1>
        <a:accent2>
          <a:srgbClr val="732529"/>
        </a:accent2>
        <a:accent3>
          <a:srgbClr val="FFFFFF"/>
        </a:accent3>
        <a:accent4>
          <a:srgbClr val="404040"/>
        </a:accent4>
        <a:accent5>
          <a:srgbClr val="D7D3D3"/>
        </a:accent5>
        <a:accent6>
          <a:srgbClr val="682024"/>
        </a:accent6>
        <a:hlink>
          <a:srgbClr val="81459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849</Words>
  <Application>Microsoft Office PowerPoint</Application>
  <PresentationFormat>On-screen Show (4:3)</PresentationFormat>
  <Paragraphs>116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Dosis</vt:lpstr>
      <vt:lpstr>Times New Roman</vt:lpstr>
      <vt:lpstr>template-17</vt:lpstr>
      <vt:lpstr>NBA All-Star Activations</vt:lpstr>
      <vt:lpstr>What is sponsorship activation?</vt:lpstr>
      <vt:lpstr>Activation Examples</vt:lpstr>
      <vt:lpstr>McDonald’s</vt:lpstr>
      <vt:lpstr>McDonald’s</vt:lpstr>
      <vt:lpstr>State Farm</vt:lpstr>
      <vt:lpstr>State Farm</vt:lpstr>
      <vt:lpstr>Express</vt:lpstr>
      <vt:lpstr>Express</vt:lpstr>
      <vt:lpstr>Rakuten</vt:lpstr>
      <vt:lpstr>Rakuten</vt:lpstr>
      <vt:lpstr>Tissot</vt:lpstr>
      <vt:lpstr>Tissot</vt:lpstr>
      <vt:lpstr>Jordan Brand</vt:lpstr>
      <vt:lpstr>Jordan Brand</vt:lpstr>
      <vt:lpstr>Bleacher Report</vt:lpstr>
      <vt:lpstr>Bleacher Report</vt:lpstr>
      <vt:lpstr>Mtn Dew</vt:lpstr>
      <vt:lpstr>MTN DEW</vt:lpstr>
      <vt:lpstr>NBA Crossover</vt:lpstr>
      <vt:lpstr>NBA Crossover</vt:lpstr>
      <vt:lpstr>Discussion Questions</vt:lpstr>
      <vt:lpstr>DISCUSSION QUESTIONS</vt:lpstr>
      <vt:lpstr>DISCUSSION QUESTIONS</vt:lpstr>
      <vt:lpstr>DISCUSSION QUESTIONS</vt:lpstr>
      <vt:lpstr>DISCUSSION QUESTIONS</vt:lpstr>
      <vt:lpstr>SOURCES</vt:lpstr>
      <vt:lpstr>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-</dc:creator>
  <cp:lastModifiedBy>Chris Lindauer</cp:lastModifiedBy>
  <cp:revision>43</cp:revision>
  <dcterms:created xsi:type="dcterms:W3CDTF">2011-04-13T09:20:25Z</dcterms:created>
  <dcterms:modified xsi:type="dcterms:W3CDTF">2019-08-13T04:05:16Z</dcterms:modified>
</cp:coreProperties>
</file>