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embeddedFontLst>
    <p:embeddedFont>
      <p:font typeface="Montserrat"/>
      <p:regular r:id="rId15"/>
      <p:bold r:id="rId16"/>
      <p:italic r:id="rId17"/>
      <p:boldItalic r:id="rId18"/>
    </p:embeddedFont>
    <p:embeddedFont>
      <p:font typeface="Oswald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1" roundtripDataSignature="AMtx7milMM1qaAolASIcA3dXiW0sfjDEG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bold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customschemas.google.com/relationships/presentationmetadata" Target="meta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Montserrat-regular.fntdata"/><Relationship Id="rId14" Type="http://schemas.openxmlformats.org/officeDocument/2006/relationships/slide" Target="slides/slide10.xml"/><Relationship Id="rId17" Type="http://schemas.openxmlformats.org/officeDocument/2006/relationships/font" Target="fonts/Montserrat-italic.fntdata"/><Relationship Id="rId16" Type="http://schemas.openxmlformats.org/officeDocument/2006/relationships/font" Target="fonts/Montserrat-bold.fntdata"/><Relationship Id="rId5" Type="http://schemas.openxmlformats.org/officeDocument/2006/relationships/slide" Target="slides/slide1.xml"/><Relationship Id="rId19" Type="http://schemas.openxmlformats.org/officeDocument/2006/relationships/font" Target="fonts/Oswald-regular.fntdata"/><Relationship Id="rId6" Type="http://schemas.openxmlformats.org/officeDocument/2006/relationships/slide" Target="slides/slide2.xml"/><Relationship Id="rId18" Type="http://schemas.openxmlformats.org/officeDocument/2006/relationships/font" Target="fonts/Montserrat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" name="Google Shape;2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" name="Google Shape;3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" name="Google Shape;4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4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14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16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16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9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"/>
          <p:cNvSpPr txBox="1"/>
          <p:nvPr>
            <p:ph type="ctrTitle"/>
          </p:nvPr>
        </p:nvSpPr>
        <p:spPr>
          <a:xfrm>
            <a:off x="1569156" y="1861270"/>
            <a:ext cx="6005688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PRICING SPONSORSHIPS</a:t>
            </a:r>
            <a:endParaRPr/>
          </a:p>
        </p:txBody>
      </p:sp>
      <p:sp>
        <p:nvSpPr>
          <p:cNvPr id="27" name="Google Shape;27;p1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-US" sz="2200">
                <a:latin typeface="Arial"/>
                <a:ea typeface="Arial"/>
                <a:cs typeface="Arial"/>
                <a:sym typeface="Arial"/>
              </a:rPr>
              <a:t>LESSON 8.5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" name="Google Shape;28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9" name="Google Shape;2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8" name="Google Shape;11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"/>
          <p:cNvSpPr txBox="1"/>
          <p:nvPr>
            <p:ph type="title"/>
          </p:nvPr>
        </p:nvSpPr>
        <p:spPr>
          <a:xfrm>
            <a:off x="1704150" y="1467436"/>
            <a:ext cx="5735700" cy="5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WHAT IS INVENTORY? 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2"/>
          <p:cNvSpPr txBox="1"/>
          <p:nvPr>
            <p:ph idx="1" type="body"/>
          </p:nvPr>
        </p:nvSpPr>
        <p:spPr>
          <a:xfrm>
            <a:off x="1548900" y="2239068"/>
            <a:ext cx="6046200" cy="14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Inventory</a:t>
            </a:r>
            <a:r>
              <a:rPr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is the </a:t>
            </a: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assets an event or property has available to sell.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Defining inventory is the first step any organization must take when developing a sponsorship strategy, detailed by establishing an inventory sheet.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" name="Google Shape;37;p2"/>
          <p:cNvCxnSpPr/>
          <p:nvPr/>
        </p:nvCxnSpPr>
        <p:spPr>
          <a:xfrm>
            <a:off x="3190500" y="2028156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8" name="Google Shape;3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INVENTORY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3"/>
          <p:cNvSpPr txBox="1"/>
          <p:nvPr>
            <p:ph idx="1" type="body"/>
          </p:nvPr>
        </p:nvSpPr>
        <p:spPr>
          <a:xfrm>
            <a:off x="938500" y="1166500"/>
            <a:ext cx="4026900" cy="35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An inventory sheet outlines each specific piece of inventory available for sale.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Sponsorship inventory includes: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Signage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Advertisements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Tickets and hospitality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Awards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Halftime shows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" name="Google Shape;46;p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47" name="Google Shape;4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49" name="Google Shape;4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91649" y="1937589"/>
            <a:ext cx="3441631" cy="20209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"/>
          <p:cNvSpPr txBox="1"/>
          <p:nvPr>
            <p:ph type="title"/>
          </p:nvPr>
        </p:nvSpPr>
        <p:spPr>
          <a:xfrm>
            <a:off x="260405" y="411268"/>
            <a:ext cx="3110948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Inventory Sheet Sample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" name="Google Shape;55;p4"/>
          <p:cNvCxnSpPr/>
          <p:nvPr/>
        </p:nvCxnSpPr>
        <p:spPr>
          <a:xfrm>
            <a:off x="357809" y="414022"/>
            <a:ext cx="3013544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56" name="Google Shape;5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58" name="Google Shape;58;p4"/>
          <p:cNvSpPr/>
          <p:nvPr/>
        </p:nvSpPr>
        <p:spPr>
          <a:xfrm>
            <a:off x="457200" y="5943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** Sample Inventory Sheet **</a:t>
            </a:r>
            <a:endParaRPr/>
          </a:p>
        </p:txBody>
      </p:sp>
      <p:pic>
        <p:nvPicPr>
          <p:cNvPr descr="mid_sponsorship" id="59" name="Google Shape;5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18941" y="859902"/>
            <a:ext cx="4967859" cy="42856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4"/>
          <p:cNvSpPr txBox="1"/>
          <p:nvPr/>
        </p:nvSpPr>
        <p:spPr>
          <a:xfrm>
            <a:off x="260405" y="1349912"/>
            <a:ext cx="3200400" cy="3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Limitless Opportunities</a:t>
            </a: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Game Situation Sponsorships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Interactive Fan Participation Contest at the Event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Kiosks for Information and Distribution of Wares or Services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Pre-Game, Post-Game, Half-time Sponsor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Player Appearances/Cheerleader Appearances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In-store Promotions Traffic Driving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Autograph Cards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Ball Boys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Chalk Talk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Cheerleader Calendar &amp; Posters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Coaches ApparelFlag Football Game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Honorary Captains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Tailgating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Players Tunnel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Player Intros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MVP/IRONMAN of the game &amp; season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Fan of the Game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TV/Radio Broadcast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4"/>
          <p:cNvSpPr txBox="1"/>
          <p:nvPr/>
        </p:nvSpPr>
        <p:spPr>
          <a:xfrm>
            <a:off x="3641697" y="3132674"/>
            <a:ext cx="22860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Web Opportunities</a:t>
            </a: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Full Page/Section Sponsorship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Animated Banner Advertising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Static Banner Advertising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Page Element Sponsorship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Logo Based Link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Text Link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4"/>
          <p:cNvSpPr txBox="1"/>
          <p:nvPr/>
        </p:nvSpPr>
        <p:spPr>
          <a:xfrm>
            <a:off x="6400800" y="1386425"/>
            <a:ext cx="22860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Other Opportunities</a:t>
            </a: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Electronic Messages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Game Day Program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Uniform Patches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Helmet Labeling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Media Guide and Game Notes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Cheerleader Sponsorship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Mascot Sponsorship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Team Logo on Promotional Items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Player, Mascot and Cheerleader Appearances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Rules of the Game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Staff Shirts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4"/>
          <p:cNvSpPr/>
          <p:nvPr/>
        </p:nvSpPr>
        <p:spPr>
          <a:xfrm>
            <a:off x="3641697" y="1349912"/>
            <a:ext cx="2395538" cy="19145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Signage Opportunities</a:t>
            </a:r>
            <a:r>
              <a:rPr b="0" i="0" lang="en-US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Dasher boards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Turf Squares/On-Field Logos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Back of End zone 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Riptide pre-game &amp; post-game parties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Banners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Down Markers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25-Second Clock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Bench Area</a:t>
            </a:r>
            <a:b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9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Inflatable blimps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topbar" id="64" name="Google Shape;64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18941" y="212202"/>
            <a:ext cx="4967859" cy="64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5"/>
          <p:cNvSpPr txBox="1"/>
          <p:nvPr>
            <p:ph type="title"/>
          </p:nvPr>
        </p:nvSpPr>
        <p:spPr>
          <a:xfrm>
            <a:off x="4977199" y="778884"/>
            <a:ext cx="2837400" cy="63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SIGNAGE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5"/>
          <p:cNvSpPr txBox="1"/>
          <p:nvPr>
            <p:ph idx="1" type="body"/>
          </p:nvPr>
        </p:nvSpPr>
        <p:spPr>
          <a:xfrm>
            <a:off x="4977199" y="1540300"/>
            <a:ext cx="3546600" cy="22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US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Signage</a:t>
            </a:r>
            <a:r>
              <a:rPr b="1" lang="en-US">
                <a:solidFill>
                  <a:srgbClr val="EF8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refers to advertisements placed in or around a sports or entertainment venue that provides exposure for sponsors.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This is often one of the most valuable pieces of sponsorship inventory and appears in a variety of forms.</a:t>
            </a:r>
            <a:endParaRPr/>
          </a:p>
        </p:txBody>
      </p:sp>
      <p:cxnSp>
        <p:nvCxnSpPr>
          <p:cNvPr id="71" name="Google Shape;71;p5"/>
          <p:cNvCxnSpPr/>
          <p:nvPr/>
        </p:nvCxnSpPr>
        <p:spPr>
          <a:xfrm>
            <a:off x="465497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72" name="Google Shape;72;p5"/>
          <p:cNvPicPr preferRelativeResize="0"/>
          <p:nvPr/>
        </p:nvPicPr>
        <p:blipFill rotWithShape="1">
          <a:blip r:embed="rId3">
            <a:alphaModFix/>
          </a:blip>
          <a:srcRect b="0" l="18458" r="18457" t="0"/>
          <a:stretch/>
        </p:blipFill>
        <p:spPr>
          <a:xfrm>
            <a:off x="-436624" y="-236700"/>
            <a:ext cx="4714800" cy="56169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73" name="Google Shape;7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6"/>
          <p:cNvSpPr txBox="1"/>
          <p:nvPr>
            <p:ph type="title"/>
          </p:nvPr>
        </p:nvSpPr>
        <p:spPr>
          <a:xfrm>
            <a:off x="938500" y="445025"/>
            <a:ext cx="5735700" cy="53710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INVENTORY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6"/>
          <p:cNvSpPr txBox="1"/>
          <p:nvPr>
            <p:ph idx="1" type="body"/>
          </p:nvPr>
        </p:nvSpPr>
        <p:spPr>
          <a:xfrm>
            <a:off x="938500" y="1013134"/>
            <a:ext cx="7172100" cy="32727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latin typeface="Arial"/>
                <a:ea typeface="Arial"/>
                <a:cs typeface="Arial"/>
                <a:sym typeface="Arial"/>
              </a:rPr>
              <a:t>Virtual Signage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900">
              <a:solidFill>
                <a:srgbClr val="EF86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As the sports and entertainment properties search for ways to offset the revenue shortfalls as a result of the COVID-19 pandemic, new opportunities will continue to emerge.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For example, “In-ice” virtual signage delivered $2.8 million in sponsor media value across the 2020-21 season for NHL sponsors. 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1" name="Google Shape;81;p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82" name="Google Shape;8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7"/>
          <p:cNvSpPr txBox="1"/>
          <p:nvPr>
            <p:ph type="title"/>
          </p:nvPr>
        </p:nvSpPr>
        <p:spPr>
          <a:xfrm>
            <a:off x="938500" y="445025"/>
            <a:ext cx="5735700" cy="53710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ADDITIONAL INVENTORY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7"/>
          <p:cNvSpPr txBox="1"/>
          <p:nvPr>
            <p:ph idx="1" type="body"/>
          </p:nvPr>
        </p:nvSpPr>
        <p:spPr>
          <a:xfrm>
            <a:off x="938500" y="1013134"/>
            <a:ext cx="7172100" cy="32727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Additional sponsorship inventory</a:t>
            </a:r>
            <a:r>
              <a:rPr b="1" lang="en-US" sz="1500">
                <a:solidFill>
                  <a:srgbClr val="EF8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>
                <a:latin typeface="Arial"/>
                <a:ea typeface="Arial"/>
                <a:cs typeface="Arial"/>
                <a:sym typeface="Arial"/>
              </a:rPr>
              <a:t>includes</a:t>
            </a:r>
            <a:r>
              <a:rPr lang="en-US" sz="15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500">
                <a:latin typeface="Arial"/>
                <a:ea typeface="Arial"/>
                <a:cs typeface="Arial"/>
                <a:sym typeface="Arial"/>
              </a:rPr>
              <a:t>anything from </a:t>
            </a:r>
            <a:r>
              <a:rPr lang="en-US" sz="1500">
                <a:latin typeface="Arial"/>
                <a:ea typeface="Arial"/>
                <a:cs typeface="Arial"/>
                <a:sym typeface="Arial"/>
              </a:rPr>
              <a:t>advertising during radio, TV, or streaming broadcasts to program ads and halftime shows.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Example: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In 2022, Pepsi renewed their longtime sponsorship with the NFL, but it's presenting rights to the Super Bowl halftime show were no longer part of the package. 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Pepsi has been an NFL sponsor for nearly 40 years, which includes pouring rights at key NFL events, including the NFL Draft. 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That means when fans want a soda at those events, Pepsi has the exclusive rights for fountain drinks. 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However, with the halftime rights now longer included, the NFL had a new piece of premium inventory available to sell with naming rights to the Super Bowl halftime show up for grabs.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" name="Google Shape;90;p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91" name="Google Shape;9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8"/>
          <p:cNvSpPr txBox="1"/>
          <p:nvPr>
            <p:ph type="title"/>
          </p:nvPr>
        </p:nvSpPr>
        <p:spPr>
          <a:xfrm>
            <a:off x="4627425" y="1393401"/>
            <a:ext cx="28374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RATE CARD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8"/>
          <p:cNvSpPr txBox="1"/>
          <p:nvPr>
            <p:ph idx="1" type="body"/>
          </p:nvPr>
        </p:nvSpPr>
        <p:spPr>
          <a:xfrm>
            <a:off x="4627425" y="1870600"/>
            <a:ext cx="3247200" cy="17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lang="en-US">
                <a:solidFill>
                  <a:srgbClr val="EF8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rate card</a:t>
            </a:r>
            <a:r>
              <a:rPr b="1" lang="en-US">
                <a:solidFill>
                  <a:srgbClr val="EF8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is a printed list of sponsorship fees charged by a sports or entertainment property for association rights. The rate card is essentially an inventory sheet with associated values. 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br>
              <a:rPr lang="en-US">
                <a:latin typeface="Arial"/>
                <a:ea typeface="Arial"/>
                <a:cs typeface="Arial"/>
                <a:sym typeface="Arial"/>
              </a:rPr>
            </a:br>
            <a:br>
              <a:rPr lang="en-US">
                <a:latin typeface="Arial"/>
                <a:ea typeface="Arial"/>
                <a:cs typeface="Arial"/>
                <a:sym typeface="Arial"/>
              </a:rPr>
            </a:b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9" name="Google Shape;99;p8"/>
          <p:cNvCxnSpPr/>
          <p:nvPr/>
        </p:nvCxnSpPr>
        <p:spPr>
          <a:xfrm>
            <a:off x="4441150" y="13934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00" name="Google Shape;10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A picture containing text, person&#10;&#10;Description automatically generated" id="102" name="Google Shape;102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5399" y="417432"/>
            <a:ext cx="3135190" cy="4141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9"/>
          <p:cNvSpPr txBox="1"/>
          <p:nvPr>
            <p:ph type="title"/>
          </p:nvPr>
        </p:nvSpPr>
        <p:spPr>
          <a:xfrm>
            <a:off x="938500" y="445025"/>
            <a:ext cx="5735700" cy="53710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PRICING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9"/>
          <p:cNvSpPr txBox="1"/>
          <p:nvPr>
            <p:ph idx="1" type="body"/>
          </p:nvPr>
        </p:nvSpPr>
        <p:spPr>
          <a:xfrm>
            <a:off x="938500" y="1013134"/>
            <a:ext cx="7172100" cy="32727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latin typeface="Arial"/>
                <a:ea typeface="Arial"/>
                <a:cs typeface="Arial"/>
                <a:sym typeface="Arial"/>
              </a:rPr>
              <a:t>Considerations when pricing sponsorships: 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Price should be based on value, not on budgets or needs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Rights and benefits included in the package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Value should be placed only on those elements that can be successfully fulfilled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Cost/benefit ratios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9" name="Google Shape;109;p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10" name="Google Shape;11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Kelly, Bob</dc:creator>
</cp:coreProperties>
</file>