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5143500" type="screen16x9"/>
  <p:notesSz cx="6858000" cy="9144000"/>
  <p:embeddedFontLst>
    <p:embeddedFont>
      <p:font typeface="Montserrat" pitchFamily="2" charset="77"/>
      <p:regular r:id="rId18"/>
      <p:bold r:id="rId19"/>
      <p:italic r:id="rId20"/>
      <p:boldItalic r:id="rId21"/>
    </p:embeddedFont>
    <p:embeddedFont>
      <p:font typeface="Oswald" panose="02000703000000000000" pitchFamily="2" charset="77"/>
      <p:regular r:id="rId22"/>
      <p:bold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6" roundtripDataSignature="AMtx7mhRoISl4dL1pRvk5BMNkNS8l1bW8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72"/>
  </p:normalViewPr>
  <p:slideViewPr>
    <p:cSldViewPr snapToGrid="0">
      <p:cViewPr varScale="1">
        <p:scale>
          <a:sx n="132" d="100"/>
          <a:sy n="132" d="100"/>
        </p:scale>
        <p:origin x="50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customschemas.google.com/relationships/presentationmetadata" Target="meta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Google Shape;3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 name="Google Shape;3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2" name="Google Shape;152;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1" name="Google Shape;161;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0" name="Google Shape;170;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0" name="Google Shape;180;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9" name="Google Shape;189;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8" name="Google Shape;198;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
        <p:cNvGrpSpPr/>
        <p:nvPr/>
      </p:nvGrpSpPr>
      <p:grpSpPr>
        <a:xfrm>
          <a:off x="0" y="0"/>
          <a:ext cx="0" cy="0"/>
          <a:chOff x="0" y="0"/>
          <a:chExt cx="0" cy="0"/>
        </a:xfrm>
      </p:grpSpPr>
      <p:sp>
        <p:nvSpPr>
          <p:cNvPr id="42" name="Google Shape;4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 name="Google Shape;4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 name="Google Shape;61;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5" name="Google Shape;125;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4" name="Google Shape;134;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3" name="Google Shape;143;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7"/>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7"/>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11"/>
        <p:cNvGrpSpPr/>
        <p:nvPr/>
      </p:nvGrpSpPr>
      <p:grpSpPr>
        <a:xfrm>
          <a:off x="0" y="0"/>
          <a:ext cx="0" cy="0"/>
          <a:chOff x="0" y="0"/>
          <a:chExt cx="0" cy="0"/>
        </a:xfrm>
      </p:grpSpPr>
      <p:sp>
        <p:nvSpPr>
          <p:cNvPr id="12" name="Google Shape;12;p18"/>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 name="Google Shape;13;p18"/>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4"/>
        <p:cNvGrpSpPr/>
        <p:nvPr/>
      </p:nvGrpSpPr>
      <p:grpSpPr>
        <a:xfrm>
          <a:off x="0" y="0"/>
          <a:ext cx="0" cy="0"/>
          <a:chOff x="0" y="0"/>
          <a:chExt cx="0" cy="0"/>
        </a:xfrm>
      </p:grpSpPr>
      <p:sp>
        <p:nvSpPr>
          <p:cNvPr id="15" name="Google Shape;15;p19"/>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hree Columns ">
  <p:cSld name="Title + Three Columns ">
    <p:spTree>
      <p:nvGrpSpPr>
        <p:cNvPr id="1" name="Shape 16"/>
        <p:cNvGrpSpPr/>
        <p:nvPr/>
      </p:nvGrpSpPr>
      <p:grpSpPr>
        <a:xfrm>
          <a:off x="0" y="0"/>
          <a:ext cx="0" cy="0"/>
          <a:chOff x="0" y="0"/>
          <a:chExt cx="0" cy="0"/>
        </a:xfrm>
      </p:grpSpPr>
      <p:sp>
        <p:nvSpPr>
          <p:cNvPr id="17" name="Google Shape;17;p20"/>
          <p:cNvSpPr txBox="1">
            <a:spLocks noGrp="1"/>
          </p:cNvSpPr>
          <p:nvPr>
            <p:ph type="title"/>
          </p:nvPr>
        </p:nvSpPr>
        <p:spPr>
          <a:xfrm>
            <a:off x="353849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8" name="Google Shape;18;p20"/>
          <p:cNvSpPr txBox="1">
            <a:spLocks noGrp="1"/>
          </p:cNvSpPr>
          <p:nvPr>
            <p:ph type="subTitle" idx="1"/>
          </p:nvPr>
        </p:nvSpPr>
        <p:spPr>
          <a:xfrm>
            <a:off x="353849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9" name="Google Shape;19;p20"/>
          <p:cNvSpPr txBox="1">
            <a:spLocks noGrp="1"/>
          </p:cNvSpPr>
          <p:nvPr>
            <p:ph type="title" idx="2"/>
          </p:nvPr>
        </p:nvSpPr>
        <p:spPr>
          <a:xfrm>
            <a:off x="6028553"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20" name="Google Shape;20;p20"/>
          <p:cNvSpPr txBox="1">
            <a:spLocks noGrp="1"/>
          </p:cNvSpPr>
          <p:nvPr>
            <p:ph type="subTitle" idx="3"/>
          </p:nvPr>
        </p:nvSpPr>
        <p:spPr>
          <a:xfrm>
            <a:off x="6028553"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1" name="Google Shape;21;p20"/>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22" name="Google Shape;22;p20"/>
          <p:cNvSpPr txBox="1">
            <a:spLocks noGrp="1"/>
          </p:cNvSpPr>
          <p:nvPr>
            <p:ph type="title" idx="5"/>
          </p:nvPr>
        </p:nvSpPr>
        <p:spPr>
          <a:xfrm>
            <a:off x="104844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23" name="Google Shape;23;p20"/>
          <p:cNvSpPr txBox="1">
            <a:spLocks noGrp="1"/>
          </p:cNvSpPr>
          <p:nvPr>
            <p:ph type="subTitle" idx="6"/>
          </p:nvPr>
        </p:nvSpPr>
        <p:spPr>
          <a:xfrm>
            <a:off x="104844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Text">
  <p:cSld name="TITLE_1">
    <p:spTree>
      <p:nvGrpSpPr>
        <p:cNvPr id="1" name="Shape 24"/>
        <p:cNvGrpSpPr/>
        <p:nvPr/>
      </p:nvGrpSpPr>
      <p:grpSpPr>
        <a:xfrm>
          <a:off x="0" y="0"/>
          <a:ext cx="0" cy="0"/>
          <a:chOff x="0" y="0"/>
          <a:chExt cx="0" cy="0"/>
        </a:xfrm>
      </p:grpSpPr>
      <p:sp>
        <p:nvSpPr>
          <p:cNvPr id="25" name="Google Shape;25;p21"/>
          <p:cNvSpPr txBox="1">
            <a:spLocks noGrp="1"/>
          </p:cNvSpPr>
          <p:nvPr>
            <p:ph type="ctrTitle"/>
          </p:nvPr>
        </p:nvSpPr>
        <p:spPr>
          <a:xfrm>
            <a:off x="4285500" y="2832875"/>
            <a:ext cx="3657300" cy="644700"/>
          </a:xfrm>
          <a:prstGeom prst="rect">
            <a:avLst/>
          </a:prstGeom>
          <a:noFill/>
          <a:ln>
            <a:noFill/>
          </a:ln>
          <a:effectLst>
            <a:outerShdw blurRad="100013" dist="19050" dir="5400000" algn="bl" rotWithShape="0">
              <a:srgbClr val="76A5AF">
                <a:alpha val="87843"/>
              </a:srgbClr>
            </a:outerShdw>
          </a:effectLst>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6000"/>
              <a:buNone/>
              <a:defRPr sz="60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26" name="Google Shape;26;p21"/>
          <p:cNvSpPr txBox="1">
            <a:spLocks noGrp="1"/>
          </p:cNvSpPr>
          <p:nvPr>
            <p:ph type="subTitle" idx="1"/>
          </p:nvPr>
        </p:nvSpPr>
        <p:spPr>
          <a:xfrm>
            <a:off x="4144050" y="3549850"/>
            <a:ext cx="394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7"/>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23"/>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30" name="Google Shape;30;p23"/>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31" name="Google Shape;31;p23"/>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9">
            <a:alphaModFix/>
          </a:blip>
          <a:stretch>
            <a:fillRect/>
          </a:stretch>
        </a:blipFill>
        <a:effectLst/>
      </p:bgPr>
    </p:bg>
    <p:spTree>
      <p:nvGrpSpPr>
        <p:cNvPr id="1" name="Shape 5"/>
        <p:cNvGrpSpPr/>
        <p:nvPr/>
      </p:nvGrpSpPr>
      <p:grpSpPr>
        <a:xfrm>
          <a:off x="0" y="0"/>
          <a:ext cx="0" cy="0"/>
          <a:chOff x="0" y="0"/>
          <a:chExt cx="0" cy="0"/>
        </a:xfrm>
      </p:grpSpPr>
      <p:sp>
        <p:nvSpPr>
          <p:cNvPr id="6" name="Google Shape;6;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Google Shape;36;p1"/>
          <p:cNvSpPr txBox="1">
            <a:spLocks noGrp="1"/>
          </p:cNvSpPr>
          <p:nvPr>
            <p:ph type="ctrTitle"/>
          </p:nvPr>
        </p:nvSpPr>
        <p:spPr>
          <a:xfrm>
            <a:off x="1928972" y="1950074"/>
            <a:ext cx="5286056"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AMBUSH MARKETING</a:t>
            </a:r>
            <a:endParaRPr>
              <a:latin typeface="Arial"/>
              <a:ea typeface="Arial"/>
              <a:cs typeface="Arial"/>
              <a:sym typeface="Arial"/>
            </a:endParaRPr>
          </a:p>
        </p:txBody>
      </p:sp>
      <p:sp>
        <p:nvSpPr>
          <p:cNvPr id="37" name="Google Shape;37;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200" b="0">
                <a:latin typeface="Arial"/>
                <a:ea typeface="Arial"/>
                <a:cs typeface="Arial"/>
                <a:sym typeface="Arial"/>
              </a:rPr>
              <a:t>LESSON 8.4</a:t>
            </a:r>
            <a:endParaRPr sz="2200" b="0">
              <a:latin typeface="Arial"/>
              <a:ea typeface="Arial"/>
              <a:cs typeface="Arial"/>
              <a:sym typeface="Arial"/>
            </a:endParaRPr>
          </a:p>
        </p:txBody>
      </p:sp>
      <p:cxnSp>
        <p:nvCxnSpPr>
          <p:cNvPr id="38" name="Google Shape;38;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39" name="Google Shape;39;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0" name="Google Shape;40;p1"/>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a:solidFill>
                  <a:schemeClr val="accent5"/>
                </a:solidFill>
              </a:rPr>
              <a:t>Copyright 2023</a:t>
            </a:r>
            <a:r>
              <a:rPr lang="en-US" sz="700" b="0" i="0" u="none" strike="noStrike" cap="none">
                <a:solidFill>
                  <a:schemeClr val="accent5"/>
                </a:solidFill>
                <a:latin typeface="Arial"/>
                <a:ea typeface="Arial"/>
                <a:cs typeface="Arial"/>
                <a:sym typeface="Arial"/>
              </a:rPr>
              <a:t>.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10"/>
          <p:cNvSpPr txBox="1">
            <a:spLocks noGrp="1"/>
          </p:cNvSpPr>
          <p:nvPr>
            <p:ph type="title"/>
          </p:nvPr>
        </p:nvSpPr>
        <p:spPr>
          <a:xfrm>
            <a:off x="64605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AMBUSH MARKETING TACTICS</a:t>
            </a:r>
            <a:endParaRPr/>
          </a:p>
        </p:txBody>
      </p:sp>
      <p:sp>
        <p:nvSpPr>
          <p:cNvPr id="155" name="Google Shape;155;p10"/>
          <p:cNvSpPr txBox="1">
            <a:spLocks noGrp="1"/>
          </p:cNvSpPr>
          <p:nvPr>
            <p:ph type="body" idx="1"/>
          </p:nvPr>
        </p:nvSpPr>
        <p:spPr>
          <a:xfrm>
            <a:off x="646050" y="1051800"/>
            <a:ext cx="7851900" cy="2535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latin typeface="Arial"/>
                <a:ea typeface="Arial"/>
                <a:cs typeface="Arial"/>
                <a:sym typeface="Arial"/>
              </a:rPr>
              <a:t>Engage in non-sponsorship promotions that coincide with the event:</a:t>
            </a:r>
            <a:endParaRPr sz="1800">
              <a:latin typeface="Arial"/>
              <a:ea typeface="Arial"/>
              <a:cs typeface="Arial"/>
              <a:sym typeface="Arial"/>
            </a:endParaRPr>
          </a:p>
          <a:p>
            <a:pPr marL="282575" lvl="0" indent="-282575" algn="l" rtl="0">
              <a:lnSpc>
                <a:spcPct val="100000"/>
              </a:lnSpc>
              <a:spcBef>
                <a:spcPts val="1000"/>
              </a:spcBef>
              <a:spcAft>
                <a:spcPts val="0"/>
              </a:spcAft>
              <a:buSzPts val="1150"/>
              <a:buNone/>
            </a:pPr>
            <a:r>
              <a:rPr lang="en-US" sz="1600">
                <a:latin typeface="Arial"/>
                <a:ea typeface="Arial"/>
                <a:cs typeface="Arial"/>
                <a:sym typeface="Arial"/>
              </a:rPr>
              <a:t>●	Competitors use mainstream media advertising and additional promotions to gain exposure for their company during the event.</a:t>
            </a:r>
            <a:endParaRPr sz="1600">
              <a:latin typeface="Arial"/>
              <a:ea typeface="Arial"/>
              <a:cs typeface="Arial"/>
              <a:sym typeface="Arial"/>
            </a:endParaRPr>
          </a:p>
          <a:p>
            <a:pPr marL="282575" lvl="0" indent="-282575" algn="l" rtl="0">
              <a:lnSpc>
                <a:spcPct val="100000"/>
              </a:lnSpc>
              <a:spcBef>
                <a:spcPts val="1200"/>
              </a:spcBef>
              <a:spcAft>
                <a:spcPts val="1200"/>
              </a:spcAft>
              <a:buSzPts val="1150"/>
              <a:buNone/>
            </a:pPr>
            <a:r>
              <a:rPr lang="en-US" sz="1600">
                <a:latin typeface="Arial"/>
                <a:ea typeface="Arial"/>
                <a:cs typeface="Arial"/>
                <a:sym typeface="Arial"/>
              </a:rPr>
              <a:t>●	Coca-Cola stole Pepsi's thunder during the 2014 Oscars when Coke’s logos appeared on three pizza boxes delivered to host Ellen DeGeneres during a skit during the broadcast, despite the fact that Pepsi had just taken over the sponsorship rights as the exclusive soft-drink sponsor of the Academy Awards on ABC. </a:t>
            </a:r>
            <a:endParaRPr sz="1600">
              <a:latin typeface="Arial"/>
              <a:ea typeface="Arial"/>
              <a:cs typeface="Arial"/>
              <a:sym typeface="Arial"/>
            </a:endParaRPr>
          </a:p>
        </p:txBody>
      </p:sp>
      <p:cxnSp>
        <p:nvCxnSpPr>
          <p:cNvPr id="156" name="Google Shape;156;p10"/>
          <p:cNvCxnSpPr/>
          <p:nvPr/>
        </p:nvCxnSpPr>
        <p:spPr>
          <a:xfrm>
            <a:off x="73375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57" name="Google Shape;157;p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58" name="Google Shape;158;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11"/>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AMBUSH MARKETING TACTICS</a:t>
            </a:r>
            <a:endParaRPr/>
          </a:p>
        </p:txBody>
      </p:sp>
      <p:sp>
        <p:nvSpPr>
          <p:cNvPr id="164" name="Google Shape;164;p11"/>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latin typeface="Arial"/>
                <a:ea typeface="Arial"/>
                <a:cs typeface="Arial"/>
                <a:sym typeface="Arial"/>
              </a:rPr>
              <a:t>Create visibility without “official” affiliation with an event in non-traditional ways:</a:t>
            </a:r>
            <a:endParaRPr sz="1600">
              <a:latin typeface="Arial"/>
              <a:ea typeface="Arial"/>
              <a:cs typeface="Arial"/>
              <a:sym typeface="Arial"/>
            </a:endParaRPr>
          </a:p>
          <a:p>
            <a:pPr marL="282575" lvl="0" indent="-282575" algn="l" rtl="0">
              <a:lnSpc>
                <a:spcPct val="100000"/>
              </a:lnSpc>
              <a:spcBef>
                <a:spcPts val="1000"/>
              </a:spcBef>
              <a:spcAft>
                <a:spcPts val="1200"/>
              </a:spcAft>
              <a:buSzPts val="1150"/>
              <a:buNone/>
            </a:pPr>
            <a:r>
              <a:rPr lang="en-US" sz="1600">
                <a:latin typeface="Arial"/>
                <a:ea typeface="Arial"/>
                <a:cs typeface="Arial"/>
                <a:sym typeface="Arial"/>
              </a:rPr>
              <a:t>●	Geico once paid several lower-ranked men's and women's tennis players up to $5,000 to wear "ambush advertising patches during high-visibility matches" at Wimbledon. Because lower ranked players earn only minimal wages, many were willing to slap the Geico logo on their uniform, in part to help pay travel expenses. </a:t>
            </a:r>
            <a:endParaRPr>
              <a:latin typeface="Arial"/>
              <a:ea typeface="Arial"/>
              <a:cs typeface="Arial"/>
              <a:sym typeface="Arial"/>
            </a:endParaRPr>
          </a:p>
        </p:txBody>
      </p:sp>
      <p:cxnSp>
        <p:nvCxnSpPr>
          <p:cNvPr id="165" name="Google Shape;165;p11"/>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66" name="Google Shape;166;p1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67" name="Google Shape;167;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12"/>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AMBUSH MARKETING TACTICS</a:t>
            </a:r>
            <a:endParaRPr/>
          </a:p>
        </p:txBody>
      </p:sp>
      <p:sp>
        <p:nvSpPr>
          <p:cNvPr id="173" name="Google Shape;173;p12"/>
          <p:cNvSpPr txBox="1">
            <a:spLocks noGrp="1"/>
          </p:cNvSpPr>
          <p:nvPr>
            <p:ph type="body" idx="1"/>
          </p:nvPr>
        </p:nvSpPr>
        <p:spPr>
          <a:xfrm>
            <a:off x="938500" y="1161350"/>
            <a:ext cx="41457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latin typeface="Arial"/>
                <a:ea typeface="Arial"/>
                <a:cs typeface="Arial"/>
                <a:sym typeface="Arial"/>
              </a:rPr>
              <a:t>Align with an event through </a:t>
            </a:r>
            <a:br>
              <a:rPr lang="en-US" sz="1800" b="1">
                <a:latin typeface="Arial"/>
                <a:ea typeface="Arial"/>
                <a:cs typeface="Arial"/>
                <a:sym typeface="Arial"/>
              </a:rPr>
            </a:br>
            <a:r>
              <a:rPr lang="en-US" sz="1800" b="1">
                <a:latin typeface="Arial"/>
                <a:ea typeface="Arial"/>
                <a:cs typeface="Arial"/>
                <a:sym typeface="Arial"/>
              </a:rPr>
              <a:t>social media:</a:t>
            </a:r>
            <a:endParaRPr sz="1600">
              <a:latin typeface="Arial"/>
              <a:ea typeface="Arial"/>
              <a:cs typeface="Arial"/>
              <a:sym typeface="Arial"/>
            </a:endParaRPr>
          </a:p>
          <a:p>
            <a:pPr marL="457200" lvl="0" indent="-323850" algn="l" rtl="0">
              <a:lnSpc>
                <a:spcPct val="100000"/>
              </a:lnSpc>
              <a:spcBef>
                <a:spcPts val="1000"/>
              </a:spcBef>
              <a:spcAft>
                <a:spcPts val="0"/>
              </a:spcAft>
              <a:buSzPts val="1500"/>
              <a:buFont typeface="Arial"/>
              <a:buChar char="●"/>
            </a:pPr>
            <a:r>
              <a:rPr lang="en-US" sz="1500">
                <a:latin typeface="Arial"/>
                <a:ea typeface="Arial"/>
                <a:cs typeface="Arial"/>
                <a:sym typeface="Arial"/>
              </a:rPr>
              <a:t>In 2023, Chipotle ambushed the NBA Finals, giving away free entrees during the Finals through Twitter.  Because it was not an official sponsor and did not hold rights to use certain phrases, the “Free Pointer” promotion was described by the brand as “each time a 3-pointer is made during the 2023 men's professional basketball championship series, Chipotle will drop 300 free entrees via Twitter.” </a:t>
            </a:r>
            <a:endParaRPr sz="1500">
              <a:latin typeface="Arial"/>
              <a:ea typeface="Arial"/>
              <a:cs typeface="Arial"/>
              <a:sym typeface="Arial"/>
            </a:endParaRPr>
          </a:p>
          <a:p>
            <a:pPr marL="282575" lvl="0" indent="-282575" algn="l" rtl="0">
              <a:lnSpc>
                <a:spcPct val="100000"/>
              </a:lnSpc>
              <a:spcBef>
                <a:spcPts val="1200"/>
              </a:spcBef>
              <a:spcAft>
                <a:spcPts val="0"/>
              </a:spcAft>
              <a:buNone/>
            </a:pPr>
            <a:endParaRPr sz="1600">
              <a:latin typeface="Arial"/>
              <a:ea typeface="Arial"/>
              <a:cs typeface="Arial"/>
              <a:sym typeface="Arial"/>
            </a:endParaRPr>
          </a:p>
          <a:p>
            <a:pPr marL="282575" lvl="0" indent="-282575" algn="l" rtl="0">
              <a:lnSpc>
                <a:spcPct val="100000"/>
              </a:lnSpc>
              <a:spcBef>
                <a:spcPts val="1200"/>
              </a:spcBef>
              <a:spcAft>
                <a:spcPts val="1200"/>
              </a:spcAft>
              <a:buSzPts val="1150"/>
              <a:buNone/>
            </a:pPr>
            <a:endParaRPr sz="1600">
              <a:latin typeface="Arial"/>
              <a:ea typeface="Arial"/>
              <a:cs typeface="Arial"/>
              <a:sym typeface="Arial"/>
            </a:endParaRPr>
          </a:p>
        </p:txBody>
      </p:sp>
      <p:cxnSp>
        <p:nvCxnSpPr>
          <p:cNvPr id="174" name="Google Shape;174;p1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75" name="Google Shape;175;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76" name="Google Shape;176;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177" name="Google Shape;177;p12" descr="Chipotle Is Giving Out $1 Million Worth Of Free Burritos During The NBA  Finals"/>
          <p:cNvPicPr preferRelativeResize="0"/>
          <p:nvPr/>
        </p:nvPicPr>
        <p:blipFill rotWithShape="1">
          <a:blip r:embed="rId4">
            <a:alphaModFix/>
          </a:blip>
          <a:srcRect/>
          <a:stretch/>
        </p:blipFill>
        <p:spPr>
          <a:xfrm>
            <a:off x="5232675" y="1710188"/>
            <a:ext cx="3452875" cy="1942233"/>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13"/>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IMPACT OF AMBUSH MARKETING</a:t>
            </a:r>
            <a:endParaRPr/>
          </a:p>
        </p:txBody>
      </p:sp>
      <p:sp>
        <p:nvSpPr>
          <p:cNvPr id="183" name="Google Shape;183;p13"/>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When properly executed, ambush marketing can be extremely effective for a company. Ambush marketing could threaten the ability to sell event sponsorships for event organizers, ultimately cutting into event profitability.</a:t>
            </a:r>
            <a:endParaRPr sz="1600">
              <a:latin typeface="Arial"/>
              <a:ea typeface="Arial"/>
              <a:cs typeface="Arial"/>
              <a:sym typeface="Arial"/>
            </a:endParaRPr>
          </a:p>
          <a:p>
            <a:pPr marL="282575" lvl="0" indent="-282575" algn="l" rtl="0">
              <a:lnSpc>
                <a:spcPct val="100000"/>
              </a:lnSpc>
              <a:spcBef>
                <a:spcPts val="1000"/>
              </a:spcBef>
              <a:spcAft>
                <a:spcPts val="1200"/>
              </a:spcAft>
              <a:buSzPts val="1150"/>
              <a:buNone/>
            </a:pPr>
            <a:r>
              <a:rPr lang="en-US" sz="1600">
                <a:latin typeface="Arial"/>
                <a:ea typeface="Arial"/>
                <a:cs typeface="Arial"/>
                <a:sym typeface="Arial"/>
              </a:rPr>
              <a:t>●	Despite Coca-Cola’s presence as an official sponsor at the 2018 FIFA World Cup, Pepsi's #LoveItLiveIt campaign was ranked No. 1 in terms of likeability and attention for brand campaigns, according to one analysis. Coca-Cola brand Powerade "Unstoppable" and Coca-Cola's "Get Ready for the #FIFA World Cup" ranked second and third. </a:t>
            </a:r>
            <a:endParaRPr sz="1600">
              <a:latin typeface="Arial"/>
              <a:ea typeface="Arial"/>
              <a:cs typeface="Arial"/>
              <a:sym typeface="Arial"/>
            </a:endParaRPr>
          </a:p>
        </p:txBody>
      </p:sp>
      <p:cxnSp>
        <p:nvCxnSpPr>
          <p:cNvPr id="184" name="Google Shape;184;p1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85" name="Google Shape;185;p1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86" name="Google Shape;186;p1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14"/>
          <p:cNvSpPr txBox="1">
            <a:spLocks noGrp="1"/>
          </p:cNvSpPr>
          <p:nvPr>
            <p:ph type="title"/>
          </p:nvPr>
        </p:nvSpPr>
        <p:spPr>
          <a:xfrm>
            <a:off x="910950" y="445025"/>
            <a:ext cx="7085100" cy="540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COMBATING AMBUSH MARKETING</a:t>
            </a:r>
            <a:endParaRPr/>
          </a:p>
        </p:txBody>
      </p:sp>
      <p:sp>
        <p:nvSpPr>
          <p:cNvPr id="192" name="Google Shape;192;p14"/>
          <p:cNvSpPr txBox="1">
            <a:spLocks noGrp="1"/>
          </p:cNvSpPr>
          <p:nvPr>
            <p:ph type="body" idx="1"/>
          </p:nvPr>
        </p:nvSpPr>
        <p:spPr>
          <a:xfrm>
            <a:off x="910950" y="985925"/>
            <a:ext cx="7172100" cy="3440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latin typeface="Arial"/>
                <a:ea typeface="Arial"/>
                <a:cs typeface="Arial"/>
                <a:sym typeface="Arial"/>
              </a:rPr>
              <a:t>Event organizers do all they can to protect sponsors from ambush marketing. </a:t>
            </a:r>
            <a:endParaRPr sz="1600">
              <a:latin typeface="Arial"/>
              <a:ea typeface="Arial"/>
              <a:cs typeface="Arial"/>
              <a:sym typeface="Arial"/>
            </a:endParaRPr>
          </a:p>
          <a:p>
            <a:pPr marL="285750" lvl="0" indent="-314325" algn="l" rtl="0">
              <a:lnSpc>
                <a:spcPct val="100000"/>
              </a:lnSpc>
              <a:spcBef>
                <a:spcPts val="1000"/>
              </a:spcBef>
              <a:spcAft>
                <a:spcPts val="0"/>
              </a:spcAft>
              <a:buSzPts val="1600"/>
              <a:buFont typeface="Arial"/>
              <a:buChar char="●"/>
            </a:pPr>
            <a:r>
              <a:rPr lang="en-US" sz="1600">
                <a:latin typeface="Arial"/>
                <a:ea typeface="Arial"/>
                <a:cs typeface="Arial"/>
                <a:sym typeface="Arial"/>
              </a:rPr>
              <a:t>The city of Columbus created a “clean zone” in the city’s downtown area for the 2018 NCAA Women’s Final Four to help prevent ambush marketing by requiring a special permit to sell licensed or special event-related goods and services during the event. </a:t>
            </a:r>
            <a:endParaRPr sz="1600">
              <a:latin typeface="Arial"/>
              <a:ea typeface="Arial"/>
              <a:cs typeface="Arial"/>
              <a:sym typeface="Arial"/>
            </a:endParaRPr>
          </a:p>
          <a:p>
            <a:pPr marL="282575" lvl="0" indent="-311150" algn="l" rtl="0">
              <a:lnSpc>
                <a:spcPct val="100000"/>
              </a:lnSpc>
              <a:spcBef>
                <a:spcPts val="1200"/>
              </a:spcBef>
              <a:spcAft>
                <a:spcPts val="0"/>
              </a:spcAft>
              <a:buSzPts val="1600"/>
              <a:buFont typeface="Arial"/>
              <a:buChar char="●"/>
            </a:pPr>
            <a:r>
              <a:rPr lang="en-US" sz="1600">
                <a:latin typeface="Arial"/>
                <a:ea typeface="Arial"/>
                <a:cs typeface="Arial"/>
                <a:sym typeface="Arial"/>
              </a:rPr>
              <a:t>Wimbledon prohibits fans from bringing in certain items that could conflict with the event’s sponsors – fans are denied entry or ejected if they do not follow the rules.</a:t>
            </a:r>
            <a:endParaRPr sz="1600">
              <a:latin typeface="Arial"/>
              <a:ea typeface="Arial"/>
              <a:cs typeface="Arial"/>
              <a:sym typeface="Arial"/>
            </a:endParaRPr>
          </a:p>
          <a:p>
            <a:pPr marL="282575" lvl="0" indent="-311150" algn="l" rtl="0">
              <a:lnSpc>
                <a:spcPct val="100000"/>
              </a:lnSpc>
              <a:spcBef>
                <a:spcPts val="1200"/>
              </a:spcBef>
              <a:spcAft>
                <a:spcPts val="1200"/>
              </a:spcAft>
              <a:buSzPts val="1600"/>
              <a:buFont typeface="Arial"/>
              <a:buChar char="●"/>
            </a:pPr>
            <a:r>
              <a:rPr lang="en-US" sz="1600">
                <a:latin typeface="Arial"/>
                <a:ea typeface="Arial"/>
                <a:cs typeface="Arial"/>
                <a:sym typeface="Arial"/>
              </a:rPr>
              <a:t>Leading up to the 2022 World Cup in Qatar, FIFA’s website featured an entire page explaining its “Brand Protection” efforts, including a description of “Prohibited Marketing Activities”</a:t>
            </a:r>
            <a:endParaRPr sz="1600">
              <a:latin typeface="Arial"/>
              <a:ea typeface="Arial"/>
              <a:cs typeface="Arial"/>
              <a:sym typeface="Arial"/>
            </a:endParaRPr>
          </a:p>
        </p:txBody>
      </p:sp>
      <p:cxnSp>
        <p:nvCxnSpPr>
          <p:cNvPr id="193" name="Google Shape;193;p14"/>
          <p:cNvCxnSpPr/>
          <p:nvPr/>
        </p:nvCxnSpPr>
        <p:spPr>
          <a:xfrm>
            <a:off x="91095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94" name="Google Shape;194;p1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95" name="Google Shape;195;p1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pic>
        <p:nvPicPr>
          <p:cNvPr id="200" name="Google Shape;200;p1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01" name="Google Shape;201;p1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02" name="Google Shape;202;p15"/>
          <p:cNvPicPr preferRelativeResize="0"/>
          <p:nvPr/>
        </p:nvPicPr>
        <p:blipFill rotWithShape="1">
          <a:blip r:embed="rId4">
            <a:alphaModFix/>
          </a:blip>
          <a:srcRect/>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4"/>
        <p:cNvGrpSpPr/>
        <p:nvPr/>
      </p:nvGrpSpPr>
      <p:grpSpPr>
        <a:xfrm>
          <a:off x="0" y="0"/>
          <a:ext cx="0" cy="0"/>
          <a:chOff x="0" y="0"/>
          <a:chExt cx="0" cy="0"/>
        </a:xfrm>
      </p:grpSpPr>
      <p:sp>
        <p:nvSpPr>
          <p:cNvPr id="45" name="Google Shape;45;p2"/>
          <p:cNvSpPr txBox="1">
            <a:spLocks noGrp="1"/>
          </p:cNvSpPr>
          <p:nvPr>
            <p:ph type="title"/>
          </p:nvPr>
        </p:nvSpPr>
        <p:spPr>
          <a:xfrm>
            <a:off x="1534200" y="486274"/>
            <a:ext cx="5735700" cy="552923"/>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400"/>
              <a:buNone/>
            </a:pPr>
            <a:r>
              <a:rPr lang="en-US" b="1">
                <a:latin typeface="Arial"/>
                <a:ea typeface="Arial"/>
                <a:cs typeface="Arial"/>
                <a:sym typeface="Arial"/>
              </a:rPr>
              <a:t>WHAT IS AMBUSH MARKETING?</a:t>
            </a:r>
            <a:endParaRPr b="1">
              <a:latin typeface="Arial"/>
              <a:ea typeface="Arial"/>
              <a:cs typeface="Arial"/>
              <a:sym typeface="Arial"/>
            </a:endParaRPr>
          </a:p>
        </p:txBody>
      </p:sp>
      <p:sp>
        <p:nvSpPr>
          <p:cNvPr id="46" name="Google Shape;46;p2"/>
          <p:cNvSpPr txBox="1">
            <a:spLocks noGrp="1"/>
          </p:cNvSpPr>
          <p:nvPr>
            <p:ph type="body" idx="1"/>
          </p:nvPr>
        </p:nvSpPr>
        <p:spPr>
          <a:xfrm>
            <a:off x="1679550" y="1269800"/>
            <a:ext cx="5784900" cy="30399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150"/>
              <a:buNone/>
            </a:pPr>
            <a:r>
              <a:rPr lang="en-US" sz="1600" b="1">
                <a:solidFill>
                  <a:schemeClr val="dk2"/>
                </a:solidFill>
                <a:latin typeface="Arial"/>
                <a:ea typeface="Arial"/>
                <a:cs typeface="Arial"/>
                <a:sym typeface="Arial"/>
              </a:rPr>
              <a:t>Ambush marketing </a:t>
            </a:r>
            <a:r>
              <a:rPr lang="en-US" sz="1600">
                <a:solidFill>
                  <a:schemeClr val="lt1"/>
                </a:solidFill>
                <a:latin typeface="Arial"/>
                <a:ea typeface="Arial"/>
                <a:cs typeface="Arial"/>
                <a:sym typeface="Arial"/>
              </a:rPr>
              <a:t>occurs when one brand pays to become an official sponsor of an event and other competing brands attempt to connect with the same event, without paying direct sponsorship fees.  </a:t>
            </a:r>
            <a:endParaRPr sz="1600"/>
          </a:p>
          <a:p>
            <a:pPr marL="0" lvl="0" indent="0" algn="ctr" rtl="0">
              <a:lnSpc>
                <a:spcPct val="100000"/>
              </a:lnSpc>
              <a:spcBef>
                <a:spcPts val="1600"/>
              </a:spcBef>
              <a:spcAft>
                <a:spcPts val="1600"/>
              </a:spcAft>
              <a:buSzPts val="1150"/>
              <a:buNone/>
            </a:pPr>
            <a:r>
              <a:rPr lang="en-US" sz="1600">
                <a:solidFill>
                  <a:schemeClr val="lt1"/>
                </a:solidFill>
                <a:latin typeface="Arial"/>
                <a:ea typeface="Arial"/>
                <a:cs typeface="Arial"/>
                <a:sym typeface="Arial"/>
              </a:rPr>
              <a:t>It is a strategy that results in the perception that companies are affiliated with an event when they are not. </a:t>
            </a:r>
            <a:endParaRPr sz="1600">
              <a:solidFill>
                <a:schemeClr val="lt1"/>
              </a:solidFill>
              <a:latin typeface="Arial"/>
              <a:ea typeface="Arial"/>
              <a:cs typeface="Arial"/>
              <a:sym typeface="Arial"/>
            </a:endParaRPr>
          </a:p>
        </p:txBody>
      </p:sp>
      <p:cxnSp>
        <p:nvCxnSpPr>
          <p:cNvPr id="47" name="Google Shape;47;p2"/>
          <p:cNvCxnSpPr/>
          <p:nvPr/>
        </p:nvCxnSpPr>
        <p:spPr>
          <a:xfrm>
            <a:off x="3143050" y="1046993"/>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48" name="Google Shape;48;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9" name="Google Shape;49;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3"/>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AMBUSH MARKETING</a:t>
            </a:r>
            <a:endParaRPr b="1">
              <a:latin typeface="Arial"/>
              <a:ea typeface="Arial"/>
              <a:cs typeface="Arial"/>
              <a:sym typeface="Arial"/>
            </a:endParaRPr>
          </a:p>
        </p:txBody>
      </p:sp>
      <p:sp>
        <p:nvSpPr>
          <p:cNvPr id="55" name="Google Shape;55;p3"/>
          <p:cNvSpPr txBox="1">
            <a:spLocks noGrp="1"/>
          </p:cNvSpPr>
          <p:nvPr>
            <p:ph type="body" idx="1"/>
          </p:nvPr>
        </p:nvSpPr>
        <p:spPr>
          <a:xfrm>
            <a:off x="938500" y="1127225"/>
            <a:ext cx="7816200" cy="1806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latin typeface="Arial"/>
                <a:ea typeface="Arial"/>
                <a:cs typeface="Arial"/>
                <a:sym typeface="Arial"/>
              </a:rPr>
              <a:t>Ambush marketing is:</a:t>
            </a:r>
            <a:endParaRPr sz="1800" b="1">
              <a:latin typeface="Arial"/>
              <a:ea typeface="Arial"/>
              <a:cs typeface="Arial"/>
              <a:sym typeface="Arial"/>
            </a:endParaRPr>
          </a:p>
          <a:p>
            <a:pPr marL="457200" lvl="0" indent="-330200" algn="l" rtl="0">
              <a:lnSpc>
                <a:spcPct val="100000"/>
              </a:lnSpc>
              <a:spcBef>
                <a:spcPts val="1000"/>
              </a:spcBef>
              <a:spcAft>
                <a:spcPts val="0"/>
              </a:spcAft>
              <a:buSzPts val="1600"/>
              <a:buFont typeface="Arial"/>
              <a:buChar char="●"/>
            </a:pPr>
            <a:r>
              <a:rPr lang="en-US" sz="1600">
                <a:latin typeface="Arial"/>
                <a:ea typeface="Arial"/>
                <a:cs typeface="Arial"/>
                <a:sym typeface="Arial"/>
              </a:rPr>
              <a:t>Sometimes referred to as “guerilla” marketing</a:t>
            </a:r>
            <a:endParaRPr sz="1600">
              <a:latin typeface="Arial"/>
              <a:ea typeface="Arial"/>
              <a:cs typeface="Arial"/>
              <a:sym typeface="Arial"/>
            </a:endParaRPr>
          </a:p>
          <a:p>
            <a:pPr marL="457200" lvl="0" indent="-330200" algn="l" rtl="0">
              <a:lnSpc>
                <a:spcPct val="100000"/>
              </a:lnSpc>
              <a:spcBef>
                <a:spcPts val="500"/>
              </a:spcBef>
              <a:spcAft>
                <a:spcPts val="0"/>
              </a:spcAft>
              <a:buSzPts val="1600"/>
              <a:buFont typeface="Arial"/>
              <a:buChar char="●"/>
            </a:pPr>
            <a:r>
              <a:rPr lang="en-US" sz="1600">
                <a:latin typeface="Arial"/>
                <a:ea typeface="Arial"/>
                <a:cs typeface="Arial"/>
                <a:sym typeface="Arial"/>
              </a:rPr>
              <a:t>A strategy that has historically proven to be very successful for brands</a:t>
            </a:r>
            <a:endParaRPr sz="1600">
              <a:latin typeface="Arial"/>
              <a:ea typeface="Arial"/>
              <a:cs typeface="Arial"/>
              <a:sym typeface="Arial"/>
            </a:endParaRPr>
          </a:p>
          <a:p>
            <a:pPr marL="457200" lvl="0" indent="-330200" algn="l" rtl="0">
              <a:lnSpc>
                <a:spcPct val="100000"/>
              </a:lnSpc>
              <a:spcBef>
                <a:spcPts val="500"/>
              </a:spcBef>
              <a:spcAft>
                <a:spcPts val="0"/>
              </a:spcAft>
              <a:buSzPts val="1600"/>
              <a:buFont typeface="Arial"/>
              <a:buChar char="●"/>
            </a:pPr>
            <a:r>
              <a:rPr lang="en-US" sz="1600">
                <a:latin typeface="Arial"/>
                <a:ea typeface="Arial"/>
                <a:cs typeface="Arial"/>
                <a:sym typeface="Arial"/>
              </a:rPr>
              <a:t>A technique that presents many challenges for those hosting the event</a:t>
            </a:r>
            <a:endParaRPr sz="1600">
              <a:latin typeface="Arial"/>
              <a:ea typeface="Arial"/>
              <a:cs typeface="Arial"/>
              <a:sym typeface="Arial"/>
            </a:endParaRPr>
          </a:p>
          <a:p>
            <a:pPr marL="0" lvl="0" indent="0" algn="l" rtl="0">
              <a:lnSpc>
                <a:spcPct val="100000"/>
              </a:lnSpc>
              <a:spcBef>
                <a:spcPts val="2000"/>
              </a:spcBef>
              <a:spcAft>
                <a:spcPts val="0"/>
              </a:spcAft>
              <a:buNone/>
            </a:pPr>
            <a:r>
              <a:rPr lang="en-US" sz="1600" b="1">
                <a:solidFill>
                  <a:schemeClr val="lt2"/>
                </a:solidFill>
                <a:latin typeface="Arial"/>
                <a:ea typeface="Arial"/>
                <a:cs typeface="Arial"/>
                <a:sym typeface="Arial"/>
              </a:rPr>
              <a:t>While the practice is legal, some question whether the strategy is ethical.</a:t>
            </a:r>
            <a:endParaRPr sz="1600" b="1">
              <a:solidFill>
                <a:schemeClr val="lt2"/>
              </a:solidFill>
              <a:latin typeface="Arial"/>
              <a:ea typeface="Arial"/>
              <a:cs typeface="Arial"/>
              <a:sym typeface="Arial"/>
            </a:endParaRPr>
          </a:p>
          <a:p>
            <a:pPr marL="0" lvl="0" indent="0" algn="l" rtl="0">
              <a:lnSpc>
                <a:spcPct val="100000"/>
              </a:lnSpc>
              <a:spcBef>
                <a:spcPts val="1200"/>
              </a:spcBef>
              <a:spcAft>
                <a:spcPts val="1600"/>
              </a:spcAft>
              <a:buSzPts val="1150"/>
              <a:buNone/>
            </a:pPr>
            <a:endParaRPr sz="1600">
              <a:latin typeface="Arial"/>
              <a:ea typeface="Arial"/>
              <a:cs typeface="Arial"/>
              <a:sym typeface="Arial"/>
            </a:endParaRPr>
          </a:p>
        </p:txBody>
      </p:sp>
      <p:cxnSp>
        <p:nvCxnSpPr>
          <p:cNvPr id="56" name="Google Shape;56;p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57" name="Google Shape;57;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58" name="Google Shape;58;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grpSp>
        <p:nvGrpSpPr>
          <p:cNvPr id="63" name="Google Shape;63;p4"/>
          <p:cNvGrpSpPr/>
          <p:nvPr/>
        </p:nvGrpSpPr>
        <p:grpSpPr>
          <a:xfrm>
            <a:off x="313238" y="2611500"/>
            <a:ext cx="1819200" cy="2532000"/>
            <a:chOff x="359618" y="1787991"/>
            <a:chExt cx="1819200" cy="2532000"/>
          </a:xfrm>
        </p:grpSpPr>
        <p:sp>
          <p:nvSpPr>
            <p:cNvPr id="64" name="Google Shape;64;p4"/>
            <p:cNvSpPr/>
            <p:nvPr/>
          </p:nvSpPr>
          <p:spPr>
            <a:xfrm>
              <a:off x="359618" y="1787991"/>
              <a:ext cx="1819200" cy="1819200"/>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65" name="Google Shape;65;p4"/>
            <p:cNvCxnSpPr>
              <a:stCxn id="64" idx="4"/>
            </p:cNvCxnSpPr>
            <p:nvPr/>
          </p:nvCxnSpPr>
          <p:spPr>
            <a:xfrm>
              <a:off x="1269218" y="3607191"/>
              <a:ext cx="0" cy="712800"/>
            </a:xfrm>
            <a:prstGeom prst="straightConnector1">
              <a:avLst/>
            </a:prstGeom>
            <a:noFill/>
            <a:ln w="19050" cap="flat" cmpd="sng">
              <a:solidFill>
                <a:schemeClr val="accent2"/>
              </a:solidFill>
              <a:prstDash val="solid"/>
              <a:round/>
              <a:headEnd type="none" w="sm" len="sm"/>
              <a:tailEnd type="none" w="sm" len="sm"/>
            </a:ln>
          </p:spPr>
        </p:cxnSp>
      </p:grpSp>
      <p:cxnSp>
        <p:nvCxnSpPr>
          <p:cNvPr id="66" name="Google Shape;66;p4"/>
          <p:cNvCxnSpPr/>
          <p:nvPr/>
        </p:nvCxnSpPr>
        <p:spPr>
          <a:xfrm>
            <a:off x="550606"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grpSp>
        <p:nvGrpSpPr>
          <p:cNvPr id="67" name="Google Shape;67;p4"/>
          <p:cNvGrpSpPr/>
          <p:nvPr/>
        </p:nvGrpSpPr>
        <p:grpSpPr>
          <a:xfrm>
            <a:off x="2167240" y="1656969"/>
            <a:ext cx="1819200" cy="3486531"/>
            <a:chOff x="2169812" y="2697591"/>
            <a:chExt cx="1819200" cy="3486531"/>
          </a:xfrm>
        </p:grpSpPr>
        <p:sp>
          <p:nvSpPr>
            <p:cNvPr id="68" name="Google Shape;68;p4"/>
            <p:cNvSpPr/>
            <p:nvPr/>
          </p:nvSpPr>
          <p:spPr>
            <a:xfrm>
              <a:off x="2169812" y="2697591"/>
              <a:ext cx="1819200" cy="1819200"/>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69" name="Google Shape;69;p4"/>
            <p:cNvCxnSpPr/>
            <p:nvPr/>
          </p:nvCxnSpPr>
          <p:spPr>
            <a:xfrm>
              <a:off x="3079412" y="4430700"/>
              <a:ext cx="0" cy="1753422"/>
            </a:xfrm>
            <a:prstGeom prst="straightConnector1">
              <a:avLst/>
            </a:prstGeom>
            <a:noFill/>
            <a:ln w="19050" cap="flat" cmpd="sng">
              <a:solidFill>
                <a:schemeClr val="accent2"/>
              </a:solidFill>
              <a:prstDash val="solid"/>
              <a:round/>
              <a:headEnd type="none" w="sm" len="sm"/>
              <a:tailEnd type="none" w="sm" len="sm"/>
            </a:ln>
          </p:spPr>
        </p:cxnSp>
      </p:grpSp>
      <p:grpSp>
        <p:nvGrpSpPr>
          <p:cNvPr id="70" name="Google Shape;70;p4"/>
          <p:cNvGrpSpPr/>
          <p:nvPr/>
        </p:nvGrpSpPr>
        <p:grpSpPr>
          <a:xfrm>
            <a:off x="4073092" y="2611500"/>
            <a:ext cx="1819200" cy="2532000"/>
            <a:chOff x="359618" y="1787991"/>
            <a:chExt cx="1819200" cy="2532000"/>
          </a:xfrm>
        </p:grpSpPr>
        <p:sp>
          <p:nvSpPr>
            <p:cNvPr id="71" name="Google Shape;71;p4"/>
            <p:cNvSpPr/>
            <p:nvPr/>
          </p:nvSpPr>
          <p:spPr>
            <a:xfrm>
              <a:off x="359618" y="1787991"/>
              <a:ext cx="1819200" cy="1819200"/>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72" name="Google Shape;72;p4"/>
            <p:cNvCxnSpPr>
              <a:stCxn id="71" idx="4"/>
            </p:cNvCxnSpPr>
            <p:nvPr/>
          </p:nvCxnSpPr>
          <p:spPr>
            <a:xfrm>
              <a:off x="1269218" y="3607191"/>
              <a:ext cx="0" cy="712800"/>
            </a:xfrm>
            <a:prstGeom prst="straightConnector1">
              <a:avLst/>
            </a:prstGeom>
            <a:noFill/>
            <a:ln w="19050" cap="flat" cmpd="sng">
              <a:solidFill>
                <a:schemeClr val="accent2"/>
              </a:solidFill>
              <a:prstDash val="solid"/>
              <a:round/>
              <a:headEnd type="none" w="sm" len="sm"/>
              <a:tailEnd type="none" w="sm" len="sm"/>
            </a:ln>
          </p:spPr>
        </p:cxnSp>
      </p:grpSp>
      <p:grpSp>
        <p:nvGrpSpPr>
          <p:cNvPr id="73" name="Google Shape;73;p4"/>
          <p:cNvGrpSpPr/>
          <p:nvPr/>
        </p:nvGrpSpPr>
        <p:grpSpPr>
          <a:xfrm>
            <a:off x="5978943" y="1844046"/>
            <a:ext cx="1819200" cy="3299454"/>
            <a:chOff x="2169812" y="2697591"/>
            <a:chExt cx="1819200" cy="3299454"/>
          </a:xfrm>
        </p:grpSpPr>
        <p:sp>
          <p:nvSpPr>
            <p:cNvPr id="74" name="Google Shape;74;p4"/>
            <p:cNvSpPr/>
            <p:nvPr/>
          </p:nvSpPr>
          <p:spPr>
            <a:xfrm>
              <a:off x="2169812" y="2697591"/>
              <a:ext cx="1819200" cy="1819200"/>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75" name="Google Shape;75;p4"/>
            <p:cNvCxnSpPr/>
            <p:nvPr/>
          </p:nvCxnSpPr>
          <p:spPr>
            <a:xfrm>
              <a:off x="3079412" y="4430700"/>
              <a:ext cx="0" cy="1566345"/>
            </a:xfrm>
            <a:prstGeom prst="straightConnector1">
              <a:avLst/>
            </a:prstGeom>
            <a:noFill/>
            <a:ln w="19050" cap="flat" cmpd="sng">
              <a:solidFill>
                <a:schemeClr val="accent2"/>
              </a:solidFill>
              <a:prstDash val="solid"/>
              <a:round/>
              <a:headEnd type="none" w="sm" len="sm"/>
              <a:tailEnd type="none" w="sm" len="sm"/>
            </a:ln>
          </p:spPr>
        </p:cxnSp>
      </p:grpSp>
      <p:grpSp>
        <p:nvGrpSpPr>
          <p:cNvPr id="76" name="Google Shape;76;p4"/>
          <p:cNvGrpSpPr/>
          <p:nvPr/>
        </p:nvGrpSpPr>
        <p:grpSpPr>
          <a:xfrm>
            <a:off x="7294561" y="248929"/>
            <a:ext cx="1819200" cy="4894500"/>
            <a:chOff x="359618" y="1787991"/>
            <a:chExt cx="1819200" cy="4894500"/>
          </a:xfrm>
        </p:grpSpPr>
        <p:sp>
          <p:nvSpPr>
            <p:cNvPr id="77" name="Google Shape;77;p4"/>
            <p:cNvSpPr/>
            <p:nvPr/>
          </p:nvSpPr>
          <p:spPr>
            <a:xfrm>
              <a:off x="359618" y="1787991"/>
              <a:ext cx="1819200" cy="1819200"/>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78" name="Google Shape;78;p4"/>
            <p:cNvCxnSpPr>
              <a:stCxn id="77" idx="4"/>
            </p:cNvCxnSpPr>
            <p:nvPr/>
          </p:nvCxnSpPr>
          <p:spPr>
            <a:xfrm>
              <a:off x="1269218" y="3607191"/>
              <a:ext cx="0" cy="3075300"/>
            </a:xfrm>
            <a:prstGeom prst="straightConnector1">
              <a:avLst/>
            </a:prstGeom>
            <a:noFill/>
            <a:ln w="19050" cap="flat" cmpd="sng">
              <a:solidFill>
                <a:schemeClr val="accent2"/>
              </a:solidFill>
              <a:prstDash val="solid"/>
              <a:round/>
              <a:headEnd type="none" w="sm" len="sm"/>
              <a:tailEnd type="none" w="sm" len="sm"/>
            </a:ln>
          </p:spPr>
        </p:cxnSp>
      </p:grpSp>
      <p:pic>
        <p:nvPicPr>
          <p:cNvPr id="79" name="Google Shape;79;p4"/>
          <p:cNvPicPr preferRelativeResize="0"/>
          <p:nvPr/>
        </p:nvPicPr>
        <p:blipFill rotWithShape="1">
          <a:blip r:embed="rId3">
            <a:alphaModFix/>
          </a:blip>
          <a:srcRect/>
          <a:stretch/>
        </p:blipFill>
        <p:spPr>
          <a:xfrm>
            <a:off x="8261407" y="4794637"/>
            <a:ext cx="768617" cy="253008"/>
          </a:xfrm>
          <a:prstGeom prst="rect">
            <a:avLst/>
          </a:prstGeom>
          <a:noFill/>
          <a:ln>
            <a:noFill/>
          </a:ln>
        </p:spPr>
      </p:pic>
      <p:sp>
        <p:nvSpPr>
          <p:cNvPr id="80" name="Google Shape;80;p4"/>
          <p:cNvSpPr/>
          <p:nvPr/>
        </p:nvSpPr>
        <p:spPr>
          <a:xfrm>
            <a:off x="550606" y="465569"/>
            <a:ext cx="6070500" cy="738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1" i="0" u="none" strike="noStrike" cap="none">
                <a:solidFill>
                  <a:schemeClr val="lt2"/>
                </a:solidFill>
                <a:latin typeface="Arial"/>
                <a:ea typeface="Arial"/>
                <a:cs typeface="Arial"/>
                <a:sym typeface="Arial"/>
              </a:rPr>
              <a:t>AMBUSH MARKETING</a:t>
            </a:r>
            <a:endParaRPr sz="2400" b="1" i="0" u="none" strike="noStrike" cap="none">
              <a:solidFill>
                <a:schemeClr val="lt2"/>
              </a:solidFill>
              <a:latin typeface="Arial"/>
              <a:ea typeface="Arial"/>
              <a:cs typeface="Arial"/>
              <a:sym typeface="Arial"/>
            </a:endParaRPr>
          </a:p>
          <a:p>
            <a:pPr marL="0" marR="0" lvl="0" indent="0" algn="l" rtl="0">
              <a:lnSpc>
                <a:spcPct val="100000"/>
              </a:lnSpc>
              <a:spcBef>
                <a:spcPts val="0"/>
              </a:spcBef>
              <a:spcAft>
                <a:spcPts val="0"/>
              </a:spcAft>
              <a:buNone/>
            </a:pPr>
            <a:endParaRPr sz="1800" b="0" i="0" u="none" strike="noStrike" cap="none">
              <a:solidFill>
                <a:schemeClr val="lt2"/>
              </a:solidFill>
              <a:latin typeface="Arial"/>
              <a:ea typeface="Arial"/>
              <a:cs typeface="Arial"/>
              <a:sym typeface="Arial"/>
            </a:endParaRPr>
          </a:p>
        </p:txBody>
      </p:sp>
      <p:sp>
        <p:nvSpPr>
          <p:cNvPr id="81" name="Google Shape;81;p4"/>
          <p:cNvSpPr txBox="1"/>
          <p:nvPr/>
        </p:nvSpPr>
        <p:spPr>
          <a:xfrm>
            <a:off x="550599" y="887975"/>
            <a:ext cx="6196500" cy="763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1500" b="1" i="0" u="none" strike="noStrike" cap="none">
                <a:solidFill>
                  <a:schemeClr val="lt1"/>
                </a:solidFill>
              </a:rPr>
              <a:t>Ambush marketing typically occurs during major global sporting events when the entire world is watching.</a:t>
            </a:r>
            <a:endParaRPr sz="1500" b="1"/>
          </a:p>
        </p:txBody>
      </p:sp>
      <p:pic>
        <p:nvPicPr>
          <p:cNvPr id="82" name="Google Shape;82;p4" descr="Super Bowl - Wikipedia"/>
          <p:cNvPicPr preferRelativeResize="0"/>
          <p:nvPr/>
        </p:nvPicPr>
        <p:blipFill rotWithShape="1">
          <a:blip r:embed="rId4">
            <a:alphaModFix/>
          </a:blip>
          <a:srcRect/>
          <a:stretch/>
        </p:blipFill>
        <p:spPr>
          <a:xfrm>
            <a:off x="2449723" y="1783696"/>
            <a:ext cx="1184908" cy="1439483"/>
          </a:xfrm>
          <a:prstGeom prst="rect">
            <a:avLst/>
          </a:prstGeom>
          <a:noFill/>
          <a:ln>
            <a:noFill/>
          </a:ln>
        </p:spPr>
      </p:pic>
      <p:pic>
        <p:nvPicPr>
          <p:cNvPr id="83" name="Google Shape;83;p4" descr="45 Olympic Logos and Symbols From 1924 to 2022 - Colorlib"/>
          <p:cNvPicPr preferRelativeResize="0"/>
          <p:nvPr/>
        </p:nvPicPr>
        <p:blipFill rotWithShape="1">
          <a:blip r:embed="rId5">
            <a:alphaModFix/>
          </a:blip>
          <a:srcRect/>
          <a:stretch/>
        </p:blipFill>
        <p:spPr>
          <a:xfrm>
            <a:off x="330656" y="3163999"/>
            <a:ext cx="1767258" cy="883629"/>
          </a:xfrm>
          <a:prstGeom prst="rect">
            <a:avLst/>
          </a:prstGeom>
          <a:noFill/>
          <a:ln>
            <a:noFill/>
          </a:ln>
        </p:spPr>
      </p:pic>
      <p:pic>
        <p:nvPicPr>
          <p:cNvPr id="84" name="Google Shape;84;p4" descr="Tour de France - Wikipedia"/>
          <p:cNvPicPr preferRelativeResize="0"/>
          <p:nvPr/>
        </p:nvPicPr>
        <p:blipFill rotWithShape="1">
          <a:blip r:embed="rId6">
            <a:alphaModFix/>
          </a:blip>
          <a:srcRect/>
          <a:stretch/>
        </p:blipFill>
        <p:spPr>
          <a:xfrm>
            <a:off x="4372656" y="2908092"/>
            <a:ext cx="1268566" cy="1288854"/>
          </a:xfrm>
          <a:prstGeom prst="rect">
            <a:avLst/>
          </a:prstGeom>
          <a:noFill/>
          <a:ln>
            <a:noFill/>
          </a:ln>
        </p:spPr>
      </p:pic>
      <p:pic>
        <p:nvPicPr>
          <p:cNvPr id="85" name="Google Shape;85;p4" descr="NCAA Division I Men&amp;#39;s Basketball Tournament - Wikipedia"/>
          <p:cNvPicPr preferRelativeResize="0"/>
          <p:nvPr/>
        </p:nvPicPr>
        <p:blipFill rotWithShape="1">
          <a:blip r:embed="rId7">
            <a:alphaModFix/>
          </a:blip>
          <a:srcRect/>
          <a:stretch/>
        </p:blipFill>
        <p:spPr>
          <a:xfrm>
            <a:off x="7353930" y="801593"/>
            <a:ext cx="1663908" cy="712650"/>
          </a:xfrm>
          <a:prstGeom prst="rect">
            <a:avLst/>
          </a:prstGeom>
          <a:noFill/>
          <a:ln>
            <a:noFill/>
          </a:ln>
        </p:spPr>
      </p:pic>
      <p:pic>
        <p:nvPicPr>
          <p:cNvPr id="86" name="Google Shape;86;p4"/>
          <p:cNvPicPr preferRelativeResize="0"/>
          <p:nvPr/>
        </p:nvPicPr>
        <p:blipFill rotWithShape="1">
          <a:blip r:embed="rId8">
            <a:alphaModFix/>
          </a:blip>
          <a:srcRect/>
          <a:stretch/>
        </p:blipFill>
        <p:spPr>
          <a:xfrm>
            <a:off x="5914603" y="2337139"/>
            <a:ext cx="1947879" cy="73823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5"/>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NOTABLE EVENTS IN AMBUSH MARKETING</a:t>
            </a:r>
            <a:endParaRPr b="1">
              <a:latin typeface="Arial"/>
              <a:ea typeface="Arial"/>
              <a:cs typeface="Arial"/>
              <a:sym typeface="Arial"/>
            </a:endParaRPr>
          </a:p>
        </p:txBody>
      </p:sp>
      <p:cxnSp>
        <p:nvCxnSpPr>
          <p:cNvPr id="92" name="Google Shape;92;p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sp>
        <p:nvSpPr>
          <p:cNvPr id="93" name="Google Shape;93;p5"/>
          <p:cNvSpPr txBox="1">
            <a:spLocks noGrp="1"/>
          </p:cNvSpPr>
          <p:nvPr>
            <p:ph type="title"/>
          </p:nvPr>
        </p:nvSpPr>
        <p:spPr>
          <a:xfrm>
            <a:off x="3533678" y="2467641"/>
            <a:ext cx="2067000" cy="54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b="1">
                <a:solidFill>
                  <a:schemeClr val="lt2"/>
                </a:solidFill>
                <a:latin typeface="Arial"/>
                <a:ea typeface="Arial"/>
                <a:cs typeface="Arial"/>
                <a:sym typeface="Arial"/>
              </a:rPr>
              <a:t>2002</a:t>
            </a:r>
            <a:endParaRPr b="1">
              <a:solidFill>
                <a:schemeClr val="lt2"/>
              </a:solidFill>
              <a:latin typeface="Arial"/>
              <a:ea typeface="Arial"/>
              <a:cs typeface="Arial"/>
              <a:sym typeface="Arial"/>
            </a:endParaRPr>
          </a:p>
        </p:txBody>
      </p:sp>
      <p:sp>
        <p:nvSpPr>
          <p:cNvPr id="94" name="Google Shape;94;p5"/>
          <p:cNvSpPr txBox="1">
            <a:spLocks noGrp="1"/>
          </p:cNvSpPr>
          <p:nvPr>
            <p:ph type="subTitle" idx="1"/>
          </p:nvPr>
        </p:nvSpPr>
        <p:spPr>
          <a:xfrm>
            <a:off x="3340928" y="3025492"/>
            <a:ext cx="24525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sz="1200">
                <a:latin typeface="Arial"/>
                <a:ea typeface="Arial"/>
                <a:cs typeface="Arial"/>
                <a:sym typeface="Arial"/>
              </a:rPr>
              <a:t>As runners crossed the finish line at the Adidas-sponsored Boston Marathon under full coverage of cameras, they were treated to spray painted Nike 'swooshes’ despite not having any official affiliation with the event</a:t>
            </a:r>
            <a:endParaRPr/>
          </a:p>
        </p:txBody>
      </p:sp>
      <p:sp>
        <p:nvSpPr>
          <p:cNvPr id="95" name="Google Shape;95;p5"/>
          <p:cNvSpPr txBox="1">
            <a:spLocks noGrp="1"/>
          </p:cNvSpPr>
          <p:nvPr>
            <p:ph type="title" idx="2"/>
          </p:nvPr>
        </p:nvSpPr>
        <p:spPr>
          <a:xfrm>
            <a:off x="6248745" y="2467641"/>
            <a:ext cx="2067000" cy="54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b="1">
                <a:solidFill>
                  <a:schemeClr val="lt2"/>
                </a:solidFill>
                <a:latin typeface="Arial"/>
                <a:ea typeface="Arial"/>
                <a:cs typeface="Arial"/>
                <a:sym typeface="Arial"/>
              </a:rPr>
              <a:t>2016</a:t>
            </a:r>
            <a:endParaRPr b="1">
              <a:solidFill>
                <a:schemeClr val="lt2"/>
              </a:solidFill>
              <a:latin typeface="Arial"/>
              <a:ea typeface="Arial"/>
              <a:cs typeface="Arial"/>
              <a:sym typeface="Arial"/>
            </a:endParaRPr>
          </a:p>
        </p:txBody>
      </p:sp>
      <p:sp>
        <p:nvSpPr>
          <p:cNvPr id="96" name="Google Shape;96;p5"/>
          <p:cNvSpPr txBox="1">
            <a:spLocks noGrp="1"/>
          </p:cNvSpPr>
          <p:nvPr>
            <p:ph type="subTitle" idx="3"/>
          </p:nvPr>
        </p:nvSpPr>
        <p:spPr>
          <a:xfrm>
            <a:off x="6043188" y="3059800"/>
            <a:ext cx="25059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sz="1200">
                <a:latin typeface="Arial"/>
                <a:ea typeface="Arial"/>
                <a:cs typeface="Arial"/>
                <a:sym typeface="Arial"/>
              </a:rPr>
              <a:t>Despite not being an official sponsor of the Summer Olympics in Rio, Under Armour partnered with several athletes to create a “Rule Yourself” campaign that went viral during the games</a:t>
            </a:r>
            <a:endParaRPr sz="1200">
              <a:latin typeface="Arial"/>
              <a:ea typeface="Arial"/>
              <a:cs typeface="Arial"/>
              <a:sym typeface="Arial"/>
            </a:endParaRPr>
          </a:p>
        </p:txBody>
      </p:sp>
      <p:sp>
        <p:nvSpPr>
          <p:cNvPr id="97" name="Google Shape;97;p5"/>
          <p:cNvSpPr txBox="1">
            <a:spLocks noGrp="1"/>
          </p:cNvSpPr>
          <p:nvPr>
            <p:ph type="title" idx="5"/>
          </p:nvPr>
        </p:nvSpPr>
        <p:spPr>
          <a:xfrm>
            <a:off x="849467" y="2467641"/>
            <a:ext cx="2067000" cy="54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b="1">
                <a:solidFill>
                  <a:schemeClr val="lt2"/>
                </a:solidFill>
                <a:latin typeface="Arial"/>
                <a:ea typeface="Arial"/>
                <a:cs typeface="Arial"/>
                <a:sym typeface="Arial"/>
              </a:rPr>
              <a:t>1992</a:t>
            </a:r>
            <a:endParaRPr b="1">
              <a:solidFill>
                <a:schemeClr val="lt2"/>
              </a:solidFill>
              <a:latin typeface="Arial"/>
              <a:ea typeface="Arial"/>
              <a:cs typeface="Arial"/>
              <a:sym typeface="Arial"/>
            </a:endParaRPr>
          </a:p>
        </p:txBody>
      </p:sp>
      <p:sp>
        <p:nvSpPr>
          <p:cNvPr id="98" name="Google Shape;98;p5"/>
          <p:cNvSpPr txBox="1">
            <a:spLocks noGrp="1"/>
          </p:cNvSpPr>
          <p:nvPr>
            <p:ph type="subTitle" idx="6"/>
          </p:nvPr>
        </p:nvSpPr>
        <p:spPr>
          <a:xfrm>
            <a:off x="791570" y="3025492"/>
            <a:ext cx="21828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sz="1200">
                <a:latin typeface="Arial"/>
                <a:ea typeface="Arial"/>
                <a:cs typeface="Arial"/>
                <a:sym typeface="Arial"/>
              </a:rPr>
              <a:t>Michael Jordan (sponsored by Nike), covered the Reebok logo on his apparel with the American flag during the gold medal ceremonies. </a:t>
            </a:r>
            <a:endParaRPr sz="1200">
              <a:latin typeface="Arial"/>
              <a:ea typeface="Arial"/>
              <a:cs typeface="Arial"/>
              <a:sym typeface="Arial"/>
            </a:endParaRPr>
          </a:p>
        </p:txBody>
      </p:sp>
      <p:cxnSp>
        <p:nvCxnSpPr>
          <p:cNvPr id="99" name="Google Shape;99;p5"/>
          <p:cNvCxnSpPr/>
          <p:nvPr/>
        </p:nvCxnSpPr>
        <p:spPr>
          <a:xfrm>
            <a:off x="4431278" y="3012364"/>
            <a:ext cx="2718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cxnSp>
        <p:nvCxnSpPr>
          <p:cNvPr id="100" name="Google Shape;100;p5"/>
          <p:cNvCxnSpPr/>
          <p:nvPr/>
        </p:nvCxnSpPr>
        <p:spPr>
          <a:xfrm>
            <a:off x="7146353" y="3012364"/>
            <a:ext cx="2718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cxnSp>
        <p:nvCxnSpPr>
          <p:cNvPr id="101" name="Google Shape;101;p5"/>
          <p:cNvCxnSpPr/>
          <p:nvPr/>
        </p:nvCxnSpPr>
        <p:spPr>
          <a:xfrm>
            <a:off x="1747071" y="3012364"/>
            <a:ext cx="2718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02" name="Google Shape;102;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03" name="Google Shape;103;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grpSp>
        <p:nvGrpSpPr>
          <p:cNvPr id="104" name="Google Shape;104;p5"/>
          <p:cNvGrpSpPr/>
          <p:nvPr/>
        </p:nvGrpSpPr>
        <p:grpSpPr>
          <a:xfrm>
            <a:off x="1397865" y="1551136"/>
            <a:ext cx="899961" cy="880832"/>
            <a:chOff x="1130890" y="1558669"/>
            <a:chExt cx="899961" cy="880832"/>
          </a:xfrm>
        </p:grpSpPr>
        <p:sp>
          <p:nvSpPr>
            <p:cNvPr id="105" name="Google Shape;105;p5"/>
            <p:cNvSpPr/>
            <p:nvPr/>
          </p:nvSpPr>
          <p:spPr>
            <a:xfrm>
              <a:off x="1130890" y="1558669"/>
              <a:ext cx="899961" cy="880832"/>
            </a:xfrm>
            <a:prstGeom prst="ellips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6" name="Google Shape;106;p5" descr="1992 Summer Olympics - Wikipedia"/>
            <p:cNvPicPr preferRelativeResize="0"/>
            <p:nvPr/>
          </p:nvPicPr>
          <p:blipFill rotWithShape="1">
            <a:blip r:embed="rId4">
              <a:alphaModFix/>
            </a:blip>
            <a:srcRect/>
            <a:stretch/>
          </p:blipFill>
          <p:spPr>
            <a:xfrm>
              <a:off x="1188213" y="1638097"/>
              <a:ext cx="781128" cy="737427"/>
            </a:xfrm>
            <a:prstGeom prst="rect">
              <a:avLst/>
            </a:prstGeom>
            <a:noFill/>
            <a:ln>
              <a:noFill/>
            </a:ln>
          </p:spPr>
        </p:pic>
      </p:grpSp>
      <p:grpSp>
        <p:nvGrpSpPr>
          <p:cNvPr id="107" name="Google Shape;107;p5"/>
          <p:cNvGrpSpPr/>
          <p:nvPr/>
        </p:nvGrpSpPr>
        <p:grpSpPr>
          <a:xfrm>
            <a:off x="4122013" y="1551136"/>
            <a:ext cx="899961" cy="880832"/>
            <a:chOff x="3988884" y="1545518"/>
            <a:chExt cx="899961" cy="880832"/>
          </a:xfrm>
        </p:grpSpPr>
        <p:sp>
          <p:nvSpPr>
            <p:cNvPr id="108" name="Google Shape;108;p5"/>
            <p:cNvSpPr/>
            <p:nvPr/>
          </p:nvSpPr>
          <p:spPr>
            <a:xfrm>
              <a:off x="3988884" y="1545518"/>
              <a:ext cx="899961" cy="880832"/>
            </a:xfrm>
            <a:prstGeom prst="ellips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9" name="Google Shape;109;p5" descr="Boston Marathon - Wikipedia"/>
            <p:cNvPicPr preferRelativeResize="0"/>
            <p:nvPr/>
          </p:nvPicPr>
          <p:blipFill rotWithShape="1">
            <a:blip r:embed="rId5">
              <a:alphaModFix/>
            </a:blip>
            <a:srcRect/>
            <a:stretch/>
          </p:blipFill>
          <p:spPr>
            <a:xfrm>
              <a:off x="4061480" y="1588724"/>
              <a:ext cx="749233" cy="670585"/>
            </a:xfrm>
            <a:prstGeom prst="rect">
              <a:avLst/>
            </a:prstGeom>
            <a:noFill/>
            <a:ln>
              <a:noFill/>
            </a:ln>
          </p:spPr>
        </p:pic>
      </p:grpSp>
      <p:grpSp>
        <p:nvGrpSpPr>
          <p:cNvPr id="110" name="Google Shape;110;p5"/>
          <p:cNvGrpSpPr/>
          <p:nvPr/>
        </p:nvGrpSpPr>
        <p:grpSpPr>
          <a:xfrm>
            <a:off x="6846161" y="1551136"/>
            <a:ext cx="899961" cy="880832"/>
            <a:chOff x="6745523" y="1543603"/>
            <a:chExt cx="899961" cy="880832"/>
          </a:xfrm>
        </p:grpSpPr>
        <p:sp>
          <p:nvSpPr>
            <p:cNvPr id="111" name="Google Shape;111;p5"/>
            <p:cNvSpPr/>
            <p:nvPr/>
          </p:nvSpPr>
          <p:spPr>
            <a:xfrm>
              <a:off x="6745523" y="1543603"/>
              <a:ext cx="899961" cy="880832"/>
            </a:xfrm>
            <a:prstGeom prst="ellips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12" name="Google Shape;112;p5" descr="2016 Summer Olympics - Wikipedia"/>
            <p:cNvPicPr preferRelativeResize="0"/>
            <p:nvPr/>
          </p:nvPicPr>
          <p:blipFill rotWithShape="1">
            <a:blip r:embed="rId6">
              <a:alphaModFix/>
            </a:blip>
            <a:srcRect/>
            <a:stretch/>
          </p:blipFill>
          <p:spPr>
            <a:xfrm>
              <a:off x="6846878" y="1543603"/>
              <a:ext cx="693185" cy="873899"/>
            </a:xfrm>
            <a:prstGeom prst="rect">
              <a:avLst/>
            </a:prstGeom>
            <a:noFill/>
            <a:ln>
              <a:noFill/>
            </a:ln>
          </p:spPr>
        </p:pic>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118" name="Google Shape;118;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19" name="Google Shape;119;p6"/>
          <p:cNvSpPr txBox="1"/>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6000"/>
              <a:buFont typeface="Montserrat"/>
              <a:buNone/>
            </a:pPr>
            <a:r>
              <a:rPr lang="en-US" sz="2400" b="1" i="0" u="none" strike="noStrike" cap="none">
                <a:solidFill>
                  <a:schemeClr val="lt2"/>
                </a:solidFill>
                <a:latin typeface="Arial"/>
                <a:ea typeface="Arial"/>
                <a:cs typeface="Arial"/>
                <a:sym typeface="Arial"/>
              </a:rPr>
              <a:t>AMBUSH MARKETING</a:t>
            </a:r>
            <a:endParaRPr>
              <a:solidFill>
                <a:schemeClr val="lt2"/>
              </a:solidFill>
            </a:endParaRPr>
          </a:p>
        </p:txBody>
      </p:sp>
      <p:cxnSp>
        <p:nvCxnSpPr>
          <p:cNvPr id="120" name="Google Shape;120;p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21" name="Google Shape;121;p6" descr="Reebok Responds to Jordan with USA Track Jacket Release"/>
          <p:cNvPicPr preferRelativeResize="0"/>
          <p:nvPr/>
        </p:nvPicPr>
        <p:blipFill rotWithShape="1">
          <a:blip r:embed="rId4">
            <a:alphaModFix/>
          </a:blip>
          <a:srcRect/>
          <a:stretch/>
        </p:blipFill>
        <p:spPr>
          <a:xfrm>
            <a:off x="1902500" y="1138188"/>
            <a:ext cx="4927600" cy="2578435"/>
          </a:xfrm>
          <a:prstGeom prst="rect">
            <a:avLst/>
          </a:prstGeom>
          <a:noFill/>
          <a:ln>
            <a:noFill/>
          </a:ln>
        </p:spPr>
      </p:pic>
      <p:sp>
        <p:nvSpPr>
          <p:cNvPr id="122" name="Google Shape;122;p6"/>
          <p:cNvSpPr txBox="1"/>
          <p:nvPr/>
        </p:nvSpPr>
        <p:spPr>
          <a:xfrm>
            <a:off x="1592216" y="3716623"/>
            <a:ext cx="5548167" cy="1235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None/>
            </a:pPr>
            <a:r>
              <a:rPr lang="en-US" sz="1200" b="0" i="0" u="none" strike="noStrike" cap="none">
                <a:solidFill>
                  <a:schemeClr val="lt1"/>
                </a:solidFill>
                <a:latin typeface="Arial"/>
                <a:ea typeface="Arial"/>
                <a:cs typeface="Arial"/>
                <a:sym typeface="Arial"/>
              </a:rPr>
              <a:t>Michael Jordan (sponsored by Nike), covered the Reebok logo on his apparel with the American flag during the gold medal ceremonies when the Dream Team took the podium at the ‘92 Summer Olympic Games in Barcelona.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7"/>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AMBUSH MARKETING TACTICS</a:t>
            </a:r>
            <a:endParaRPr/>
          </a:p>
        </p:txBody>
      </p:sp>
      <p:sp>
        <p:nvSpPr>
          <p:cNvPr id="128" name="Google Shape;128;p7"/>
          <p:cNvSpPr txBox="1">
            <a:spLocks noGrp="1"/>
          </p:cNvSpPr>
          <p:nvPr>
            <p:ph type="body" idx="1"/>
          </p:nvPr>
        </p:nvSpPr>
        <p:spPr>
          <a:xfrm>
            <a:off x="938500" y="1246025"/>
            <a:ext cx="76617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dirty="0">
                <a:latin typeface="Arial"/>
                <a:ea typeface="Arial"/>
                <a:cs typeface="Arial"/>
                <a:sym typeface="Arial"/>
              </a:rPr>
              <a:t>The most common ambush marketing tactics include:</a:t>
            </a:r>
            <a:endParaRPr sz="1600" dirty="0">
              <a:latin typeface="Arial"/>
              <a:ea typeface="Arial"/>
              <a:cs typeface="Arial"/>
              <a:sym typeface="Arial"/>
            </a:endParaRPr>
          </a:p>
          <a:p>
            <a:pPr marL="342900" lvl="0" indent="-342900" algn="l" rtl="0">
              <a:lnSpc>
                <a:spcPct val="100000"/>
              </a:lnSpc>
              <a:spcBef>
                <a:spcPts val="1000"/>
              </a:spcBef>
              <a:spcAft>
                <a:spcPts val="0"/>
              </a:spcAft>
              <a:buSzPts val="1150"/>
              <a:buFont typeface="+mj-lt"/>
              <a:buAutoNum type="arabicPeriod"/>
            </a:pPr>
            <a:r>
              <a:rPr lang="en-US" sz="1600" dirty="0">
                <a:latin typeface="Arial"/>
                <a:ea typeface="Arial"/>
                <a:cs typeface="Arial"/>
                <a:sym typeface="Arial"/>
              </a:rPr>
              <a:t>Sponsorship of sub-categories in an event</a:t>
            </a:r>
            <a:endParaRPr sz="1600" dirty="0">
              <a:latin typeface="Arial"/>
              <a:ea typeface="Arial"/>
              <a:cs typeface="Arial"/>
              <a:sym typeface="Arial"/>
            </a:endParaRPr>
          </a:p>
          <a:p>
            <a:pPr marL="342900" lvl="0" indent="-342900" algn="l" rtl="0">
              <a:lnSpc>
                <a:spcPct val="100000"/>
              </a:lnSpc>
              <a:spcBef>
                <a:spcPts val="500"/>
              </a:spcBef>
              <a:spcAft>
                <a:spcPts val="0"/>
              </a:spcAft>
              <a:buSzPts val="1150"/>
              <a:buFont typeface="+mj-lt"/>
              <a:buAutoNum type="arabicPeriod"/>
            </a:pPr>
            <a:r>
              <a:rPr lang="en-US" sz="1600" dirty="0">
                <a:latin typeface="Arial"/>
                <a:ea typeface="Arial"/>
                <a:cs typeface="Arial"/>
                <a:sym typeface="Arial"/>
              </a:rPr>
              <a:t>Purchasing advertisements at a competitor’s event</a:t>
            </a:r>
          </a:p>
          <a:p>
            <a:pPr marL="342900" lvl="0" indent="-342900" algn="l" rtl="0">
              <a:lnSpc>
                <a:spcPct val="100000"/>
              </a:lnSpc>
              <a:spcBef>
                <a:spcPts val="500"/>
              </a:spcBef>
              <a:spcAft>
                <a:spcPts val="0"/>
              </a:spcAft>
              <a:buSzPts val="1150"/>
              <a:buFont typeface="+mj-lt"/>
              <a:buAutoNum type="arabicPeriod"/>
            </a:pPr>
            <a:r>
              <a:rPr lang="en-US" sz="1600" dirty="0">
                <a:latin typeface="Arial"/>
                <a:ea typeface="Arial"/>
                <a:cs typeface="Arial"/>
                <a:sym typeface="Arial"/>
              </a:rPr>
              <a:t>Engage in non-sponsorship promotions that coincide with the event </a:t>
            </a:r>
          </a:p>
          <a:p>
            <a:pPr marL="342900" lvl="0" indent="-342900" algn="l" rtl="0">
              <a:lnSpc>
                <a:spcPct val="100000"/>
              </a:lnSpc>
              <a:spcBef>
                <a:spcPts val="500"/>
              </a:spcBef>
              <a:spcAft>
                <a:spcPts val="0"/>
              </a:spcAft>
              <a:buSzPts val="1150"/>
              <a:buFont typeface="+mj-lt"/>
              <a:buAutoNum type="arabicPeriod"/>
            </a:pPr>
            <a:r>
              <a:rPr lang="en-US" sz="1600" dirty="0">
                <a:latin typeface="Arial"/>
                <a:ea typeface="Arial"/>
                <a:cs typeface="Arial"/>
                <a:sym typeface="Arial"/>
              </a:rPr>
              <a:t>Create visibility without “official” affiliation with an event in non-traditional ways</a:t>
            </a:r>
            <a:endParaRPr sz="1600" dirty="0">
              <a:latin typeface="Arial"/>
              <a:ea typeface="Arial"/>
              <a:cs typeface="Arial"/>
              <a:sym typeface="Arial"/>
            </a:endParaRPr>
          </a:p>
          <a:p>
            <a:pPr marL="342900" lvl="0" indent="-342900" algn="l" rtl="0">
              <a:lnSpc>
                <a:spcPct val="100000"/>
              </a:lnSpc>
              <a:spcBef>
                <a:spcPts val="500"/>
              </a:spcBef>
              <a:spcAft>
                <a:spcPts val="0"/>
              </a:spcAft>
              <a:buSzPts val="1150"/>
              <a:buFont typeface="+mj-lt"/>
              <a:buAutoNum type="arabicPeriod"/>
            </a:pPr>
            <a:r>
              <a:rPr lang="en-US" sz="1600" dirty="0">
                <a:latin typeface="Arial"/>
                <a:ea typeface="Arial"/>
                <a:cs typeface="Arial"/>
                <a:sym typeface="Arial"/>
              </a:rPr>
              <a:t>Align with an event through social media</a:t>
            </a:r>
            <a:endParaRPr sz="1600" dirty="0">
              <a:latin typeface="Arial"/>
              <a:ea typeface="Arial"/>
              <a:cs typeface="Arial"/>
              <a:sym typeface="Arial"/>
            </a:endParaRPr>
          </a:p>
          <a:p>
            <a:pPr marL="0" lvl="0" indent="0" algn="l" rtl="0">
              <a:lnSpc>
                <a:spcPct val="100000"/>
              </a:lnSpc>
              <a:spcBef>
                <a:spcPts val="1600"/>
              </a:spcBef>
              <a:spcAft>
                <a:spcPts val="1600"/>
              </a:spcAft>
              <a:buSzPts val="1150"/>
              <a:buNone/>
            </a:pPr>
            <a:endParaRPr sz="1600" dirty="0">
              <a:latin typeface="Arial"/>
              <a:ea typeface="Arial"/>
              <a:cs typeface="Arial"/>
              <a:sym typeface="Arial"/>
            </a:endParaRPr>
          </a:p>
        </p:txBody>
      </p:sp>
      <p:cxnSp>
        <p:nvCxnSpPr>
          <p:cNvPr id="129" name="Google Shape;129;p7"/>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30" name="Google Shape;130;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31" name="Google Shape;131;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8"/>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AMBUSH MARKETING TACTICS</a:t>
            </a:r>
            <a:endParaRPr/>
          </a:p>
        </p:txBody>
      </p:sp>
      <p:sp>
        <p:nvSpPr>
          <p:cNvPr id="137" name="Google Shape;137;p8"/>
          <p:cNvSpPr txBox="1">
            <a:spLocks noGrp="1"/>
          </p:cNvSpPr>
          <p:nvPr>
            <p:ph type="body" idx="1"/>
          </p:nvPr>
        </p:nvSpPr>
        <p:spPr>
          <a:xfrm>
            <a:off x="938500" y="110347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latin typeface="Arial"/>
                <a:ea typeface="Arial"/>
                <a:cs typeface="Arial"/>
                <a:sym typeface="Arial"/>
              </a:rPr>
              <a:t>Sponsorship of sub-categories in an event: </a:t>
            </a:r>
            <a:endParaRPr sz="1600">
              <a:latin typeface="Arial"/>
              <a:ea typeface="Arial"/>
              <a:cs typeface="Arial"/>
              <a:sym typeface="Arial"/>
            </a:endParaRPr>
          </a:p>
          <a:p>
            <a:pPr marL="457200" lvl="0" indent="-330200" algn="l" rtl="0">
              <a:lnSpc>
                <a:spcPct val="100000"/>
              </a:lnSpc>
              <a:spcBef>
                <a:spcPts val="1000"/>
              </a:spcBef>
              <a:spcAft>
                <a:spcPts val="0"/>
              </a:spcAft>
              <a:buSzPts val="1600"/>
              <a:buFont typeface="Arial"/>
              <a:buChar char="●"/>
            </a:pPr>
            <a:r>
              <a:rPr lang="en-US" sz="1600">
                <a:latin typeface="Arial"/>
                <a:ea typeface="Arial"/>
                <a:cs typeface="Arial"/>
                <a:sym typeface="Arial"/>
              </a:rPr>
              <a:t>Some companies, such as Nike, will strategically sponsor individual teams and individual athletes without sponsoring the event.</a:t>
            </a:r>
            <a:endParaRPr sz="1600">
              <a:latin typeface="Arial"/>
              <a:ea typeface="Arial"/>
              <a:cs typeface="Arial"/>
              <a:sym typeface="Arial"/>
            </a:endParaRPr>
          </a:p>
          <a:p>
            <a:pPr marL="914400" lvl="1" indent="-330200" algn="l" rtl="0">
              <a:lnSpc>
                <a:spcPct val="100000"/>
              </a:lnSpc>
              <a:spcBef>
                <a:spcPts val="500"/>
              </a:spcBef>
              <a:spcAft>
                <a:spcPts val="0"/>
              </a:spcAft>
              <a:buSzPts val="1600"/>
              <a:buFont typeface="Arial"/>
              <a:buChar char="○"/>
            </a:pPr>
            <a:r>
              <a:rPr lang="en-US" sz="1600">
                <a:latin typeface="Arial"/>
                <a:ea typeface="Arial"/>
                <a:cs typeface="Arial"/>
                <a:sym typeface="Arial"/>
              </a:rPr>
              <a:t>This strategy allows the company to gain exposure at the event without the major investment.  </a:t>
            </a:r>
            <a:endParaRPr sz="1600">
              <a:latin typeface="Arial"/>
              <a:ea typeface="Arial"/>
              <a:cs typeface="Arial"/>
              <a:sym typeface="Arial"/>
            </a:endParaRPr>
          </a:p>
          <a:p>
            <a:pPr marL="457200" lvl="0" indent="-330200" algn="l" rtl="0">
              <a:lnSpc>
                <a:spcPct val="100000"/>
              </a:lnSpc>
              <a:spcBef>
                <a:spcPts val="500"/>
              </a:spcBef>
              <a:spcAft>
                <a:spcPts val="0"/>
              </a:spcAft>
              <a:buSzPts val="1600"/>
              <a:buFont typeface="Arial"/>
              <a:buChar char="●"/>
            </a:pPr>
            <a:r>
              <a:rPr lang="en-US" sz="1600">
                <a:latin typeface="Arial"/>
                <a:ea typeface="Arial"/>
                <a:cs typeface="Arial"/>
                <a:sym typeface="Arial"/>
              </a:rPr>
              <a:t>The results of this form of sponsorship are often equally as effective as sponsoring the event itself.</a:t>
            </a:r>
            <a:endParaRPr sz="1600">
              <a:latin typeface="Arial"/>
              <a:ea typeface="Arial"/>
              <a:cs typeface="Arial"/>
              <a:sym typeface="Arial"/>
            </a:endParaRPr>
          </a:p>
          <a:p>
            <a:pPr marL="457200" lvl="0" indent="-330200" algn="l" rtl="0">
              <a:lnSpc>
                <a:spcPct val="100000"/>
              </a:lnSpc>
              <a:spcBef>
                <a:spcPts val="500"/>
              </a:spcBef>
              <a:spcAft>
                <a:spcPts val="0"/>
              </a:spcAft>
              <a:buSzPts val="1600"/>
              <a:buFont typeface="Arial"/>
              <a:buChar char="●"/>
            </a:pPr>
            <a:r>
              <a:rPr lang="en-US" sz="1600">
                <a:latin typeface="Arial"/>
                <a:ea typeface="Arial"/>
                <a:cs typeface="Arial"/>
                <a:sym typeface="Arial"/>
              </a:rPr>
              <a:t>Must be aggressively marketed to be successful.</a:t>
            </a:r>
            <a:endParaRPr sz="1600">
              <a:latin typeface="Arial"/>
              <a:ea typeface="Arial"/>
              <a:cs typeface="Arial"/>
              <a:sym typeface="Arial"/>
            </a:endParaRPr>
          </a:p>
          <a:p>
            <a:pPr marL="0" lvl="0" indent="0" algn="l" rtl="0">
              <a:lnSpc>
                <a:spcPct val="100000"/>
              </a:lnSpc>
              <a:spcBef>
                <a:spcPts val="1600"/>
              </a:spcBef>
              <a:spcAft>
                <a:spcPts val="1600"/>
              </a:spcAft>
              <a:buSzPts val="1150"/>
              <a:buNone/>
            </a:pPr>
            <a:endParaRPr sz="1600">
              <a:latin typeface="Arial"/>
              <a:ea typeface="Arial"/>
              <a:cs typeface="Arial"/>
              <a:sym typeface="Arial"/>
            </a:endParaRPr>
          </a:p>
        </p:txBody>
      </p:sp>
      <p:cxnSp>
        <p:nvCxnSpPr>
          <p:cNvPr id="138" name="Google Shape;138;p8"/>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39" name="Google Shape;139;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40" name="Google Shape;140;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9"/>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AMBUSH MARKETING TACTICS</a:t>
            </a:r>
            <a:endParaRPr/>
          </a:p>
        </p:txBody>
      </p:sp>
      <p:sp>
        <p:nvSpPr>
          <p:cNvPr id="146" name="Google Shape;146;p9"/>
          <p:cNvSpPr txBox="1">
            <a:spLocks noGrp="1"/>
          </p:cNvSpPr>
          <p:nvPr>
            <p:ph type="body" idx="1"/>
          </p:nvPr>
        </p:nvSpPr>
        <p:spPr>
          <a:xfrm>
            <a:off x="938500" y="10426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latin typeface="Arial"/>
                <a:ea typeface="Arial"/>
                <a:cs typeface="Arial"/>
                <a:sym typeface="Arial"/>
              </a:rPr>
              <a:t>Purchasing advertisements at a competitor’s event:</a:t>
            </a:r>
            <a:endParaRPr sz="1350"/>
          </a:p>
          <a:p>
            <a:pPr marL="282575" lvl="0" indent="-282575" algn="l" rtl="0">
              <a:lnSpc>
                <a:spcPct val="100000"/>
              </a:lnSpc>
              <a:spcBef>
                <a:spcPts val="1000"/>
              </a:spcBef>
              <a:spcAft>
                <a:spcPts val="0"/>
              </a:spcAft>
              <a:buSzPts val="1150"/>
              <a:buNone/>
            </a:pPr>
            <a:r>
              <a:rPr lang="en-US" sz="1600">
                <a:latin typeface="Arial"/>
                <a:ea typeface="Arial"/>
                <a:cs typeface="Arial"/>
                <a:sym typeface="Arial"/>
              </a:rPr>
              <a:t>●	For the 1996 Atlanta Olympics, Nike went to the extreme of purchasing all the outdoor poster sites in Atlanta to ambush Adidas, the official sponsor of the 1996 Games. </a:t>
            </a:r>
            <a:endParaRPr/>
          </a:p>
          <a:p>
            <a:pPr marL="282575" lvl="0" indent="-282575" algn="l" rtl="0">
              <a:lnSpc>
                <a:spcPct val="100000"/>
              </a:lnSpc>
              <a:spcBef>
                <a:spcPts val="1200"/>
              </a:spcBef>
              <a:spcAft>
                <a:spcPts val="0"/>
              </a:spcAft>
              <a:buSzPts val="1150"/>
              <a:buNone/>
            </a:pPr>
            <a:r>
              <a:rPr lang="en-US" sz="1600">
                <a:latin typeface="Arial"/>
                <a:ea typeface="Arial"/>
                <a:cs typeface="Arial"/>
                <a:sym typeface="Arial"/>
              </a:rPr>
              <a:t>●	During broadcasts of the 2014 FIFA World Cup matches, Volkswagen aired commercials showing fans dressed in their country colors singing the traditional soccer chant “Olé, Olé, Olé” on their way to a soccer stadium while Hyundai spent millions as the official partner of FIFA World Cup Brazil. </a:t>
            </a:r>
            <a:endParaRPr/>
          </a:p>
          <a:p>
            <a:pPr marL="0" lvl="0" indent="0" algn="l" rtl="0">
              <a:lnSpc>
                <a:spcPct val="100000"/>
              </a:lnSpc>
              <a:spcBef>
                <a:spcPts val="1200"/>
              </a:spcBef>
              <a:spcAft>
                <a:spcPts val="1600"/>
              </a:spcAft>
              <a:buSzPts val="1150"/>
              <a:buNone/>
            </a:pPr>
            <a:endParaRPr>
              <a:latin typeface="Arial"/>
              <a:ea typeface="Arial"/>
              <a:cs typeface="Arial"/>
              <a:sym typeface="Arial"/>
            </a:endParaRPr>
          </a:p>
        </p:txBody>
      </p:sp>
      <p:cxnSp>
        <p:nvCxnSpPr>
          <p:cNvPr id="147" name="Google Shape;147;p9"/>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48" name="Google Shape;148;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49" name="Google Shape;149;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1109</Words>
  <Application>Microsoft Macintosh PowerPoint</Application>
  <PresentationFormat>On-screen Show (16:9)</PresentationFormat>
  <Paragraphs>71</Paragraphs>
  <Slides>15</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Montserrat</vt:lpstr>
      <vt:lpstr>Oswald</vt:lpstr>
      <vt:lpstr>Arial</vt:lpstr>
      <vt:lpstr>Futuristic Background by Slidesgo</vt:lpstr>
      <vt:lpstr>AMBUSH MARKETING</vt:lpstr>
      <vt:lpstr>WHAT IS AMBUSH MARKETING?</vt:lpstr>
      <vt:lpstr>AMBUSH MARKETING</vt:lpstr>
      <vt:lpstr>PowerPoint Presentation</vt:lpstr>
      <vt:lpstr>NOTABLE EVENTS IN AMBUSH MARKETING</vt:lpstr>
      <vt:lpstr>PowerPoint Presentation</vt:lpstr>
      <vt:lpstr>AMBUSH MARKETING TACTICS</vt:lpstr>
      <vt:lpstr>AMBUSH MARKETING TACTICS</vt:lpstr>
      <vt:lpstr>AMBUSH MARKETING TACTICS</vt:lpstr>
      <vt:lpstr>AMBUSH MARKETING TACTICS</vt:lpstr>
      <vt:lpstr>AMBUSH MARKETING TACTICS</vt:lpstr>
      <vt:lpstr>AMBUSH MARKETING TACTICS</vt:lpstr>
      <vt:lpstr>IMPACT OF AMBUSH MARKETING</vt:lpstr>
      <vt:lpstr>COMBATING AMBUSH MARKETING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AMBUSH MARKETING</dc:title>
  <dc:creator>Kelly, Bob</dc:creator>
  <cp:lastModifiedBy>Laura Bennett</cp:lastModifiedBy>
  <cp:revision>1</cp:revision>
  <dcterms:modified xsi:type="dcterms:W3CDTF">2023-08-10T22:43:07Z</dcterms:modified>
</cp:coreProperties>
</file>