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5143500" type="screen16x9"/>
  <p:notesSz cx="6858000" cy="9144000"/>
  <p:embeddedFontLst>
    <p:embeddedFont>
      <p:font typeface="Montserrat" pitchFamily="2" charset="77"/>
      <p:regular r:id="rId31"/>
      <p:bold r:id="rId32"/>
      <p:italic r:id="rId33"/>
      <p:boldItalic r:id="rId34"/>
    </p:embeddedFont>
    <p:embeddedFont>
      <p:font typeface="Oswald" panose="02000703000000000000" pitchFamily="2" charset="77"/>
      <p:regular r:id="rId35"/>
      <p:bold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9" roundtripDataSignature="AMtx7mgR5SIJcnJW6smSbT99G157CsjN7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46"/>
  </p:normalViewPr>
  <p:slideViewPr>
    <p:cSldViewPr snapToGrid="0">
      <p:cViewPr varScale="1">
        <p:scale>
          <a:sx n="125" d="100"/>
          <a:sy n="125" d="100"/>
        </p:scale>
        <p:origin x="7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customschemas.google.com/relationships/presentationmetadata" Target="meta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 name="Google Shape;4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 name="Google Shape;15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2" name="Google Shape;16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1" name="Google Shape;17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 name="Google Shape;199;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8" name="Google Shape;208;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1" name="Google Shape;241;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0" name="Google Shape;25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 name="Google Shape;5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Google Shape;268;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23810ac15e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g23810ac15ee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4" name="Google Shape;284;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3" name="Google Shape;303;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0" name="Google Shape;330;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2" name="Google Shape;6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 name="Google Shape;7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 name="Google Shape;10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 name="Google Shape;11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 name="Google Shape;12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30"/>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30"/>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1"/>
        <p:cNvGrpSpPr/>
        <p:nvPr/>
      </p:nvGrpSpPr>
      <p:grpSpPr>
        <a:xfrm>
          <a:off x="0" y="0"/>
          <a:ext cx="0" cy="0"/>
          <a:chOff x="0" y="0"/>
          <a:chExt cx="0" cy="0"/>
        </a:xfrm>
      </p:grpSpPr>
      <p:sp>
        <p:nvSpPr>
          <p:cNvPr id="12" name="Google Shape;12;p3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31"/>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
        <p:cNvGrpSpPr/>
        <p:nvPr/>
      </p:nvGrpSpPr>
      <p:grpSpPr>
        <a:xfrm>
          <a:off x="0" y="0"/>
          <a:ext cx="0" cy="0"/>
          <a:chOff x="0" y="0"/>
          <a:chExt cx="0" cy="0"/>
        </a:xfrm>
      </p:grpSpPr>
      <p:sp>
        <p:nvSpPr>
          <p:cNvPr id="15" name="Google Shape;15;p3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6"/>
        <p:cNvGrpSpPr/>
        <p:nvPr/>
      </p:nvGrpSpPr>
      <p:grpSpPr>
        <a:xfrm>
          <a:off x="0" y="0"/>
          <a:ext cx="0" cy="0"/>
          <a:chOff x="0" y="0"/>
          <a:chExt cx="0" cy="0"/>
        </a:xfrm>
      </p:grpSpPr>
      <p:sp>
        <p:nvSpPr>
          <p:cNvPr id="17" name="Google Shape;17;p33"/>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8" name="Google Shape;18;p33"/>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9" name="Google Shape;19;p33"/>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0" name="Google Shape;20;p33"/>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1" name="Google Shape;21;p33"/>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2" name="Google Shape;22;p33"/>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3" name="Google Shape;23;p33"/>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24" name="Google Shape;24;p33"/>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25" name="Google Shape;25;p33"/>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26"/>
        <p:cNvGrpSpPr/>
        <p:nvPr/>
      </p:nvGrpSpPr>
      <p:grpSpPr>
        <a:xfrm>
          <a:off x="0" y="0"/>
          <a:ext cx="0" cy="0"/>
          <a:chOff x="0" y="0"/>
          <a:chExt cx="0" cy="0"/>
        </a:xfrm>
      </p:grpSpPr>
      <p:sp>
        <p:nvSpPr>
          <p:cNvPr id="27" name="Google Shape;27;p34"/>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28" name="Google Shape;28;p34"/>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9" name="Google Shape;29;p34"/>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0" name="Google Shape;30;p34"/>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31" name="Google Shape;31;p34"/>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2" name="Google Shape;32;p34"/>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3" name="Google Shape;33;p34"/>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34"/>
        <p:cNvGrpSpPr/>
        <p:nvPr/>
      </p:nvGrpSpPr>
      <p:grpSpPr>
        <a:xfrm>
          <a:off x="0" y="0"/>
          <a:ext cx="0" cy="0"/>
          <a:chOff x="0" y="0"/>
          <a:chExt cx="0" cy="0"/>
        </a:xfrm>
      </p:grpSpPr>
      <p:sp>
        <p:nvSpPr>
          <p:cNvPr id="35" name="Google Shape;35;p3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6" name="Google Shape;36;p35"/>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Google Shape;39;p3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0" name="Google Shape;40;p37"/>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41" name="Google Shape;41;p37"/>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0">
            <a:alphaModFix/>
          </a:blip>
          <a:stretch>
            <a:fillRect/>
          </a:stretch>
        </a:blipFill>
        <a:effectLst/>
      </p:bgPr>
    </p:bg>
    <p:spTree>
      <p:nvGrpSpPr>
        <p:cNvPr id="1" name="Shape 5"/>
        <p:cNvGrpSpPr/>
        <p:nvPr/>
      </p:nvGrpSpPr>
      <p:grpSpPr>
        <a:xfrm>
          <a:off x="0" y="0"/>
          <a:ext cx="0" cy="0"/>
          <a:chOff x="0" y="0"/>
          <a:chExt cx="0" cy="0"/>
        </a:xfrm>
      </p:grpSpPr>
      <p:sp>
        <p:nvSpPr>
          <p:cNvPr id="6" name="Google Shape;6;p2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ideo" Target="https://www.youtube.com/embed/vjTrYJ3tLC4?feature=oembed" TargetMode="External"/><Relationship Id="rId6" Type="http://schemas.openxmlformats.org/officeDocument/2006/relationships/hyperlink" Target="https://www.youtube.com/watch?v=vjTrYJ3tLC4" TargetMode="External"/><Relationship Id="rId5" Type="http://schemas.openxmlformats.org/officeDocument/2006/relationships/image" Target="../media/image10.jpe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https://www.youtube.com/embed/sLzYLs3aUT4?feature=oembed" TargetMode="External"/><Relationship Id="rId6" Type="http://schemas.openxmlformats.org/officeDocument/2006/relationships/image" Target="../media/image3.jpeg"/><Relationship Id="rId5" Type="http://schemas.openxmlformats.org/officeDocument/2006/relationships/hyperlink" Target="https://youtu.be/sLzYLs3aUT4" TargetMode="Externa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LYciKlYTmlQ?feature=oembed" TargetMode="External"/><Relationship Id="rId6" Type="http://schemas.openxmlformats.org/officeDocument/2006/relationships/image" Target="../media/image4.jpeg"/><Relationship Id="rId5" Type="http://schemas.openxmlformats.org/officeDocument/2006/relationships/hyperlink" Target="https://www.youtube.com/watch?v=LYciKlYTmlQ"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www.youtube.com/embed/0df8b42WCZw?feature=oembed" TargetMode="External"/><Relationship Id="rId6" Type="http://schemas.openxmlformats.org/officeDocument/2006/relationships/image" Target="../media/image5.jpeg"/><Relationship Id="rId5" Type="http://schemas.openxmlformats.org/officeDocument/2006/relationships/hyperlink" Target="https://youtu.be/0df8b42WCZw"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1"/>
          <p:cNvSpPr txBox="1">
            <a:spLocks noGrp="1"/>
          </p:cNvSpPr>
          <p:nvPr>
            <p:ph type="ctrTitle"/>
          </p:nvPr>
        </p:nvSpPr>
        <p:spPr>
          <a:xfrm>
            <a:off x="2175900" y="1950100"/>
            <a:ext cx="4792200" cy="644700"/>
          </a:xfrm>
          <a:prstGeom prst="rect">
            <a:avLst/>
          </a:prstGeom>
          <a:noFill/>
          <a:ln>
            <a:noFill/>
          </a:ln>
          <a:effectLst>
            <a:outerShdw blurRad="142875" dist="19050" dir="87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ENDORSEMENTS</a:t>
            </a:r>
            <a:endParaRPr>
              <a:latin typeface="Arial"/>
              <a:ea typeface="Arial"/>
              <a:cs typeface="Arial"/>
              <a:sym typeface="Arial"/>
            </a:endParaRPr>
          </a:p>
        </p:txBody>
      </p:sp>
      <p:sp>
        <p:nvSpPr>
          <p:cNvPr id="47" name="Google Shape;47;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8.6</a:t>
            </a:r>
            <a:endParaRPr sz="2200" b="0">
              <a:latin typeface="Arial"/>
              <a:ea typeface="Arial"/>
              <a:cs typeface="Arial"/>
              <a:sym typeface="Arial"/>
            </a:endParaRPr>
          </a:p>
        </p:txBody>
      </p:sp>
      <p:cxnSp>
        <p:nvCxnSpPr>
          <p:cNvPr id="48" name="Google Shape;48;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49" name="Google Shape;49;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0" name="Google Shape;50;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b="0" i="0" u="none" strike="noStrike" cap="none">
                <a:solidFill>
                  <a:schemeClr val="accent5"/>
                </a:solidFill>
                <a:latin typeface="Arial"/>
                <a:ea typeface="Arial"/>
                <a:cs typeface="Arial"/>
                <a:sym typeface="Arial"/>
              </a:rPr>
              <a:t>Copyright 2023.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1"/>
          <p:cNvSpPr txBox="1">
            <a:spLocks noGrp="1"/>
          </p:cNvSpPr>
          <p:nvPr>
            <p:ph type="title" idx="6"/>
          </p:nvPr>
        </p:nvSpPr>
        <p:spPr>
          <a:xfrm>
            <a:off x="990275" y="1715475"/>
            <a:ext cx="15879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t>$487K</a:t>
            </a:r>
            <a:endParaRPr b="1">
              <a:latin typeface="Arial"/>
              <a:ea typeface="Arial"/>
              <a:cs typeface="Arial"/>
              <a:sym typeface="Arial"/>
            </a:endParaRPr>
          </a:p>
        </p:txBody>
      </p:sp>
      <p:sp>
        <p:nvSpPr>
          <p:cNvPr id="137" name="Google Shape;137;p11"/>
          <p:cNvSpPr txBox="1">
            <a:spLocks noGrp="1"/>
          </p:cNvSpPr>
          <p:nvPr>
            <p:ph type="subTitle" idx="1"/>
          </p:nvPr>
        </p:nvSpPr>
        <p:spPr>
          <a:xfrm>
            <a:off x="3469062" y="2692776"/>
            <a:ext cx="22059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300"/>
              <a:t>Thanks to an entire re-run of its iconic “Be Like Mike” commercial from 1992, Gatorade received $245,000 in value </a:t>
            </a:r>
            <a:endParaRPr sz="1300">
              <a:latin typeface="Arial"/>
              <a:ea typeface="Arial"/>
              <a:cs typeface="Arial"/>
              <a:sym typeface="Arial"/>
            </a:endParaRPr>
          </a:p>
        </p:txBody>
      </p:sp>
      <p:sp>
        <p:nvSpPr>
          <p:cNvPr id="138" name="Google Shape;138;p11"/>
          <p:cNvSpPr txBox="1">
            <a:spLocks noGrp="1"/>
          </p:cNvSpPr>
          <p:nvPr>
            <p:ph type="subTitle" idx="3"/>
          </p:nvPr>
        </p:nvSpPr>
        <p:spPr>
          <a:xfrm>
            <a:off x="6345926" y="2698350"/>
            <a:ext cx="18888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300"/>
              <a:t>McDonald’s iconic golden arches had six cameos in the episode, resulting in $33,000 in media value</a:t>
            </a:r>
            <a:endParaRPr sz="1300">
              <a:latin typeface="Arial"/>
              <a:ea typeface="Arial"/>
              <a:cs typeface="Arial"/>
              <a:sym typeface="Arial"/>
            </a:endParaRPr>
          </a:p>
        </p:txBody>
      </p:sp>
      <p:sp>
        <p:nvSpPr>
          <p:cNvPr id="139" name="Google Shape;139;p11"/>
          <p:cNvSpPr txBox="1">
            <a:spLocks noGrp="1"/>
          </p:cNvSpPr>
          <p:nvPr>
            <p:ph type="subTitle" idx="5"/>
          </p:nvPr>
        </p:nvSpPr>
        <p:spPr>
          <a:xfrm>
            <a:off x="681275" y="2698350"/>
            <a:ext cx="22059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300"/>
              <a:t>Nike’s ‘swoosh’ logo appeared 80 times in the episode and the Jordan Brand logo 22 times, representing $487,000 and $283,000 respectively in total brand value </a:t>
            </a:r>
            <a:endParaRPr sz="1300">
              <a:latin typeface="Arial"/>
              <a:ea typeface="Arial"/>
              <a:cs typeface="Arial"/>
              <a:sym typeface="Arial"/>
            </a:endParaRPr>
          </a:p>
        </p:txBody>
      </p:sp>
      <p:sp>
        <p:nvSpPr>
          <p:cNvPr id="140" name="Google Shape;140;p11"/>
          <p:cNvSpPr txBox="1">
            <a:spLocks noGrp="1"/>
          </p:cNvSpPr>
          <p:nvPr>
            <p:ph type="title" idx="7"/>
          </p:nvPr>
        </p:nvSpPr>
        <p:spPr>
          <a:xfrm>
            <a:off x="3778050" y="1715475"/>
            <a:ext cx="15879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latin typeface="Arial"/>
                <a:ea typeface="Arial"/>
                <a:cs typeface="Arial"/>
                <a:sym typeface="Arial"/>
              </a:rPr>
              <a:t>$245K</a:t>
            </a:r>
            <a:endParaRPr b="1">
              <a:latin typeface="Arial"/>
              <a:ea typeface="Arial"/>
              <a:cs typeface="Arial"/>
              <a:sym typeface="Arial"/>
            </a:endParaRPr>
          </a:p>
        </p:txBody>
      </p:sp>
      <p:sp>
        <p:nvSpPr>
          <p:cNvPr id="141" name="Google Shape;141;p11"/>
          <p:cNvSpPr txBox="1">
            <a:spLocks noGrp="1"/>
          </p:cNvSpPr>
          <p:nvPr>
            <p:ph type="title" idx="8"/>
          </p:nvPr>
        </p:nvSpPr>
        <p:spPr>
          <a:xfrm>
            <a:off x="6633026" y="1721250"/>
            <a:ext cx="13146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latin typeface="Arial"/>
                <a:ea typeface="Arial"/>
                <a:cs typeface="Arial"/>
                <a:sym typeface="Arial"/>
              </a:rPr>
              <a:t>$33K</a:t>
            </a:r>
            <a:endParaRPr b="1">
              <a:latin typeface="Arial"/>
              <a:ea typeface="Arial"/>
              <a:cs typeface="Arial"/>
              <a:sym typeface="Arial"/>
            </a:endParaRPr>
          </a:p>
        </p:txBody>
      </p:sp>
      <p:cxnSp>
        <p:nvCxnSpPr>
          <p:cNvPr id="142" name="Google Shape;142;p11"/>
          <p:cNvCxnSpPr/>
          <p:nvPr/>
        </p:nvCxnSpPr>
        <p:spPr>
          <a:xfrm>
            <a:off x="1585625" y="2483147"/>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cxnSp>
        <p:nvCxnSpPr>
          <p:cNvPr id="143" name="Google Shape;143;p11"/>
          <p:cNvCxnSpPr/>
          <p:nvPr/>
        </p:nvCxnSpPr>
        <p:spPr>
          <a:xfrm>
            <a:off x="4373394" y="2479023"/>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cxnSp>
        <p:nvCxnSpPr>
          <p:cNvPr id="144" name="Google Shape;144;p11"/>
          <p:cNvCxnSpPr/>
          <p:nvPr/>
        </p:nvCxnSpPr>
        <p:spPr>
          <a:xfrm>
            <a:off x="7091726" y="2509379"/>
            <a:ext cx="397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45" name="Google Shape;145;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46" name="Google Shape;146;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2023. Sports Career Consulting, LLC.</a:t>
            </a:r>
            <a:endParaRPr sz="800" b="0" i="0" u="none" strike="noStrike" cap="none">
              <a:solidFill>
                <a:srgbClr val="3D85C6"/>
              </a:solidFill>
              <a:latin typeface="Oswald"/>
              <a:ea typeface="Oswald"/>
              <a:cs typeface="Oswald"/>
              <a:sym typeface="Oswald"/>
            </a:endParaRPr>
          </a:p>
        </p:txBody>
      </p:sp>
      <p:sp>
        <p:nvSpPr>
          <p:cNvPr id="147" name="Google Shape;147;p11"/>
          <p:cNvSpPr txBox="1">
            <a:spLocks noGrp="1"/>
          </p:cNvSpPr>
          <p:nvPr>
            <p:ph type="title" idx="6"/>
          </p:nvPr>
        </p:nvSpPr>
        <p:spPr>
          <a:xfrm>
            <a:off x="605075" y="369988"/>
            <a:ext cx="5486400" cy="5484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3600"/>
              <a:buNone/>
            </a:pPr>
            <a:r>
              <a:rPr lang="en-US" sz="2800" b="1">
                <a:latin typeface="Arial"/>
                <a:ea typeface="Arial"/>
                <a:cs typeface="Arial"/>
                <a:sym typeface="Arial"/>
              </a:rPr>
              <a:t>ENDORSEMENT CRITERIA</a:t>
            </a:r>
            <a:endParaRPr sz="2800" b="1">
              <a:latin typeface="Arial"/>
              <a:ea typeface="Arial"/>
              <a:cs typeface="Arial"/>
              <a:sym typeface="Arial"/>
            </a:endParaRPr>
          </a:p>
        </p:txBody>
      </p:sp>
      <p:cxnSp>
        <p:nvCxnSpPr>
          <p:cNvPr id="148" name="Google Shape;148;p11"/>
          <p:cNvCxnSpPr/>
          <p:nvPr/>
        </p:nvCxnSpPr>
        <p:spPr>
          <a:xfrm>
            <a:off x="681275" y="3097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149" name="Google Shape;149;p11"/>
          <p:cNvSpPr txBox="1"/>
          <p:nvPr/>
        </p:nvSpPr>
        <p:spPr>
          <a:xfrm>
            <a:off x="605075" y="819229"/>
            <a:ext cx="7540500" cy="677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Jordan’s brand partners received an estimated $1.1 million bump from the logos shown in the fifth episode alone of ‘The Last Dance’ after its original airing</a:t>
            </a: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2"/>
          <p:cNvSpPr txBox="1">
            <a:spLocks noGrp="1"/>
          </p:cNvSpPr>
          <p:nvPr>
            <p:ph type="title"/>
          </p:nvPr>
        </p:nvSpPr>
        <p:spPr>
          <a:xfrm>
            <a:off x="6653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155" name="Google Shape;155;p12"/>
          <p:cNvSpPr txBox="1">
            <a:spLocks noGrp="1"/>
          </p:cNvSpPr>
          <p:nvPr>
            <p:ph type="body" idx="1"/>
          </p:nvPr>
        </p:nvSpPr>
        <p:spPr>
          <a:xfrm>
            <a:off x="665300" y="936975"/>
            <a:ext cx="4638600" cy="361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Social media following</a:t>
            </a:r>
            <a:endParaRPr>
              <a:latin typeface="Arial"/>
              <a:ea typeface="Arial"/>
              <a:cs typeface="Arial"/>
              <a:sym typeface="Arial"/>
            </a:endParaRPr>
          </a:p>
          <a:p>
            <a:pPr marL="0" lvl="0" indent="0" algn="l" rtl="0">
              <a:lnSpc>
                <a:spcPct val="100000"/>
              </a:lnSpc>
              <a:spcBef>
                <a:spcPts val="1000"/>
              </a:spcBef>
              <a:spcAft>
                <a:spcPts val="0"/>
              </a:spcAft>
              <a:buSzPts val="1150"/>
              <a:buNone/>
            </a:pPr>
            <a:r>
              <a:rPr lang="en-US" sz="1500">
                <a:latin typeface="Arial"/>
                <a:ea typeface="Arial"/>
                <a:cs typeface="Arial"/>
                <a:sym typeface="Arial"/>
              </a:rPr>
              <a:t>Social media following has a significant impact on how attractive an individual athlete or entertainer is to brands considering an endorsement campaign.  Brands will not only evaluate the number of followers, but also how active the celebrity is on social media, which platforms they use, and the type of content they post.</a:t>
            </a:r>
            <a:endParaRPr sz="1500"/>
          </a:p>
          <a:p>
            <a:pPr marL="457200" lvl="0" indent="-323850" algn="l" rtl="0">
              <a:lnSpc>
                <a:spcPct val="100000"/>
              </a:lnSpc>
              <a:spcBef>
                <a:spcPts val="600"/>
              </a:spcBef>
              <a:spcAft>
                <a:spcPts val="0"/>
              </a:spcAft>
              <a:buSzPts val="1500"/>
              <a:buFont typeface="Arial"/>
              <a:buChar char="●"/>
            </a:pPr>
            <a:r>
              <a:rPr lang="en-US" sz="1500">
                <a:latin typeface="Arial"/>
                <a:ea typeface="Arial"/>
                <a:cs typeface="Arial"/>
                <a:sym typeface="Arial"/>
              </a:rPr>
              <a:t>Last year, Puma was one of the most-mentioned brands on Instagram, in large part because its products were often featured in posts by celebrities with huge followings on social media. </a:t>
            </a:r>
            <a:endParaRPr sz="1500">
              <a:latin typeface="Arial"/>
              <a:ea typeface="Arial"/>
              <a:cs typeface="Arial"/>
              <a:sym typeface="Arial"/>
            </a:endParaRPr>
          </a:p>
        </p:txBody>
      </p:sp>
      <p:cxnSp>
        <p:nvCxnSpPr>
          <p:cNvPr id="156" name="Google Shape;156;p12"/>
          <p:cNvCxnSpPr/>
          <p:nvPr/>
        </p:nvCxnSpPr>
        <p:spPr>
          <a:xfrm>
            <a:off x="6653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57" name="Google Shape;157;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58" name="Google Shape;158;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159" name="Google Shape;159;p12" descr="Graphical user interface, application&#10;&#10;Description automatically generated"/>
          <p:cNvPicPr preferRelativeResize="0"/>
          <p:nvPr/>
        </p:nvPicPr>
        <p:blipFill rotWithShape="1">
          <a:blip r:embed="rId4">
            <a:alphaModFix/>
          </a:blip>
          <a:srcRect/>
          <a:stretch/>
        </p:blipFill>
        <p:spPr>
          <a:xfrm>
            <a:off x="5577150" y="1532451"/>
            <a:ext cx="3284000" cy="2421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3"/>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165" name="Google Shape;165;p13"/>
          <p:cNvSpPr txBox="1">
            <a:spLocks noGrp="1"/>
          </p:cNvSpPr>
          <p:nvPr>
            <p:ph type="body" idx="1"/>
          </p:nvPr>
        </p:nvSpPr>
        <p:spPr>
          <a:xfrm>
            <a:off x="938500" y="936978"/>
            <a:ext cx="7550744" cy="361244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Social media following</a:t>
            </a:r>
            <a:endParaRPr sz="1350"/>
          </a:p>
          <a:p>
            <a:pPr marL="0" lvl="0" indent="0" algn="l" rtl="0">
              <a:lnSpc>
                <a:spcPct val="100000"/>
              </a:lnSpc>
              <a:spcBef>
                <a:spcPts val="0"/>
              </a:spcBef>
              <a:spcAft>
                <a:spcPts val="0"/>
              </a:spcAft>
              <a:buSzPts val="1150"/>
              <a:buNone/>
            </a:pPr>
            <a:endParaRPr>
              <a:latin typeface="Arial"/>
              <a:ea typeface="Arial"/>
              <a:cs typeface="Arial"/>
              <a:sym typeface="Arial"/>
            </a:endParaRPr>
          </a:p>
          <a:p>
            <a:pPr marL="0" lvl="0" indent="0" algn="l" rtl="0">
              <a:lnSpc>
                <a:spcPct val="100000"/>
              </a:lnSpc>
              <a:spcBef>
                <a:spcPts val="0"/>
              </a:spcBef>
              <a:spcAft>
                <a:spcPts val="0"/>
              </a:spcAft>
              <a:buSzPts val="1150"/>
              <a:buNone/>
            </a:pPr>
            <a:r>
              <a:rPr lang="en-US" sz="1500">
                <a:latin typeface="Arial"/>
                <a:ea typeface="Arial"/>
                <a:cs typeface="Arial"/>
                <a:sym typeface="Arial"/>
              </a:rPr>
              <a:t>In 2022, the NFLPA announced a “Influencer Hot List” in collaboration with a social media brand measurement firm, Zoomph.</a:t>
            </a:r>
            <a:endParaRPr sz="1500">
              <a:latin typeface="Arial"/>
              <a:ea typeface="Arial"/>
              <a:cs typeface="Arial"/>
              <a:sym typeface="Arial"/>
            </a:endParaRPr>
          </a:p>
          <a:p>
            <a:pPr marL="457200" lvl="0" indent="-323850" algn="l" rtl="0">
              <a:lnSpc>
                <a:spcPct val="100000"/>
              </a:lnSpc>
              <a:spcBef>
                <a:spcPts val="600"/>
              </a:spcBef>
              <a:spcAft>
                <a:spcPts val="0"/>
              </a:spcAft>
              <a:buSzPts val="1500"/>
              <a:buFont typeface="Arial"/>
              <a:buChar char="●"/>
            </a:pPr>
            <a:r>
              <a:rPr lang="en-US" sz="1500">
                <a:latin typeface="Arial"/>
                <a:ea typeface="Arial"/>
                <a:cs typeface="Arial"/>
                <a:sym typeface="Arial"/>
              </a:rPr>
              <a:t>The organizations analyzed player social media data to identify the most influential players heading into the 2022-23 season.</a:t>
            </a:r>
            <a:endParaRPr sz="1500">
              <a:latin typeface="Arial"/>
              <a:ea typeface="Arial"/>
              <a:cs typeface="Arial"/>
              <a:sym typeface="Arial"/>
            </a:endParaRPr>
          </a:p>
          <a:p>
            <a:pPr marL="457200" lvl="0" indent="-323850" algn="l" rtl="0">
              <a:lnSpc>
                <a:spcPct val="100000"/>
              </a:lnSpc>
              <a:spcBef>
                <a:spcPts val="0"/>
              </a:spcBef>
              <a:spcAft>
                <a:spcPts val="0"/>
              </a:spcAft>
              <a:buSzPts val="1500"/>
              <a:buFont typeface="Arial"/>
              <a:buChar char="●"/>
            </a:pPr>
            <a:r>
              <a:rPr lang="en-US" sz="1500">
                <a:latin typeface="Arial"/>
                <a:ea typeface="Arial"/>
                <a:cs typeface="Arial"/>
                <a:sym typeface="Arial"/>
              </a:rPr>
              <a:t>Scores were calculated using five weighted metrics; frequency, reach, engagement, fan demographic, and fan attractiveness.  </a:t>
            </a:r>
            <a:endParaRPr sz="1500">
              <a:latin typeface="Arial"/>
              <a:ea typeface="Arial"/>
              <a:cs typeface="Arial"/>
              <a:sym typeface="Arial"/>
            </a:endParaRPr>
          </a:p>
          <a:p>
            <a:pPr marL="0" lvl="0" indent="0" algn="l" rtl="0">
              <a:lnSpc>
                <a:spcPct val="100000"/>
              </a:lnSpc>
              <a:spcBef>
                <a:spcPts val="600"/>
              </a:spcBef>
              <a:spcAft>
                <a:spcPts val="0"/>
              </a:spcAft>
              <a:buSzPts val="1150"/>
              <a:buNone/>
            </a:pPr>
            <a:r>
              <a:rPr lang="en-US" sz="1500" b="1">
                <a:latin typeface="Arial"/>
                <a:ea typeface="Arial"/>
                <a:cs typeface="Arial"/>
                <a:sym typeface="Arial"/>
              </a:rPr>
              <a:t>According to the rankings, the top five NFL influencers on social media are:</a:t>
            </a:r>
            <a:endParaRPr sz="1500" b="1">
              <a:latin typeface="Arial"/>
              <a:ea typeface="Arial"/>
              <a:cs typeface="Arial"/>
              <a:sym typeface="Arial"/>
            </a:endParaRPr>
          </a:p>
          <a:p>
            <a:pPr marL="914400" lvl="1" indent="-311150" algn="l" rtl="0">
              <a:lnSpc>
                <a:spcPct val="100000"/>
              </a:lnSpc>
              <a:spcBef>
                <a:spcPts val="600"/>
              </a:spcBef>
              <a:spcAft>
                <a:spcPts val="0"/>
              </a:spcAft>
              <a:buSzPts val="1300"/>
              <a:buFont typeface="Arial"/>
              <a:buChar char="○"/>
            </a:pPr>
            <a:r>
              <a:rPr lang="en-US" sz="1300">
                <a:latin typeface="Arial"/>
                <a:ea typeface="Arial"/>
                <a:cs typeface="Arial"/>
                <a:sym typeface="Arial"/>
              </a:rPr>
              <a:t>Ja’Marr Chase, WR, Cincinnati Bengals</a:t>
            </a:r>
            <a:endParaRPr sz="1300">
              <a:latin typeface="Arial"/>
              <a:ea typeface="Arial"/>
              <a:cs typeface="Arial"/>
              <a:sym typeface="Arial"/>
            </a:endParaRPr>
          </a:p>
          <a:p>
            <a:pPr marL="914400" lvl="1" indent="-311150" algn="l" rtl="0">
              <a:lnSpc>
                <a:spcPct val="100000"/>
              </a:lnSpc>
              <a:spcBef>
                <a:spcPts val="0"/>
              </a:spcBef>
              <a:spcAft>
                <a:spcPts val="0"/>
              </a:spcAft>
              <a:buSzPts val="1300"/>
              <a:buFont typeface="Arial"/>
              <a:buChar char="○"/>
            </a:pPr>
            <a:r>
              <a:rPr lang="en-US" sz="1300">
                <a:latin typeface="Arial"/>
                <a:ea typeface="Arial"/>
                <a:cs typeface="Arial"/>
                <a:sym typeface="Arial"/>
              </a:rPr>
              <a:t>Joe Burrow, QB, Cincinnati Bengals</a:t>
            </a:r>
            <a:endParaRPr sz="1300">
              <a:latin typeface="Arial"/>
              <a:ea typeface="Arial"/>
              <a:cs typeface="Arial"/>
              <a:sym typeface="Arial"/>
            </a:endParaRPr>
          </a:p>
          <a:p>
            <a:pPr marL="914400" lvl="1" indent="-311150" algn="l" rtl="0">
              <a:lnSpc>
                <a:spcPct val="100000"/>
              </a:lnSpc>
              <a:spcBef>
                <a:spcPts val="0"/>
              </a:spcBef>
              <a:spcAft>
                <a:spcPts val="0"/>
              </a:spcAft>
              <a:buSzPts val="1300"/>
              <a:buFont typeface="Arial"/>
              <a:buChar char="○"/>
            </a:pPr>
            <a:r>
              <a:rPr lang="en-US" sz="1300">
                <a:latin typeface="Arial"/>
                <a:ea typeface="Arial"/>
                <a:cs typeface="Arial"/>
                <a:sym typeface="Arial"/>
              </a:rPr>
              <a:t>Deebo Samuel, WR, San Francisco 49ers</a:t>
            </a:r>
            <a:endParaRPr sz="1300">
              <a:latin typeface="Arial"/>
              <a:ea typeface="Arial"/>
              <a:cs typeface="Arial"/>
              <a:sym typeface="Arial"/>
            </a:endParaRPr>
          </a:p>
          <a:p>
            <a:pPr marL="914400" lvl="1" indent="-311150" algn="l" rtl="0">
              <a:lnSpc>
                <a:spcPct val="100000"/>
              </a:lnSpc>
              <a:spcBef>
                <a:spcPts val="0"/>
              </a:spcBef>
              <a:spcAft>
                <a:spcPts val="0"/>
              </a:spcAft>
              <a:buSzPts val="1300"/>
              <a:buFont typeface="Arial"/>
              <a:buChar char="○"/>
            </a:pPr>
            <a:r>
              <a:rPr lang="en-US" sz="1300">
                <a:latin typeface="Arial"/>
                <a:ea typeface="Arial"/>
                <a:cs typeface="Arial"/>
                <a:sym typeface="Arial"/>
              </a:rPr>
              <a:t>Cooper Kupp, WR, Los Angeles Rams</a:t>
            </a:r>
            <a:endParaRPr sz="1300">
              <a:latin typeface="Arial"/>
              <a:ea typeface="Arial"/>
              <a:cs typeface="Arial"/>
              <a:sym typeface="Arial"/>
            </a:endParaRPr>
          </a:p>
          <a:p>
            <a:pPr marL="914400" lvl="1" indent="-311150" algn="l" rtl="0">
              <a:lnSpc>
                <a:spcPct val="100000"/>
              </a:lnSpc>
              <a:spcBef>
                <a:spcPts val="0"/>
              </a:spcBef>
              <a:spcAft>
                <a:spcPts val="0"/>
              </a:spcAft>
              <a:buSzPts val="1300"/>
              <a:buFont typeface="Arial"/>
              <a:buChar char="○"/>
            </a:pPr>
            <a:r>
              <a:rPr lang="en-US" sz="1300">
                <a:latin typeface="Arial"/>
                <a:ea typeface="Arial"/>
                <a:cs typeface="Arial"/>
                <a:sym typeface="Arial"/>
              </a:rPr>
              <a:t>Tom Brady, QB, Tampa Bay Buccaneers</a:t>
            </a:r>
            <a:endParaRPr sz="1300">
              <a:latin typeface="Arial"/>
              <a:ea typeface="Arial"/>
              <a:cs typeface="Arial"/>
              <a:sym typeface="Arial"/>
            </a:endParaRPr>
          </a:p>
          <a:p>
            <a:pPr marL="0" lvl="0" indent="0" algn="l" rtl="0">
              <a:lnSpc>
                <a:spcPct val="100000"/>
              </a:lnSpc>
              <a:spcBef>
                <a:spcPts val="600"/>
              </a:spcBef>
              <a:spcAft>
                <a:spcPts val="600"/>
              </a:spcAft>
              <a:buSzPts val="1150"/>
              <a:buNone/>
            </a:pPr>
            <a:endParaRPr sz="1300">
              <a:latin typeface="Arial"/>
              <a:ea typeface="Arial"/>
              <a:cs typeface="Arial"/>
              <a:sym typeface="Arial"/>
            </a:endParaRPr>
          </a:p>
        </p:txBody>
      </p:sp>
      <p:cxnSp>
        <p:nvCxnSpPr>
          <p:cNvPr id="166" name="Google Shape;166;p1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67" name="Google Shape;167;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68" name="Google Shape;168;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14"/>
          <p:cNvSpPr txBox="1">
            <a:spLocks noGrp="1"/>
          </p:cNvSpPr>
          <p:nvPr>
            <p:ph type="title" idx="4"/>
          </p:nvPr>
        </p:nvSpPr>
        <p:spPr>
          <a:xfrm>
            <a:off x="938500" y="297503"/>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cxnSp>
        <p:nvCxnSpPr>
          <p:cNvPr id="174" name="Google Shape;174;p14"/>
          <p:cNvCxnSpPr/>
          <p:nvPr/>
        </p:nvCxnSpPr>
        <p:spPr>
          <a:xfrm>
            <a:off x="1026200" y="275798"/>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175" name="Google Shape;175;p14"/>
          <p:cNvSpPr txBox="1">
            <a:spLocks noGrp="1"/>
          </p:cNvSpPr>
          <p:nvPr>
            <p:ph type="title"/>
          </p:nvPr>
        </p:nvSpPr>
        <p:spPr>
          <a:xfrm>
            <a:off x="4527936" y="2163100"/>
            <a:ext cx="20670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sz="2800" b="1">
                <a:solidFill>
                  <a:schemeClr val="lt2"/>
                </a:solidFill>
                <a:latin typeface="Arial"/>
                <a:ea typeface="Arial"/>
                <a:cs typeface="Arial"/>
                <a:sym typeface="Arial"/>
              </a:rPr>
              <a:t>$470,356</a:t>
            </a:r>
            <a:endParaRPr sz="2800" b="1">
              <a:solidFill>
                <a:schemeClr val="lt2"/>
              </a:solidFill>
              <a:latin typeface="Arial"/>
              <a:ea typeface="Arial"/>
              <a:cs typeface="Arial"/>
              <a:sym typeface="Arial"/>
            </a:endParaRPr>
          </a:p>
        </p:txBody>
      </p:sp>
      <p:sp>
        <p:nvSpPr>
          <p:cNvPr id="176" name="Google Shape;176;p14"/>
          <p:cNvSpPr txBox="1">
            <a:spLocks noGrp="1"/>
          </p:cNvSpPr>
          <p:nvPr>
            <p:ph type="subTitle" idx="1"/>
          </p:nvPr>
        </p:nvSpPr>
        <p:spPr>
          <a:xfrm>
            <a:off x="4711675" y="2711648"/>
            <a:ext cx="1699500" cy="1194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200">
                <a:latin typeface="Arial"/>
                <a:ea typeface="Arial"/>
                <a:cs typeface="Arial"/>
                <a:sym typeface="Arial"/>
              </a:rPr>
              <a:t>NBA star LeBron James ranks third on the list, with an average advertising value of more than $470,000 per tweet</a:t>
            </a:r>
            <a:endParaRPr/>
          </a:p>
        </p:txBody>
      </p:sp>
      <p:sp>
        <p:nvSpPr>
          <p:cNvPr id="177" name="Google Shape;177;p14"/>
          <p:cNvSpPr txBox="1">
            <a:spLocks noGrp="1"/>
          </p:cNvSpPr>
          <p:nvPr>
            <p:ph type="title" idx="2"/>
          </p:nvPr>
        </p:nvSpPr>
        <p:spPr>
          <a:xfrm>
            <a:off x="7519499" y="2163255"/>
            <a:ext cx="15105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sz="2400" b="1">
                <a:solidFill>
                  <a:schemeClr val="lt2"/>
                </a:solidFill>
                <a:latin typeface="Arial"/>
                <a:ea typeface="Arial"/>
                <a:cs typeface="Arial"/>
                <a:sym typeface="Arial"/>
              </a:rPr>
              <a:t>$350,101</a:t>
            </a:r>
            <a:endParaRPr sz="2400" b="1">
              <a:solidFill>
                <a:schemeClr val="lt2"/>
              </a:solidFill>
              <a:latin typeface="Arial"/>
              <a:ea typeface="Arial"/>
              <a:cs typeface="Arial"/>
              <a:sym typeface="Arial"/>
            </a:endParaRPr>
          </a:p>
        </p:txBody>
      </p:sp>
      <p:sp>
        <p:nvSpPr>
          <p:cNvPr id="178" name="Google Shape;178;p14"/>
          <p:cNvSpPr txBox="1">
            <a:spLocks noGrp="1"/>
          </p:cNvSpPr>
          <p:nvPr>
            <p:ph type="subTitle" idx="3"/>
          </p:nvPr>
        </p:nvSpPr>
        <p:spPr>
          <a:xfrm>
            <a:off x="7519504" y="2670848"/>
            <a:ext cx="15105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200">
                <a:latin typeface="Arial"/>
                <a:ea typeface="Arial"/>
                <a:cs typeface="Arial"/>
                <a:sym typeface="Arial"/>
              </a:rPr>
              <a:t>International Cricket star Virat Kohli ranks fifth with an estimated value of over $350,000 per post</a:t>
            </a:r>
            <a:endParaRPr sz="1200">
              <a:latin typeface="Arial"/>
              <a:ea typeface="Arial"/>
              <a:cs typeface="Arial"/>
              <a:sym typeface="Arial"/>
            </a:endParaRPr>
          </a:p>
        </p:txBody>
      </p:sp>
      <p:sp>
        <p:nvSpPr>
          <p:cNvPr id="179" name="Google Shape;179;p14"/>
          <p:cNvSpPr txBox="1">
            <a:spLocks noGrp="1"/>
          </p:cNvSpPr>
          <p:nvPr>
            <p:ph type="title" idx="5"/>
          </p:nvPr>
        </p:nvSpPr>
        <p:spPr>
          <a:xfrm>
            <a:off x="1310786" y="1838862"/>
            <a:ext cx="21939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Clr>
                <a:schemeClr val="lt1"/>
              </a:buClr>
              <a:buSzPts val="1800"/>
              <a:buNone/>
            </a:pPr>
            <a:r>
              <a:rPr lang="en-US" sz="3200" b="1">
                <a:solidFill>
                  <a:schemeClr val="lt2"/>
                </a:solidFill>
                <a:latin typeface="Arial"/>
                <a:ea typeface="Arial"/>
                <a:cs typeface="Arial"/>
                <a:sym typeface="Arial"/>
              </a:rPr>
              <a:t>$868,604</a:t>
            </a:r>
            <a:endParaRPr sz="3200" b="1">
              <a:solidFill>
                <a:schemeClr val="lt2"/>
              </a:solidFill>
              <a:latin typeface="Arial"/>
              <a:ea typeface="Arial"/>
              <a:cs typeface="Arial"/>
              <a:sym typeface="Arial"/>
            </a:endParaRPr>
          </a:p>
        </p:txBody>
      </p:sp>
      <p:sp>
        <p:nvSpPr>
          <p:cNvPr id="180" name="Google Shape;180;p14"/>
          <p:cNvSpPr txBox="1">
            <a:spLocks noGrp="1"/>
          </p:cNvSpPr>
          <p:nvPr>
            <p:ph type="subTitle" idx="6"/>
          </p:nvPr>
        </p:nvSpPr>
        <p:spPr>
          <a:xfrm>
            <a:off x="1518225" y="2381948"/>
            <a:ext cx="1779000" cy="15240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200">
                <a:latin typeface="Arial"/>
                <a:ea typeface="Arial"/>
                <a:cs typeface="Arial"/>
                <a:sym typeface="Arial"/>
              </a:rPr>
              <a:t>A tweet from soccer star Cristiano Ronaldo is more valuable than any other athlete or celebrity, generating an equivalent advertising value of nearly $870,000 per post</a:t>
            </a:r>
            <a:endParaRPr sz="1200">
              <a:latin typeface="Arial"/>
              <a:ea typeface="Arial"/>
              <a:cs typeface="Arial"/>
              <a:sym typeface="Arial"/>
            </a:endParaRPr>
          </a:p>
        </p:txBody>
      </p:sp>
      <p:pic>
        <p:nvPicPr>
          <p:cNvPr id="181" name="Google Shape;181;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2" name="Google Shape;182;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183" name="Google Shape;183;p14"/>
          <p:cNvSpPr txBox="1"/>
          <p:nvPr/>
        </p:nvSpPr>
        <p:spPr>
          <a:xfrm>
            <a:off x="938500" y="759558"/>
            <a:ext cx="75405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FFFFFF"/>
                </a:solidFill>
                <a:latin typeface="Arial"/>
                <a:ea typeface="Arial"/>
                <a:cs typeface="Arial"/>
                <a:sym typeface="Arial"/>
              </a:rPr>
              <a:t>Opendorse, a sports business branding agency, tracks the value of social media posts.</a:t>
            </a:r>
            <a:endParaRPr sz="1500" b="0" i="0" u="none" strike="noStrike" cap="none">
              <a:solidFill>
                <a:srgbClr val="000000"/>
              </a:solidFill>
              <a:latin typeface="Arial"/>
              <a:ea typeface="Arial"/>
              <a:cs typeface="Arial"/>
              <a:sym typeface="Arial"/>
            </a:endParaRPr>
          </a:p>
        </p:txBody>
      </p:sp>
      <p:pic>
        <p:nvPicPr>
          <p:cNvPr id="184" name="Google Shape;184;p14" descr="Cristiano Ronaldo PNG Transparent Images | PNG All"/>
          <p:cNvPicPr preferRelativeResize="0"/>
          <p:nvPr/>
        </p:nvPicPr>
        <p:blipFill rotWithShape="1">
          <a:blip r:embed="rId4">
            <a:alphaModFix/>
          </a:blip>
          <a:srcRect/>
          <a:stretch/>
        </p:blipFill>
        <p:spPr>
          <a:xfrm>
            <a:off x="1539" y="1571513"/>
            <a:ext cx="1699669" cy="2334435"/>
          </a:xfrm>
          <a:prstGeom prst="rect">
            <a:avLst/>
          </a:prstGeom>
          <a:noFill/>
          <a:ln>
            <a:noFill/>
          </a:ln>
        </p:spPr>
      </p:pic>
      <p:pic>
        <p:nvPicPr>
          <p:cNvPr id="185" name="Google Shape;185;p14" descr="LeBron James PNG Image Transparent Background | PNG Arts"/>
          <p:cNvPicPr preferRelativeResize="0"/>
          <p:nvPr/>
        </p:nvPicPr>
        <p:blipFill rotWithShape="1">
          <a:blip r:embed="rId5">
            <a:alphaModFix/>
          </a:blip>
          <a:srcRect l="15518" r="31340"/>
          <a:stretch/>
        </p:blipFill>
        <p:spPr>
          <a:xfrm>
            <a:off x="3238534" y="2047886"/>
            <a:ext cx="1444795" cy="1858062"/>
          </a:xfrm>
          <a:prstGeom prst="rect">
            <a:avLst/>
          </a:prstGeom>
          <a:noFill/>
          <a:ln>
            <a:noFill/>
          </a:ln>
        </p:spPr>
      </p:pic>
      <p:pic>
        <p:nvPicPr>
          <p:cNvPr id="186" name="Google Shape;186;p14" descr="Best 250+] » Virat Kohli PNG [HD Transparent Background]"/>
          <p:cNvPicPr preferRelativeResize="0"/>
          <p:nvPr/>
        </p:nvPicPr>
        <p:blipFill rotWithShape="1">
          <a:blip r:embed="rId6">
            <a:alphaModFix/>
          </a:blip>
          <a:srcRect/>
          <a:stretch/>
        </p:blipFill>
        <p:spPr>
          <a:xfrm>
            <a:off x="6549114" y="2382106"/>
            <a:ext cx="1015894" cy="152384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5"/>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192" name="Google Shape;192;p15"/>
          <p:cNvSpPr txBox="1">
            <a:spLocks noGrp="1"/>
          </p:cNvSpPr>
          <p:nvPr>
            <p:ph type="body" idx="1"/>
          </p:nvPr>
        </p:nvSpPr>
        <p:spPr>
          <a:xfrm>
            <a:off x="938500" y="936975"/>
            <a:ext cx="4110000" cy="361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dirty="0">
                <a:latin typeface="Arial"/>
                <a:ea typeface="Arial"/>
                <a:cs typeface="Arial"/>
                <a:sym typeface="Arial"/>
              </a:rPr>
              <a:t>Work Ethic and Personal Values</a:t>
            </a:r>
            <a:endParaRPr sz="1400" dirty="0">
              <a:latin typeface="Arial"/>
              <a:ea typeface="Arial"/>
              <a:cs typeface="Arial"/>
              <a:sym typeface="Arial"/>
            </a:endParaRPr>
          </a:p>
          <a:p>
            <a:pPr marL="0" lvl="0" indent="0" algn="l" rtl="0">
              <a:lnSpc>
                <a:spcPct val="100000"/>
              </a:lnSpc>
              <a:spcBef>
                <a:spcPts val="1000"/>
              </a:spcBef>
              <a:spcAft>
                <a:spcPts val="0"/>
              </a:spcAft>
              <a:buSzPts val="1150"/>
              <a:buNone/>
            </a:pPr>
            <a:r>
              <a:rPr lang="en-US" sz="1500" dirty="0">
                <a:latin typeface="Arial"/>
                <a:ea typeface="Arial"/>
                <a:cs typeface="Arial"/>
                <a:sym typeface="Arial"/>
              </a:rPr>
              <a:t>When </a:t>
            </a:r>
            <a:r>
              <a:rPr lang="en-US" sz="1500" dirty="0" err="1">
                <a:latin typeface="Arial"/>
                <a:ea typeface="Arial"/>
                <a:cs typeface="Arial"/>
                <a:sym typeface="Arial"/>
              </a:rPr>
              <a:t>Tua</a:t>
            </a:r>
            <a:r>
              <a:rPr lang="en-US" sz="1500" dirty="0">
                <a:latin typeface="Arial"/>
                <a:ea typeface="Arial"/>
                <a:cs typeface="Arial"/>
                <a:sym typeface="Arial"/>
              </a:rPr>
              <a:t> </a:t>
            </a:r>
            <a:r>
              <a:rPr lang="en-US" sz="1500" dirty="0" err="1">
                <a:latin typeface="Arial"/>
                <a:ea typeface="Arial"/>
                <a:cs typeface="Arial"/>
                <a:sym typeface="Arial"/>
              </a:rPr>
              <a:t>Tagovailoa</a:t>
            </a:r>
            <a:r>
              <a:rPr lang="en-US" sz="1500" dirty="0">
                <a:latin typeface="Arial"/>
                <a:ea typeface="Arial"/>
                <a:cs typeface="Arial"/>
                <a:sym typeface="Arial"/>
              </a:rPr>
              <a:t> was signed to an endorsement deal with Muscle Milk as a NFL rookie, the brand explained why they chose to partner with the former University of Alabama star QB in an interview with Marketing Daily: “The strength he’s shown on and off the field really makes him perfect to tell the story of Muscle Milk and what an athlete can do," with the athlete ”really embody[</a:t>
            </a:r>
            <a:r>
              <a:rPr lang="en-US" sz="1500" dirty="0" err="1">
                <a:latin typeface="Arial"/>
                <a:ea typeface="Arial"/>
                <a:cs typeface="Arial"/>
                <a:sym typeface="Arial"/>
              </a:rPr>
              <a:t>ing</a:t>
            </a:r>
            <a:r>
              <a:rPr lang="en-US" sz="1500" dirty="0">
                <a:latin typeface="Arial"/>
                <a:ea typeface="Arial"/>
                <a:cs typeface="Arial"/>
                <a:sym typeface="Arial"/>
              </a:rPr>
              <a:t>] the brand and its characteristics.”</a:t>
            </a:r>
            <a:endParaRPr sz="1500" dirty="0">
              <a:latin typeface="Arial"/>
              <a:ea typeface="Arial"/>
              <a:cs typeface="Arial"/>
              <a:sym typeface="Arial"/>
            </a:endParaRPr>
          </a:p>
          <a:p>
            <a:pPr marL="0" lvl="0" indent="0" algn="l" rtl="0">
              <a:lnSpc>
                <a:spcPct val="100000"/>
              </a:lnSpc>
              <a:spcBef>
                <a:spcPts val="1000"/>
              </a:spcBef>
              <a:spcAft>
                <a:spcPts val="1600"/>
              </a:spcAft>
              <a:buSzPts val="1150"/>
              <a:buNone/>
            </a:pPr>
            <a:endParaRPr dirty="0">
              <a:latin typeface="Arial"/>
              <a:ea typeface="Arial"/>
              <a:cs typeface="Arial"/>
              <a:sym typeface="Arial"/>
            </a:endParaRPr>
          </a:p>
        </p:txBody>
      </p:sp>
      <p:cxnSp>
        <p:nvCxnSpPr>
          <p:cNvPr id="193" name="Google Shape;193;p1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94" name="Google Shape;194;p15"/>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195" name="Google Shape;195;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 name="Online Media 1" descr="Muscle Milk x Tua Tagovailoa | Own Your Strength">
            <a:hlinkClick r:id="" action="ppaction://media"/>
            <a:extLst>
              <a:ext uri="{FF2B5EF4-FFF2-40B4-BE49-F238E27FC236}">
                <a16:creationId xmlns:a16="http://schemas.microsoft.com/office/drawing/2014/main" id="{BCEF4BA0-8932-2AA8-6E78-50675DA13A58}"/>
              </a:ext>
            </a:extLst>
          </p:cNvPr>
          <p:cNvPicPr>
            <a:picLocks noRot="1" noChangeAspect="1"/>
          </p:cNvPicPr>
          <p:nvPr>
            <a:videoFile r:link="rId1"/>
          </p:nvPr>
        </p:nvPicPr>
        <p:blipFill>
          <a:blip r:embed="rId5"/>
          <a:stretch>
            <a:fillRect/>
          </a:stretch>
        </p:blipFill>
        <p:spPr>
          <a:xfrm>
            <a:off x="5409933" y="1417427"/>
            <a:ext cx="3214303" cy="1816081"/>
          </a:xfrm>
          <a:prstGeom prst="rect">
            <a:avLst/>
          </a:prstGeom>
        </p:spPr>
      </p:pic>
      <p:sp>
        <p:nvSpPr>
          <p:cNvPr id="3" name="TextBox 2">
            <a:extLst>
              <a:ext uri="{FF2B5EF4-FFF2-40B4-BE49-F238E27FC236}">
                <a16:creationId xmlns:a16="http://schemas.microsoft.com/office/drawing/2014/main" id="{C394A0F4-723E-EA47-FB57-20E3625BBEAA}"/>
              </a:ext>
            </a:extLst>
          </p:cNvPr>
          <p:cNvSpPr txBox="1"/>
          <p:nvPr/>
        </p:nvSpPr>
        <p:spPr>
          <a:xfrm>
            <a:off x="5428648" y="3330341"/>
            <a:ext cx="2868329" cy="692497"/>
          </a:xfrm>
          <a:prstGeom prst="rect">
            <a:avLst/>
          </a:prstGeom>
          <a:noFill/>
        </p:spPr>
        <p:txBody>
          <a:bodyPr wrap="square" rtlCol="0">
            <a:spAutoFit/>
          </a:bodyPr>
          <a:lstStyle/>
          <a:p>
            <a:r>
              <a:rPr lang="en-US" sz="1300" b="1" dirty="0">
                <a:solidFill>
                  <a:schemeClr val="bg1"/>
                </a:solidFill>
                <a:latin typeface="+mn-lt"/>
              </a:rPr>
              <a:t>WATCH: </a:t>
            </a:r>
            <a:r>
              <a:rPr lang="en-US" sz="1300" b="1" i="0" dirty="0">
                <a:solidFill>
                  <a:schemeClr val="bg2"/>
                </a:solidFill>
                <a:effectLst/>
                <a:latin typeface="+mn-lt"/>
                <a:hlinkClick r:id="rId6">
                  <a:extLst>
                    <a:ext uri="{A12FA001-AC4F-418D-AE19-62706E023703}">
                      <ahyp:hlinkClr xmlns:ahyp="http://schemas.microsoft.com/office/drawing/2018/hyperlinkcolor" val="tx"/>
                    </a:ext>
                  </a:extLst>
                </a:hlinkClick>
              </a:rPr>
              <a:t>Muscle Milk x </a:t>
            </a:r>
            <a:r>
              <a:rPr lang="en-US" sz="1300" b="1" i="0" dirty="0" err="1">
                <a:solidFill>
                  <a:schemeClr val="bg2"/>
                </a:solidFill>
                <a:effectLst/>
                <a:latin typeface="+mn-lt"/>
                <a:hlinkClick r:id="rId6">
                  <a:extLst>
                    <a:ext uri="{A12FA001-AC4F-418D-AE19-62706E023703}">
                      <ahyp:hlinkClr xmlns:ahyp="http://schemas.microsoft.com/office/drawing/2018/hyperlinkcolor" val="tx"/>
                    </a:ext>
                  </a:extLst>
                </a:hlinkClick>
              </a:rPr>
              <a:t>Tua</a:t>
            </a:r>
            <a:r>
              <a:rPr lang="en-US" sz="1300" b="1" i="0" dirty="0">
                <a:solidFill>
                  <a:schemeClr val="bg2"/>
                </a:solidFill>
                <a:effectLst/>
                <a:latin typeface="+mn-lt"/>
                <a:hlinkClick r:id="rId6">
                  <a:extLst>
                    <a:ext uri="{A12FA001-AC4F-418D-AE19-62706E023703}">
                      <ahyp:hlinkClr xmlns:ahyp="http://schemas.microsoft.com/office/drawing/2018/hyperlinkcolor" val="tx"/>
                    </a:ext>
                  </a:extLst>
                </a:hlinkClick>
              </a:rPr>
              <a:t> </a:t>
            </a:r>
            <a:r>
              <a:rPr lang="en-US" sz="1300" b="1" i="0" dirty="0" err="1">
                <a:solidFill>
                  <a:schemeClr val="bg2"/>
                </a:solidFill>
                <a:effectLst/>
                <a:latin typeface="+mn-lt"/>
                <a:hlinkClick r:id="rId6">
                  <a:extLst>
                    <a:ext uri="{A12FA001-AC4F-418D-AE19-62706E023703}">
                      <ahyp:hlinkClr xmlns:ahyp="http://schemas.microsoft.com/office/drawing/2018/hyperlinkcolor" val="tx"/>
                    </a:ext>
                  </a:extLst>
                </a:hlinkClick>
              </a:rPr>
              <a:t>Tagovailoa</a:t>
            </a:r>
            <a:r>
              <a:rPr lang="en-US" sz="1300" b="1" i="0" dirty="0">
                <a:solidFill>
                  <a:schemeClr val="bg2"/>
                </a:solidFill>
                <a:effectLst/>
                <a:latin typeface="+mn-lt"/>
                <a:hlinkClick r:id="rId6">
                  <a:extLst>
                    <a:ext uri="{A12FA001-AC4F-418D-AE19-62706E023703}">
                      <ahyp:hlinkClr xmlns:ahyp="http://schemas.microsoft.com/office/drawing/2018/hyperlinkcolor" val="tx"/>
                    </a:ext>
                  </a:extLst>
                </a:hlinkClick>
              </a:rPr>
              <a:t> | Own Your Strength</a:t>
            </a:r>
            <a:endParaRPr lang="en-US" sz="1300" b="1" i="0" dirty="0">
              <a:solidFill>
                <a:schemeClr val="bg2"/>
              </a:solidFill>
              <a:effectLst/>
              <a:latin typeface="+mn-lt"/>
            </a:endParaRPr>
          </a:p>
          <a:p>
            <a:endParaRPr lang="en-US" sz="1300" b="1" dirty="0">
              <a:solidFill>
                <a:schemeClr val="bg1"/>
              </a:solidFill>
              <a:latin typeface="+mn-l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16"/>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202" name="Google Shape;202;p16"/>
          <p:cNvSpPr txBox="1">
            <a:spLocks noGrp="1"/>
          </p:cNvSpPr>
          <p:nvPr>
            <p:ph type="body" idx="1"/>
          </p:nvPr>
        </p:nvSpPr>
        <p:spPr>
          <a:xfrm>
            <a:off x="938500" y="936978"/>
            <a:ext cx="7172100" cy="361244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Personality Traits</a:t>
            </a:r>
            <a:endParaRPr sz="1700">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Important considerations when determining the right candidates for an endorsement campaign:</a:t>
            </a:r>
            <a:endParaRPr sz="1600">
              <a:latin typeface="Arial"/>
              <a:ea typeface="Arial"/>
              <a:cs typeface="Arial"/>
              <a:sym typeface="Arial"/>
            </a:endParaRPr>
          </a:p>
          <a:p>
            <a:pPr marL="457200" lvl="0" indent="-330200" algn="l" rtl="0">
              <a:lnSpc>
                <a:spcPct val="100000"/>
              </a:lnSpc>
              <a:spcBef>
                <a:spcPts val="600"/>
              </a:spcBef>
              <a:spcAft>
                <a:spcPts val="0"/>
              </a:spcAft>
              <a:buSzPts val="1600"/>
              <a:buFont typeface="Arial"/>
              <a:buChar char="●"/>
            </a:pPr>
            <a:r>
              <a:rPr lang="en-US" sz="1600">
                <a:latin typeface="Arial"/>
                <a:ea typeface="Arial"/>
                <a:cs typeface="Arial"/>
                <a:sym typeface="Arial"/>
              </a:rPr>
              <a:t>How articulate is the celebrity?</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Does the performer have celebrity “status” (recognizable)?</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How popular is the celebrity?</a:t>
            </a:r>
            <a:endParaRPr sz="1600">
              <a:latin typeface="Arial"/>
              <a:ea typeface="Arial"/>
              <a:cs typeface="Arial"/>
              <a:sym typeface="Arial"/>
            </a:endParaRPr>
          </a:p>
        </p:txBody>
      </p:sp>
      <p:cxnSp>
        <p:nvCxnSpPr>
          <p:cNvPr id="203" name="Google Shape;203;p1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04" name="Google Shape;204;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5" name="Google Shape;205;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p17" descr="Cristiano Ronaldo PNG Transparent Images | PNG All"/>
          <p:cNvPicPr preferRelativeResize="0"/>
          <p:nvPr/>
        </p:nvPicPr>
        <p:blipFill rotWithShape="1">
          <a:blip r:embed="rId3">
            <a:alphaModFix/>
          </a:blip>
          <a:srcRect/>
          <a:stretch/>
        </p:blipFill>
        <p:spPr>
          <a:xfrm>
            <a:off x="362427" y="1352630"/>
            <a:ext cx="1624139" cy="2230694"/>
          </a:xfrm>
          <a:prstGeom prst="rect">
            <a:avLst/>
          </a:prstGeom>
          <a:noFill/>
          <a:ln>
            <a:noFill/>
          </a:ln>
        </p:spPr>
      </p:pic>
      <p:pic>
        <p:nvPicPr>
          <p:cNvPr id="211" name="Google Shape;211;p17" descr="LeBron James PNG Image Transparent Background | PNG Arts"/>
          <p:cNvPicPr preferRelativeResize="0"/>
          <p:nvPr/>
        </p:nvPicPr>
        <p:blipFill rotWithShape="1">
          <a:blip r:embed="rId4">
            <a:alphaModFix/>
          </a:blip>
          <a:srcRect l="15518" r="31340"/>
          <a:stretch/>
        </p:blipFill>
        <p:spPr>
          <a:xfrm>
            <a:off x="2156962" y="1599279"/>
            <a:ext cx="1523124" cy="1958796"/>
          </a:xfrm>
          <a:prstGeom prst="rect">
            <a:avLst/>
          </a:prstGeom>
          <a:noFill/>
          <a:ln>
            <a:noFill/>
          </a:ln>
        </p:spPr>
      </p:pic>
      <p:pic>
        <p:nvPicPr>
          <p:cNvPr id="212" name="Google Shape;212;p17" descr="Neymar - Arsenal, HD Png Download - Original Size PNG Image - PNGJoy"/>
          <p:cNvPicPr preferRelativeResize="0"/>
          <p:nvPr/>
        </p:nvPicPr>
        <p:blipFill rotWithShape="1">
          <a:blip r:embed="rId5">
            <a:alphaModFix/>
          </a:blip>
          <a:srcRect/>
          <a:stretch/>
        </p:blipFill>
        <p:spPr>
          <a:xfrm>
            <a:off x="5585063" y="2005654"/>
            <a:ext cx="1374992" cy="2800107"/>
          </a:xfrm>
          <a:prstGeom prst="rect">
            <a:avLst/>
          </a:prstGeom>
          <a:noFill/>
          <a:ln>
            <a:noFill/>
          </a:ln>
        </p:spPr>
      </p:pic>
      <p:pic>
        <p:nvPicPr>
          <p:cNvPr id="213" name="Google Shape;213;p17" descr="Lionel Messi football render - 58353 - FootyRenders"/>
          <p:cNvPicPr preferRelativeResize="0"/>
          <p:nvPr/>
        </p:nvPicPr>
        <p:blipFill rotWithShape="1">
          <a:blip r:embed="rId6">
            <a:alphaModFix/>
          </a:blip>
          <a:srcRect/>
          <a:stretch/>
        </p:blipFill>
        <p:spPr>
          <a:xfrm>
            <a:off x="4039891" y="1955216"/>
            <a:ext cx="1232816" cy="1602858"/>
          </a:xfrm>
          <a:prstGeom prst="rect">
            <a:avLst/>
          </a:prstGeom>
          <a:noFill/>
          <a:ln>
            <a:noFill/>
          </a:ln>
        </p:spPr>
      </p:pic>
      <p:pic>
        <p:nvPicPr>
          <p:cNvPr id="214" name="Google Shape;214;p17" descr="uploads conor mcgregor conor mcgregor PNG51 - Png Press - Transparent png  free download"/>
          <p:cNvPicPr preferRelativeResize="0"/>
          <p:nvPr/>
        </p:nvPicPr>
        <p:blipFill rotWithShape="1">
          <a:blip r:embed="rId7">
            <a:alphaModFix/>
          </a:blip>
          <a:srcRect/>
          <a:stretch/>
        </p:blipFill>
        <p:spPr>
          <a:xfrm>
            <a:off x="7272433" y="2081838"/>
            <a:ext cx="1357233" cy="2032086"/>
          </a:xfrm>
          <a:prstGeom prst="rect">
            <a:avLst/>
          </a:prstGeom>
          <a:noFill/>
          <a:ln>
            <a:noFill/>
          </a:ln>
        </p:spPr>
      </p:pic>
      <p:sp>
        <p:nvSpPr>
          <p:cNvPr id="215" name="Google Shape;215;p17"/>
          <p:cNvSpPr/>
          <p:nvPr/>
        </p:nvSpPr>
        <p:spPr>
          <a:xfrm>
            <a:off x="0" y="3558075"/>
            <a:ext cx="9144000" cy="1656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17"/>
          <p:cNvSpPr txBox="1">
            <a:spLocks noGrp="1"/>
          </p:cNvSpPr>
          <p:nvPr>
            <p:ph type="title" idx="6"/>
          </p:nvPr>
        </p:nvSpPr>
        <p:spPr>
          <a:xfrm>
            <a:off x="701997" y="3797752"/>
            <a:ext cx="9450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solidFill>
                  <a:schemeClr val="lt1"/>
                </a:solidFill>
              </a:rPr>
              <a:t>#1</a:t>
            </a:r>
            <a:endParaRPr>
              <a:solidFill>
                <a:schemeClr val="lt1"/>
              </a:solidFill>
            </a:endParaRPr>
          </a:p>
        </p:txBody>
      </p:sp>
      <p:sp>
        <p:nvSpPr>
          <p:cNvPr id="217" name="Google Shape;217;p17"/>
          <p:cNvSpPr txBox="1">
            <a:spLocks noGrp="1"/>
          </p:cNvSpPr>
          <p:nvPr>
            <p:ph type="title" idx="4"/>
          </p:nvPr>
        </p:nvSpPr>
        <p:spPr>
          <a:xfrm>
            <a:off x="691941" y="925736"/>
            <a:ext cx="7760100" cy="5031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Clr>
                <a:schemeClr val="lt1"/>
              </a:buClr>
              <a:buSzPts val="1800"/>
              <a:buNone/>
            </a:pPr>
            <a:r>
              <a:rPr lang="en-US" sz="1400"/>
              <a:t>T</a:t>
            </a:r>
            <a:r>
              <a:rPr lang="en-US" sz="1400">
                <a:solidFill>
                  <a:schemeClr val="lt1"/>
                </a:solidFill>
              </a:rPr>
              <a:t>he most famous athletes in the world, according to ESPN’s latest ranking:</a:t>
            </a:r>
            <a:endParaRPr sz="1400"/>
          </a:p>
        </p:txBody>
      </p:sp>
      <p:sp>
        <p:nvSpPr>
          <p:cNvPr id="218" name="Google Shape;218;p17"/>
          <p:cNvSpPr txBox="1">
            <a:spLocks noGrp="1"/>
          </p:cNvSpPr>
          <p:nvPr>
            <p:ph type="title" idx="7"/>
          </p:nvPr>
        </p:nvSpPr>
        <p:spPr>
          <a:xfrm>
            <a:off x="2401767" y="3801444"/>
            <a:ext cx="10335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solidFill>
                  <a:schemeClr val="lt1"/>
                </a:solidFill>
                <a:latin typeface="Arial"/>
                <a:ea typeface="Arial"/>
                <a:cs typeface="Arial"/>
                <a:sym typeface="Arial"/>
              </a:rPr>
              <a:t>#2</a:t>
            </a:r>
            <a:endParaRPr b="1">
              <a:solidFill>
                <a:schemeClr val="lt1"/>
              </a:solidFill>
              <a:latin typeface="Arial"/>
              <a:ea typeface="Arial"/>
              <a:cs typeface="Arial"/>
              <a:sym typeface="Arial"/>
            </a:endParaRPr>
          </a:p>
        </p:txBody>
      </p:sp>
      <p:sp>
        <p:nvSpPr>
          <p:cNvPr id="219" name="Google Shape;219;p17"/>
          <p:cNvSpPr txBox="1">
            <a:spLocks noGrp="1"/>
          </p:cNvSpPr>
          <p:nvPr>
            <p:ph type="title" idx="8"/>
          </p:nvPr>
        </p:nvSpPr>
        <p:spPr>
          <a:xfrm>
            <a:off x="4190013" y="3815701"/>
            <a:ext cx="9141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b="1">
                <a:solidFill>
                  <a:schemeClr val="lt1"/>
                </a:solidFill>
                <a:latin typeface="Arial"/>
                <a:ea typeface="Arial"/>
                <a:cs typeface="Arial"/>
                <a:sym typeface="Arial"/>
              </a:rPr>
              <a:t>#3</a:t>
            </a:r>
            <a:endParaRPr b="1">
              <a:solidFill>
                <a:schemeClr val="lt1"/>
              </a:solidFill>
              <a:latin typeface="Arial"/>
              <a:ea typeface="Arial"/>
              <a:cs typeface="Arial"/>
              <a:sym typeface="Arial"/>
            </a:endParaRPr>
          </a:p>
        </p:txBody>
      </p:sp>
      <p:sp>
        <p:nvSpPr>
          <p:cNvPr id="220" name="Google Shape;220;p17"/>
          <p:cNvSpPr txBox="1"/>
          <p:nvPr/>
        </p:nvSpPr>
        <p:spPr>
          <a:xfrm>
            <a:off x="1704150" y="449013"/>
            <a:ext cx="5735700" cy="5529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lt1"/>
              </a:buClr>
              <a:buSzPts val="1800"/>
              <a:buFont typeface="Montserrat"/>
              <a:buNone/>
            </a:pPr>
            <a:r>
              <a:rPr lang="en-US" sz="2400" b="1" i="0" u="none" strike="noStrike" cap="none">
                <a:solidFill>
                  <a:schemeClr val="accent1"/>
                </a:solidFill>
                <a:latin typeface="Arial"/>
                <a:ea typeface="Arial"/>
                <a:cs typeface="Arial"/>
                <a:sym typeface="Arial"/>
              </a:rPr>
              <a:t>ENDORSEMENT CRITERIA</a:t>
            </a:r>
            <a:endParaRPr sz="1400" b="0" i="0" u="none" strike="noStrike" cap="none">
              <a:solidFill>
                <a:srgbClr val="000000"/>
              </a:solidFill>
              <a:latin typeface="Arial"/>
              <a:ea typeface="Arial"/>
              <a:cs typeface="Arial"/>
              <a:sym typeface="Arial"/>
            </a:endParaRPr>
          </a:p>
        </p:txBody>
      </p:sp>
      <p:cxnSp>
        <p:nvCxnSpPr>
          <p:cNvPr id="221" name="Google Shape;221;p17"/>
          <p:cNvCxnSpPr/>
          <p:nvPr/>
        </p:nvCxnSpPr>
        <p:spPr>
          <a:xfrm>
            <a:off x="3190500" y="1001936"/>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222" name="Google Shape;222;p17"/>
          <p:cNvSpPr txBox="1"/>
          <p:nvPr/>
        </p:nvSpPr>
        <p:spPr>
          <a:xfrm>
            <a:off x="5858963" y="3815701"/>
            <a:ext cx="914100" cy="7239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lt2"/>
              </a:buClr>
              <a:buSzPts val="3600"/>
              <a:buFont typeface="Montserrat"/>
              <a:buNone/>
            </a:pPr>
            <a:r>
              <a:rPr lang="en-US" sz="3600" b="1" i="0" u="none" strike="noStrike" cap="none">
                <a:solidFill>
                  <a:schemeClr val="lt1"/>
                </a:solidFill>
                <a:latin typeface="Arial"/>
                <a:ea typeface="Arial"/>
                <a:cs typeface="Arial"/>
                <a:sym typeface="Arial"/>
              </a:rPr>
              <a:t>#4</a:t>
            </a:r>
            <a:endParaRPr sz="1400" b="0" i="0" u="none" strike="noStrike" cap="none">
              <a:solidFill>
                <a:schemeClr val="lt1"/>
              </a:solidFill>
              <a:latin typeface="Arial"/>
              <a:ea typeface="Arial"/>
              <a:cs typeface="Arial"/>
              <a:sym typeface="Arial"/>
            </a:endParaRPr>
          </a:p>
        </p:txBody>
      </p:sp>
      <p:sp>
        <p:nvSpPr>
          <p:cNvPr id="223" name="Google Shape;223;p17"/>
          <p:cNvSpPr txBox="1"/>
          <p:nvPr/>
        </p:nvSpPr>
        <p:spPr>
          <a:xfrm>
            <a:off x="7527913" y="3821422"/>
            <a:ext cx="914100" cy="723900"/>
          </a:xfrm>
          <a:prstGeom prst="rect">
            <a:avLst/>
          </a:prstGeom>
          <a:noFill/>
          <a:ln>
            <a:noFill/>
          </a:ln>
        </p:spPr>
        <p:txBody>
          <a:bodyPr spcFirstLastPara="1" wrap="square" lIns="91425" tIns="91425" rIns="91425" bIns="91425" anchor="b" anchorCtr="0">
            <a:noAutofit/>
          </a:bodyPr>
          <a:lstStyle/>
          <a:p>
            <a:pPr marL="0" marR="0" lvl="0" indent="0" algn="ctr" rtl="0">
              <a:lnSpc>
                <a:spcPct val="100000"/>
              </a:lnSpc>
              <a:spcBef>
                <a:spcPts val="0"/>
              </a:spcBef>
              <a:spcAft>
                <a:spcPts val="0"/>
              </a:spcAft>
              <a:buClr>
                <a:schemeClr val="lt2"/>
              </a:buClr>
              <a:buSzPts val="3600"/>
              <a:buFont typeface="Montserrat"/>
              <a:buNone/>
            </a:pPr>
            <a:r>
              <a:rPr lang="en-US" sz="3600" b="1" i="0" u="none" strike="noStrike" cap="none">
                <a:solidFill>
                  <a:schemeClr val="lt1"/>
                </a:solidFill>
                <a:latin typeface="Arial"/>
                <a:ea typeface="Arial"/>
                <a:cs typeface="Arial"/>
                <a:sym typeface="Arial"/>
              </a:rPr>
              <a:t>#5</a:t>
            </a:r>
            <a:endParaRPr sz="1400" b="0" i="0" u="none" strike="noStrike" cap="none">
              <a:solidFill>
                <a:schemeClr val="lt1"/>
              </a:solidFill>
              <a:latin typeface="Arial"/>
              <a:ea typeface="Arial"/>
              <a:cs typeface="Arial"/>
              <a:sym typeface="Arial"/>
            </a:endParaRPr>
          </a:p>
        </p:txBody>
      </p:sp>
      <p:sp>
        <p:nvSpPr>
          <p:cNvPr id="224" name="Google Shape;224;p17"/>
          <p:cNvSpPr txBox="1"/>
          <p:nvPr/>
        </p:nvSpPr>
        <p:spPr>
          <a:xfrm>
            <a:off x="7122399" y="4500958"/>
            <a:ext cx="1725300" cy="37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lt1"/>
              </a:buClr>
              <a:buSzPts val="1400"/>
              <a:buFont typeface="Montserrat"/>
              <a:buNone/>
            </a:pPr>
            <a:r>
              <a:rPr lang="en-US" sz="1400" b="1" i="0" u="none" strike="noStrike" cap="none">
                <a:solidFill>
                  <a:schemeClr val="lt1"/>
                </a:solidFill>
                <a:latin typeface="Arial"/>
                <a:ea typeface="Arial"/>
                <a:cs typeface="Arial"/>
                <a:sym typeface="Arial"/>
              </a:rPr>
              <a:t>Conor McGregor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1600"/>
              </a:spcAft>
              <a:buClr>
                <a:schemeClr val="lt1"/>
              </a:buClr>
              <a:buSzPts val="1400"/>
              <a:buFont typeface="Montserrat"/>
              <a:buNone/>
            </a:pPr>
            <a:endParaRPr sz="1400" b="1" i="0" u="none" strike="noStrike" cap="none">
              <a:solidFill>
                <a:schemeClr val="lt1"/>
              </a:solidFill>
              <a:latin typeface="Arial"/>
              <a:ea typeface="Arial"/>
              <a:cs typeface="Arial"/>
              <a:sym typeface="Arial"/>
            </a:endParaRPr>
          </a:p>
        </p:txBody>
      </p:sp>
      <p:sp>
        <p:nvSpPr>
          <p:cNvPr id="225" name="Google Shape;225;p17"/>
          <p:cNvSpPr/>
          <p:nvPr/>
        </p:nvSpPr>
        <p:spPr>
          <a:xfrm>
            <a:off x="311852" y="4544889"/>
            <a:ext cx="17253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chemeClr val="lt1"/>
                </a:solidFill>
                <a:latin typeface="Arial"/>
                <a:ea typeface="Arial"/>
                <a:cs typeface="Arial"/>
                <a:sym typeface="Arial"/>
              </a:rPr>
              <a:t>Cristiano Ronaldo</a:t>
            </a:r>
            <a:endParaRPr sz="1400" b="0" i="0" u="none" strike="noStrike" cap="none">
              <a:solidFill>
                <a:srgbClr val="000000"/>
              </a:solidFill>
              <a:latin typeface="Arial"/>
              <a:ea typeface="Arial"/>
              <a:cs typeface="Arial"/>
              <a:sym typeface="Arial"/>
            </a:endParaRPr>
          </a:p>
        </p:txBody>
      </p:sp>
      <p:sp>
        <p:nvSpPr>
          <p:cNvPr id="226" name="Google Shape;226;p17"/>
          <p:cNvSpPr txBox="1"/>
          <p:nvPr/>
        </p:nvSpPr>
        <p:spPr>
          <a:xfrm>
            <a:off x="2151117" y="4511098"/>
            <a:ext cx="1534800" cy="37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600"/>
              </a:spcAft>
              <a:buClr>
                <a:schemeClr val="lt1"/>
              </a:buClr>
              <a:buSzPts val="1400"/>
              <a:buFont typeface="Montserrat"/>
              <a:buNone/>
            </a:pPr>
            <a:r>
              <a:rPr lang="en-US" sz="1400" b="1" i="0" u="none" strike="noStrike" cap="none">
                <a:solidFill>
                  <a:schemeClr val="lt1"/>
                </a:solidFill>
                <a:latin typeface="Arial"/>
                <a:ea typeface="Arial"/>
                <a:cs typeface="Arial"/>
                <a:sym typeface="Arial"/>
              </a:rPr>
              <a:t>LeBron James</a:t>
            </a:r>
            <a:endParaRPr sz="1400" b="0" i="0" u="none" strike="noStrike" cap="none">
              <a:solidFill>
                <a:srgbClr val="000000"/>
              </a:solidFill>
              <a:latin typeface="Arial"/>
              <a:ea typeface="Arial"/>
              <a:cs typeface="Arial"/>
              <a:sym typeface="Arial"/>
            </a:endParaRPr>
          </a:p>
        </p:txBody>
      </p:sp>
      <p:sp>
        <p:nvSpPr>
          <p:cNvPr id="227" name="Google Shape;227;p17"/>
          <p:cNvSpPr txBox="1"/>
          <p:nvPr/>
        </p:nvSpPr>
        <p:spPr>
          <a:xfrm>
            <a:off x="3990588" y="4514213"/>
            <a:ext cx="1331400" cy="375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600"/>
              </a:spcAft>
              <a:buClr>
                <a:schemeClr val="lt1"/>
              </a:buClr>
              <a:buSzPts val="1400"/>
              <a:buFont typeface="Montserrat"/>
              <a:buNone/>
            </a:pPr>
            <a:r>
              <a:rPr lang="en-US" sz="1400" b="1" i="0" u="none" strike="noStrike" cap="none">
                <a:solidFill>
                  <a:schemeClr val="lt1"/>
                </a:solidFill>
                <a:latin typeface="Arial"/>
                <a:ea typeface="Arial"/>
                <a:cs typeface="Arial"/>
                <a:sym typeface="Arial"/>
              </a:rPr>
              <a:t>Lionel Messi</a:t>
            </a:r>
            <a:endParaRPr sz="1400" b="0" i="0" u="none" strike="noStrike" cap="none">
              <a:solidFill>
                <a:srgbClr val="000000"/>
              </a:solidFill>
              <a:latin typeface="Arial"/>
              <a:ea typeface="Arial"/>
              <a:cs typeface="Arial"/>
              <a:sym typeface="Arial"/>
            </a:endParaRPr>
          </a:p>
        </p:txBody>
      </p:sp>
      <p:sp>
        <p:nvSpPr>
          <p:cNvPr id="228" name="Google Shape;228;p17"/>
          <p:cNvSpPr txBox="1"/>
          <p:nvPr/>
        </p:nvSpPr>
        <p:spPr>
          <a:xfrm>
            <a:off x="5877289" y="4496399"/>
            <a:ext cx="871500" cy="375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600"/>
              </a:spcAft>
              <a:buClr>
                <a:schemeClr val="lt1"/>
              </a:buClr>
              <a:buSzPts val="1400"/>
              <a:buFont typeface="Montserrat"/>
              <a:buNone/>
            </a:pPr>
            <a:r>
              <a:rPr lang="en-US" sz="1400" b="1" i="0" u="none" strike="noStrike" cap="none">
                <a:solidFill>
                  <a:schemeClr val="lt1"/>
                </a:solidFill>
                <a:latin typeface="Arial"/>
                <a:ea typeface="Arial"/>
                <a:cs typeface="Arial"/>
                <a:sym typeface="Arial"/>
              </a:rPr>
              <a:t>Neymar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18"/>
          <p:cNvSpPr txBox="1">
            <a:spLocks noGrp="1"/>
          </p:cNvSpPr>
          <p:nvPr>
            <p:ph type="title"/>
          </p:nvPr>
        </p:nvSpPr>
        <p:spPr>
          <a:xfrm>
            <a:off x="518899"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234" name="Google Shape;234;p18"/>
          <p:cNvSpPr txBox="1">
            <a:spLocks noGrp="1"/>
          </p:cNvSpPr>
          <p:nvPr>
            <p:ph type="body" idx="1"/>
          </p:nvPr>
        </p:nvSpPr>
        <p:spPr>
          <a:xfrm>
            <a:off x="518899" y="936975"/>
            <a:ext cx="5562900" cy="361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Image</a:t>
            </a:r>
            <a:endParaRPr>
              <a:latin typeface="Arial"/>
              <a:ea typeface="Arial"/>
              <a:cs typeface="Arial"/>
              <a:sym typeface="Arial"/>
            </a:endParaRPr>
          </a:p>
          <a:p>
            <a:pPr marL="0" lvl="0" indent="0" algn="l" rtl="0">
              <a:lnSpc>
                <a:spcPct val="100000"/>
              </a:lnSpc>
              <a:spcBef>
                <a:spcPts val="1000"/>
              </a:spcBef>
              <a:spcAft>
                <a:spcPts val="0"/>
              </a:spcAft>
              <a:buSzPts val="1150"/>
              <a:buNone/>
            </a:pPr>
            <a:r>
              <a:rPr lang="en-US" sz="1500">
                <a:latin typeface="Arial"/>
                <a:ea typeface="Arial"/>
                <a:cs typeface="Arial"/>
                <a:sym typeface="Arial"/>
              </a:rPr>
              <a:t>Some athletes are more polarizing than others, meaning some are equally loved and loathed by the public.</a:t>
            </a:r>
            <a:endParaRPr sz="1500">
              <a:latin typeface="Arial"/>
              <a:ea typeface="Arial"/>
              <a:cs typeface="Arial"/>
              <a:sym typeface="Arial"/>
            </a:endParaRPr>
          </a:p>
          <a:p>
            <a:pPr marL="457200" lvl="0" indent="-323850" algn="l" rtl="0">
              <a:lnSpc>
                <a:spcPct val="100000"/>
              </a:lnSpc>
              <a:spcBef>
                <a:spcPts val="600"/>
              </a:spcBef>
              <a:spcAft>
                <a:spcPts val="0"/>
              </a:spcAft>
              <a:buSzPts val="1500"/>
              <a:buFont typeface="Arial"/>
              <a:buChar char="●"/>
            </a:pPr>
            <a:r>
              <a:rPr lang="en-US" sz="1500">
                <a:latin typeface="Arial"/>
                <a:ea typeface="Arial"/>
                <a:cs typeface="Arial"/>
                <a:sym typeface="Arial"/>
              </a:rPr>
              <a:t>Peyton Manning topped the list as the highest earning NFL player from marketing and royalties last year…and he has not played a snap in four years but because he has a number of characteristics that brands look for in brand ambassadors, he continues to ink endorsement deals.</a:t>
            </a:r>
            <a:endParaRPr sz="1500">
              <a:latin typeface="Arial"/>
              <a:ea typeface="Arial"/>
              <a:cs typeface="Arial"/>
              <a:sym typeface="Arial"/>
            </a:endParaRPr>
          </a:p>
          <a:p>
            <a:pPr marL="0" lvl="0" indent="0" algn="l" rtl="0">
              <a:lnSpc>
                <a:spcPct val="100000"/>
              </a:lnSpc>
              <a:spcBef>
                <a:spcPts val="600"/>
              </a:spcBef>
              <a:spcAft>
                <a:spcPts val="0"/>
              </a:spcAft>
              <a:buSzPts val="1150"/>
              <a:buNone/>
            </a:pPr>
            <a:r>
              <a:rPr lang="en-US" sz="1500">
                <a:latin typeface="Arial"/>
                <a:ea typeface="Arial"/>
                <a:cs typeface="Arial"/>
                <a:sym typeface="Arial"/>
              </a:rPr>
              <a:t>Perceptions of athletes and celebrities can change at anytime. </a:t>
            </a:r>
            <a:endParaRPr sz="1500">
              <a:latin typeface="Arial"/>
              <a:ea typeface="Arial"/>
              <a:cs typeface="Arial"/>
              <a:sym typeface="Arial"/>
            </a:endParaRPr>
          </a:p>
          <a:p>
            <a:pPr marL="457200" lvl="0" indent="-323850" algn="l" rtl="0">
              <a:lnSpc>
                <a:spcPct val="100000"/>
              </a:lnSpc>
              <a:spcBef>
                <a:spcPts val="600"/>
              </a:spcBef>
              <a:spcAft>
                <a:spcPts val="0"/>
              </a:spcAft>
              <a:buSzPts val="1500"/>
              <a:buFont typeface="Arial"/>
              <a:buChar char="●"/>
            </a:pPr>
            <a:r>
              <a:rPr lang="en-US" sz="1500">
                <a:latin typeface="Arial"/>
                <a:ea typeface="Arial"/>
                <a:cs typeface="Arial"/>
                <a:sym typeface="Arial"/>
              </a:rPr>
              <a:t>Take for example Will Smith, one of the most popular actors in Hollywood. His appeal as a prospective ambassador for most brands was pretty much erased in 2022.</a:t>
            </a:r>
            <a:endParaRPr sz="1500">
              <a:latin typeface="Arial"/>
              <a:ea typeface="Arial"/>
              <a:cs typeface="Arial"/>
              <a:sym typeface="Arial"/>
            </a:endParaRPr>
          </a:p>
        </p:txBody>
      </p:sp>
      <p:cxnSp>
        <p:nvCxnSpPr>
          <p:cNvPr id="235" name="Google Shape;235;p18"/>
          <p:cNvCxnSpPr/>
          <p:nvPr/>
        </p:nvCxnSpPr>
        <p:spPr>
          <a:xfrm>
            <a:off x="518899"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36" name="Google Shape;236;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7" name="Google Shape;237;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38" name="Google Shape;238;p18"/>
          <p:cNvPicPr preferRelativeResize="0"/>
          <p:nvPr/>
        </p:nvPicPr>
        <p:blipFill rotWithShape="1">
          <a:blip r:embed="rId4">
            <a:alphaModFix/>
          </a:blip>
          <a:srcRect/>
          <a:stretch/>
        </p:blipFill>
        <p:spPr>
          <a:xfrm>
            <a:off x="6081799" y="1386425"/>
            <a:ext cx="2757401" cy="183953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9"/>
          <p:cNvSpPr txBox="1">
            <a:spLocks noGrp="1"/>
          </p:cNvSpPr>
          <p:nvPr>
            <p:ph type="title"/>
          </p:nvPr>
        </p:nvSpPr>
        <p:spPr>
          <a:xfrm>
            <a:off x="985950" y="445025"/>
            <a:ext cx="5735700" cy="49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244" name="Google Shape;244;p19"/>
          <p:cNvSpPr txBox="1">
            <a:spLocks noGrp="1"/>
          </p:cNvSpPr>
          <p:nvPr>
            <p:ph type="body" idx="1"/>
          </p:nvPr>
        </p:nvSpPr>
        <p:spPr>
          <a:xfrm>
            <a:off x="985950" y="936978"/>
            <a:ext cx="7172100" cy="3612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Market Size and Team Performance</a:t>
            </a:r>
            <a:endParaRPr>
              <a:latin typeface="Arial"/>
              <a:ea typeface="Arial"/>
              <a:cs typeface="Arial"/>
              <a:sym typeface="Arial"/>
            </a:endParaRPr>
          </a:p>
          <a:p>
            <a:pPr marL="0" lvl="0" indent="0" algn="l" rtl="0">
              <a:lnSpc>
                <a:spcPct val="100000"/>
              </a:lnSpc>
              <a:spcBef>
                <a:spcPts val="1000"/>
              </a:spcBef>
              <a:spcAft>
                <a:spcPts val="0"/>
              </a:spcAft>
              <a:buSzPts val="1150"/>
              <a:buNone/>
            </a:pPr>
            <a:r>
              <a:rPr lang="en-US" sz="1500">
                <a:latin typeface="Arial"/>
                <a:ea typeface="Arial"/>
                <a:cs typeface="Arial"/>
                <a:sym typeface="Arial"/>
              </a:rPr>
              <a:t>If a team is winning, they appear in more “prime time” games on television and generate more exposure through social media conversations, boosting the appeal of a product pitch person from that franchise but some brands still might be hesitant to partner with someone playing for a small market team.</a:t>
            </a:r>
            <a:endParaRPr sz="1500">
              <a:latin typeface="Arial"/>
              <a:ea typeface="Arial"/>
              <a:cs typeface="Arial"/>
              <a:sym typeface="Arial"/>
            </a:endParaRPr>
          </a:p>
          <a:p>
            <a:pPr marL="0" lvl="0" indent="0" algn="l" rtl="0">
              <a:lnSpc>
                <a:spcPct val="100000"/>
              </a:lnSpc>
              <a:spcBef>
                <a:spcPts val="600"/>
              </a:spcBef>
              <a:spcAft>
                <a:spcPts val="600"/>
              </a:spcAft>
              <a:buSzPts val="1150"/>
              <a:buNone/>
            </a:pPr>
            <a:r>
              <a:rPr lang="en-US" sz="1500">
                <a:latin typeface="Arial"/>
                <a:ea typeface="Arial"/>
                <a:cs typeface="Arial"/>
                <a:sym typeface="Arial"/>
              </a:rPr>
              <a:t>Industry experts speculate the Baltimore Ravens MVP-winning quarterback Lamar Jackson has the potential to become a breakthrough marketing star, but the Baltimore Sun suggests that “playing in Baltimore’s relatively small market has somewhat limited Jackson’s exposure, as have the Ravens’ rare prime-time appearances on NBC’s Sunday Night Football and ESPN’s Monday Night Football.” </a:t>
            </a:r>
            <a:endParaRPr sz="1500">
              <a:latin typeface="Arial"/>
              <a:ea typeface="Arial"/>
              <a:cs typeface="Arial"/>
              <a:sym typeface="Arial"/>
            </a:endParaRPr>
          </a:p>
        </p:txBody>
      </p:sp>
      <p:cxnSp>
        <p:nvCxnSpPr>
          <p:cNvPr id="245" name="Google Shape;245;p19"/>
          <p:cNvCxnSpPr/>
          <p:nvPr/>
        </p:nvCxnSpPr>
        <p:spPr>
          <a:xfrm>
            <a:off x="107365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46" name="Google Shape;246;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47" name="Google Shape;247;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20"/>
          <p:cNvSpPr txBox="1">
            <a:spLocks noGrp="1"/>
          </p:cNvSpPr>
          <p:nvPr>
            <p:ph type="title"/>
          </p:nvPr>
        </p:nvSpPr>
        <p:spPr>
          <a:xfrm>
            <a:off x="62235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253" name="Google Shape;253;p20"/>
          <p:cNvSpPr txBox="1">
            <a:spLocks noGrp="1"/>
          </p:cNvSpPr>
          <p:nvPr>
            <p:ph type="body" idx="1"/>
          </p:nvPr>
        </p:nvSpPr>
        <p:spPr>
          <a:xfrm>
            <a:off x="622350" y="936975"/>
            <a:ext cx="7899300" cy="361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Market Size and Team Performance</a:t>
            </a:r>
            <a:endParaRPr sz="1500">
              <a:latin typeface="Arial"/>
              <a:ea typeface="Arial"/>
              <a:cs typeface="Arial"/>
              <a:sym typeface="Arial"/>
            </a:endParaRPr>
          </a:p>
          <a:p>
            <a:pPr marL="0" lvl="0" indent="0" algn="l" rtl="0">
              <a:lnSpc>
                <a:spcPct val="100000"/>
              </a:lnSpc>
              <a:spcBef>
                <a:spcPts val="1000"/>
              </a:spcBef>
              <a:spcAft>
                <a:spcPts val="0"/>
              </a:spcAft>
              <a:buSzPts val="1150"/>
              <a:buNone/>
            </a:pPr>
            <a:r>
              <a:rPr lang="en-US" sz="1500">
                <a:latin typeface="Arial"/>
                <a:ea typeface="Arial"/>
                <a:cs typeface="Arial"/>
                <a:sym typeface="Arial"/>
              </a:rPr>
              <a:t>However, sometimes team performance can supercede the importance of playing in a larger market</a:t>
            </a:r>
            <a:endParaRPr sz="1500">
              <a:latin typeface="Arial"/>
              <a:ea typeface="Arial"/>
              <a:cs typeface="Arial"/>
              <a:sym typeface="Arial"/>
            </a:endParaRPr>
          </a:p>
          <a:p>
            <a:pPr marL="457200" lvl="0" indent="-323850" algn="l" rtl="0">
              <a:lnSpc>
                <a:spcPct val="100000"/>
              </a:lnSpc>
              <a:spcBef>
                <a:spcPts val="600"/>
              </a:spcBef>
              <a:spcAft>
                <a:spcPts val="0"/>
              </a:spcAft>
              <a:buSzPts val="1500"/>
              <a:buFont typeface="Arial"/>
              <a:buChar char="●"/>
            </a:pPr>
            <a:r>
              <a:rPr lang="en-US" sz="1500">
                <a:latin typeface="Arial"/>
                <a:ea typeface="Arial"/>
                <a:cs typeface="Arial"/>
                <a:sym typeface="Arial"/>
              </a:rPr>
              <a:t>Aaron Rodgers has played an entire career in Green Bay, earning an estimated $11 million annually in off-field earnings</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Joe Burrow, the second-year QB of the Cincinnati Bengals, led his team to the Super Bowl in 2022</a:t>
            </a:r>
            <a:endParaRPr sz="1500">
              <a:latin typeface="Arial"/>
              <a:ea typeface="Arial"/>
              <a:cs typeface="Arial"/>
              <a:sym typeface="Arial"/>
            </a:endParaRPr>
          </a:p>
          <a:p>
            <a:pPr marL="914400" lvl="1"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Despite playing in the 41st largest U.S. metro-area market, the Bengals’ success and Burrow’s on-field performance helped to propel his marketability</a:t>
            </a:r>
            <a:endParaRPr sz="1500">
              <a:latin typeface="Arial"/>
              <a:ea typeface="Arial"/>
              <a:cs typeface="Arial"/>
              <a:sym typeface="Arial"/>
            </a:endParaRPr>
          </a:p>
          <a:p>
            <a:pPr marL="914400" lvl="1"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In 2021, the NFL scheduled the Bengals for just one primetime game, which was a Thursday night game against the Jacksonville Jaguars.  In 2022, the league scheduled the Bengals for five primetime games, including two games showcased on Monday Night Football.</a:t>
            </a:r>
            <a:endParaRPr sz="1500">
              <a:latin typeface="Arial"/>
              <a:ea typeface="Arial"/>
              <a:cs typeface="Arial"/>
              <a:sym typeface="Arial"/>
            </a:endParaRPr>
          </a:p>
        </p:txBody>
      </p:sp>
      <p:cxnSp>
        <p:nvCxnSpPr>
          <p:cNvPr id="254" name="Google Shape;254;p20"/>
          <p:cNvCxnSpPr/>
          <p:nvPr/>
        </p:nvCxnSpPr>
        <p:spPr>
          <a:xfrm>
            <a:off x="71005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55" name="Google Shape;255;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56" name="Google Shape;256;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2"/>
          <p:cNvSpPr txBox="1">
            <a:spLocks noGrp="1"/>
          </p:cNvSpPr>
          <p:nvPr>
            <p:ph type="title"/>
          </p:nvPr>
        </p:nvSpPr>
        <p:spPr>
          <a:xfrm>
            <a:off x="1670725" y="1355624"/>
            <a:ext cx="5735700" cy="552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WHAT IS ENDORSEMENT?</a:t>
            </a:r>
            <a:endParaRPr b="1">
              <a:latin typeface="Arial"/>
              <a:ea typeface="Arial"/>
              <a:cs typeface="Arial"/>
              <a:sym typeface="Arial"/>
            </a:endParaRPr>
          </a:p>
        </p:txBody>
      </p:sp>
      <p:sp>
        <p:nvSpPr>
          <p:cNvPr id="56" name="Google Shape;56;p2"/>
          <p:cNvSpPr txBox="1">
            <a:spLocks noGrp="1"/>
          </p:cNvSpPr>
          <p:nvPr>
            <p:ph type="body" idx="1"/>
          </p:nvPr>
        </p:nvSpPr>
        <p:spPr>
          <a:xfrm>
            <a:off x="1705525" y="2115375"/>
            <a:ext cx="5666100" cy="16725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1600"/>
              </a:spcAft>
              <a:buSzPts val="1150"/>
              <a:buNone/>
            </a:pPr>
            <a:r>
              <a:rPr lang="en-US" sz="1600">
                <a:solidFill>
                  <a:schemeClr val="lt1"/>
                </a:solidFill>
                <a:latin typeface="Arial"/>
                <a:ea typeface="Arial"/>
                <a:cs typeface="Arial"/>
                <a:sym typeface="Arial"/>
              </a:rPr>
              <a:t>A</a:t>
            </a:r>
            <a:r>
              <a:rPr lang="en-US" sz="1600">
                <a:solidFill>
                  <a:srgbClr val="EF8600"/>
                </a:solidFill>
                <a:latin typeface="Arial"/>
                <a:ea typeface="Arial"/>
                <a:cs typeface="Arial"/>
                <a:sym typeface="Arial"/>
              </a:rPr>
              <a:t> </a:t>
            </a:r>
            <a:r>
              <a:rPr lang="en-US" sz="1600" b="1">
                <a:solidFill>
                  <a:schemeClr val="dk2"/>
                </a:solidFill>
                <a:latin typeface="Arial"/>
                <a:ea typeface="Arial"/>
                <a:cs typeface="Arial"/>
                <a:sym typeface="Arial"/>
              </a:rPr>
              <a:t>product endorsement</a:t>
            </a:r>
            <a:r>
              <a:rPr lang="en-US" sz="1600" b="1">
                <a:solidFill>
                  <a:srgbClr val="EF8600"/>
                </a:solidFill>
                <a:latin typeface="Arial"/>
                <a:ea typeface="Arial"/>
                <a:cs typeface="Arial"/>
                <a:sym typeface="Arial"/>
              </a:rPr>
              <a:t> </a:t>
            </a:r>
            <a:r>
              <a:rPr lang="en-US" sz="1600">
                <a:solidFill>
                  <a:schemeClr val="lt1"/>
                </a:solidFill>
                <a:latin typeface="Arial"/>
                <a:ea typeface="Arial"/>
                <a:cs typeface="Arial"/>
                <a:sym typeface="Arial"/>
              </a:rPr>
              <a:t>is a partnership between an athlete and a company in which the athlete receives compensation in return for their support and approval of a company product or service.  The athlete agrees to allow the company to use his or her likeness to promote company goods and services.</a:t>
            </a:r>
            <a:endParaRPr sz="1600">
              <a:solidFill>
                <a:schemeClr val="lt1"/>
              </a:solidFill>
              <a:latin typeface="Arial"/>
              <a:ea typeface="Arial"/>
              <a:cs typeface="Arial"/>
              <a:sym typeface="Arial"/>
            </a:endParaRPr>
          </a:p>
        </p:txBody>
      </p:sp>
      <p:cxnSp>
        <p:nvCxnSpPr>
          <p:cNvPr id="57" name="Google Shape;57;p2"/>
          <p:cNvCxnSpPr/>
          <p:nvPr/>
        </p:nvCxnSpPr>
        <p:spPr>
          <a:xfrm>
            <a:off x="3157075" y="1916343"/>
            <a:ext cx="2763000" cy="0"/>
          </a:xfrm>
          <a:prstGeom prst="straightConnector1">
            <a:avLst/>
          </a:prstGeom>
          <a:noFill/>
          <a:ln w="9525" cap="flat" cmpd="sng">
            <a:solidFill>
              <a:schemeClr val="accent1"/>
            </a:solidFill>
            <a:prstDash val="solid"/>
            <a:round/>
            <a:headEnd type="none" w="sm" len="sm"/>
            <a:tailEnd type="none" w="sm" len="sm"/>
          </a:ln>
        </p:spPr>
      </p:cxnSp>
      <p:pic>
        <p:nvPicPr>
          <p:cNvPr id="58" name="Google Shape;58;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9" name="Google Shape;59;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2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262" name="Google Shape;262;p21"/>
          <p:cNvSpPr txBox="1">
            <a:spLocks noGrp="1"/>
          </p:cNvSpPr>
          <p:nvPr>
            <p:ph type="body" idx="1"/>
          </p:nvPr>
        </p:nvSpPr>
        <p:spPr>
          <a:xfrm>
            <a:off x="938500" y="936975"/>
            <a:ext cx="7744800" cy="361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700" b="1">
                <a:latin typeface="Arial"/>
                <a:ea typeface="Arial"/>
                <a:cs typeface="Arial"/>
                <a:sym typeface="Arial"/>
              </a:rPr>
              <a:t>Q Score</a:t>
            </a:r>
            <a:endParaRPr sz="1250"/>
          </a:p>
          <a:p>
            <a:pPr marL="0" lvl="0" indent="0" algn="l" rtl="0">
              <a:lnSpc>
                <a:spcPct val="100000"/>
              </a:lnSpc>
              <a:spcBef>
                <a:spcPts val="0"/>
              </a:spcBef>
              <a:spcAft>
                <a:spcPts val="0"/>
              </a:spcAft>
              <a:buSzPts val="1150"/>
              <a:buNone/>
            </a:pPr>
            <a:endParaRPr>
              <a:latin typeface="Arial"/>
              <a:ea typeface="Arial"/>
              <a:cs typeface="Arial"/>
              <a:sym typeface="Arial"/>
            </a:endParaRPr>
          </a:p>
          <a:p>
            <a:pPr marL="0" lvl="0" indent="0" algn="l" rtl="0">
              <a:lnSpc>
                <a:spcPct val="100000"/>
              </a:lnSpc>
              <a:spcBef>
                <a:spcPts val="0"/>
              </a:spcBef>
              <a:spcAft>
                <a:spcPts val="0"/>
              </a:spcAft>
              <a:buSzPts val="1150"/>
              <a:buNone/>
            </a:pPr>
            <a:r>
              <a:rPr lang="en-US" sz="1500">
                <a:latin typeface="Arial"/>
                <a:ea typeface="Arial"/>
                <a:cs typeface="Arial"/>
                <a:sym typeface="Arial"/>
              </a:rPr>
              <a:t>The </a:t>
            </a:r>
            <a:r>
              <a:rPr lang="en-US" sz="1500" b="1">
                <a:solidFill>
                  <a:schemeClr val="dk2"/>
                </a:solidFill>
                <a:latin typeface="Arial"/>
                <a:ea typeface="Arial"/>
                <a:cs typeface="Arial"/>
                <a:sym typeface="Arial"/>
              </a:rPr>
              <a:t>q score </a:t>
            </a:r>
            <a:r>
              <a:rPr lang="en-US" sz="1500">
                <a:latin typeface="Arial"/>
                <a:ea typeface="Arial"/>
                <a:cs typeface="Arial"/>
                <a:sym typeface="Arial"/>
              </a:rPr>
              <a:t>“measures the familiarity and appeal of personalities in a variety of categories to determine targeted audience attraction.</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The latest Q Score measurements reported by Sportico suggest the Los Angeles Angels star two-way player Shohei Ohtani ranks highest in likability, at 33%, which is slightly ahead of Michael Jordan, However, just 13% of Americans over the age of 6 know who Ohtani is, compared to 76% for Jordan. </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Major League Baseball’s biggest stars, including Ohtani’s teammate Mike Trout, the Dodgers’ Mookie Betts, Philadelphia’s Bryce Harper, and the New York Yankees’ Aaron Judge—all have familiarity levels below 25%.</a:t>
            </a:r>
            <a:endParaRPr sz="1500">
              <a:latin typeface="Arial"/>
              <a:ea typeface="Arial"/>
              <a:cs typeface="Arial"/>
              <a:sym typeface="Arial"/>
            </a:endParaRPr>
          </a:p>
          <a:p>
            <a:pPr marL="0" lvl="0" indent="0" algn="l" rtl="0">
              <a:lnSpc>
                <a:spcPct val="100000"/>
              </a:lnSpc>
              <a:spcBef>
                <a:spcPts val="0"/>
              </a:spcBef>
              <a:spcAft>
                <a:spcPts val="0"/>
              </a:spcAft>
              <a:buSzPts val="1150"/>
              <a:buNone/>
            </a:pPr>
            <a:endParaRPr sz="1500">
              <a:latin typeface="Arial"/>
              <a:ea typeface="Arial"/>
              <a:cs typeface="Arial"/>
              <a:sym typeface="Arial"/>
            </a:endParaRPr>
          </a:p>
          <a:p>
            <a:pPr marL="0" lvl="0" indent="0" algn="l" rtl="0">
              <a:lnSpc>
                <a:spcPct val="100000"/>
              </a:lnSpc>
              <a:spcBef>
                <a:spcPts val="0"/>
              </a:spcBef>
              <a:spcAft>
                <a:spcPts val="0"/>
              </a:spcAft>
              <a:buSzPts val="1150"/>
              <a:buNone/>
            </a:pPr>
            <a:endParaRPr sz="1500">
              <a:latin typeface="Arial"/>
              <a:ea typeface="Arial"/>
              <a:cs typeface="Arial"/>
              <a:sym typeface="Arial"/>
            </a:endParaRPr>
          </a:p>
        </p:txBody>
      </p:sp>
      <p:cxnSp>
        <p:nvCxnSpPr>
          <p:cNvPr id="263" name="Google Shape;263;p2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64" name="Google Shape;264;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5" name="Google Shape;265;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2"/>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271" name="Google Shape;271;p22"/>
          <p:cNvSpPr txBox="1">
            <a:spLocks noGrp="1"/>
          </p:cNvSpPr>
          <p:nvPr>
            <p:ph type="body" idx="1"/>
          </p:nvPr>
        </p:nvSpPr>
        <p:spPr>
          <a:xfrm>
            <a:off x="938500" y="936978"/>
            <a:ext cx="7776522" cy="361244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Q Score</a:t>
            </a:r>
            <a:endParaRPr sz="1350"/>
          </a:p>
          <a:p>
            <a:pPr marL="0" lvl="0" indent="0" algn="l" rtl="0">
              <a:lnSpc>
                <a:spcPct val="100000"/>
              </a:lnSpc>
              <a:spcBef>
                <a:spcPts val="0"/>
              </a:spcBef>
              <a:spcAft>
                <a:spcPts val="0"/>
              </a:spcAft>
              <a:buSzPts val="1150"/>
              <a:buNone/>
            </a:pPr>
            <a:endParaRPr>
              <a:latin typeface="Arial"/>
              <a:ea typeface="Arial"/>
              <a:cs typeface="Arial"/>
              <a:sym typeface="Arial"/>
            </a:endParaRPr>
          </a:p>
          <a:p>
            <a:pPr marL="457200" lvl="0" indent="-323850" algn="l" rtl="0">
              <a:lnSpc>
                <a:spcPct val="100000"/>
              </a:lnSpc>
              <a:spcBef>
                <a:spcPts val="0"/>
              </a:spcBef>
              <a:spcAft>
                <a:spcPts val="0"/>
              </a:spcAft>
              <a:buSzPts val="1500"/>
              <a:buFont typeface="Arial"/>
              <a:buChar char="●"/>
            </a:pPr>
            <a:r>
              <a:rPr lang="en-US" sz="1500">
                <a:latin typeface="Arial"/>
                <a:ea typeface="Arial"/>
                <a:cs typeface="Arial"/>
                <a:sym typeface="Arial"/>
              </a:rPr>
              <a:t>Will Smith won the Oscar for Best Actor at the Oscars in 2022, which often has a positive impact on celebrity image. However, the internet exploded after he slapped Chris Rock on live TV, resulting in a swift meteoric drop in his Q score.</a:t>
            </a:r>
            <a:endParaRPr sz="1500">
              <a:latin typeface="Arial"/>
              <a:ea typeface="Arial"/>
              <a:cs typeface="Arial"/>
              <a:sym typeface="Arial"/>
            </a:endParaRPr>
          </a:p>
          <a:p>
            <a:pPr marL="914400" lvl="1"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Will Smith was considered one of the top 10 most positively viewed actors prior to the incident. </a:t>
            </a:r>
            <a:endParaRPr sz="1500">
              <a:latin typeface="Arial"/>
              <a:ea typeface="Arial"/>
              <a:cs typeface="Arial"/>
              <a:sym typeface="Arial"/>
            </a:endParaRPr>
          </a:p>
          <a:p>
            <a:pPr marL="914400" lvl="1"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After the Oscars, his positive Q score dropped from 39 to 24. His negative score more than doubled, from less than 10 to a score of 26. (source: Variety)</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Will Smith’s wife, Jada Pinkett Smith, already had a low positivity score, and it dropped even more after the incident, falling from 13 to 6 while the negative score increased from 29 to 44.</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Chris Rock’s public awareness score shot up from 66 to 84 following the incident.</a:t>
            </a:r>
            <a:endParaRPr sz="1500">
              <a:latin typeface="Arial"/>
              <a:ea typeface="Arial"/>
              <a:cs typeface="Arial"/>
              <a:sym typeface="Arial"/>
            </a:endParaRPr>
          </a:p>
          <a:p>
            <a:pPr marL="0" lvl="0" indent="0" algn="l" rtl="0">
              <a:lnSpc>
                <a:spcPct val="100000"/>
              </a:lnSpc>
              <a:spcBef>
                <a:spcPts val="1000"/>
              </a:spcBef>
              <a:spcAft>
                <a:spcPts val="0"/>
              </a:spcAft>
              <a:buSzPts val="1150"/>
              <a:buNone/>
            </a:pPr>
            <a:endParaRPr sz="1400">
              <a:latin typeface="Arial"/>
              <a:ea typeface="Arial"/>
              <a:cs typeface="Arial"/>
              <a:sym typeface="Arial"/>
            </a:endParaRPr>
          </a:p>
          <a:p>
            <a:pPr marL="395287" lvl="0" indent="-395287" algn="l" rtl="0">
              <a:lnSpc>
                <a:spcPct val="100000"/>
              </a:lnSpc>
              <a:spcBef>
                <a:spcPts val="0"/>
              </a:spcBef>
              <a:spcAft>
                <a:spcPts val="0"/>
              </a:spcAft>
              <a:buSzPts val="1150"/>
              <a:buNone/>
            </a:pPr>
            <a:endParaRPr sz="1400">
              <a:latin typeface="Arial"/>
              <a:ea typeface="Arial"/>
              <a:cs typeface="Arial"/>
              <a:sym typeface="Arial"/>
            </a:endParaRPr>
          </a:p>
        </p:txBody>
      </p:sp>
      <p:cxnSp>
        <p:nvCxnSpPr>
          <p:cNvPr id="272" name="Google Shape;272;p2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73" name="Google Shape;273;p2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4" name="Google Shape;274;p2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g23810ac15ee_0_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80" name="Google Shape;280;g23810ac15ee_0_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281" name="Google Shape;281;g23810ac15ee_0_8"/>
          <p:cNvPicPr preferRelativeResize="0"/>
          <p:nvPr/>
        </p:nvPicPr>
        <p:blipFill rotWithShape="1">
          <a:blip r:embed="rId4">
            <a:alphaModFix/>
          </a:blip>
          <a:srcRect/>
          <a:stretch/>
        </p:blipFill>
        <p:spPr>
          <a:xfrm>
            <a:off x="2389328" y="332325"/>
            <a:ext cx="4365350" cy="43566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23"/>
          <p:cNvSpPr txBox="1">
            <a:spLocks noGrp="1"/>
          </p:cNvSpPr>
          <p:nvPr>
            <p:ph type="title"/>
          </p:nvPr>
        </p:nvSpPr>
        <p:spPr>
          <a:xfrm>
            <a:off x="496711" y="451868"/>
            <a:ext cx="5735700" cy="49195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RISK</a:t>
            </a:r>
            <a:endParaRPr b="1">
              <a:latin typeface="Arial"/>
              <a:ea typeface="Arial"/>
              <a:cs typeface="Arial"/>
              <a:sym typeface="Arial"/>
            </a:endParaRPr>
          </a:p>
        </p:txBody>
      </p:sp>
      <p:sp>
        <p:nvSpPr>
          <p:cNvPr id="287" name="Google Shape;287;p23"/>
          <p:cNvSpPr txBox="1">
            <a:spLocks noGrp="1"/>
          </p:cNvSpPr>
          <p:nvPr>
            <p:ph type="body" idx="1"/>
          </p:nvPr>
        </p:nvSpPr>
        <p:spPr>
          <a:xfrm>
            <a:off x="496700" y="1064325"/>
            <a:ext cx="7972800" cy="3485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400" b="1">
                <a:solidFill>
                  <a:schemeClr val="lt1"/>
                </a:solidFill>
                <a:latin typeface="Arial"/>
                <a:ea typeface="Arial"/>
                <a:cs typeface="Arial"/>
                <a:sym typeface="Arial"/>
              </a:rPr>
              <a:t>Finding the right athlete or celebrity to align with the brand can be challenging and </a:t>
            </a:r>
            <a:r>
              <a:rPr lang="en-US" sz="1400" b="1">
                <a:latin typeface="Arial"/>
                <a:ea typeface="Arial"/>
                <a:cs typeface="Arial"/>
                <a:sym typeface="Arial"/>
              </a:rPr>
              <a:t>carries</a:t>
            </a:r>
            <a:r>
              <a:rPr lang="en-US" sz="1400" b="1">
                <a:solidFill>
                  <a:schemeClr val="lt1"/>
                </a:solidFill>
                <a:latin typeface="Arial"/>
                <a:ea typeface="Arial"/>
                <a:cs typeface="Arial"/>
                <a:sym typeface="Arial"/>
              </a:rPr>
              <a:t> a certain amount of risk.  </a:t>
            </a:r>
            <a:endParaRPr sz="1400" b="1">
              <a:solidFill>
                <a:schemeClr val="lt1"/>
              </a:solidFill>
              <a:latin typeface="Arial"/>
              <a:ea typeface="Arial"/>
              <a:cs typeface="Arial"/>
              <a:sym typeface="Arial"/>
            </a:endParaRPr>
          </a:p>
          <a:p>
            <a:pPr marL="0" lvl="0" indent="0" algn="l" rtl="0">
              <a:lnSpc>
                <a:spcPct val="100000"/>
              </a:lnSpc>
              <a:spcBef>
                <a:spcPts val="1000"/>
              </a:spcBef>
              <a:spcAft>
                <a:spcPts val="0"/>
              </a:spcAft>
              <a:buSzPts val="1150"/>
              <a:buNone/>
            </a:pPr>
            <a:r>
              <a:rPr lang="en-US" sz="1400">
                <a:solidFill>
                  <a:schemeClr val="lt1"/>
                </a:solidFill>
                <a:latin typeface="Arial"/>
                <a:ea typeface="Arial"/>
                <a:cs typeface="Arial"/>
                <a:sym typeface="Arial"/>
              </a:rPr>
              <a:t>If the athlete or celebrity says or posts something controversial on social media, the company is at risk because of their association with the individual. </a:t>
            </a:r>
            <a:endParaRPr sz="1400">
              <a:latin typeface="Arial"/>
              <a:ea typeface="Arial"/>
              <a:cs typeface="Arial"/>
              <a:sym typeface="Arial"/>
            </a:endParaRPr>
          </a:p>
          <a:p>
            <a:pPr marL="395288" lvl="0" indent="-395288" algn="l" rtl="0">
              <a:lnSpc>
                <a:spcPct val="100000"/>
              </a:lnSpc>
              <a:spcBef>
                <a:spcPts val="1000"/>
              </a:spcBef>
              <a:spcAft>
                <a:spcPts val="0"/>
              </a:spcAft>
              <a:buSzPts val="1150"/>
              <a:buNone/>
            </a:pPr>
            <a:r>
              <a:rPr lang="en-US" sz="1400">
                <a:latin typeface="Arial"/>
                <a:ea typeface="Arial"/>
                <a:cs typeface="Arial"/>
                <a:sym typeface="Arial"/>
              </a:rPr>
              <a:t>●	NASCAR driver Kyle Larson was dropped by his sponsors, including McDonalds, Credit One Bank and Chevrolet, after using a racial slur during a live-streamed virtual race during the pandemic.</a:t>
            </a:r>
            <a:endParaRPr sz="1400">
              <a:latin typeface="Arial"/>
              <a:ea typeface="Arial"/>
              <a:cs typeface="Arial"/>
              <a:sym typeface="Arial"/>
            </a:endParaRPr>
          </a:p>
          <a:p>
            <a:pPr marL="395288" lvl="0" indent="-395288" algn="l" rtl="0">
              <a:lnSpc>
                <a:spcPct val="100000"/>
              </a:lnSpc>
              <a:spcBef>
                <a:spcPts val="600"/>
              </a:spcBef>
              <a:spcAft>
                <a:spcPts val="0"/>
              </a:spcAft>
              <a:buSzPts val="1150"/>
              <a:buNone/>
            </a:pPr>
            <a:r>
              <a:rPr lang="en-US" sz="1400">
                <a:latin typeface="Arial"/>
                <a:ea typeface="Arial"/>
                <a:cs typeface="Arial"/>
                <a:sym typeface="Arial"/>
              </a:rPr>
              <a:t>●	The decision by a number of PGA Golfers to defect from the PGA Tour and join the Saudi-backed LIV Golf tour resulted in lost sponsorships</a:t>
            </a:r>
            <a:endParaRPr sz="1400">
              <a:latin typeface="Arial"/>
              <a:ea typeface="Arial"/>
              <a:cs typeface="Arial"/>
              <a:sym typeface="Arial"/>
            </a:endParaRPr>
          </a:p>
          <a:p>
            <a:pPr marL="852488" lvl="1" indent="-395288" algn="l" rtl="0">
              <a:lnSpc>
                <a:spcPct val="100000"/>
              </a:lnSpc>
              <a:spcBef>
                <a:spcPts val="1000"/>
              </a:spcBef>
              <a:spcAft>
                <a:spcPts val="0"/>
              </a:spcAft>
              <a:buSzPts val="1150"/>
              <a:buNone/>
            </a:pPr>
            <a:r>
              <a:rPr lang="en-US" sz="1400">
                <a:latin typeface="Arial"/>
                <a:ea typeface="Arial"/>
                <a:cs typeface="Arial"/>
                <a:sym typeface="Arial"/>
              </a:rPr>
              <a:t>○	Amstel, KPMG, and Workday all dropped Phil Mickelson as a brand ambassador</a:t>
            </a:r>
            <a:endParaRPr sz="1400">
              <a:latin typeface="Arial"/>
              <a:ea typeface="Arial"/>
              <a:cs typeface="Arial"/>
              <a:sym typeface="Arial"/>
            </a:endParaRPr>
          </a:p>
          <a:p>
            <a:pPr marL="852488" lvl="1" indent="-395288" algn="l" rtl="0">
              <a:lnSpc>
                <a:spcPct val="100000"/>
              </a:lnSpc>
              <a:spcBef>
                <a:spcPts val="0"/>
              </a:spcBef>
              <a:spcAft>
                <a:spcPts val="0"/>
              </a:spcAft>
              <a:buSzPts val="1150"/>
              <a:buNone/>
            </a:pPr>
            <a:r>
              <a:rPr lang="en-US" sz="1400">
                <a:latin typeface="Arial"/>
                <a:ea typeface="Arial"/>
                <a:cs typeface="Arial"/>
                <a:sym typeface="Arial"/>
              </a:rPr>
              <a:t>○	Royal Bank of Canada cut ties with Dustin Johnson and Graeme McDowell</a:t>
            </a:r>
            <a:endParaRPr sz="1400">
              <a:latin typeface="Arial"/>
              <a:ea typeface="Arial"/>
              <a:cs typeface="Arial"/>
              <a:sym typeface="Arial"/>
            </a:endParaRPr>
          </a:p>
          <a:p>
            <a:pPr marL="852488" lvl="1" indent="-395288" algn="l" rtl="0">
              <a:lnSpc>
                <a:spcPct val="100000"/>
              </a:lnSpc>
              <a:spcBef>
                <a:spcPts val="0"/>
              </a:spcBef>
              <a:spcAft>
                <a:spcPts val="0"/>
              </a:spcAft>
              <a:buSzPts val="1150"/>
              <a:buNone/>
            </a:pPr>
            <a:r>
              <a:rPr lang="en-US" sz="1400">
                <a:latin typeface="Arial"/>
                <a:ea typeface="Arial"/>
                <a:cs typeface="Arial"/>
                <a:sym typeface="Arial"/>
              </a:rPr>
              <a:t>○	Rocket Mortgage immediately ended its partnership with Bryson DeChambeau</a:t>
            </a:r>
            <a:endParaRPr sz="1400">
              <a:latin typeface="Arial"/>
              <a:ea typeface="Arial"/>
              <a:cs typeface="Arial"/>
              <a:sym typeface="Arial"/>
            </a:endParaRPr>
          </a:p>
          <a:p>
            <a:pPr marL="852488" lvl="1" indent="-395288" algn="l" rtl="0">
              <a:lnSpc>
                <a:spcPct val="100000"/>
              </a:lnSpc>
              <a:spcBef>
                <a:spcPts val="0"/>
              </a:spcBef>
              <a:spcAft>
                <a:spcPts val="0"/>
              </a:spcAft>
              <a:buSzPts val="1150"/>
              <a:buNone/>
            </a:pPr>
            <a:r>
              <a:rPr lang="en-US" sz="1400">
                <a:latin typeface="Arial"/>
                <a:ea typeface="Arial"/>
                <a:cs typeface="Arial"/>
                <a:sym typeface="Arial"/>
              </a:rPr>
              <a:t>○	U.S. law firm Cozen O’Connor cut ties with Jason Kokrak</a:t>
            </a:r>
            <a:endParaRPr sz="1400">
              <a:latin typeface="Arial"/>
              <a:ea typeface="Arial"/>
              <a:cs typeface="Arial"/>
              <a:sym typeface="Arial"/>
            </a:endParaRPr>
          </a:p>
          <a:p>
            <a:pPr marL="852488" lvl="1" indent="-395288" algn="l" rtl="0">
              <a:lnSpc>
                <a:spcPct val="100000"/>
              </a:lnSpc>
              <a:spcBef>
                <a:spcPts val="0"/>
              </a:spcBef>
              <a:spcAft>
                <a:spcPts val="0"/>
              </a:spcAft>
              <a:buSzPts val="1150"/>
              <a:buNone/>
            </a:pPr>
            <a:r>
              <a:rPr lang="en-US" sz="1400">
                <a:latin typeface="Arial"/>
                <a:ea typeface="Arial"/>
                <a:cs typeface="Arial"/>
                <a:sym typeface="Arial"/>
              </a:rPr>
              <a:t>○	Mutual of Omaha ended its long-time relationship with Henrik Stenson</a:t>
            </a:r>
            <a:endParaRPr sz="1400">
              <a:latin typeface="Arial"/>
              <a:ea typeface="Arial"/>
              <a:cs typeface="Arial"/>
              <a:sym typeface="Arial"/>
            </a:endParaRPr>
          </a:p>
          <a:p>
            <a:pPr marL="852488" lvl="1" indent="-395288" algn="l" rtl="0">
              <a:lnSpc>
                <a:spcPct val="100000"/>
              </a:lnSpc>
              <a:spcBef>
                <a:spcPts val="0"/>
              </a:spcBef>
              <a:spcAft>
                <a:spcPts val="0"/>
              </a:spcAft>
              <a:buSzPts val="1150"/>
              <a:buNone/>
            </a:pPr>
            <a:r>
              <a:rPr lang="en-US" sz="1400">
                <a:latin typeface="Arial"/>
                <a:ea typeface="Arial"/>
                <a:cs typeface="Arial"/>
                <a:sym typeface="Arial"/>
              </a:rPr>
              <a:t>○	Lee Westwood was dropped by UPS</a:t>
            </a:r>
            <a:endParaRPr sz="1400">
              <a:latin typeface="Arial"/>
              <a:ea typeface="Arial"/>
              <a:cs typeface="Arial"/>
              <a:sym typeface="Arial"/>
            </a:endParaRPr>
          </a:p>
          <a:p>
            <a:pPr marL="395288" lvl="0" indent="-395288" algn="l" rtl="0">
              <a:lnSpc>
                <a:spcPct val="100000"/>
              </a:lnSpc>
              <a:spcBef>
                <a:spcPts val="600"/>
              </a:spcBef>
              <a:spcAft>
                <a:spcPts val="600"/>
              </a:spcAft>
              <a:buSzPts val="1150"/>
              <a:buNone/>
            </a:pPr>
            <a:endParaRPr sz="1400">
              <a:latin typeface="Arial"/>
              <a:ea typeface="Arial"/>
              <a:cs typeface="Arial"/>
              <a:sym typeface="Arial"/>
            </a:endParaRPr>
          </a:p>
        </p:txBody>
      </p:sp>
      <p:cxnSp>
        <p:nvCxnSpPr>
          <p:cNvPr id="288" name="Google Shape;288;p23"/>
          <p:cNvCxnSpPr/>
          <p:nvPr/>
        </p:nvCxnSpPr>
        <p:spPr>
          <a:xfrm>
            <a:off x="601561" y="43691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89" name="Google Shape;289;p2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0" name="Google Shape;290;p2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24"/>
          <p:cNvSpPr txBox="1">
            <a:spLocks noGrp="1"/>
          </p:cNvSpPr>
          <p:nvPr>
            <p:ph type="title"/>
          </p:nvPr>
        </p:nvSpPr>
        <p:spPr>
          <a:xfrm>
            <a:off x="727226" y="445025"/>
            <a:ext cx="6873300" cy="49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SUCCESSFUL ENDORSEMENT CAMPAIGNS</a:t>
            </a:r>
            <a:endParaRPr b="1">
              <a:latin typeface="Arial"/>
              <a:ea typeface="Arial"/>
              <a:cs typeface="Arial"/>
              <a:sym typeface="Arial"/>
            </a:endParaRPr>
          </a:p>
        </p:txBody>
      </p:sp>
      <p:sp>
        <p:nvSpPr>
          <p:cNvPr id="296" name="Google Shape;296;p24"/>
          <p:cNvSpPr txBox="1">
            <a:spLocks noGrp="1"/>
          </p:cNvSpPr>
          <p:nvPr>
            <p:ph type="body" idx="1"/>
          </p:nvPr>
        </p:nvSpPr>
        <p:spPr>
          <a:xfrm>
            <a:off x="727226" y="1037300"/>
            <a:ext cx="4990200" cy="361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500">
                <a:solidFill>
                  <a:schemeClr val="lt1"/>
                </a:solidFill>
                <a:latin typeface="Arial"/>
                <a:ea typeface="Arial"/>
                <a:cs typeface="Arial"/>
                <a:sym typeface="Arial"/>
              </a:rPr>
              <a:t>The most successful campaigns will feature athletes or celebrities who actively promote the product or brand. </a:t>
            </a:r>
            <a:endParaRPr sz="1500">
              <a:latin typeface="Arial"/>
              <a:ea typeface="Arial"/>
              <a:cs typeface="Arial"/>
              <a:sym typeface="Arial"/>
            </a:endParaRPr>
          </a:p>
          <a:p>
            <a:pPr marL="0" lvl="0" indent="0" algn="l" rtl="0">
              <a:lnSpc>
                <a:spcPct val="100000"/>
              </a:lnSpc>
              <a:spcBef>
                <a:spcPts val="1000"/>
              </a:spcBef>
              <a:spcAft>
                <a:spcPts val="0"/>
              </a:spcAft>
              <a:buSzPts val="1150"/>
              <a:buNone/>
            </a:pPr>
            <a:r>
              <a:rPr lang="en-US" sz="1500">
                <a:latin typeface="Arial"/>
                <a:ea typeface="Arial"/>
                <a:cs typeface="Arial"/>
                <a:sym typeface="Arial"/>
              </a:rPr>
              <a:t>Consumers must believe the athlete or celebrity uses the product or service otherwise the campaign’s credibility risks being undermined.</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Popular singer/songwriter Ed Sheeran — a self-declared lifelong Heinz Ketchup lover who has the Heinz logo tattooed on his arm — teamed with the brand in 2019 to create limited-edition “Edchup” bottles.</a:t>
            </a:r>
            <a:endParaRPr sz="1500">
              <a:latin typeface="Arial"/>
              <a:ea typeface="Arial"/>
              <a:cs typeface="Arial"/>
              <a:sym typeface="Arial"/>
            </a:endParaRPr>
          </a:p>
        </p:txBody>
      </p:sp>
      <p:cxnSp>
        <p:nvCxnSpPr>
          <p:cNvPr id="297" name="Google Shape;297;p24"/>
          <p:cNvCxnSpPr/>
          <p:nvPr/>
        </p:nvCxnSpPr>
        <p:spPr>
          <a:xfrm>
            <a:off x="727226"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98" name="Google Shape;298;p2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9" name="Google Shape;299;p2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300" name="Google Shape;300;p24"/>
          <p:cNvPicPr preferRelativeResize="0"/>
          <p:nvPr/>
        </p:nvPicPr>
        <p:blipFill rotWithShape="1">
          <a:blip r:embed="rId4">
            <a:alphaModFix/>
          </a:blip>
          <a:srcRect/>
          <a:stretch/>
        </p:blipFill>
        <p:spPr>
          <a:xfrm>
            <a:off x="5907387" y="1700212"/>
            <a:ext cx="2619375" cy="1743075"/>
          </a:xfrm>
          <a:prstGeom prst="rect">
            <a:avLst/>
          </a:prstGeom>
          <a:noFill/>
          <a:ln>
            <a:noFill/>
          </a:ln>
          <a:effectLst>
            <a:outerShdw blurRad="190500" algn="tl" rotWithShape="0">
              <a:srgbClr val="000000">
                <a:alpha val="69411"/>
              </a:srgbClr>
            </a:outerShdw>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5"/>
          <p:cNvSpPr txBox="1">
            <a:spLocks noGrp="1"/>
          </p:cNvSpPr>
          <p:nvPr>
            <p:ph type="title"/>
          </p:nvPr>
        </p:nvSpPr>
        <p:spPr>
          <a:xfrm>
            <a:off x="985949" y="535125"/>
            <a:ext cx="6873300" cy="49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SUCCESSFUL ENDORSEMENT CAMPAIGNS</a:t>
            </a:r>
            <a:endParaRPr b="1">
              <a:latin typeface="Arial"/>
              <a:ea typeface="Arial"/>
              <a:cs typeface="Arial"/>
              <a:sym typeface="Arial"/>
            </a:endParaRPr>
          </a:p>
        </p:txBody>
      </p:sp>
      <p:sp>
        <p:nvSpPr>
          <p:cNvPr id="306" name="Google Shape;306;p25"/>
          <p:cNvSpPr txBox="1">
            <a:spLocks noGrp="1"/>
          </p:cNvSpPr>
          <p:nvPr>
            <p:ph type="body" idx="1"/>
          </p:nvPr>
        </p:nvSpPr>
        <p:spPr>
          <a:xfrm>
            <a:off x="985949" y="1027078"/>
            <a:ext cx="7172100" cy="3612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400" b="1">
                <a:latin typeface="Arial"/>
                <a:ea typeface="Arial"/>
                <a:cs typeface="Arial"/>
                <a:sym typeface="Arial"/>
              </a:rPr>
              <a:t>The athletes who earned the most from endorsement deals, appearances, licensing income and other business endeavors last year, according to the 2023 Forbes report:</a:t>
            </a:r>
            <a:endParaRPr sz="1400" b="1">
              <a:latin typeface="Arial"/>
              <a:ea typeface="Arial"/>
              <a:cs typeface="Arial"/>
              <a:sym typeface="Arial"/>
            </a:endParaRPr>
          </a:p>
          <a:p>
            <a:pPr marL="457200" lvl="0" indent="-317500" algn="l" rtl="0">
              <a:lnSpc>
                <a:spcPct val="100000"/>
              </a:lnSpc>
              <a:spcBef>
                <a:spcPts val="1000"/>
              </a:spcBef>
              <a:spcAft>
                <a:spcPts val="0"/>
              </a:spcAft>
              <a:buSzPts val="1400"/>
              <a:buFont typeface="Arial"/>
              <a:buChar char="●"/>
            </a:pPr>
            <a:r>
              <a:rPr lang="en-US" sz="1400" b="1">
                <a:solidFill>
                  <a:schemeClr val="dk2"/>
                </a:solidFill>
                <a:latin typeface="Arial"/>
                <a:ea typeface="Arial"/>
                <a:cs typeface="Arial"/>
                <a:sym typeface="Arial"/>
              </a:rPr>
              <a:t>Roger Federer (tennis) - $95 million</a:t>
            </a:r>
            <a:br>
              <a:rPr lang="en-US" sz="1400">
                <a:latin typeface="Arial"/>
                <a:ea typeface="Arial"/>
                <a:cs typeface="Arial"/>
                <a:sym typeface="Arial"/>
              </a:rPr>
            </a:br>
            <a:r>
              <a:rPr lang="en-US" sz="1400">
                <a:latin typeface="Arial"/>
                <a:ea typeface="Arial"/>
                <a:cs typeface="Arial"/>
                <a:sym typeface="Arial"/>
              </a:rPr>
              <a:t>Compare that to the $100,000 he earned playing tennis</a:t>
            </a:r>
            <a:endParaRPr sz="1400">
              <a:latin typeface="Arial"/>
              <a:ea typeface="Arial"/>
              <a:cs typeface="Arial"/>
              <a:sym typeface="Arial"/>
            </a:endParaRPr>
          </a:p>
          <a:p>
            <a:pPr marL="457200" lvl="0" indent="-317500" algn="l" rtl="0">
              <a:lnSpc>
                <a:spcPct val="100000"/>
              </a:lnSpc>
              <a:spcBef>
                <a:spcPts val="1000"/>
              </a:spcBef>
              <a:spcAft>
                <a:spcPts val="0"/>
              </a:spcAft>
              <a:buSzPts val="1400"/>
              <a:buFont typeface="Arial"/>
              <a:buChar char="●"/>
            </a:pPr>
            <a:r>
              <a:rPr lang="en-US" sz="1400" b="1">
                <a:solidFill>
                  <a:schemeClr val="dk2"/>
                </a:solidFill>
                <a:latin typeface="Arial"/>
                <a:ea typeface="Arial"/>
                <a:cs typeface="Arial"/>
                <a:sym typeface="Arial"/>
              </a:rPr>
              <a:t>Cristiano Ronaldo (soccer) - $90 million </a:t>
            </a:r>
            <a:br>
              <a:rPr lang="en-US" sz="1400">
                <a:latin typeface="Arial"/>
                <a:ea typeface="Arial"/>
                <a:cs typeface="Arial"/>
                <a:sym typeface="Arial"/>
              </a:rPr>
            </a:br>
            <a:r>
              <a:rPr lang="en-US" sz="1400">
                <a:latin typeface="Arial"/>
                <a:ea typeface="Arial"/>
                <a:cs typeface="Arial"/>
                <a:sym typeface="Arial"/>
              </a:rPr>
              <a:t>Nearly doubled the $46 million he earned on the pitch</a:t>
            </a:r>
            <a:endParaRPr sz="1400">
              <a:latin typeface="Arial"/>
              <a:ea typeface="Arial"/>
              <a:cs typeface="Arial"/>
              <a:sym typeface="Arial"/>
            </a:endParaRPr>
          </a:p>
          <a:p>
            <a:pPr marL="457200" lvl="0" indent="-317500" algn="l" rtl="0">
              <a:lnSpc>
                <a:spcPct val="100000"/>
              </a:lnSpc>
              <a:spcBef>
                <a:spcPts val="1000"/>
              </a:spcBef>
              <a:spcAft>
                <a:spcPts val="0"/>
              </a:spcAft>
              <a:buSzPts val="1400"/>
              <a:buFont typeface="Arial"/>
              <a:buChar char="●"/>
            </a:pPr>
            <a:r>
              <a:rPr lang="en-US" sz="1400" b="1">
                <a:solidFill>
                  <a:schemeClr val="dk2"/>
                </a:solidFill>
                <a:latin typeface="Arial"/>
                <a:ea typeface="Arial"/>
                <a:cs typeface="Arial"/>
                <a:sym typeface="Arial"/>
              </a:rPr>
              <a:t>LeBron James (basketball) - $75 million </a:t>
            </a:r>
            <a:br>
              <a:rPr lang="en-US" sz="1400">
                <a:latin typeface="Arial"/>
                <a:ea typeface="Arial"/>
                <a:cs typeface="Arial"/>
                <a:sym typeface="Arial"/>
              </a:rPr>
            </a:br>
            <a:r>
              <a:rPr lang="en-US" sz="1400">
                <a:latin typeface="Arial"/>
                <a:ea typeface="Arial"/>
                <a:cs typeface="Arial"/>
                <a:sym typeface="Arial"/>
              </a:rPr>
              <a:t>LeBron’s on-court earnings were $44.5 million</a:t>
            </a:r>
            <a:endParaRPr sz="1400">
              <a:latin typeface="Arial"/>
              <a:ea typeface="Arial"/>
              <a:cs typeface="Arial"/>
              <a:sym typeface="Arial"/>
            </a:endParaRPr>
          </a:p>
          <a:p>
            <a:pPr marL="457200" lvl="0" indent="-317500" algn="l" rtl="0">
              <a:lnSpc>
                <a:spcPct val="100000"/>
              </a:lnSpc>
              <a:spcBef>
                <a:spcPts val="1000"/>
              </a:spcBef>
              <a:spcAft>
                <a:spcPts val="0"/>
              </a:spcAft>
              <a:buSzPts val="1400"/>
              <a:buFont typeface="Arial"/>
              <a:buChar char="●"/>
            </a:pPr>
            <a:r>
              <a:rPr lang="en-US" sz="1400" b="1">
                <a:solidFill>
                  <a:schemeClr val="dk2"/>
                </a:solidFill>
                <a:latin typeface="Arial"/>
                <a:ea typeface="Arial"/>
                <a:cs typeface="Arial"/>
                <a:sym typeface="Arial"/>
              </a:rPr>
              <a:t>Lionel Messi (soccer) - $65 million </a:t>
            </a:r>
            <a:br>
              <a:rPr lang="en-US" sz="1400">
                <a:latin typeface="Arial"/>
                <a:ea typeface="Arial"/>
                <a:cs typeface="Arial"/>
                <a:sym typeface="Arial"/>
              </a:rPr>
            </a:br>
            <a:r>
              <a:rPr lang="en-US" sz="1400">
                <a:latin typeface="Arial"/>
                <a:ea typeface="Arial"/>
                <a:cs typeface="Arial"/>
                <a:sym typeface="Arial"/>
              </a:rPr>
              <a:t>Messi also earned $65 million playing soccer</a:t>
            </a:r>
            <a:endParaRPr sz="1400">
              <a:latin typeface="Arial"/>
              <a:ea typeface="Arial"/>
              <a:cs typeface="Arial"/>
              <a:sym typeface="Arial"/>
            </a:endParaRPr>
          </a:p>
          <a:p>
            <a:pPr marL="457200" lvl="0" indent="-317500" algn="l" rtl="0">
              <a:lnSpc>
                <a:spcPct val="100000"/>
              </a:lnSpc>
              <a:spcBef>
                <a:spcPts val="1000"/>
              </a:spcBef>
              <a:spcAft>
                <a:spcPts val="0"/>
              </a:spcAft>
              <a:buSzPts val="1400"/>
              <a:buFont typeface="Arial"/>
              <a:buChar char="●"/>
            </a:pPr>
            <a:r>
              <a:rPr lang="en-US" sz="1400" b="1">
                <a:solidFill>
                  <a:schemeClr val="dk2"/>
                </a:solidFill>
                <a:latin typeface="Arial"/>
                <a:ea typeface="Arial"/>
                <a:cs typeface="Arial"/>
                <a:sym typeface="Arial"/>
              </a:rPr>
              <a:t>Stephen Curry (basketball) - $52 million</a:t>
            </a:r>
            <a:br>
              <a:rPr lang="en-US" sz="1400" b="1">
                <a:latin typeface="Arial"/>
                <a:ea typeface="Arial"/>
                <a:cs typeface="Arial"/>
                <a:sym typeface="Arial"/>
              </a:rPr>
            </a:br>
            <a:r>
              <a:rPr lang="en-US" sz="1400">
                <a:latin typeface="Arial"/>
                <a:ea typeface="Arial"/>
                <a:cs typeface="Arial"/>
                <a:sym typeface="Arial"/>
              </a:rPr>
              <a:t>Curry earned $48.4 million playing for the Warriors</a:t>
            </a:r>
            <a:endParaRPr sz="1400">
              <a:latin typeface="Arial"/>
              <a:ea typeface="Arial"/>
              <a:cs typeface="Arial"/>
              <a:sym typeface="Arial"/>
            </a:endParaRPr>
          </a:p>
          <a:p>
            <a:pPr marL="0" lvl="0" indent="0" algn="l" rtl="0">
              <a:lnSpc>
                <a:spcPct val="100000"/>
              </a:lnSpc>
              <a:spcBef>
                <a:spcPts val="1000"/>
              </a:spcBef>
              <a:spcAft>
                <a:spcPts val="1000"/>
              </a:spcAft>
              <a:buSzPts val="1150"/>
              <a:buNone/>
            </a:pPr>
            <a:endParaRPr sz="1400">
              <a:latin typeface="Arial"/>
              <a:ea typeface="Arial"/>
              <a:cs typeface="Arial"/>
              <a:sym typeface="Arial"/>
            </a:endParaRPr>
          </a:p>
        </p:txBody>
      </p:sp>
      <p:cxnSp>
        <p:nvCxnSpPr>
          <p:cNvPr id="307" name="Google Shape;307;p25"/>
          <p:cNvCxnSpPr/>
          <p:nvPr/>
        </p:nvCxnSpPr>
        <p:spPr>
          <a:xfrm>
            <a:off x="985949" y="5041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08" name="Google Shape;308;p2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9" name="Google Shape;309;p2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26"/>
          <p:cNvSpPr txBox="1">
            <a:spLocks noGrp="1"/>
          </p:cNvSpPr>
          <p:nvPr>
            <p:ph type="title"/>
          </p:nvPr>
        </p:nvSpPr>
        <p:spPr>
          <a:xfrm>
            <a:off x="938499" y="445025"/>
            <a:ext cx="6873300" cy="492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IMPACT ON SALES</a:t>
            </a:r>
            <a:endParaRPr b="1">
              <a:latin typeface="Arial"/>
              <a:ea typeface="Arial"/>
              <a:cs typeface="Arial"/>
              <a:sym typeface="Arial"/>
            </a:endParaRPr>
          </a:p>
        </p:txBody>
      </p:sp>
      <p:sp>
        <p:nvSpPr>
          <p:cNvPr id="315" name="Google Shape;315;p26"/>
          <p:cNvSpPr txBox="1">
            <a:spLocks noGrp="1"/>
          </p:cNvSpPr>
          <p:nvPr>
            <p:ph type="body" idx="1"/>
          </p:nvPr>
        </p:nvSpPr>
        <p:spPr>
          <a:xfrm>
            <a:off x="938499" y="1017828"/>
            <a:ext cx="7172100" cy="3612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500">
                <a:solidFill>
                  <a:schemeClr val="lt1"/>
                </a:solidFill>
                <a:latin typeface="Arial"/>
                <a:ea typeface="Arial"/>
                <a:cs typeface="Arial"/>
                <a:sym typeface="Arial"/>
              </a:rPr>
              <a:t>Studies have shown that celebrity endorsements can be extremely effective in helping a company to successfully drive sales of its products and/or services.</a:t>
            </a:r>
            <a:endParaRPr sz="1500">
              <a:solidFill>
                <a:schemeClr val="lt1"/>
              </a:solidFill>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After signing on with Converse, Dwyane Wade’s support of the brand made an immediate impact as his likeness contributed to an 82 percent increase in sneaker sales in the first two years of the campaign. </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McDonald’s Travis Scott “celebrity meal” was so popular that it caused shortages in Quarter Pounders, disrupting the brand’s supply chain.</a:t>
            </a:r>
            <a:endParaRPr sz="1500">
              <a:latin typeface="Arial"/>
              <a:ea typeface="Arial"/>
              <a:cs typeface="Arial"/>
              <a:sym typeface="Arial"/>
            </a:endParaRPr>
          </a:p>
        </p:txBody>
      </p:sp>
      <p:cxnSp>
        <p:nvCxnSpPr>
          <p:cNvPr id="316" name="Google Shape;316;p26"/>
          <p:cNvCxnSpPr/>
          <p:nvPr/>
        </p:nvCxnSpPr>
        <p:spPr>
          <a:xfrm>
            <a:off x="938499"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17" name="Google Shape;317;p2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8" name="Google Shape;318;p2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7"/>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324" name="Google Shape;324;p27"/>
          <p:cNvSpPr txBox="1">
            <a:spLocks noGrp="1"/>
          </p:cNvSpPr>
          <p:nvPr>
            <p:ph type="subTitle" idx="1"/>
          </p:nvPr>
        </p:nvSpPr>
        <p:spPr>
          <a:xfrm>
            <a:off x="1718000" y="1332175"/>
            <a:ext cx="54435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sz="1600">
                <a:latin typeface="Arial"/>
                <a:ea typeface="Arial"/>
                <a:cs typeface="Arial"/>
                <a:sym typeface="Arial"/>
              </a:rPr>
              <a:t>Have you ever had a purchase decision that was somehow influenced by a celebrity endorsement?  Perhaps you became aware of a new product because of a post on social media, or chose to purchase something because of a commercial you saw online or on TV?</a:t>
            </a:r>
            <a:endParaRPr sz="1600">
              <a:latin typeface="Arial"/>
              <a:ea typeface="Arial"/>
              <a:cs typeface="Arial"/>
              <a:sym typeface="Arial"/>
            </a:endParaRPr>
          </a:p>
          <a:p>
            <a:pPr marL="0" lvl="0" indent="0" algn="l" rtl="0">
              <a:lnSpc>
                <a:spcPct val="100000"/>
              </a:lnSpc>
              <a:spcBef>
                <a:spcPts val="1000"/>
              </a:spcBef>
              <a:spcAft>
                <a:spcPts val="0"/>
              </a:spcAft>
              <a:buSzPts val="1800"/>
              <a:buNone/>
            </a:pPr>
            <a:r>
              <a:rPr lang="en-US" sz="1600">
                <a:latin typeface="Arial"/>
                <a:ea typeface="Arial"/>
                <a:cs typeface="Arial"/>
                <a:sym typeface="Arial"/>
              </a:rPr>
              <a:t>Have you ever noticed an athlete or celebrity’s image on the labeling or packaging of one of your favorite consumer goods or in a grocery store as you walk through the aisles?</a:t>
            </a: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p:txBody>
      </p:sp>
      <p:pic>
        <p:nvPicPr>
          <p:cNvPr id="325" name="Google Shape;325;p2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26" name="Google Shape;326;p2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b="0" i="0" u="none" strike="noStrike" cap="none">
                <a:solidFill>
                  <a:srgbClr val="3D85C6"/>
                </a:solidFill>
                <a:latin typeface="Oswald"/>
                <a:ea typeface="Oswald"/>
                <a:cs typeface="Oswald"/>
                <a:sym typeface="Oswald"/>
              </a:rPr>
              <a:t>Copyright 2023. Sports Career Consulting, LLC.</a:t>
            </a:r>
            <a:endParaRPr sz="800" b="0" i="0" u="none" strike="noStrike" cap="none">
              <a:solidFill>
                <a:srgbClr val="3D85C6"/>
              </a:solidFill>
              <a:latin typeface="Oswald"/>
              <a:ea typeface="Oswald"/>
              <a:cs typeface="Oswald"/>
              <a:sym typeface="Oswald"/>
            </a:endParaRPr>
          </a:p>
        </p:txBody>
      </p:sp>
      <p:pic>
        <p:nvPicPr>
          <p:cNvPr id="327" name="Google Shape;327;p27"/>
          <p:cNvPicPr preferRelativeResize="0"/>
          <p:nvPr/>
        </p:nvPicPr>
        <p:blipFill rotWithShape="1">
          <a:blip r:embed="rId4">
            <a:alphaModFix/>
          </a:blip>
          <a:srcRect/>
          <a:stretch/>
        </p:blipFill>
        <p:spPr>
          <a:xfrm>
            <a:off x="572425" y="128150"/>
            <a:ext cx="1145575" cy="116095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Google Shape;332;p2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3" name="Google Shape;333;p2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334" name="Google Shape;334;p28"/>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1297798" y="205300"/>
            <a:ext cx="6548400" cy="552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ENDORSEMENT EXAMPLE: GATORADE</a:t>
            </a:r>
            <a:endParaRPr b="1">
              <a:latin typeface="Arial"/>
              <a:ea typeface="Arial"/>
              <a:cs typeface="Arial"/>
              <a:sym typeface="Arial"/>
            </a:endParaRPr>
          </a:p>
        </p:txBody>
      </p:sp>
      <p:cxnSp>
        <p:nvCxnSpPr>
          <p:cNvPr id="65" name="Google Shape;65;p4"/>
          <p:cNvCxnSpPr/>
          <p:nvPr/>
        </p:nvCxnSpPr>
        <p:spPr>
          <a:xfrm>
            <a:off x="3572111" y="758188"/>
            <a:ext cx="1999800" cy="0"/>
          </a:xfrm>
          <a:prstGeom prst="straightConnector1">
            <a:avLst/>
          </a:prstGeom>
          <a:noFill/>
          <a:ln w="9525" cap="flat" cmpd="sng">
            <a:solidFill>
              <a:schemeClr val="accent1"/>
            </a:solidFill>
            <a:prstDash val="solid"/>
            <a:round/>
            <a:headEnd type="none" w="sm" len="sm"/>
            <a:tailEnd type="none" w="sm" len="sm"/>
          </a:ln>
        </p:spPr>
      </p:cxnSp>
      <p:pic>
        <p:nvPicPr>
          <p:cNvPr id="66" name="Google Shape;66;p4"/>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67" name="Google Shape;67;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68" name="Google Shape;68;p4"/>
          <p:cNvSpPr txBox="1"/>
          <p:nvPr/>
        </p:nvSpPr>
        <p:spPr>
          <a:xfrm>
            <a:off x="1166848" y="3717824"/>
            <a:ext cx="6810300" cy="124645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1200"/>
              </a:spcAft>
              <a:buClr>
                <a:srgbClr val="000000"/>
              </a:buClr>
              <a:buSzPts val="1400"/>
              <a:buFont typeface="Arial"/>
              <a:buNone/>
            </a:pPr>
            <a:r>
              <a:rPr lang="en-US" sz="1300" b="0" i="0" u="none" strike="noStrike" cap="none" dirty="0">
                <a:solidFill>
                  <a:schemeClr val="lt1"/>
                </a:solidFill>
                <a:latin typeface="+mn-lt"/>
                <a:ea typeface="Arial"/>
                <a:cs typeface="Arial"/>
                <a:sym typeface="Arial"/>
              </a:rPr>
              <a:t>Gatorade paid tribute to long-time endorser </a:t>
            </a:r>
            <a:r>
              <a:rPr lang="en-US" sz="1300" b="1" i="0" u="none" strike="noStrike" cap="none" dirty="0">
                <a:solidFill>
                  <a:schemeClr val="lt1"/>
                </a:solidFill>
                <a:latin typeface="+mn-lt"/>
                <a:ea typeface="Arial"/>
                <a:cs typeface="Arial"/>
                <a:sym typeface="Arial"/>
              </a:rPr>
              <a:t>Serena Williams</a:t>
            </a:r>
            <a:r>
              <a:rPr lang="en-US" sz="1300" b="0" i="0" u="none" strike="noStrike" cap="none" dirty="0">
                <a:solidFill>
                  <a:schemeClr val="lt1"/>
                </a:solidFill>
                <a:latin typeface="+mn-lt"/>
                <a:ea typeface="Arial"/>
                <a:cs typeface="Arial"/>
                <a:sym typeface="Arial"/>
              </a:rPr>
              <a:t> with the launch of a Beyoncé-narrated ad</a:t>
            </a:r>
            <a:r>
              <a:rPr lang="en-US" sz="1300" b="0" i="0" strike="noStrike" cap="none" dirty="0">
                <a:solidFill>
                  <a:schemeClr val="lt1"/>
                </a:solidFill>
                <a:latin typeface="+mn-lt"/>
                <a:ea typeface="Arial"/>
                <a:cs typeface="Arial"/>
                <a:sym typeface="Arial"/>
              </a:rPr>
              <a:t>, </a:t>
            </a:r>
            <a:r>
              <a:rPr lang="en-US" sz="1300" b="0" i="0" strike="noStrike" cap="none" dirty="0">
                <a:solidFill>
                  <a:schemeClr val="hlink"/>
                </a:solidFill>
                <a:latin typeface="+mn-lt"/>
                <a:ea typeface="Arial"/>
                <a:cs typeface="Arial"/>
                <a:sym typeface="Arial"/>
              </a:rPr>
              <a:t>“Love Means Everything.”</a:t>
            </a:r>
            <a:r>
              <a:rPr lang="en-US" sz="1300" b="0" i="0" strike="noStrike" cap="none" dirty="0">
                <a:solidFill>
                  <a:schemeClr val="lt1"/>
                </a:solidFill>
                <a:latin typeface="+mn-lt"/>
                <a:ea typeface="Arial"/>
                <a:cs typeface="Arial"/>
                <a:sym typeface="Arial"/>
              </a:rPr>
              <a:t> </a:t>
            </a:r>
            <a:r>
              <a:rPr lang="en-US" sz="1300" b="0" i="0" u="none" strike="noStrike" cap="none" dirty="0">
                <a:solidFill>
                  <a:schemeClr val="lt1"/>
                </a:solidFill>
                <a:latin typeface="+mn-lt"/>
                <a:ea typeface="Arial"/>
                <a:cs typeface="Arial"/>
                <a:sym typeface="Arial"/>
              </a:rPr>
              <a:t>The spot was released just prior to the 2022 U.S. Open–Serena’s final tournament before her retirement.</a:t>
            </a:r>
          </a:p>
          <a:p>
            <a:pPr algn="ctr">
              <a:buSzPts val="1400"/>
            </a:pPr>
            <a:r>
              <a:rPr lang="en-US" sz="1300" b="1" dirty="0">
                <a:solidFill>
                  <a:schemeClr val="bg1"/>
                </a:solidFill>
                <a:latin typeface="+mn-lt"/>
              </a:rPr>
              <a:t>WATCH: </a:t>
            </a:r>
            <a:r>
              <a:rPr lang="en-US" sz="1300" b="1" i="0" dirty="0">
                <a:solidFill>
                  <a:schemeClr val="bg2"/>
                </a:solidFill>
                <a:effectLst/>
                <a:latin typeface="+mn-lt"/>
                <a:hlinkClick r:id="rId5">
                  <a:extLst>
                    <a:ext uri="{A12FA001-AC4F-418D-AE19-62706E023703}">
                      <ahyp:hlinkClr xmlns:ahyp="http://schemas.microsoft.com/office/drawing/2018/hyperlinkcolor" val="tx"/>
                    </a:ext>
                  </a:extLst>
                </a:hlinkClick>
              </a:rPr>
              <a:t>Gatorade | Serena Williams | Love Means Everything</a:t>
            </a:r>
            <a:endParaRPr lang="en-US" sz="1300" b="1" i="0" dirty="0">
              <a:solidFill>
                <a:schemeClr val="bg2"/>
              </a:solidFill>
              <a:effectLst/>
              <a:latin typeface="+mn-lt"/>
            </a:endParaRPr>
          </a:p>
          <a:p>
            <a:pPr marL="0" marR="0" lvl="0" indent="0" algn="ctr" rtl="0">
              <a:lnSpc>
                <a:spcPct val="100000"/>
              </a:lnSpc>
              <a:spcBef>
                <a:spcPts val="0"/>
              </a:spcBef>
              <a:spcAft>
                <a:spcPts val="0"/>
              </a:spcAft>
              <a:buClr>
                <a:srgbClr val="000000"/>
              </a:buClr>
              <a:buSzPts val="1400"/>
              <a:buFont typeface="Arial"/>
              <a:buNone/>
            </a:pPr>
            <a:endParaRPr sz="1300" b="0" i="0" u="none" strike="noStrike" cap="none" dirty="0">
              <a:solidFill>
                <a:srgbClr val="000000"/>
              </a:solidFill>
              <a:latin typeface="+mn-lt"/>
              <a:ea typeface="Arial"/>
              <a:cs typeface="Arial"/>
              <a:sym typeface="Arial"/>
            </a:endParaRPr>
          </a:p>
        </p:txBody>
      </p:sp>
      <p:pic>
        <p:nvPicPr>
          <p:cNvPr id="2" name="Online Media 1" descr="Gatorade | Serena Williams |  Love Means Everything">
            <a:hlinkClick r:id="" action="ppaction://media"/>
            <a:extLst>
              <a:ext uri="{FF2B5EF4-FFF2-40B4-BE49-F238E27FC236}">
                <a16:creationId xmlns:a16="http://schemas.microsoft.com/office/drawing/2014/main" id="{62B31BDE-BBA6-85C0-ECC0-03BDF80A1281}"/>
              </a:ext>
            </a:extLst>
          </p:cNvPr>
          <p:cNvPicPr>
            <a:picLocks noRot="1" noChangeAspect="1"/>
          </p:cNvPicPr>
          <p:nvPr>
            <a:videoFile r:link="rId1"/>
          </p:nvPr>
        </p:nvPicPr>
        <p:blipFill>
          <a:blip r:embed="rId6"/>
          <a:stretch>
            <a:fillRect/>
          </a:stretch>
        </p:blipFill>
        <p:spPr>
          <a:xfrm>
            <a:off x="2189747" y="948642"/>
            <a:ext cx="4764505" cy="2691945"/>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5"/>
          <p:cNvSpPr txBox="1">
            <a:spLocks noGrp="1"/>
          </p:cNvSpPr>
          <p:nvPr>
            <p:ph type="title"/>
          </p:nvPr>
        </p:nvSpPr>
        <p:spPr>
          <a:xfrm>
            <a:off x="1171650" y="319700"/>
            <a:ext cx="6800700" cy="552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ENDORSEMENT EXAMPLE: POWERADE</a:t>
            </a:r>
            <a:endParaRPr b="1">
              <a:latin typeface="Arial"/>
              <a:ea typeface="Arial"/>
              <a:cs typeface="Arial"/>
              <a:sym typeface="Arial"/>
            </a:endParaRPr>
          </a:p>
          <a:p>
            <a:pPr marL="0" lvl="0" indent="0" algn="ctr" rtl="0">
              <a:lnSpc>
                <a:spcPct val="100000"/>
              </a:lnSpc>
              <a:spcBef>
                <a:spcPts val="0"/>
              </a:spcBef>
              <a:spcAft>
                <a:spcPts val="0"/>
              </a:spcAft>
              <a:buSzPts val="2400"/>
              <a:buNone/>
            </a:pPr>
            <a:endParaRPr b="1">
              <a:latin typeface="Arial"/>
              <a:ea typeface="Arial"/>
              <a:cs typeface="Arial"/>
              <a:sym typeface="Arial"/>
            </a:endParaRPr>
          </a:p>
          <a:p>
            <a:pPr marL="0" lvl="0" indent="0" algn="ctr" rtl="0">
              <a:lnSpc>
                <a:spcPct val="100000"/>
              </a:lnSpc>
              <a:spcBef>
                <a:spcPts val="0"/>
              </a:spcBef>
              <a:spcAft>
                <a:spcPts val="0"/>
              </a:spcAft>
              <a:buSzPts val="2400"/>
              <a:buNone/>
            </a:pPr>
            <a:endParaRPr b="1">
              <a:latin typeface="Arial"/>
              <a:ea typeface="Arial"/>
              <a:cs typeface="Arial"/>
              <a:sym typeface="Arial"/>
            </a:endParaRPr>
          </a:p>
        </p:txBody>
      </p:sp>
      <p:cxnSp>
        <p:nvCxnSpPr>
          <p:cNvPr id="75" name="Google Shape;75;p5"/>
          <p:cNvCxnSpPr/>
          <p:nvPr/>
        </p:nvCxnSpPr>
        <p:spPr>
          <a:xfrm>
            <a:off x="3190500" y="872588"/>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76" name="Google Shape;76;p5"/>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77" name="Google Shape;77;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78" name="Google Shape;78;p5"/>
          <p:cNvSpPr txBox="1"/>
          <p:nvPr/>
        </p:nvSpPr>
        <p:spPr>
          <a:xfrm>
            <a:off x="614797" y="3777400"/>
            <a:ext cx="7911965" cy="1046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1200"/>
              </a:spcAft>
              <a:buClr>
                <a:srgbClr val="000000"/>
              </a:buClr>
              <a:buSzPts val="1400"/>
              <a:buFont typeface="Arial"/>
              <a:buNone/>
            </a:pPr>
            <a:r>
              <a:rPr lang="en-US" sz="1300" b="0" i="0" u="none" strike="noStrike" cap="none" dirty="0">
                <a:solidFill>
                  <a:schemeClr val="lt1"/>
                </a:solidFill>
                <a:latin typeface="Arial"/>
                <a:ea typeface="Arial"/>
                <a:cs typeface="Arial"/>
                <a:sym typeface="Arial"/>
              </a:rPr>
              <a:t>POWERADE featured a slate of accomplished athletes including Simone Biles, Tom Daley, Chris Webber, and Jason Williams in the brand’s </a:t>
            </a:r>
            <a:r>
              <a:rPr lang="en-US" sz="1300" b="0" i="0" strike="noStrike" cap="none" dirty="0">
                <a:solidFill>
                  <a:schemeClr val="hlink"/>
                </a:solidFill>
                <a:latin typeface="Arial"/>
                <a:ea typeface="Arial"/>
                <a:cs typeface="Arial"/>
                <a:sym typeface="Arial"/>
              </a:rPr>
              <a:t>2022 “Pause is Power”</a:t>
            </a:r>
            <a:r>
              <a:rPr lang="en-US" sz="1300" b="0" i="0" u="none" strike="noStrike" cap="none" dirty="0">
                <a:solidFill>
                  <a:schemeClr val="lt1"/>
                </a:solidFill>
                <a:latin typeface="Arial"/>
                <a:ea typeface="Arial"/>
                <a:cs typeface="Arial"/>
                <a:sym typeface="Arial"/>
              </a:rPr>
              <a:t> campaign promoting mental health, which kicked off during the NCAA March Madness Selection Sunday telecast. </a:t>
            </a:r>
          </a:p>
          <a:p>
            <a:pPr algn="ctr">
              <a:buSzPts val="1400"/>
            </a:pPr>
            <a:r>
              <a:rPr lang="en-US" sz="1300" b="1" dirty="0">
                <a:solidFill>
                  <a:schemeClr val="lt1"/>
                </a:solidFill>
              </a:rPr>
              <a:t>WATCH:</a:t>
            </a:r>
            <a:r>
              <a:rPr lang="en-US" sz="1300" b="1" dirty="0">
                <a:solidFill>
                  <a:schemeClr val="bg1"/>
                </a:solidFill>
                <a:latin typeface="+mn-lt"/>
              </a:rPr>
              <a:t> </a:t>
            </a:r>
            <a:r>
              <a:rPr lang="en-US" sz="1300" b="1" dirty="0">
                <a:solidFill>
                  <a:schemeClr val="bg2"/>
                </a:solidFill>
                <a:latin typeface="+mn-lt"/>
                <a:hlinkClick r:id="rId5">
                  <a:extLst>
                    <a:ext uri="{A12FA001-AC4F-418D-AE19-62706E023703}">
                      <ahyp:hlinkClr xmlns:ahyp="http://schemas.microsoft.com/office/drawing/2018/hyperlinkcolor" val="tx"/>
                    </a:ext>
                  </a:extLst>
                </a:hlinkClick>
              </a:rPr>
              <a:t>Powerade - Pause is Power</a:t>
            </a:r>
            <a:endParaRPr lang="en-US" sz="1300" b="1" dirty="0">
              <a:solidFill>
                <a:schemeClr val="bg2"/>
              </a:solidFill>
              <a:latin typeface="+mn-lt"/>
            </a:endParaRPr>
          </a:p>
        </p:txBody>
      </p:sp>
      <p:pic>
        <p:nvPicPr>
          <p:cNvPr id="2" name="Online Media 1" descr="Powerade - Pause is Power">
            <a:hlinkClick r:id="" action="ppaction://media"/>
            <a:extLst>
              <a:ext uri="{FF2B5EF4-FFF2-40B4-BE49-F238E27FC236}">
                <a16:creationId xmlns:a16="http://schemas.microsoft.com/office/drawing/2014/main" id="{3BEFEDFE-8327-925A-A661-B681ADCD8626}"/>
              </a:ext>
            </a:extLst>
          </p:cNvPr>
          <p:cNvPicPr>
            <a:picLocks noRot="1" noChangeAspect="1"/>
          </p:cNvPicPr>
          <p:nvPr>
            <a:videoFile r:link="rId1"/>
          </p:nvPr>
        </p:nvPicPr>
        <p:blipFill>
          <a:blip r:embed="rId6"/>
          <a:stretch>
            <a:fillRect/>
          </a:stretch>
        </p:blipFill>
        <p:spPr>
          <a:xfrm>
            <a:off x="2314876" y="1066649"/>
            <a:ext cx="4514248" cy="255055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6"/>
          <p:cNvSpPr txBox="1">
            <a:spLocks noGrp="1"/>
          </p:cNvSpPr>
          <p:nvPr>
            <p:ph type="title"/>
          </p:nvPr>
        </p:nvSpPr>
        <p:spPr>
          <a:xfrm>
            <a:off x="1297825" y="181550"/>
            <a:ext cx="6548400" cy="552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ENDORSEMENT EXAMPLE: BODYARMOR</a:t>
            </a:r>
            <a:endParaRPr b="1">
              <a:latin typeface="Arial"/>
              <a:ea typeface="Arial"/>
              <a:cs typeface="Arial"/>
              <a:sym typeface="Arial"/>
            </a:endParaRPr>
          </a:p>
        </p:txBody>
      </p:sp>
      <p:cxnSp>
        <p:nvCxnSpPr>
          <p:cNvPr id="85" name="Google Shape;85;p6"/>
          <p:cNvCxnSpPr/>
          <p:nvPr/>
        </p:nvCxnSpPr>
        <p:spPr>
          <a:xfrm>
            <a:off x="3190525" y="872588"/>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86" name="Google Shape;86;p6"/>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87" name="Google Shape;87;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88" name="Google Shape;88;p6"/>
          <p:cNvSpPr txBox="1"/>
          <p:nvPr/>
        </p:nvSpPr>
        <p:spPr>
          <a:xfrm>
            <a:off x="1201957" y="3715495"/>
            <a:ext cx="6740100" cy="124645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1200"/>
              </a:spcAft>
              <a:buClr>
                <a:srgbClr val="000000"/>
              </a:buClr>
              <a:buSzPts val="1400"/>
              <a:buFont typeface="Arial"/>
              <a:buNone/>
            </a:pPr>
            <a:r>
              <a:rPr lang="en-US" sz="1300" b="0" i="0" u="none" strike="noStrike" cap="none" dirty="0" err="1">
                <a:solidFill>
                  <a:schemeClr val="lt1"/>
                </a:solidFill>
                <a:latin typeface="Arial"/>
                <a:ea typeface="Arial"/>
                <a:cs typeface="Arial"/>
                <a:sym typeface="Arial"/>
              </a:rPr>
              <a:t>BodyArmor</a:t>
            </a:r>
            <a:r>
              <a:rPr lang="en-US" sz="1300" b="0" i="0" u="none" strike="noStrike" cap="none" dirty="0">
                <a:solidFill>
                  <a:schemeClr val="lt1"/>
                </a:solidFill>
                <a:latin typeface="Arial"/>
                <a:ea typeface="Arial"/>
                <a:cs typeface="Arial"/>
                <a:sym typeface="Arial"/>
              </a:rPr>
              <a:t> featured Trae Young, James Harden, Baker Mayfield, Peloton instructor Ally Love, Sabrina Ionescu, Christian McCaffrey, Carlos Vela, Mookie Betts, and Naomi Osaka, in </a:t>
            </a:r>
            <a:r>
              <a:rPr lang="en-US" sz="1300" b="0" i="0" strike="noStrike" cap="none" dirty="0">
                <a:solidFill>
                  <a:schemeClr val="hlink"/>
                </a:solidFill>
                <a:latin typeface="Arial"/>
                <a:ea typeface="Arial"/>
                <a:cs typeface="Arial"/>
                <a:sym typeface="Arial"/>
              </a:rPr>
              <a:t>“One More”, the company’s biggest ad-campaign ever</a:t>
            </a:r>
            <a:r>
              <a:rPr lang="en-US" sz="1300" b="0" i="0" u="none" strike="noStrike" cap="none" dirty="0">
                <a:solidFill>
                  <a:schemeClr val="lt1"/>
                </a:solidFill>
                <a:latin typeface="Arial"/>
                <a:ea typeface="Arial"/>
                <a:cs typeface="Arial"/>
                <a:sym typeface="Arial"/>
              </a:rPr>
              <a:t>.</a:t>
            </a:r>
          </a:p>
          <a:p>
            <a:pPr algn="ctr">
              <a:buSzPts val="1400"/>
            </a:pPr>
            <a:r>
              <a:rPr lang="en-US" sz="1300" b="1" dirty="0">
                <a:solidFill>
                  <a:schemeClr val="bg1"/>
                </a:solidFill>
                <a:latin typeface="+mn-lt"/>
              </a:rPr>
              <a:t>WATCH: </a:t>
            </a:r>
            <a:r>
              <a:rPr lang="en-US" sz="1300" b="1" i="0" dirty="0">
                <a:solidFill>
                  <a:schemeClr val="bg2"/>
                </a:solidFill>
                <a:effectLst/>
                <a:latin typeface="+mn-lt"/>
                <a:hlinkClick r:id="rId5">
                  <a:extLst>
                    <a:ext uri="{A12FA001-AC4F-418D-AE19-62706E023703}">
                      <ahyp:hlinkClr xmlns:ahyp="http://schemas.microsoft.com/office/drawing/2018/hyperlinkcolor" val="tx"/>
                    </a:ext>
                  </a:extLst>
                </a:hlinkClick>
              </a:rPr>
              <a:t>BODYARMOR Sports Drink | One More Featuring Team BODYARMOR</a:t>
            </a:r>
            <a:endParaRPr lang="en-US" sz="1300" b="1" i="0" dirty="0">
              <a:solidFill>
                <a:schemeClr val="bg2"/>
              </a:solidFill>
              <a:effectLst/>
              <a:latin typeface="+mn-lt"/>
            </a:endParaRPr>
          </a:p>
          <a:p>
            <a:pPr marL="0" marR="0" lvl="0" indent="0" algn="ctr" rtl="0">
              <a:lnSpc>
                <a:spcPct val="100000"/>
              </a:lnSpc>
              <a:spcBef>
                <a:spcPts val="0"/>
              </a:spcBef>
              <a:spcAft>
                <a:spcPts val="0"/>
              </a:spcAft>
              <a:buClr>
                <a:srgbClr val="000000"/>
              </a:buClr>
              <a:buSzPts val="1400"/>
              <a:buFont typeface="Arial"/>
              <a:buNone/>
            </a:pPr>
            <a:endParaRPr sz="1300" b="0" i="0" u="none" strike="noStrike" cap="none" dirty="0">
              <a:solidFill>
                <a:srgbClr val="000000"/>
              </a:solidFill>
              <a:latin typeface="Arial"/>
              <a:ea typeface="Arial"/>
              <a:cs typeface="Arial"/>
              <a:sym typeface="Arial"/>
            </a:endParaRPr>
          </a:p>
        </p:txBody>
      </p:sp>
      <p:pic>
        <p:nvPicPr>
          <p:cNvPr id="2" name="Online Media 1" descr="BODYARMOR Sports Drink | One More Featuring Team BODYARMOR">
            <a:hlinkClick r:id="" action="ppaction://media"/>
            <a:extLst>
              <a:ext uri="{FF2B5EF4-FFF2-40B4-BE49-F238E27FC236}">
                <a16:creationId xmlns:a16="http://schemas.microsoft.com/office/drawing/2014/main" id="{745822C6-AC10-720F-30D1-74BB20CAC7D1}"/>
              </a:ext>
            </a:extLst>
          </p:cNvPr>
          <p:cNvPicPr>
            <a:picLocks noRot="1" noChangeAspect="1"/>
          </p:cNvPicPr>
          <p:nvPr>
            <a:videoFile r:link="rId1"/>
          </p:nvPr>
        </p:nvPicPr>
        <p:blipFill>
          <a:blip r:embed="rId6"/>
          <a:stretch>
            <a:fillRect/>
          </a:stretch>
        </p:blipFill>
        <p:spPr>
          <a:xfrm>
            <a:off x="2377208" y="1090858"/>
            <a:ext cx="4389583" cy="2480114"/>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7"/>
          <p:cNvSpPr txBox="1">
            <a:spLocks noGrp="1"/>
          </p:cNvSpPr>
          <p:nvPr>
            <p:ph type="title"/>
          </p:nvPr>
        </p:nvSpPr>
        <p:spPr>
          <a:xfrm>
            <a:off x="1704151" y="1116149"/>
            <a:ext cx="5735700" cy="552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WHAT IS INFLUENCER MARKETING?</a:t>
            </a:r>
            <a:endParaRPr b="1">
              <a:latin typeface="Arial"/>
              <a:ea typeface="Arial"/>
              <a:cs typeface="Arial"/>
              <a:sym typeface="Arial"/>
            </a:endParaRPr>
          </a:p>
        </p:txBody>
      </p:sp>
      <p:sp>
        <p:nvSpPr>
          <p:cNvPr id="95" name="Google Shape;95;p7"/>
          <p:cNvSpPr txBox="1">
            <a:spLocks noGrp="1"/>
          </p:cNvSpPr>
          <p:nvPr>
            <p:ph type="body" idx="1"/>
          </p:nvPr>
        </p:nvSpPr>
        <p:spPr>
          <a:xfrm>
            <a:off x="1623900" y="1807650"/>
            <a:ext cx="5896200" cy="21435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150"/>
              <a:buNone/>
            </a:pPr>
            <a:r>
              <a:rPr lang="en-US" sz="1600">
                <a:solidFill>
                  <a:schemeClr val="lt1"/>
                </a:solidFill>
                <a:latin typeface="Arial"/>
                <a:ea typeface="Arial"/>
                <a:cs typeface="Arial"/>
                <a:sym typeface="Arial"/>
              </a:rPr>
              <a:t>While very similar conceptually, an athlete or celebrity endorsement is not the same thing as influencer marketing.  With endorsement, a brand aligns with an athlete or celebrity for the positive association, prestige, and status while an </a:t>
            </a:r>
            <a:r>
              <a:rPr lang="en-US" sz="1600" b="1">
                <a:solidFill>
                  <a:schemeClr val="dk2"/>
                </a:solidFill>
                <a:latin typeface="Arial"/>
                <a:ea typeface="Arial"/>
                <a:cs typeface="Arial"/>
                <a:sym typeface="Arial"/>
              </a:rPr>
              <a:t>influencer marketing </a:t>
            </a:r>
            <a:r>
              <a:rPr lang="en-US" sz="1600">
                <a:solidFill>
                  <a:schemeClr val="lt1"/>
                </a:solidFill>
                <a:latin typeface="Arial"/>
                <a:ea typeface="Arial"/>
                <a:cs typeface="Arial"/>
                <a:sym typeface="Arial"/>
              </a:rPr>
              <a:t>campaign is generally more of a word-of-mouth strategy for reaching consumers.  In this case, the athlete or celebrity does not need to be a “specialist” in that particular product category for the campaign to be effective.  </a:t>
            </a:r>
            <a:endParaRPr sz="1600">
              <a:latin typeface="Arial"/>
              <a:ea typeface="Arial"/>
              <a:cs typeface="Arial"/>
              <a:sym typeface="Arial"/>
            </a:endParaRPr>
          </a:p>
          <a:p>
            <a:pPr marL="0" lvl="0" indent="0" algn="ctr" rtl="0">
              <a:lnSpc>
                <a:spcPct val="100000"/>
              </a:lnSpc>
              <a:spcBef>
                <a:spcPts val="1600"/>
              </a:spcBef>
              <a:spcAft>
                <a:spcPts val="1600"/>
              </a:spcAft>
              <a:buSzPts val="1150"/>
              <a:buNone/>
            </a:pPr>
            <a:br>
              <a:rPr lang="en-US" sz="1600">
                <a:solidFill>
                  <a:schemeClr val="lt1"/>
                </a:solidFill>
                <a:latin typeface="Arial"/>
                <a:ea typeface="Arial"/>
                <a:cs typeface="Arial"/>
                <a:sym typeface="Arial"/>
              </a:rPr>
            </a:br>
            <a:br>
              <a:rPr lang="en-US" sz="1600">
                <a:solidFill>
                  <a:schemeClr val="lt1"/>
                </a:solidFill>
                <a:latin typeface="Arial"/>
                <a:ea typeface="Arial"/>
                <a:cs typeface="Arial"/>
                <a:sym typeface="Arial"/>
              </a:rPr>
            </a:br>
            <a:endParaRPr sz="1600">
              <a:solidFill>
                <a:schemeClr val="lt1"/>
              </a:solidFill>
              <a:latin typeface="Arial"/>
              <a:ea typeface="Arial"/>
              <a:cs typeface="Arial"/>
              <a:sym typeface="Arial"/>
            </a:endParaRPr>
          </a:p>
        </p:txBody>
      </p:sp>
      <p:cxnSp>
        <p:nvCxnSpPr>
          <p:cNvPr id="96" name="Google Shape;96;p7"/>
          <p:cNvCxnSpPr/>
          <p:nvPr/>
        </p:nvCxnSpPr>
        <p:spPr>
          <a:xfrm>
            <a:off x="3190501" y="1676868"/>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97" name="Google Shape;97;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98" name="Google Shape;98;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a:t>
            </a:r>
            <a:endParaRPr b="1">
              <a:latin typeface="Arial"/>
              <a:ea typeface="Arial"/>
              <a:cs typeface="Arial"/>
              <a:sym typeface="Arial"/>
            </a:endParaRPr>
          </a:p>
        </p:txBody>
      </p:sp>
      <p:sp>
        <p:nvSpPr>
          <p:cNvPr id="104" name="Google Shape;104;p8"/>
          <p:cNvSpPr txBox="1">
            <a:spLocks noGrp="1"/>
          </p:cNvSpPr>
          <p:nvPr>
            <p:ph type="body" idx="1"/>
          </p:nvPr>
        </p:nvSpPr>
        <p:spPr>
          <a:xfrm>
            <a:off x="938500" y="1051800"/>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What Celebrities Appeal To Marketers?</a:t>
            </a:r>
            <a:endParaRPr sz="1350"/>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b="1">
                <a:latin typeface="Arial"/>
                <a:ea typeface="Arial"/>
                <a:cs typeface="Arial"/>
                <a:sym typeface="Arial"/>
              </a:rPr>
              <a:t>Endorser Evaluation Criteria:</a:t>
            </a:r>
            <a:r>
              <a:rPr lang="en-US" sz="1600">
                <a:latin typeface="Arial"/>
                <a:ea typeface="Arial"/>
                <a:cs typeface="Arial"/>
                <a:sym typeface="Arial"/>
              </a:rPr>
              <a:t>  </a:t>
            </a:r>
            <a:endParaRPr/>
          </a:p>
          <a:p>
            <a:pPr marL="457200" lvl="0" indent="-330200" algn="l" rtl="0">
              <a:lnSpc>
                <a:spcPct val="100000"/>
              </a:lnSpc>
              <a:spcBef>
                <a:spcPts val="1600"/>
              </a:spcBef>
              <a:spcAft>
                <a:spcPts val="0"/>
              </a:spcAft>
              <a:buSzPts val="1600"/>
              <a:buFont typeface="Arial"/>
              <a:buChar char="●"/>
            </a:pPr>
            <a:r>
              <a:rPr lang="en-US" sz="1600">
                <a:latin typeface="Arial"/>
                <a:ea typeface="Arial"/>
                <a:cs typeface="Arial"/>
                <a:sym typeface="Arial"/>
              </a:rPr>
              <a:t>Success and high levels of performance</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Media following (awareness)</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Social media following</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Work ethic and personal values</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Personality traits</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Image</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Market size and team performance</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“Q Score”</a:t>
            </a:r>
            <a:endParaRPr/>
          </a:p>
          <a:p>
            <a:pPr marL="0" lvl="0" indent="0" algn="l" rtl="0">
              <a:lnSpc>
                <a:spcPct val="100000"/>
              </a:lnSpc>
              <a:spcBef>
                <a:spcPts val="600"/>
              </a:spcBef>
              <a:spcAft>
                <a:spcPts val="1600"/>
              </a:spcAft>
              <a:buSzPts val="1150"/>
              <a:buNone/>
            </a:pPr>
            <a:endParaRPr sz="1600">
              <a:latin typeface="Arial"/>
              <a:ea typeface="Arial"/>
              <a:cs typeface="Arial"/>
              <a:sym typeface="Arial"/>
            </a:endParaRPr>
          </a:p>
        </p:txBody>
      </p:sp>
      <p:cxnSp>
        <p:nvCxnSpPr>
          <p:cNvPr id="105" name="Google Shape;105;p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06" name="Google Shape;106;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07" name="Google Shape;107;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cxnSp>
        <p:nvCxnSpPr>
          <p:cNvPr id="113" name="Google Shape;113;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114" name="Google Shape;114;p9"/>
          <p:cNvSpPr/>
          <p:nvPr/>
        </p:nvSpPr>
        <p:spPr>
          <a:xfrm>
            <a:off x="1077905" y="2739425"/>
            <a:ext cx="1819200" cy="1819200"/>
          </a:xfrm>
          <a:prstGeom prst="ellipse">
            <a:avLst/>
          </a:prstGeom>
          <a:solidFill>
            <a:schemeClr val="accent2"/>
          </a:solidFill>
          <a:ln>
            <a:noFill/>
          </a:ln>
        </p:spPr>
        <p:txBody>
          <a:bodyPr spcFirstLastPara="1" wrap="square" lIns="0" tIns="457200" rIns="0" bIns="91425" anchor="ctr" anchorCtr="0">
            <a:noAutofit/>
          </a:bodyPr>
          <a:lstStyle/>
          <a:p>
            <a:pPr marL="0" marR="0" lvl="0" indent="0" algn="ctr" rtl="0">
              <a:lnSpc>
                <a:spcPct val="100000"/>
              </a:lnSpc>
              <a:spcBef>
                <a:spcPts val="1000"/>
              </a:spcBef>
              <a:spcAft>
                <a:spcPts val="0"/>
              </a:spcAft>
              <a:buClr>
                <a:srgbClr val="000000"/>
              </a:buClr>
              <a:buSzPts val="2700"/>
              <a:buFont typeface="Arial"/>
              <a:buNone/>
            </a:pPr>
            <a:r>
              <a:rPr lang="en-US" sz="2700" b="1" i="0" u="none" strike="noStrike" cap="none">
                <a:solidFill>
                  <a:srgbClr val="000000"/>
                </a:solidFill>
                <a:latin typeface="Arial"/>
                <a:ea typeface="Arial"/>
                <a:cs typeface="Arial"/>
                <a:sym typeface="Arial"/>
              </a:rPr>
              <a:t>$7M</a:t>
            </a:r>
            <a:endParaRPr sz="27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a:solidFill>
                  <a:srgbClr val="000000"/>
                </a:solidFill>
                <a:latin typeface="Arial"/>
                <a:ea typeface="Arial"/>
                <a:cs typeface="Arial"/>
                <a:sym typeface="Arial"/>
              </a:rPr>
              <a:t>Estimated endorsement earning potential of Patrick Mahomes after winning the Super Bowl</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5" name="Google Shape;115;p9"/>
          <p:cNvSpPr/>
          <p:nvPr/>
        </p:nvSpPr>
        <p:spPr>
          <a:xfrm>
            <a:off x="3279750" y="1606525"/>
            <a:ext cx="2584500" cy="2584500"/>
          </a:xfrm>
          <a:prstGeom prst="ellipse">
            <a:avLst/>
          </a:prstGeom>
          <a:solidFill>
            <a:schemeClr val="lt2"/>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3800"/>
              <a:buFont typeface="Arial"/>
              <a:buNone/>
            </a:pPr>
            <a:r>
              <a:rPr lang="en-US" sz="3800" b="1" i="0" u="none" strike="noStrike" cap="none">
                <a:solidFill>
                  <a:srgbClr val="000000"/>
                </a:solidFill>
                <a:latin typeface="Arial"/>
                <a:ea typeface="Arial"/>
                <a:cs typeface="Arial"/>
                <a:sym typeface="Arial"/>
              </a:rPr>
              <a:t>$600M</a:t>
            </a:r>
            <a:br>
              <a:rPr lang="en-US" sz="3800" b="1"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According to analysts, Hideki Matsuyama could earn a potential $600 million in global endorsements as a result of winning the Masters in 2021</a:t>
            </a:r>
            <a:endParaRPr sz="1100" b="0" i="0" u="none" strike="noStrike" cap="none">
              <a:solidFill>
                <a:srgbClr val="000000"/>
              </a:solidFill>
              <a:latin typeface="Arial"/>
              <a:ea typeface="Arial"/>
              <a:cs typeface="Arial"/>
              <a:sym typeface="Arial"/>
            </a:endParaRPr>
          </a:p>
        </p:txBody>
      </p:sp>
      <p:sp>
        <p:nvSpPr>
          <p:cNvPr id="116" name="Google Shape;116;p9"/>
          <p:cNvSpPr/>
          <p:nvPr/>
        </p:nvSpPr>
        <p:spPr>
          <a:xfrm>
            <a:off x="6246900" y="1319200"/>
            <a:ext cx="2044500" cy="2044500"/>
          </a:xfrm>
          <a:prstGeom prst="ellipse">
            <a:avLst/>
          </a:prstGeom>
          <a:solidFill>
            <a:schemeClr val="accent3"/>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2500"/>
              <a:buFont typeface="Arial"/>
              <a:buNone/>
            </a:pPr>
            <a:r>
              <a:rPr lang="en-US" sz="2500" b="1" i="0" u="none" strike="noStrike" cap="none">
                <a:solidFill>
                  <a:srgbClr val="000000"/>
                </a:solidFill>
                <a:latin typeface="Arial"/>
                <a:ea typeface="Arial"/>
                <a:cs typeface="Arial"/>
                <a:sym typeface="Arial"/>
              </a:rPr>
              <a:t>$1M</a:t>
            </a:r>
            <a:endParaRPr sz="2500" b="1"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100"/>
              <a:buFont typeface="Arial"/>
              <a:buNone/>
            </a:pPr>
            <a:r>
              <a:rPr lang="en-US" sz="1100" b="0" i="0" u="none" strike="noStrike" cap="none">
                <a:solidFill>
                  <a:srgbClr val="000000"/>
                </a:solidFill>
                <a:latin typeface="Arial"/>
                <a:ea typeface="Arial"/>
                <a:cs typeface="Arial"/>
                <a:sym typeface="Arial"/>
              </a:rPr>
              <a:t>Coco Gauff’s surprise Wimbledon success in 2019 put her in position to earn more than $1M in endorsements</a:t>
            </a:r>
            <a:endParaRPr sz="1100" b="0" i="0" u="none" strike="noStrike" cap="none">
              <a:solidFill>
                <a:srgbClr val="000000"/>
              </a:solidFill>
              <a:latin typeface="Arial"/>
              <a:ea typeface="Arial"/>
              <a:cs typeface="Arial"/>
              <a:sym typeface="Arial"/>
            </a:endParaRPr>
          </a:p>
        </p:txBody>
      </p:sp>
      <p:cxnSp>
        <p:nvCxnSpPr>
          <p:cNvPr id="117" name="Google Shape;117;p9"/>
          <p:cNvCxnSpPr>
            <a:stCxn id="116" idx="0"/>
          </p:cNvCxnSpPr>
          <p:nvPr/>
        </p:nvCxnSpPr>
        <p:spPr>
          <a:xfrm rot="10800000">
            <a:off x="7269150" y="-320000"/>
            <a:ext cx="0" cy="1639200"/>
          </a:xfrm>
          <a:prstGeom prst="straightConnector1">
            <a:avLst/>
          </a:prstGeom>
          <a:noFill/>
          <a:ln w="19050" cap="flat" cmpd="sng">
            <a:solidFill>
              <a:schemeClr val="accent3"/>
            </a:solidFill>
            <a:prstDash val="solid"/>
            <a:round/>
            <a:headEnd type="none" w="sm" len="sm"/>
            <a:tailEnd type="none" w="sm" len="sm"/>
          </a:ln>
        </p:spPr>
      </p:cxnSp>
      <p:cxnSp>
        <p:nvCxnSpPr>
          <p:cNvPr id="118" name="Google Shape;118;p9"/>
          <p:cNvCxnSpPr>
            <a:stCxn id="115" idx="4"/>
          </p:cNvCxnSpPr>
          <p:nvPr/>
        </p:nvCxnSpPr>
        <p:spPr>
          <a:xfrm>
            <a:off x="4572000" y="4191025"/>
            <a:ext cx="0" cy="1362000"/>
          </a:xfrm>
          <a:prstGeom prst="straightConnector1">
            <a:avLst/>
          </a:prstGeom>
          <a:noFill/>
          <a:ln w="19050" cap="flat" cmpd="sng">
            <a:solidFill>
              <a:schemeClr val="accent1"/>
            </a:solidFill>
            <a:prstDash val="solid"/>
            <a:round/>
            <a:headEnd type="none" w="sm" len="sm"/>
            <a:tailEnd type="none" w="sm" len="sm"/>
          </a:ln>
        </p:spPr>
      </p:cxnSp>
      <p:cxnSp>
        <p:nvCxnSpPr>
          <p:cNvPr id="119" name="Google Shape;119;p9"/>
          <p:cNvCxnSpPr>
            <a:stCxn id="114" idx="4"/>
          </p:cNvCxnSpPr>
          <p:nvPr/>
        </p:nvCxnSpPr>
        <p:spPr>
          <a:xfrm>
            <a:off x="1987505" y="4558625"/>
            <a:ext cx="0" cy="712800"/>
          </a:xfrm>
          <a:prstGeom prst="straightConnector1">
            <a:avLst/>
          </a:prstGeom>
          <a:noFill/>
          <a:ln w="19050" cap="flat" cmpd="sng">
            <a:solidFill>
              <a:schemeClr val="accent2"/>
            </a:solidFill>
            <a:prstDash val="solid"/>
            <a:round/>
            <a:headEnd type="none" w="sm" len="sm"/>
            <a:tailEnd type="none" w="sm" len="sm"/>
          </a:ln>
        </p:spPr>
      </p:cxnSp>
      <p:pic>
        <p:nvPicPr>
          <p:cNvPr id="120" name="Google Shape;120;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21" name="Google Shape;121;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
        <p:nvSpPr>
          <p:cNvPr id="122" name="Google Shape;122;p9"/>
          <p:cNvSpPr/>
          <p:nvPr/>
        </p:nvSpPr>
        <p:spPr>
          <a:xfrm>
            <a:off x="918448" y="981825"/>
            <a:ext cx="51159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Success and high levels of performance</a:t>
            </a:r>
            <a:endParaRPr sz="1600" b="0" i="0" u="none" strike="noStrike" cap="none">
              <a:solidFill>
                <a:schemeClr val="lt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0"/>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ENDORSEMENT CRITERIA</a:t>
            </a:r>
            <a:endParaRPr b="1">
              <a:latin typeface="Arial"/>
              <a:ea typeface="Arial"/>
              <a:cs typeface="Arial"/>
              <a:sym typeface="Arial"/>
            </a:endParaRPr>
          </a:p>
        </p:txBody>
      </p:sp>
      <p:sp>
        <p:nvSpPr>
          <p:cNvPr id="128" name="Google Shape;128;p10"/>
          <p:cNvSpPr txBox="1">
            <a:spLocks noGrp="1"/>
          </p:cNvSpPr>
          <p:nvPr>
            <p:ph type="body" idx="1"/>
          </p:nvPr>
        </p:nvSpPr>
        <p:spPr>
          <a:xfrm>
            <a:off x="938500" y="936978"/>
            <a:ext cx="7172100" cy="361244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Media Following (Awareness)</a:t>
            </a:r>
            <a:endParaRPr sz="1350" b="1">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Companies will consider whether the prospective brand ambassador is in the “limelight.”  Brands want to be part of the conversation, and it is important that they select a spokesperson who is well-known.</a:t>
            </a:r>
            <a:endParaRPr sz="1600">
              <a:latin typeface="Arial"/>
              <a:ea typeface="Arial"/>
              <a:cs typeface="Arial"/>
              <a:sym typeface="Arial"/>
            </a:endParaRPr>
          </a:p>
          <a:p>
            <a:pPr marL="285750" lvl="0" indent="-285750" algn="l" rtl="0">
              <a:lnSpc>
                <a:spcPct val="100000"/>
              </a:lnSpc>
              <a:spcBef>
                <a:spcPts val="600"/>
              </a:spcBef>
              <a:spcAft>
                <a:spcPts val="0"/>
              </a:spcAft>
              <a:buSzPts val="1600"/>
              <a:buChar char="●"/>
            </a:pPr>
            <a:r>
              <a:rPr lang="en-US" sz="1600">
                <a:latin typeface="Arial"/>
                <a:ea typeface="Arial"/>
                <a:cs typeface="Arial"/>
                <a:sym typeface="Arial"/>
              </a:rPr>
              <a:t>For example, sports fans tuned in to ESPN’s docu-series ‘The Last Dance’ featuring Michael Jordan’s last season with the Chicago Bulls in record numbers, drawing a huge audience for each of the six episodes and putting the basketball icon back in the spotlight </a:t>
            </a:r>
            <a:endParaRPr sz="1600"/>
          </a:p>
          <a:p>
            <a:pPr marL="285750" lvl="0" indent="-285750" algn="l" rtl="0">
              <a:lnSpc>
                <a:spcPct val="100000"/>
              </a:lnSpc>
              <a:spcBef>
                <a:spcPts val="1600"/>
              </a:spcBef>
              <a:spcAft>
                <a:spcPts val="1600"/>
              </a:spcAft>
              <a:buSzPts val="1600"/>
              <a:buChar char="●"/>
            </a:pPr>
            <a:r>
              <a:rPr lang="en-US" sz="1600">
                <a:latin typeface="Arial"/>
                <a:ea typeface="Arial"/>
                <a:cs typeface="Arial"/>
                <a:sym typeface="Arial"/>
              </a:rPr>
              <a:t>‘The Last Dance’ created a lot of media value for brand partners along the way as the program generated millions of impressions.</a:t>
            </a:r>
            <a:endParaRPr sz="1600"/>
          </a:p>
        </p:txBody>
      </p:sp>
      <p:cxnSp>
        <p:nvCxnSpPr>
          <p:cNvPr id="129" name="Google Shape;129;p1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30" name="Google Shape;130;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31" name="Google Shape;131;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2631</Words>
  <Application>Microsoft Macintosh PowerPoint</Application>
  <PresentationFormat>On-screen Show (16:9)</PresentationFormat>
  <Paragraphs>181</Paragraphs>
  <Slides>28</Slides>
  <Notes>28</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Montserrat</vt:lpstr>
      <vt:lpstr>Oswald</vt:lpstr>
      <vt:lpstr>Arial</vt:lpstr>
      <vt:lpstr>Futuristic Background by Slidesgo</vt:lpstr>
      <vt:lpstr>ENDORSEMENTS</vt:lpstr>
      <vt:lpstr>WHAT IS ENDORSEMENT?</vt:lpstr>
      <vt:lpstr>ENDORSEMENT EXAMPLE: GATORADE</vt:lpstr>
      <vt:lpstr>ENDORSEMENT EXAMPLE: POWERADE  </vt:lpstr>
      <vt:lpstr>ENDORSEMENT EXAMPLE: BODYARMOR</vt:lpstr>
      <vt:lpstr>WHAT IS INFLUENCER MARKETING?</vt:lpstr>
      <vt:lpstr>ENDORSEMENT</vt:lpstr>
      <vt:lpstr>ENDORSEMENT CRITERIA</vt:lpstr>
      <vt:lpstr>ENDORSEMENT CRITERIA</vt:lpstr>
      <vt:lpstr>$487K</vt:lpstr>
      <vt:lpstr>ENDORSEMENT CRITERIA</vt:lpstr>
      <vt:lpstr>ENDORSEMENT CRITERIA</vt:lpstr>
      <vt:lpstr>ENDORSEMENT CRITERIA</vt:lpstr>
      <vt:lpstr>ENDORSEMENT CRITERIA</vt:lpstr>
      <vt:lpstr>ENDORSEMENT CRITERIA</vt:lpstr>
      <vt:lpstr>#1</vt:lpstr>
      <vt:lpstr>ENDORSEMENT CRITERIA</vt:lpstr>
      <vt:lpstr>ENDORSEMENT CRITERIA</vt:lpstr>
      <vt:lpstr>ENDORSEMENT CRITERIA</vt:lpstr>
      <vt:lpstr>ENDORSEMENT CRITERIA</vt:lpstr>
      <vt:lpstr>ENDORSEMENT CRITERIA</vt:lpstr>
      <vt:lpstr>PowerPoint Presentation</vt:lpstr>
      <vt:lpstr>ENDORSEMENT RISK</vt:lpstr>
      <vt:lpstr>SUCCESSFUL ENDORSEMENT CAMPAIGNS</vt:lpstr>
      <vt:lpstr>SUCCESSFUL ENDORSEMENT CAMPAIGNS</vt:lpstr>
      <vt:lpstr>ENDORSEMENT IMPACT ON SALES</vt:lpstr>
      <vt:lpstr>TIME OUT!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ENDORSEMENTS</dc:title>
  <dc:creator>Kelly, Bob</dc:creator>
  <cp:lastModifiedBy>Laura Bennett</cp:lastModifiedBy>
  <cp:revision>1</cp:revision>
  <dcterms:modified xsi:type="dcterms:W3CDTF">2023-08-10T22:44:18Z</dcterms:modified>
</cp:coreProperties>
</file>