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23"/>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Lst>
  <p:sldSz cx="9144000" cy="5143500" type="screen16x9"/>
  <p:notesSz cx="6858000" cy="9144000"/>
  <p:embeddedFontLst>
    <p:embeddedFont>
      <p:font typeface="Montserrat" pitchFamily="2" charset="77"/>
      <p:regular r:id="rId24"/>
      <p:bold r:id="rId25"/>
      <p:italic r:id="rId26"/>
      <p:boldItalic r:id="rId27"/>
    </p:embeddedFont>
    <p:embeddedFont>
      <p:font typeface="Oswald" panose="02000703000000000000" pitchFamily="2" charset="77"/>
      <p:regular r:id="rId28"/>
      <p:bold r:id="rId2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32" roundtripDataSignature="AMtx7mjjx82uYSZVLSsEO9isdb49ZkS5pw=="/>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08"/>
    <p:restoredTop sz="94672"/>
  </p:normalViewPr>
  <p:slideViewPr>
    <p:cSldViewPr snapToGrid="0">
      <p:cViewPr varScale="1">
        <p:scale>
          <a:sx n="132" d="100"/>
          <a:sy n="132" d="100"/>
        </p:scale>
        <p:origin x="504"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3.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2.fntdata"/><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6.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fntdata"/><Relationship Id="rId32" Type="http://customschemas.google.com/relationships/presentationmetadata" Target="meta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font" Target="fonts/font5.fntdata"/><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4.fntdata"/><Relationship Id="rId35"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
        <p:cNvGrpSpPr/>
        <p:nvPr/>
      </p:nvGrpSpPr>
      <p:grpSpPr>
        <a:xfrm>
          <a:off x="0" y="0"/>
          <a:ext cx="0" cy="0"/>
          <a:chOff x="0" y="0"/>
          <a:chExt cx="0" cy="0"/>
        </a:xfrm>
      </p:grpSpPr>
      <p:sp>
        <p:nvSpPr>
          <p:cNvPr id="31" name="Google Shape;31;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2" name="Google Shape;32;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Google Shape;116;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7" name="Google Shape;117;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27" name="Google Shape;127;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7" name="Google Shape;137;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Google Shape;155;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56" name="Google Shape;156;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Google Shape;165;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66" name="Google Shape;166;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5" name="Google Shape;175;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4" name="Google Shape;184;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4" name="Google Shape;194;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Google Shape;202;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3" name="Google Shape;203;p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2" name="Google Shape;212;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
        <p:cNvGrpSpPr/>
        <p:nvPr/>
      </p:nvGrpSpPr>
      <p:grpSpPr>
        <a:xfrm>
          <a:off x="0" y="0"/>
          <a:ext cx="0" cy="0"/>
          <a:chOff x="0" y="0"/>
          <a:chExt cx="0" cy="0"/>
        </a:xfrm>
      </p:grpSpPr>
      <p:sp>
        <p:nvSpPr>
          <p:cNvPr id="40" name="Google Shape;40;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1" name="Google Shape;41;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Google Shape;220;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1" name="Google Shape;221;p1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Google Shape;229;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0" name="Google Shape;230;p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
        <p:cNvGrpSpPr/>
        <p:nvPr/>
      </p:nvGrpSpPr>
      <p:grpSpPr>
        <a:xfrm>
          <a:off x="0" y="0"/>
          <a:ext cx="0" cy="0"/>
          <a:chOff x="0" y="0"/>
          <a:chExt cx="0" cy="0"/>
        </a:xfrm>
      </p:grpSpPr>
      <p:sp>
        <p:nvSpPr>
          <p:cNvPr id="49" name="Google Shape;49;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0" name="Google Shape;50;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
        <p:cNvGrpSpPr/>
        <p:nvPr/>
      </p:nvGrpSpPr>
      <p:grpSpPr>
        <a:xfrm>
          <a:off x="0" y="0"/>
          <a:ext cx="0" cy="0"/>
          <a:chOff x="0" y="0"/>
          <a:chExt cx="0" cy="0"/>
        </a:xfrm>
      </p:grpSpPr>
      <p:sp>
        <p:nvSpPr>
          <p:cNvPr id="58" name="Google Shape;58;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9" name="Google Shape;59;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Google Shape;69;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0" name="Google Shape;70;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
        <p:cNvGrpSpPr/>
        <p:nvPr/>
      </p:nvGrpSpPr>
      <p:grpSpPr>
        <a:xfrm>
          <a:off x="0" y="0"/>
          <a:ext cx="0" cy="0"/>
          <a:chOff x="0" y="0"/>
          <a:chExt cx="0" cy="0"/>
        </a:xfrm>
      </p:grpSpPr>
      <p:sp>
        <p:nvSpPr>
          <p:cNvPr id="79" name="Google Shape;79;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0" name="Google Shape;80;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g25de869d969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0" name="Google Shape;90;g25de869d969_0_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g25de869d969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9" name="Google Shape;99;g25de869d969_0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8" name="Google Shape;108;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1"/>
          <p:cNvSpPr txBox="1">
            <a:spLocks noGrp="1"/>
          </p:cNvSpPr>
          <p:nvPr>
            <p:ph type="ctrTitle"/>
          </p:nvPr>
        </p:nvSpPr>
        <p:spPr>
          <a:xfrm>
            <a:off x="2175900" y="1950100"/>
            <a:ext cx="4792200" cy="6447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3600"/>
              <a:buNone/>
              <a:defRPr sz="3600" b="1">
                <a:solidFill>
                  <a:schemeClr val="lt1"/>
                </a:solidFill>
              </a:defRPr>
            </a:lvl1pPr>
            <a:lvl2pPr lvl="1" algn="ctr">
              <a:lnSpc>
                <a:spcPct val="100000"/>
              </a:lnSpc>
              <a:spcBef>
                <a:spcPts val="0"/>
              </a:spcBef>
              <a:spcAft>
                <a:spcPts val="0"/>
              </a:spcAft>
              <a:buClr>
                <a:schemeClr val="lt1"/>
              </a:buClr>
              <a:buSzPts val="3600"/>
              <a:buNone/>
              <a:defRPr sz="3600" b="1">
                <a:solidFill>
                  <a:schemeClr val="lt1"/>
                </a:solidFill>
              </a:defRPr>
            </a:lvl2pPr>
            <a:lvl3pPr lvl="2" algn="ctr">
              <a:lnSpc>
                <a:spcPct val="100000"/>
              </a:lnSpc>
              <a:spcBef>
                <a:spcPts val="0"/>
              </a:spcBef>
              <a:spcAft>
                <a:spcPts val="0"/>
              </a:spcAft>
              <a:buClr>
                <a:schemeClr val="lt1"/>
              </a:buClr>
              <a:buSzPts val="3600"/>
              <a:buNone/>
              <a:defRPr sz="3600" b="1">
                <a:solidFill>
                  <a:schemeClr val="lt1"/>
                </a:solidFill>
              </a:defRPr>
            </a:lvl3pPr>
            <a:lvl4pPr lvl="3" algn="ctr">
              <a:lnSpc>
                <a:spcPct val="100000"/>
              </a:lnSpc>
              <a:spcBef>
                <a:spcPts val="0"/>
              </a:spcBef>
              <a:spcAft>
                <a:spcPts val="0"/>
              </a:spcAft>
              <a:buClr>
                <a:schemeClr val="lt1"/>
              </a:buClr>
              <a:buSzPts val="3600"/>
              <a:buNone/>
              <a:defRPr sz="3600" b="1">
                <a:solidFill>
                  <a:schemeClr val="lt1"/>
                </a:solidFill>
              </a:defRPr>
            </a:lvl4pPr>
            <a:lvl5pPr lvl="4" algn="ctr">
              <a:lnSpc>
                <a:spcPct val="100000"/>
              </a:lnSpc>
              <a:spcBef>
                <a:spcPts val="0"/>
              </a:spcBef>
              <a:spcAft>
                <a:spcPts val="0"/>
              </a:spcAft>
              <a:buClr>
                <a:schemeClr val="lt1"/>
              </a:buClr>
              <a:buSzPts val="3600"/>
              <a:buNone/>
              <a:defRPr sz="3600" b="1">
                <a:solidFill>
                  <a:schemeClr val="lt1"/>
                </a:solidFill>
              </a:defRPr>
            </a:lvl5pPr>
            <a:lvl6pPr lvl="5" algn="ctr">
              <a:lnSpc>
                <a:spcPct val="100000"/>
              </a:lnSpc>
              <a:spcBef>
                <a:spcPts val="0"/>
              </a:spcBef>
              <a:spcAft>
                <a:spcPts val="0"/>
              </a:spcAft>
              <a:buClr>
                <a:schemeClr val="lt1"/>
              </a:buClr>
              <a:buSzPts val="3600"/>
              <a:buNone/>
              <a:defRPr sz="3600" b="1">
                <a:solidFill>
                  <a:schemeClr val="lt1"/>
                </a:solidFill>
              </a:defRPr>
            </a:lvl6pPr>
            <a:lvl7pPr lvl="6" algn="ctr">
              <a:lnSpc>
                <a:spcPct val="100000"/>
              </a:lnSpc>
              <a:spcBef>
                <a:spcPts val="0"/>
              </a:spcBef>
              <a:spcAft>
                <a:spcPts val="0"/>
              </a:spcAft>
              <a:buClr>
                <a:schemeClr val="lt1"/>
              </a:buClr>
              <a:buSzPts val="3600"/>
              <a:buNone/>
              <a:defRPr sz="3600" b="1">
                <a:solidFill>
                  <a:schemeClr val="lt1"/>
                </a:solidFill>
              </a:defRPr>
            </a:lvl7pPr>
            <a:lvl8pPr lvl="7" algn="ctr">
              <a:lnSpc>
                <a:spcPct val="100000"/>
              </a:lnSpc>
              <a:spcBef>
                <a:spcPts val="0"/>
              </a:spcBef>
              <a:spcAft>
                <a:spcPts val="0"/>
              </a:spcAft>
              <a:buClr>
                <a:schemeClr val="lt1"/>
              </a:buClr>
              <a:buSzPts val="3600"/>
              <a:buNone/>
              <a:defRPr sz="3600" b="1">
                <a:solidFill>
                  <a:schemeClr val="lt1"/>
                </a:solidFill>
              </a:defRPr>
            </a:lvl8pPr>
            <a:lvl9pPr lvl="8" algn="ctr">
              <a:lnSpc>
                <a:spcPct val="100000"/>
              </a:lnSpc>
              <a:spcBef>
                <a:spcPts val="0"/>
              </a:spcBef>
              <a:spcAft>
                <a:spcPts val="0"/>
              </a:spcAft>
              <a:buClr>
                <a:schemeClr val="lt1"/>
              </a:buClr>
              <a:buSzPts val="3600"/>
              <a:buNone/>
              <a:defRPr sz="3600" b="1">
                <a:solidFill>
                  <a:schemeClr val="lt1"/>
                </a:solidFill>
              </a:defRPr>
            </a:lvl9pPr>
          </a:lstStyle>
          <a:p>
            <a:endParaRPr/>
          </a:p>
        </p:txBody>
      </p:sp>
      <p:sp>
        <p:nvSpPr>
          <p:cNvPr id="10" name="Google Shape;10;p21"/>
          <p:cNvSpPr txBox="1">
            <a:spLocks noGrp="1"/>
          </p:cNvSpPr>
          <p:nvPr>
            <p:ph type="subTitle" idx="1"/>
          </p:nvPr>
        </p:nvSpPr>
        <p:spPr>
          <a:xfrm>
            <a:off x="2044200" y="3704650"/>
            <a:ext cx="5055600" cy="4647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lt1"/>
              </a:buClr>
              <a:buSzPts val="1800"/>
              <a:buNone/>
              <a:defRPr sz="1800">
                <a:solidFill>
                  <a:schemeClr val="lt1"/>
                </a:solidFill>
              </a:defRPr>
            </a:lvl2pPr>
            <a:lvl3pPr lvl="2" algn="ctr">
              <a:lnSpc>
                <a:spcPct val="100000"/>
              </a:lnSpc>
              <a:spcBef>
                <a:spcPts val="0"/>
              </a:spcBef>
              <a:spcAft>
                <a:spcPts val="0"/>
              </a:spcAft>
              <a:buClr>
                <a:schemeClr val="lt1"/>
              </a:buClr>
              <a:buSzPts val="1800"/>
              <a:buNone/>
              <a:defRPr sz="1800">
                <a:solidFill>
                  <a:schemeClr val="lt1"/>
                </a:solidFill>
              </a:defRPr>
            </a:lvl3pPr>
            <a:lvl4pPr lvl="3" algn="ctr">
              <a:lnSpc>
                <a:spcPct val="100000"/>
              </a:lnSpc>
              <a:spcBef>
                <a:spcPts val="0"/>
              </a:spcBef>
              <a:spcAft>
                <a:spcPts val="0"/>
              </a:spcAft>
              <a:buClr>
                <a:schemeClr val="lt1"/>
              </a:buClr>
              <a:buSzPts val="1800"/>
              <a:buNone/>
              <a:defRPr sz="1800">
                <a:solidFill>
                  <a:schemeClr val="lt1"/>
                </a:solidFill>
              </a:defRPr>
            </a:lvl4pPr>
            <a:lvl5pPr lvl="4" algn="ctr">
              <a:lnSpc>
                <a:spcPct val="100000"/>
              </a:lnSpc>
              <a:spcBef>
                <a:spcPts val="0"/>
              </a:spcBef>
              <a:spcAft>
                <a:spcPts val="0"/>
              </a:spcAft>
              <a:buClr>
                <a:schemeClr val="lt1"/>
              </a:buClr>
              <a:buSzPts val="1800"/>
              <a:buNone/>
              <a:defRPr sz="1800">
                <a:solidFill>
                  <a:schemeClr val="lt1"/>
                </a:solidFill>
              </a:defRPr>
            </a:lvl5pPr>
            <a:lvl6pPr lvl="5" algn="ctr">
              <a:lnSpc>
                <a:spcPct val="100000"/>
              </a:lnSpc>
              <a:spcBef>
                <a:spcPts val="0"/>
              </a:spcBef>
              <a:spcAft>
                <a:spcPts val="0"/>
              </a:spcAft>
              <a:buClr>
                <a:schemeClr val="lt1"/>
              </a:buClr>
              <a:buSzPts val="1800"/>
              <a:buNone/>
              <a:defRPr sz="1800">
                <a:solidFill>
                  <a:schemeClr val="lt1"/>
                </a:solidFill>
              </a:defRPr>
            </a:lvl6pPr>
            <a:lvl7pPr lvl="6" algn="ctr">
              <a:lnSpc>
                <a:spcPct val="100000"/>
              </a:lnSpc>
              <a:spcBef>
                <a:spcPts val="0"/>
              </a:spcBef>
              <a:spcAft>
                <a:spcPts val="0"/>
              </a:spcAft>
              <a:buClr>
                <a:schemeClr val="lt1"/>
              </a:buClr>
              <a:buSzPts val="1800"/>
              <a:buNone/>
              <a:defRPr sz="1800">
                <a:solidFill>
                  <a:schemeClr val="lt1"/>
                </a:solidFill>
              </a:defRPr>
            </a:lvl7pPr>
            <a:lvl8pPr lvl="7" algn="ctr">
              <a:lnSpc>
                <a:spcPct val="100000"/>
              </a:lnSpc>
              <a:spcBef>
                <a:spcPts val="0"/>
              </a:spcBef>
              <a:spcAft>
                <a:spcPts val="0"/>
              </a:spcAft>
              <a:buClr>
                <a:schemeClr val="lt1"/>
              </a:buClr>
              <a:buSzPts val="1800"/>
              <a:buNone/>
              <a:defRPr sz="1800">
                <a:solidFill>
                  <a:schemeClr val="lt1"/>
                </a:solidFill>
              </a:defRPr>
            </a:lvl8pPr>
            <a:lvl9pPr lvl="8" algn="ctr">
              <a:lnSpc>
                <a:spcPct val="100000"/>
              </a:lnSpc>
              <a:spcBef>
                <a:spcPts val="0"/>
              </a:spcBef>
              <a:spcAft>
                <a:spcPts val="0"/>
              </a:spcAft>
              <a:buClr>
                <a:schemeClr val="lt1"/>
              </a:buClr>
              <a:buSzPts val="1800"/>
              <a:buNone/>
              <a:defRPr sz="1800">
                <a:solidFill>
                  <a:schemeClr val="lt1"/>
                </a:solidFill>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 Bullet Points">
  <p:cSld name="CAPTION_ONLY_3">
    <p:spTree>
      <p:nvGrpSpPr>
        <p:cNvPr id="1" name="Shape 11"/>
        <p:cNvGrpSpPr/>
        <p:nvPr/>
      </p:nvGrpSpPr>
      <p:grpSpPr>
        <a:xfrm>
          <a:off x="0" y="0"/>
          <a:ext cx="0" cy="0"/>
          <a:chOff x="0" y="0"/>
          <a:chExt cx="0" cy="0"/>
        </a:xfrm>
      </p:grpSpPr>
      <p:sp>
        <p:nvSpPr>
          <p:cNvPr id="12" name="Google Shape;12;p22"/>
          <p:cNvSpPr txBox="1">
            <a:spLocks noGrp="1"/>
          </p:cNvSpPr>
          <p:nvPr>
            <p:ph type="title"/>
          </p:nvPr>
        </p:nvSpPr>
        <p:spPr>
          <a:xfrm>
            <a:off x="938500" y="445025"/>
            <a:ext cx="57357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13" name="Google Shape;13;p22"/>
          <p:cNvSpPr txBox="1">
            <a:spLocks noGrp="1"/>
          </p:cNvSpPr>
          <p:nvPr>
            <p:ph type="body" idx="1"/>
          </p:nvPr>
        </p:nvSpPr>
        <p:spPr>
          <a:xfrm>
            <a:off x="938500" y="1246025"/>
            <a:ext cx="7172100" cy="3039900"/>
          </a:xfrm>
          <a:prstGeom prst="rect">
            <a:avLst/>
          </a:prstGeom>
          <a:noFill/>
          <a:ln>
            <a:noFill/>
          </a:ln>
        </p:spPr>
        <p:txBody>
          <a:bodyPr spcFirstLastPara="1" wrap="square" lIns="91425" tIns="91425" rIns="91425" bIns="91425" anchor="t" anchorCtr="0">
            <a:noAutofit/>
          </a:bodyPr>
          <a:lstStyle>
            <a:lvl1pPr marL="457200" lvl="0" indent="-301625" algn="l">
              <a:lnSpc>
                <a:spcPct val="100000"/>
              </a:lnSpc>
              <a:spcBef>
                <a:spcPts val="0"/>
              </a:spcBef>
              <a:spcAft>
                <a:spcPts val="0"/>
              </a:spcAft>
              <a:buClr>
                <a:schemeClr val="lt1"/>
              </a:buClr>
              <a:buSzPts val="1150"/>
              <a:buChar char="●"/>
              <a:defRPr sz="1150">
                <a:solidFill>
                  <a:schemeClr val="lt1"/>
                </a:solidFill>
              </a:defRPr>
            </a:lvl1pPr>
            <a:lvl2pPr marL="914400" lvl="1" indent="-301625" algn="l">
              <a:lnSpc>
                <a:spcPct val="100000"/>
              </a:lnSpc>
              <a:spcBef>
                <a:spcPts val="1600"/>
              </a:spcBef>
              <a:spcAft>
                <a:spcPts val="0"/>
              </a:spcAft>
              <a:buClr>
                <a:schemeClr val="lt1"/>
              </a:buClr>
              <a:buSzPts val="1150"/>
              <a:buChar char="○"/>
              <a:defRPr sz="1150">
                <a:solidFill>
                  <a:schemeClr val="lt1"/>
                </a:solidFill>
              </a:defRPr>
            </a:lvl2pPr>
            <a:lvl3pPr marL="1371600" lvl="2" indent="-301625" algn="l">
              <a:lnSpc>
                <a:spcPct val="100000"/>
              </a:lnSpc>
              <a:spcBef>
                <a:spcPts val="1600"/>
              </a:spcBef>
              <a:spcAft>
                <a:spcPts val="0"/>
              </a:spcAft>
              <a:buClr>
                <a:schemeClr val="lt1"/>
              </a:buClr>
              <a:buSzPts val="1150"/>
              <a:buChar char="■"/>
              <a:defRPr sz="1150">
                <a:solidFill>
                  <a:schemeClr val="lt1"/>
                </a:solidFill>
              </a:defRPr>
            </a:lvl3pPr>
            <a:lvl4pPr marL="1828800" lvl="3" indent="-301625" algn="l">
              <a:lnSpc>
                <a:spcPct val="100000"/>
              </a:lnSpc>
              <a:spcBef>
                <a:spcPts val="1600"/>
              </a:spcBef>
              <a:spcAft>
                <a:spcPts val="0"/>
              </a:spcAft>
              <a:buClr>
                <a:schemeClr val="lt1"/>
              </a:buClr>
              <a:buSzPts val="1150"/>
              <a:buChar char="●"/>
              <a:defRPr sz="1150">
                <a:solidFill>
                  <a:schemeClr val="lt1"/>
                </a:solidFill>
              </a:defRPr>
            </a:lvl4pPr>
            <a:lvl5pPr marL="2286000" lvl="4" indent="-301625" algn="l">
              <a:lnSpc>
                <a:spcPct val="100000"/>
              </a:lnSpc>
              <a:spcBef>
                <a:spcPts val="1600"/>
              </a:spcBef>
              <a:spcAft>
                <a:spcPts val="0"/>
              </a:spcAft>
              <a:buClr>
                <a:schemeClr val="lt1"/>
              </a:buClr>
              <a:buSzPts val="1150"/>
              <a:buChar char="○"/>
              <a:defRPr sz="1150">
                <a:solidFill>
                  <a:schemeClr val="lt1"/>
                </a:solidFill>
              </a:defRPr>
            </a:lvl5pPr>
            <a:lvl6pPr marL="2743200" lvl="5" indent="-301625" algn="l">
              <a:lnSpc>
                <a:spcPct val="100000"/>
              </a:lnSpc>
              <a:spcBef>
                <a:spcPts val="1600"/>
              </a:spcBef>
              <a:spcAft>
                <a:spcPts val="0"/>
              </a:spcAft>
              <a:buClr>
                <a:schemeClr val="lt1"/>
              </a:buClr>
              <a:buSzPts val="1150"/>
              <a:buChar char="■"/>
              <a:defRPr sz="1150">
                <a:solidFill>
                  <a:schemeClr val="lt1"/>
                </a:solidFill>
              </a:defRPr>
            </a:lvl6pPr>
            <a:lvl7pPr marL="3200400" lvl="6" indent="-301625" algn="l">
              <a:lnSpc>
                <a:spcPct val="100000"/>
              </a:lnSpc>
              <a:spcBef>
                <a:spcPts val="1600"/>
              </a:spcBef>
              <a:spcAft>
                <a:spcPts val="0"/>
              </a:spcAft>
              <a:buClr>
                <a:schemeClr val="lt1"/>
              </a:buClr>
              <a:buSzPts val="1150"/>
              <a:buChar char="●"/>
              <a:defRPr sz="1150">
                <a:solidFill>
                  <a:schemeClr val="lt1"/>
                </a:solidFill>
              </a:defRPr>
            </a:lvl7pPr>
            <a:lvl8pPr marL="3657600" lvl="7" indent="-301625" algn="l">
              <a:lnSpc>
                <a:spcPct val="100000"/>
              </a:lnSpc>
              <a:spcBef>
                <a:spcPts val="1600"/>
              </a:spcBef>
              <a:spcAft>
                <a:spcPts val="0"/>
              </a:spcAft>
              <a:buClr>
                <a:schemeClr val="lt1"/>
              </a:buClr>
              <a:buSzPts val="1150"/>
              <a:buChar char="○"/>
              <a:defRPr sz="1150">
                <a:solidFill>
                  <a:schemeClr val="lt1"/>
                </a:solidFill>
              </a:defRPr>
            </a:lvl8pPr>
            <a:lvl9pPr marL="4114800" lvl="8" indent="-301625" algn="l">
              <a:lnSpc>
                <a:spcPct val="100000"/>
              </a:lnSpc>
              <a:spcBef>
                <a:spcPts val="1600"/>
              </a:spcBef>
              <a:spcAft>
                <a:spcPts val="1600"/>
              </a:spcAft>
              <a:buClr>
                <a:schemeClr val="lt1"/>
              </a:buClr>
              <a:buSzPts val="1150"/>
              <a:buChar char="■"/>
              <a:defRPr sz="1150">
                <a:solidFill>
                  <a:schemeClr val="lt1"/>
                </a:solidFill>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14"/>
        <p:cNvGrpSpPr/>
        <p:nvPr/>
      </p:nvGrpSpPr>
      <p:grpSpPr>
        <a:xfrm>
          <a:off x="0" y="0"/>
          <a:ext cx="0" cy="0"/>
          <a:chOff x="0" y="0"/>
          <a:chExt cx="0" cy="0"/>
        </a:xfrm>
      </p:grpSpPr>
      <p:sp>
        <p:nvSpPr>
          <p:cNvPr id="15" name="Google Shape;15;p23"/>
          <p:cNvSpPr txBox="1">
            <a:spLocks noGrp="1"/>
          </p:cNvSpPr>
          <p:nvPr>
            <p:ph type="title"/>
          </p:nvPr>
        </p:nvSpPr>
        <p:spPr>
          <a:xfrm>
            <a:off x="5337175" y="1297125"/>
            <a:ext cx="2837400" cy="12525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16" name="Google Shape;16;p23"/>
          <p:cNvSpPr txBox="1">
            <a:spLocks noGrp="1"/>
          </p:cNvSpPr>
          <p:nvPr>
            <p:ph type="body" idx="1"/>
          </p:nvPr>
        </p:nvSpPr>
        <p:spPr>
          <a:xfrm>
            <a:off x="5337175" y="2593875"/>
            <a:ext cx="2837400" cy="1252500"/>
          </a:xfrm>
          <a:prstGeom prst="rect">
            <a:avLst/>
          </a:prstGeom>
          <a:noFill/>
          <a:ln>
            <a:noFill/>
          </a:ln>
        </p:spPr>
        <p:txBody>
          <a:bodyPr spcFirstLastPara="1" wrap="square" lIns="91425" tIns="91425" rIns="91425" bIns="91425" anchor="t" anchorCtr="0">
            <a:noAutofit/>
          </a:bodyPr>
          <a:lstStyle>
            <a:lvl1pPr marL="457200" lvl="0" indent="-330200" algn="l">
              <a:lnSpc>
                <a:spcPct val="100000"/>
              </a:lnSpc>
              <a:spcBef>
                <a:spcPts val="0"/>
              </a:spcBef>
              <a:spcAft>
                <a:spcPts val="0"/>
              </a:spcAft>
              <a:buClr>
                <a:schemeClr val="lt1"/>
              </a:buClr>
              <a:buSzPts val="1600"/>
              <a:buChar char="●"/>
              <a:defRPr sz="1600">
                <a:solidFill>
                  <a:schemeClr val="lt1"/>
                </a:solidFill>
              </a:defRPr>
            </a:lvl1pPr>
            <a:lvl2pPr marL="914400" lvl="1" indent="-330200" algn="l">
              <a:lnSpc>
                <a:spcPct val="100000"/>
              </a:lnSpc>
              <a:spcBef>
                <a:spcPts val="1600"/>
              </a:spcBef>
              <a:spcAft>
                <a:spcPts val="0"/>
              </a:spcAft>
              <a:buClr>
                <a:schemeClr val="lt1"/>
              </a:buClr>
              <a:buSzPts val="1600"/>
              <a:buChar char="○"/>
              <a:defRPr sz="1600">
                <a:solidFill>
                  <a:schemeClr val="lt1"/>
                </a:solidFill>
              </a:defRPr>
            </a:lvl2pPr>
            <a:lvl3pPr marL="1371600" lvl="2" indent="-330200" algn="l">
              <a:lnSpc>
                <a:spcPct val="100000"/>
              </a:lnSpc>
              <a:spcBef>
                <a:spcPts val="1600"/>
              </a:spcBef>
              <a:spcAft>
                <a:spcPts val="0"/>
              </a:spcAft>
              <a:buClr>
                <a:schemeClr val="lt1"/>
              </a:buClr>
              <a:buSzPts val="1600"/>
              <a:buChar char="■"/>
              <a:defRPr sz="1600">
                <a:solidFill>
                  <a:schemeClr val="lt1"/>
                </a:solidFill>
              </a:defRPr>
            </a:lvl3pPr>
            <a:lvl4pPr marL="1828800" lvl="3" indent="-330200" algn="l">
              <a:lnSpc>
                <a:spcPct val="100000"/>
              </a:lnSpc>
              <a:spcBef>
                <a:spcPts val="1600"/>
              </a:spcBef>
              <a:spcAft>
                <a:spcPts val="0"/>
              </a:spcAft>
              <a:buClr>
                <a:schemeClr val="lt1"/>
              </a:buClr>
              <a:buSzPts val="1600"/>
              <a:buChar char="●"/>
              <a:defRPr sz="1600">
                <a:solidFill>
                  <a:schemeClr val="lt1"/>
                </a:solidFill>
              </a:defRPr>
            </a:lvl4pPr>
            <a:lvl5pPr marL="2286000" lvl="4" indent="-330200" algn="l">
              <a:lnSpc>
                <a:spcPct val="100000"/>
              </a:lnSpc>
              <a:spcBef>
                <a:spcPts val="1600"/>
              </a:spcBef>
              <a:spcAft>
                <a:spcPts val="0"/>
              </a:spcAft>
              <a:buClr>
                <a:schemeClr val="lt1"/>
              </a:buClr>
              <a:buSzPts val="1600"/>
              <a:buChar char="○"/>
              <a:defRPr sz="1600">
                <a:solidFill>
                  <a:schemeClr val="lt1"/>
                </a:solidFill>
              </a:defRPr>
            </a:lvl5pPr>
            <a:lvl6pPr marL="2743200" lvl="5" indent="-330200" algn="l">
              <a:lnSpc>
                <a:spcPct val="100000"/>
              </a:lnSpc>
              <a:spcBef>
                <a:spcPts val="1600"/>
              </a:spcBef>
              <a:spcAft>
                <a:spcPts val="0"/>
              </a:spcAft>
              <a:buClr>
                <a:schemeClr val="lt1"/>
              </a:buClr>
              <a:buSzPts val="1600"/>
              <a:buChar char="■"/>
              <a:defRPr sz="1600">
                <a:solidFill>
                  <a:schemeClr val="lt1"/>
                </a:solidFill>
              </a:defRPr>
            </a:lvl6pPr>
            <a:lvl7pPr marL="3200400" lvl="6" indent="-330200" algn="l">
              <a:lnSpc>
                <a:spcPct val="100000"/>
              </a:lnSpc>
              <a:spcBef>
                <a:spcPts val="1600"/>
              </a:spcBef>
              <a:spcAft>
                <a:spcPts val="0"/>
              </a:spcAft>
              <a:buClr>
                <a:schemeClr val="lt1"/>
              </a:buClr>
              <a:buSzPts val="1600"/>
              <a:buChar char="●"/>
              <a:defRPr sz="1600">
                <a:solidFill>
                  <a:schemeClr val="lt1"/>
                </a:solidFill>
              </a:defRPr>
            </a:lvl7pPr>
            <a:lvl8pPr marL="3657600" lvl="7" indent="-330200" algn="l">
              <a:lnSpc>
                <a:spcPct val="100000"/>
              </a:lnSpc>
              <a:spcBef>
                <a:spcPts val="1600"/>
              </a:spcBef>
              <a:spcAft>
                <a:spcPts val="0"/>
              </a:spcAft>
              <a:buClr>
                <a:schemeClr val="lt1"/>
              </a:buClr>
              <a:buSzPts val="1600"/>
              <a:buChar char="○"/>
              <a:defRPr sz="1600">
                <a:solidFill>
                  <a:schemeClr val="lt1"/>
                </a:solidFill>
              </a:defRPr>
            </a:lvl8pPr>
            <a:lvl9pPr marL="4114800" lvl="8" indent="-330200" algn="l">
              <a:lnSpc>
                <a:spcPct val="100000"/>
              </a:lnSpc>
              <a:spcBef>
                <a:spcPts val="1600"/>
              </a:spcBef>
              <a:spcAft>
                <a:spcPts val="1600"/>
              </a:spcAft>
              <a:buClr>
                <a:schemeClr val="lt1"/>
              </a:buClr>
              <a:buSzPts val="1600"/>
              <a:buChar char="■"/>
              <a:defRPr sz="1600">
                <a:solidFill>
                  <a:schemeClr val="lt1"/>
                </a:solidFill>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 Three Columns ">
  <p:cSld name="Title + Three Columns ">
    <p:spTree>
      <p:nvGrpSpPr>
        <p:cNvPr id="1" name="Shape 17"/>
        <p:cNvGrpSpPr/>
        <p:nvPr/>
      </p:nvGrpSpPr>
      <p:grpSpPr>
        <a:xfrm>
          <a:off x="0" y="0"/>
          <a:ext cx="0" cy="0"/>
          <a:chOff x="0" y="0"/>
          <a:chExt cx="0" cy="0"/>
        </a:xfrm>
      </p:grpSpPr>
      <p:sp>
        <p:nvSpPr>
          <p:cNvPr id="18" name="Google Shape;18;p24"/>
          <p:cNvSpPr txBox="1">
            <a:spLocks noGrp="1"/>
          </p:cNvSpPr>
          <p:nvPr>
            <p:ph type="title"/>
          </p:nvPr>
        </p:nvSpPr>
        <p:spPr>
          <a:xfrm>
            <a:off x="3538497" y="2767975"/>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9" name="Google Shape;19;p24"/>
          <p:cNvSpPr txBox="1">
            <a:spLocks noGrp="1"/>
          </p:cNvSpPr>
          <p:nvPr>
            <p:ph type="subTitle" idx="1"/>
          </p:nvPr>
        </p:nvSpPr>
        <p:spPr>
          <a:xfrm>
            <a:off x="3538497" y="3452875"/>
            <a:ext cx="20670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20" name="Google Shape;20;p24"/>
          <p:cNvSpPr txBox="1">
            <a:spLocks noGrp="1"/>
          </p:cNvSpPr>
          <p:nvPr>
            <p:ph type="title" idx="2"/>
          </p:nvPr>
        </p:nvSpPr>
        <p:spPr>
          <a:xfrm>
            <a:off x="6028553" y="2767975"/>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21" name="Google Shape;21;p24"/>
          <p:cNvSpPr txBox="1">
            <a:spLocks noGrp="1"/>
          </p:cNvSpPr>
          <p:nvPr>
            <p:ph type="subTitle" idx="3"/>
          </p:nvPr>
        </p:nvSpPr>
        <p:spPr>
          <a:xfrm>
            <a:off x="6028553" y="3452875"/>
            <a:ext cx="20670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22" name="Google Shape;22;p24"/>
          <p:cNvSpPr txBox="1">
            <a:spLocks noGrp="1"/>
          </p:cNvSpPr>
          <p:nvPr>
            <p:ph type="title" idx="4"/>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23" name="Google Shape;23;p24"/>
          <p:cNvSpPr txBox="1">
            <a:spLocks noGrp="1"/>
          </p:cNvSpPr>
          <p:nvPr>
            <p:ph type="title" idx="5"/>
          </p:nvPr>
        </p:nvSpPr>
        <p:spPr>
          <a:xfrm>
            <a:off x="1048447" y="2767975"/>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24" name="Google Shape;24;p24"/>
          <p:cNvSpPr txBox="1">
            <a:spLocks noGrp="1"/>
          </p:cNvSpPr>
          <p:nvPr>
            <p:ph type="subTitle" idx="6"/>
          </p:nvPr>
        </p:nvSpPr>
        <p:spPr>
          <a:xfrm>
            <a:off x="1048447" y="3452875"/>
            <a:ext cx="20670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5"/>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6"/>
        <p:cNvGrpSpPr/>
        <p:nvPr/>
      </p:nvGrpSpPr>
      <p:grpSpPr>
        <a:xfrm>
          <a:off x="0" y="0"/>
          <a:ext cx="0" cy="0"/>
          <a:chOff x="0" y="0"/>
          <a:chExt cx="0" cy="0"/>
        </a:xfrm>
      </p:grpSpPr>
      <p:sp>
        <p:nvSpPr>
          <p:cNvPr id="27" name="Google Shape;27;p26"/>
          <p:cNvSpPr txBox="1">
            <a:spLocks noGrp="1"/>
          </p:cNvSpPr>
          <p:nvPr>
            <p:ph type="title"/>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28" name="Google Shape;28;p26"/>
          <p:cNvSpPr txBox="1">
            <a:spLocks noGrp="1"/>
          </p:cNvSpPr>
          <p:nvPr>
            <p:ph type="body" idx="1"/>
          </p:nvPr>
        </p:nvSpPr>
        <p:spPr>
          <a:xfrm>
            <a:off x="938500" y="1659275"/>
            <a:ext cx="3186900" cy="27609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Clr>
                <a:schemeClr val="lt1"/>
              </a:buClr>
              <a:buSzPts val="1400"/>
              <a:buChar char="●"/>
              <a:defRPr sz="1400">
                <a:solidFill>
                  <a:schemeClr val="lt1"/>
                </a:solidFill>
              </a:defRPr>
            </a:lvl1pPr>
            <a:lvl2pPr marL="914400" lvl="1" indent="-317500" algn="l">
              <a:lnSpc>
                <a:spcPct val="100000"/>
              </a:lnSpc>
              <a:spcBef>
                <a:spcPts val="1600"/>
              </a:spcBef>
              <a:spcAft>
                <a:spcPts val="0"/>
              </a:spcAft>
              <a:buClr>
                <a:schemeClr val="lt1"/>
              </a:buClr>
              <a:buSzPts val="1400"/>
              <a:buChar char="○"/>
              <a:defRPr>
                <a:solidFill>
                  <a:schemeClr val="lt1"/>
                </a:solidFill>
              </a:defRPr>
            </a:lvl2pPr>
            <a:lvl3pPr marL="1371600" lvl="2" indent="-317500" algn="l">
              <a:lnSpc>
                <a:spcPct val="100000"/>
              </a:lnSpc>
              <a:spcBef>
                <a:spcPts val="1600"/>
              </a:spcBef>
              <a:spcAft>
                <a:spcPts val="0"/>
              </a:spcAft>
              <a:buClr>
                <a:schemeClr val="lt1"/>
              </a:buClr>
              <a:buSzPts val="1400"/>
              <a:buChar char="■"/>
              <a:defRPr>
                <a:solidFill>
                  <a:schemeClr val="lt1"/>
                </a:solidFill>
              </a:defRPr>
            </a:lvl3pPr>
            <a:lvl4pPr marL="1828800" lvl="3" indent="-317500" algn="l">
              <a:lnSpc>
                <a:spcPct val="100000"/>
              </a:lnSpc>
              <a:spcBef>
                <a:spcPts val="1600"/>
              </a:spcBef>
              <a:spcAft>
                <a:spcPts val="0"/>
              </a:spcAft>
              <a:buClr>
                <a:schemeClr val="lt1"/>
              </a:buClr>
              <a:buSzPts val="1400"/>
              <a:buChar char="●"/>
              <a:defRPr>
                <a:solidFill>
                  <a:schemeClr val="lt1"/>
                </a:solidFill>
              </a:defRPr>
            </a:lvl4pPr>
            <a:lvl5pPr marL="2286000" lvl="4" indent="-317500" algn="l">
              <a:lnSpc>
                <a:spcPct val="100000"/>
              </a:lnSpc>
              <a:spcBef>
                <a:spcPts val="1600"/>
              </a:spcBef>
              <a:spcAft>
                <a:spcPts val="0"/>
              </a:spcAft>
              <a:buClr>
                <a:schemeClr val="lt1"/>
              </a:buClr>
              <a:buSzPts val="1400"/>
              <a:buChar char="○"/>
              <a:defRPr>
                <a:solidFill>
                  <a:schemeClr val="lt1"/>
                </a:solidFill>
              </a:defRPr>
            </a:lvl5pPr>
            <a:lvl6pPr marL="2743200" lvl="5" indent="-317500" algn="l">
              <a:lnSpc>
                <a:spcPct val="100000"/>
              </a:lnSpc>
              <a:spcBef>
                <a:spcPts val="1600"/>
              </a:spcBef>
              <a:spcAft>
                <a:spcPts val="0"/>
              </a:spcAft>
              <a:buClr>
                <a:schemeClr val="lt1"/>
              </a:buClr>
              <a:buSzPts val="1400"/>
              <a:buChar char="■"/>
              <a:defRPr>
                <a:solidFill>
                  <a:schemeClr val="lt1"/>
                </a:solidFill>
              </a:defRPr>
            </a:lvl6pPr>
            <a:lvl7pPr marL="3200400" lvl="6" indent="-317500" algn="l">
              <a:lnSpc>
                <a:spcPct val="100000"/>
              </a:lnSpc>
              <a:spcBef>
                <a:spcPts val="1600"/>
              </a:spcBef>
              <a:spcAft>
                <a:spcPts val="0"/>
              </a:spcAft>
              <a:buClr>
                <a:schemeClr val="lt1"/>
              </a:buClr>
              <a:buSzPts val="1400"/>
              <a:buChar char="●"/>
              <a:defRPr>
                <a:solidFill>
                  <a:schemeClr val="lt1"/>
                </a:solidFill>
              </a:defRPr>
            </a:lvl7pPr>
            <a:lvl8pPr marL="3657600" lvl="7" indent="-317500" algn="l">
              <a:lnSpc>
                <a:spcPct val="100000"/>
              </a:lnSpc>
              <a:spcBef>
                <a:spcPts val="1600"/>
              </a:spcBef>
              <a:spcAft>
                <a:spcPts val="0"/>
              </a:spcAft>
              <a:buClr>
                <a:schemeClr val="lt1"/>
              </a:buClr>
              <a:buSzPts val="1400"/>
              <a:buChar char="○"/>
              <a:defRPr>
                <a:solidFill>
                  <a:schemeClr val="lt1"/>
                </a:solidFill>
              </a:defRPr>
            </a:lvl8pPr>
            <a:lvl9pPr marL="4114800" lvl="8" indent="-317500" algn="l">
              <a:lnSpc>
                <a:spcPct val="100000"/>
              </a:lnSpc>
              <a:spcBef>
                <a:spcPts val="1600"/>
              </a:spcBef>
              <a:spcAft>
                <a:spcPts val="1600"/>
              </a:spcAft>
              <a:buClr>
                <a:schemeClr val="lt1"/>
              </a:buClr>
              <a:buSzPts val="1400"/>
              <a:buChar char="■"/>
              <a:defRPr>
                <a:solidFill>
                  <a:schemeClr val="lt1"/>
                </a:solidFill>
              </a:defRPr>
            </a:lvl9pPr>
          </a:lstStyle>
          <a:p>
            <a:endParaRPr/>
          </a:p>
        </p:txBody>
      </p:sp>
      <p:sp>
        <p:nvSpPr>
          <p:cNvPr id="29" name="Google Shape;29;p26"/>
          <p:cNvSpPr txBox="1">
            <a:spLocks noGrp="1"/>
          </p:cNvSpPr>
          <p:nvPr>
            <p:ph type="body" idx="2"/>
          </p:nvPr>
        </p:nvSpPr>
        <p:spPr>
          <a:xfrm>
            <a:off x="5037525" y="1659275"/>
            <a:ext cx="3186900" cy="27609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Clr>
                <a:schemeClr val="lt1"/>
              </a:buClr>
              <a:buSzPts val="1400"/>
              <a:buChar char="●"/>
              <a:defRPr sz="1400">
                <a:solidFill>
                  <a:schemeClr val="lt1"/>
                </a:solidFill>
              </a:defRPr>
            </a:lvl1pPr>
            <a:lvl2pPr marL="914400" lvl="1" indent="-317500" algn="l">
              <a:lnSpc>
                <a:spcPct val="100000"/>
              </a:lnSpc>
              <a:spcBef>
                <a:spcPts val="1600"/>
              </a:spcBef>
              <a:spcAft>
                <a:spcPts val="0"/>
              </a:spcAft>
              <a:buClr>
                <a:schemeClr val="lt1"/>
              </a:buClr>
              <a:buSzPts val="1400"/>
              <a:buChar char="○"/>
              <a:defRPr>
                <a:solidFill>
                  <a:schemeClr val="lt1"/>
                </a:solidFill>
              </a:defRPr>
            </a:lvl2pPr>
            <a:lvl3pPr marL="1371600" lvl="2" indent="-317500" algn="l">
              <a:lnSpc>
                <a:spcPct val="100000"/>
              </a:lnSpc>
              <a:spcBef>
                <a:spcPts val="1600"/>
              </a:spcBef>
              <a:spcAft>
                <a:spcPts val="0"/>
              </a:spcAft>
              <a:buClr>
                <a:schemeClr val="lt1"/>
              </a:buClr>
              <a:buSzPts val="1400"/>
              <a:buChar char="■"/>
              <a:defRPr>
                <a:solidFill>
                  <a:schemeClr val="lt1"/>
                </a:solidFill>
              </a:defRPr>
            </a:lvl3pPr>
            <a:lvl4pPr marL="1828800" lvl="3" indent="-317500" algn="l">
              <a:lnSpc>
                <a:spcPct val="100000"/>
              </a:lnSpc>
              <a:spcBef>
                <a:spcPts val="1600"/>
              </a:spcBef>
              <a:spcAft>
                <a:spcPts val="0"/>
              </a:spcAft>
              <a:buClr>
                <a:schemeClr val="lt1"/>
              </a:buClr>
              <a:buSzPts val="1400"/>
              <a:buChar char="●"/>
              <a:defRPr>
                <a:solidFill>
                  <a:schemeClr val="lt1"/>
                </a:solidFill>
              </a:defRPr>
            </a:lvl4pPr>
            <a:lvl5pPr marL="2286000" lvl="4" indent="-317500" algn="l">
              <a:lnSpc>
                <a:spcPct val="100000"/>
              </a:lnSpc>
              <a:spcBef>
                <a:spcPts val="1600"/>
              </a:spcBef>
              <a:spcAft>
                <a:spcPts val="0"/>
              </a:spcAft>
              <a:buClr>
                <a:schemeClr val="lt1"/>
              </a:buClr>
              <a:buSzPts val="1400"/>
              <a:buChar char="○"/>
              <a:defRPr>
                <a:solidFill>
                  <a:schemeClr val="lt1"/>
                </a:solidFill>
              </a:defRPr>
            </a:lvl5pPr>
            <a:lvl6pPr marL="2743200" lvl="5" indent="-317500" algn="l">
              <a:lnSpc>
                <a:spcPct val="100000"/>
              </a:lnSpc>
              <a:spcBef>
                <a:spcPts val="1600"/>
              </a:spcBef>
              <a:spcAft>
                <a:spcPts val="0"/>
              </a:spcAft>
              <a:buClr>
                <a:schemeClr val="lt1"/>
              </a:buClr>
              <a:buSzPts val="1400"/>
              <a:buChar char="■"/>
              <a:defRPr>
                <a:solidFill>
                  <a:schemeClr val="lt1"/>
                </a:solidFill>
              </a:defRPr>
            </a:lvl6pPr>
            <a:lvl7pPr marL="3200400" lvl="6" indent="-317500" algn="l">
              <a:lnSpc>
                <a:spcPct val="100000"/>
              </a:lnSpc>
              <a:spcBef>
                <a:spcPts val="1600"/>
              </a:spcBef>
              <a:spcAft>
                <a:spcPts val="0"/>
              </a:spcAft>
              <a:buClr>
                <a:schemeClr val="lt1"/>
              </a:buClr>
              <a:buSzPts val="1400"/>
              <a:buChar char="●"/>
              <a:defRPr>
                <a:solidFill>
                  <a:schemeClr val="lt1"/>
                </a:solidFill>
              </a:defRPr>
            </a:lvl7pPr>
            <a:lvl8pPr marL="3657600" lvl="7" indent="-317500" algn="l">
              <a:lnSpc>
                <a:spcPct val="100000"/>
              </a:lnSpc>
              <a:spcBef>
                <a:spcPts val="1600"/>
              </a:spcBef>
              <a:spcAft>
                <a:spcPts val="0"/>
              </a:spcAft>
              <a:buClr>
                <a:schemeClr val="lt1"/>
              </a:buClr>
              <a:buSzPts val="1400"/>
              <a:buChar char="○"/>
              <a:defRPr>
                <a:solidFill>
                  <a:schemeClr val="lt1"/>
                </a:solidFill>
              </a:defRPr>
            </a:lvl8pPr>
            <a:lvl9pPr marL="4114800" lvl="8" indent="-317500" algn="l">
              <a:lnSpc>
                <a:spcPct val="100000"/>
              </a:lnSpc>
              <a:spcBef>
                <a:spcPts val="1600"/>
              </a:spcBef>
              <a:spcAft>
                <a:spcPts val="1600"/>
              </a:spcAft>
              <a:buClr>
                <a:schemeClr val="lt1"/>
              </a:buClr>
              <a:buSzPts val="1400"/>
              <a:buChar char="■"/>
              <a:defRPr>
                <a:solidFill>
                  <a:schemeClr val="lt1"/>
                </a:solidFill>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blipFill>
          <a:blip r:embed="rId8">
            <a:alphaModFix/>
          </a:blip>
          <a:stretch>
            <a:fillRect/>
          </a:stretch>
        </a:blipFill>
        <a:effectLst/>
      </p:bgPr>
    </p:bg>
    <p:spTree>
      <p:nvGrpSpPr>
        <p:cNvPr id="1" name="Shape 5"/>
        <p:cNvGrpSpPr/>
        <p:nvPr/>
      </p:nvGrpSpPr>
      <p:grpSpPr>
        <a:xfrm>
          <a:off x="0" y="0"/>
          <a:ext cx="0" cy="0"/>
          <a:chOff x="0" y="0"/>
          <a:chExt cx="0" cy="0"/>
        </a:xfrm>
      </p:grpSpPr>
      <p:sp>
        <p:nvSpPr>
          <p:cNvPr id="6" name="Google Shape;6;p20"/>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2pPr>
            <a:lvl3pPr marR="0" lvl="2"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3pPr>
            <a:lvl4pPr marR="0" lvl="3"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4pPr>
            <a:lvl5pPr marR="0" lvl="4"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5pPr>
            <a:lvl6pPr marR="0" lvl="5"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6pPr>
            <a:lvl7pPr marR="0" lvl="6"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7pPr>
            <a:lvl8pPr marR="0" lvl="7"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8pPr>
            <a:lvl9pPr marR="0" lvl="8"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9pPr>
          </a:lstStyle>
          <a:p>
            <a:endParaRPr/>
          </a:p>
        </p:txBody>
      </p:sp>
      <p:sp>
        <p:nvSpPr>
          <p:cNvPr id="7" name="Google Shape;7;p20"/>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marR="0" lvl="0" indent="-342900" algn="l" rtl="0">
              <a:lnSpc>
                <a:spcPct val="100000"/>
              </a:lnSpc>
              <a:spcBef>
                <a:spcPts val="0"/>
              </a:spcBef>
              <a:spcAft>
                <a:spcPts val="0"/>
              </a:spcAft>
              <a:buClr>
                <a:schemeClr val="dk2"/>
              </a:buClr>
              <a:buSzPts val="1800"/>
              <a:buFont typeface="Montserrat"/>
              <a:buChar char="●"/>
              <a:defRPr sz="1800" b="0" i="0" u="none" strike="noStrike" cap="none">
                <a:solidFill>
                  <a:schemeClr val="dk2"/>
                </a:solidFill>
                <a:latin typeface="Montserrat"/>
                <a:ea typeface="Montserrat"/>
                <a:cs typeface="Montserrat"/>
                <a:sym typeface="Montserrat"/>
              </a:defRPr>
            </a:lvl1pPr>
            <a:lvl2pPr marL="914400" marR="0" lvl="1"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2pPr>
            <a:lvl3pPr marL="1371600" marR="0" lvl="2"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3pPr>
            <a:lvl4pPr marL="1828800" marR="0" lvl="3"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4pPr>
            <a:lvl5pPr marL="2286000" marR="0" lvl="4"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5pPr>
            <a:lvl6pPr marL="2743200" marR="0" lvl="5"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6pPr>
            <a:lvl7pPr marL="3200400" marR="0" lvl="6"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7pPr>
            <a:lvl8pPr marL="3657600" marR="0" lvl="7"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8pPr>
            <a:lvl9pPr marL="4114800" marR="0" lvl="8" indent="-317500" algn="l" rtl="0">
              <a:lnSpc>
                <a:spcPct val="100000"/>
              </a:lnSpc>
              <a:spcBef>
                <a:spcPts val="1600"/>
              </a:spcBef>
              <a:spcAft>
                <a:spcPts val="160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6.jp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4.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5.xml"/><Relationship Id="rId4" Type="http://schemas.openxmlformats.org/officeDocument/2006/relationships/image" Target="../media/image12.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3"/>
        <p:cNvGrpSpPr/>
        <p:nvPr/>
      </p:nvGrpSpPr>
      <p:grpSpPr>
        <a:xfrm>
          <a:off x="0" y="0"/>
          <a:ext cx="0" cy="0"/>
          <a:chOff x="0" y="0"/>
          <a:chExt cx="0" cy="0"/>
        </a:xfrm>
      </p:grpSpPr>
      <p:sp>
        <p:nvSpPr>
          <p:cNvPr id="34" name="Google Shape;34;p1"/>
          <p:cNvSpPr txBox="1">
            <a:spLocks noGrp="1"/>
          </p:cNvSpPr>
          <p:nvPr>
            <p:ph type="ctrTitle"/>
          </p:nvPr>
        </p:nvSpPr>
        <p:spPr>
          <a:xfrm>
            <a:off x="1686450" y="1687250"/>
            <a:ext cx="5771100" cy="644700"/>
          </a:xfrm>
          <a:prstGeom prst="rect">
            <a:avLst/>
          </a:prstGeom>
          <a:noFill/>
          <a:ln>
            <a:noFill/>
          </a:ln>
          <a:effectLst>
            <a:outerShdw blurRad="142875" dist="19050" dir="8760000" algn="bl" rotWithShape="0">
              <a:srgbClr val="76A5AF">
                <a:alpha val="49803"/>
              </a:srgbClr>
            </a:outerShdw>
          </a:effectLst>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3600"/>
              <a:buNone/>
            </a:pPr>
            <a:r>
              <a:rPr lang="en-US">
                <a:latin typeface="Arial"/>
                <a:ea typeface="Arial"/>
                <a:cs typeface="Arial"/>
                <a:sym typeface="Arial"/>
              </a:rPr>
              <a:t>ROLE OF TICKET SALES</a:t>
            </a:r>
            <a:endParaRPr>
              <a:latin typeface="Arial"/>
              <a:ea typeface="Arial"/>
              <a:cs typeface="Arial"/>
              <a:sym typeface="Arial"/>
            </a:endParaRPr>
          </a:p>
        </p:txBody>
      </p:sp>
      <p:sp>
        <p:nvSpPr>
          <p:cNvPr id="35" name="Google Shape;35;p1"/>
          <p:cNvSpPr txBox="1">
            <a:spLocks noGrp="1"/>
          </p:cNvSpPr>
          <p:nvPr>
            <p:ph type="ctrTitle"/>
          </p:nvPr>
        </p:nvSpPr>
        <p:spPr>
          <a:xfrm>
            <a:off x="2941650" y="2571750"/>
            <a:ext cx="3260700" cy="464700"/>
          </a:xfrm>
          <a:prstGeom prst="rect">
            <a:avLst/>
          </a:prstGeom>
          <a:noFill/>
          <a:ln>
            <a:noFill/>
          </a:ln>
          <a:effectLst>
            <a:outerShdw blurRad="100013" dist="19050" dir="8460000" algn="bl" rotWithShape="0">
              <a:srgbClr val="76A5AF">
                <a:alpha val="49803"/>
              </a:srgbClr>
            </a:outerShdw>
          </a:effectLst>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3600"/>
              <a:buNone/>
            </a:pPr>
            <a:r>
              <a:rPr lang="en-US" sz="2200" b="0">
                <a:latin typeface="Arial"/>
                <a:ea typeface="Arial"/>
                <a:cs typeface="Arial"/>
                <a:sym typeface="Arial"/>
              </a:rPr>
              <a:t>LESSON 9.1</a:t>
            </a:r>
            <a:endParaRPr sz="2200" b="0">
              <a:latin typeface="Arial"/>
              <a:ea typeface="Arial"/>
              <a:cs typeface="Arial"/>
              <a:sym typeface="Arial"/>
            </a:endParaRPr>
          </a:p>
        </p:txBody>
      </p:sp>
      <p:cxnSp>
        <p:nvCxnSpPr>
          <p:cNvPr id="36" name="Google Shape;36;p1"/>
          <p:cNvCxnSpPr/>
          <p:nvPr/>
        </p:nvCxnSpPr>
        <p:spPr>
          <a:xfrm>
            <a:off x="3190500" y="2337569"/>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37" name="Google Shape;37;p1"/>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38" name="Google Shape;38;p1"/>
          <p:cNvSpPr txBox="1"/>
          <p:nvPr/>
        </p:nvSpPr>
        <p:spPr>
          <a:xfrm>
            <a:off x="5577150" y="4689025"/>
            <a:ext cx="2505900" cy="3849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700"/>
              <a:buFont typeface="Arial"/>
              <a:buNone/>
            </a:pPr>
            <a:r>
              <a:rPr lang="en-US" sz="700" b="0" i="0" u="none" strike="noStrike" cap="none">
                <a:solidFill>
                  <a:schemeClr val="accent5"/>
                </a:solidFill>
                <a:latin typeface="Arial"/>
                <a:ea typeface="Arial"/>
                <a:cs typeface="Arial"/>
                <a:sym typeface="Arial"/>
              </a:rPr>
              <a:t>©</a:t>
            </a:r>
            <a:r>
              <a:rPr lang="en-US" sz="1300" b="0" i="0" u="none" strike="noStrike" cap="none">
                <a:solidFill>
                  <a:schemeClr val="accent5"/>
                </a:solidFill>
                <a:latin typeface="Arial"/>
                <a:ea typeface="Arial"/>
                <a:cs typeface="Arial"/>
                <a:sym typeface="Arial"/>
              </a:rPr>
              <a:t> </a:t>
            </a:r>
            <a:r>
              <a:rPr lang="en-US" sz="700">
                <a:solidFill>
                  <a:schemeClr val="accent5"/>
                </a:solidFill>
              </a:rPr>
              <a:t>Copyright 2023</a:t>
            </a:r>
            <a:r>
              <a:rPr lang="en-US" sz="700" b="0" i="0" u="none" strike="noStrike" cap="none">
                <a:solidFill>
                  <a:schemeClr val="accent5"/>
                </a:solidFill>
                <a:latin typeface="Arial"/>
                <a:ea typeface="Arial"/>
                <a:cs typeface="Arial"/>
                <a:sym typeface="Arial"/>
              </a:rPr>
              <a:t>. Sports Career Consulting, LLC.</a:t>
            </a:r>
            <a:endParaRPr sz="700" b="0" i="0" u="none" strike="noStrike" cap="none">
              <a:solidFill>
                <a:schemeClr val="accent5"/>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sp>
        <p:nvSpPr>
          <p:cNvPr id="119" name="Google Shape;119;p8"/>
          <p:cNvSpPr txBox="1">
            <a:spLocks noGrp="1"/>
          </p:cNvSpPr>
          <p:nvPr>
            <p:ph type="title"/>
          </p:nvPr>
        </p:nvSpPr>
        <p:spPr>
          <a:xfrm>
            <a:off x="3144901" y="319014"/>
            <a:ext cx="3027600" cy="7773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RIVALRIES</a:t>
            </a:r>
            <a:endParaRPr b="1">
              <a:latin typeface="Arial"/>
              <a:ea typeface="Arial"/>
              <a:cs typeface="Arial"/>
              <a:sym typeface="Arial"/>
            </a:endParaRPr>
          </a:p>
        </p:txBody>
      </p:sp>
      <p:sp>
        <p:nvSpPr>
          <p:cNvPr id="120" name="Google Shape;120;p8"/>
          <p:cNvSpPr txBox="1">
            <a:spLocks noGrp="1"/>
          </p:cNvSpPr>
          <p:nvPr>
            <p:ph type="body" idx="1"/>
          </p:nvPr>
        </p:nvSpPr>
        <p:spPr>
          <a:xfrm>
            <a:off x="3144900" y="1096325"/>
            <a:ext cx="5502900" cy="31656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600"/>
              <a:buNone/>
            </a:pPr>
            <a:r>
              <a:rPr lang="en-US" sz="1500" b="1">
                <a:solidFill>
                  <a:schemeClr val="lt1"/>
                </a:solidFill>
                <a:latin typeface="Arial"/>
                <a:ea typeface="Arial"/>
                <a:cs typeface="Arial"/>
                <a:sym typeface="Arial"/>
              </a:rPr>
              <a:t>Rivalry games </a:t>
            </a:r>
            <a:r>
              <a:rPr lang="en-US" sz="1500" b="1">
                <a:latin typeface="Arial"/>
                <a:ea typeface="Arial"/>
                <a:cs typeface="Arial"/>
                <a:sym typeface="Arial"/>
              </a:rPr>
              <a:t>are a </a:t>
            </a:r>
            <a:r>
              <a:rPr lang="en-US" sz="1500" b="1">
                <a:solidFill>
                  <a:schemeClr val="lt1"/>
                </a:solidFill>
                <a:latin typeface="Arial"/>
                <a:ea typeface="Arial"/>
                <a:cs typeface="Arial"/>
                <a:sym typeface="Arial"/>
              </a:rPr>
              <a:t>recipe for boosting attendance</a:t>
            </a:r>
            <a:r>
              <a:rPr lang="en-US" sz="1500" b="1">
                <a:latin typeface="Arial"/>
                <a:ea typeface="Arial"/>
                <a:cs typeface="Arial"/>
                <a:sym typeface="Arial"/>
              </a:rPr>
              <a:t>:</a:t>
            </a:r>
            <a:endParaRPr sz="1500">
              <a:latin typeface="Arial"/>
              <a:ea typeface="Arial"/>
              <a:cs typeface="Arial"/>
              <a:sym typeface="Arial"/>
            </a:endParaRPr>
          </a:p>
          <a:p>
            <a:pPr marL="457200" lvl="0" indent="-323850" algn="l" rtl="0">
              <a:lnSpc>
                <a:spcPct val="100000"/>
              </a:lnSpc>
              <a:spcBef>
                <a:spcPts val="1000"/>
              </a:spcBef>
              <a:spcAft>
                <a:spcPts val="0"/>
              </a:spcAft>
              <a:buSzPts val="1500"/>
              <a:buFont typeface="Arial"/>
              <a:buChar char="●"/>
            </a:pPr>
            <a:r>
              <a:rPr lang="en-US" sz="1500">
                <a:latin typeface="Arial"/>
                <a:ea typeface="Arial"/>
                <a:cs typeface="Arial"/>
                <a:sym typeface="Arial"/>
              </a:rPr>
              <a:t>Tickets for that the Duke - UNC rivalry series were sent into the stratosphere when the two basketball titans squared off in 2022 in Coach K’s final season, including a storybook matchup in the Final Four.</a:t>
            </a:r>
            <a:endParaRPr sz="1500">
              <a:latin typeface="Arial"/>
              <a:ea typeface="Arial"/>
              <a:cs typeface="Arial"/>
              <a:sym typeface="Arial"/>
            </a:endParaRPr>
          </a:p>
          <a:p>
            <a:pPr marL="457200" lvl="0" indent="-323850" algn="l" rtl="0">
              <a:lnSpc>
                <a:spcPct val="100000"/>
              </a:lnSpc>
              <a:spcBef>
                <a:spcPts val="1000"/>
              </a:spcBef>
              <a:spcAft>
                <a:spcPts val="0"/>
              </a:spcAft>
              <a:buSzPts val="1500"/>
              <a:buFont typeface="Arial"/>
              <a:buChar char="●"/>
            </a:pPr>
            <a:r>
              <a:rPr lang="en-US" sz="1500">
                <a:latin typeface="Arial"/>
                <a:ea typeface="Arial"/>
                <a:cs typeface="Arial"/>
                <a:sym typeface="Arial"/>
              </a:rPr>
              <a:t>The average ticket price for Coach K’s final home game on the secondary market was $5,392 (on StubHub), with the minimum ticket price at nearly $3,700</a:t>
            </a:r>
            <a:endParaRPr sz="1500">
              <a:latin typeface="Arial"/>
              <a:ea typeface="Arial"/>
              <a:cs typeface="Arial"/>
              <a:sym typeface="Arial"/>
            </a:endParaRPr>
          </a:p>
          <a:p>
            <a:pPr marL="914400" lvl="1" indent="-323850" algn="l" rtl="0">
              <a:lnSpc>
                <a:spcPct val="100000"/>
              </a:lnSpc>
              <a:spcBef>
                <a:spcPts val="1000"/>
              </a:spcBef>
              <a:spcAft>
                <a:spcPts val="1000"/>
              </a:spcAft>
              <a:buSzPts val="1500"/>
              <a:buFont typeface="Arial"/>
              <a:buChar char="○"/>
            </a:pPr>
            <a:r>
              <a:rPr lang="en-US" sz="1500">
                <a:latin typeface="Arial"/>
                <a:ea typeface="Arial"/>
                <a:cs typeface="Arial"/>
                <a:sym typeface="Arial"/>
              </a:rPr>
              <a:t>Those ticket averages put prices in the same category on the secondary market as Super Bowl 56, which had an average price to get into the game at $3,800.</a:t>
            </a:r>
            <a:endParaRPr sz="1500">
              <a:latin typeface="Arial"/>
              <a:ea typeface="Arial"/>
              <a:cs typeface="Arial"/>
              <a:sym typeface="Arial"/>
            </a:endParaRPr>
          </a:p>
        </p:txBody>
      </p:sp>
      <p:cxnSp>
        <p:nvCxnSpPr>
          <p:cNvPr id="121" name="Google Shape;121;p8"/>
          <p:cNvCxnSpPr/>
          <p:nvPr/>
        </p:nvCxnSpPr>
        <p:spPr>
          <a:xfrm>
            <a:off x="2873175" y="1584277"/>
            <a:ext cx="0" cy="218970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122" name="Google Shape;122;p8"/>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123" name="Google Shape;123;p8"/>
          <p:cNvSpPr txBox="1"/>
          <p:nvPr/>
        </p:nvSpPr>
        <p:spPr>
          <a:xfrm>
            <a:off x="5577150" y="4689025"/>
            <a:ext cx="2505900" cy="400079"/>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lang="en-US"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pic>
        <p:nvPicPr>
          <p:cNvPr id="124" name="Google Shape;124;p8"/>
          <p:cNvPicPr preferRelativeResize="0"/>
          <p:nvPr/>
        </p:nvPicPr>
        <p:blipFill>
          <a:blip r:embed="rId4">
            <a:alphaModFix/>
          </a:blip>
          <a:stretch>
            <a:fillRect/>
          </a:stretch>
        </p:blipFill>
        <p:spPr>
          <a:xfrm>
            <a:off x="437475" y="960035"/>
            <a:ext cx="2163975" cy="3223424"/>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p9"/>
          <p:cNvSpPr txBox="1">
            <a:spLocks noGrp="1"/>
          </p:cNvSpPr>
          <p:nvPr>
            <p:ph type="title"/>
          </p:nvPr>
        </p:nvSpPr>
        <p:spPr>
          <a:xfrm>
            <a:off x="938499" y="445025"/>
            <a:ext cx="6568611" cy="627416"/>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FACTORS INFLUENCING TICKET SALES</a:t>
            </a:r>
            <a:endParaRPr b="1">
              <a:latin typeface="Arial"/>
              <a:ea typeface="Arial"/>
              <a:cs typeface="Arial"/>
              <a:sym typeface="Arial"/>
            </a:endParaRPr>
          </a:p>
        </p:txBody>
      </p:sp>
      <p:sp>
        <p:nvSpPr>
          <p:cNvPr id="130" name="Google Shape;130;p9"/>
          <p:cNvSpPr txBox="1">
            <a:spLocks noGrp="1"/>
          </p:cNvSpPr>
          <p:nvPr>
            <p:ph type="body" idx="1"/>
          </p:nvPr>
        </p:nvSpPr>
        <p:spPr>
          <a:xfrm>
            <a:off x="943375" y="1074900"/>
            <a:ext cx="5067300" cy="34293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50"/>
              <a:buNone/>
            </a:pPr>
            <a:r>
              <a:rPr lang="en-US" sz="1800" b="1">
                <a:latin typeface="Arial"/>
                <a:ea typeface="Arial"/>
                <a:cs typeface="Arial"/>
                <a:sym typeface="Arial"/>
              </a:rPr>
              <a:t>Supply &amp; Demand</a:t>
            </a:r>
            <a:endParaRPr sz="1350"/>
          </a:p>
          <a:p>
            <a:pPr marL="285750" lvl="0" indent="-209550" algn="l" rtl="0">
              <a:lnSpc>
                <a:spcPct val="100000"/>
              </a:lnSpc>
              <a:spcBef>
                <a:spcPts val="1000"/>
              </a:spcBef>
              <a:spcAft>
                <a:spcPts val="0"/>
              </a:spcAft>
              <a:buSzPts val="1500"/>
              <a:buFont typeface="Arial"/>
              <a:buChar char="●"/>
            </a:pPr>
            <a:r>
              <a:rPr lang="en-US" sz="1500">
                <a:solidFill>
                  <a:schemeClr val="lt1"/>
                </a:solidFill>
                <a:latin typeface="Arial"/>
                <a:ea typeface="Arial"/>
                <a:cs typeface="Arial"/>
                <a:sym typeface="Arial"/>
              </a:rPr>
              <a:t>The number of seats available to watch MLB’s 2022 “Field of Dreams” Game in a cornfield in rural Iowa was limited to around 8,000, creating an extremely high demand for tickets</a:t>
            </a:r>
            <a:endParaRPr sz="1500">
              <a:solidFill>
                <a:schemeClr val="lt1"/>
              </a:solidFill>
              <a:latin typeface="Arial"/>
              <a:ea typeface="Arial"/>
              <a:cs typeface="Arial"/>
              <a:sym typeface="Arial"/>
            </a:endParaRPr>
          </a:p>
          <a:p>
            <a:pPr marL="285750" lvl="0" indent="-209550" algn="l" rtl="0">
              <a:lnSpc>
                <a:spcPct val="100000"/>
              </a:lnSpc>
              <a:spcBef>
                <a:spcPts val="1000"/>
              </a:spcBef>
              <a:spcAft>
                <a:spcPts val="0"/>
              </a:spcAft>
              <a:buSzPts val="1500"/>
              <a:buFont typeface="Arial"/>
              <a:buChar char="●"/>
            </a:pPr>
            <a:r>
              <a:rPr lang="en-US" sz="1500">
                <a:solidFill>
                  <a:schemeClr val="lt1"/>
                </a:solidFill>
                <a:latin typeface="Arial"/>
                <a:ea typeface="Arial"/>
                <a:cs typeface="Arial"/>
                <a:sym typeface="Arial"/>
              </a:rPr>
              <a:t>Tickets were distributed through a lottery system to Iowa residents and, given the limited supply of seats and high demand to see the game, the average ticket price on the secondary market was $967, according to TickPick.  Compare that to the average purchase price in the 2021-22 season for a ticket to a Cubs home game at $62 and to a Reds home game at $39.</a:t>
            </a:r>
            <a:endParaRPr sz="1500">
              <a:latin typeface="Arial"/>
              <a:ea typeface="Arial"/>
              <a:cs typeface="Arial"/>
              <a:sym typeface="Arial"/>
            </a:endParaRPr>
          </a:p>
        </p:txBody>
      </p:sp>
      <p:cxnSp>
        <p:nvCxnSpPr>
          <p:cNvPr id="131" name="Google Shape;131;p9"/>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132" name="Google Shape;132;p9"/>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133" name="Google Shape;133;p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lang="en-US"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pic>
        <p:nvPicPr>
          <p:cNvPr id="134" name="Google Shape;134;p9" descr="Field of Dreams Game 2022: Discovering essence of Dyersville | FOX Sports"/>
          <p:cNvPicPr preferRelativeResize="0"/>
          <p:nvPr/>
        </p:nvPicPr>
        <p:blipFill rotWithShape="1">
          <a:blip r:embed="rId4">
            <a:alphaModFix/>
          </a:blip>
          <a:srcRect/>
          <a:stretch/>
        </p:blipFill>
        <p:spPr>
          <a:xfrm>
            <a:off x="6204194" y="1535996"/>
            <a:ext cx="2507098" cy="2507098"/>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sp>
        <p:nvSpPr>
          <p:cNvPr id="139" name="Google Shape;139;p10"/>
          <p:cNvSpPr txBox="1">
            <a:spLocks noGrp="1"/>
          </p:cNvSpPr>
          <p:nvPr>
            <p:ph type="title" idx="4"/>
          </p:nvPr>
        </p:nvSpPr>
        <p:spPr>
          <a:xfrm>
            <a:off x="938500" y="297503"/>
            <a:ext cx="6385800"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FACTORS INFLUENCING TICKET SALES</a:t>
            </a:r>
            <a:endParaRPr b="1">
              <a:latin typeface="Arial"/>
              <a:ea typeface="Arial"/>
              <a:cs typeface="Arial"/>
              <a:sym typeface="Arial"/>
            </a:endParaRPr>
          </a:p>
        </p:txBody>
      </p:sp>
      <p:cxnSp>
        <p:nvCxnSpPr>
          <p:cNvPr id="140" name="Google Shape;140;p10"/>
          <p:cNvCxnSpPr/>
          <p:nvPr/>
        </p:nvCxnSpPr>
        <p:spPr>
          <a:xfrm>
            <a:off x="938500" y="275798"/>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sp>
        <p:nvSpPr>
          <p:cNvPr id="141" name="Google Shape;141;p10"/>
          <p:cNvSpPr txBox="1">
            <a:spLocks noGrp="1"/>
          </p:cNvSpPr>
          <p:nvPr>
            <p:ph type="title"/>
          </p:nvPr>
        </p:nvSpPr>
        <p:spPr>
          <a:xfrm>
            <a:off x="3981603" y="1793817"/>
            <a:ext cx="2067000" cy="5484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1800"/>
              <a:buNone/>
            </a:pPr>
            <a:r>
              <a:rPr lang="en-US" sz="2800" b="1">
                <a:solidFill>
                  <a:schemeClr val="lt2"/>
                </a:solidFill>
                <a:latin typeface="Arial"/>
                <a:ea typeface="Arial"/>
                <a:cs typeface="Arial"/>
                <a:sym typeface="Arial"/>
              </a:rPr>
              <a:t>$100,000</a:t>
            </a:r>
            <a:endParaRPr sz="2800" b="1">
              <a:solidFill>
                <a:schemeClr val="lt2"/>
              </a:solidFill>
              <a:latin typeface="Arial"/>
              <a:ea typeface="Arial"/>
              <a:cs typeface="Arial"/>
              <a:sym typeface="Arial"/>
            </a:endParaRPr>
          </a:p>
        </p:txBody>
      </p:sp>
      <p:sp>
        <p:nvSpPr>
          <p:cNvPr id="142" name="Google Shape;142;p10"/>
          <p:cNvSpPr txBox="1">
            <a:spLocks noGrp="1"/>
          </p:cNvSpPr>
          <p:nvPr>
            <p:ph type="subTitle" idx="1"/>
          </p:nvPr>
        </p:nvSpPr>
        <p:spPr>
          <a:xfrm>
            <a:off x="4180582" y="2198211"/>
            <a:ext cx="1770600" cy="12351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1400"/>
              <a:buNone/>
            </a:pPr>
            <a:r>
              <a:rPr lang="en-US" sz="1200">
                <a:latin typeface="Arial"/>
                <a:ea typeface="Arial"/>
                <a:cs typeface="Arial"/>
                <a:sym typeface="Arial"/>
              </a:rPr>
              <a:t>When it was announced that LeBron James would be joining the Los Angeles Lakers, the highest price of a Lakers season ticket reached nearly $100,000</a:t>
            </a:r>
            <a:endParaRPr/>
          </a:p>
        </p:txBody>
      </p:sp>
      <p:sp>
        <p:nvSpPr>
          <p:cNvPr id="143" name="Google Shape;143;p10"/>
          <p:cNvSpPr txBox="1">
            <a:spLocks noGrp="1"/>
          </p:cNvSpPr>
          <p:nvPr>
            <p:ph type="title" idx="2"/>
          </p:nvPr>
        </p:nvSpPr>
        <p:spPr>
          <a:xfrm>
            <a:off x="7268240" y="1804465"/>
            <a:ext cx="1510520" cy="5484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1800"/>
              <a:buNone/>
            </a:pPr>
            <a:r>
              <a:rPr lang="en-US" sz="2400" b="1">
                <a:solidFill>
                  <a:schemeClr val="lt2"/>
                </a:solidFill>
                <a:latin typeface="Arial"/>
                <a:ea typeface="Arial"/>
                <a:cs typeface="Arial"/>
                <a:sym typeface="Arial"/>
              </a:rPr>
              <a:t>135%</a:t>
            </a:r>
            <a:endParaRPr sz="2400" b="1">
              <a:solidFill>
                <a:schemeClr val="lt2"/>
              </a:solidFill>
              <a:latin typeface="Arial"/>
              <a:ea typeface="Arial"/>
              <a:cs typeface="Arial"/>
              <a:sym typeface="Arial"/>
            </a:endParaRPr>
          </a:p>
        </p:txBody>
      </p:sp>
      <p:sp>
        <p:nvSpPr>
          <p:cNvPr id="144" name="Google Shape;144;p10"/>
          <p:cNvSpPr txBox="1">
            <a:spLocks noGrp="1"/>
          </p:cNvSpPr>
          <p:nvPr>
            <p:ph type="subTitle" idx="3"/>
          </p:nvPr>
        </p:nvSpPr>
        <p:spPr>
          <a:xfrm>
            <a:off x="7124379" y="2198211"/>
            <a:ext cx="1842300" cy="12351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1400"/>
              <a:buNone/>
            </a:pPr>
            <a:r>
              <a:rPr lang="en-US" sz="1200">
                <a:latin typeface="Arial"/>
                <a:ea typeface="Arial"/>
                <a:cs typeface="Arial"/>
                <a:sym typeface="Arial"/>
              </a:rPr>
              <a:t>When Tom Brady left New England to sign with Tampa Bay, Buccaneers’ ticket prices skyrocketed, increasing by 135% while Patriots ticket prices dropped by 39%</a:t>
            </a:r>
            <a:endParaRPr sz="1200">
              <a:latin typeface="Arial"/>
              <a:ea typeface="Arial"/>
              <a:cs typeface="Arial"/>
              <a:sym typeface="Arial"/>
            </a:endParaRPr>
          </a:p>
        </p:txBody>
      </p:sp>
      <p:sp>
        <p:nvSpPr>
          <p:cNvPr id="145" name="Google Shape;145;p10"/>
          <p:cNvSpPr txBox="1">
            <a:spLocks noGrp="1"/>
          </p:cNvSpPr>
          <p:nvPr>
            <p:ph type="title" idx="5"/>
          </p:nvPr>
        </p:nvSpPr>
        <p:spPr>
          <a:xfrm>
            <a:off x="1051252" y="1830970"/>
            <a:ext cx="2193889" cy="5484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Clr>
                <a:schemeClr val="lt1"/>
              </a:buClr>
              <a:buSzPts val="1800"/>
              <a:buNone/>
            </a:pPr>
            <a:r>
              <a:rPr lang="en-US" sz="2800" b="1">
                <a:solidFill>
                  <a:schemeClr val="lt2"/>
                </a:solidFill>
                <a:latin typeface="Arial"/>
                <a:ea typeface="Arial"/>
                <a:cs typeface="Arial"/>
                <a:sym typeface="Arial"/>
              </a:rPr>
              <a:t>10,000</a:t>
            </a:r>
            <a:endParaRPr sz="2800" b="1">
              <a:solidFill>
                <a:schemeClr val="lt2"/>
              </a:solidFill>
              <a:latin typeface="Arial"/>
              <a:ea typeface="Arial"/>
              <a:cs typeface="Arial"/>
              <a:sym typeface="Arial"/>
            </a:endParaRPr>
          </a:p>
        </p:txBody>
      </p:sp>
      <p:sp>
        <p:nvSpPr>
          <p:cNvPr id="146" name="Google Shape;146;p10"/>
          <p:cNvSpPr/>
          <p:nvPr/>
        </p:nvSpPr>
        <p:spPr>
          <a:xfrm>
            <a:off x="0" y="3888800"/>
            <a:ext cx="9144000" cy="12543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 name="Google Shape;147;p10"/>
          <p:cNvSpPr txBox="1">
            <a:spLocks noGrp="1"/>
          </p:cNvSpPr>
          <p:nvPr>
            <p:ph type="subTitle" idx="6"/>
          </p:nvPr>
        </p:nvSpPr>
        <p:spPr>
          <a:xfrm>
            <a:off x="1317822" y="2200465"/>
            <a:ext cx="1660800" cy="12351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1400"/>
              <a:buNone/>
            </a:pPr>
            <a:r>
              <a:rPr lang="en-US" sz="1200">
                <a:latin typeface="Arial"/>
                <a:ea typeface="Arial"/>
                <a:cs typeface="Arial"/>
                <a:sym typeface="Arial"/>
              </a:rPr>
              <a:t>The New Orleans Pelicans sold 10,000 new season tickets in the week after the franchise selected Zion Williamson as the #1 overall pick in the NBA Draft </a:t>
            </a:r>
            <a:endParaRPr sz="1200">
              <a:latin typeface="Arial"/>
              <a:ea typeface="Arial"/>
              <a:cs typeface="Arial"/>
              <a:sym typeface="Arial"/>
            </a:endParaRPr>
          </a:p>
        </p:txBody>
      </p:sp>
      <p:pic>
        <p:nvPicPr>
          <p:cNvPr id="148" name="Google Shape;148;p10"/>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149" name="Google Shape;149;p10"/>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lang="en-US"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sp>
        <p:nvSpPr>
          <p:cNvPr id="150" name="Google Shape;150;p10"/>
          <p:cNvSpPr txBox="1"/>
          <p:nvPr/>
        </p:nvSpPr>
        <p:spPr>
          <a:xfrm>
            <a:off x="938500" y="805090"/>
            <a:ext cx="7540500" cy="4617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None/>
            </a:pPr>
            <a:r>
              <a:rPr lang="en-US" sz="1800" b="1" i="0" u="none" strike="noStrike" cap="none">
                <a:solidFill>
                  <a:schemeClr val="lt1"/>
                </a:solidFill>
                <a:latin typeface="Arial"/>
                <a:ea typeface="Arial"/>
                <a:cs typeface="Arial"/>
                <a:sym typeface="Arial"/>
              </a:rPr>
              <a:t>Highly Visible Athletes &amp; Entertainers </a:t>
            </a:r>
            <a:endParaRPr sz="1800"/>
          </a:p>
        </p:txBody>
      </p:sp>
      <p:pic>
        <p:nvPicPr>
          <p:cNvPr id="151" name="Google Shape;151;p10" descr="LeBron James PNG Image Transparent Background | PNG Arts"/>
          <p:cNvPicPr preferRelativeResize="0"/>
          <p:nvPr/>
        </p:nvPicPr>
        <p:blipFill rotWithShape="1">
          <a:blip r:embed="rId4">
            <a:alphaModFix/>
          </a:blip>
          <a:srcRect l="15518" r="31340"/>
          <a:stretch/>
        </p:blipFill>
        <p:spPr>
          <a:xfrm>
            <a:off x="2845817" y="2077770"/>
            <a:ext cx="1408221" cy="1811027"/>
          </a:xfrm>
          <a:prstGeom prst="rect">
            <a:avLst/>
          </a:prstGeom>
          <a:noFill/>
          <a:ln>
            <a:noFill/>
          </a:ln>
        </p:spPr>
      </p:pic>
      <p:pic>
        <p:nvPicPr>
          <p:cNvPr id="152" name="Google Shape;152;p10"/>
          <p:cNvPicPr preferRelativeResize="0"/>
          <p:nvPr/>
        </p:nvPicPr>
        <p:blipFill rotWithShape="1">
          <a:blip r:embed="rId5">
            <a:alphaModFix/>
          </a:blip>
          <a:srcRect l="13107" t="6541" r="40312"/>
          <a:stretch/>
        </p:blipFill>
        <p:spPr>
          <a:xfrm>
            <a:off x="51388" y="2129849"/>
            <a:ext cx="1363953" cy="1758948"/>
          </a:xfrm>
          <a:prstGeom prst="rect">
            <a:avLst/>
          </a:prstGeom>
          <a:noFill/>
          <a:ln>
            <a:noFill/>
          </a:ln>
        </p:spPr>
      </p:pic>
      <p:pic>
        <p:nvPicPr>
          <p:cNvPr id="153" name="Google Shape;153;p10" descr="Home - Hattricks Tavern"/>
          <p:cNvPicPr preferRelativeResize="0"/>
          <p:nvPr/>
        </p:nvPicPr>
        <p:blipFill rotWithShape="1">
          <a:blip r:embed="rId6">
            <a:alphaModFix/>
          </a:blip>
          <a:srcRect l="26077" t="1055" r="26549" b="47556"/>
          <a:stretch/>
        </p:blipFill>
        <p:spPr>
          <a:xfrm>
            <a:off x="5877832" y="2021723"/>
            <a:ext cx="1434322" cy="1867074"/>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Google Shape;158;p11"/>
          <p:cNvSpPr txBox="1">
            <a:spLocks noGrp="1"/>
          </p:cNvSpPr>
          <p:nvPr>
            <p:ph type="title"/>
          </p:nvPr>
        </p:nvSpPr>
        <p:spPr>
          <a:xfrm>
            <a:off x="938499" y="445025"/>
            <a:ext cx="6568500" cy="6273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FACTORS INFLUENCING TICKET SALES</a:t>
            </a:r>
            <a:endParaRPr b="1">
              <a:latin typeface="Arial"/>
              <a:ea typeface="Arial"/>
              <a:cs typeface="Arial"/>
              <a:sym typeface="Arial"/>
            </a:endParaRPr>
          </a:p>
        </p:txBody>
      </p:sp>
      <p:sp>
        <p:nvSpPr>
          <p:cNvPr id="159" name="Google Shape;159;p11"/>
          <p:cNvSpPr txBox="1">
            <a:spLocks noGrp="1"/>
          </p:cNvSpPr>
          <p:nvPr>
            <p:ph type="body" idx="1"/>
          </p:nvPr>
        </p:nvSpPr>
        <p:spPr>
          <a:xfrm>
            <a:off x="938499" y="1074900"/>
            <a:ext cx="4378200" cy="34293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50"/>
              <a:buNone/>
            </a:pPr>
            <a:r>
              <a:rPr lang="en-US" sz="1800" b="1">
                <a:latin typeface="Arial"/>
                <a:ea typeface="Arial"/>
                <a:cs typeface="Arial"/>
                <a:sym typeface="Arial"/>
              </a:rPr>
              <a:t>High profile athletes and entertainers</a:t>
            </a:r>
            <a:endParaRPr sz="1800">
              <a:latin typeface="Arial"/>
              <a:ea typeface="Arial"/>
              <a:cs typeface="Arial"/>
              <a:sym typeface="Arial"/>
            </a:endParaRPr>
          </a:p>
          <a:p>
            <a:pPr marL="0" lvl="0" indent="0" algn="l" rtl="0">
              <a:lnSpc>
                <a:spcPct val="100000"/>
              </a:lnSpc>
              <a:spcBef>
                <a:spcPts val="0"/>
              </a:spcBef>
              <a:spcAft>
                <a:spcPts val="0"/>
              </a:spcAft>
              <a:buSzPts val="1150"/>
              <a:buNone/>
            </a:pPr>
            <a:endParaRPr sz="1500">
              <a:latin typeface="Arial"/>
              <a:ea typeface="Arial"/>
              <a:cs typeface="Arial"/>
              <a:sym typeface="Arial"/>
            </a:endParaRPr>
          </a:p>
          <a:p>
            <a:pPr marL="0" lvl="0" indent="0" algn="l" rtl="0">
              <a:lnSpc>
                <a:spcPct val="100000"/>
              </a:lnSpc>
              <a:spcBef>
                <a:spcPts val="0"/>
              </a:spcBef>
              <a:spcAft>
                <a:spcPts val="0"/>
              </a:spcAft>
              <a:buNone/>
            </a:pPr>
            <a:r>
              <a:rPr lang="en-US" sz="1500">
                <a:latin typeface="Arial"/>
                <a:ea typeface="Arial"/>
                <a:cs typeface="Arial"/>
                <a:sym typeface="Arial"/>
              </a:rPr>
              <a:t>Legendary Cardinals’ slugger, Albert Pujols returned to St. Louis after spending the last ten years as a member of the Los Angeles Angels in 2022.  </a:t>
            </a:r>
            <a:endParaRPr sz="1500">
              <a:latin typeface="Arial"/>
              <a:ea typeface="Arial"/>
              <a:cs typeface="Arial"/>
              <a:sym typeface="Arial"/>
            </a:endParaRPr>
          </a:p>
          <a:p>
            <a:pPr marL="0" lvl="0" indent="0" algn="l" rtl="0">
              <a:lnSpc>
                <a:spcPct val="100000"/>
              </a:lnSpc>
              <a:spcBef>
                <a:spcPts val="1000"/>
              </a:spcBef>
              <a:spcAft>
                <a:spcPts val="0"/>
              </a:spcAft>
              <a:buNone/>
            </a:pPr>
            <a:r>
              <a:rPr lang="en-US" sz="1500">
                <a:latin typeface="Arial"/>
                <a:ea typeface="Arial"/>
                <a:cs typeface="Arial"/>
                <a:sym typeface="Arial"/>
              </a:rPr>
              <a:t>His impending return had a massive impact on opening day ticket sales, with prices more than doubling after news that he would be re-signing with the Cardinals broke. </a:t>
            </a:r>
            <a:endParaRPr sz="1500">
              <a:latin typeface="Arial"/>
              <a:ea typeface="Arial"/>
              <a:cs typeface="Arial"/>
              <a:sym typeface="Arial"/>
            </a:endParaRPr>
          </a:p>
        </p:txBody>
      </p:sp>
      <p:cxnSp>
        <p:nvCxnSpPr>
          <p:cNvPr id="160" name="Google Shape;160;p11"/>
          <p:cNvCxnSpPr/>
          <p:nvPr/>
        </p:nvCxnSpPr>
        <p:spPr>
          <a:xfrm>
            <a:off x="938499"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161" name="Google Shape;161;p11"/>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162" name="Google Shape;162;p11"/>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lang="en-US"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pic>
        <p:nvPicPr>
          <p:cNvPr id="163" name="Google Shape;163;p11"/>
          <p:cNvPicPr preferRelativeResize="0"/>
          <p:nvPr/>
        </p:nvPicPr>
        <p:blipFill rotWithShape="1">
          <a:blip r:embed="rId4">
            <a:alphaModFix/>
          </a:blip>
          <a:srcRect/>
          <a:stretch/>
        </p:blipFill>
        <p:spPr>
          <a:xfrm>
            <a:off x="5631150" y="1153985"/>
            <a:ext cx="3111592" cy="3271126"/>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sp>
        <p:nvSpPr>
          <p:cNvPr id="168" name="Google Shape;168;p12"/>
          <p:cNvSpPr txBox="1">
            <a:spLocks noGrp="1"/>
          </p:cNvSpPr>
          <p:nvPr>
            <p:ph type="title"/>
          </p:nvPr>
        </p:nvSpPr>
        <p:spPr>
          <a:xfrm>
            <a:off x="938499" y="445025"/>
            <a:ext cx="6568611" cy="627416"/>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FACTORS INFLUENCING TICKET SALES</a:t>
            </a:r>
            <a:endParaRPr b="1">
              <a:latin typeface="Arial"/>
              <a:ea typeface="Arial"/>
              <a:cs typeface="Arial"/>
              <a:sym typeface="Arial"/>
            </a:endParaRPr>
          </a:p>
        </p:txBody>
      </p:sp>
      <p:sp>
        <p:nvSpPr>
          <p:cNvPr id="169" name="Google Shape;169;p12"/>
          <p:cNvSpPr txBox="1">
            <a:spLocks noGrp="1"/>
          </p:cNvSpPr>
          <p:nvPr>
            <p:ph type="body" idx="1"/>
          </p:nvPr>
        </p:nvSpPr>
        <p:spPr>
          <a:xfrm>
            <a:off x="938509" y="1003626"/>
            <a:ext cx="7550700" cy="34293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50"/>
              <a:buNone/>
            </a:pPr>
            <a:r>
              <a:rPr lang="en-US" sz="1800" b="1">
                <a:latin typeface="Arial"/>
                <a:ea typeface="Arial"/>
                <a:cs typeface="Arial"/>
                <a:sym typeface="Arial"/>
              </a:rPr>
              <a:t>Venue</a:t>
            </a:r>
            <a:endParaRPr sz="1800">
              <a:latin typeface="Arial"/>
              <a:ea typeface="Arial"/>
              <a:cs typeface="Arial"/>
              <a:sym typeface="Arial"/>
            </a:endParaRPr>
          </a:p>
          <a:p>
            <a:pPr marL="0" lvl="0" indent="0" algn="l" rtl="0">
              <a:lnSpc>
                <a:spcPct val="100000"/>
              </a:lnSpc>
              <a:spcBef>
                <a:spcPts val="0"/>
              </a:spcBef>
              <a:spcAft>
                <a:spcPts val="0"/>
              </a:spcAft>
              <a:buSzPts val="1150"/>
              <a:buNone/>
            </a:pPr>
            <a:endParaRPr sz="1500">
              <a:solidFill>
                <a:schemeClr val="lt1"/>
              </a:solidFill>
              <a:latin typeface="Arial"/>
              <a:ea typeface="Arial"/>
              <a:cs typeface="Arial"/>
              <a:sym typeface="Arial"/>
            </a:endParaRPr>
          </a:p>
          <a:p>
            <a:pPr marL="463550" lvl="0" indent="-463550" algn="l" rtl="0">
              <a:lnSpc>
                <a:spcPct val="100000"/>
              </a:lnSpc>
              <a:spcBef>
                <a:spcPts val="0"/>
              </a:spcBef>
              <a:spcAft>
                <a:spcPts val="0"/>
              </a:spcAft>
              <a:buSzPts val="1150"/>
              <a:buNone/>
            </a:pPr>
            <a:r>
              <a:rPr lang="en-US" sz="1500" b="1">
                <a:solidFill>
                  <a:schemeClr val="lt1"/>
                </a:solidFill>
                <a:latin typeface="Arial"/>
                <a:ea typeface="Arial"/>
                <a:cs typeface="Arial"/>
                <a:sym typeface="Arial"/>
              </a:rPr>
              <a:t>Facilities, venues, and stadiums influence fan decisions to purchase tickets.</a:t>
            </a:r>
            <a:endParaRPr sz="1500">
              <a:latin typeface="Arial"/>
              <a:ea typeface="Arial"/>
              <a:cs typeface="Arial"/>
              <a:sym typeface="Arial"/>
            </a:endParaRPr>
          </a:p>
          <a:p>
            <a:pPr marL="0" lvl="0" indent="0" algn="l" rtl="0">
              <a:lnSpc>
                <a:spcPct val="100000"/>
              </a:lnSpc>
              <a:spcBef>
                <a:spcPts val="1200"/>
              </a:spcBef>
              <a:spcAft>
                <a:spcPts val="0"/>
              </a:spcAft>
              <a:buSzPts val="1150"/>
              <a:buNone/>
            </a:pPr>
            <a:r>
              <a:rPr lang="en-US" sz="1500">
                <a:solidFill>
                  <a:schemeClr val="lt1"/>
                </a:solidFill>
                <a:latin typeface="Arial"/>
                <a:ea typeface="Arial"/>
                <a:cs typeface="Arial"/>
                <a:sym typeface="Arial"/>
              </a:rPr>
              <a:t>Very few stadiums remain with rich traditions and history, but the lore of each adds to the appeal for fans to attend games. Those storied facilities with tradition also have a unique appeal that draws tourists.  </a:t>
            </a:r>
            <a:endParaRPr sz="1500">
              <a:solidFill>
                <a:schemeClr val="lt1"/>
              </a:solidFill>
              <a:latin typeface="Arial"/>
              <a:ea typeface="Arial"/>
              <a:cs typeface="Arial"/>
              <a:sym typeface="Arial"/>
            </a:endParaRPr>
          </a:p>
          <a:p>
            <a:pPr marL="0" lvl="0" indent="0" algn="l" rtl="0">
              <a:lnSpc>
                <a:spcPct val="100000"/>
              </a:lnSpc>
              <a:spcBef>
                <a:spcPts val="1200"/>
              </a:spcBef>
              <a:spcAft>
                <a:spcPts val="0"/>
              </a:spcAft>
              <a:buSzPts val="1150"/>
              <a:buNone/>
            </a:pPr>
            <a:r>
              <a:rPr lang="en-US" sz="1500" b="1">
                <a:solidFill>
                  <a:schemeClr val="lt1"/>
                </a:solidFill>
                <a:latin typeface="Arial"/>
                <a:ea typeface="Arial"/>
                <a:cs typeface="Arial"/>
                <a:sym typeface="Arial"/>
              </a:rPr>
              <a:t>Examples include:</a:t>
            </a:r>
            <a:endParaRPr sz="1500" b="1">
              <a:latin typeface="Arial"/>
              <a:ea typeface="Arial"/>
              <a:cs typeface="Arial"/>
              <a:sym typeface="Arial"/>
            </a:endParaRPr>
          </a:p>
          <a:p>
            <a:pPr marL="457200" lvl="0" indent="-323850" algn="l" rtl="0">
              <a:lnSpc>
                <a:spcPct val="100000"/>
              </a:lnSpc>
              <a:spcBef>
                <a:spcPts val="1200"/>
              </a:spcBef>
              <a:spcAft>
                <a:spcPts val="0"/>
              </a:spcAft>
              <a:buClr>
                <a:schemeClr val="lt1"/>
              </a:buClr>
              <a:buSzPts val="1500"/>
              <a:buFont typeface="Arial"/>
              <a:buChar char="●"/>
            </a:pPr>
            <a:r>
              <a:rPr lang="en-US" sz="1500">
                <a:solidFill>
                  <a:schemeClr val="lt1"/>
                </a:solidFill>
                <a:latin typeface="Arial"/>
                <a:ea typeface="Arial"/>
                <a:cs typeface="Arial"/>
                <a:sym typeface="Arial"/>
              </a:rPr>
              <a:t>Fenway Park (Boston Red Sox) </a:t>
            </a:r>
            <a:endParaRPr sz="1500">
              <a:latin typeface="Arial"/>
              <a:ea typeface="Arial"/>
              <a:cs typeface="Arial"/>
              <a:sym typeface="Arial"/>
            </a:endParaRPr>
          </a:p>
          <a:p>
            <a:pPr marL="457200" lvl="0" indent="-323850" algn="l" rtl="0">
              <a:lnSpc>
                <a:spcPct val="100000"/>
              </a:lnSpc>
              <a:spcBef>
                <a:spcPts val="0"/>
              </a:spcBef>
              <a:spcAft>
                <a:spcPts val="0"/>
              </a:spcAft>
              <a:buClr>
                <a:schemeClr val="lt1"/>
              </a:buClr>
              <a:buSzPts val="1500"/>
              <a:buFont typeface="Arial"/>
              <a:buChar char="●"/>
            </a:pPr>
            <a:r>
              <a:rPr lang="en-US" sz="1500">
                <a:solidFill>
                  <a:schemeClr val="lt1"/>
                </a:solidFill>
                <a:latin typeface="Arial"/>
                <a:ea typeface="Arial"/>
                <a:cs typeface="Arial"/>
                <a:sym typeface="Arial"/>
              </a:rPr>
              <a:t>Wrigley Field (Chicago Cubs)</a:t>
            </a:r>
            <a:endParaRPr sz="1500">
              <a:latin typeface="Arial"/>
              <a:ea typeface="Arial"/>
              <a:cs typeface="Arial"/>
              <a:sym typeface="Arial"/>
            </a:endParaRPr>
          </a:p>
          <a:p>
            <a:pPr marL="457200" lvl="0" indent="-323850" algn="l" rtl="0">
              <a:lnSpc>
                <a:spcPct val="100000"/>
              </a:lnSpc>
              <a:spcBef>
                <a:spcPts val="0"/>
              </a:spcBef>
              <a:spcAft>
                <a:spcPts val="0"/>
              </a:spcAft>
              <a:buClr>
                <a:schemeClr val="lt1"/>
              </a:buClr>
              <a:buSzPts val="1500"/>
              <a:buFont typeface="Arial"/>
              <a:buChar char="●"/>
            </a:pPr>
            <a:r>
              <a:rPr lang="en-US" sz="1500">
                <a:solidFill>
                  <a:schemeClr val="lt1"/>
                </a:solidFill>
                <a:latin typeface="Arial"/>
                <a:ea typeface="Arial"/>
                <a:cs typeface="Arial"/>
                <a:sym typeface="Arial"/>
              </a:rPr>
              <a:t>Lambeau Field (Green Bay Packers)</a:t>
            </a:r>
            <a:endParaRPr sz="1500">
              <a:latin typeface="Arial"/>
              <a:ea typeface="Arial"/>
              <a:cs typeface="Arial"/>
              <a:sym typeface="Arial"/>
            </a:endParaRPr>
          </a:p>
          <a:p>
            <a:pPr marL="457200" lvl="0" indent="-323850" algn="l" rtl="0">
              <a:lnSpc>
                <a:spcPct val="100000"/>
              </a:lnSpc>
              <a:spcBef>
                <a:spcPts val="0"/>
              </a:spcBef>
              <a:spcAft>
                <a:spcPts val="0"/>
              </a:spcAft>
              <a:buClr>
                <a:schemeClr val="lt1"/>
              </a:buClr>
              <a:buSzPts val="1500"/>
              <a:buFont typeface="Arial"/>
              <a:buChar char="●"/>
            </a:pPr>
            <a:r>
              <a:rPr lang="en-US" sz="1500">
                <a:solidFill>
                  <a:schemeClr val="lt1"/>
                </a:solidFill>
                <a:latin typeface="Arial"/>
                <a:ea typeface="Arial"/>
                <a:cs typeface="Arial"/>
                <a:sym typeface="Arial"/>
              </a:rPr>
              <a:t>Madison Square Garden (New York Knicks, New York Rangers, New York Liberty, St. John’s University etc.)</a:t>
            </a:r>
            <a:endParaRPr sz="1500">
              <a:latin typeface="Arial"/>
              <a:ea typeface="Arial"/>
              <a:cs typeface="Arial"/>
              <a:sym typeface="Arial"/>
            </a:endParaRPr>
          </a:p>
          <a:p>
            <a:pPr marL="457200" lvl="0" indent="-323850" algn="l" rtl="0">
              <a:lnSpc>
                <a:spcPct val="100000"/>
              </a:lnSpc>
              <a:spcBef>
                <a:spcPts val="0"/>
              </a:spcBef>
              <a:spcAft>
                <a:spcPts val="0"/>
              </a:spcAft>
              <a:buClr>
                <a:schemeClr val="lt1"/>
              </a:buClr>
              <a:buSzPts val="1500"/>
              <a:buFont typeface="Arial"/>
              <a:buChar char="●"/>
            </a:pPr>
            <a:r>
              <a:rPr lang="en-US" sz="1500">
                <a:solidFill>
                  <a:schemeClr val="lt1"/>
                </a:solidFill>
                <a:latin typeface="Arial"/>
                <a:ea typeface="Arial"/>
                <a:cs typeface="Arial"/>
                <a:sym typeface="Arial"/>
              </a:rPr>
              <a:t>Wimbledon</a:t>
            </a:r>
            <a:endParaRPr sz="1500">
              <a:latin typeface="Arial"/>
              <a:ea typeface="Arial"/>
              <a:cs typeface="Arial"/>
              <a:sym typeface="Arial"/>
            </a:endParaRPr>
          </a:p>
        </p:txBody>
      </p:sp>
      <p:cxnSp>
        <p:nvCxnSpPr>
          <p:cNvPr id="170" name="Google Shape;170;p12"/>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171" name="Google Shape;171;p12"/>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172" name="Google Shape;172;p12"/>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lang="en-US"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177" name="Google Shape;177;p13"/>
          <p:cNvSpPr txBox="1">
            <a:spLocks noGrp="1"/>
          </p:cNvSpPr>
          <p:nvPr>
            <p:ph type="title"/>
          </p:nvPr>
        </p:nvSpPr>
        <p:spPr>
          <a:xfrm>
            <a:off x="938499" y="445025"/>
            <a:ext cx="6568611" cy="627416"/>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FACTORS INFLUENCING TICKET SALES</a:t>
            </a:r>
            <a:endParaRPr b="1">
              <a:latin typeface="Arial"/>
              <a:ea typeface="Arial"/>
              <a:cs typeface="Arial"/>
              <a:sym typeface="Arial"/>
            </a:endParaRPr>
          </a:p>
        </p:txBody>
      </p:sp>
      <p:sp>
        <p:nvSpPr>
          <p:cNvPr id="178" name="Google Shape;178;p13"/>
          <p:cNvSpPr txBox="1">
            <a:spLocks noGrp="1"/>
          </p:cNvSpPr>
          <p:nvPr>
            <p:ph type="body" idx="1"/>
          </p:nvPr>
        </p:nvSpPr>
        <p:spPr>
          <a:xfrm>
            <a:off x="943384" y="1074901"/>
            <a:ext cx="7550744" cy="3429366"/>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50"/>
              <a:buNone/>
            </a:pPr>
            <a:r>
              <a:rPr lang="en-US" sz="1800" b="1">
                <a:latin typeface="Arial"/>
                <a:ea typeface="Arial"/>
                <a:cs typeface="Arial"/>
                <a:sym typeface="Arial"/>
              </a:rPr>
              <a:t>Venue</a:t>
            </a:r>
            <a:endParaRPr sz="1800">
              <a:latin typeface="Arial"/>
              <a:ea typeface="Arial"/>
              <a:cs typeface="Arial"/>
              <a:sym typeface="Arial"/>
            </a:endParaRPr>
          </a:p>
          <a:p>
            <a:pPr marL="0" lvl="0" indent="0" algn="l" rtl="0">
              <a:lnSpc>
                <a:spcPct val="100000"/>
              </a:lnSpc>
              <a:spcBef>
                <a:spcPts val="0"/>
              </a:spcBef>
              <a:spcAft>
                <a:spcPts val="0"/>
              </a:spcAft>
              <a:buSzPts val="1150"/>
              <a:buNone/>
            </a:pPr>
            <a:endParaRPr sz="1500">
              <a:solidFill>
                <a:schemeClr val="lt1"/>
              </a:solidFill>
              <a:latin typeface="Arial"/>
              <a:ea typeface="Arial"/>
              <a:cs typeface="Arial"/>
              <a:sym typeface="Arial"/>
            </a:endParaRPr>
          </a:p>
          <a:p>
            <a:pPr marL="0" lvl="0" indent="0" algn="l" rtl="0">
              <a:lnSpc>
                <a:spcPct val="100000"/>
              </a:lnSpc>
              <a:spcBef>
                <a:spcPts val="0"/>
              </a:spcBef>
              <a:spcAft>
                <a:spcPts val="0"/>
              </a:spcAft>
              <a:buSzPts val="1150"/>
              <a:buNone/>
            </a:pPr>
            <a:r>
              <a:rPr lang="en-US" sz="1500" b="1">
                <a:solidFill>
                  <a:schemeClr val="lt1"/>
                </a:solidFill>
                <a:latin typeface="Arial"/>
                <a:ea typeface="Arial"/>
                <a:cs typeface="Arial"/>
                <a:sym typeface="Arial"/>
              </a:rPr>
              <a:t>New stadiums and venues rely on improved </a:t>
            </a:r>
            <a:r>
              <a:rPr lang="en-US" sz="1500" b="1">
                <a:solidFill>
                  <a:schemeClr val="dk2"/>
                </a:solidFill>
                <a:latin typeface="Arial"/>
                <a:ea typeface="Arial"/>
                <a:cs typeface="Arial"/>
                <a:sym typeface="Arial"/>
              </a:rPr>
              <a:t>amenities</a:t>
            </a:r>
            <a:r>
              <a:rPr lang="en-US" sz="1500" b="1">
                <a:solidFill>
                  <a:schemeClr val="lt1"/>
                </a:solidFill>
                <a:latin typeface="Arial"/>
                <a:ea typeface="Arial"/>
                <a:cs typeface="Arial"/>
                <a:sym typeface="Arial"/>
              </a:rPr>
              <a:t> to excite consumers.</a:t>
            </a:r>
            <a:endParaRPr sz="1500">
              <a:latin typeface="Arial"/>
              <a:ea typeface="Arial"/>
              <a:cs typeface="Arial"/>
              <a:sym typeface="Arial"/>
            </a:endParaRPr>
          </a:p>
          <a:p>
            <a:pPr marL="457200" lvl="0" indent="-323850" algn="l" rtl="0">
              <a:lnSpc>
                <a:spcPct val="100000"/>
              </a:lnSpc>
              <a:spcBef>
                <a:spcPts val="1200"/>
              </a:spcBef>
              <a:spcAft>
                <a:spcPts val="0"/>
              </a:spcAft>
              <a:buClr>
                <a:schemeClr val="lt1"/>
              </a:buClr>
              <a:buSzPts val="1500"/>
              <a:buFont typeface="Arial"/>
              <a:buChar char="●"/>
            </a:pPr>
            <a:r>
              <a:rPr lang="en-US" sz="1500">
                <a:solidFill>
                  <a:schemeClr val="lt1"/>
                </a:solidFill>
                <a:latin typeface="Arial"/>
                <a:ea typeface="Arial"/>
                <a:cs typeface="Arial"/>
                <a:sym typeface="Arial"/>
              </a:rPr>
              <a:t>The $1.3 billion Yankee Stadium has an in-house museum, party suites, a members-only restaurant and many other luxury amenities. </a:t>
            </a:r>
            <a:endParaRPr sz="1500">
              <a:latin typeface="Arial"/>
              <a:ea typeface="Arial"/>
              <a:cs typeface="Arial"/>
              <a:sym typeface="Arial"/>
            </a:endParaRPr>
          </a:p>
          <a:p>
            <a:pPr marL="457200" lvl="0" indent="-323850" algn="l" rtl="0">
              <a:lnSpc>
                <a:spcPct val="100000"/>
              </a:lnSpc>
              <a:spcBef>
                <a:spcPts val="1000"/>
              </a:spcBef>
              <a:spcAft>
                <a:spcPts val="0"/>
              </a:spcAft>
              <a:buClr>
                <a:schemeClr val="lt1"/>
              </a:buClr>
              <a:buSzPts val="1500"/>
              <a:buFont typeface="Arial"/>
              <a:buChar char="●"/>
            </a:pPr>
            <a:r>
              <a:rPr lang="en-US" sz="1500">
                <a:solidFill>
                  <a:schemeClr val="lt1"/>
                </a:solidFill>
                <a:latin typeface="Arial"/>
                <a:ea typeface="Arial"/>
                <a:cs typeface="Arial"/>
                <a:sym typeface="Arial"/>
              </a:rPr>
              <a:t>Several newer stadiums (such as the Dallas Cowboys, San Francisco 49ers and Miami Marlins) include art galleries to help the venue appeal to a broader base of consumer</a:t>
            </a:r>
            <a:endParaRPr sz="1500">
              <a:latin typeface="Arial"/>
              <a:ea typeface="Arial"/>
              <a:cs typeface="Arial"/>
              <a:sym typeface="Arial"/>
            </a:endParaRPr>
          </a:p>
          <a:p>
            <a:pPr marL="457200" lvl="0" indent="-323850" algn="l" rtl="0">
              <a:lnSpc>
                <a:spcPct val="100000"/>
              </a:lnSpc>
              <a:spcBef>
                <a:spcPts val="1000"/>
              </a:spcBef>
              <a:spcAft>
                <a:spcPts val="0"/>
              </a:spcAft>
              <a:buClr>
                <a:schemeClr val="lt1"/>
              </a:buClr>
              <a:buSzPts val="1500"/>
              <a:buFont typeface="Arial"/>
              <a:buChar char="●"/>
            </a:pPr>
            <a:r>
              <a:rPr lang="en-US" sz="1500">
                <a:solidFill>
                  <a:schemeClr val="lt1"/>
                </a:solidFill>
                <a:latin typeface="Arial"/>
                <a:ea typeface="Arial"/>
                <a:cs typeface="Arial"/>
                <a:sym typeface="Arial"/>
              </a:rPr>
              <a:t>The Atlanta Braves announced plans in 2016 to update their home stadium to include one unique amenity in particular – a Zip Line. </a:t>
            </a:r>
            <a:endParaRPr sz="1500">
              <a:latin typeface="Arial"/>
              <a:ea typeface="Arial"/>
              <a:cs typeface="Arial"/>
              <a:sym typeface="Arial"/>
            </a:endParaRPr>
          </a:p>
          <a:p>
            <a:pPr marL="463550" lvl="0" indent="-463550" algn="l" rtl="0">
              <a:lnSpc>
                <a:spcPct val="100000"/>
              </a:lnSpc>
              <a:spcBef>
                <a:spcPts val="1200"/>
              </a:spcBef>
              <a:spcAft>
                <a:spcPts val="1200"/>
              </a:spcAft>
              <a:buSzPts val="1150"/>
              <a:buNone/>
            </a:pPr>
            <a:endParaRPr sz="1500">
              <a:solidFill>
                <a:schemeClr val="lt1"/>
              </a:solidFill>
              <a:latin typeface="Arial"/>
              <a:ea typeface="Arial"/>
              <a:cs typeface="Arial"/>
              <a:sym typeface="Arial"/>
            </a:endParaRPr>
          </a:p>
        </p:txBody>
      </p:sp>
      <p:cxnSp>
        <p:nvCxnSpPr>
          <p:cNvPr id="179" name="Google Shape;179;p13"/>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180" name="Google Shape;180;p13"/>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181" name="Google Shape;181;p13"/>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lang="en-US"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p14"/>
          <p:cNvSpPr txBox="1">
            <a:spLocks noGrp="1"/>
          </p:cNvSpPr>
          <p:nvPr>
            <p:ph type="title"/>
          </p:nvPr>
        </p:nvSpPr>
        <p:spPr>
          <a:xfrm>
            <a:off x="498974" y="445025"/>
            <a:ext cx="6568500" cy="6273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FACTORS INFLUENCING TICKET SALES</a:t>
            </a:r>
            <a:endParaRPr b="1">
              <a:latin typeface="Arial"/>
              <a:ea typeface="Arial"/>
              <a:cs typeface="Arial"/>
              <a:sym typeface="Arial"/>
            </a:endParaRPr>
          </a:p>
        </p:txBody>
      </p:sp>
      <p:sp>
        <p:nvSpPr>
          <p:cNvPr id="187" name="Google Shape;187;p14"/>
          <p:cNvSpPr txBox="1">
            <a:spLocks noGrp="1"/>
          </p:cNvSpPr>
          <p:nvPr>
            <p:ph type="body" idx="1"/>
          </p:nvPr>
        </p:nvSpPr>
        <p:spPr>
          <a:xfrm>
            <a:off x="498975" y="1074900"/>
            <a:ext cx="5547300" cy="34293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50"/>
              <a:buNone/>
            </a:pPr>
            <a:r>
              <a:rPr lang="en-US" sz="1800" b="1">
                <a:latin typeface="Arial"/>
                <a:ea typeface="Arial"/>
                <a:cs typeface="Arial"/>
                <a:sym typeface="Arial"/>
              </a:rPr>
              <a:t>Promotion</a:t>
            </a:r>
            <a:endParaRPr sz="1800">
              <a:latin typeface="Arial"/>
              <a:ea typeface="Arial"/>
              <a:cs typeface="Arial"/>
              <a:sym typeface="Arial"/>
            </a:endParaRPr>
          </a:p>
          <a:p>
            <a:pPr marL="0" lvl="0" indent="0" algn="l" rtl="0">
              <a:lnSpc>
                <a:spcPct val="100000"/>
              </a:lnSpc>
              <a:spcBef>
                <a:spcPts val="1000"/>
              </a:spcBef>
              <a:spcAft>
                <a:spcPts val="0"/>
              </a:spcAft>
              <a:buSzPts val="1150"/>
              <a:buNone/>
            </a:pPr>
            <a:r>
              <a:rPr lang="en-US" sz="1500" b="1">
                <a:solidFill>
                  <a:schemeClr val="lt1"/>
                </a:solidFill>
                <a:latin typeface="Arial"/>
                <a:ea typeface="Arial"/>
                <a:cs typeface="Arial"/>
                <a:sym typeface="Arial"/>
              </a:rPr>
              <a:t>Engaging in promotional efforts helps to drive ticket sales</a:t>
            </a:r>
            <a:endParaRPr sz="1500">
              <a:latin typeface="Arial"/>
              <a:ea typeface="Arial"/>
              <a:cs typeface="Arial"/>
              <a:sym typeface="Arial"/>
            </a:endParaRPr>
          </a:p>
          <a:p>
            <a:pPr marL="457200" lvl="0" indent="-323850" algn="l" rtl="0">
              <a:lnSpc>
                <a:spcPct val="100000"/>
              </a:lnSpc>
              <a:spcBef>
                <a:spcPts val="1200"/>
              </a:spcBef>
              <a:spcAft>
                <a:spcPts val="0"/>
              </a:spcAft>
              <a:buClr>
                <a:schemeClr val="lt1"/>
              </a:buClr>
              <a:buSzPts val="1500"/>
              <a:buFont typeface="Arial"/>
              <a:buChar char="●"/>
            </a:pPr>
            <a:r>
              <a:rPr lang="en-US" sz="1500">
                <a:solidFill>
                  <a:schemeClr val="lt1"/>
                </a:solidFill>
                <a:latin typeface="Arial"/>
                <a:ea typeface="Arial"/>
                <a:cs typeface="Arial"/>
                <a:sym typeface="Arial"/>
              </a:rPr>
              <a:t>Last season, the Detroit Tigers offered several “Special” ticket packages that fans could choose from, such as the “Outdoorsman” ticket package and “Golf lovers” package as well as special incentives to purchase tickets for “themed” promotions like Yoga Day at Comerica Park</a:t>
            </a:r>
            <a:endParaRPr sz="1500">
              <a:latin typeface="Arial"/>
              <a:ea typeface="Arial"/>
              <a:cs typeface="Arial"/>
              <a:sym typeface="Arial"/>
            </a:endParaRPr>
          </a:p>
        </p:txBody>
      </p:sp>
      <p:cxnSp>
        <p:nvCxnSpPr>
          <p:cNvPr id="188" name="Google Shape;188;p14"/>
          <p:cNvCxnSpPr/>
          <p:nvPr/>
        </p:nvCxnSpPr>
        <p:spPr>
          <a:xfrm>
            <a:off x="498974"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189" name="Google Shape;189;p14"/>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190" name="Google Shape;190;p14"/>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lang="en-US"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pic>
        <p:nvPicPr>
          <p:cNvPr id="191" name="Google Shape;191;p14" descr="A picture containing grass, person, player, sport&#10;&#10;Description automatically generated"/>
          <p:cNvPicPr preferRelativeResize="0"/>
          <p:nvPr/>
        </p:nvPicPr>
        <p:blipFill rotWithShape="1">
          <a:blip r:embed="rId4">
            <a:alphaModFix/>
          </a:blip>
          <a:srcRect l="8219" r="22602" b="14091"/>
          <a:stretch/>
        </p:blipFill>
        <p:spPr>
          <a:xfrm>
            <a:off x="6165100" y="1941250"/>
            <a:ext cx="2639250" cy="169660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sp>
        <p:nvSpPr>
          <p:cNvPr id="196" name="Google Shape;196;p15"/>
          <p:cNvSpPr txBox="1">
            <a:spLocks noGrp="1"/>
          </p:cNvSpPr>
          <p:nvPr>
            <p:ph type="title"/>
          </p:nvPr>
        </p:nvSpPr>
        <p:spPr>
          <a:xfrm>
            <a:off x="938499" y="445025"/>
            <a:ext cx="6568500" cy="6273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FACTORS INFLUENCING TICKET SALES</a:t>
            </a:r>
            <a:endParaRPr b="1">
              <a:latin typeface="Arial"/>
              <a:ea typeface="Arial"/>
              <a:cs typeface="Arial"/>
              <a:sym typeface="Arial"/>
            </a:endParaRPr>
          </a:p>
        </p:txBody>
      </p:sp>
      <p:sp>
        <p:nvSpPr>
          <p:cNvPr id="197" name="Google Shape;197;p15"/>
          <p:cNvSpPr txBox="1">
            <a:spLocks noGrp="1"/>
          </p:cNvSpPr>
          <p:nvPr>
            <p:ph type="body" idx="1"/>
          </p:nvPr>
        </p:nvSpPr>
        <p:spPr>
          <a:xfrm>
            <a:off x="938499" y="1074900"/>
            <a:ext cx="7139700" cy="34293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50"/>
              <a:buNone/>
            </a:pPr>
            <a:r>
              <a:rPr lang="en-US" sz="1800" b="1">
                <a:latin typeface="Arial"/>
                <a:ea typeface="Arial"/>
                <a:cs typeface="Arial"/>
                <a:sym typeface="Arial"/>
              </a:rPr>
              <a:t>Staffing</a:t>
            </a:r>
            <a:endParaRPr sz="1800">
              <a:latin typeface="Arial"/>
              <a:ea typeface="Arial"/>
              <a:cs typeface="Arial"/>
              <a:sym typeface="Arial"/>
            </a:endParaRPr>
          </a:p>
          <a:p>
            <a:pPr marL="0" lvl="0" indent="0" algn="l" rtl="0">
              <a:lnSpc>
                <a:spcPct val="100000"/>
              </a:lnSpc>
              <a:spcBef>
                <a:spcPts val="0"/>
              </a:spcBef>
              <a:spcAft>
                <a:spcPts val="0"/>
              </a:spcAft>
              <a:buSzPts val="1150"/>
              <a:buNone/>
            </a:pPr>
            <a:endParaRPr sz="1500">
              <a:solidFill>
                <a:schemeClr val="lt1"/>
              </a:solidFill>
              <a:latin typeface="Arial"/>
              <a:ea typeface="Arial"/>
              <a:cs typeface="Arial"/>
              <a:sym typeface="Arial"/>
            </a:endParaRPr>
          </a:p>
          <a:p>
            <a:pPr marL="0" lvl="0" indent="0" algn="l" rtl="0">
              <a:lnSpc>
                <a:spcPct val="100000"/>
              </a:lnSpc>
              <a:spcBef>
                <a:spcPts val="0"/>
              </a:spcBef>
              <a:spcAft>
                <a:spcPts val="0"/>
              </a:spcAft>
              <a:buSzPts val="1150"/>
              <a:buNone/>
            </a:pPr>
            <a:r>
              <a:rPr lang="en-US" sz="1500" b="1">
                <a:solidFill>
                  <a:schemeClr val="lt1"/>
                </a:solidFill>
                <a:latin typeface="Arial"/>
                <a:ea typeface="Arial"/>
                <a:cs typeface="Arial"/>
                <a:sym typeface="Arial"/>
              </a:rPr>
              <a:t>Most organizations employ a full-time staff to manage the ticket sales function</a:t>
            </a:r>
            <a:endParaRPr sz="1500">
              <a:latin typeface="Arial"/>
              <a:ea typeface="Arial"/>
              <a:cs typeface="Arial"/>
              <a:sym typeface="Arial"/>
            </a:endParaRPr>
          </a:p>
          <a:p>
            <a:pPr marL="457200" lvl="0" indent="-323850" algn="l" rtl="0">
              <a:lnSpc>
                <a:spcPct val="100000"/>
              </a:lnSpc>
              <a:spcBef>
                <a:spcPts val="1200"/>
              </a:spcBef>
              <a:spcAft>
                <a:spcPts val="0"/>
              </a:spcAft>
              <a:buClr>
                <a:schemeClr val="lt1"/>
              </a:buClr>
              <a:buSzPts val="1500"/>
              <a:buFont typeface="Arial"/>
              <a:buChar char="●"/>
            </a:pPr>
            <a:r>
              <a:rPr lang="en-US" sz="1500">
                <a:solidFill>
                  <a:schemeClr val="lt1"/>
                </a:solidFill>
                <a:latin typeface="Arial"/>
                <a:ea typeface="Arial"/>
                <a:cs typeface="Arial"/>
                <a:sym typeface="Arial"/>
              </a:rPr>
              <a:t>LSU’s athletics staff features an entire department devoted to promotions, including a director, two assistant directors and two coordinators. </a:t>
            </a:r>
            <a:endParaRPr sz="1500">
              <a:latin typeface="Arial"/>
              <a:ea typeface="Arial"/>
              <a:cs typeface="Arial"/>
              <a:sym typeface="Arial"/>
            </a:endParaRPr>
          </a:p>
          <a:p>
            <a:pPr marL="457200" lvl="0" indent="-323850" algn="l" rtl="0">
              <a:lnSpc>
                <a:spcPct val="100000"/>
              </a:lnSpc>
              <a:spcBef>
                <a:spcPts val="0"/>
              </a:spcBef>
              <a:spcAft>
                <a:spcPts val="0"/>
              </a:spcAft>
              <a:buClr>
                <a:schemeClr val="lt1"/>
              </a:buClr>
              <a:buSzPts val="1500"/>
              <a:buFont typeface="Arial"/>
              <a:buChar char="●"/>
            </a:pPr>
            <a:r>
              <a:rPr lang="en-US" sz="1500">
                <a:solidFill>
                  <a:schemeClr val="lt1"/>
                </a:solidFill>
                <a:latin typeface="Arial"/>
                <a:ea typeface="Arial"/>
                <a:cs typeface="Arial"/>
                <a:sym typeface="Arial"/>
              </a:rPr>
              <a:t>The NBA’s Miami Heat employs a staff of 7-10 to focus specifically on group ticket sales</a:t>
            </a:r>
            <a:endParaRPr sz="1500">
              <a:latin typeface="Arial"/>
              <a:ea typeface="Arial"/>
              <a:cs typeface="Arial"/>
              <a:sym typeface="Arial"/>
            </a:endParaRPr>
          </a:p>
          <a:p>
            <a:pPr marL="0" lvl="0" indent="0" algn="l" rtl="0">
              <a:lnSpc>
                <a:spcPct val="100000"/>
              </a:lnSpc>
              <a:spcBef>
                <a:spcPts val="1200"/>
              </a:spcBef>
              <a:spcAft>
                <a:spcPts val="0"/>
              </a:spcAft>
              <a:buSzPts val="1150"/>
              <a:buNone/>
            </a:pPr>
            <a:r>
              <a:rPr lang="en-US" sz="1500" b="1">
                <a:solidFill>
                  <a:schemeClr val="lt1"/>
                </a:solidFill>
                <a:latin typeface="Arial"/>
                <a:ea typeface="Arial"/>
                <a:cs typeface="Arial"/>
                <a:sym typeface="Arial"/>
              </a:rPr>
              <a:t>The frequency of special promotions and size of sales staff are dependent upon a team’s available ticket inventory:</a:t>
            </a:r>
            <a:endParaRPr sz="1500">
              <a:latin typeface="Arial"/>
              <a:ea typeface="Arial"/>
              <a:cs typeface="Arial"/>
              <a:sym typeface="Arial"/>
            </a:endParaRPr>
          </a:p>
          <a:p>
            <a:pPr marL="457200" lvl="0" indent="-323850" algn="l" rtl="0">
              <a:lnSpc>
                <a:spcPct val="100000"/>
              </a:lnSpc>
              <a:spcBef>
                <a:spcPts val="1200"/>
              </a:spcBef>
              <a:spcAft>
                <a:spcPts val="0"/>
              </a:spcAft>
              <a:buClr>
                <a:schemeClr val="lt1"/>
              </a:buClr>
              <a:buSzPts val="1500"/>
              <a:buFont typeface="Arial"/>
              <a:buChar char="●"/>
            </a:pPr>
            <a:r>
              <a:rPr lang="en-US" sz="1500">
                <a:solidFill>
                  <a:schemeClr val="lt1"/>
                </a:solidFill>
                <a:latin typeface="Arial"/>
                <a:ea typeface="Arial"/>
                <a:cs typeface="Arial"/>
                <a:sym typeface="Arial"/>
              </a:rPr>
              <a:t>The Green Bay Packers, whose home games have been sold out on a season ticket basis since 1960, do not have any ticket sales personnel on staff and do not typically host any ticket driven promotions at games</a:t>
            </a:r>
            <a:endParaRPr sz="1500">
              <a:latin typeface="Arial"/>
              <a:ea typeface="Arial"/>
              <a:cs typeface="Arial"/>
              <a:sym typeface="Arial"/>
            </a:endParaRPr>
          </a:p>
          <a:p>
            <a:pPr marL="0" lvl="0" indent="0" algn="l" rtl="0">
              <a:lnSpc>
                <a:spcPct val="100000"/>
              </a:lnSpc>
              <a:spcBef>
                <a:spcPts val="1200"/>
              </a:spcBef>
              <a:spcAft>
                <a:spcPts val="0"/>
              </a:spcAft>
              <a:buSzPts val="1150"/>
              <a:buNone/>
            </a:pPr>
            <a:endParaRPr sz="1500">
              <a:solidFill>
                <a:schemeClr val="lt1"/>
              </a:solidFill>
              <a:latin typeface="Arial"/>
              <a:ea typeface="Arial"/>
              <a:cs typeface="Arial"/>
              <a:sym typeface="Arial"/>
            </a:endParaRPr>
          </a:p>
          <a:p>
            <a:pPr marL="0" lvl="0" indent="0" algn="l" rtl="0">
              <a:lnSpc>
                <a:spcPct val="100000"/>
              </a:lnSpc>
              <a:spcBef>
                <a:spcPts val="1200"/>
              </a:spcBef>
              <a:spcAft>
                <a:spcPts val="1200"/>
              </a:spcAft>
              <a:buSzPts val="1150"/>
              <a:buNone/>
            </a:pPr>
            <a:endParaRPr sz="1500">
              <a:solidFill>
                <a:schemeClr val="lt1"/>
              </a:solidFill>
              <a:latin typeface="Arial"/>
              <a:ea typeface="Arial"/>
              <a:cs typeface="Arial"/>
              <a:sym typeface="Arial"/>
            </a:endParaRPr>
          </a:p>
        </p:txBody>
      </p:sp>
      <p:cxnSp>
        <p:nvCxnSpPr>
          <p:cNvPr id="198" name="Google Shape;198;p15"/>
          <p:cNvCxnSpPr/>
          <p:nvPr/>
        </p:nvCxnSpPr>
        <p:spPr>
          <a:xfrm>
            <a:off x="938499"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199" name="Google Shape;199;p15"/>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200" name="Google Shape;200;p15"/>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lang="en-US"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sp>
        <p:nvSpPr>
          <p:cNvPr id="205" name="Google Shape;205;p16"/>
          <p:cNvSpPr txBox="1">
            <a:spLocks noGrp="1"/>
          </p:cNvSpPr>
          <p:nvPr>
            <p:ph type="title"/>
          </p:nvPr>
        </p:nvSpPr>
        <p:spPr>
          <a:xfrm>
            <a:off x="862311" y="445025"/>
            <a:ext cx="6568500" cy="6273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FACTORS INFLUENCING TICKET SALES</a:t>
            </a:r>
            <a:endParaRPr b="1">
              <a:latin typeface="Arial"/>
              <a:ea typeface="Arial"/>
              <a:cs typeface="Arial"/>
              <a:sym typeface="Arial"/>
            </a:endParaRPr>
          </a:p>
        </p:txBody>
      </p:sp>
      <p:sp>
        <p:nvSpPr>
          <p:cNvPr id="206" name="Google Shape;206;p16"/>
          <p:cNvSpPr txBox="1">
            <a:spLocks noGrp="1"/>
          </p:cNvSpPr>
          <p:nvPr>
            <p:ph type="body" idx="1"/>
          </p:nvPr>
        </p:nvSpPr>
        <p:spPr>
          <a:xfrm>
            <a:off x="867188" y="1074900"/>
            <a:ext cx="7414500" cy="34293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50"/>
              <a:buNone/>
            </a:pPr>
            <a:r>
              <a:rPr lang="en-US" sz="1800" b="1">
                <a:latin typeface="Arial"/>
                <a:ea typeface="Arial"/>
                <a:cs typeface="Arial"/>
                <a:sym typeface="Arial"/>
              </a:rPr>
              <a:t>Staffing</a:t>
            </a:r>
            <a:endParaRPr sz="1800">
              <a:latin typeface="Arial"/>
              <a:ea typeface="Arial"/>
              <a:cs typeface="Arial"/>
              <a:sym typeface="Arial"/>
            </a:endParaRPr>
          </a:p>
          <a:p>
            <a:pPr marL="0" lvl="0" indent="0" algn="l" rtl="0">
              <a:lnSpc>
                <a:spcPct val="100000"/>
              </a:lnSpc>
              <a:spcBef>
                <a:spcPts val="1000"/>
              </a:spcBef>
              <a:spcAft>
                <a:spcPts val="0"/>
              </a:spcAft>
              <a:buSzPts val="1150"/>
              <a:buNone/>
            </a:pPr>
            <a:r>
              <a:rPr lang="en-US" sz="1400">
                <a:solidFill>
                  <a:schemeClr val="lt1"/>
                </a:solidFill>
                <a:latin typeface="Arial"/>
                <a:ea typeface="Arial"/>
                <a:cs typeface="Arial"/>
                <a:sym typeface="Arial"/>
              </a:rPr>
              <a:t>Successful promotion and sales strategies are dependent upon an organization’s willingness to conscientiously invest company resources in market research</a:t>
            </a:r>
            <a:endParaRPr sz="1400">
              <a:latin typeface="Arial"/>
              <a:ea typeface="Arial"/>
              <a:cs typeface="Arial"/>
              <a:sym typeface="Arial"/>
            </a:endParaRPr>
          </a:p>
          <a:p>
            <a:pPr marL="0" lvl="0" indent="0" algn="l" rtl="0">
              <a:lnSpc>
                <a:spcPct val="100000"/>
              </a:lnSpc>
              <a:spcBef>
                <a:spcPts val="1200"/>
              </a:spcBef>
              <a:spcAft>
                <a:spcPts val="0"/>
              </a:spcAft>
              <a:buSzPts val="1150"/>
              <a:buNone/>
            </a:pPr>
            <a:r>
              <a:rPr lang="en-US" sz="1400" b="1">
                <a:latin typeface="Arial"/>
                <a:ea typeface="Arial"/>
                <a:cs typeface="Arial"/>
                <a:sym typeface="Arial"/>
              </a:rPr>
              <a:t>It is important to understand the behavior of ticket buyers</a:t>
            </a:r>
            <a:endParaRPr sz="1400" b="1">
              <a:latin typeface="Arial"/>
              <a:ea typeface="Arial"/>
              <a:cs typeface="Arial"/>
              <a:sym typeface="Arial"/>
            </a:endParaRPr>
          </a:p>
          <a:p>
            <a:pPr marL="457200" lvl="0" indent="-317500" algn="l" rtl="0">
              <a:lnSpc>
                <a:spcPct val="100000"/>
              </a:lnSpc>
              <a:spcBef>
                <a:spcPts val="0"/>
              </a:spcBef>
              <a:spcAft>
                <a:spcPts val="0"/>
              </a:spcAft>
              <a:buClr>
                <a:schemeClr val="lt1"/>
              </a:buClr>
              <a:buSzPts val="1400"/>
              <a:buFont typeface="Arial"/>
              <a:buChar char="●"/>
            </a:pPr>
            <a:r>
              <a:rPr lang="en-US" sz="1400">
                <a:solidFill>
                  <a:schemeClr val="lt1"/>
                </a:solidFill>
                <a:latin typeface="Arial"/>
                <a:ea typeface="Arial"/>
                <a:cs typeface="Arial"/>
                <a:sym typeface="Arial"/>
              </a:rPr>
              <a:t>How do fans feel about the ease of buying tickets?</a:t>
            </a:r>
            <a:endParaRPr sz="1400">
              <a:latin typeface="Arial"/>
              <a:ea typeface="Arial"/>
              <a:cs typeface="Arial"/>
              <a:sym typeface="Arial"/>
            </a:endParaRPr>
          </a:p>
          <a:p>
            <a:pPr marL="457200" lvl="0" indent="-317500" algn="l" rtl="0">
              <a:lnSpc>
                <a:spcPct val="100000"/>
              </a:lnSpc>
              <a:spcBef>
                <a:spcPts val="0"/>
              </a:spcBef>
              <a:spcAft>
                <a:spcPts val="0"/>
              </a:spcAft>
              <a:buClr>
                <a:schemeClr val="lt1"/>
              </a:buClr>
              <a:buSzPts val="1400"/>
              <a:buFont typeface="Arial"/>
              <a:buChar char="●"/>
            </a:pPr>
            <a:r>
              <a:rPr lang="en-US" sz="1400">
                <a:solidFill>
                  <a:schemeClr val="lt1"/>
                </a:solidFill>
                <a:latin typeface="Arial"/>
                <a:ea typeface="Arial"/>
                <a:cs typeface="Arial"/>
                <a:sym typeface="Arial"/>
              </a:rPr>
              <a:t>What motivates fans to buy tickets?</a:t>
            </a:r>
            <a:endParaRPr sz="1400">
              <a:latin typeface="Arial"/>
              <a:ea typeface="Arial"/>
              <a:cs typeface="Arial"/>
              <a:sym typeface="Arial"/>
            </a:endParaRPr>
          </a:p>
          <a:p>
            <a:pPr marL="457200" lvl="0" indent="-317500" algn="l" rtl="0">
              <a:lnSpc>
                <a:spcPct val="100000"/>
              </a:lnSpc>
              <a:spcBef>
                <a:spcPts val="0"/>
              </a:spcBef>
              <a:spcAft>
                <a:spcPts val="0"/>
              </a:spcAft>
              <a:buClr>
                <a:schemeClr val="lt1"/>
              </a:buClr>
              <a:buSzPts val="1400"/>
              <a:buFont typeface="Arial"/>
              <a:buChar char="●"/>
            </a:pPr>
            <a:r>
              <a:rPr lang="en-US" sz="1400">
                <a:solidFill>
                  <a:schemeClr val="lt1"/>
                </a:solidFill>
                <a:latin typeface="Arial"/>
                <a:ea typeface="Arial"/>
                <a:cs typeface="Arial"/>
                <a:sym typeface="Arial"/>
              </a:rPr>
              <a:t>What factors impact a fan’s decision to attend a particular game?</a:t>
            </a:r>
            <a:endParaRPr sz="1400">
              <a:latin typeface="Arial"/>
              <a:ea typeface="Arial"/>
              <a:cs typeface="Arial"/>
              <a:sym typeface="Arial"/>
            </a:endParaRPr>
          </a:p>
          <a:p>
            <a:pPr marL="0" lvl="0" indent="0" algn="l" rtl="0">
              <a:lnSpc>
                <a:spcPct val="100000"/>
              </a:lnSpc>
              <a:spcBef>
                <a:spcPts val="1000"/>
              </a:spcBef>
              <a:spcAft>
                <a:spcPts val="0"/>
              </a:spcAft>
              <a:buSzPts val="1150"/>
              <a:buNone/>
            </a:pPr>
            <a:r>
              <a:rPr lang="en-US" sz="1400" b="1">
                <a:latin typeface="Arial"/>
                <a:ea typeface="Arial"/>
                <a:cs typeface="Arial"/>
                <a:sym typeface="Arial"/>
              </a:rPr>
              <a:t>It is important for an organization to utilize market research data</a:t>
            </a:r>
            <a:endParaRPr sz="1400" b="1">
              <a:latin typeface="Arial"/>
              <a:ea typeface="Arial"/>
              <a:cs typeface="Arial"/>
              <a:sym typeface="Arial"/>
            </a:endParaRPr>
          </a:p>
          <a:p>
            <a:pPr marL="457200" lvl="0" indent="-317500" algn="l" rtl="0">
              <a:lnSpc>
                <a:spcPct val="100000"/>
              </a:lnSpc>
              <a:spcBef>
                <a:spcPts val="0"/>
              </a:spcBef>
              <a:spcAft>
                <a:spcPts val="0"/>
              </a:spcAft>
              <a:buClr>
                <a:schemeClr val="lt1"/>
              </a:buClr>
              <a:buSzPts val="1400"/>
              <a:buFont typeface="Arial"/>
              <a:buChar char="●"/>
            </a:pPr>
            <a:r>
              <a:rPr lang="en-US" sz="1400">
                <a:solidFill>
                  <a:schemeClr val="lt1"/>
                </a:solidFill>
                <a:latin typeface="Arial"/>
                <a:ea typeface="Arial"/>
                <a:cs typeface="Arial"/>
                <a:sym typeface="Arial"/>
              </a:rPr>
              <a:t>Does the organization review fan demographic information when creating ticket marketing strategies?</a:t>
            </a:r>
            <a:endParaRPr sz="1400">
              <a:latin typeface="Arial"/>
              <a:ea typeface="Arial"/>
              <a:cs typeface="Arial"/>
              <a:sym typeface="Arial"/>
            </a:endParaRPr>
          </a:p>
          <a:p>
            <a:pPr marL="0" lvl="0" indent="0" algn="l" rtl="0">
              <a:lnSpc>
                <a:spcPct val="100000"/>
              </a:lnSpc>
              <a:spcBef>
                <a:spcPts val="1000"/>
              </a:spcBef>
              <a:spcAft>
                <a:spcPts val="0"/>
              </a:spcAft>
              <a:buSzPts val="1150"/>
              <a:buNone/>
            </a:pPr>
            <a:r>
              <a:rPr lang="en-US" sz="1400" b="1">
                <a:latin typeface="Arial"/>
                <a:ea typeface="Arial"/>
                <a:cs typeface="Arial"/>
                <a:sym typeface="Arial"/>
              </a:rPr>
              <a:t>Market research is important in the creation of an effective ticket advertising strategy</a:t>
            </a:r>
            <a:endParaRPr sz="1400" b="1">
              <a:latin typeface="Arial"/>
              <a:ea typeface="Arial"/>
              <a:cs typeface="Arial"/>
              <a:sym typeface="Arial"/>
            </a:endParaRPr>
          </a:p>
          <a:p>
            <a:pPr marL="457200" lvl="0" indent="-317500" algn="l" rtl="0">
              <a:lnSpc>
                <a:spcPct val="100000"/>
              </a:lnSpc>
              <a:spcBef>
                <a:spcPts val="0"/>
              </a:spcBef>
              <a:spcAft>
                <a:spcPts val="0"/>
              </a:spcAft>
              <a:buClr>
                <a:schemeClr val="lt1"/>
              </a:buClr>
              <a:buSzPts val="1400"/>
              <a:buFont typeface="Arial"/>
              <a:buChar char="●"/>
            </a:pPr>
            <a:r>
              <a:rPr lang="en-US" sz="1400">
                <a:solidFill>
                  <a:schemeClr val="lt1"/>
                </a:solidFill>
                <a:latin typeface="Arial"/>
                <a:ea typeface="Arial"/>
                <a:cs typeface="Arial"/>
                <a:sym typeface="Arial"/>
              </a:rPr>
              <a:t>Which newspapers and sections are fans most likely to read?</a:t>
            </a:r>
            <a:endParaRPr sz="1400">
              <a:latin typeface="Arial"/>
              <a:ea typeface="Arial"/>
              <a:cs typeface="Arial"/>
              <a:sym typeface="Arial"/>
            </a:endParaRPr>
          </a:p>
          <a:p>
            <a:pPr marL="457200" lvl="0" indent="-317500" algn="l" rtl="0">
              <a:lnSpc>
                <a:spcPct val="100000"/>
              </a:lnSpc>
              <a:spcBef>
                <a:spcPts val="0"/>
              </a:spcBef>
              <a:spcAft>
                <a:spcPts val="0"/>
              </a:spcAft>
              <a:buClr>
                <a:schemeClr val="lt1"/>
              </a:buClr>
              <a:buSzPts val="1400"/>
              <a:buFont typeface="Arial"/>
              <a:buChar char="●"/>
            </a:pPr>
            <a:r>
              <a:rPr lang="en-US" sz="1400">
                <a:solidFill>
                  <a:schemeClr val="lt1"/>
                </a:solidFill>
                <a:latin typeface="Arial"/>
                <a:ea typeface="Arial"/>
                <a:cs typeface="Arial"/>
                <a:sym typeface="Arial"/>
              </a:rPr>
              <a:t>Which radio stations best fit fan demographics?</a:t>
            </a:r>
            <a:endParaRPr sz="1400">
              <a:latin typeface="Arial"/>
              <a:ea typeface="Arial"/>
              <a:cs typeface="Arial"/>
              <a:sym typeface="Arial"/>
            </a:endParaRPr>
          </a:p>
          <a:p>
            <a:pPr marL="457200" lvl="0" indent="-317500" algn="l" rtl="0">
              <a:lnSpc>
                <a:spcPct val="100000"/>
              </a:lnSpc>
              <a:spcBef>
                <a:spcPts val="0"/>
              </a:spcBef>
              <a:spcAft>
                <a:spcPts val="0"/>
              </a:spcAft>
              <a:buClr>
                <a:schemeClr val="lt1"/>
              </a:buClr>
              <a:buSzPts val="1400"/>
              <a:buFont typeface="Arial"/>
              <a:buChar char="●"/>
            </a:pPr>
            <a:r>
              <a:rPr lang="en-US" sz="1400">
                <a:solidFill>
                  <a:schemeClr val="lt1"/>
                </a:solidFill>
                <a:latin typeface="Arial"/>
                <a:ea typeface="Arial"/>
                <a:cs typeface="Arial"/>
                <a:sym typeface="Arial"/>
              </a:rPr>
              <a:t>Which television stations are fan favorites?</a:t>
            </a:r>
            <a:endParaRPr sz="1400">
              <a:latin typeface="Arial"/>
              <a:ea typeface="Arial"/>
              <a:cs typeface="Arial"/>
              <a:sym typeface="Arial"/>
            </a:endParaRPr>
          </a:p>
        </p:txBody>
      </p:sp>
      <p:cxnSp>
        <p:nvCxnSpPr>
          <p:cNvPr id="207" name="Google Shape;207;p16"/>
          <p:cNvCxnSpPr/>
          <p:nvPr/>
        </p:nvCxnSpPr>
        <p:spPr>
          <a:xfrm>
            <a:off x="950013"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208" name="Google Shape;208;p16"/>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209" name="Google Shape;209;p16"/>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lang="en-US"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17"/>
          <p:cNvSpPr txBox="1">
            <a:spLocks noGrp="1"/>
          </p:cNvSpPr>
          <p:nvPr>
            <p:ph type="title"/>
          </p:nvPr>
        </p:nvSpPr>
        <p:spPr>
          <a:xfrm>
            <a:off x="938499" y="445025"/>
            <a:ext cx="6568611" cy="627416"/>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TICKETING TRENDS</a:t>
            </a:r>
            <a:endParaRPr b="1">
              <a:latin typeface="Arial"/>
              <a:ea typeface="Arial"/>
              <a:cs typeface="Arial"/>
              <a:sym typeface="Arial"/>
            </a:endParaRPr>
          </a:p>
        </p:txBody>
      </p:sp>
      <p:sp>
        <p:nvSpPr>
          <p:cNvPr id="215" name="Google Shape;215;p17"/>
          <p:cNvSpPr txBox="1">
            <a:spLocks noGrp="1"/>
          </p:cNvSpPr>
          <p:nvPr>
            <p:ph type="body" idx="1"/>
          </p:nvPr>
        </p:nvSpPr>
        <p:spPr>
          <a:xfrm>
            <a:off x="943384" y="1074901"/>
            <a:ext cx="7550744" cy="3429366"/>
          </a:xfrm>
          <a:prstGeom prst="rect">
            <a:avLst/>
          </a:prstGeom>
          <a:noFill/>
          <a:ln>
            <a:noFill/>
          </a:ln>
        </p:spPr>
        <p:txBody>
          <a:bodyPr spcFirstLastPara="1" wrap="square" lIns="91425" tIns="91425" rIns="91425" bIns="91425" anchor="t" anchorCtr="0">
            <a:noAutofit/>
          </a:bodyPr>
          <a:lstStyle/>
          <a:p>
            <a:pPr marL="457200" lvl="0" indent="-323850" algn="l" rtl="0">
              <a:lnSpc>
                <a:spcPct val="100000"/>
              </a:lnSpc>
              <a:spcBef>
                <a:spcPts val="0"/>
              </a:spcBef>
              <a:spcAft>
                <a:spcPts val="0"/>
              </a:spcAft>
              <a:buClr>
                <a:schemeClr val="lt1"/>
              </a:buClr>
              <a:buSzPts val="1500"/>
              <a:buFont typeface="Arial"/>
              <a:buChar char="●"/>
            </a:pPr>
            <a:r>
              <a:rPr lang="en-US" sz="1500">
                <a:solidFill>
                  <a:schemeClr val="lt1"/>
                </a:solidFill>
                <a:latin typeface="Arial"/>
                <a:ea typeface="Arial"/>
                <a:cs typeface="Arial"/>
                <a:sym typeface="Arial"/>
              </a:rPr>
              <a:t>With high demand for premium seating, many teams look for ways to maximize space within the venue by creating new premium seating areas to accommodate demand.</a:t>
            </a:r>
            <a:endParaRPr sz="1500">
              <a:latin typeface="Arial"/>
              <a:ea typeface="Arial"/>
              <a:cs typeface="Arial"/>
              <a:sym typeface="Arial"/>
            </a:endParaRPr>
          </a:p>
          <a:p>
            <a:pPr marL="914400" lvl="1" indent="-323850" algn="l" rtl="0">
              <a:lnSpc>
                <a:spcPct val="100000"/>
              </a:lnSpc>
              <a:spcBef>
                <a:spcPts val="1000"/>
              </a:spcBef>
              <a:spcAft>
                <a:spcPts val="0"/>
              </a:spcAft>
              <a:buClr>
                <a:schemeClr val="lt1"/>
              </a:buClr>
              <a:buSzPts val="1500"/>
              <a:buFont typeface="Arial"/>
              <a:buChar char="○"/>
            </a:pPr>
            <a:r>
              <a:rPr lang="en-US" sz="1500">
                <a:solidFill>
                  <a:schemeClr val="lt1"/>
                </a:solidFill>
                <a:latin typeface="Arial"/>
                <a:ea typeface="Arial"/>
                <a:cs typeface="Arial"/>
                <a:sym typeface="Arial"/>
              </a:rPr>
              <a:t>The New England Patriots and Pittsburgh Steelers transformed the end-zone sections of their respective stadiums into club seating areas (the Minnesota Vikings’ new stadium also offers ground level club seating options). </a:t>
            </a:r>
            <a:endParaRPr sz="1500">
              <a:latin typeface="Arial"/>
              <a:ea typeface="Arial"/>
              <a:cs typeface="Arial"/>
              <a:sym typeface="Arial"/>
            </a:endParaRPr>
          </a:p>
          <a:p>
            <a:pPr marL="457200" lvl="0" indent="-323850" algn="l" rtl="0">
              <a:lnSpc>
                <a:spcPct val="100000"/>
              </a:lnSpc>
              <a:spcBef>
                <a:spcPts val="1000"/>
              </a:spcBef>
              <a:spcAft>
                <a:spcPts val="0"/>
              </a:spcAft>
              <a:buClr>
                <a:schemeClr val="lt1"/>
              </a:buClr>
              <a:buSzPts val="1500"/>
              <a:buFont typeface="Arial"/>
              <a:buChar char="●"/>
            </a:pPr>
            <a:r>
              <a:rPr lang="en-US" sz="1500">
                <a:solidFill>
                  <a:schemeClr val="lt1"/>
                </a:solidFill>
                <a:latin typeface="Arial"/>
                <a:ea typeface="Arial"/>
                <a:cs typeface="Arial"/>
                <a:sym typeface="Arial"/>
              </a:rPr>
              <a:t>Another common trend in ticketing is the inclusion of food related promotions as a means for adding value to ticket packages.</a:t>
            </a:r>
            <a:endParaRPr sz="1500">
              <a:latin typeface="Arial"/>
              <a:ea typeface="Arial"/>
              <a:cs typeface="Arial"/>
              <a:sym typeface="Arial"/>
            </a:endParaRPr>
          </a:p>
          <a:p>
            <a:pPr marL="457200" lvl="0" indent="-323850" algn="l" rtl="0">
              <a:lnSpc>
                <a:spcPct val="100000"/>
              </a:lnSpc>
              <a:spcBef>
                <a:spcPts val="1000"/>
              </a:spcBef>
              <a:spcAft>
                <a:spcPts val="0"/>
              </a:spcAft>
              <a:buClr>
                <a:schemeClr val="lt1"/>
              </a:buClr>
              <a:buSzPts val="1500"/>
              <a:buFont typeface="Arial"/>
              <a:buChar char="●"/>
            </a:pPr>
            <a:r>
              <a:rPr lang="en-US" sz="1500">
                <a:solidFill>
                  <a:schemeClr val="lt1"/>
                </a:solidFill>
                <a:latin typeface="Arial"/>
                <a:ea typeface="Arial"/>
                <a:cs typeface="Arial"/>
                <a:sym typeface="Arial"/>
              </a:rPr>
              <a:t>The Houston Astros reserve 500 seats for each home game as $25 “all-you-can-eat” seats in three mezzanine sections where fans can, through the seventh inning, consume unlimited hot dogs, nachos, popcorn, peanuts, soda and water.</a:t>
            </a:r>
            <a:endParaRPr sz="1500">
              <a:latin typeface="Arial"/>
              <a:ea typeface="Arial"/>
              <a:cs typeface="Arial"/>
              <a:sym typeface="Arial"/>
            </a:endParaRPr>
          </a:p>
        </p:txBody>
      </p:sp>
      <p:cxnSp>
        <p:nvCxnSpPr>
          <p:cNvPr id="216" name="Google Shape;216;p17"/>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217" name="Google Shape;217;p17"/>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218" name="Google Shape;218;p17"/>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lang="en-US"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42"/>
        <p:cNvGrpSpPr/>
        <p:nvPr/>
      </p:nvGrpSpPr>
      <p:grpSpPr>
        <a:xfrm>
          <a:off x="0" y="0"/>
          <a:ext cx="0" cy="0"/>
          <a:chOff x="0" y="0"/>
          <a:chExt cx="0" cy="0"/>
        </a:xfrm>
      </p:grpSpPr>
      <p:sp>
        <p:nvSpPr>
          <p:cNvPr id="43" name="Google Shape;43;p2"/>
          <p:cNvSpPr txBox="1">
            <a:spLocks noGrp="1"/>
          </p:cNvSpPr>
          <p:nvPr>
            <p:ph type="title"/>
          </p:nvPr>
        </p:nvSpPr>
        <p:spPr>
          <a:xfrm>
            <a:off x="802680" y="868574"/>
            <a:ext cx="5735700" cy="552900"/>
          </a:xfrm>
          <a:prstGeom prst="rect">
            <a:avLst/>
          </a:prstGeom>
          <a:noFill/>
          <a:ln>
            <a:noFill/>
          </a:ln>
        </p:spPr>
        <p:txBody>
          <a:bodyPr spcFirstLastPara="1" wrap="square" lIns="91425" tIns="91425" rIns="91425" bIns="91425" anchor="t" anchorCtr="0">
            <a:noAutofit/>
          </a:bodyPr>
          <a:lstStyle/>
          <a:p>
            <a:pPr marL="0" lvl="0" indent="0" rtl="0">
              <a:lnSpc>
                <a:spcPct val="100000"/>
              </a:lnSpc>
              <a:spcBef>
                <a:spcPts val="0"/>
              </a:spcBef>
              <a:spcAft>
                <a:spcPts val="0"/>
              </a:spcAft>
              <a:buSzPts val="2400"/>
              <a:buNone/>
            </a:pPr>
            <a:r>
              <a:rPr lang="en-US" b="1" dirty="0">
                <a:latin typeface="Arial"/>
                <a:ea typeface="Arial"/>
                <a:cs typeface="Arial"/>
                <a:sym typeface="Arial"/>
              </a:rPr>
              <a:t>WHY IS ATTENDANCE IMPORTANT?</a:t>
            </a:r>
            <a:endParaRPr b="1" dirty="0">
              <a:latin typeface="Arial"/>
              <a:ea typeface="Arial"/>
              <a:cs typeface="Arial"/>
              <a:sym typeface="Arial"/>
            </a:endParaRPr>
          </a:p>
        </p:txBody>
      </p:sp>
      <p:sp>
        <p:nvSpPr>
          <p:cNvPr id="44" name="Google Shape;44;p2"/>
          <p:cNvSpPr txBox="1">
            <a:spLocks noGrp="1"/>
          </p:cNvSpPr>
          <p:nvPr>
            <p:ph type="body" idx="1"/>
          </p:nvPr>
        </p:nvSpPr>
        <p:spPr>
          <a:xfrm>
            <a:off x="802680" y="1628325"/>
            <a:ext cx="6743526" cy="2646600"/>
          </a:xfrm>
          <a:prstGeom prst="rect">
            <a:avLst/>
          </a:prstGeom>
          <a:noFill/>
          <a:ln>
            <a:noFill/>
          </a:ln>
        </p:spPr>
        <p:txBody>
          <a:bodyPr spcFirstLastPara="1" wrap="square" lIns="91425" tIns="91425" rIns="91425" bIns="91425" anchor="t" anchorCtr="0">
            <a:noAutofit/>
          </a:bodyPr>
          <a:lstStyle/>
          <a:p>
            <a:pPr marL="0" lvl="0" indent="0" rtl="0">
              <a:lnSpc>
                <a:spcPct val="100000"/>
              </a:lnSpc>
              <a:spcBef>
                <a:spcPts val="0"/>
              </a:spcBef>
              <a:spcAft>
                <a:spcPts val="0"/>
              </a:spcAft>
              <a:buSzPts val="1150"/>
              <a:buNone/>
            </a:pPr>
            <a:r>
              <a:rPr lang="en-US" sz="1600" dirty="0">
                <a:solidFill>
                  <a:schemeClr val="lt1"/>
                </a:solidFill>
                <a:latin typeface="Arial"/>
                <a:ea typeface="Arial"/>
                <a:cs typeface="Arial"/>
                <a:sym typeface="Arial"/>
              </a:rPr>
              <a:t>Attendance is important to a sports team or event’s financial wellbeing. </a:t>
            </a:r>
            <a:endParaRPr sz="1600" dirty="0">
              <a:solidFill>
                <a:schemeClr val="lt1"/>
              </a:solidFill>
              <a:latin typeface="Arial"/>
              <a:ea typeface="Arial"/>
              <a:cs typeface="Arial"/>
              <a:sym typeface="Arial"/>
            </a:endParaRPr>
          </a:p>
          <a:p>
            <a:pPr marL="0" lvl="0" indent="0" rtl="0">
              <a:lnSpc>
                <a:spcPct val="100000"/>
              </a:lnSpc>
              <a:spcBef>
                <a:spcPts val="1600"/>
              </a:spcBef>
              <a:spcAft>
                <a:spcPts val="0"/>
              </a:spcAft>
              <a:buSzPts val="1150"/>
              <a:buNone/>
            </a:pPr>
            <a:r>
              <a:rPr lang="en-US" sz="1600" dirty="0">
                <a:solidFill>
                  <a:schemeClr val="lt1"/>
                </a:solidFill>
                <a:latin typeface="Arial"/>
                <a:ea typeface="Arial"/>
                <a:cs typeface="Arial"/>
                <a:sym typeface="Arial"/>
              </a:rPr>
              <a:t>In addition to the revenue generated through the sale of tickets, attendance also drives revenue in the form of food and beverage sales, merchandise sales and parking.  </a:t>
            </a:r>
            <a:endParaRPr sz="1600" dirty="0">
              <a:solidFill>
                <a:schemeClr val="lt1"/>
              </a:solidFill>
              <a:latin typeface="Arial"/>
              <a:ea typeface="Arial"/>
              <a:cs typeface="Arial"/>
              <a:sym typeface="Arial"/>
            </a:endParaRPr>
          </a:p>
          <a:p>
            <a:pPr marL="0" lvl="0" indent="0" rtl="0">
              <a:lnSpc>
                <a:spcPct val="100000"/>
              </a:lnSpc>
              <a:spcBef>
                <a:spcPts val="1600"/>
              </a:spcBef>
              <a:spcAft>
                <a:spcPts val="0"/>
              </a:spcAft>
              <a:buSzPts val="1150"/>
              <a:buNone/>
            </a:pPr>
            <a:r>
              <a:rPr lang="en-US" sz="1600" dirty="0">
                <a:solidFill>
                  <a:schemeClr val="lt1"/>
                </a:solidFill>
                <a:latin typeface="Arial"/>
                <a:ea typeface="Arial"/>
                <a:cs typeface="Arial"/>
                <a:sym typeface="Arial"/>
              </a:rPr>
              <a:t>Higher attendance also adds value to sponsorships. </a:t>
            </a:r>
            <a:endParaRPr sz="1600" dirty="0">
              <a:solidFill>
                <a:schemeClr val="lt1"/>
              </a:solidFill>
              <a:latin typeface="Arial"/>
              <a:ea typeface="Arial"/>
              <a:cs typeface="Arial"/>
              <a:sym typeface="Arial"/>
            </a:endParaRPr>
          </a:p>
          <a:p>
            <a:pPr marL="0" lvl="0" indent="0" rtl="0">
              <a:lnSpc>
                <a:spcPct val="100000"/>
              </a:lnSpc>
              <a:spcBef>
                <a:spcPts val="1600"/>
              </a:spcBef>
              <a:spcAft>
                <a:spcPts val="1600"/>
              </a:spcAft>
              <a:buSzPts val="1150"/>
              <a:buNone/>
            </a:pPr>
            <a:r>
              <a:rPr lang="en-US" sz="1600" dirty="0">
                <a:solidFill>
                  <a:schemeClr val="lt1"/>
                </a:solidFill>
                <a:latin typeface="Arial"/>
                <a:ea typeface="Arial"/>
                <a:cs typeface="Arial"/>
                <a:sym typeface="Arial"/>
              </a:rPr>
              <a:t>More fans at the venue means more fans exposed to arena signage and other messaging from sponsors.</a:t>
            </a:r>
            <a:endParaRPr sz="1600" dirty="0">
              <a:solidFill>
                <a:schemeClr val="lt1"/>
              </a:solidFill>
              <a:latin typeface="Arial"/>
              <a:ea typeface="Arial"/>
              <a:cs typeface="Arial"/>
              <a:sym typeface="Arial"/>
            </a:endParaRPr>
          </a:p>
        </p:txBody>
      </p:sp>
      <p:cxnSp>
        <p:nvCxnSpPr>
          <p:cNvPr id="45" name="Google Shape;45;p2"/>
          <p:cNvCxnSpPr/>
          <p:nvPr/>
        </p:nvCxnSpPr>
        <p:spPr>
          <a:xfrm>
            <a:off x="907530" y="1429293"/>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46" name="Google Shape;46;p2"/>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47" name="Google Shape;47;p2"/>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lang="en-US"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22"/>
        <p:cNvGrpSpPr/>
        <p:nvPr/>
      </p:nvGrpSpPr>
      <p:grpSpPr>
        <a:xfrm>
          <a:off x="0" y="0"/>
          <a:ext cx="0" cy="0"/>
          <a:chOff x="0" y="0"/>
          <a:chExt cx="0" cy="0"/>
        </a:xfrm>
      </p:grpSpPr>
      <p:sp>
        <p:nvSpPr>
          <p:cNvPr id="223" name="Google Shape;223;p18"/>
          <p:cNvSpPr txBox="1">
            <a:spLocks noGrp="1"/>
          </p:cNvSpPr>
          <p:nvPr>
            <p:ph type="title"/>
          </p:nvPr>
        </p:nvSpPr>
        <p:spPr>
          <a:xfrm>
            <a:off x="938499" y="445025"/>
            <a:ext cx="6568611" cy="627416"/>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TICKETING TRENDS</a:t>
            </a:r>
            <a:endParaRPr b="1">
              <a:latin typeface="Arial"/>
              <a:ea typeface="Arial"/>
              <a:cs typeface="Arial"/>
              <a:sym typeface="Arial"/>
            </a:endParaRPr>
          </a:p>
        </p:txBody>
      </p:sp>
      <p:sp>
        <p:nvSpPr>
          <p:cNvPr id="224" name="Google Shape;224;p18"/>
          <p:cNvSpPr txBox="1">
            <a:spLocks noGrp="1"/>
          </p:cNvSpPr>
          <p:nvPr>
            <p:ph type="body" idx="1"/>
          </p:nvPr>
        </p:nvSpPr>
        <p:spPr>
          <a:xfrm>
            <a:off x="943384" y="1074901"/>
            <a:ext cx="7550744" cy="3429366"/>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US" sz="1800" b="1">
                <a:latin typeface="Arial"/>
                <a:ea typeface="Arial"/>
                <a:cs typeface="Arial"/>
                <a:sym typeface="Arial"/>
              </a:rPr>
              <a:t>Social Selling</a:t>
            </a:r>
            <a:endParaRPr sz="1800" b="1">
              <a:latin typeface="Arial"/>
              <a:ea typeface="Arial"/>
              <a:cs typeface="Arial"/>
              <a:sym typeface="Arial"/>
            </a:endParaRPr>
          </a:p>
          <a:p>
            <a:pPr marL="457200" lvl="0" indent="-323850" algn="l" rtl="0">
              <a:lnSpc>
                <a:spcPct val="100000"/>
              </a:lnSpc>
              <a:spcBef>
                <a:spcPts val="1000"/>
              </a:spcBef>
              <a:spcAft>
                <a:spcPts val="0"/>
              </a:spcAft>
              <a:buClr>
                <a:schemeClr val="lt1"/>
              </a:buClr>
              <a:buSzPts val="1500"/>
              <a:buFont typeface="Arial"/>
              <a:buChar char="●"/>
            </a:pPr>
            <a:r>
              <a:rPr lang="en-US" sz="1500" b="1">
                <a:solidFill>
                  <a:schemeClr val="dk2"/>
                </a:solidFill>
                <a:latin typeface="Arial"/>
                <a:ea typeface="Arial"/>
                <a:cs typeface="Arial"/>
                <a:sym typeface="Arial"/>
              </a:rPr>
              <a:t>Social Selling</a:t>
            </a:r>
            <a:r>
              <a:rPr lang="en-US" sz="1500">
                <a:solidFill>
                  <a:schemeClr val="lt1"/>
                </a:solidFill>
                <a:latin typeface="Arial"/>
                <a:ea typeface="Arial"/>
                <a:cs typeface="Arial"/>
                <a:sym typeface="Arial"/>
              </a:rPr>
              <a:t> is a trend gaining momentum throughout the industry as a means for creating an additional sales channel and tool for reaching potential ticket buyers.</a:t>
            </a:r>
            <a:endParaRPr sz="1500">
              <a:solidFill>
                <a:schemeClr val="lt1"/>
              </a:solidFill>
              <a:latin typeface="Arial"/>
              <a:ea typeface="Arial"/>
              <a:cs typeface="Arial"/>
              <a:sym typeface="Arial"/>
            </a:endParaRPr>
          </a:p>
          <a:p>
            <a:pPr marL="457200" lvl="0" indent="-323850" algn="l" rtl="0">
              <a:lnSpc>
                <a:spcPct val="100000"/>
              </a:lnSpc>
              <a:spcBef>
                <a:spcPts val="1000"/>
              </a:spcBef>
              <a:spcAft>
                <a:spcPts val="0"/>
              </a:spcAft>
              <a:buClr>
                <a:schemeClr val="lt1"/>
              </a:buClr>
              <a:buSzPts val="1500"/>
              <a:buFont typeface="Arial"/>
              <a:buChar char="●"/>
            </a:pPr>
            <a:r>
              <a:rPr lang="en-US" sz="1500">
                <a:solidFill>
                  <a:schemeClr val="lt1"/>
                </a:solidFill>
                <a:latin typeface="Arial"/>
                <a:ea typeface="Arial"/>
                <a:cs typeface="Arial"/>
                <a:sym typeface="Arial"/>
              </a:rPr>
              <a:t>Many teams utilize Facebook, Twitter, LinkedIn and other social media platforms to communicate various ticket sales promotions to fans. </a:t>
            </a:r>
            <a:endParaRPr sz="1500">
              <a:latin typeface="Arial"/>
              <a:ea typeface="Arial"/>
              <a:cs typeface="Arial"/>
              <a:sym typeface="Arial"/>
            </a:endParaRPr>
          </a:p>
          <a:p>
            <a:pPr marL="914400" lvl="1" indent="-323850" algn="l" rtl="0">
              <a:lnSpc>
                <a:spcPct val="100000"/>
              </a:lnSpc>
              <a:spcBef>
                <a:spcPts val="1200"/>
              </a:spcBef>
              <a:spcAft>
                <a:spcPts val="1000"/>
              </a:spcAft>
              <a:buClr>
                <a:schemeClr val="lt1"/>
              </a:buClr>
              <a:buSzPts val="1500"/>
              <a:buFont typeface="Arial"/>
              <a:buChar char="○"/>
            </a:pPr>
            <a:r>
              <a:rPr lang="en-US" sz="1500">
                <a:solidFill>
                  <a:schemeClr val="lt1"/>
                </a:solidFill>
                <a:latin typeface="Arial"/>
                <a:ea typeface="Arial"/>
                <a:cs typeface="Arial"/>
                <a:sym typeface="Arial"/>
              </a:rPr>
              <a:t>The Miami Dolphins generated over $4 million in new season ticket sales through leads on Facebook with a season ticket marketing campaign.</a:t>
            </a:r>
            <a:endParaRPr sz="1500">
              <a:latin typeface="Arial"/>
              <a:ea typeface="Arial"/>
              <a:cs typeface="Arial"/>
              <a:sym typeface="Arial"/>
            </a:endParaRPr>
          </a:p>
        </p:txBody>
      </p:sp>
      <p:cxnSp>
        <p:nvCxnSpPr>
          <p:cNvPr id="225" name="Google Shape;225;p18"/>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226" name="Google Shape;226;p18"/>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227" name="Google Shape;227;p18"/>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lang="en-US"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31"/>
        <p:cNvGrpSpPr/>
        <p:nvPr/>
      </p:nvGrpSpPr>
      <p:grpSpPr>
        <a:xfrm>
          <a:off x="0" y="0"/>
          <a:ext cx="0" cy="0"/>
          <a:chOff x="0" y="0"/>
          <a:chExt cx="0" cy="0"/>
        </a:xfrm>
      </p:grpSpPr>
      <p:pic>
        <p:nvPicPr>
          <p:cNvPr id="232" name="Google Shape;232;p19"/>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233" name="Google Shape;233;p1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lang="en-US"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pic>
        <p:nvPicPr>
          <p:cNvPr id="234" name="Google Shape;234;p19"/>
          <p:cNvPicPr preferRelativeResize="0"/>
          <p:nvPr/>
        </p:nvPicPr>
        <p:blipFill rotWithShape="1">
          <a:blip r:embed="rId4">
            <a:alphaModFix/>
          </a:blip>
          <a:srcRect/>
          <a:stretch/>
        </p:blipFill>
        <p:spPr>
          <a:xfrm>
            <a:off x="3395370" y="2300949"/>
            <a:ext cx="2353260" cy="81693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51"/>
        <p:cNvGrpSpPr/>
        <p:nvPr/>
      </p:nvGrpSpPr>
      <p:grpSpPr>
        <a:xfrm>
          <a:off x="0" y="0"/>
          <a:ext cx="0" cy="0"/>
          <a:chOff x="0" y="0"/>
          <a:chExt cx="0" cy="0"/>
        </a:xfrm>
      </p:grpSpPr>
      <p:sp>
        <p:nvSpPr>
          <p:cNvPr id="52" name="Google Shape;52;p3"/>
          <p:cNvSpPr txBox="1">
            <a:spLocks noGrp="1"/>
          </p:cNvSpPr>
          <p:nvPr>
            <p:ph type="title"/>
          </p:nvPr>
        </p:nvSpPr>
        <p:spPr>
          <a:xfrm>
            <a:off x="1704150" y="658017"/>
            <a:ext cx="5735700" cy="6087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2400"/>
              <a:buNone/>
            </a:pPr>
            <a:r>
              <a:rPr lang="en-US" b="1">
                <a:latin typeface="Arial"/>
                <a:ea typeface="Arial"/>
                <a:cs typeface="Arial"/>
                <a:sym typeface="Arial"/>
              </a:rPr>
              <a:t>IMPORTANCE OF TICKET SALES</a:t>
            </a:r>
            <a:endParaRPr b="1">
              <a:latin typeface="Arial"/>
              <a:ea typeface="Arial"/>
              <a:cs typeface="Arial"/>
              <a:sym typeface="Arial"/>
            </a:endParaRPr>
          </a:p>
        </p:txBody>
      </p:sp>
      <p:sp>
        <p:nvSpPr>
          <p:cNvPr id="53" name="Google Shape;53;p3"/>
          <p:cNvSpPr txBox="1">
            <a:spLocks noGrp="1"/>
          </p:cNvSpPr>
          <p:nvPr>
            <p:ph type="body" idx="1"/>
          </p:nvPr>
        </p:nvSpPr>
        <p:spPr>
          <a:xfrm>
            <a:off x="889650" y="1509188"/>
            <a:ext cx="7364700" cy="29763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50"/>
              <a:buNone/>
            </a:pPr>
            <a:r>
              <a:rPr lang="en-US" sz="1600">
                <a:latin typeface="Arial"/>
                <a:ea typeface="Arial"/>
                <a:cs typeface="Arial"/>
                <a:sym typeface="Arial"/>
              </a:rPr>
              <a:t>Sales from tickets and club seats can still account for more than half of a typical franchise’s local revenue in all four major sports leagues, ranging as high as 80 percent for some teams. </a:t>
            </a:r>
            <a:endParaRPr sz="1600">
              <a:latin typeface="Arial"/>
              <a:ea typeface="Arial"/>
              <a:cs typeface="Arial"/>
              <a:sym typeface="Arial"/>
            </a:endParaRPr>
          </a:p>
          <a:p>
            <a:pPr marL="0" lvl="0" indent="0" algn="l" rtl="0">
              <a:lnSpc>
                <a:spcPct val="100000"/>
              </a:lnSpc>
              <a:spcBef>
                <a:spcPts val="1000"/>
              </a:spcBef>
              <a:spcAft>
                <a:spcPts val="0"/>
              </a:spcAft>
              <a:buSzPts val="1150"/>
              <a:buNone/>
            </a:pPr>
            <a:r>
              <a:rPr lang="en-US" sz="1600">
                <a:latin typeface="Arial"/>
                <a:ea typeface="Arial"/>
                <a:cs typeface="Arial"/>
                <a:sym typeface="Arial"/>
              </a:rPr>
              <a:t>For a minor league sports team, ticket sales often serve as the primary revenue source, a critical function for the survival of the franchise.  </a:t>
            </a:r>
            <a:endParaRPr sz="1600">
              <a:latin typeface="Arial"/>
              <a:ea typeface="Arial"/>
              <a:cs typeface="Arial"/>
              <a:sym typeface="Arial"/>
            </a:endParaRPr>
          </a:p>
          <a:p>
            <a:pPr marL="0" lvl="0" indent="0" algn="l" rtl="0">
              <a:lnSpc>
                <a:spcPct val="100000"/>
              </a:lnSpc>
              <a:spcBef>
                <a:spcPts val="1000"/>
              </a:spcBef>
              <a:spcAft>
                <a:spcPts val="0"/>
              </a:spcAft>
              <a:buSzPts val="1150"/>
              <a:buNone/>
            </a:pPr>
            <a:r>
              <a:rPr lang="en-US" sz="1600">
                <a:latin typeface="Arial"/>
                <a:ea typeface="Arial"/>
                <a:cs typeface="Arial"/>
                <a:sym typeface="Arial"/>
              </a:rPr>
              <a:t>Historically, ticket sales have traditionally served as the financial backbone for almost every sports team within the industry.</a:t>
            </a:r>
            <a:endParaRPr sz="1600">
              <a:latin typeface="Arial"/>
              <a:ea typeface="Arial"/>
              <a:cs typeface="Arial"/>
              <a:sym typeface="Arial"/>
            </a:endParaRPr>
          </a:p>
          <a:p>
            <a:pPr marL="0" lvl="0" indent="0" algn="l" rtl="0">
              <a:lnSpc>
                <a:spcPct val="100000"/>
              </a:lnSpc>
              <a:spcBef>
                <a:spcPts val="1000"/>
              </a:spcBef>
              <a:spcAft>
                <a:spcPts val="0"/>
              </a:spcAft>
              <a:buNone/>
            </a:pPr>
            <a:r>
              <a:rPr lang="en-US" sz="1600" b="1">
                <a:latin typeface="Arial"/>
                <a:ea typeface="Arial"/>
                <a:cs typeface="Arial"/>
                <a:sym typeface="Arial"/>
              </a:rPr>
              <a:t>However, while ticket revenue still provides a significant revenue source for many sports teams, media rights deals now provide the biggest revenue stream for teams in major leagues like the NFL and NBA. </a:t>
            </a:r>
            <a:endParaRPr sz="1600" b="1">
              <a:latin typeface="Arial"/>
              <a:ea typeface="Arial"/>
              <a:cs typeface="Arial"/>
              <a:sym typeface="Arial"/>
            </a:endParaRPr>
          </a:p>
          <a:p>
            <a:pPr marL="0" lvl="0" indent="0" algn="l" rtl="0">
              <a:lnSpc>
                <a:spcPct val="100000"/>
              </a:lnSpc>
              <a:spcBef>
                <a:spcPts val="0"/>
              </a:spcBef>
              <a:spcAft>
                <a:spcPts val="0"/>
              </a:spcAft>
              <a:buNone/>
            </a:pPr>
            <a:endParaRPr sz="1600">
              <a:latin typeface="Arial"/>
              <a:ea typeface="Arial"/>
              <a:cs typeface="Arial"/>
              <a:sym typeface="Arial"/>
            </a:endParaRPr>
          </a:p>
          <a:p>
            <a:pPr marL="0" lvl="0" indent="0" algn="l" rtl="0">
              <a:lnSpc>
                <a:spcPct val="100000"/>
              </a:lnSpc>
              <a:spcBef>
                <a:spcPts val="0"/>
              </a:spcBef>
              <a:spcAft>
                <a:spcPts val="0"/>
              </a:spcAft>
              <a:buSzPts val="1150"/>
              <a:buNone/>
            </a:pPr>
            <a:r>
              <a:rPr lang="en-US" sz="1600">
                <a:latin typeface="Arial"/>
                <a:ea typeface="Arial"/>
                <a:cs typeface="Arial"/>
                <a:sym typeface="Arial"/>
              </a:rPr>
              <a:t> </a:t>
            </a:r>
            <a:endParaRPr sz="1600">
              <a:latin typeface="Arial"/>
              <a:ea typeface="Arial"/>
              <a:cs typeface="Arial"/>
              <a:sym typeface="Arial"/>
            </a:endParaRPr>
          </a:p>
        </p:txBody>
      </p:sp>
      <p:cxnSp>
        <p:nvCxnSpPr>
          <p:cNvPr id="54" name="Google Shape;54;p3"/>
          <p:cNvCxnSpPr/>
          <p:nvPr/>
        </p:nvCxnSpPr>
        <p:spPr>
          <a:xfrm>
            <a:off x="3190500" y="1352413"/>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55" name="Google Shape;55;p3"/>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56" name="Google Shape;56;p3"/>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lang="en-US"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60"/>
        <p:cNvGrpSpPr/>
        <p:nvPr/>
      </p:nvGrpSpPr>
      <p:grpSpPr>
        <a:xfrm>
          <a:off x="0" y="0"/>
          <a:ext cx="0" cy="0"/>
          <a:chOff x="0" y="0"/>
          <a:chExt cx="0" cy="0"/>
        </a:xfrm>
      </p:grpSpPr>
      <p:sp>
        <p:nvSpPr>
          <p:cNvPr id="61" name="Google Shape;61;p4"/>
          <p:cNvSpPr txBox="1">
            <a:spLocks noGrp="1"/>
          </p:cNvSpPr>
          <p:nvPr>
            <p:ph type="title"/>
          </p:nvPr>
        </p:nvSpPr>
        <p:spPr>
          <a:xfrm>
            <a:off x="938499" y="445025"/>
            <a:ext cx="6568500" cy="6273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FACTORS INFLUENCING TICKET SALES</a:t>
            </a:r>
            <a:endParaRPr b="1">
              <a:latin typeface="Arial"/>
              <a:ea typeface="Arial"/>
              <a:cs typeface="Arial"/>
              <a:sym typeface="Arial"/>
            </a:endParaRPr>
          </a:p>
        </p:txBody>
      </p:sp>
      <p:sp>
        <p:nvSpPr>
          <p:cNvPr id="62" name="Google Shape;62;p4"/>
          <p:cNvSpPr txBox="1">
            <a:spLocks noGrp="1"/>
          </p:cNvSpPr>
          <p:nvPr>
            <p:ph type="body" idx="1"/>
          </p:nvPr>
        </p:nvSpPr>
        <p:spPr>
          <a:xfrm>
            <a:off x="938499" y="1074901"/>
            <a:ext cx="7550700" cy="6273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50"/>
              <a:buNone/>
            </a:pPr>
            <a:r>
              <a:rPr lang="en-US" sz="1800" b="1">
                <a:latin typeface="Arial"/>
                <a:ea typeface="Arial"/>
                <a:cs typeface="Arial"/>
                <a:sym typeface="Arial"/>
              </a:rPr>
              <a:t>Factors that influence fans when purchasing tickets:</a:t>
            </a:r>
            <a:endParaRPr sz="1350" b="1">
              <a:latin typeface="Arial"/>
              <a:ea typeface="Arial"/>
              <a:cs typeface="Arial"/>
              <a:sym typeface="Arial"/>
            </a:endParaRPr>
          </a:p>
        </p:txBody>
      </p:sp>
      <p:cxnSp>
        <p:nvCxnSpPr>
          <p:cNvPr id="63" name="Google Shape;63;p4"/>
          <p:cNvCxnSpPr/>
          <p:nvPr/>
        </p:nvCxnSpPr>
        <p:spPr>
          <a:xfrm>
            <a:off x="938499"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64" name="Google Shape;64;p4"/>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65" name="Google Shape;65;p4"/>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lang="en-US"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sp>
        <p:nvSpPr>
          <p:cNvPr id="66" name="Google Shape;66;p4"/>
          <p:cNvSpPr txBox="1"/>
          <p:nvPr/>
        </p:nvSpPr>
        <p:spPr>
          <a:xfrm>
            <a:off x="4435925" y="1702327"/>
            <a:ext cx="3780300" cy="2107800"/>
          </a:xfrm>
          <a:prstGeom prst="rect">
            <a:avLst/>
          </a:prstGeom>
          <a:noFill/>
          <a:ln>
            <a:noFill/>
          </a:ln>
        </p:spPr>
        <p:txBody>
          <a:bodyPr spcFirstLastPara="1" wrap="square" lIns="91425" tIns="91425" rIns="91425" bIns="91425" anchor="t" anchorCtr="0">
            <a:noAutofit/>
          </a:bodyPr>
          <a:lstStyle/>
          <a:p>
            <a:pPr marL="171450" marR="0" lvl="0" indent="-171450" algn="l" rtl="0">
              <a:lnSpc>
                <a:spcPct val="100000"/>
              </a:lnSpc>
              <a:spcBef>
                <a:spcPts val="0"/>
              </a:spcBef>
              <a:spcAft>
                <a:spcPts val="0"/>
              </a:spcAft>
              <a:buClr>
                <a:schemeClr val="lt1"/>
              </a:buClr>
              <a:buSzPts val="1150"/>
              <a:buFont typeface="Montserrat"/>
              <a:buChar char="●"/>
            </a:pPr>
            <a:r>
              <a:rPr lang="en-US" sz="1600" b="0" i="0" u="none" strike="noStrike" cap="none">
                <a:solidFill>
                  <a:schemeClr val="lt1"/>
                </a:solidFill>
                <a:latin typeface="Arial"/>
                <a:ea typeface="Arial"/>
                <a:cs typeface="Arial"/>
                <a:sym typeface="Arial"/>
              </a:rPr>
              <a:t>Supply and demand</a:t>
            </a:r>
            <a:endParaRPr/>
          </a:p>
          <a:p>
            <a:pPr marL="171450" marR="0" lvl="0" indent="-171450" algn="l" rtl="0">
              <a:lnSpc>
                <a:spcPct val="100000"/>
              </a:lnSpc>
              <a:spcBef>
                <a:spcPts val="600"/>
              </a:spcBef>
              <a:spcAft>
                <a:spcPts val="0"/>
              </a:spcAft>
              <a:buClr>
                <a:schemeClr val="lt1"/>
              </a:buClr>
              <a:buSzPts val="1150"/>
              <a:buFont typeface="Montserrat"/>
              <a:buChar char="●"/>
            </a:pPr>
            <a:r>
              <a:rPr lang="en-US" sz="1600" b="0" i="0" u="none" strike="noStrike" cap="none">
                <a:solidFill>
                  <a:schemeClr val="lt1"/>
                </a:solidFill>
                <a:latin typeface="Arial"/>
                <a:ea typeface="Arial"/>
                <a:cs typeface="Arial"/>
                <a:sym typeface="Arial"/>
              </a:rPr>
              <a:t>High profile athletes and entertainers</a:t>
            </a:r>
            <a:endParaRPr/>
          </a:p>
          <a:p>
            <a:pPr marL="171450" marR="0" lvl="0" indent="-171450" algn="l" rtl="0">
              <a:lnSpc>
                <a:spcPct val="100000"/>
              </a:lnSpc>
              <a:spcBef>
                <a:spcPts val="600"/>
              </a:spcBef>
              <a:spcAft>
                <a:spcPts val="0"/>
              </a:spcAft>
              <a:buClr>
                <a:schemeClr val="lt1"/>
              </a:buClr>
              <a:buSzPts val="1150"/>
              <a:buFont typeface="Montserrat"/>
              <a:buChar char="●"/>
            </a:pPr>
            <a:r>
              <a:rPr lang="en-US" sz="1600" b="0" i="0" u="none" strike="noStrike" cap="none">
                <a:solidFill>
                  <a:schemeClr val="lt1"/>
                </a:solidFill>
                <a:latin typeface="Arial"/>
                <a:ea typeface="Arial"/>
                <a:cs typeface="Arial"/>
                <a:sym typeface="Arial"/>
              </a:rPr>
              <a:t>Venue</a:t>
            </a:r>
            <a:endParaRPr/>
          </a:p>
          <a:p>
            <a:pPr marL="171450" marR="0" lvl="0" indent="-171450" algn="l" rtl="0">
              <a:lnSpc>
                <a:spcPct val="100000"/>
              </a:lnSpc>
              <a:spcBef>
                <a:spcPts val="600"/>
              </a:spcBef>
              <a:spcAft>
                <a:spcPts val="0"/>
              </a:spcAft>
              <a:buClr>
                <a:schemeClr val="lt1"/>
              </a:buClr>
              <a:buSzPts val="1150"/>
              <a:buFont typeface="Montserrat"/>
              <a:buChar char="●"/>
            </a:pPr>
            <a:r>
              <a:rPr lang="en-US" sz="1600" b="0" i="0" u="none" strike="noStrike" cap="none">
                <a:solidFill>
                  <a:schemeClr val="lt1"/>
                </a:solidFill>
                <a:latin typeface="Arial"/>
                <a:ea typeface="Arial"/>
                <a:cs typeface="Arial"/>
                <a:sym typeface="Arial"/>
              </a:rPr>
              <a:t>Promotion</a:t>
            </a:r>
            <a:endParaRPr/>
          </a:p>
          <a:p>
            <a:pPr marL="171450" marR="0" lvl="0" indent="-171450" algn="l" rtl="0">
              <a:lnSpc>
                <a:spcPct val="100000"/>
              </a:lnSpc>
              <a:spcBef>
                <a:spcPts val="600"/>
              </a:spcBef>
              <a:spcAft>
                <a:spcPts val="0"/>
              </a:spcAft>
              <a:buClr>
                <a:schemeClr val="lt1"/>
              </a:buClr>
              <a:buSzPts val="1150"/>
              <a:buFont typeface="Montserrat"/>
              <a:buChar char="●"/>
            </a:pPr>
            <a:r>
              <a:rPr lang="en-US" sz="1600" b="0" i="0" u="none" strike="noStrike" cap="none">
                <a:solidFill>
                  <a:schemeClr val="lt1"/>
                </a:solidFill>
                <a:latin typeface="Arial"/>
                <a:ea typeface="Arial"/>
                <a:cs typeface="Arial"/>
                <a:sym typeface="Arial"/>
              </a:rPr>
              <a:t>Staffing</a:t>
            </a:r>
            <a:endParaRPr/>
          </a:p>
          <a:p>
            <a:pPr marL="0" marR="0" lvl="0" indent="0" algn="l" rtl="0">
              <a:lnSpc>
                <a:spcPct val="100000"/>
              </a:lnSpc>
              <a:spcBef>
                <a:spcPts val="600"/>
              </a:spcBef>
              <a:spcAft>
                <a:spcPts val="1600"/>
              </a:spcAft>
              <a:buClr>
                <a:schemeClr val="lt1"/>
              </a:buClr>
              <a:buSzPts val="1150"/>
              <a:buFont typeface="Montserrat"/>
              <a:buNone/>
            </a:pPr>
            <a:endParaRPr sz="1150" b="0" i="0" u="none" strike="noStrike" cap="none">
              <a:solidFill>
                <a:schemeClr val="lt1"/>
              </a:solidFill>
              <a:latin typeface="Arial"/>
              <a:ea typeface="Arial"/>
              <a:cs typeface="Arial"/>
              <a:sym typeface="Arial"/>
            </a:endParaRPr>
          </a:p>
        </p:txBody>
      </p:sp>
      <p:sp>
        <p:nvSpPr>
          <p:cNvPr id="67" name="Google Shape;67;p4"/>
          <p:cNvSpPr txBox="1"/>
          <p:nvPr/>
        </p:nvSpPr>
        <p:spPr>
          <a:xfrm>
            <a:off x="1301535" y="1706065"/>
            <a:ext cx="3134400" cy="2149800"/>
          </a:xfrm>
          <a:prstGeom prst="rect">
            <a:avLst/>
          </a:prstGeom>
          <a:noFill/>
          <a:ln>
            <a:noFill/>
          </a:ln>
        </p:spPr>
        <p:txBody>
          <a:bodyPr spcFirstLastPara="1" wrap="square" lIns="91425" tIns="91425" rIns="91425" bIns="91425" anchor="t" anchorCtr="0">
            <a:noAutofit/>
          </a:bodyPr>
          <a:lstStyle/>
          <a:p>
            <a:pPr marL="285750" marR="0" lvl="0" indent="-285750" algn="l" rtl="0">
              <a:lnSpc>
                <a:spcPct val="100000"/>
              </a:lnSpc>
              <a:spcBef>
                <a:spcPts val="0"/>
              </a:spcBef>
              <a:spcAft>
                <a:spcPts val="0"/>
              </a:spcAft>
              <a:buClr>
                <a:schemeClr val="lt1"/>
              </a:buClr>
              <a:buSzPts val="1150"/>
              <a:buFont typeface="Montserrat"/>
              <a:buChar char="●"/>
            </a:pPr>
            <a:r>
              <a:rPr lang="en-US" sz="1600" b="0" i="0" u="none" strike="noStrike" cap="none">
                <a:solidFill>
                  <a:schemeClr val="lt1"/>
                </a:solidFill>
                <a:latin typeface="Arial"/>
                <a:ea typeface="Arial"/>
                <a:cs typeface="Arial"/>
                <a:sym typeface="Arial"/>
              </a:rPr>
              <a:t>Team performance</a:t>
            </a:r>
            <a:endParaRPr/>
          </a:p>
          <a:p>
            <a:pPr marL="285750" marR="0" lvl="0" indent="-285750" algn="l" rtl="0">
              <a:lnSpc>
                <a:spcPct val="100000"/>
              </a:lnSpc>
              <a:spcBef>
                <a:spcPts val="600"/>
              </a:spcBef>
              <a:spcAft>
                <a:spcPts val="0"/>
              </a:spcAft>
              <a:buClr>
                <a:schemeClr val="lt1"/>
              </a:buClr>
              <a:buSzPts val="1150"/>
              <a:buFont typeface="Montserrat"/>
              <a:buChar char="●"/>
            </a:pPr>
            <a:r>
              <a:rPr lang="en-US" sz="1600" b="0" i="0" u="none" strike="noStrike" cap="none">
                <a:solidFill>
                  <a:schemeClr val="lt1"/>
                </a:solidFill>
                <a:latin typeface="Arial"/>
                <a:ea typeface="Arial"/>
                <a:cs typeface="Arial"/>
                <a:sym typeface="Arial"/>
              </a:rPr>
              <a:t>Fan loyalty and fan support</a:t>
            </a:r>
            <a:endParaRPr/>
          </a:p>
          <a:p>
            <a:pPr marL="285750" marR="0" lvl="0" indent="-285750" algn="l" rtl="0">
              <a:lnSpc>
                <a:spcPct val="100000"/>
              </a:lnSpc>
              <a:spcBef>
                <a:spcPts val="600"/>
              </a:spcBef>
              <a:spcAft>
                <a:spcPts val="0"/>
              </a:spcAft>
              <a:buClr>
                <a:schemeClr val="lt1"/>
              </a:buClr>
              <a:buSzPts val="1150"/>
              <a:buFont typeface="Montserrat"/>
              <a:buChar char="●"/>
            </a:pPr>
            <a:r>
              <a:rPr lang="en-US" sz="1600" b="0" i="0" u="none" strike="noStrike" cap="none">
                <a:solidFill>
                  <a:schemeClr val="lt1"/>
                </a:solidFill>
                <a:latin typeface="Arial"/>
                <a:ea typeface="Arial"/>
                <a:cs typeface="Arial"/>
                <a:sym typeface="Arial"/>
              </a:rPr>
              <a:t>Price</a:t>
            </a:r>
            <a:endParaRPr/>
          </a:p>
          <a:p>
            <a:pPr marL="285750" marR="0" lvl="0" indent="-285750" algn="l" rtl="0">
              <a:lnSpc>
                <a:spcPct val="100000"/>
              </a:lnSpc>
              <a:spcBef>
                <a:spcPts val="600"/>
              </a:spcBef>
              <a:spcAft>
                <a:spcPts val="0"/>
              </a:spcAft>
              <a:buClr>
                <a:schemeClr val="lt1"/>
              </a:buClr>
              <a:buSzPts val="1150"/>
              <a:buFont typeface="Montserrat"/>
              <a:buChar char="●"/>
            </a:pPr>
            <a:r>
              <a:rPr lang="en-US" sz="1600" b="0" i="0" u="none" strike="noStrike" cap="none">
                <a:solidFill>
                  <a:schemeClr val="lt1"/>
                </a:solidFill>
                <a:latin typeface="Arial"/>
                <a:ea typeface="Arial"/>
                <a:cs typeface="Arial"/>
                <a:sym typeface="Arial"/>
              </a:rPr>
              <a:t>Publicity</a:t>
            </a:r>
            <a:endParaRPr/>
          </a:p>
          <a:p>
            <a:pPr marL="285750" marR="0" lvl="0" indent="-285750" algn="l" rtl="0">
              <a:lnSpc>
                <a:spcPct val="100000"/>
              </a:lnSpc>
              <a:spcBef>
                <a:spcPts val="600"/>
              </a:spcBef>
              <a:spcAft>
                <a:spcPts val="0"/>
              </a:spcAft>
              <a:buClr>
                <a:schemeClr val="lt1"/>
              </a:buClr>
              <a:buSzPts val="1150"/>
              <a:buFont typeface="Montserrat"/>
              <a:buChar char="●"/>
            </a:pPr>
            <a:r>
              <a:rPr lang="en-US" sz="1600" b="0" i="0" u="none" strike="noStrike" cap="none">
                <a:solidFill>
                  <a:schemeClr val="lt1"/>
                </a:solidFill>
                <a:latin typeface="Arial"/>
                <a:ea typeface="Arial"/>
                <a:cs typeface="Arial"/>
                <a:sym typeface="Arial"/>
              </a:rPr>
              <a:t>Rivalries</a:t>
            </a:r>
            <a:endParaRPr/>
          </a:p>
          <a:p>
            <a:pPr marL="0" marR="0" lvl="0" indent="0" algn="l" rtl="0">
              <a:lnSpc>
                <a:spcPct val="100000"/>
              </a:lnSpc>
              <a:spcBef>
                <a:spcPts val="600"/>
              </a:spcBef>
              <a:spcAft>
                <a:spcPts val="1600"/>
              </a:spcAft>
              <a:buClr>
                <a:schemeClr val="lt1"/>
              </a:buClr>
              <a:buSzPts val="1150"/>
              <a:buFont typeface="Montserrat"/>
              <a:buNone/>
            </a:pPr>
            <a:endParaRPr sz="1150" b="0" i="0" u="none" strike="noStrike" cap="none">
              <a:solidFill>
                <a:schemeClr val="lt1"/>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71"/>
        <p:cNvGrpSpPr/>
        <p:nvPr/>
      </p:nvGrpSpPr>
      <p:grpSpPr>
        <a:xfrm>
          <a:off x="0" y="0"/>
          <a:ext cx="0" cy="0"/>
          <a:chOff x="0" y="0"/>
          <a:chExt cx="0" cy="0"/>
        </a:xfrm>
      </p:grpSpPr>
      <p:sp>
        <p:nvSpPr>
          <p:cNvPr id="72" name="Google Shape;72;p5"/>
          <p:cNvSpPr txBox="1">
            <a:spLocks noGrp="1"/>
          </p:cNvSpPr>
          <p:nvPr>
            <p:ph type="title"/>
          </p:nvPr>
        </p:nvSpPr>
        <p:spPr>
          <a:xfrm>
            <a:off x="4015024" y="505675"/>
            <a:ext cx="3747300" cy="7773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TEAM PERFORMANCE</a:t>
            </a:r>
            <a:endParaRPr b="1">
              <a:latin typeface="Arial"/>
              <a:ea typeface="Arial"/>
              <a:cs typeface="Arial"/>
              <a:sym typeface="Arial"/>
            </a:endParaRPr>
          </a:p>
        </p:txBody>
      </p:sp>
      <p:sp>
        <p:nvSpPr>
          <p:cNvPr id="73" name="Google Shape;73;p5"/>
          <p:cNvSpPr txBox="1">
            <a:spLocks noGrp="1"/>
          </p:cNvSpPr>
          <p:nvPr>
            <p:ph type="body" idx="1"/>
          </p:nvPr>
        </p:nvSpPr>
        <p:spPr>
          <a:xfrm>
            <a:off x="4015025" y="1282975"/>
            <a:ext cx="4620900" cy="30465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600"/>
              <a:buNone/>
            </a:pPr>
            <a:r>
              <a:rPr lang="en-US" sz="1500" b="1">
                <a:solidFill>
                  <a:schemeClr val="lt1"/>
                </a:solidFill>
                <a:latin typeface="Arial"/>
                <a:ea typeface="Arial"/>
                <a:cs typeface="Arial"/>
                <a:sym typeface="Arial"/>
              </a:rPr>
              <a:t>Winning teams draw bigger crowds while losing teams typically see attendance decline.</a:t>
            </a:r>
            <a:endParaRPr sz="1500">
              <a:latin typeface="Arial"/>
              <a:ea typeface="Arial"/>
              <a:cs typeface="Arial"/>
              <a:sym typeface="Arial"/>
            </a:endParaRPr>
          </a:p>
          <a:p>
            <a:pPr marL="457200" lvl="0" indent="-323850" algn="l" rtl="0">
              <a:lnSpc>
                <a:spcPct val="100000"/>
              </a:lnSpc>
              <a:spcBef>
                <a:spcPts val="1000"/>
              </a:spcBef>
              <a:spcAft>
                <a:spcPts val="0"/>
              </a:spcAft>
              <a:buSzPts val="1500"/>
              <a:buFont typeface="Arial"/>
              <a:buChar char="●"/>
            </a:pPr>
            <a:r>
              <a:rPr lang="en-US" sz="1500">
                <a:latin typeface="Arial"/>
                <a:ea typeface="Arial"/>
                <a:cs typeface="Arial"/>
                <a:sym typeface="Arial"/>
              </a:rPr>
              <a:t>After selling out 530 consecutive games, spanning 6 ½ seasons, the San Francisco Giants sellout streak came to an end in 2017.  It was the second longest sellout streak in Major League Baseball history.</a:t>
            </a:r>
            <a:endParaRPr sz="1500">
              <a:latin typeface="Arial"/>
              <a:ea typeface="Arial"/>
              <a:cs typeface="Arial"/>
              <a:sym typeface="Arial"/>
            </a:endParaRPr>
          </a:p>
          <a:p>
            <a:pPr marL="457200" lvl="0" indent="-323850" algn="l" rtl="0">
              <a:lnSpc>
                <a:spcPct val="100000"/>
              </a:lnSpc>
              <a:spcBef>
                <a:spcPts val="1000"/>
              </a:spcBef>
              <a:spcAft>
                <a:spcPts val="0"/>
              </a:spcAft>
              <a:buSzPts val="1500"/>
              <a:buFont typeface="Arial"/>
              <a:buChar char="●"/>
            </a:pPr>
            <a:r>
              <a:rPr lang="en-US" sz="1500">
                <a:latin typeface="Arial"/>
                <a:ea typeface="Arial"/>
                <a:cs typeface="Arial"/>
                <a:sym typeface="Arial"/>
              </a:rPr>
              <a:t>By the All-Star break in 2023, the team was in second place in their division, and the franchise rose to within the top half of the league in attendance.</a:t>
            </a:r>
            <a:endParaRPr sz="1500">
              <a:latin typeface="Arial"/>
              <a:ea typeface="Arial"/>
              <a:cs typeface="Arial"/>
              <a:sym typeface="Arial"/>
            </a:endParaRPr>
          </a:p>
        </p:txBody>
      </p:sp>
      <p:cxnSp>
        <p:nvCxnSpPr>
          <p:cNvPr id="74" name="Google Shape;74;p5"/>
          <p:cNvCxnSpPr/>
          <p:nvPr/>
        </p:nvCxnSpPr>
        <p:spPr>
          <a:xfrm>
            <a:off x="3669025" y="902775"/>
            <a:ext cx="0" cy="334980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75" name="Google Shape;75;p5"/>
          <p:cNvPicPr preferRelativeResize="0"/>
          <p:nvPr/>
        </p:nvPicPr>
        <p:blipFill rotWithShape="1">
          <a:blip r:embed="rId3">
            <a:alphaModFix/>
          </a:blip>
          <a:srcRect l="23891" r="23891"/>
          <a:stretch/>
        </p:blipFill>
        <p:spPr>
          <a:xfrm>
            <a:off x="-819625" y="-236700"/>
            <a:ext cx="4278300" cy="5444700"/>
          </a:xfrm>
          <a:prstGeom prst="flowChartDelay">
            <a:avLst/>
          </a:prstGeom>
          <a:noFill/>
          <a:ln>
            <a:noFill/>
          </a:ln>
        </p:spPr>
      </p:pic>
      <p:pic>
        <p:nvPicPr>
          <p:cNvPr id="76" name="Google Shape;76;p5"/>
          <p:cNvPicPr preferRelativeResize="0"/>
          <p:nvPr/>
        </p:nvPicPr>
        <p:blipFill rotWithShape="1">
          <a:blip r:embed="rId4">
            <a:alphaModFix/>
          </a:blip>
          <a:srcRect/>
          <a:stretch/>
        </p:blipFill>
        <p:spPr>
          <a:xfrm>
            <a:off x="8023500" y="4711125"/>
            <a:ext cx="1006524" cy="356000"/>
          </a:xfrm>
          <a:prstGeom prst="rect">
            <a:avLst/>
          </a:prstGeom>
          <a:noFill/>
          <a:ln>
            <a:noFill/>
          </a:ln>
        </p:spPr>
      </p:pic>
      <p:sp>
        <p:nvSpPr>
          <p:cNvPr id="77" name="Google Shape;77;p5"/>
          <p:cNvSpPr txBox="1"/>
          <p:nvPr/>
        </p:nvSpPr>
        <p:spPr>
          <a:xfrm>
            <a:off x="5577150" y="4689025"/>
            <a:ext cx="2505900" cy="400079"/>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lang="en-US"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81"/>
        <p:cNvGrpSpPr/>
        <p:nvPr/>
      </p:nvGrpSpPr>
      <p:grpSpPr>
        <a:xfrm>
          <a:off x="0" y="0"/>
          <a:ext cx="0" cy="0"/>
          <a:chOff x="0" y="0"/>
          <a:chExt cx="0" cy="0"/>
        </a:xfrm>
      </p:grpSpPr>
      <p:sp>
        <p:nvSpPr>
          <p:cNvPr id="82" name="Google Shape;82;p6"/>
          <p:cNvSpPr txBox="1">
            <a:spLocks noGrp="1"/>
          </p:cNvSpPr>
          <p:nvPr>
            <p:ph type="title"/>
          </p:nvPr>
        </p:nvSpPr>
        <p:spPr>
          <a:xfrm>
            <a:off x="938499" y="445025"/>
            <a:ext cx="6568500" cy="6273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TEAM PERFORMANCE</a:t>
            </a:r>
            <a:endParaRPr b="1">
              <a:latin typeface="Arial"/>
              <a:ea typeface="Arial"/>
              <a:cs typeface="Arial"/>
              <a:sym typeface="Arial"/>
            </a:endParaRPr>
          </a:p>
        </p:txBody>
      </p:sp>
      <p:sp>
        <p:nvSpPr>
          <p:cNvPr id="83" name="Google Shape;83;p6"/>
          <p:cNvSpPr txBox="1">
            <a:spLocks noGrp="1"/>
          </p:cNvSpPr>
          <p:nvPr>
            <p:ph type="body" idx="1"/>
          </p:nvPr>
        </p:nvSpPr>
        <p:spPr>
          <a:xfrm>
            <a:off x="938499" y="1074901"/>
            <a:ext cx="7550700" cy="34293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US" sz="1800" b="1">
                <a:latin typeface="Arial"/>
                <a:ea typeface="Arial"/>
                <a:cs typeface="Arial"/>
                <a:sym typeface="Arial"/>
              </a:rPr>
              <a:t>To illustrate, compare the Bengals’ attendance figures with the team’s win/loss record the past five seasons:</a:t>
            </a:r>
            <a:endParaRPr sz="1800" b="1">
              <a:latin typeface="Arial"/>
              <a:ea typeface="Arial"/>
              <a:cs typeface="Arial"/>
              <a:sym typeface="Arial"/>
            </a:endParaRPr>
          </a:p>
          <a:p>
            <a:pPr marL="0" lvl="0" indent="0" algn="l" rtl="0">
              <a:lnSpc>
                <a:spcPct val="100000"/>
              </a:lnSpc>
              <a:spcBef>
                <a:spcPts val="0"/>
              </a:spcBef>
              <a:spcAft>
                <a:spcPts val="0"/>
              </a:spcAft>
              <a:buNone/>
            </a:pPr>
            <a:endParaRPr sz="1600" b="1">
              <a:solidFill>
                <a:srgbClr val="EF8600"/>
              </a:solidFill>
              <a:latin typeface="Arial"/>
              <a:ea typeface="Arial"/>
              <a:cs typeface="Arial"/>
              <a:sym typeface="Arial"/>
            </a:endParaRPr>
          </a:p>
          <a:p>
            <a:pPr marL="514350" lvl="0" indent="-514350" algn="l" rtl="0">
              <a:lnSpc>
                <a:spcPct val="100000"/>
              </a:lnSpc>
              <a:spcBef>
                <a:spcPts val="0"/>
              </a:spcBef>
              <a:spcAft>
                <a:spcPts val="0"/>
              </a:spcAft>
              <a:buNone/>
            </a:pPr>
            <a:r>
              <a:rPr lang="en-US" sz="1400" b="1">
                <a:latin typeface="Arial"/>
                <a:ea typeface="Arial"/>
                <a:cs typeface="Arial"/>
                <a:sym typeface="Arial"/>
              </a:rPr>
              <a:t>2022: </a:t>
            </a:r>
            <a:r>
              <a:rPr lang="en-US" sz="1400">
                <a:latin typeface="Arial"/>
                <a:ea typeface="Arial"/>
                <a:cs typeface="Arial"/>
                <a:sym typeface="Arial"/>
              </a:rPr>
              <a:t>Widely considered a favorite to win the division and compete for a Super Bowl again, and ranked by ESPN, Sports Illustrated and others in preseason polls as the second-best team in the NFL, the Bengals newfound success has led to a waiting list for season tickets A preseason headline from the Cincinnati Enquirer read “For Bengals, winning = waitlist for tickets” </a:t>
            </a:r>
            <a:endParaRPr sz="1400">
              <a:latin typeface="Arial"/>
              <a:ea typeface="Arial"/>
              <a:cs typeface="Arial"/>
              <a:sym typeface="Arial"/>
            </a:endParaRPr>
          </a:p>
          <a:p>
            <a:pPr marL="0" lvl="0" indent="0" algn="l" rtl="0">
              <a:lnSpc>
                <a:spcPct val="100000"/>
              </a:lnSpc>
              <a:spcBef>
                <a:spcPts val="0"/>
              </a:spcBef>
              <a:spcAft>
                <a:spcPts val="0"/>
              </a:spcAft>
              <a:buSzPts val="1150"/>
              <a:buNone/>
            </a:pPr>
            <a:endParaRPr sz="1600" b="1">
              <a:solidFill>
                <a:srgbClr val="EF8600"/>
              </a:solidFill>
              <a:latin typeface="Arial"/>
              <a:ea typeface="Arial"/>
              <a:cs typeface="Arial"/>
              <a:sym typeface="Arial"/>
            </a:endParaRPr>
          </a:p>
        </p:txBody>
      </p:sp>
      <p:cxnSp>
        <p:nvCxnSpPr>
          <p:cNvPr id="84" name="Google Shape;84;p6"/>
          <p:cNvCxnSpPr/>
          <p:nvPr/>
        </p:nvCxnSpPr>
        <p:spPr>
          <a:xfrm>
            <a:off x="938499"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85" name="Google Shape;85;p6"/>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86" name="Google Shape;86;p6"/>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lang="en-US"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pic>
        <p:nvPicPr>
          <p:cNvPr id="87" name="Google Shape;87;p6"/>
          <p:cNvPicPr preferRelativeResize="0"/>
          <p:nvPr/>
        </p:nvPicPr>
        <p:blipFill>
          <a:blip r:embed="rId4">
            <a:alphaModFix/>
          </a:blip>
          <a:stretch>
            <a:fillRect/>
          </a:stretch>
        </p:blipFill>
        <p:spPr>
          <a:xfrm>
            <a:off x="2506288" y="3319500"/>
            <a:ext cx="4415125" cy="136952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2" name="Google Shape;92;g25de869d969_0_12"/>
          <p:cNvSpPr txBox="1">
            <a:spLocks noGrp="1"/>
          </p:cNvSpPr>
          <p:nvPr>
            <p:ph type="title"/>
          </p:nvPr>
        </p:nvSpPr>
        <p:spPr>
          <a:xfrm>
            <a:off x="938499" y="445025"/>
            <a:ext cx="6568500" cy="6273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TEAM PERFORMANCE</a:t>
            </a:r>
            <a:endParaRPr b="1">
              <a:latin typeface="Arial"/>
              <a:ea typeface="Arial"/>
              <a:cs typeface="Arial"/>
              <a:sym typeface="Arial"/>
            </a:endParaRPr>
          </a:p>
        </p:txBody>
      </p:sp>
      <p:sp>
        <p:nvSpPr>
          <p:cNvPr id="93" name="Google Shape;93;g25de869d969_0_12"/>
          <p:cNvSpPr txBox="1">
            <a:spLocks noGrp="1"/>
          </p:cNvSpPr>
          <p:nvPr>
            <p:ph type="body" idx="1"/>
          </p:nvPr>
        </p:nvSpPr>
        <p:spPr>
          <a:xfrm>
            <a:off x="943384" y="1003626"/>
            <a:ext cx="7550700" cy="34293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US" sz="1800" b="1">
                <a:latin typeface="Arial"/>
                <a:ea typeface="Arial"/>
                <a:cs typeface="Arial"/>
                <a:sym typeface="Arial"/>
              </a:rPr>
              <a:t>To illustrate, compare the Bengals’ attendance figures with the team’s win/loss record the past five seasons:</a:t>
            </a:r>
            <a:endParaRPr sz="1800" b="1">
              <a:latin typeface="Arial"/>
              <a:ea typeface="Arial"/>
              <a:cs typeface="Arial"/>
              <a:sym typeface="Arial"/>
            </a:endParaRPr>
          </a:p>
          <a:p>
            <a:pPr marL="0" lvl="0" indent="0" algn="l" rtl="0">
              <a:lnSpc>
                <a:spcPct val="100000"/>
              </a:lnSpc>
              <a:spcBef>
                <a:spcPts val="0"/>
              </a:spcBef>
              <a:spcAft>
                <a:spcPts val="0"/>
              </a:spcAft>
              <a:buNone/>
            </a:pPr>
            <a:endParaRPr sz="1600" b="1">
              <a:solidFill>
                <a:srgbClr val="EF8600"/>
              </a:solidFill>
              <a:latin typeface="Arial"/>
              <a:ea typeface="Arial"/>
              <a:cs typeface="Arial"/>
              <a:sym typeface="Arial"/>
            </a:endParaRPr>
          </a:p>
          <a:p>
            <a:pPr marL="514350" lvl="0" indent="-514350" algn="l" rtl="0">
              <a:lnSpc>
                <a:spcPct val="100000"/>
              </a:lnSpc>
              <a:spcBef>
                <a:spcPts val="0"/>
              </a:spcBef>
              <a:spcAft>
                <a:spcPts val="0"/>
              </a:spcAft>
              <a:buNone/>
            </a:pPr>
            <a:r>
              <a:rPr lang="en-US" sz="1400" b="1">
                <a:latin typeface="Arial"/>
                <a:ea typeface="Arial"/>
                <a:cs typeface="Arial"/>
                <a:sym typeface="Arial"/>
              </a:rPr>
              <a:t>2022: 	</a:t>
            </a:r>
            <a:r>
              <a:rPr lang="en-US" sz="1400">
                <a:latin typeface="Arial"/>
                <a:ea typeface="Arial"/>
                <a:cs typeface="Arial"/>
                <a:sym typeface="Arial"/>
              </a:rPr>
              <a:t>Considered a favorite to win the division and compete for a Super Bowl, listed #5 by ESPN in preseason rankings. </a:t>
            </a:r>
            <a:endParaRPr sz="1400">
              <a:latin typeface="Arial"/>
              <a:ea typeface="Arial"/>
              <a:cs typeface="Arial"/>
              <a:sym typeface="Arial"/>
            </a:endParaRPr>
          </a:p>
          <a:p>
            <a:pPr marL="0" lvl="0" indent="514350" algn="l" rtl="0">
              <a:lnSpc>
                <a:spcPct val="100000"/>
              </a:lnSpc>
              <a:spcBef>
                <a:spcPts val="0"/>
              </a:spcBef>
              <a:spcAft>
                <a:spcPts val="0"/>
              </a:spcAft>
              <a:buNone/>
            </a:pPr>
            <a:r>
              <a:rPr lang="en-US" sz="1400">
                <a:latin typeface="Arial"/>
                <a:ea typeface="Arial"/>
                <a:cs typeface="Arial"/>
                <a:sym typeface="Arial"/>
              </a:rPr>
              <a:t>Season tickets sold out.</a:t>
            </a:r>
            <a:endParaRPr sz="1400">
              <a:latin typeface="Arial"/>
              <a:ea typeface="Arial"/>
              <a:cs typeface="Arial"/>
              <a:sym typeface="Arial"/>
            </a:endParaRPr>
          </a:p>
          <a:p>
            <a:pPr marL="0" lvl="0" indent="0" algn="l" rtl="0">
              <a:lnSpc>
                <a:spcPct val="100000"/>
              </a:lnSpc>
              <a:spcBef>
                <a:spcPts val="1000"/>
              </a:spcBef>
              <a:spcAft>
                <a:spcPts val="0"/>
              </a:spcAft>
              <a:buNone/>
            </a:pPr>
            <a:r>
              <a:rPr lang="en-US" sz="1400" b="1">
                <a:latin typeface="Arial"/>
                <a:ea typeface="Arial"/>
                <a:cs typeface="Arial"/>
                <a:sym typeface="Arial"/>
              </a:rPr>
              <a:t>2021: </a:t>
            </a:r>
            <a:r>
              <a:rPr lang="en-US" sz="1400">
                <a:latin typeface="Arial"/>
                <a:ea typeface="Arial"/>
                <a:cs typeface="Arial"/>
                <a:sym typeface="Arial"/>
              </a:rPr>
              <a:t>Win/loss record:  10-7, division winners</a:t>
            </a:r>
            <a:endParaRPr sz="1400">
              <a:latin typeface="Arial"/>
              <a:ea typeface="Arial"/>
              <a:cs typeface="Arial"/>
              <a:sym typeface="Arial"/>
            </a:endParaRPr>
          </a:p>
          <a:p>
            <a:pPr marL="0" lvl="0" indent="514350" algn="l" rtl="0">
              <a:lnSpc>
                <a:spcPct val="100000"/>
              </a:lnSpc>
              <a:spcBef>
                <a:spcPts val="0"/>
              </a:spcBef>
              <a:spcAft>
                <a:spcPts val="0"/>
              </a:spcAft>
              <a:buNone/>
            </a:pPr>
            <a:r>
              <a:rPr lang="en-US" sz="1400">
                <a:latin typeface="Arial"/>
                <a:ea typeface="Arial"/>
                <a:cs typeface="Arial"/>
                <a:sym typeface="Arial"/>
              </a:rPr>
              <a:t>Average attendance: 60,325</a:t>
            </a:r>
            <a:endParaRPr sz="1400">
              <a:latin typeface="Arial"/>
              <a:ea typeface="Arial"/>
              <a:cs typeface="Arial"/>
              <a:sym typeface="Arial"/>
            </a:endParaRPr>
          </a:p>
          <a:p>
            <a:pPr marL="0" lvl="0" indent="0" algn="l" rtl="0">
              <a:lnSpc>
                <a:spcPct val="100000"/>
              </a:lnSpc>
              <a:spcBef>
                <a:spcPts val="1000"/>
              </a:spcBef>
              <a:spcAft>
                <a:spcPts val="0"/>
              </a:spcAft>
              <a:buNone/>
            </a:pPr>
            <a:r>
              <a:rPr lang="en-US" sz="1400" b="1">
                <a:latin typeface="Arial"/>
                <a:ea typeface="Arial"/>
                <a:cs typeface="Arial"/>
                <a:sym typeface="Arial"/>
              </a:rPr>
              <a:t>2020:</a:t>
            </a:r>
            <a:r>
              <a:rPr lang="en-US" sz="1400">
                <a:latin typeface="Arial"/>
                <a:ea typeface="Arial"/>
                <a:cs typeface="Arial"/>
                <a:sym typeface="Arial"/>
              </a:rPr>
              <a:t> N/A - COVID-19 pandemic significantly impacted attendance figures</a:t>
            </a:r>
            <a:endParaRPr sz="1400">
              <a:latin typeface="Arial"/>
              <a:ea typeface="Arial"/>
              <a:cs typeface="Arial"/>
              <a:sym typeface="Arial"/>
            </a:endParaRPr>
          </a:p>
          <a:p>
            <a:pPr marL="0" lvl="0" indent="0" algn="l" rtl="0">
              <a:lnSpc>
                <a:spcPct val="100000"/>
              </a:lnSpc>
              <a:spcBef>
                <a:spcPts val="1000"/>
              </a:spcBef>
              <a:spcAft>
                <a:spcPts val="0"/>
              </a:spcAft>
              <a:buNone/>
            </a:pPr>
            <a:r>
              <a:rPr lang="en-US" sz="1400" b="1">
                <a:latin typeface="Arial"/>
                <a:ea typeface="Arial"/>
                <a:cs typeface="Arial"/>
                <a:sym typeface="Arial"/>
              </a:rPr>
              <a:t>2019: </a:t>
            </a:r>
            <a:r>
              <a:rPr lang="en-US" sz="1400">
                <a:latin typeface="Arial"/>
                <a:ea typeface="Arial"/>
                <a:cs typeface="Arial"/>
                <a:sym typeface="Arial"/>
              </a:rPr>
              <a:t>Win/loss record:  2-14, worst record in the NFL</a:t>
            </a:r>
            <a:endParaRPr sz="1400">
              <a:latin typeface="Arial"/>
              <a:ea typeface="Arial"/>
              <a:cs typeface="Arial"/>
              <a:sym typeface="Arial"/>
            </a:endParaRPr>
          </a:p>
          <a:p>
            <a:pPr marL="0" lvl="0" indent="514350" algn="l" rtl="0">
              <a:lnSpc>
                <a:spcPct val="100000"/>
              </a:lnSpc>
              <a:spcBef>
                <a:spcPts val="0"/>
              </a:spcBef>
              <a:spcAft>
                <a:spcPts val="0"/>
              </a:spcAft>
              <a:buNone/>
            </a:pPr>
            <a:r>
              <a:rPr lang="en-US" sz="1400">
                <a:latin typeface="Arial"/>
                <a:ea typeface="Arial"/>
                <a:cs typeface="Arial"/>
                <a:sym typeface="Arial"/>
              </a:rPr>
              <a:t>Average attendance: 47,179 (2nd to last in the league)</a:t>
            </a:r>
            <a:endParaRPr sz="1400">
              <a:latin typeface="Arial"/>
              <a:ea typeface="Arial"/>
              <a:cs typeface="Arial"/>
              <a:sym typeface="Arial"/>
            </a:endParaRPr>
          </a:p>
          <a:p>
            <a:pPr marL="0" lvl="0" indent="0" algn="l" rtl="0">
              <a:lnSpc>
                <a:spcPct val="100000"/>
              </a:lnSpc>
              <a:spcBef>
                <a:spcPts val="1000"/>
              </a:spcBef>
              <a:spcAft>
                <a:spcPts val="0"/>
              </a:spcAft>
              <a:buNone/>
            </a:pPr>
            <a:r>
              <a:rPr lang="en-US" sz="1400" b="1">
                <a:latin typeface="Arial"/>
                <a:ea typeface="Arial"/>
                <a:cs typeface="Arial"/>
                <a:sym typeface="Arial"/>
              </a:rPr>
              <a:t>2018: </a:t>
            </a:r>
            <a:r>
              <a:rPr lang="en-US" sz="1400">
                <a:latin typeface="Arial"/>
                <a:ea typeface="Arial"/>
                <a:cs typeface="Arial"/>
                <a:sym typeface="Arial"/>
              </a:rPr>
              <a:t>Win/loss record:  6-10, last place in the division</a:t>
            </a:r>
            <a:endParaRPr sz="1400">
              <a:latin typeface="Arial"/>
              <a:ea typeface="Arial"/>
              <a:cs typeface="Arial"/>
              <a:sym typeface="Arial"/>
            </a:endParaRPr>
          </a:p>
          <a:p>
            <a:pPr marL="0" lvl="0" indent="514350" algn="l" rtl="0">
              <a:lnSpc>
                <a:spcPct val="100000"/>
              </a:lnSpc>
              <a:spcBef>
                <a:spcPts val="0"/>
              </a:spcBef>
              <a:spcAft>
                <a:spcPts val="0"/>
              </a:spcAft>
              <a:buNone/>
            </a:pPr>
            <a:r>
              <a:rPr lang="en-US" sz="1400">
                <a:latin typeface="Arial"/>
                <a:ea typeface="Arial"/>
                <a:cs typeface="Arial"/>
                <a:sym typeface="Arial"/>
              </a:rPr>
              <a:t>Average attendance: 50,753 (2nd to last in the league)</a:t>
            </a:r>
            <a:endParaRPr sz="1400">
              <a:latin typeface="Arial"/>
              <a:ea typeface="Arial"/>
              <a:cs typeface="Arial"/>
              <a:sym typeface="Arial"/>
            </a:endParaRPr>
          </a:p>
          <a:p>
            <a:pPr marL="0" lvl="0" indent="0" algn="l" rtl="0">
              <a:lnSpc>
                <a:spcPct val="100000"/>
              </a:lnSpc>
              <a:spcBef>
                <a:spcPts val="0"/>
              </a:spcBef>
              <a:spcAft>
                <a:spcPts val="0"/>
              </a:spcAft>
              <a:buNone/>
            </a:pPr>
            <a:endParaRPr sz="1400" b="1">
              <a:latin typeface="Arial"/>
              <a:ea typeface="Arial"/>
              <a:cs typeface="Arial"/>
              <a:sym typeface="Arial"/>
            </a:endParaRPr>
          </a:p>
          <a:p>
            <a:pPr marL="0" lvl="0" indent="0" algn="l" rtl="0">
              <a:lnSpc>
                <a:spcPct val="100000"/>
              </a:lnSpc>
              <a:spcBef>
                <a:spcPts val="0"/>
              </a:spcBef>
              <a:spcAft>
                <a:spcPts val="0"/>
              </a:spcAft>
              <a:buSzPts val="1150"/>
              <a:buNone/>
            </a:pPr>
            <a:endParaRPr sz="1400" b="1">
              <a:latin typeface="Arial"/>
              <a:ea typeface="Arial"/>
              <a:cs typeface="Arial"/>
              <a:sym typeface="Arial"/>
            </a:endParaRPr>
          </a:p>
        </p:txBody>
      </p:sp>
      <p:cxnSp>
        <p:nvCxnSpPr>
          <p:cNvPr id="94" name="Google Shape;94;g25de869d969_0_12"/>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0"/>
              </a:srgbClr>
            </a:outerShdw>
          </a:effectLst>
        </p:spPr>
      </p:cxnSp>
      <p:pic>
        <p:nvPicPr>
          <p:cNvPr id="95" name="Google Shape;95;g25de869d969_0_12"/>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96" name="Google Shape;96;g25de869d969_0_12"/>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lang="en-US"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00"/>
        <p:cNvGrpSpPr/>
        <p:nvPr/>
      </p:nvGrpSpPr>
      <p:grpSpPr>
        <a:xfrm>
          <a:off x="0" y="0"/>
          <a:ext cx="0" cy="0"/>
          <a:chOff x="0" y="0"/>
          <a:chExt cx="0" cy="0"/>
        </a:xfrm>
      </p:grpSpPr>
      <p:sp>
        <p:nvSpPr>
          <p:cNvPr id="101" name="Google Shape;101;g25de869d969_0_0"/>
          <p:cNvSpPr txBox="1">
            <a:spLocks noGrp="1"/>
          </p:cNvSpPr>
          <p:nvPr>
            <p:ph type="title"/>
          </p:nvPr>
        </p:nvSpPr>
        <p:spPr>
          <a:xfrm>
            <a:off x="938499" y="445025"/>
            <a:ext cx="6568500" cy="6273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FACTORS INFLUENCING TICKET SALES</a:t>
            </a:r>
            <a:endParaRPr b="1">
              <a:latin typeface="Arial"/>
              <a:ea typeface="Arial"/>
              <a:cs typeface="Arial"/>
              <a:sym typeface="Arial"/>
            </a:endParaRPr>
          </a:p>
        </p:txBody>
      </p:sp>
      <p:sp>
        <p:nvSpPr>
          <p:cNvPr id="102" name="Google Shape;102;g25de869d969_0_0"/>
          <p:cNvSpPr txBox="1">
            <a:spLocks noGrp="1"/>
          </p:cNvSpPr>
          <p:nvPr>
            <p:ph type="body" idx="1"/>
          </p:nvPr>
        </p:nvSpPr>
        <p:spPr>
          <a:xfrm>
            <a:off x="943384" y="1074901"/>
            <a:ext cx="7550700" cy="34293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50"/>
              <a:buNone/>
            </a:pPr>
            <a:r>
              <a:rPr lang="en-US" sz="1800" b="1">
                <a:latin typeface="Arial"/>
                <a:ea typeface="Arial"/>
                <a:cs typeface="Arial"/>
                <a:sym typeface="Arial"/>
              </a:rPr>
              <a:t>Fan Loyalty And Fan Support</a:t>
            </a:r>
            <a:endParaRPr sz="1600">
              <a:solidFill>
                <a:schemeClr val="lt1"/>
              </a:solidFill>
              <a:latin typeface="Arial"/>
              <a:ea typeface="Arial"/>
              <a:cs typeface="Arial"/>
              <a:sym typeface="Arial"/>
            </a:endParaRPr>
          </a:p>
          <a:p>
            <a:pPr marL="0" lvl="0" indent="0" algn="l" rtl="0">
              <a:lnSpc>
                <a:spcPct val="100000"/>
              </a:lnSpc>
              <a:spcBef>
                <a:spcPts val="1000"/>
              </a:spcBef>
              <a:spcAft>
                <a:spcPts val="0"/>
              </a:spcAft>
              <a:buSzPts val="1150"/>
              <a:buNone/>
            </a:pPr>
            <a:r>
              <a:rPr lang="en-US" sz="1400" b="1">
                <a:solidFill>
                  <a:schemeClr val="lt1"/>
                </a:solidFill>
                <a:latin typeface="Arial"/>
                <a:ea typeface="Arial"/>
                <a:cs typeface="Arial"/>
                <a:sym typeface="Arial"/>
              </a:rPr>
              <a:t>Some markets traditionally attract more fan support and larger crowds by nature</a:t>
            </a:r>
            <a:r>
              <a:rPr lang="en-US" sz="1400" b="1">
                <a:latin typeface="Arial"/>
                <a:ea typeface="Arial"/>
                <a:cs typeface="Arial"/>
                <a:sym typeface="Arial"/>
              </a:rPr>
              <a:t>:</a:t>
            </a:r>
            <a:r>
              <a:rPr lang="en-US" sz="1400" b="1">
                <a:solidFill>
                  <a:schemeClr val="lt1"/>
                </a:solidFill>
                <a:latin typeface="Arial"/>
                <a:ea typeface="Arial"/>
                <a:cs typeface="Arial"/>
                <a:sym typeface="Arial"/>
              </a:rPr>
              <a:t> </a:t>
            </a:r>
            <a:endParaRPr sz="1400">
              <a:solidFill>
                <a:schemeClr val="lt1"/>
              </a:solidFill>
              <a:latin typeface="Arial"/>
              <a:ea typeface="Arial"/>
              <a:cs typeface="Arial"/>
              <a:sym typeface="Arial"/>
            </a:endParaRPr>
          </a:p>
          <a:p>
            <a:pPr marL="457200" lvl="0" indent="-317500" algn="l" rtl="0">
              <a:lnSpc>
                <a:spcPct val="100000"/>
              </a:lnSpc>
              <a:spcBef>
                <a:spcPts val="1000"/>
              </a:spcBef>
              <a:spcAft>
                <a:spcPts val="0"/>
              </a:spcAft>
              <a:buClr>
                <a:schemeClr val="lt1"/>
              </a:buClr>
              <a:buSzPts val="1400"/>
              <a:buFont typeface="Arial"/>
              <a:buChar char="●"/>
            </a:pPr>
            <a:r>
              <a:rPr lang="en-US" sz="1400">
                <a:solidFill>
                  <a:schemeClr val="lt1"/>
                </a:solidFill>
                <a:latin typeface="Arial"/>
                <a:ea typeface="Arial"/>
                <a:cs typeface="Arial"/>
                <a:sym typeface="Arial"/>
              </a:rPr>
              <a:t>New England with the Red Sox, Bruins, Celtics and Patriots</a:t>
            </a:r>
            <a:endParaRPr/>
          </a:p>
          <a:p>
            <a:pPr marL="457200" lvl="0" indent="-317500" algn="l" rtl="0">
              <a:lnSpc>
                <a:spcPct val="100000"/>
              </a:lnSpc>
              <a:spcBef>
                <a:spcPts val="0"/>
              </a:spcBef>
              <a:spcAft>
                <a:spcPts val="0"/>
              </a:spcAft>
              <a:buClr>
                <a:schemeClr val="lt1"/>
              </a:buClr>
              <a:buSzPts val="1400"/>
              <a:buFont typeface="Arial"/>
              <a:buChar char="●"/>
            </a:pPr>
            <a:r>
              <a:rPr lang="en-US" sz="1400">
                <a:solidFill>
                  <a:schemeClr val="lt1"/>
                </a:solidFill>
                <a:latin typeface="Arial"/>
                <a:ea typeface="Arial"/>
                <a:cs typeface="Arial"/>
                <a:sym typeface="Arial"/>
              </a:rPr>
              <a:t>Hockey in Canadian markets</a:t>
            </a:r>
            <a:endParaRPr/>
          </a:p>
          <a:p>
            <a:pPr marL="457200" lvl="0" indent="-317500" algn="l" rtl="0">
              <a:lnSpc>
                <a:spcPct val="100000"/>
              </a:lnSpc>
              <a:spcBef>
                <a:spcPts val="0"/>
              </a:spcBef>
              <a:spcAft>
                <a:spcPts val="0"/>
              </a:spcAft>
              <a:buClr>
                <a:schemeClr val="lt1"/>
              </a:buClr>
              <a:buSzPts val="1400"/>
              <a:buFont typeface="Arial"/>
              <a:buChar char="●"/>
            </a:pPr>
            <a:r>
              <a:rPr lang="en-US" sz="1400">
                <a:solidFill>
                  <a:schemeClr val="lt1"/>
                </a:solidFill>
                <a:latin typeface="Arial"/>
                <a:ea typeface="Arial"/>
                <a:cs typeface="Arial"/>
                <a:sym typeface="Arial"/>
              </a:rPr>
              <a:t>High school basketball in Indiana</a:t>
            </a:r>
            <a:endParaRPr/>
          </a:p>
          <a:p>
            <a:pPr marL="457200" lvl="0" indent="-317500" algn="l" rtl="0">
              <a:lnSpc>
                <a:spcPct val="100000"/>
              </a:lnSpc>
              <a:spcBef>
                <a:spcPts val="0"/>
              </a:spcBef>
              <a:spcAft>
                <a:spcPts val="0"/>
              </a:spcAft>
              <a:buClr>
                <a:schemeClr val="lt1"/>
              </a:buClr>
              <a:buSzPts val="1400"/>
              <a:buFont typeface="Arial"/>
              <a:buChar char="●"/>
            </a:pPr>
            <a:r>
              <a:rPr lang="en-US" sz="1400">
                <a:solidFill>
                  <a:schemeClr val="lt1"/>
                </a:solidFill>
                <a:latin typeface="Arial"/>
                <a:ea typeface="Arial"/>
                <a:cs typeface="Arial"/>
                <a:sym typeface="Arial"/>
              </a:rPr>
              <a:t>High school football in Texas</a:t>
            </a:r>
            <a:endParaRPr/>
          </a:p>
          <a:p>
            <a:pPr marL="457200" lvl="0" indent="-317500" algn="l" rtl="0">
              <a:lnSpc>
                <a:spcPct val="100000"/>
              </a:lnSpc>
              <a:spcBef>
                <a:spcPts val="0"/>
              </a:spcBef>
              <a:spcAft>
                <a:spcPts val="0"/>
              </a:spcAft>
              <a:buClr>
                <a:schemeClr val="lt1"/>
              </a:buClr>
              <a:buSzPts val="1400"/>
              <a:buFont typeface="Arial"/>
              <a:buChar char="●"/>
            </a:pPr>
            <a:r>
              <a:rPr lang="en-US" sz="1400">
                <a:solidFill>
                  <a:schemeClr val="lt1"/>
                </a:solidFill>
                <a:latin typeface="Arial"/>
                <a:ea typeface="Arial"/>
                <a:cs typeface="Arial"/>
                <a:sym typeface="Arial"/>
              </a:rPr>
              <a:t>College football in the south (Texas, Alabama, Georgia, Florida)</a:t>
            </a:r>
            <a:endParaRPr/>
          </a:p>
          <a:p>
            <a:pPr marL="457200" lvl="0" indent="-317500" algn="l" rtl="0">
              <a:lnSpc>
                <a:spcPct val="100000"/>
              </a:lnSpc>
              <a:spcBef>
                <a:spcPts val="0"/>
              </a:spcBef>
              <a:spcAft>
                <a:spcPts val="0"/>
              </a:spcAft>
              <a:buClr>
                <a:schemeClr val="lt1"/>
              </a:buClr>
              <a:buSzPts val="1400"/>
              <a:buFont typeface="Arial"/>
              <a:buChar char="●"/>
            </a:pPr>
            <a:r>
              <a:rPr lang="en-US" sz="1400">
                <a:solidFill>
                  <a:schemeClr val="lt1"/>
                </a:solidFill>
                <a:latin typeface="Arial"/>
                <a:ea typeface="Arial"/>
                <a:cs typeface="Arial"/>
                <a:sym typeface="Arial"/>
              </a:rPr>
              <a:t>Soccer in the Pacific Northwest</a:t>
            </a:r>
            <a:endParaRPr/>
          </a:p>
        </p:txBody>
      </p:sp>
      <p:cxnSp>
        <p:nvCxnSpPr>
          <p:cNvPr id="103" name="Google Shape;103;g25de869d969_0_0"/>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0"/>
              </a:srgbClr>
            </a:outerShdw>
          </a:effectLst>
        </p:spPr>
      </p:cxnSp>
      <p:pic>
        <p:nvPicPr>
          <p:cNvPr id="104" name="Google Shape;104;g25de869d969_0_0"/>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105" name="Google Shape;105;g25de869d969_0_0"/>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lang="en-US"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sp>
        <p:nvSpPr>
          <p:cNvPr id="110" name="Google Shape;110;p7"/>
          <p:cNvSpPr txBox="1">
            <a:spLocks noGrp="1"/>
          </p:cNvSpPr>
          <p:nvPr>
            <p:ph type="title"/>
          </p:nvPr>
        </p:nvSpPr>
        <p:spPr>
          <a:xfrm>
            <a:off x="938499" y="445025"/>
            <a:ext cx="6568611" cy="627416"/>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FACTORS INFLUENCING TICKET SALES</a:t>
            </a:r>
            <a:endParaRPr b="1">
              <a:latin typeface="Arial"/>
              <a:ea typeface="Arial"/>
              <a:cs typeface="Arial"/>
              <a:sym typeface="Arial"/>
            </a:endParaRPr>
          </a:p>
        </p:txBody>
      </p:sp>
      <p:sp>
        <p:nvSpPr>
          <p:cNvPr id="111" name="Google Shape;111;p7"/>
          <p:cNvSpPr txBox="1">
            <a:spLocks noGrp="1"/>
          </p:cNvSpPr>
          <p:nvPr>
            <p:ph type="body" idx="1"/>
          </p:nvPr>
        </p:nvSpPr>
        <p:spPr>
          <a:xfrm>
            <a:off x="943384" y="1074901"/>
            <a:ext cx="7550744" cy="3429366"/>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50"/>
              <a:buNone/>
            </a:pPr>
            <a:r>
              <a:rPr lang="en-US" sz="1800" b="1">
                <a:latin typeface="Arial"/>
                <a:ea typeface="Arial"/>
                <a:cs typeface="Arial"/>
                <a:sym typeface="Arial"/>
              </a:rPr>
              <a:t>Fan Loyalty And Fan Support</a:t>
            </a:r>
            <a:endParaRPr sz="1800">
              <a:latin typeface="Arial"/>
              <a:ea typeface="Arial"/>
              <a:cs typeface="Arial"/>
              <a:sym typeface="Arial"/>
            </a:endParaRPr>
          </a:p>
          <a:p>
            <a:pPr marL="0" lvl="0" indent="0" algn="l" rtl="0">
              <a:lnSpc>
                <a:spcPct val="100000"/>
              </a:lnSpc>
              <a:spcBef>
                <a:spcPts val="1000"/>
              </a:spcBef>
              <a:spcAft>
                <a:spcPts val="0"/>
              </a:spcAft>
              <a:buSzPts val="1150"/>
              <a:buNone/>
            </a:pPr>
            <a:r>
              <a:rPr lang="en-US" sz="1500" b="1">
                <a:solidFill>
                  <a:schemeClr val="lt1"/>
                </a:solidFill>
                <a:latin typeface="Arial"/>
                <a:ea typeface="Arial"/>
                <a:cs typeface="Arial"/>
                <a:sym typeface="Arial"/>
              </a:rPr>
              <a:t>Meanwhile other markets have a reputation for poor fan support.</a:t>
            </a:r>
            <a:endParaRPr sz="1500">
              <a:latin typeface="Arial"/>
              <a:ea typeface="Arial"/>
              <a:cs typeface="Arial"/>
              <a:sym typeface="Arial"/>
            </a:endParaRPr>
          </a:p>
          <a:p>
            <a:pPr marL="457200" lvl="0" indent="-323850" algn="l" rtl="0">
              <a:lnSpc>
                <a:spcPct val="100000"/>
              </a:lnSpc>
              <a:spcBef>
                <a:spcPts val="1000"/>
              </a:spcBef>
              <a:spcAft>
                <a:spcPts val="0"/>
              </a:spcAft>
              <a:buSzPts val="1500"/>
              <a:buFont typeface="Arial"/>
              <a:buChar char="●"/>
            </a:pPr>
            <a:r>
              <a:rPr lang="en-US" sz="1500">
                <a:latin typeface="Arial"/>
                <a:ea typeface="Arial"/>
                <a:cs typeface="Arial"/>
                <a:sym typeface="Arial"/>
              </a:rPr>
              <a:t>M</a:t>
            </a:r>
            <a:r>
              <a:rPr lang="en-US" sz="1500">
                <a:solidFill>
                  <a:schemeClr val="lt1"/>
                </a:solidFill>
                <a:latin typeface="Arial"/>
                <a:ea typeface="Arial"/>
                <a:cs typeface="Arial"/>
                <a:sym typeface="Arial"/>
              </a:rPr>
              <a:t>any F</a:t>
            </a:r>
            <a:r>
              <a:rPr lang="en-US" sz="1500">
                <a:latin typeface="Arial"/>
                <a:ea typeface="Arial"/>
                <a:cs typeface="Arial"/>
                <a:sym typeface="Arial"/>
              </a:rPr>
              <a:t>lorida </a:t>
            </a:r>
            <a:r>
              <a:rPr lang="en-US" sz="1500">
                <a:solidFill>
                  <a:schemeClr val="lt1"/>
                </a:solidFill>
                <a:latin typeface="Arial"/>
                <a:ea typeface="Arial"/>
                <a:cs typeface="Arial"/>
                <a:sym typeface="Arial"/>
              </a:rPr>
              <a:t>residents are transplants (not born and raised in the state),</a:t>
            </a:r>
            <a:r>
              <a:rPr lang="en-US" sz="1500">
                <a:latin typeface="Arial"/>
                <a:ea typeface="Arial"/>
                <a:cs typeface="Arial"/>
                <a:sym typeface="Arial"/>
              </a:rPr>
              <a:t> making it difficult for </a:t>
            </a:r>
            <a:r>
              <a:rPr lang="en-US" sz="1500">
                <a:solidFill>
                  <a:schemeClr val="lt1"/>
                </a:solidFill>
                <a:latin typeface="Arial"/>
                <a:ea typeface="Arial"/>
                <a:cs typeface="Arial"/>
                <a:sym typeface="Arial"/>
              </a:rPr>
              <a:t>professional sports teams</a:t>
            </a:r>
            <a:r>
              <a:rPr lang="en-US" sz="1500">
                <a:latin typeface="Arial"/>
                <a:ea typeface="Arial"/>
                <a:cs typeface="Arial"/>
                <a:sym typeface="Arial"/>
              </a:rPr>
              <a:t> to</a:t>
            </a:r>
            <a:r>
              <a:rPr lang="en-US" sz="1500">
                <a:solidFill>
                  <a:schemeClr val="lt1"/>
                </a:solidFill>
                <a:latin typeface="Arial"/>
                <a:ea typeface="Arial"/>
                <a:cs typeface="Arial"/>
                <a:sym typeface="Arial"/>
              </a:rPr>
              <a:t> attract crowds.</a:t>
            </a:r>
            <a:endParaRPr sz="1500">
              <a:latin typeface="Arial"/>
              <a:ea typeface="Arial"/>
              <a:cs typeface="Arial"/>
              <a:sym typeface="Arial"/>
            </a:endParaRPr>
          </a:p>
          <a:p>
            <a:pPr marL="457200" lvl="0" indent="-323850" algn="l" rtl="0">
              <a:lnSpc>
                <a:spcPct val="100000"/>
              </a:lnSpc>
              <a:spcBef>
                <a:spcPts val="1000"/>
              </a:spcBef>
              <a:spcAft>
                <a:spcPts val="0"/>
              </a:spcAft>
              <a:buClr>
                <a:schemeClr val="lt1"/>
              </a:buClr>
              <a:buSzPts val="1500"/>
              <a:buFont typeface="Arial"/>
              <a:buChar char="●"/>
            </a:pPr>
            <a:r>
              <a:rPr lang="en-US" sz="1500">
                <a:solidFill>
                  <a:schemeClr val="lt1"/>
                </a:solidFill>
                <a:latin typeface="Arial"/>
                <a:ea typeface="Arial"/>
                <a:cs typeface="Arial"/>
                <a:sym typeface="Arial"/>
              </a:rPr>
              <a:t>Out of the nine professional Florida teams that compete in the big four leagues (NBA, NFL, MLB, NHL), all but two rank in the bottom half of their league for attendance over the last decade.</a:t>
            </a:r>
            <a:endParaRPr sz="1500">
              <a:latin typeface="Arial"/>
              <a:ea typeface="Arial"/>
              <a:cs typeface="Arial"/>
              <a:sym typeface="Arial"/>
            </a:endParaRPr>
          </a:p>
        </p:txBody>
      </p:sp>
      <p:cxnSp>
        <p:nvCxnSpPr>
          <p:cNvPr id="112" name="Google Shape;112;p7"/>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113" name="Google Shape;113;p7"/>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114" name="Google Shape;114;p7"/>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lang="en-US"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spTree>
  </p:cSld>
  <p:clrMapOvr>
    <a:masterClrMapping/>
  </p:clrMapOvr>
</p:sld>
</file>

<file path=ppt/theme/theme1.xml><?xml version="1.0" encoding="utf-8"?>
<a:theme xmlns:a="http://schemas.openxmlformats.org/drawingml/2006/main" name="Futuristic Background by Slidesgo">
  <a:themeElements>
    <a:clrScheme name="Simple Light">
      <a:dk1>
        <a:srgbClr val="001633"/>
      </a:dk1>
      <a:lt1>
        <a:srgbClr val="FFFFFF"/>
      </a:lt1>
      <a:dk2>
        <a:srgbClr val="85D5E6"/>
      </a:dk2>
      <a:lt2>
        <a:srgbClr val="FFAB40"/>
      </a:lt2>
      <a:accent1>
        <a:srgbClr val="FFAB40"/>
      </a:accent1>
      <a:accent2>
        <a:srgbClr val="85D5E6"/>
      </a:accent2>
      <a:accent3>
        <a:srgbClr val="78909C"/>
      </a:accent3>
      <a:accent4>
        <a:srgbClr val="FFAB40"/>
      </a:accent4>
      <a:accent5>
        <a:srgbClr val="3D85C6"/>
      </a:accent5>
      <a:accent6>
        <a:srgbClr val="001633"/>
      </a:accent6>
      <a:hlink>
        <a:srgbClr val="FFFF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2014</Words>
  <Application>Microsoft Macintosh PowerPoint</Application>
  <PresentationFormat>On-screen Show (16:9)</PresentationFormat>
  <Paragraphs>156</Paragraphs>
  <Slides>21</Slides>
  <Notes>21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21</vt:i4>
      </vt:variant>
    </vt:vector>
  </HeadingPairs>
  <TitlesOfParts>
    <vt:vector size="25" baseType="lpstr">
      <vt:lpstr>Montserrat</vt:lpstr>
      <vt:lpstr>Oswald</vt:lpstr>
      <vt:lpstr>Arial</vt:lpstr>
      <vt:lpstr>Futuristic Background by Slidesgo</vt:lpstr>
      <vt:lpstr>ROLE OF TICKET SALES</vt:lpstr>
      <vt:lpstr>WHY IS ATTENDANCE IMPORTANT?</vt:lpstr>
      <vt:lpstr>IMPORTANCE OF TICKET SALES</vt:lpstr>
      <vt:lpstr>FACTORS INFLUENCING TICKET SALES</vt:lpstr>
      <vt:lpstr>TEAM PERFORMANCE</vt:lpstr>
      <vt:lpstr>TEAM PERFORMANCE</vt:lpstr>
      <vt:lpstr>TEAM PERFORMANCE</vt:lpstr>
      <vt:lpstr>FACTORS INFLUENCING TICKET SALES</vt:lpstr>
      <vt:lpstr>FACTORS INFLUENCING TICKET SALES</vt:lpstr>
      <vt:lpstr>RIVALRIES</vt:lpstr>
      <vt:lpstr>FACTORS INFLUENCING TICKET SALES</vt:lpstr>
      <vt:lpstr>FACTORS INFLUENCING TICKET SALES</vt:lpstr>
      <vt:lpstr>FACTORS INFLUENCING TICKET SALES</vt:lpstr>
      <vt:lpstr>FACTORS INFLUENCING TICKET SALES</vt:lpstr>
      <vt:lpstr>FACTORS INFLUENCING TICKET SALES</vt:lpstr>
      <vt:lpstr>FACTORS INFLUENCING TICKET SALES</vt:lpstr>
      <vt:lpstr>FACTORS INFLUENCING TICKET SALES</vt:lpstr>
      <vt:lpstr>FACTORS INFLUENCING TICKET SALES</vt:lpstr>
      <vt:lpstr>TICKETING TRENDS</vt:lpstr>
      <vt:lpstr>TICKETING TRENDS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ROLE OF TICKET SALES</dc:title>
  <dc:creator>Kelly, Bob</dc:creator>
  <cp:lastModifiedBy>Laura Bennett</cp:lastModifiedBy>
  <cp:revision>1</cp:revision>
  <dcterms:modified xsi:type="dcterms:W3CDTF">2023-08-10T22:46:44Z</dcterms:modified>
</cp:coreProperties>
</file>