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Oswald"/>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h0kYMrJHhZ566dvgnXAuqWizee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slide" Target="slides/slide7.xml"/><Relationship Id="rId22" Type="http://schemas.openxmlformats.org/officeDocument/2006/relationships/font" Target="fonts/Oswald-bold.fntdata"/><Relationship Id="rId10" Type="http://schemas.openxmlformats.org/officeDocument/2006/relationships/slide" Target="slides/slide6.xml"/><Relationship Id="rId21" Type="http://schemas.openxmlformats.org/officeDocument/2006/relationships/font" Target="fonts/Oswald-regular.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Montserrat-italic.fntdata"/><Relationship Id="rId6" Type="http://schemas.openxmlformats.org/officeDocument/2006/relationships/slide" Target="slides/slide2.xml"/><Relationship Id="rId18" Type="http://schemas.openxmlformats.org/officeDocument/2006/relationships/font" Target="fonts/Montserrat-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 name="Google Shape;4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4"/>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4"/>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1450622" y="1927050"/>
            <a:ext cx="6242755"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TICKET SALES CYCLE</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9.3</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br>
              <a:rPr b="1" lang="en-US">
                <a:latin typeface="Arial"/>
                <a:ea typeface="Arial"/>
                <a:cs typeface="Arial"/>
                <a:sym typeface="Arial"/>
              </a:rPr>
            </a:br>
            <a:endParaRPr b="1">
              <a:latin typeface="Arial"/>
              <a:ea typeface="Arial"/>
              <a:cs typeface="Arial"/>
              <a:sym typeface="Arial"/>
            </a:endParaRPr>
          </a:p>
        </p:txBody>
      </p:sp>
      <p:sp>
        <p:nvSpPr>
          <p:cNvPr id="109" name="Google Shape;109;p10"/>
          <p:cNvSpPr txBox="1"/>
          <p:nvPr>
            <p:ph idx="1" type="body"/>
          </p:nvPr>
        </p:nvSpPr>
        <p:spPr>
          <a:xfrm>
            <a:off x="938500" y="1246025"/>
            <a:ext cx="7172100" cy="321308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Heavy Users</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solidFill>
                  <a:schemeClr val="dk2"/>
                </a:solidFill>
                <a:latin typeface="Arial"/>
                <a:ea typeface="Arial"/>
                <a:cs typeface="Arial"/>
                <a:sym typeface="Arial"/>
              </a:rPr>
              <a:t>Heavy users</a:t>
            </a:r>
            <a:r>
              <a:rPr b="1"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participate or attend more than half the times possible.  Heavy users are the most important group to an organization, and it is critical to an organization’s success that they keep them as loyal consumers and frequent buyers of the product or service.</a:t>
            </a:r>
            <a:endParaRPr sz="900">
              <a:solidFill>
                <a:schemeClr val="lt1"/>
              </a:solidFill>
              <a:latin typeface="Arial"/>
              <a:ea typeface="Arial"/>
              <a:cs typeface="Arial"/>
              <a:sym typeface="Arial"/>
            </a:endParaRPr>
          </a:p>
          <a:p>
            <a:pPr indent="0" lvl="0" marL="0" rtl="0" algn="l">
              <a:lnSpc>
                <a:spcPct val="100000"/>
              </a:lnSpc>
              <a:spcBef>
                <a:spcPts val="1200"/>
              </a:spcBef>
              <a:spcAft>
                <a:spcPts val="0"/>
              </a:spcAft>
              <a:buSzPts val="1150"/>
              <a:buNone/>
            </a:pPr>
            <a:r>
              <a:rPr b="1" lang="en-US" sz="1600">
                <a:latin typeface="Arial"/>
                <a:ea typeface="Arial"/>
                <a:cs typeface="Arial"/>
                <a:sym typeface="Arial"/>
              </a:rPr>
              <a:t>Examples of heavy users:</a:t>
            </a:r>
            <a:endParaRPr b="1"/>
          </a:p>
          <a:p>
            <a:pPr indent="-330200" lvl="0" marL="457200" rtl="0" algn="l">
              <a:lnSpc>
                <a:spcPct val="100000"/>
              </a:lnSpc>
              <a:spcBef>
                <a:spcPts val="1600"/>
              </a:spcBef>
              <a:spcAft>
                <a:spcPts val="0"/>
              </a:spcAft>
              <a:buSzPts val="1600"/>
              <a:buFont typeface="Arial"/>
              <a:buChar char="●"/>
            </a:pPr>
            <a:r>
              <a:rPr lang="en-US" sz="1600">
                <a:latin typeface="Arial"/>
                <a:ea typeface="Arial"/>
                <a:cs typeface="Arial"/>
                <a:sym typeface="Arial"/>
              </a:rPr>
              <a:t>Season ticket holders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John Cena fans that see every one of his films in the theater and purchase or stream the films when they are released digitally.</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Fans of the Zac Brown Band who see the concerts each time they visit the fan’s city and purchase and stream all of their music.</a:t>
            </a:r>
            <a:endParaRPr/>
          </a:p>
          <a:p>
            <a:pPr indent="0" lvl="0" marL="0" rtl="0" algn="l">
              <a:lnSpc>
                <a:spcPct val="100000"/>
              </a:lnSpc>
              <a:spcBef>
                <a:spcPts val="600"/>
              </a:spcBef>
              <a:spcAft>
                <a:spcPts val="1600"/>
              </a:spcAft>
              <a:buSzPts val="1150"/>
              <a:buNone/>
            </a:pPr>
            <a:r>
              <a:t/>
            </a:r>
            <a:endParaRPr>
              <a:latin typeface="Arial"/>
              <a:ea typeface="Arial"/>
              <a:cs typeface="Arial"/>
              <a:sym typeface="Arial"/>
            </a:endParaRPr>
          </a:p>
        </p:txBody>
      </p:sp>
      <p:cxnSp>
        <p:nvCxnSpPr>
          <p:cNvPr id="110" name="Google Shape;110;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1" name="Google Shape;111;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2" name="Google Shape;112;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1"/>
          <p:cNvSpPr txBox="1"/>
          <p:nvPr>
            <p:ph type="title"/>
          </p:nvPr>
        </p:nvSpPr>
        <p:spPr>
          <a:xfrm>
            <a:off x="938500" y="445025"/>
            <a:ext cx="5735700" cy="57108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DESCENDING THE ESCALATOR</a:t>
            </a:r>
            <a:endParaRPr b="1">
              <a:latin typeface="Arial"/>
              <a:ea typeface="Arial"/>
              <a:cs typeface="Arial"/>
              <a:sym typeface="Arial"/>
            </a:endParaRPr>
          </a:p>
        </p:txBody>
      </p:sp>
      <p:sp>
        <p:nvSpPr>
          <p:cNvPr id="118" name="Google Shape;118;p11"/>
          <p:cNvSpPr txBox="1"/>
          <p:nvPr>
            <p:ph idx="1" type="body"/>
          </p:nvPr>
        </p:nvSpPr>
        <p:spPr>
          <a:xfrm>
            <a:off x="938500" y="1142125"/>
            <a:ext cx="3456600" cy="342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solidFill>
                  <a:schemeClr val="dk2"/>
                </a:solidFill>
                <a:latin typeface="Arial"/>
                <a:ea typeface="Arial"/>
                <a:cs typeface="Arial"/>
                <a:sym typeface="Arial"/>
              </a:rPr>
              <a:t>Descending the escalator </a:t>
            </a:r>
            <a:r>
              <a:rPr lang="en-US" sz="1600">
                <a:solidFill>
                  <a:schemeClr val="lt1"/>
                </a:solidFill>
                <a:latin typeface="Arial"/>
                <a:ea typeface="Arial"/>
                <a:cs typeface="Arial"/>
                <a:sym typeface="Arial"/>
              </a:rPr>
              <a:t>occurs when consumers downgrade or eliminate their participation. </a:t>
            </a:r>
            <a:endParaRPr sz="1600">
              <a:latin typeface="Arial"/>
              <a:ea typeface="Arial"/>
              <a:cs typeface="Arial"/>
              <a:sym typeface="Arial"/>
            </a:endParaRPr>
          </a:p>
          <a:p>
            <a:pPr indent="0" lvl="0" marL="0" rtl="0" algn="l">
              <a:lnSpc>
                <a:spcPct val="100000"/>
              </a:lnSpc>
              <a:spcBef>
                <a:spcPts val="1200"/>
              </a:spcBef>
              <a:spcAft>
                <a:spcPts val="0"/>
              </a:spcAft>
              <a:buSzPts val="1150"/>
              <a:buNone/>
            </a:pPr>
            <a:r>
              <a:rPr lang="en-US" sz="1600">
                <a:solidFill>
                  <a:schemeClr val="lt1"/>
                </a:solidFill>
                <a:latin typeface="Arial"/>
                <a:ea typeface="Arial"/>
                <a:cs typeface="Arial"/>
                <a:sym typeface="Arial"/>
              </a:rPr>
              <a:t>This drop in par</a:t>
            </a:r>
            <a:r>
              <a:rPr lang="en-US" sz="1600">
                <a:latin typeface="Arial"/>
                <a:ea typeface="Arial"/>
                <a:cs typeface="Arial"/>
                <a:sym typeface="Arial"/>
              </a:rPr>
              <a:t>ticipation</a:t>
            </a:r>
            <a:r>
              <a:rPr lang="en-US" sz="1600">
                <a:solidFill>
                  <a:schemeClr val="lt1"/>
                </a:solidFill>
                <a:latin typeface="Arial"/>
                <a:ea typeface="Arial"/>
                <a:cs typeface="Arial"/>
                <a:sym typeface="Arial"/>
              </a:rPr>
              <a:t> is caused by consumer over-commitment or over-purchase and is often a byproduct of fan disconnect or discord with “their” team, event, or favorite performers.</a:t>
            </a:r>
            <a:endParaRPr sz="1600">
              <a:latin typeface="Arial"/>
              <a:ea typeface="Arial"/>
              <a:cs typeface="Arial"/>
              <a:sym typeface="Arial"/>
            </a:endParaRPr>
          </a:p>
          <a:p>
            <a:pPr indent="0" lvl="0" marL="0" rtl="0" algn="l">
              <a:lnSpc>
                <a:spcPct val="100000"/>
              </a:lnSpc>
              <a:spcBef>
                <a:spcPts val="1200"/>
              </a:spcBef>
              <a:spcAft>
                <a:spcPts val="1600"/>
              </a:spcAft>
              <a:buSzPts val="1150"/>
              <a:buNone/>
            </a:pPr>
            <a:r>
              <a:t/>
            </a:r>
            <a:endParaRPr sz="1600">
              <a:latin typeface="Arial"/>
              <a:ea typeface="Arial"/>
              <a:cs typeface="Arial"/>
              <a:sym typeface="Arial"/>
            </a:endParaRPr>
          </a:p>
        </p:txBody>
      </p:sp>
      <p:cxnSp>
        <p:nvCxnSpPr>
          <p:cNvPr id="119" name="Google Shape;119;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20" name="Google Shape;120;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1" name="Google Shape;121;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22" name="Google Shape;122;p11"/>
          <p:cNvPicPr preferRelativeResize="0"/>
          <p:nvPr/>
        </p:nvPicPr>
        <p:blipFill rotWithShape="1">
          <a:blip r:embed="rId4">
            <a:alphaModFix/>
          </a:blip>
          <a:srcRect b="0" l="0" r="0" t="0"/>
          <a:stretch/>
        </p:blipFill>
        <p:spPr>
          <a:xfrm>
            <a:off x="4572000" y="1292861"/>
            <a:ext cx="3780589" cy="252354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8" name="Google Shape;128;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29" name="Google Shape;129;p12"/>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TICKET SALES CYCLE</a:t>
            </a:r>
            <a:endParaRPr b="1">
              <a:latin typeface="Arial"/>
              <a:ea typeface="Arial"/>
              <a:cs typeface="Arial"/>
              <a:sym typeface="Arial"/>
            </a:endParaRPr>
          </a:p>
        </p:txBody>
      </p:sp>
      <p:sp>
        <p:nvSpPr>
          <p:cNvPr id="33" name="Google Shape;33;p2"/>
          <p:cNvSpPr txBox="1"/>
          <p:nvPr>
            <p:ph idx="1" type="body"/>
          </p:nvPr>
        </p:nvSpPr>
        <p:spPr>
          <a:xfrm>
            <a:off x="938500" y="1083733"/>
            <a:ext cx="7172100" cy="32021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The ultimate goal of sports and entertainment promotion is to “increase overall consumption of products or services through increased awareness and interest.”</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Tickets sales and television broadcast strategies frequently align – if an event does not sell enough tickets, oftentimes the TV provider will ‘blackout’ the game, meaning they do not televise the event on local TV.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Sports and entertainment marketers achieve that goal by progressively gaining consumer commitment.  </a:t>
            </a:r>
            <a:endParaRPr sz="1600">
              <a:latin typeface="Arial"/>
              <a:ea typeface="Arial"/>
              <a:cs typeface="Arial"/>
              <a:sym typeface="Arial"/>
            </a:endParaRPr>
          </a:p>
          <a:p>
            <a:pPr indent="0" lvl="0" marL="0" rtl="0" algn="l">
              <a:lnSpc>
                <a:spcPct val="100000"/>
              </a:lnSpc>
              <a:spcBef>
                <a:spcPts val="600"/>
              </a:spcBef>
              <a:spcAft>
                <a:spcPts val="0"/>
              </a:spcAft>
              <a:buSzPts val="1150"/>
              <a:buNone/>
            </a:pPr>
            <a:r>
              <a:rPr lang="en-US" sz="1600">
                <a:latin typeface="Arial"/>
                <a:ea typeface="Arial"/>
                <a:cs typeface="Arial"/>
                <a:sym typeface="Arial"/>
              </a:rPr>
              <a:t>This model is called the </a:t>
            </a:r>
            <a:r>
              <a:rPr b="1" lang="en-US" sz="1600">
                <a:solidFill>
                  <a:schemeClr val="dk2"/>
                </a:solidFill>
                <a:latin typeface="Arial"/>
                <a:ea typeface="Arial"/>
                <a:cs typeface="Arial"/>
                <a:sym typeface="Arial"/>
              </a:rPr>
              <a:t>frequency escalator</a:t>
            </a:r>
            <a:r>
              <a:rPr lang="en-US" sz="1600">
                <a:latin typeface="Arial"/>
                <a:ea typeface="Arial"/>
                <a:cs typeface="Arial"/>
                <a:sym typeface="Arial"/>
              </a:rPr>
              <a:t>.</a:t>
            </a:r>
            <a:endParaRPr sz="1600">
              <a:latin typeface="Arial"/>
              <a:ea typeface="Arial"/>
              <a:cs typeface="Arial"/>
              <a:sym typeface="Arial"/>
            </a:endParaRPr>
          </a:p>
          <a:p>
            <a:pPr indent="0" lvl="0" marL="0" rtl="0" algn="l">
              <a:lnSpc>
                <a:spcPct val="100000"/>
              </a:lnSpc>
              <a:spcBef>
                <a:spcPts val="60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endParaRPr b="1">
              <a:latin typeface="Arial"/>
              <a:ea typeface="Arial"/>
              <a:cs typeface="Arial"/>
              <a:sym typeface="Arial"/>
            </a:endParaRPr>
          </a:p>
        </p:txBody>
      </p:sp>
      <p:sp>
        <p:nvSpPr>
          <p:cNvPr id="42" name="Google Shape;42;p3"/>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The</a:t>
            </a:r>
            <a:r>
              <a:rPr lang="en-US" sz="1600">
                <a:solidFill>
                  <a:schemeClr val="dk2"/>
                </a:solidFill>
                <a:latin typeface="Arial"/>
                <a:ea typeface="Arial"/>
                <a:cs typeface="Arial"/>
                <a:sym typeface="Arial"/>
              </a:rPr>
              <a:t> </a:t>
            </a:r>
            <a:r>
              <a:rPr b="1" lang="en-US" sz="1600">
                <a:solidFill>
                  <a:schemeClr val="dk2"/>
                </a:solidFill>
                <a:latin typeface="Arial"/>
                <a:ea typeface="Arial"/>
                <a:cs typeface="Arial"/>
                <a:sym typeface="Arial"/>
              </a:rPr>
              <a:t>frequency escalator </a:t>
            </a:r>
            <a:r>
              <a:rPr lang="en-US" sz="1600">
                <a:latin typeface="Arial"/>
                <a:ea typeface="Arial"/>
                <a:cs typeface="Arial"/>
                <a:sym typeface="Arial"/>
              </a:rPr>
              <a:t>is a marketing tool that examines the attendance levels of fans.</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rPr lang="en-US" sz="1600">
                <a:latin typeface="Arial"/>
                <a:ea typeface="Arial"/>
                <a:cs typeface="Arial"/>
                <a:sym typeface="Arial"/>
              </a:rPr>
              <a:t>The basic concept of the escalator places the focus primarily on encouraging those fans already attending games to attend with more frequency with an increased level of commitment rather than trying to entice new fans to come to a game or event.</a:t>
            </a:r>
            <a:endParaRPr sz="16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4" name="Google Shape;44;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endParaRPr b="1">
              <a:latin typeface="Arial"/>
              <a:ea typeface="Arial"/>
              <a:cs typeface="Arial"/>
              <a:sym typeface="Arial"/>
            </a:endParaRPr>
          </a:p>
        </p:txBody>
      </p:sp>
      <p:sp>
        <p:nvSpPr>
          <p:cNvPr id="51" name="Google Shape;51;p4"/>
          <p:cNvSpPr txBox="1"/>
          <p:nvPr>
            <p:ph idx="1" type="body"/>
          </p:nvPr>
        </p:nvSpPr>
        <p:spPr>
          <a:xfrm>
            <a:off x="938500" y="1246025"/>
            <a:ext cx="58086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The frequency escalator categorizes various consumer (fan) groups by usage level as follows:</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AutoNum type="arabicPeriod"/>
            </a:pPr>
            <a:r>
              <a:rPr lang="en-US" sz="1600">
                <a:latin typeface="Arial"/>
                <a:ea typeface="Arial"/>
                <a:cs typeface="Arial"/>
                <a:sym typeface="Arial"/>
              </a:rPr>
              <a:t>Unaware consumer</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Indirect user</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Light user</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Medium user</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Heavy user</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52" name="Google Shape;52;p4"/>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3" name="Google Shape;53;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endParaRPr b="1">
              <a:latin typeface="Arial"/>
              <a:ea typeface="Arial"/>
              <a:cs typeface="Arial"/>
              <a:sym typeface="Arial"/>
            </a:endParaRPr>
          </a:p>
        </p:txBody>
      </p:sp>
      <p:cxnSp>
        <p:nvCxnSpPr>
          <p:cNvPr id="60" name="Google Shape;60;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1" name="Google Shape;61;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2" name="Google Shape;62;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63" name="Google Shape;63;p5"/>
          <p:cNvSpPr/>
          <p:nvPr/>
        </p:nvSpPr>
        <p:spPr>
          <a:xfrm>
            <a:off x="806395" y="3645784"/>
            <a:ext cx="2505900" cy="775142"/>
          </a:xfrm>
          <a:prstGeom prst="cube">
            <a:avLst>
              <a:gd fmla="val 25000" name="adj"/>
            </a:avLst>
          </a:prstGeom>
          <a:solidFill>
            <a:srgbClr val="FFE499"/>
          </a:solidFill>
          <a:ln cap="flat" cmpd="sng" w="9525">
            <a:solidFill>
              <a:srgbClr val="000000"/>
            </a:solidFill>
            <a:prstDash val="solid"/>
            <a:miter lim="800000"/>
            <a:headEnd len="sm" w="sm" type="none"/>
            <a:tailEnd len="sm" w="sm" type="none"/>
          </a:ln>
          <a:effectLst>
            <a:outerShdw rotWithShape="0" algn="ctr" dir="2700000" dist="89803">
              <a:schemeClr val="dk2"/>
            </a:outerShdw>
          </a:effectLst>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b="1" i="0" lang="en-US" sz="2400" u="none" cap="none" strike="noStrike">
                <a:solidFill>
                  <a:srgbClr val="000000"/>
                </a:solidFill>
              </a:rPr>
              <a:t>Non-User</a:t>
            </a:r>
            <a:endParaRPr b="1" sz="2400"/>
          </a:p>
        </p:txBody>
      </p:sp>
      <p:sp>
        <p:nvSpPr>
          <p:cNvPr id="64" name="Google Shape;64;p5"/>
          <p:cNvSpPr/>
          <p:nvPr/>
        </p:nvSpPr>
        <p:spPr>
          <a:xfrm>
            <a:off x="2153478" y="3025059"/>
            <a:ext cx="2708082" cy="834481"/>
          </a:xfrm>
          <a:prstGeom prst="cube">
            <a:avLst>
              <a:gd fmla="val 25000" name="adj"/>
            </a:avLst>
          </a:prstGeom>
          <a:solidFill>
            <a:srgbClr val="FFCF49"/>
          </a:solidFill>
          <a:ln cap="flat" cmpd="sng" w="9525">
            <a:solidFill>
              <a:srgbClr val="000000"/>
            </a:solidFill>
            <a:prstDash val="solid"/>
            <a:miter lim="800000"/>
            <a:headEnd len="sm" w="sm" type="none"/>
            <a:tailEnd len="sm" w="sm" type="none"/>
          </a:ln>
          <a:effectLst>
            <a:outerShdw rotWithShape="0" algn="ctr" dir="2700000" dist="89803">
              <a:schemeClr val="dk2"/>
            </a:outerShdw>
          </a:effectLst>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b="1" i="0" lang="en-US" sz="2400" u="none" cap="none" strike="noStrike">
                <a:solidFill>
                  <a:srgbClr val="000000"/>
                </a:solidFill>
              </a:rPr>
              <a:t>Indirect User</a:t>
            </a:r>
            <a:endParaRPr sz="2400"/>
          </a:p>
        </p:txBody>
      </p:sp>
      <p:sp>
        <p:nvSpPr>
          <p:cNvPr id="65" name="Google Shape;65;p5"/>
          <p:cNvSpPr/>
          <p:nvPr/>
        </p:nvSpPr>
        <p:spPr>
          <a:xfrm>
            <a:off x="3507519" y="2329580"/>
            <a:ext cx="2386054" cy="778565"/>
          </a:xfrm>
          <a:prstGeom prst="cube">
            <a:avLst>
              <a:gd fmla="val 25000" name="adj"/>
            </a:avLst>
          </a:prstGeom>
          <a:solidFill>
            <a:srgbClr val="F8B700"/>
          </a:solidFill>
          <a:ln cap="flat" cmpd="sng" w="9525">
            <a:solidFill>
              <a:srgbClr val="000000"/>
            </a:solidFill>
            <a:prstDash val="solid"/>
            <a:miter lim="800000"/>
            <a:headEnd len="sm" w="sm" type="none"/>
            <a:tailEnd len="sm" w="sm" type="none"/>
          </a:ln>
          <a:effectLst>
            <a:outerShdw rotWithShape="0" algn="ctr" dir="2700000" dist="89803">
              <a:schemeClr val="dk2"/>
            </a:outerShdw>
          </a:effectLst>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b="1" i="0" lang="en-US" sz="2400" u="none" cap="none" strike="noStrike">
                <a:solidFill>
                  <a:srgbClr val="000000"/>
                </a:solidFill>
              </a:rPr>
              <a:t>Light User</a:t>
            </a:r>
            <a:endParaRPr sz="2400"/>
          </a:p>
        </p:txBody>
      </p:sp>
      <p:sp>
        <p:nvSpPr>
          <p:cNvPr id="66" name="Google Shape;66;p5"/>
          <p:cNvSpPr/>
          <p:nvPr/>
        </p:nvSpPr>
        <p:spPr>
          <a:xfrm>
            <a:off x="4700546" y="1578185"/>
            <a:ext cx="2590800" cy="778565"/>
          </a:xfrm>
          <a:prstGeom prst="cube">
            <a:avLst>
              <a:gd fmla="val 25000" name="adj"/>
            </a:avLst>
          </a:prstGeom>
          <a:solidFill>
            <a:srgbClr val="CC9900"/>
          </a:solidFill>
          <a:ln cap="flat" cmpd="sng" w="9525">
            <a:solidFill>
              <a:srgbClr val="000000"/>
            </a:solidFill>
            <a:prstDash val="solid"/>
            <a:miter lim="800000"/>
            <a:headEnd len="sm" w="sm" type="none"/>
            <a:tailEnd len="sm" w="sm" type="none"/>
          </a:ln>
          <a:effectLst>
            <a:outerShdw rotWithShape="0" algn="ctr" dir="2700000" dist="89803">
              <a:schemeClr val="dk2"/>
            </a:outerShdw>
          </a:effectLst>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b="1" i="0" lang="en-US" sz="2400" u="none" cap="none" strike="noStrike">
                <a:solidFill>
                  <a:srgbClr val="000000"/>
                </a:solidFill>
              </a:rPr>
              <a:t>Medium User</a:t>
            </a:r>
            <a:endParaRPr b="1" sz="2400"/>
          </a:p>
        </p:txBody>
      </p:sp>
      <p:sp>
        <p:nvSpPr>
          <p:cNvPr id="67" name="Google Shape;67;p5"/>
          <p:cNvSpPr/>
          <p:nvPr/>
        </p:nvSpPr>
        <p:spPr>
          <a:xfrm>
            <a:off x="5993296" y="1021849"/>
            <a:ext cx="2291963" cy="719487"/>
          </a:xfrm>
          <a:prstGeom prst="cube">
            <a:avLst>
              <a:gd fmla="val 25000" name="adj"/>
            </a:avLst>
          </a:prstGeom>
          <a:solidFill>
            <a:srgbClr val="990000"/>
          </a:solidFill>
          <a:ln cap="flat" cmpd="sng" w="9525">
            <a:solidFill>
              <a:srgbClr val="000000"/>
            </a:solidFill>
            <a:prstDash val="solid"/>
            <a:miter lim="800000"/>
            <a:headEnd len="sm" w="sm" type="none"/>
            <a:tailEnd len="sm" w="sm" type="none"/>
          </a:ln>
          <a:effectLst>
            <a:outerShdw rotWithShape="0" algn="ctr" dir="2700000" dist="89803">
              <a:schemeClr val="dk2"/>
            </a:outerShdw>
          </a:effectLst>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b="1" i="0" lang="en-US" sz="2400" u="none" cap="none" strike="noStrike">
                <a:solidFill>
                  <a:srgbClr val="000000"/>
                </a:solidFill>
              </a:rPr>
              <a:t>Heavy User</a:t>
            </a:r>
            <a:endParaRPr b="1"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1000"/>
                                        <p:tgtEl>
                                          <p:spTgt spid="63"/>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 presetSubtype="8">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1000"/>
                                        <p:tgtEl>
                                          <p:spTgt spid="64"/>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ntr" presetID="2" presetSubtype="8">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1000"/>
                                        <p:tgtEl>
                                          <p:spTgt spid="65"/>
                                        </p:tgtEl>
                                        <p:attrNameLst>
                                          <p:attrName>ppt_x</p:attrName>
                                        </p:attrNameLst>
                                      </p:cBhvr>
                                      <p:tavLst>
                                        <p:tav fmla="" tm="0">
                                          <p:val>
                                            <p:strVal val="#ppt_x-1"/>
                                          </p:val>
                                        </p:tav>
                                        <p:tav fmla="" tm="100000">
                                          <p:val>
                                            <p:strVal val="#ppt_x"/>
                                          </p:val>
                                        </p:tav>
                                      </p:tavLst>
                                    </p:anim>
                                  </p:childTnLst>
                                </p:cTn>
                              </p:par>
                            </p:childTnLst>
                          </p:cTn>
                        </p:par>
                        <p:par>
                          <p:cTn fill="hold">
                            <p:stCondLst>
                              <p:cond delay="3000"/>
                            </p:stCondLst>
                            <p:childTnLst>
                              <p:par>
                                <p:cTn fill="hold" nodeType="afterEffect" presetClass="entr" presetID="2" presetSubtype="8">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1000"/>
                                        <p:tgtEl>
                                          <p:spTgt spid="66"/>
                                        </p:tgtEl>
                                        <p:attrNameLst>
                                          <p:attrName>ppt_x</p:attrName>
                                        </p:attrNameLst>
                                      </p:cBhvr>
                                      <p:tavLst>
                                        <p:tav fmla="" tm="0">
                                          <p:val>
                                            <p:strVal val="#ppt_x-1"/>
                                          </p:val>
                                        </p:tav>
                                        <p:tav fmla="" tm="100000">
                                          <p:val>
                                            <p:strVal val="#ppt_x"/>
                                          </p:val>
                                        </p:tav>
                                      </p:tavLst>
                                    </p:anim>
                                  </p:childTnLst>
                                </p:cTn>
                              </p:par>
                            </p:childTnLst>
                          </p:cTn>
                        </p:par>
                        <p:par>
                          <p:cTn fill="hold">
                            <p:stCondLst>
                              <p:cond delay="4000"/>
                            </p:stCondLst>
                            <p:childTnLst>
                              <p:par>
                                <p:cTn fill="hold" nodeType="afterEffect" presetClass="entr" presetID="2" presetSubtype="8">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1000"/>
                                        <p:tgtEl>
                                          <p:spTgt spid="6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br>
              <a:rPr b="1" lang="en-US">
                <a:latin typeface="Arial"/>
                <a:ea typeface="Arial"/>
                <a:cs typeface="Arial"/>
                <a:sym typeface="Arial"/>
              </a:rPr>
            </a:br>
            <a:endParaRPr b="1">
              <a:latin typeface="Arial"/>
              <a:ea typeface="Arial"/>
              <a:cs typeface="Arial"/>
              <a:sym typeface="Arial"/>
            </a:endParaRPr>
          </a:p>
        </p:txBody>
      </p:sp>
      <p:sp>
        <p:nvSpPr>
          <p:cNvPr id="73" name="Google Shape;73;p6"/>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Unaware Consumer</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unaware consumer</a:t>
            </a:r>
            <a:r>
              <a:rPr b="1" lang="en-US" sz="1600">
                <a:solidFill>
                  <a:srgbClr val="EF8600"/>
                </a:solidFill>
                <a:latin typeface="Arial"/>
                <a:ea typeface="Arial"/>
                <a:cs typeface="Arial"/>
                <a:sym typeface="Arial"/>
              </a:rPr>
              <a:t> </a:t>
            </a:r>
            <a:r>
              <a:rPr lang="en-US" sz="1600">
                <a:latin typeface="Arial"/>
                <a:ea typeface="Arial"/>
                <a:cs typeface="Arial"/>
                <a:sym typeface="Arial"/>
              </a:rPr>
              <a:t>does not know a product or service exists and therefore does not attend games or events.</a:t>
            </a:r>
            <a:endParaRPr sz="1600">
              <a:latin typeface="Arial"/>
              <a:ea typeface="Arial"/>
              <a:cs typeface="Arial"/>
              <a:sym typeface="Arial"/>
            </a:endParaRPr>
          </a:p>
          <a:p>
            <a:pPr indent="0" lvl="0" marL="0" rtl="0" algn="l">
              <a:lnSpc>
                <a:spcPct val="100000"/>
              </a:lnSpc>
              <a:spcBef>
                <a:spcPts val="1000"/>
              </a:spcBef>
              <a:spcAft>
                <a:spcPts val="0"/>
              </a:spcAft>
              <a:buNone/>
            </a:pPr>
            <a:r>
              <a:rPr b="1" lang="en-US" sz="1600">
                <a:latin typeface="Arial"/>
                <a:ea typeface="Arial"/>
                <a:cs typeface="Arial"/>
                <a:sym typeface="Arial"/>
              </a:rPr>
              <a:t>The sports and entertainment marketer reaches this group of consumers through:</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Advertising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Publicity</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Promotional items such as pocket schedules, magnet schedules etc.</a:t>
            </a:r>
            <a:endParaRPr sz="1600">
              <a:latin typeface="Arial"/>
              <a:ea typeface="Arial"/>
              <a:cs typeface="Arial"/>
              <a:sym typeface="Arial"/>
            </a:endParaRPr>
          </a:p>
          <a:p>
            <a:pPr indent="0" lvl="0" marL="0" rtl="0" algn="l">
              <a:lnSpc>
                <a:spcPct val="100000"/>
              </a:lnSpc>
              <a:spcBef>
                <a:spcPts val="600"/>
              </a:spcBef>
              <a:spcAft>
                <a:spcPts val="1600"/>
              </a:spcAft>
              <a:buSzPts val="1150"/>
              <a:buNone/>
            </a:pPr>
            <a:r>
              <a:t/>
            </a:r>
            <a:endParaRPr sz="16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br>
              <a:rPr b="1" lang="en-US">
                <a:latin typeface="Arial"/>
                <a:ea typeface="Arial"/>
                <a:cs typeface="Arial"/>
                <a:sym typeface="Arial"/>
              </a:rPr>
            </a:br>
            <a:endParaRPr b="1">
              <a:latin typeface="Arial"/>
              <a:ea typeface="Arial"/>
              <a:cs typeface="Arial"/>
              <a:sym typeface="Arial"/>
            </a:endParaRPr>
          </a:p>
        </p:txBody>
      </p:sp>
      <p:sp>
        <p:nvSpPr>
          <p:cNvPr id="82" name="Google Shape;82;p7"/>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Indirect User</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indirect user</a:t>
            </a:r>
            <a:r>
              <a:rPr b="1" lang="en-US" sz="1600">
                <a:solidFill>
                  <a:srgbClr val="EF8600"/>
                </a:solidFill>
                <a:latin typeface="Arial"/>
                <a:ea typeface="Arial"/>
                <a:cs typeface="Arial"/>
                <a:sym typeface="Arial"/>
              </a:rPr>
              <a:t> </a:t>
            </a:r>
            <a:r>
              <a:rPr lang="en-US" sz="1600">
                <a:latin typeface="Arial"/>
                <a:ea typeface="Arial"/>
                <a:cs typeface="Arial"/>
                <a:sym typeface="Arial"/>
              </a:rPr>
              <a:t>is aware of the product or service, but does not directly participate by attending events, but rather consumes via another source (television, radio etc.). </a:t>
            </a:r>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This group of consumers can be reached through:</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Promotional tickets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Individual and single game tickets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Theme nights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Group nights</a:t>
            </a:r>
            <a:endParaRPr/>
          </a:p>
          <a:p>
            <a:pPr indent="0" lvl="0" marL="0" rtl="0" algn="l">
              <a:lnSpc>
                <a:spcPct val="100000"/>
              </a:lnSpc>
              <a:spcBef>
                <a:spcPts val="600"/>
              </a:spcBef>
              <a:spcAft>
                <a:spcPts val="1600"/>
              </a:spcAft>
              <a:buSzPts val="1150"/>
              <a:buNone/>
            </a:pPr>
            <a:r>
              <a:t/>
            </a:r>
            <a:endParaRPr>
              <a:latin typeface="Arial"/>
              <a:ea typeface="Arial"/>
              <a:cs typeface="Arial"/>
              <a:sym typeface="Arial"/>
            </a:endParaRPr>
          </a:p>
        </p:txBody>
      </p:sp>
      <p:cxnSp>
        <p:nvCxnSpPr>
          <p:cNvPr id="83" name="Google Shape;83;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br>
              <a:rPr b="1" lang="en-US">
                <a:latin typeface="Arial"/>
                <a:ea typeface="Arial"/>
                <a:cs typeface="Arial"/>
                <a:sym typeface="Arial"/>
              </a:rPr>
            </a:br>
            <a:endParaRPr b="1">
              <a:latin typeface="Arial"/>
              <a:ea typeface="Arial"/>
              <a:cs typeface="Arial"/>
              <a:sym typeface="Arial"/>
            </a:endParaRPr>
          </a:p>
        </p:txBody>
      </p:sp>
      <p:sp>
        <p:nvSpPr>
          <p:cNvPr id="91" name="Google Shape;91;p8"/>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Light Users</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solidFill>
                  <a:schemeClr val="dk2"/>
                </a:solidFill>
                <a:latin typeface="Arial"/>
                <a:ea typeface="Arial"/>
                <a:cs typeface="Arial"/>
                <a:sym typeface="Arial"/>
              </a:rPr>
              <a:t>Light users</a:t>
            </a:r>
            <a:r>
              <a:rPr b="1" lang="en-US" sz="1600">
                <a:solidFill>
                  <a:srgbClr val="EF8600"/>
                </a:solidFill>
                <a:latin typeface="Arial"/>
                <a:ea typeface="Arial"/>
                <a:cs typeface="Arial"/>
                <a:sym typeface="Arial"/>
              </a:rPr>
              <a:t> </a:t>
            </a:r>
            <a:r>
              <a:rPr lang="en-US" sz="1600">
                <a:latin typeface="Arial"/>
                <a:ea typeface="Arial"/>
                <a:cs typeface="Arial"/>
                <a:sym typeface="Arial"/>
              </a:rPr>
              <a:t>attend games and events for promotional giveaways, team performance and social interaction. The marketer’s goal with this group is to encourage them to become medium users (purchase a mini plan ticket package).</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The sports and entertainment marketer reaches light users through:</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More promotions, giveaways etc.</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Packaging strategies (offer the most popular opponents with a limited-edition bobble head doll etc.)</a:t>
            </a:r>
            <a:endParaRPr/>
          </a:p>
          <a:p>
            <a:pPr indent="-463550" lvl="0" marL="463550" rtl="0" algn="l">
              <a:lnSpc>
                <a:spcPct val="100000"/>
              </a:lnSpc>
              <a:spcBef>
                <a:spcPts val="10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10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t/>
            </a:r>
            <a:endParaRPr>
              <a:latin typeface="Arial"/>
              <a:ea typeface="Arial"/>
              <a:cs typeface="Arial"/>
              <a:sym typeface="Arial"/>
            </a:endParaRPr>
          </a:p>
        </p:txBody>
      </p:sp>
      <p:cxnSp>
        <p:nvCxnSpPr>
          <p:cNvPr id="92" name="Google Shape;92;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3" name="Google Shape;93;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4" name="Google Shape;94;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FREQUENCY ESCALATOR</a:t>
            </a:r>
            <a:br>
              <a:rPr b="1" lang="en-US">
                <a:latin typeface="Arial"/>
                <a:ea typeface="Arial"/>
                <a:cs typeface="Arial"/>
                <a:sym typeface="Arial"/>
              </a:rPr>
            </a:br>
            <a:endParaRPr b="1">
              <a:latin typeface="Arial"/>
              <a:ea typeface="Arial"/>
              <a:cs typeface="Arial"/>
              <a:sym typeface="Arial"/>
            </a:endParaRPr>
          </a:p>
        </p:txBody>
      </p:sp>
      <p:sp>
        <p:nvSpPr>
          <p:cNvPr id="100" name="Google Shape;100;p9"/>
          <p:cNvSpPr txBox="1"/>
          <p:nvPr>
            <p:ph idx="1" type="body"/>
          </p:nvPr>
        </p:nvSpPr>
        <p:spPr>
          <a:xfrm>
            <a:off x="938500" y="1055193"/>
            <a:ext cx="7172100" cy="321308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Medium Users</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solidFill>
                  <a:schemeClr val="dk2"/>
                </a:solidFill>
                <a:latin typeface="Arial"/>
                <a:ea typeface="Arial"/>
                <a:cs typeface="Arial"/>
                <a:sym typeface="Arial"/>
              </a:rPr>
              <a:t>Medium users</a:t>
            </a:r>
            <a:r>
              <a:rPr b="1"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attend less than half the time possible.</a:t>
            </a:r>
            <a:endParaRPr/>
          </a:p>
          <a:p>
            <a:pPr indent="0" lvl="0" marL="0" rtl="0" algn="l">
              <a:lnSpc>
                <a:spcPct val="100000"/>
              </a:lnSpc>
              <a:spcBef>
                <a:spcPts val="0"/>
              </a:spcBef>
              <a:spcAft>
                <a:spcPts val="0"/>
              </a:spcAft>
              <a:buSzPts val="1150"/>
              <a:buNone/>
            </a:pPr>
            <a:r>
              <a:t/>
            </a:r>
            <a:endParaRPr sz="900">
              <a:solidFill>
                <a:schemeClr val="lt1"/>
              </a:solidFill>
              <a:latin typeface="Arial"/>
              <a:ea typeface="Arial"/>
              <a:cs typeface="Arial"/>
              <a:sym typeface="Arial"/>
            </a:endParaRPr>
          </a:p>
          <a:p>
            <a:pPr indent="0" lvl="0" marL="0" rtl="0" algn="l">
              <a:lnSpc>
                <a:spcPct val="100000"/>
              </a:lnSpc>
              <a:spcBef>
                <a:spcPts val="0"/>
              </a:spcBef>
              <a:spcAft>
                <a:spcPts val="0"/>
              </a:spcAft>
              <a:buSzPts val="1150"/>
              <a:buNone/>
            </a:pPr>
            <a:r>
              <a:rPr b="1" lang="en-US" sz="1600">
                <a:latin typeface="Arial"/>
                <a:ea typeface="Arial"/>
                <a:cs typeface="Arial"/>
                <a:sym typeface="Arial"/>
              </a:rPr>
              <a:t>Keys to reaching this group include:</a:t>
            </a:r>
            <a:endParaRPr sz="1600">
              <a:latin typeface="Arial"/>
              <a:ea typeface="Arial"/>
              <a:cs typeface="Arial"/>
              <a:sym typeface="Arial"/>
            </a:endParaRPr>
          </a:p>
          <a:p>
            <a:pPr indent="-330200" lvl="0" marL="457200" rtl="0" algn="l">
              <a:lnSpc>
                <a:spcPct val="100000"/>
              </a:lnSpc>
              <a:spcBef>
                <a:spcPts val="600"/>
              </a:spcBef>
              <a:spcAft>
                <a:spcPts val="0"/>
              </a:spcAft>
              <a:buSzPts val="1600"/>
              <a:buFont typeface="Arial"/>
              <a:buChar char="●"/>
            </a:pPr>
            <a:r>
              <a:rPr lang="en-US" sz="1600">
                <a:latin typeface="Arial"/>
                <a:ea typeface="Arial"/>
                <a:cs typeface="Arial"/>
                <a:sym typeface="Arial"/>
              </a:rPr>
              <a:t>Good service; developing a relationship with the customer.</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Appeal to their pride and feeling of prestige for the team affiliation. </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Encourage them with additional benefits such as improved seat locations and special discounts.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Show them the value of their participation and further reward of advancing to the next stage of the escalator.</a:t>
            </a:r>
            <a:endParaRPr/>
          </a:p>
          <a:p>
            <a:pPr indent="0" lvl="0" marL="0" rtl="0" algn="l">
              <a:lnSpc>
                <a:spcPct val="100000"/>
              </a:lnSpc>
              <a:spcBef>
                <a:spcPts val="600"/>
              </a:spcBef>
              <a:spcAft>
                <a:spcPts val="1600"/>
              </a:spcAft>
              <a:buSzPts val="1150"/>
              <a:buNone/>
            </a:pPr>
            <a:r>
              <a:t/>
            </a:r>
            <a:endParaRPr>
              <a:latin typeface="Arial"/>
              <a:ea typeface="Arial"/>
              <a:cs typeface="Arial"/>
              <a:sym typeface="Arial"/>
            </a:endParaRPr>
          </a:p>
        </p:txBody>
      </p:sp>
      <p:cxnSp>
        <p:nvCxnSpPr>
          <p:cNvPr id="101" name="Google Shape;101;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2" name="Google Shape;102;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3" name="Google Shape;103;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