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Lst>
  <p:sldSz cy="5143500" cx="9144000"/>
  <p:notesSz cx="6858000" cy="9144000"/>
  <p:embeddedFontLst>
    <p:embeddedFont>
      <p:font typeface="Montserrat"/>
      <p:regular r:id="rId29"/>
      <p:bold r:id="rId30"/>
      <p:italic r:id="rId31"/>
      <p:boldItalic r:id="rId32"/>
    </p:embeddedFont>
    <p:embeddedFont>
      <p:font typeface="Oswald"/>
      <p:regular r:id="rId33"/>
      <p:bold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5" roundtripDataSignature="AMtx7mgcPlPIqDAZSQdF7h0x1cakeEPUS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Montserrat-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7.xml"/><Relationship Id="rId33" Type="http://schemas.openxmlformats.org/officeDocument/2006/relationships/font" Target="fonts/Oswald-regular.fntdata"/><Relationship Id="rId10" Type="http://schemas.openxmlformats.org/officeDocument/2006/relationships/slide" Target="slides/slide6.xml"/><Relationship Id="rId32" Type="http://schemas.openxmlformats.org/officeDocument/2006/relationships/font" Target="fonts/Montserrat-boldItalic.fntdata"/><Relationship Id="rId13" Type="http://schemas.openxmlformats.org/officeDocument/2006/relationships/slide" Target="slides/slide9.xml"/><Relationship Id="rId35" Type="http://customschemas.google.com/relationships/presentationmetadata" Target="metadata"/><Relationship Id="rId12" Type="http://schemas.openxmlformats.org/officeDocument/2006/relationships/slide" Target="slides/slide8.xml"/><Relationship Id="rId34" Type="http://schemas.openxmlformats.org/officeDocument/2006/relationships/font" Target="fonts/Oswald-bold.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 name="Shape 30"/>
        <p:cNvGrpSpPr/>
        <p:nvPr/>
      </p:nvGrpSpPr>
      <p:grpSpPr>
        <a:xfrm>
          <a:off x="0" y="0"/>
          <a:ext cx="0" cy="0"/>
          <a:chOff x="0" y="0"/>
          <a:chExt cx="0" cy="0"/>
        </a:xfrm>
      </p:grpSpPr>
      <p:sp>
        <p:nvSpPr>
          <p:cNvPr id="31" name="Google Shape;31;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 name="Google Shape;3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 name="Google Shape;11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 name="Google Shape;165;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 name="Google Shape;183;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 name="Google Shape;193;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 name="Shape 39"/>
        <p:cNvGrpSpPr/>
        <p:nvPr/>
      </p:nvGrpSpPr>
      <p:grpSpPr>
        <a:xfrm>
          <a:off x="0" y="0"/>
          <a:ext cx="0" cy="0"/>
          <a:chOff x="0" y="0"/>
          <a:chExt cx="0" cy="0"/>
        </a:xfrm>
      </p:grpSpPr>
      <p:sp>
        <p:nvSpPr>
          <p:cNvPr id="40" name="Google Shape;4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 name="Google Shape;4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 name="Google Shape;221;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 name="Google Shape;267;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 name="Google Shape;6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 name="Google Shape;7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 name="Google Shape;8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 name="Google Shape;9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 name="Google Shape;9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8" name="Google Shape;10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6"/>
          <p:cNvSpPr txBox="1"/>
          <p:nvPr>
            <p:ph type="ctrTitle"/>
          </p:nvPr>
        </p:nvSpPr>
        <p:spPr>
          <a:xfrm>
            <a:off x="2175900" y="1950100"/>
            <a:ext cx="47922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3600"/>
              <a:buNone/>
              <a:defRPr b="1" sz="36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10" name="Google Shape;10;p26"/>
          <p:cNvSpPr txBox="1"/>
          <p:nvPr>
            <p:ph idx="1" type="subTitle"/>
          </p:nvPr>
        </p:nvSpPr>
        <p:spPr>
          <a:xfrm>
            <a:off x="2044200" y="3704650"/>
            <a:ext cx="50556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11" name="Shape 11"/>
        <p:cNvGrpSpPr/>
        <p:nvPr/>
      </p:nvGrpSpPr>
      <p:grpSpPr>
        <a:xfrm>
          <a:off x="0" y="0"/>
          <a:ext cx="0" cy="0"/>
          <a:chOff x="0" y="0"/>
          <a:chExt cx="0" cy="0"/>
        </a:xfrm>
      </p:grpSpPr>
      <p:sp>
        <p:nvSpPr>
          <p:cNvPr id="12" name="Google Shape;12;p27"/>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3" name="Google Shape;13;p27"/>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lvl1pPr indent="-301625" lvl="0" marL="457200" algn="l">
              <a:lnSpc>
                <a:spcPct val="100000"/>
              </a:lnSpc>
              <a:spcBef>
                <a:spcPts val="0"/>
              </a:spcBef>
              <a:spcAft>
                <a:spcPts val="0"/>
              </a:spcAft>
              <a:buClr>
                <a:schemeClr val="lt1"/>
              </a:buClr>
              <a:buSzPts val="1150"/>
              <a:buChar char="●"/>
              <a:defRPr sz="1150">
                <a:solidFill>
                  <a:schemeClr val="lt1"/>
                </a:solidFill>
              </a:defRPr>
            </a:lvl1pPr>
            <a:lvl2pPr indent="-301625" lvl="1" marL="914400" algn="l">
              <a:lnSpc>
                <a:spcPct val="100000"/>
              </a:lnSpc>
              <a:spcBef>
                <a:spcPts val="1600"/>
              </a:spcBef>
              <a:spcAft>
                <a:spcPts val="0"/>
              </a:spcAft>
              <a:buClr>
                <a:schemeClr val="lt1"/>
              </a:buClr>
              <a:buSzPts val="1150"/>
              <a:buChar char="○"/>
              <a:defRPr sz="1150">
                <a:solidFill>
                  <a:schemeClr val="lt1"/>
                </a:solidFill>
              </a:defRPr>
            </a:lvl2pPr>
            <a:lvl3pPr indent="-301625" lvl="2" marL="1371600" algn="l">
              <a:lnSpc>
                <a:spcPct val="100000"/>
              </a:lnSpc>
              <a:spcBef>
                <a:spcPts val="1600"/>
              </a:spcBef>
              <a:spcAft>
                <a:spcPts val="0"/>
              </a:spcAft>
              <a:buClr>
                <a:schemeClr val="lt1"/>
              </a:buClr>
              <a:buSzPts val="1150"/>
              <a:buChar char="■"/>
              <a:defRPr sz="1150">
                <a:solidFill>
                  <a:schemeClr val="lt1"/>
                </a:solidFill>
              </a:defRPr>
            </a:lvl3pPr>
            <a:lvl4pPr indent="-301625" lvl="3" marL="1828800" algn="l">
              <a:lnSpc>
                <a:spcPct val="100000"/>
              </a:lnSpc>
              <a:spcBef>
                <a:spcPts val="1600"/>
              </a:spcBef>
              <a:spcAft>
                <a:spcPts val="0"/>
              </a:spcAft>
              <a:buClr>
                <a:schemeClr val="lt1"/>
              </a:buClr>
              <a:buSzPts val="1150"/>
              <a:buChar char="●"/>
              <a:defRPr sz="1150">
                <a:solidFill>
                  <a:schemeClr val="lt1"/>
                </a:solidFill>
              </a:defRPr>
            </a:lvl4pPr>
            <a:lvl5pPr indent="-301625" lvl="4" marL="2286000" algn="l">
              <a:lnSpc>
                <a:spcPct val="100000"/>
              </a:lnSpc>
              <a:spcBef>
                <a:spcPts val="1600"/>
              </a:spcBef>
              <a:spcAft>
                <a:spcPts val="0"/>
              </a:spcAft>
              <a:buClr>
                <a:schemeClr val="lt1"/>
              </a:buClr>
              <a:buSzPts val="1150"/>
              <a:buChar char="○"/>
              <a:defRPr sz="1150">
                <a:solidFill>
                  <a:schemeClr val="lt1"/>
                </a:solidFill>
              </a:defRPr>
            </a:lvl5pPr>
            <a:lvl6pPr indent="-301625" lvl="5" marL="2743200" algn="l">
              <a:lnSpc>
                <a:spcPct val="100000"/>
              </a:lnSpc>
              <a:spcBef>
                <a:spcPts val="1600"/>
              </a:spcBef>
              <a:spcAft>
                <a:spcPts val="0"/>
              </a:spcAft>
              <a:buClr>
                <a:schemeClr val="lt1"/>
              </a:buClr>
              <a:buSzPts val="1150"/>
              <a:buChar char="■"/>
              <a:defRPr sz="1150">
                <a:solidFill>
                  <a:schemeClr val="lt1"/>
                </a:solidFill>
              </a:defRPr>
            </a:lvl6pPr>
            <a:lvl7pPr indent="-301625" lvl="6" marL="3200400" algn="l">
              <a:lnSpc>
                <a:spcPct val="100000"/>
              </a:lnSpc>
              <a:spcBef>
                <a:spcPts val="1600"/>
              </a:spcBef>
              <a:spcAft>
                <a:spcPts val="0"/>
              </a:spcAft>
              <a:buClr>
                <a:schemeClr val="lt1"/>
              </a:buClr>
              <a:buSzPts val="1150"/>
              <a:buChar char="●"/>
              <a:defRPr sz="1150">
                <a:solidFill>
                  <a:schemeClr val="lt1"/>
                </a:solidFill>
              </a:defRPr>
            </a:lvl7pPr>
            <a:lvl8pPr indent="-301625" lvl="7" marL="3657600" algn="l">
              <a:lnSpc>
                <a:spcPct val="100000"/>
              </a:lnSpc>
              <a:spcBef>
                <a:spcPts val="1600"/>
              </a:spcBef>
              <a:spcAft>
                <a:spcPts val="0"/>
              </a:spcAft>
              <a:buClr>
                <a:schemeClr val="lt1"/>
              </a:buClr>
              <a:buSzPts val="1150"/>
              <a:buChar char="○"/>
              <a:defRPr sz="1150">
                <a:solidFill>
                  <a:schemeClr val="lt1"/>
                </a:solidFill>
              </a:defRPr>
            </a:lvl8pPr>
            <a:lvl9pPr indent="-301625" lvl="8" marL="4114800" algn="l">
              <a:lnSpc>
                <a:spcPct val="100000"/>
              </a:lnSpc>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14" name="Shape 14"/>
        <p:cNvGrpSpPr/>
        <p:nvPr/>
      </p:nvGrpSpPr>
      <p:grpSpPr>
        <a:xfrm>
          <a:off x="0" y="0"/>
          <a:ext cx="0" cy="0"/>
          <a:chOff x="0" y="0"/>
          <a:chExt cx="0" cy="0"/>
        </a:xfrm>
      </p:grpSpPr>
      <p:sp>
        <p:nvSpPr>
          <p:cNvPr id="15" name="Google Shape;15;p28"/>
          <p:cNvSpPr txBox="1"/>
          <p:nvPr>
            <p:ph type="title"/>
          </p:nvPr>
        </p:nvSpPr>
        <p:spPr>
          <a:xfrm>
            <a:off x="5337175" y="1297125"/>
            <a:ext cx="2837400" cy="1252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6" name="Google Shape;16;p28"/>
          <p:cNvSpPr txBox="1"/>
          <p:nvPr>
            <p:ph idx="1" type="body"/>
          </p:nvPr>
        </p:nvSpPr>
        <p:spPr>
          <a:xfrm>
            <a:off x="5337175" y="2593875"/>
            <a:ext cx="2837400" cy="1252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Clr>
                <a:schemeClr val="lt1"/>
              </a:buClr>
              <a:buSzPts val="1600"/>
              <a:buChar char="●"/>
              <a:defRPr sz="1600">
                <a:solidFill>
                  <a:schemeClr val="lt1"/>
                </a:solidFill>
              </a:defRPr>
            </a:lvl1pPr>
            <a:lvl2pPr indent="-330200" lvl="1" marL="914400" algn="l">
              <a:lnSpc>
                <a:spcPct val="100000"/>
              </a:lnSpc>
              <a:spcBef>
                <a:spcPts val="1600"/>
              </a:spcBef>
              <a:spcAft>
                <a:spcPts val="0"/>
              </a:spcAft>
              <a:buClr>
                <a:schemeClr val="lt1"/>
              </a:buClr>
              <a:buSzPts val="1600"/>
              <a:buChar char="○"/>
              <a:defRPr sz="1600">
                <a:solidFill>
                  <a:schemeClr val="lt1"/>
                </a:solidFill>
              </a:defRPr>
            </a:lvl2pPr>
            <a:lvl3pPr indent="-330200" lvl="2" marL="1371600" algn="l">
              <a:lnSpc>
                <a:spcPct val="100000"/>
              </a:lnSpc>
              <a:spcBef>
                <a:spcPts val="1600"/>
              </a:spcBef>
              <a:spcAft>
                <a:spcPts val="0"/>
              </a:spcAft>
              <a:buClr>
                <a:schemeClr val="lt1"/>
              </a:buClr>
              <a:buSzPts val="1600"/>
              <a:buChar char="■"/>
              <a:defRPr sz="1600">
                <a:solidFill>
                  <a:schemeClr val="lt1"/>
                </a:solidFill>
              </a:defRPr>
            </a:lvl3pPr>
            <a:lvl4pPr indent="-330200" lvl="3" marL="1828800" algn="l">
              <a:lnSpc>
                <a:spcPct val="100000"/>
              </a:lnSpc>
              <a:spcBef>
                <a:spcPts val="1600"/>
              </a:spcBef>
              <a:spcAft>
                <a:spcPts val="0"/>
              </a:spcAft>
              <a:buClr>
                <a:schemeClr val="lt1"/>
              </a:buClr>
              <a:buSzPts val="1600"/>
              <a:buChar char="●"/>
              <a:defRPr sz="1600">
                <a:solidFill>
                  <a:schemeClr val="lt1"/>
                </a:solidFill>
              </a:defRPr>
            </a:lvl4pPr>
            <a:lvl5pPr indent="-330200" lvl="4" marL="2286000" algn="l">
              <a:lnSpc>
                <a:spcPct val="100000"/>
              </a:lnSpc>
              <a:spcBef>
                <a:spcPts val="1600"/>
              </a:spcBef>
              <a:spcAft>
                <a:spcPts val="0"/>
              </a:spcAft>
              <a:buClr>
                <a:schemeClr val="lt1"/>
              </a:buClr>
              <a:buSzPts val="1600"/>
              <a:buChar char="○"/>
              <a:defRPr sz="1600">
                <a:solidFill>
                  <a:schemeClr val="lt1"/>
                </a:solidFill>
              </a:defRPr>
            </a:lvl5pPr>
            <a:lvl6pPr indent="-330200" lvl="5" marL="2743200" algn="l">
              <a:lnSpc>
                <a:spcPct val="100000"/>
              </a:lnSpc>
              <a:spcBef>
                <a:spcPts val="1600"/>
              </a:spcBef>
              <a:spcAft>
                <a:spcPts val="0"/>
              </a:spcAft>
              <a:buClr>
                <a:schemeClr val="lt1"/>
              </a:buClr>
              <a:buSzPts val="1600"/>
              <a:buChar char="■"/>
              <a:defRPr sz="1600">
                <a:solidFill>
                  <a:schemeClr val="lt1"/>
                </a:solidFill>
              </a:defRPr>
            </a:lvl6pPr>
            <a:lvl7pPr indent="-330200" lvl="6" marL="3200400" algn="l">
              <a:lnSpc>
                <a:spcPct val="100000"/>
              </a:lnSpc>
              <a:spcBef>
                <a:spcPts val="1600"/>
              </a:spcBef>
              <a:spcAft>
                <a:spcPts val="0"/>
              </a:spcAft>
              <a:buClr>
                <a:schemeClr val="lt1"/>
              </a:buClr>
              <a:buSzPts val="1600"/>
              <a:buChar char="●"/>
              <a:defRPr sz="1600">
                <a:solidFill>
                  <a:schemeClr val="lt1"/>
                </a:solidFill>
              </a:defRPr>
            </a:lvl7pPr>
            <a:lvl8pPr indent="-330200" lvl="7" marL="3657600" algn="l">
              <a:lnSpc>
                <a:spcPct val="100000"/>
              </a:lnSpc>
              <a:spcBef>
                <a:spcPts val="1600"/>
              </a:spcBef>
              <a:spcAft>
                <a:spcPts val="0"/>
              </a:spcAft>
              <a:buClr>
                <a:schemeClr val="lt1"/>
              </a:buClr>
              <a:buSzPts val="1600"/>
              <a:buChar char="○"/>
              <a:defRPr sz="1600">
                <a:solidFill>
                  <a:schemeClr val="lt1"/>
                </a:solidFill>
              </a:defRPr>
            </a:lvl8pPr>
            <a:lvl9pPr indent="-330200" lvl="8" marL="4114800" algn="l">
              <a:lnSpc>
                <a:spcPct val="100000"/>
              </a:lnSpc>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Title + Three Columns ">
    <p:spTree>
      <p:nvGrpSpPr>
        <p:cNvPr id="17" name="Shape 17"/>
        <p:cNvGrpSpPr/>
        <p:nvPr/>
      </p:nvGrpSpPr>
      <p:grpSpPr>
        <a:xfrm>
          <a:off x="0" y="0"/>
          <a:ext cx="0" cy="0"/>
          <a:chOff x="0" y="0"/>
          <a:chExt cx="0" cy="0"/>
        </a:xfrm>
      </p:grpSpPr>
      <p:sp>
        <p:nvSpPr>
          <p:cNvPr id="18" name="Google Shape;18;p29"/>
          <p:cNvSpPr txBox="1"/>
          <p:nvPr>
            <p:ph type="title"/>
          </p:nvPr>
        </p:nvSpPr>
        <p:spPr>
          <a:xfrm>
            <a:off x="3538497"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9" name="Google Shape;19;p29"/>
          <p:cNvSpPr txBox="1"/>
          <p:nvPr>
            <p:ph idx="1" type="subTitle"/>
          </p:nvPr>
        </p:nvSpPr>
        <p:spPr>
          <a:xfrm>
            <a:off x="3538497"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20" name="Google Shape;20;p29"/>
          <p:cNvSpPr txBox="1"/>
          <p:nvPr>
            <p:ph idx="2" type="title"/>
          </p:nvPr>
        </p:nvSpPr>
        <p:spPr>
          <a:xfrm>
            <a:off x="6028553"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21" name="Google Shape;21;p29"/>
          <p:cNvSpPr txBox="1"/>
          <p:nvPr>
            <p:ph idx="3" type="subTitle"/>
          </p:nvPr>
        </p:nvSpPr>
        <p:spPr>
          <a:xfrm>
            <a:off x="6028553"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22" name="Google Shape;22;p29"/>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23" name="Google Shape;23;p29"/>
          <p:cNvSpPr txBox="1"/>
          <p:nvPr>
            <p:ph idx="5" type="title"/>
          </p:nvPr>
        </p:nvSpPr>
        <p:spPr>
          <a:xfrm>
            <a:off x="1048447"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24" name="Google Shape;24;p29"/>
          <p:cNvSpPr txBox="1"/>
          <p:nvPr>
            <p:ph idx="6" type="subTitle"/>
          </p:nvPr>
        </p:nvSpPr>
        <p:spPr>
          <a:xfrm>
            <a:off x="1048447"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5" name="Shape 25"/>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p31"/>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28" name="Google Shape;28;p31"/>
          <p:cNvSpPr txBox="1"/>
          <p:nvPr>
            <p:ph idx="1" type="body"/>
          </p:nvPr>
        </p:nvSpPr>
        <p:spPr>
          <a:xfrm>
            <a:off x="938500"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29" name="Google Shape;29;p31"/>
          <p:cNvSpPr txBox="1"/>
          <p:nvPr>
            <p:ph idx="2"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2pPr>
            <a:lvl3pPr lvl="2"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3pPr>
            <a:lvl4pPr lvl="3"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4pPr>
            <a:lvl5pPr lvl="4"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5pPr>
            <a:lvl6pPr lvl="5"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6pPr>
            <a:lvl7pPr lvl="6"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7pPr>
            <a:lvl8pPr lvl="7"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8pPr>
            <a:lvl9pPr lvl="8"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9pPr>
          </a:lstStyle>
          <a:p/>
        </p:txBody>
      </p:sp>
      <p:sp>
        <p:nvSpPr>
          <p:cNvPr id="7" name="Google Shape;7;p2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00000"/>
              </a:lnSpc>
              <a:spcBef>
                <a:spcPts val="1600"/>
              </a:spcBef>
              <a:spcAft>
                <a:spcPts val="160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image" Target="../media/image1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1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3.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3.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 name="Shape 33"/>
        <p:cNvGrpSpPr/>
        <p:nvPr/>
      </p:nvGrpSpPr>
      <p:grpSpPr>
        <a:xfrm>
          <a:off x="0" y="0"/>
          <a:ext cx="0" cy="0"/>
          <a:chOff x="0" y="0"/>
          <a:chExt cx="0" cy="0"/>
        </a:xfrm>
      </p:grpSpPr>
      <p:sp>
        <p:nvSpPr>
          <p:cNvPr id="34" name="Google Shape;34;p1"/>
          <p:cNvSpPr txBox="1"/>
          <p:nvPr>
            <p:ph type="ctrTitle"/>
          </p:nvPr>
        </p:nvSpPr>
        <p:spPr>
          <a:xfrm>
            <a:off x="1687689" y="1950074"/>
            <a:ext cx="5768621" cy="644700"/>
          </a:xfrm>
          <a:prstGeom prst="rect">
            <a:avLst/>
          </a:prstGeom>
          <a:noFill/>
          <a:ln>
            <a:noFill/>
          </a:ln>
          <a:effectLst>
            <a:outerShdw blurRad="142875" rotWithShape="0" algn="bl" dir="87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lang="en-US">
                <a:latin typeface="Arial"/>
                <a:ea typeface="Arial"/>
                <a:cs typeface="Arial"/>
                <a:sym typeface="Arial"/>
              </a:rPr>
              <a:t>TICKETING STRATEGIES </a:t>
            </a:r>
            <a:endParaRPr/>
          </a:p>
        </p:txBody>
      </p:sp>
      <p:sp>
        <p:nvSpPr>
          <p:cNvPr id="35" name="Google Shape;35;p1"/>
          <p:cNvSpPr txBox="1"/>
          <p:nvPr>
            <p:ph type="ctrTitle"/>
          </p:nvPr>
        </p:nvSpPr>
        <p:spPr>
          <a:xfrm>
            <a:off x="2941650" y="2624375"/>
            <a:ext cx="3260700" cy="464700"/>
          </a:xfrm>
          <a:prstGeom prst="rect">
            <a:avLst/>
          </a:prstGeom>
          <a:noFill/>
          <a:ln>
            <a:noFill/>
          </a:ln>
          <a:effectLst>
            <a:outerShdw blurRad="100013" rotWithShape="0" algn="bl" dir="84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b="0" lang="en-US" sz="2200">
                <a:latin typeface="Arial"/>
                <a:ea typeface="Arial"/>
                <a:cs typeface="Arial"/>
                <a:sym typeface="Arial"/>
              </a:rPr>
              <a:t>LESSON 9.2</a:t>
            </a:r>
            <a:endParaRPr b="0" sz="2200">
              <a:latin typeface="Arial"/>
              <a:ea typeface="Arial"/>
              <a:cs typeface="Arial"/>
              <a:sym typeface="Arial"/>
            </a:endParaRPr>
          </a:p>
        </p:txBody>
      </p:sp>
      <p:cxnSp>
        <p:nvCxnSpPr>
          <p:cNvPr id="36" name="Google Shape;36;p1"/>
          <p:cNvCxnSpPr/>
          <p:nvPr/>
        </p:nvCxnSpPr>
        <p:spPr>
          <a:xfrm>
            <a:off x="3190500" y="256517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37" name="Google Shape;37;p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38" name="Google Shape;38;p1"/>
          <p:cNvSpPr txBox="1"/>
          <p:nvPr/>
        </p:nvSpPr>
        <p:spPr>
          <a:xfrm>
            <a:off x="5577150" y="4689025"/>
            <a:ext cx="2505900" cy="384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US" sz="700" u="none" cap="none" strike="noStrike">
                <a:solidFill>
                  <a:schemeClr val="accent5"/>
                </a:solidFill>
                <a:latin typeface="Arial"/>
                <a:ea typeface="Arial"/>
                <a:cs typeface="Arial"/>
                <a:sym typeface="Arial"/>
              </a:rPr>
              <a:t>©</a:t>
            </a:r>
            <a:r>
              <a:rPr b="0" i="0" lang="en-US" sz="1300" u="none" cap="none" strike="noStrike">
                <a:solidFill>
                  <a:schemeClr val="accent5"/>
                </a:solidFill>
                <a:latin typeface="Arial"/>
                <a:ea typeface="Arial"/>
                <a:cs typeface="Arial"/>
                <a:sym typeface="Arial"/>
              </a:rPr>
              <a:t> </a:t>
            </a:r>
            <a:r>
              <a:rPr lang="en-US" sz="700">
                <a:solidFill>
                  <a:schemeClr val="accent5"/>
                </a:solidFill>
              </a:rPr>
              <a:t>Copyright 2023</a:t>
            </a:r>
            <a:r>
              <a:rPr b="0" i="0" lang="en-US" sz="700" u="none" cap="none" strike="noStrike">
                <a:solidFill>
                  <a:schemeClr val="accent5"/>
                </a:solidFill>
                <a:latin typeface="Arial"/>
                <a:ea typeface="Arial"/>
                <a:cs typeface="Arial"/>
                <a:sym typeface="Arial"/>
              </a:rPr>
              <a:t>. Sports Career Consulting, LLC.</a:t>
            </a:r>
            <a:endParaRPr b="0" i="0" sz="700" u="none" cap="none" strike="noStrik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10"/>
          <p:cNvSpPr txBox="1"/>
          <p:nvPr>
            <p:ph type="title"/>
          </p:nvPr>
        </p:nvSpPr>
        <p:spPr>
          <a:xfrm>
            <a:off x="1704150" y="1240700"/>
            <a:ext cx="5735700" cy="941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en-US">
                <a:latin typeface="Arial"/>
                <a:ea typeface="Arial"/>
                <a:cs typeface="Arial"/>
                <a:sym typeface="Arial"/>
              </a:rPr>
              <a:t>SEASON TICKET EQUIVALENTS </a:t>
            </a:r>
            <a:endParaRPr b="1">
              <a:latin typeface="Arial"/>
              <a:ea typeface="Arial"/>
              <a:cs typeface="Arial"/>
              <a:sym typeface="Arial"/>
            </a:endParaRPr>
          </a:p>
        </p:txBody>
      </p:sp>
      <p:sp>
        <p:nvSpPr>
          <p:cNvPr id="120" name="Google Shape;120;p10"/>
          <p:cNvSpPr txBox="1"/>
          <p:nvPr>
            <p:ph idx="1" type="body"/>
          </p:nvPr>
        </p:nvSpPr>
        <p:spPr>
          <a:xfrm>
            <a:off x="1186650" y="1889300"/>
            <a:ext cx="6770700" cy="2044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solidFill>
                  <a:schemeClr val="dk2"/>
                </a:solidFill>
                <a:latin typeface="Arial"/>
                <a:ea typeface="Arial"/>
                <a:cs typeface="Arial"/>
                <a:sym typeface="Arial"/>
              </a:rPr>
              <a:t>Season ticket equivalents</a:t>
            </a:r>
            <a:r>
              <a:rPr b="1" lang="en-US" sz="1600">
                <a:solidFill>
                  <a:srgbClr val="EF8600"/>
                </a:solidFill>
                <a:latin typeface="Arial"/>
                <a:ea typeface="Arial"/>
                <a:cs typeface="Arial"/>
                <a:sym typeface="Arial"/>
              </a:rPr>
              <a:t> </a:t>
            </a:r>
            <a:r>
              <a:rPr lang="en-US" sz="1600">
                <a:latin typeface="Arial"/>
                <a:ea typeface="Arial"/>
                <a:cs typeface="Arial"/>
                <a:sym typeface="Arial"/>
              </a:rPr>
              <a:t>(also called </a:t>
            </a:r>
            <a:r>
              <a:rPr b="1" lang="en-US" sz="1600">
                <a:solidFill>
                  <a:schemeClr val="dk2"/>
                </a:solidFill>
                <a:latin typeface="Arial"/>
                <a:ea typeface="Arial"/>
                <a:cs typeface="Arial"/>
                <a:sym typeface="Arial"/>
              </a:rPr>
              <a:t>FSE</a:t>
            </a:r>
            <a:r>
              <a:rPr lang="en-US" sz="1600">
                <a:latin typeface="Arial"/>
                <a:ea typeface="Arial"/>
                <a:cs typeface="Arial"/>
                <a:sym typeface="Arial"/>
              </a:rPr>
              <a:t> or </a:t>
            </a:r>
            <a:r>
              <a:rPr b="1" lang="en-US" sz="1600">
                <a:solidFill>
                  <a:schemeClr val="dk2"/>
                </a:solidFill>
                <a:latin typeface="Arial"/>
                <a:ea typeface="Arial"/>
                <a:cs typeface="Arial"/>
                <a:sym typeface="Arial"/>
              </a:rPr>
              <a:t>full season equivalent</a:t>
            </a:r>
            <a:r>
              <a:rPr lang="en-US" sz="1600">
                <a:latin typeface="Arial"/>
                <a:ea typeface="Arial"/>
                <a:cs typeface="Arial"/>
                <a:sym typeface="Arial"/>
              </a:rPr>
              <a:t>) are to the sum of all of the various ticket packages sold converted to one measurable number. </a:t>
            </a:r>
            <a:endParaRPr sz="1600">
              <a:latin typeface="Arial"/>
              <a:ea typeface="Arial"/>
              <a:cs typeface="Arial"/>
              <a:sym typeface="Arial"/>
            </a:endParaRPr>
          </a:p>
          <a:p>
            <a:pPr indent="0" lvl="0" marL="0" rtl="0" algn="l">
              <a:lnSpc>
                <a:spcPct val="100000"/>
              </a:lnSpc>
              <a:spcBef>
                <a:spcPts val="1000"/>
              </a:spcBef>
              <a:spcAft>
                <a:spcPts val="0"/>
              </a:spcAft>
              <a:buSzPts val="1150"/>
              <a:buNone/>
            </a:pPr>
            <a:r>
              <a:rPr lang="en-US" sz="1600">
                <a:latin typeface="Arial"/>
                <a:ea typeface="Arial"/>
                <a:cs typeface="Arial"/>
                <a:sym typeface="Arial"/>
              </a:rPr>
              <a:t>For example, if the Washington Capitals sold 400 new quarter season packages, 800 new half season packages and 2,000 new full season packages in the off season, they would have sold 2,500 season ticket equivalents (FSEs).</a:t>
            </a:r>
            <a:endParaRPr sz="1600">
              <a:latin typeface="Arial"/>
              <a:ea typeface="Arial"/>
              <a:cs typeface="Arial"/>
              <a:sym typeface="Arial"/>
            </a:endParaRPr>
          </a:p>
          <a:p>
            <a:pPr indent="0" lvl="0" marL="0" rtl="0" algn="l">
              <a:lnSpc>
                <a:spcPct val="100000"/>
              </a:lnSpc>
              <a:spcBef>
                <a:spcPts val="0"/>
              </a:spcBef>
              <a:spcAft>
                <a:spcPts val="1600"/>
              </a:spcAft>
              <a:buSzPts val="1150"/>
              <a:buNone/>
            </a:pPr>
            <a:r>
              <a:t/>
            </a:r>
            <a:endParaRPr sz="1600">
              <a:latin typeface="Arial"/>
              <a:ea typeface="Arial"/>
              <a:cs typeface="Arial"/>
              <a:sym typeface="Arial"/>
            </a:endParaRPr>
          </a:p>
        </p:txBody>
      </p:sp>
      <p:cxnSp>
        <p:nvCxnSpPr>
          <p:cNvPr id="121" name="Google Shape;121;p10"/>
          <p:cNvCxnSpPr/>
          <p:nvPr/>
        </p:nvCxnSpPr>
        <p:spPr>
          <a:xfrm>
            <a:off x="3190500" y="18036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22" name="Google Shape;122;p10"/>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23" name="Google Shape;123;p1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11"/>
          <p:cNvSpPr txBox="1"/>
          <p:nvPr>
            <p:ph type="title"/>
          </p:nvPr>
        </p:nvSpPr>
        <p:spPr>
          <a:xfrm>
            <a:off x="938500" y="445025"/>
            <a:ext cx="63315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PREMIUM SEATING &amp; LUXURY SUITES </a:t>
            </a:r>
            <a:endParaRPr/>
          </a:p>
        </p:txBody>
      </p:sp>
      <p:cxnSp>
        <p:nvCxnSpPr>
          <p:cNvPr id="129" name="Google Shape;129;p11"/>
          <p:cNvCxnSpPr/>
          <p:nvPr/>
        </p:nvCxnSpPr>
        <p:spPr>
          <a:xfrm>
            <a:off x="9385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130" name="Google Shape;130;p11"/>
          <p:cNvSpPr txBox="1"/>
          <p:nvPr/>
        </p:nvSpPr>
        <p:spPr>
          <a:xfrm>
            <a:off x="938500" y="914899"/>
            <a:ext cx="6863400" cy="941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1600"/>
              </a:spcAft>
              <a:buClr>
                <a:srgbClr val="000000"/>
              </a:buClr>
              <a:buSzPts val="1400"/>
              <a:buFont typeface="Arial"/>
              <a:buNone/>
            </a:pPr>
            <a:r>
              <a:rPr i="0" lang="en-US" sz="1600" u="none" cap="none" strike="noStrike">
                <a:solidFill>
                  <a:schemeClr val="lt1"/>
                </a:solidFill>
              </a:rPr>
              <a:t>Sports teams and events can also generate millions of dollars by marketing to the corporate crowd and more affluent consumers through the sale of </a:t>
            </a:r>
            <a:r>
              <a:rPr b="1" i="0" lang="en-US" sz="1600" u="none" cap="none" strike="noStrike">
                <a:solidFill>
                  <a:schemeClr val="dk2"/>
                </a:solidFill>
              </a:rPr>
              <a:t>premium seating</a:t>
            </a:r>
            <a:r>
              <a:rPr i="0" lang="en-US" sz="1600" u="none" cap="none" strike="noStrike">
                <a:solidFill>
                  <a:schemeClr val="lt1"/>
                </a:solidFill>
              </a:rPr>
              <a:t> and </a:t>
            </a:r>
            <a:r>
              <a:rPr b="1" i="0" lang="en-US" sz="1600" u="none" cap="none" strike="noStrike">
                <a:solidFill>
                  <a:schemeClr val="dk2"/>
                </a:solidFill>
              </a:rPr>
              <a:t>luxury suites</a:t>
            </a:r>
            <a:r>
              <a:rPr i="0" lang="en-US" sz="1600" u="none" cap="none" strike="noStrike">
                <a:solidFill>
                  <a:schemeClr val="lt1"/>
                </a:solidFill>
              </a:rPr>
              <a:t>.</a:t>
            </a:r>
            <a:endParaRPr i="0" sz="1600" u="none" cap="none" strike="noStrike">
              <a:solidFill>
                <a:schemeClr val="lt1"/>
              </a:solidFill>
            </a:endParaRPr>
          </a:p>
        </p:txBody>
      </p:sp>
      <p:pic>
        <p:nvPicPr>
          <p:cNvPr id="131" name="Google Shape;131;p1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32" name="Google Shape;132;p1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133" name="Google Shape;133;p11"/>
          <p:cNvPicPr preferRelativeResize="0"/>
          <p:nvPr/>
        </p:nvPicPr>
        <p:blipFill rotWithShape="1">
          <a:blip r:embed="rId4">
            <a:alphaModFix/>
          </a:blip>
          <a:srcRect b="0" l="0" r="0" t="0"/>
          <a:stretch/>
        </p:blipFill>
        <p:spPr>
          <a:xfrm>
            <a:off x="2046674" y="1895839"/>
            <a:ext cx="5050662" cy="2753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2"/>
          <p:cNvSpPr txBox="1"/>
          <p:nvPr>
            <p:ph type="title"/>
          </p:nvPr>
        </p:nvSpPr>
        <p:spPr>
          <a:xfrm>
            <a:off x="5036601" y="425464"/>
            <a:ext cx="3027600" cy="7773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sz="2000">
                <a:latin typeface="Arial"/>
                <a:ea typeface="Arial"/>
                <a:cs typeface="Arial"/>
                <a:sym typeface="Arial"/>
              </a:rPr>
              <a:t>PREMIUM SEATING &amp; LUXURY SUITES </a:t>
            </a:r>
            <a:endParaRPr b="1" sz="2000">
              <a:latin typeface="Arial"/>
              <a:ea typeface="Arial"/>
              <a:cs typeface="Arial"/>
              <a:sym typeface="Arial"/>
            </a:endParaRPr>
          </a:p>
        </p:txBody>
      </p:sp>
      <p:sp>
        <p:nvSpPr>
          <p:cNvPr id="139" name="Google Shape;139;p12"/>
          <p:cNvSpPr txBox="1"/>
          <p:nvPr>
            <p:ph idx="1" type="body"/>
          </p:nvPr>
        </p:nvSpPr>
        <p:spPr>
          <a:xfrm>
            <a:off x="5036600" y="1282975"/>
            <a:ext cx="3686100" cy="3046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sz="1500">
                <a:solidFill>
                  <a:schemeClr val="dk2"/>
                </a:solidFill>
                <a:latin typeface="Arial"/>
                <a:ea typeface="Arial"/>
                <a:cs typeface="Arial"/>
                <a:sym typeface="Arial"/>
              </a:rPr>
              <a:t>Premium seats</a:t>
            </a:r>
            <a:r>
              <a:rPr b="1" lang="en-US" sz="1500">
                <a:solidFill>
                  <a:srgbClr val="EF8600"/>
                </a:solidFill>
                <a:latin typeface="Arial"/>
                <a:ea typeface="Arial"/>
                <a:cs typeface="Arial"/>
                <a:sym typeface="Arial"/>
              </a:rPr>
              <a:t> </a:t>
            </a:r>
            <a:r>
              <a:rPr lang="en-US" sz="1500">
                <a:solidFill>
                  <a:schemeClr val="lt1"/>
                </a:solidFill>
                <a:latin typeface="Arial"/>
                <a:ea typeface="Arial"/>
                <a:cs typeface="Arial"/>
                <a:sym typeface="Arial"/>
              </a:rPr>
              <a:t>are tickets to a game or event that feature additional benefits or values, often located in a private or reserved section of the venue.  </a:t>
            </a:r>
            <a:endParaRPr sz="1500">
              <a:solidFill>
                <a:schemeClr val="lt1"/>
              </a:solidFill>
              <a:latin typeface="Arial"/>
              <a:ea typeface="Arial"/>
              <a:cs typeface="Arial"/>
              <a:sym typeface="Arial"/>
            </a:endParaRPr>
          </a:p>
          <a:p>
            <a:pPr indent="0" lvl="0" marL="0" rtl="0" algn="l">
              <a:lnSpc>
                <a:spcPct val="100000"/>
              </a:lnSpc>
              <a:spcBef>
                <a:spcPts val="1000"/>
              </a:spcBef>
              <a:spcAft>
                <a:spcPts val="0"/>
              </a:spcAft>
              <a:buSzPts val="1600"/>
              <a:buNone/>
            </a:pPr>
            <a:r>
              <a:rPr lang="en-US" sz="1500">
                <a:solidFill>
                  <a:schemeClr val="lt1"/>
                </a:solidFill>
                <a:latin typeface="Arial"/>
                <a:ea typeface="Arial"/>
                <a:cs typeface="Arial"/>
                <a:sym typeface="Arial"/>
              </a:rPr>
              <a:t>Premium seats</a:t>
            </a:r>
            <a:r>
              <a:rPr lang="en-US" sz="1500">
                <a:latin typeface="Arial"/>
                <a:ea typeface="Arial"/>
                <a:cs typeface="Arial"/>
                <a:sym typeface="Arial"/>
              </a:rPr>
              <a:t> </a:t>
            </a:r>
            <a:r>
              <a:rPr lang="en-US" sz="1500">
                <a:solidFill>
                  <a:schemeClr val="lt1"/>
                </a:solidFill>
                <a:latin typeface="Arial"/>
                <a:ea typeface="Arial"/>
                <a:cs typeface="Arial"/>
                <a:sym typeface="Arial"/>
              </a:rPr>
              <a:t>include anything from suites, courtside seats, or seats elsewhere that receive preferential or “VIP” treatment.</a:t>
            </a:r>
            <a:endParaRPr sz="1500">
              <a:solidFill>
                <a:schemeClr val="lt1"/>
              </a:solidFill>
              <a:latin typeface="Arial"/>
              <a:ea typeface="Arial"/>
              <a:cs typeface="Arial"/>
              <a:sym typeface="Arial"/>
            </a:endParaRPr>
          </a:p>
          <a:p>
            <a:pPr indent="0" lvl="0" marL="0" rtl="0" algn="l">
              <a:lnSpc>
                <a:spcPct val="100000"/>
              </a:lnSpc>
              <a:spcBef>
                <a:spcPts val="1000"/>
              </a:spcBef>
              <a:spcAft>
                <a:spcPts val="0"/>
              </a:spcAft>
              <a:buSzPts val="1600"/>
              <a:buNone/>
            </a:pPr>
            <a:r>
              <a:rPr lang="en-US" sz="1500">
                <a:solidFill>
                  <a:schemeClr val="lt1"/>
                </a:solidFill>
                <a:latin typeface="Arial"/>
                <a:ea typeface="Arial"/>
                <a:cs typeface="Arial"/>
                <a:sym typeface="Arial"/>
              </a:rPr>
              <a:t>Club seating at at Mercedes-Benz Stadium in Atlanta provides guests with amenities like VIP Parking, private entrances and upscale dining options. </a:t>
            </a:r>
            <a:endParaRPr sz="1500">
              <a:latin typeface="Arial"/>
              <a:ea typeface="Arial"/>
              <a:cs typeface="Arial"/>
              <a:sym typeface="Arial"/>
            </a:endParaRPr>
          </a:p>
        </p:txBody>
      </p:sp>
      <p:cxnSp>
        <p:nvCxnSpPr>
          <p:cNvPr id="140" name="Google Shape;140;p12"/>
          <p:cNvCxnSpPr/>
          <p:nvPr/>
        </p:nvCxnSpPr>
        <p:spPr>
          <a:xfrm>
            <a:off x="4702500" y="1413575"/>
            <a:ext cx="0" cy="2915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41" name="Google Shape;141;p12"/>
          <p:cNvPicPr preferRelativeResize="0"/>
          <p:nvPr/>
        </p:nvPicPr>
        <p:blipFill rotWithShape="1">
          <a:blip r:embed="rId3">
            <a:alphaModFix/>
          </a:blip>
          <a:srcRect b="0" l="27901" r="27901" t="0"/>
          <a:stretch/>
        </p:blipFill>
        <p:spPr>
          <a:xfrm>
            <a:off x="0" y="-150652"/>
            <a:ext cx="4278176" cy="5444804"/>
          </a:xfrm>
          <a:prstGeom prst="flowChartDelay">
            <a:avLst/>
          </a:prstGeom>
          <a:noFill/>
          <a:ln>
            <a:noFill/>
          </a:ln>
        </p:spPr>
      </p:pic>
      <p:pic>
        <p:nvPicPr>
          <p:cNvPr id="142" name="Google Shape;142;p12"/>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143" name="Google Shape;143;p12"/>
          <p:cNvSpPr txBox="1"/>
          <p:nvPr/>
        </p:nvSpPr>
        <p:spPr>
          <a:xfrm>
            <a:off x="5577150" y="4689025"/>
            <a:ext cx="2505900" cy="400079"/>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3"/>
          <p:cNvSpPr txBox="1"/>
          <p:nvPr>
            <p:ph type="title"/>
          </p:nvPr>
        </p:nvSpPr>
        <p:spPr>
          <a:xfrm>
            <a:off x="1620003" y="1326765"/>
            <a:ext cx="5904000" cy="552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en-US">
                <a:latin typeface="Arial"/>
                <a:ea typeface="Arial"/>
                <a:cs typeface="Arial"/>
                <a:sym typeface="Arial"/>
              </a:rPr>
              <a:t>GROUP TICKETS</a:t>
            </a:r>
            <a:endParaRPr/>
          </a:p>
        </p:txBody>
      </p:sp>
      <p:sp>
        <p:nvSpPr>
          <p:cNvPr id="149" name="Google Shape;149;p13"/>
          <p:cNvSpPr txBox="1"/>
          <p:nvPr>
            <p:ph idx="1" type="body"/>
          </p:nvPr>
        </p:nvSpPr>
        <p:spPr>
          <a:xfrm>
            <a:off x="1695000" y="1962438"/>
            <a:ext cx="5754000" cy="1854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150"/>
              <a:buNone/>
            </a:pPr>
            <a:r>
              <a:rPr lang="en-US" sz="1600">
                <a:latin typeface="Arial"/>
                <a:ea typeface="Arial"/>
                <a:cs typeface="Arial"/>
                <a:sym typeface="Arial"/>
              </a:rPr>
              <a:t>A ticketing </a:t>
            </a:r>
            <a:r>
              <a:rPr b="1" lang="en-US" sz="1600">
                <a:solidFill>
                  <a:schemeClr val="dk2"/>
                </a:solidFill>
                <a:latin typeface="Arial"/>
                <a:ea typeface="Arial"/>
                <a:cs typeface="Arial"/>
                <a:sym typeface="Arial"/>
              </a:rPr>
              <a:t>Group package</a:t>
            </a:r>
            <a:r>
              <a:rPr lang="en-US" sz="1600">
                <a:solidFill>
                  <a:srgbClr val="EF8600"/>
                </a:solidFill>
                <a:latin typeface="Arial"/>
                <a:ea typeface="Arial"/>
                <a:cs typeface="Arial"/>
                <a:sym typeface="Arial"/>
              </a:rPr>
              <a:t> </a:t>
            </a:r>
            <a:r>
              <a:rPr lang="en-US" sz="1600">
                <a:solidFill>
                  <a:schemeClr val="lt1"/>
                </a:solidFill>
                <a:latin typeface="Arial"/>
                <a:ea typeface="Arial"/>
                <a:cs typeface="Arial"/>
                <a:sym typeface="Arial"/>
              </a:rPr>
              <a:t>consists of ten more seats to a single game or event, sometimes tied to a specific theme (called “theme nights”) or customized items like </a:t>
            </a:r>
            <a:br>
              <a:rPr lang="en-US" sz="1600">
                <a:solidFill>
                  <a:schemeClr val="lt1"/>
                </a:solidFill>
                <a:latin typeface="Arial"/>
                <a:ea typeface="Arial"/>
                <a:cs typeface="Arial"/>
                <a:sym typeface="Arial"/>
              </a:rPr>
            </a:br>
            <a:r>
              <a:rPr lang="en-US" sz="1600">
                <a:solidFill>
                  <a:schemeClr val="lt1"/>
                </a:solidFill>
                <a:latin typeface="Arial"/>
                <a:ea typeface="Arial"/>
                <a:cs typeface="Arial"/>
                <a:sym typeface="Arial"/>
              </a:rPr>
              <a:t>birthday party packages.  </a:t>
            </a:r>
            <a:endParaRPr sz="1600">
              <a:latin typeface="Arial"/>
              <a:ea typeface="Arial"/>
              <a:cs typeface="Arial"/>
              <a:sym typeface="Arial"/>
            </a:endParaRPr>
          </a:p>
          <a:p>
            <a:pPr indent="0" lvl="0" marL="0" rtl="0" algn="ctr">
              <a:lnSpc>
                <a:spcPct val="100000"/>
              </a:lnSpc>
              <a:spcBef>
                <a:spcPts val="1600"/>
              </a:spcBef>
              <a:spcAft>
                <a:spcPts val="1600"/>
              </a:spcAft>
              <a:buSzPts val="1150"/>
              <a:buNone/>
            </a:pPr>
            <a:r>
              <a:rPr lang="en-US" sz="1600">
                <a:solidFill>
                  <a:schemeClr val="lt1"/>
                </a:solidFill>
                <a:latin typeface="Arial"/>
                <a:ea typeface="Arial"/>
                <a:cs typeface="Arial"/>
                <a:sym typeface="Arial"/>
              </a:rPr>
              <a:t>Many sports teams will reserve a percentage of the ticket inventory every season specifically for group sales.</a:t>
            </a:r>
            <a:endParaRPr sz="1600">
              <a:solidFill>
                <a:schemeClr val="lt1"/>
              </a:solidFill>
              <a:latin typeface="Arial"/>
              <a:ea typeface="Arial"/>
              <a:cs typeface="Arial"/>
              <a:sym typeface="Arial"/>
            </a:endParaRPr>
          </a:p>
        </p:txBody>
      </p:sp>
      <p:cxnSp>
        <p:nvCxnSpPr>
          <p:cNvPr id="150" name="Google Shape;150;p13"/>
          <p:cNvCxnSpPr/>
          <p:nvPr/>
        </p:nvCxnSpPr>
        <p:spPr>
          <a:xfrm>
            <a:off x="3190503" y="1882206"/>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51" name="Google Shape;151;p1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52" name="Google Shape;152;p1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4"/>
          <p:cNvSpPr txBox="1"/>
          <p:nvPr>
            <p:ph type="title"/>
          </p:nvPr>
        </p:nvSpPr>
        <p:spPr>
          <a:xfrm>
            <a:off x="938500" y="414023"/>
            <a:ext cx="5735700" cy="48423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GROUP TICKETS</a:t>
            </a:r>
            <a:endParaRPr b="1">
              <a:latin typeface="Arial"/>
              <a:ea typeface="Arial"/>
              <a:cs typeface="Arial"/>
              <a:sym typeface="Arial"/>
            </a:endParaRPr>
          </a:p>
        </p:txBody>
      </p:sp>
      <p:cxnSp>
        <p:nvCxnSpPr>
          <p:cNvPr id="158" name="Google Shape;158;p14"/>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159" name="Google Shape;159;p14"/>
          <p:cNvSpPr txBox="1"/>
          <p:nvPr/>
        </p:nvSpPr>
        <p:spPr>
          <a:xfrm>
            <a:off x="1161900" y="4077847"/>
            <a:ext cx="6820200" cy="6111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1600"/>
              </a:spcAft>
              <a:buClr>
                <a:srgbClr val="000000"/>
              </a:buClr>
              <a:buSzPts val="1150"/>
              <a:buFont typeface="Arial"/>
              <a:buNone/>
            </a:pPr>
            <a:r>
              <a:rPr i="0" lang="en-US" sz="1150" u="none" cap="none" strike="noStrike">
                <a:solidFill>
                  <a:schemeClr val="lt1"/>
                </a:solidFill>
              </a:rPr>
              <a:t>The University of Texas offers a birthday party group ticket package for </a:t>
            </a:r>
            <a:br>
              <a:rPr i="0" lang="en-US" sz="1150" u="none" cap="none" strike="noStrike">
                <a:solidFill>
                  <a:schemeClr val="lt1"/>
                </a:solidFill>
              </a:rPr>
            </a:br>
            <a:r>
              <a:rPr i="0" lang="en-US" sz="1150" u="none" cap="none" strike="noStrike">
                <a:solidFill>
                  <a:schemeClr val="lt1"/>
                </a:solidFill>
              </a:rPr>
              <a:t>soccer, volleyball, men’s and women’s basketball, baseball and softball games</a:t>
            </a:r>
            <a:endParaRPr i="0" sz="1150" u="none" cap="none" strike="noStrike">
              <a:solidFill>
                <a:schemeClr val="lt1"/>
              </a:solidFill>
            </a:endParaRPr>
          </a:p>
        </p:txBody>
      </p:sp>
      <p:pic>
        <p:nvPicPr>
          <p:cNvPr id="160" name="Google Shape;160;p1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61" name="Google Shape;161;p1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162" name="Google Shape;162;p14"/>
          <p:cNvPicPr preferRelativeResize="0"/>
          <p:nvPr/>
        </p:nvPicPr>
        <p:blipFill rotWithShape="1">
          <a:blip r:embed="rId4">
            <a:alphaModFix/>
          </a:blip>
          <a:srcRect b="0" l="0" r="0" t="0"/>
          <a:stretch/>
        </p:blipFill>
        <p:spPr>
          <a:xfrm>
            <a:off x="1912694" y="1086475"/>
            <a:ext cx="5203707" cy="29300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5"/>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GROUP TICKETS</a:t>
            </a:r>
            <a:endParaRPr b="1">
              <a:latin typeface="Arial"/>
              <a:ea typeface="Arial"/>
              <a:cs typeface="Arial"/>
              <a:sym typeface="Arial"/>
            </a:endParaRPr>
          </a:p>
        </p:txBody>
      </p:sp>
      <p:sp>
        <p:nvSpPr>
          <p:cNvPr id="168" name="Google Shape;168;p15"/>
          <p:cNvSpPr txBox="1"/>
          <p:nvPr>
            <p:ph idx="1" type="body"/>
          </p:nvPr>
        </p:nvSpPr>
        <p:spPr>
          <a:xfrm>
            <a:off x="938500" y="1115350"/>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800">
                <a:latin typeface="Arial"/>
                <a:ea typeface="Arial"/>
                <a:cs typeface="Arial"/>
                <a:sym typeface="Arial"/>
              </a:rPr>
              <a:t>Group ticket examples in entertainment:</a:t>
            </a:r>
            <a:endParaRPr sz="18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Broadway.com offers group discounts to many Broadway shows and musicals, including “Rent” and “Blue Man Group” for groups of 10 or more. </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Sea World offers group discounts for groups of 20 or more and provides bigger discounts for bigger groups.</a:t>
            </a:r>
            <a:endParaRPr sz="1600">
              <a:latin typeface="Arial"/>
              <a:ea typeface="Arial"/>
              <a:cs typeface="Arial"/>
              <a:sym typeface="Arial"/>
            </a:endParaRPr>
          </a:p>
          <a:p>
            <a:pPr indent="-330200" lvl="1" marL="914400" rtl="0" algn="l">
              <a:lnSpc>
                <a:spcPct val="100000"/>
              </a:lnSpc>
              <a:spcBef>
                <a:spcPts val="1000"/>
              </a:spcBef>
              <a:spcAft>
                <a:spcPts val="0"/>
              </a:spcAft>
              <a:buSzPts val="1600"/>
              <a:buFont typeface="Arial"/>
              <a:buChar char="○"/>
            </a:pPr>
            <a:r>
              <a:rPr lang="en-US" sz="1600">
                <a:latin typeface="Arial"/>
                <a:ea typeface="Arial"/>
                <a:cs typeface="Arial"/>
                <a:sym typeface="Arial"/>
              </a:rPr>
              <a:t>Groups of 20-49 receive 10% discount</a:t>
            </a:r>
            <a:endParaRPr sz="1600">
              <a:latin typeface="Arial"/>
              <a:ea typeface="Arial"/>
              <a:cs typeface="Arial"/>
              <a:sym typeface="Arial"/>
            </a:endParaRPr>
          </a:p>
          <a:p>
            <a:pPr indent="-330200" lvl="1" marL="914400" rtl="0" algn="l">
              <a:lnSpc>
                <a:spcPct val="100000"/>
              </a:lnSpc>
              <a:spcBef>
                <a:spcPts val="0"/>
              </a:spcBef>
              <a:spcAft>
                <a:spcPts val="0"/>
              </a:spcAft>
              <a:buSzPts val="1600"/>
              <a:buFont typeface="Arial"/>
              <a:buChar char="○"/>
            </a:pPr>
            <a:r>
              <a:rPr lang="en-US" sz="1600">
                <a:latin typeface="Arial"/>
                <a:ea typeface="Arial"/>
                <a:cs typeface="Arial"/>
                <a:sym typeface="Arial"/>
              </a:rPr>
              <a:t>Groups of 50-99 receive 12.5% discount</a:t>
            </a:r>
            <a:endParaRPr sz="1600">
              <a:latin typeface="Arial"/>
              <a:ea typeface="Arial"/>
              <a:cs typeface="Arial"/>
              <a:sym typeface="Arial"/>
            </a:endParaRPr>
          </a:p>
          <a:p>
            <a:pPr indent="-330200" lvl="1" marL="914400" rtl="0" algn="l">
              <a:lnSpc>
                <a:spcPct val="100000"/>
              </a:lnSpc>
              <a:spcBef>
                <a:spcPts val="0"/>
              </a:spcBef>
              <a:spcAft>
                <a:spcPts val="0"/>
              </a:spcAft>
              <a:buSzPts val="1600"/>
              <a:buFont typeface="Arial"/>
              <a:buChar char="○"/>
            </a:pPr>
            <a:r>
              <a:rPr lang="en-US" sz="1600">
                <a:latin typeface="Arial"/>
                <a:ea typeface="Arial"/>
                <a:cs typeface="Arial"/>
                <a:sym typeface="Arial"/>
              </a:rPr>
              <a:t>Groups of 100+ receive 15% discount</a:t>
            </a:r>
            <a:endParaRPr sz="1600">
              <a:latin typeface="Arial"/>
              <a:ea typeface="Arial"/>
              <a:cs typeface="Arial"/>
              <a:sym typeface="Arial"/>
            </a:endParaRPr>
          </a:p>
          <a:p>
            <a:pPr indent="-463550" lvl="0" marL="463550" rtl="0" algn="l">
              <a:lnSpc>
                <a:spcPct val="100000"/>
              </a:lnSpc>
              <a:spcBef>
                <a:spcPts val="1600"/>
              </a:spcBef>
              <a:spcAft>
                <a:spcPts val="1600"/>
              </a:spcAft>
              <a:buSzPts val="1150"/>
              <a:buNone/>
            </a:pPr>
            <a:r>
              <a:t/>
            </a:r>
            <a:endParaRPr sz="1600">
              <a:latin typeface="Arial"/>
              <a:ea typeface="Arial"/>
              <a:cs typeface="Arial"/>
              <a:sym typeface="Arial"/>
            </a:endParaRPr>
          </a:p>
        </p:txBody>
      </p:sp>
      <p:cxnSp>
        <p:nvCxnSpPr>
          <p:cNvPr id="169" name="Google Shape;169;p15"/>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70" name="Google Shape;170;p1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71" name="Google Shape;171;p1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16"/>
          <p:cNvSpPr txBox="1"/>
          <p:nvPr>
            <p:ph type="title"/>
          </p:nvPr>
        </p:nvSpPr>
        <p:spPr>
          <a:xfrm>
            <a:off x="938500" y="445025"/>
            <a:ext cx="5735700" cy="645971"/>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FAN EXPERIENCE PACKAGES</a:t>
            </a:r>
            <a:endParaRPr b="1">
              <a:latin typeface="Arial"/>
              <a:ea typeface="Arial"/>
              <a:cs typeface="Arial"/>
              <a:sym typeface="Arial"/>
            </a:endParaRPr>
          </a:p>
        </p:txBody>
      </p:sp>
      <p:sp>
        <p:nvSpPr>
          <p:cNvPr id="177" name="Google Shape;177;p16"/>
          <p:cNvSpPr txBox="1"/>
          <p:nvPr>
            <p:ph idx="1" type="body"/>
          </p:nvPr>
        </p:nvSpPr>
        <p:spPr>
          <a:xfrm>
            <a:off x="938500" y="1121998"/>
            <a:ext cx="7172100" cy="3163927"/>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500">
                <a:latin typeface="Arial"/>
                <a:ea typeface="Arial"/>
                <a:cs typeface="Arial"/>
                <a:sym typeface="Arial"/>
              </a:rPr>
              <a:t>To attract new fans and compete in a more competitive environment, many organizations have turned to unique “fan experience” packages to boost group ticket sales.</a:t>
            </a:r>
            <a:endParaRPr sz="1500">
              <a:latin typeface="Arial"/>
              <a:ea typeface="Arial"/>
              <a:cs typeface="Arial"/>
              <a:sym typeface="Arial"/>
            </a:endParaRPr>
          </a:p>
          <a:p>
            <a:pPr indent="0" lvl="0" marL="0" rtl="0" algn="l">
              <a:lnSpc>
                <a:spcPct val="100000"/>
              </a:lnSpc>
              <a:spcBef>
                <a:spcPts val="1200"/>
              </a:spcBef>
              <a:spcAft>
                <a:spcPts val="0"/>
              </a:spcAft>
              <a:buSzPts val="1150"/>
              <a:buNone/>
            </a:pPr>
            <a:r>
              <a:rPr b="1" lang="en-US" sz="1500">
                <a:latin typeface="Arial"/>
                <a:ea typeface="Arial"/>
                <a:cs typeface="Arial"/>
                <a:sym typeface="Arial"/>
              </a:rPr>
              <a:t>Examples:</a:t>
            </a:r>
            <a:endParaRPr b="1" sz="1500">
              <a:latin typeface="Arial"/>
              <a:ea typeface="Arial"/>
              <a:cs typeface="Arial"/>
              <a:sym typeface="Arial"/>
            </a:endParaRPr>
          </a:p>
          <a:p>
            <a:pPr indent="-463550" lvl="0" marL="463550" rtl="0" algn="l">
              <a:lnSpc>
                <a:spcPct val="100000"/>
              </a:lnSpc>
              <a:spcBef>
                <a:spcPts val="1200"/>
              </a:spcBef>
              <a:spcAft>
                <a:spcPts val="0"/>
              </a:spcAft>
              <a:buSzPts val="1150"/>
              <a:buNone/>
            </a:pPr>
            <a:r>
              <a:rPr lang="en-US" sz="1500">
                <a:latin typeface="Arial"/>
                <a:ea typeface="Arial"/>
                <a:cs typeface="Arial"/>
                <a:sym typeface="Arial"/>
              </a:rPr>
              <a:t>●	With a minimum purchase of 75 group tickets, fans can sign up for the Boston Celtics “Halftime High Five Kids Tunnel” where up to 25 members of the participating group have (open to those 14 years and younger) the opportunity to actually get on the court and high-five the Celtics players as they come back onto the court after half-time.  </a:t>
            </a:r>
            <a:endParaRPr sz="1500">
              <a:latin typeface="Arial"/>
              <a:ea typeface="Arial"/>
              <a:cs typeface="Arial"/>
              <a:sym typeface="Arial"/>
            </a:endParaRPr>
          </a:p>
          <a:p>
            <a:pPr indent="-463550" lvl="0" marL="463550" rtl="0" algn="l">
              <a:lnSpc>
                <a:spcPct val="100000"/>
              </a:lnSpc>
              <a:spcBef>
                <a:spcPts val="1200"/>
              </a:spcBef>
              <a:spcAft>
                <a:spcPts val="0"/>
              </a:spcAft>
              <a:buSzPts val="1150"/>
              <a:buNone/>
            </a:pPr>
            <a:r>
              <a:rPr lang="en-US" sz="1500">
                <a:latin typeface="Arial"/>
                <a:ea typeface="Arial"/>
                <a:cs typeface="Arial"/>
                <a:sym typeface="Arial"/>
              </a:rPr>
              <a:t>●	The Los Angeles Sparks have offered a “traveling practice” program where, if a group purchases 1,000 or more tickets, the team will hold a full practice at the site of the ticket buying group’s choice. </a:t>
            </a:r>
            <a:endParaRPr sz="1500">
              <a:latin typeface="Arial"/>
              <a:ea typeface="Arial"/>
              <a:cs typeface="Arial"/>
              <a:sym typeface="Arial"/>
            </a:endParaRPr>
          </a:p>
        </p:txBody>
      </p:sp>
      <p:cxnSp>
        <p:nvCxnSpPr>
          <p:cNvPr id="178" name="Google Shape;178;p16"/>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79" name="Google Shape;179;p1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80" name="Google Shape;180;p1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17"/>
          <p:cNvSpPr txBox="1"/>
          <p:nvPr>
            <p:ph type="title"/>
          </p:nvPr>
        </p:nvSpPr>
        <p:spPr>
          <a:xfrm>
            <a:off x="1572578" y="624115"/>
            <a:ext cx="5904000" cy="552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en-US">
                <a:latin typeface="Arial"/>
                <a:ea typeface="Arial"/>
                <a:cs typeface="Arial"/>
                <a:sym typeface="Arial"/>
              </a:rPr>
              <a:t>THEME NIGHTS</a:t>
            </a:r>
            <a:endParaRPr/>
          </a:p>
        </p:txBody>
      </p:sp>
      <p:sp>
        <p:nvSpPr>
          <p:cNvPr id="186" name="Google Shape;186;p17"/>
          <p:cNvSpPr txBox="1"/>
          <p:nvPr>
            <p:ph idx="1" type="body"/>
          </p:nvPr>
        </p:nvSpPr>
        <p:spPr>
          <a:xfrm>
            <a:off x="4734000" y="1335688"/>
            <a:ext cx="3792600" cy="2133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500">
                <a:solidFill>
                  <a:schemeClr val="lt1"/>
                </a:solidFill>
                <a:latin typeface="Arial"/>
                <a:ea typeface="Arial"/>
                <a:cs typeface="Arial"/>
                <a:sym typeface="Arial"/>
              </a:rPr>
              <a:t>A</a:t>
            </a:r>
            <a:r>
              <a:rPr lang="en-US" sz="1500">
                <a:solidFill>
                  <a:srgbClr val="EF8600"/>
                </a:solidFill>
                <a:latin typeface="Arial"/>
                <a:ea typeface="Arial"/>
                <a:cs typeface="Arial"/>
                <a:sym typeface="Arial"/>
              </a:rPr>
              <a:t> </a:t>
            </a:r>
            <a:r>
              <a:rPr b="1" lang="en-US" sz="1500">
                <a:solidFill>
                  <a:schemeClr val="dk2"/>
                </a:solidFill>
                <a:latin typeface="Arial"/>
                <a:ea typeface="Arial"/>
                <a:cs typeface="Arial"/>
                <a:sym typeface="Arial"/>
              </a:rPr>
              <a:t>theme night</a:t>
            </a:r>
            <a:r>
              <a:rPr b="1" lang="en-US" sz="1500">
                <a:solidFill>
                  <a:srgbClr val="EF8600"/>
                </a:solidFill>
                <a:latin typeface="Arial"/>
                <a:ea typeface="Arial"/>
                <a:cs typeface="Arial"/>
                <a:sym typeface="Arial"/>
              </a:rPr>
              <a:t> </a:t>
            </a:r>
            <a:r>
              <a:rPr lang="en-US" sz="1500">
                <a:solidFill>
                  <a:schemeClr val="lt1"/>
                </a:solidFill>
                <a:latin typeface="Arial"/>
                <a:ea typeface="Arial"/>
                <a:cs typeface="Arial"/>
                <a:sym typeface="Arial"/>
              </a:rPr>
              <a:t>is a specific ticket package designed exclusively for a particular group, demonstrating a very targeted approach to marketing.  </a:t>
            </a:r>
            <a:endParaRPr sz="1500">
              <a:latin typeface="Arial"/>
              <a:ea typeface="Arial"/>
              <a:cs typeface="Arial"/>
              <a:sym typeface="Arial"/>
            </a:endParaRPr>
          </a:p>
          <a:p>
            <a:pPr indent="0" lvl="0" marL="0" rtl="0" algn="l">
              <a:lnSpc>
                <a:spcPct val="100000"/>
              </a:lnSpc>
              <a:spcBef>
                <a:spcPts val="1600"/>
              </a:spcBef>
              <a:spcAft>
                <a:spcPts val="1600"/>
              </a:spcAft>
              <a:buSzPts val="1150"/>
              <a:buNone/>
            </a:pPr>
            <a:r>
              <a:rPr lang="en-US" sz="1500">
                <a:solidFill>
                  <a:schemeClr val="lt1"/>
                </a:solidFill>
                <a:latin typeface="Arial"/>
                <a:ea typeface="Arial"/>
                <a:cs typeface="Arial"/>
                <a:sym typeface="Arial"/>
              </a:rPr>
              <a:t>The goal of a theme night is to attract large groups to attend a game or event by customizing the experience to meet the needs of the selected group/organization.</a:t>
            </a:r>
            <a:endParaRPr sz="1500">
              <a:solidFill>
                <a:schemeClr val="lt1"/>
              </a:solidFill>
              <a:latin typeface="Arial"/>
              <a:ea typeface="Arial"/>
              <a:cs typeface="Arial"/>
              <a:sym typeface="Arial"/>
            </a:endParaRPr>
          </a:p>
        </p:txBody>
      </p:sp>
      <p:cxnSp>
        <p:nvCxnSpPr>
          <p:cNvPr id="187" name="Google Shape;187;p17"/>
          <p:cNvCxnSpPr/>
          <p:nvPr/>
        </p:nvCxnSpPr>
        <p:spPr>
          <a:xfrm>
            <a:off x="3143050" y="1179556"/>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88" name="Google Shape;188;p1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89" name="Google Shape;189;p1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descr="Red Wings announce theme night ticket packages" id="190" name="Google Shape;190;p17"/>
          <p:cNvPicPr preferRelativeResize="0"/>
          <p:nvPr/>
        </p:nvPicPr>
        <p:blipFill rotWithShape="1">
          <a:blip r:embed="rId4">
            <a:alphaModFix/>
          </a:blip>
          <a:srcRect b="0" l="0" r="0" t="0"/>
          <a:stretch/>
        </p:blipFill>
        <p:spPr>
          <a:xfrm>
            <a:off x="617238" y="1411895"/>
            <a:ext cx="3792773" cy="213343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8"/>
          <p:cNvSpPr txBox="1"/>
          <p:nvPr>
            <p:ph type="title"/>
          </p:nvPr>
        </p:nvSpPr>
        <p:spPr>
          <a:xfrm>
            <a:off x="938500" y="445025"/>
            <a:ext cx="5735700" cy="645968"/>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THEME NIGHTS</a:t>
            </a:r>
            <a:endParaRPr b="1">
              <a:latin typeface="Arial"/>
              <a:ea typeface="Arial"/>
              <a:cs typeface="Arial"/>
              <a:sym typeface="Arial"/>
            </a:endParaRPr>
          </a:p>
        </p:txBody>
      </p:sp>
      <p:sp>
        <p:nvSpPr>
          <p:cNvPr id="196" name="Google Shape;196;p18"/>
          <p:cNvSpPr txBox="1"/>
          <p:nvPr>
            <p:ph idx="1" type="body"/>
          </p:nvPr>
        </p:nvSpPr>
        <p:spPr>
          <a:xfrm>
            <a:off x="938499" y="1051800"/>
            <a:ext cx="7513737"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500">
                <a:latin typeface="Arial"/>
                <a:ea typeface="Arial"/>
                <a:cs typeface="Arial"/>
                <a:sym typeface="Arial"/>
              </a:rPr>
              <a:t>Theme Night Examples:</a:t>
            </a:r>
            <a:endParaRPr b="1" sz="1500">
              <a:latin typeface="Arial"/>
              <a:ea typeface="Arial"/>
              <a:cs typeface="Arial"/>
              <a:sym typeface="Arial"/>
            </a:endParaRPr>
          </a:p>
          <a:p>
            <a:pPr indent="0" lvl="0" marL="0" rtl="0" algn="l">
              <a:lnSpc>
                <a:spcPct val="100000"/>
              </a:lnSpc>
              <a:spcBef>
                <a:spcPts val="0"/>
              </a:spcBef>
              <a:spcAft>
                <a:spcPts val="0"/>
              </a:spcAft>
              <a:buSzPts val="1150"/>
              <a:buNone/>
            </a:pPr>
            <a:r>
              <a:t/>
            </a:r>
            <a:endParaRPr sz="1500">
              <a:latin typeface="Arial"/>
              <a:ea typeface="Arial"/>
              <a:cs typeface="Arial"/>
              <a:sym typeface="Arial"/>
            </a:endParaRPr>
          </a:p>
          <a:p>
            <a:pPr indent="-323850" lvl="0" marL="457200" rtl="0" algn="l">
              <a:lnSpc>
                <a:spcPct val="100000"/>
              </a:lnSpc>
              <a:spcBef>
                <a:spcPts val="0"/>
              </a:spcBef>
              <a:spcAft>
                <a:spcPts val="0"/>
              </a:spcAft>
              <a:buSzPts val="1500"/>
              <a:buFont typeface="Arial"/>
              <a:buChar char="●"/>
            </a:pPr>
            <a:r>
              <a:rPr lang="en-US" sz="1500">
                <a:latin typeface="Arial"/>
                <a:ea typeface="Arial"/>
                <a:cs typeface="Arial"/>
                <a:sym typeface="Arial"/>
              </a:rPr>
              <a:t>T</a:t>
            </a:r>
            <a:r>
              <a:rPr lang="en-US" sz="1500">
                <a:latin typeface="Arial"/>
                <a:ea typeface="Arial"/>
                <a:cs typeface="Arial"/>
                <a:sym typeface="Arial"/>
              </a:rPr>
              <a:t>he NBA’s Houston Rockets host a Teacher Appreciation night, offering special promotional discounts on tickets for teachers. </a:t>
            </a:r>
            <a:endParaRPr sz="1500">
              <a:latin typeface="Arial"/>
              <a:ea typeface="Arial"/>
              <a:cs typeface="Arial"/>
              <a:sym typeface="Arial"/>
            </a:endParaRPr>
          </a:p>
          <a:p>
            <a:pPr indent="-323850" lvl="0" marL="457200" rtl="0" algn="l">
              <a:lnSpc>
                <a:spcPct val="100000"/>
              </a:lnSpc>
              <a:spcBef>
                <a:spcPts val="1000"/>
              </a:spcBef>
              <a:spcAft>
                <a:spcPts val="0"/>
              </a:spcAft>
              <a:buSzPts val="1500"/>
              <a:buFont typeface="Arial"/>
              <a:buChar char="●"/>
            </a:pPr>
            <a:r>
              <a:rPr lang="en-US" sz="1500">
                <a:latin typeface="Arial"/>
                <a:ea typeface="Arial"/>
                <a:cs typeface="Arial"/>
                <a:sym typeface="Arial"/>
              </a:rPr>
              <a:t>The WNBA’s Chicago Sky promote an annual Girl Scout night, providing specially priced tickets for area Girl Scouts, a chance to meet a Sky player, a “fan tunnel” experience on game day and exclusive autograph sessions. </a:t>
            </a:r>
            <a:endParaRPr sz="1500">
              <a:latin typeface="Arial"/>
              <a:ea typeface="Arial"/>
              <a:cs typeface="Arial"/>
              <a:sym typeface="Arial"/>
            </a:endParaRPr>
          </a:p>
        </p:txBody>
      </p:sp>
      <p:cxnSp>
        <p:nvCxnSpPr>
          <p:cNvPr id="197" name="Google Shape;197;p18"/>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98" name="Google Shape;198;p1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99" name="Google Shape;199;p1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descr="Teacher Appreciation Night | Houston Rockets" id="200" name="Google Shape;200;p18"/>
          <p:cNvPicPr preferRelativeResize="0"/>
          <p:nvPr/>
        </p:nvPicPr>
        <p:blipFill rotWithShape="1">
          <a:blip r:embed="rId4">
            <a:alphaModFix/>
          </a:blip>
          <a:srcRect b="0" l="0" r="0" t="0"/>
          <a:stretch/>
        </p:blipFill>
        <p:spPr>
          <a:xfrm>
            <a:off x="2111071" y="3068173"/>
            <a:ext cx="4921857" cy="150646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9"/>
          <p:cNvSpPr txBox="1"/>
          <p:nvPr>
            <p:ph type="title"/>
          </p:nvPr>
        </p:nvSpPr>
        <p:spPr>
          <a:xfrm>
            <a:off x="1572578" y="491552"/>
            <a:ext cx="5903944" cy="552923"/>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en-US">
                <a:latin typeface="Arial"/>
                <a:ea typeface="Arial"/>
                <a:cs typeface="Arial"/>
                <a:sym typeface="Arial"/>
              </a:rPr>
              <a:t>INDIVIDUAL GAME AND SINGLE GAME TICKET SALES (ADVANCE SALES) </a:t>
            </a:r>
            <a:endParaRPr/>
          </a:p>
        </p:txBody>
      </p:sp>
      <p:sp>
        <p:nvSpPr>
          <p:cNvPr id="206" name="Google Shape;206;p19"/>
          <p:cNvSpPr txBox="1"/>
          <p:nvPr>
            <p:ph idx="1" type="body"/>
          </p:nvPr>
        </p:nvSpPr>
        <p:spPr>
          <a:xfrm>
            <a:off x="1572575" y="1569150"/>
            <a:ext cx="5904000" cy="1614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150"/>
              <a:buNone/>
            </a:pPr>
            <a:r>
              <a:rPr lang="en-US" sz="1600">
                <a:solidFill>
                  <a:schemeClr val="lt1"/>
                </a:solidFill>
                <a:latin typeface="Arial"/>
                <a:ea typeface="Arial"/>
                <a:cs typeface="Arial"/>
                <a:sym typeface="Arial"/>
              </a:rPr>
              <a:t>Many organizations promote the sale of</a:t>
            </a:r>
            <a:r>
              <a:rPr b="1" lang="en-US" sz="1600">
                <a:solidFill>
                  <a:schemeClr val="dk2"/>
                </a:solidFill>
                <a:latin typeface="Arial"/>
                <a:ea typeface="Arial"/>
                <a:cs typeface="Arial"/>
                <a:sym typeface="Arial"/>
              </a:rPr>
              <a:t> individual game tickets </a:t>
            </a:r>
            <a:r>
              <a:rPr lang="en-US" sz="1600">
                <a:solidFill>
                  <a:schemeClr val="lt1"/>
                </a:solidFill>
                <a:latin typeface="Arial"/>
                <a:ea typeface="Arial"/>
                <a:cs typeface="Arial"/>
                <a:sym typeface="Arial"/>
              </a:rPr>
              <a:t>to fans prior to the start of the season, game or event. </a:t>
            </a:r>
            <a:endParaRPr sz="1600">
              <a:latin typeface="Arial"/>
              <a:ea typeface="Arial"/>
              <a:cs typeface="Arial"/>
              <a:sym typeface="Arial"/>
            </a:endParaRPr>
          </a:p>
          <a:p>
            <a:pPr indent="0" lvl="0" marL="0" rtl="0" algn="ctr">
              <a:lnSpc>
                <a:spcPct val="100000"/>
              </a:lnSpc>
              <a:spcBef>
                <a:spcPts val="1600"/>
              </a:spcBef>
              <a:spcAft>
                <a:spcPts val="1600"/>
              </a:spcAft>
              <a:buSzPts val="1150"/>
              <a:buNone/>
            </a:pPr>
            <a:r>
              <a:rPr b="1" lang="en-US" sz="1600">
                <a:solidFill>
                  <a:schemeClr val="dk2"/>
                </a:solidFill>
                <a:latin typeface="Arial"/>
                <a:ea typeface="Arial"/>
                <a:cs typeface="Arial"/>
                <a:sym typeface="Arial"/>
              </a:rPr>
              <a:t> Advance sales</a:t>
            </a:r>
            <a:r>
              <a:rPr lang="en-US" sz="1600">
                <a:solidFill>
                  <a:srgbClr val="EF8600"/>
                </a:solidFill>
                <a:latin typeface="Arial"/>
                <a:ea typeface="Arial"/>
                <a:cs typeface="Arial"/>
                <a:sym typeface="Arial"/>
              </a:rPr>
              <a:t> </a:t>
            </a:r>
            <a:r>
              <a:rPr lang="en-US" sz="1600">
                <a:solidFill>
                  <a:schemeClr val="lt1"/>
                </a:solidFill>
                <a:latin typeface="Arial"/>
                <a:ea typeface="Arial"/>
                <a:cs typeface="Arial"/>
                <a:sym typeface="Arial"/>
              </a:rPr>
              <a:t>encourage fans to purchase tickets to individual events in advance to eliminate the risk of people changing their minds on the day of the game.</a:t>
            </a:r>
            <a:endParaRPr sz="1600">
              <a:solidFill>
                <a:schemeClr val="lt1"/>
              </a:solidFill>
              <a:latin typeface="Arial"/>
              <a:ea typeface="Arial"/>
              <a:cs typeface="Arial"/>
              <a:sym typeface="Arial"/>
            </a:endParaRPr>
          </a:p>
        </p:txBody>
      </p:sp>
      <p:cxnSp>
        <p:nvCxnSpPr>
          <p:cNvPr id="207" name="Google Shape;207;p19"/>
          <p:cNvCxnSpPr/>
          <p:nvPr/>
        </p:nvCxnSpPr>
        <p:spPr>
          <a:xfrm>
            <a:off x="3143050" y="1374371"/>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08" name="Google Shape;208;p1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09" name="Google Shape;209;p1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 name="Shape 42"/>
        <p:cNvGrpSpPr/>
        <p:nvPr/>
      </p:nvGrpSpPr>
      <p:grpSpPr>
        <a:xfrm>
          <a:off x="0" y="0"/>
          <a:ext cx="0" cy="0"/>
          <a:chOff x="0" y="0"/>
          <a:chExt cx="0" cy="0"/>
        </a:xfrm>
      </p:grpSpPr>
      <p:sp>
        <p:nvSpPr>
          <p:cNvPr id="43" name="Google Shape;43;p2"/>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TICKET SALES STRATEGIES</a:t>
            </a:r>
            <a:endParaRPr b="1">
              <a:latin typeface="Arial"/>
              <a:ea typeface="Arial"/>
              <a:cs typeface="Arial"/>
              <a:sym typeface="Arial"/>
            </a:endParaRPr>
          </a:p>
        </p:txBody>
      </p:sp>
      <p:sp>
        <p:nvSpPr>
          <p:cNvPr id="44" name="Google Shape;44;p2"/>
          <p:cNvSpPr txBox="1"/>
          <p:nvPr>
            <p:ph idx="1" type="body"/>
          </p:nvPr>
        </p:nvSpPr>
        <p:spPr>
          <a:xfrm>
            <a:off x="938500" y="1049532"/>
            <a:ext cx="3498000" cy="30399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Season tickets</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PSLs</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Ticket packages</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Premium seating </a:t>
            </a:r>
            <a:endParaRPr sz="1600">
              <a:latin typeface="Arial"/>
              <a:ea typeface="Arial"/>
              <a:cs typeface="Arial"/>
              <a:sym typeface="Arial"/>
            </a:endParaRPr>
          </a:p>
          <a:p>
            <a:pPr indent="-330200" lvl="0" marL="457200" rtl="0" algn="l">
              <a:lnSpc>
                <a:spcPct val="100000"/>
              </a:lnSpc>
              <a:spcBef>
                <a:spcPts val="1600"/>
              </a:spcBef>
              <a:spcAft>
                <a:spcPts val="1000"/>
              </a:spcAft>
              <a:buSzPts val="1600"/>
              <a:buFont typeface="Arial"/>
              <a:buChar char="●"/>
            </a:pPr>
            <a:r>
              <a:rPr lang="en-US" sz="1600">
                <a:latin typeface="Arial"/>
                <a:ea typeface="Arial"/>
                <a:cs typeface="Arial"/>
                <a:sym typeface="Arial"/>
              </a:rPr>
              <a:t>Luxury suites</a:t>
            </a:r>
            <a:endParaRPr sz="1600">
              <a:latin typeface="Arial"/>
              <a:ea typeface="Arial"/>
              <a:cs typeface="Arial"/>
              <a:sym typeface="Arial"/>
            </a:endParaRPr>
          </a:p>
        </p:txBody>
      </p:sp>
      <p:cxnSp>
        <p:nvCxnSpPr>
          <p:cNvPr id="45" name="Google Shape;45;p2"/>
          <p:cNvCxnSpPr/>
          <p:nvPr/>
        </p:nvCxnSpPr>
        <p:spPr>
          <a:xfrm>
            <a:off x="9385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46" name="Google Shape;46;p2"/>
          <p:cNvSpPr txBox="1"/>
          <p:nvPr/>
        </p:nvSpPr>
        <p:spPr>
          <a:xfrm>
            <a:off x="938500" y="3431150"/>
            <a:ext cx="6820200" cy="400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rgbClr val="000000"/>
              </a:buClr>
              <a:buSzPts val="1400"/>
              <a:buFont typeface="Arial"/>
              <a:buNone/>
            </a:pPr>
            <a:r>
              <a:rPr b="1" i="0" lang="en-US" sz="1400" u="none" cap="none" strike="noStrike">
                <a:solidFill>
                  <a:schemeClr val="lt1"/>
                </a:solidFill>
                <a:latin typeface="Arial"/>
                <a:ea typeface="Arial"/>
                <a:cs typeface="Arial"/>
                <a:sym typeface="Arial"/>
              </a:rPr>
              <a:t>To help maximize revenue generated through ticket sales, sports teams will engage in different strategies to sell as much of that inventory for every game or event as possible.</a:t>
            </a:r>
            <a:endParaRPr b="1" i="0" sz="1400" u="none" cap="none" strike="noStrike">
              <a:solidFill>
                <a:schemeClr val="lt1"/>
              </a:solidFill>
              <a:latin typeface="Arial"/>
              <a:ea typeface="Arial"/>
              <a:cs typeface="Arial"/>
              <a:sym typeface="Arial"/>
            </a:endParaRPr>
          </a:p>
        </p:txBody>
      </p:sp>
      <p:pic>
        <p:nvPicPr>
          <p:cNvPr id="47" name="Google Shape;47;p2"/>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48" name="Google Shape;48;p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49" name="Google Shape;49;p2"/>
          <p:cNvSpPr txBox="1"/>
          <p:nvPr/>
        </p:nvSpPr>
        <p:spPr>
          <a:xfrm>
            <a:off x="3789200" y="1049525"/>
            <a:ext cx="3952800" cy="3039900"/>
          </a:xfrm>
          <a:prstGeom prst="rect">
            <a:avLst/>
          </a:prstGeom>
          <a:noFill/>
          <a:ln>
            <a:noFill/>
          </a:ln>
        </p:spPr>
        <p:txBody>
          <a:bodyPr anchorCtr="0" anchor="t" bIns="91425" lIns="91425" spcFirstLastPara="1" rIns="91425" wrap="square" tIns="91425">
            <a:noAutofit/>
          </a:bodyPr>
          <a:lstStyle/>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Group ticket sales</a:t>
            </a:r>
            <a:endParaRPr sz="1600"/>
          </a:p>
          <a:p>
            <a:pPr indent="-330200" lvl="0" marL="457200" marR="0" rtl="0" algn="l">
              <a:lnSpc>
                <a:spcPct val="100000"/>
              </a:lnSpc>
              <a:spcBef>
                <a:spcPts val="100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Fan experience packages</a:t>
            </a:r>
            <a:endParaRPr sz="1600"/>
          </a:p>
          <a:p>
            <a:pPr indent="-330200" lvl="0" marL="457200" marR="0" rtl="0" algn="l">
              <a:lnSpc>
                <a:spcPct val="100000"/>
              </a:lnSpc>
              <a:spcBef>
                <a:spcPts val="100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Theme nights</a:t>
            </a:r>
            <a:endParaRPr sz="1600"/>
          </a:p>
          <a:p>
            <a:pPr indent="-330200" lvl="0" marL="457200" marR="0" rtl="0" algn="l">
              <a:lnSpc>
                <a:spcPct val="100000"/>
              </a:lnSpc>
              <a:spcBef>
                <a:spcPts val="100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Individual game and s</a:t>
            </a:r>
            <a:r>
              <a:rPr b="0" i="0" lang="en-US" sz="1600" u="none" cap="none" strike="noStrike">
                <a:solidFill>
                  <a:schemeClr val="lt1"/>
                </a:solidFill>
                <a:latin typeface="Arial"/>
                <a:ea typeface="Arial"/>
                <a:cs typeface="Arial"/>
                <a:sym typeface="Arial"/>
              </a:rPr>
              <a:t>ingle game ticket sales (advance sales) </a:t>
            </a:r>
            <a:endParaRPr sz="1600"/>
          </a:p>
          <a:p>
            <a:pPr indent="-330200" lvl="0" marL="457200" marR="0" rtl="0" algn="l">
              <a:lnSpc>
                <a:spcPct val="100000"/>
              </a:lnSpc>
              <a:spcBef>
                <a:spcPts val="1600"/>
              </a:spcBef>
              <a:spcAft>
                <a:spcPts val="100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Promotion</a:t>
            </a:r>
            <a:r>
              <a:rPr lang="en-US" sz="1600">
                <a:solidFill>
                  <a:schemeClr val="lt1"/>
                </a:solidFill>
              </a:rPr>
              <a:t>s</a:t>
            </a:r>
            <a:endParaRPr b="0" i="0" sz="1600" u="none"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0"/>
          <p:cNvSpPr txBox="1"/>
          <p:nvPr>
            <p:ph type="title"/>
          </p:nvPr>
        </p:nvSpPr>
        <p:spPr>
          <a:xfrm>
            <a:off x="790949" y="551925"/>
            <a:ext cx="75621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INDIVIDUAL GAME AND SINGLE GAME TICKET SALES (ADVANCED SALES) </a:t>
            </a:r>
            <a:endParaRPr b="1">
              <a:latin typeface="Arial"/>
              <a:ea typeface="Arial"/>
              <a:cs typeface="Arial"/>
              <a:sym typeface="Arial"/>
            </a:endParaRPr>
          </a:p>
        </p:txBody>
      </p:sp>
      <p:sp>
        <p:nvSpPr>
          <p:cNvPr id="215" name="Google Shape;215;p20"/>
          <p:cNvSpPr txBox="1"/>
          <p:nvPr>
            <p:ph idx="1" type="body"/>
          </p:nvPr>
        </p:nvSpPr>
        <p:spPr>
          <a:xfrm>
            <a:off x="790949" y="1524325"/>
            <a:ext cx="7436100" cy="2868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latin typeface="Arial"/>
                <a:ea typeface="Arial"/>
                <a:cs typeface="Arial"/>
                <a:sym typeface="Arial"/>
              </a:rPr>
              <a:t>Individual game and single game ticket sales (advanced sales) examples:</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The University of Wisconsin athletics office implements a policy that all reserved single game tickets MUST be purchased in advance and do not offer day-of-game (walk-up) single game sales.  All day-of-game sales are general admission tickets only. </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The Detroit Red Wings encouraged fans to sign up for ticket updates through the team’s ‘Red Wings eAlerts'  program, offering “priority access” to single game tickets </a:t>
            </a:r>
            <a:r>
              <a:rPr lang="en-US" sz="1600">
                <a:latin typeface="Arial"/>
                <a:ea typeface="Arial"/>
                <a:cs typeface="Arial"/>
                <a:sym typeface="Arial"/>
              </a:rPr>
              <a:t>without a</a:t>
            </a:r>
            <a:r>
              <a:rPr lang="en-US" sz="1600">
                <a:latin typeface="Arial"/>
                <a:ea typeface="Arial"/>
                <a:cs typeface="Arial"/>
                <a:sym typeface="Arial"/>
              </a:rPr>
              <a:t> convenience charge before seats go on sale to the general public. </a:t>
            </a:r>
            <a:endParaRPr sz="1600">
              <a:latin typeface="Arial"/>
              <a:ea typeface="Arial"/>
              <a:cs typeface="Arial"/>
              <a:sym typeface="Arial"/>
            </a:endParaRPr>
          </a:p>
          <a:p>
            <a:pPr indent="0" lvl="0" marL="0" rtl="0" algn="l">
              <a:lnSpc>
                <a:spcPct val="100000"/>
              </a:lnSpc>
              <a:spcBef>
                <a:spcPts val="1600"/>
              </a:spcBef>
              <a:spcAft>
                <a:spcPts val="1600"/>
              </a:spcAft>
              <a:buSzPts val="1150"/>
              <a:buNone/>
            </a:pPr>
            <a:r>
              <a:t/>
            </a:r>
            <a:endParaRPr sz="1600">
              <a:latin typeface="Arial"/>
              <a:ea typeface="Arial"/>
              <a:cs typeface="Arial"/>
              <a:sym typeface="Arial"/>
            </a:endParaRPr>
          </a:p>
        </p:txBody>
      </p:sp>
      <p:cxnSp>
        <p:nvCxnSpPr>
          <p:cNvPr id="216" name="Google Shape;216;p20"/>
          <p:cNvCxnSpPr/>
          <p:nvPr/>
        </p:nvCxnSpPr>
        <p:spPr>
          <a:xfrm>
            <a:off x="790949" y="5209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17" name="Google Shape;217;p20"/>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18" name="Google Shape;218;p2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1"/>
          <p:cNvSpPr txBox="1"/>
          <p:nvPr>
            <p:ph type="title"/>
          </p:nvPr>
        </p:nvSpPr>
        <p:spPr>
          <a:xfrm>
            <a:off x="1572578" y="415352"/>
            <a:ext cx="5904000" cy="552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en-US">
                <a:latin typeface="Arial"/>
                <a:ea typeface="Arial"/>
                <a:cs typeface="Arial"/>
                <a:sym typeface="Arial"/>
              </a:rPr>
              <a:t>TICKET PROMOTIONS</a:t>
            </a:r>
            <a:endParaRPr/>
          </a:p>
        </p:txBody>
      </p:sp>
      <p:sp>
        <p:nvSpPr>
          <p:cNvPr id="224" name="Google Shape;224;p21"/>
          <p:cNvSpPr txBox="1"/>
          <p:nvPr>
            <p:ph idx="1" type="body"/>
          </p:nvPr>
        </p:nvSpPr>
        <p:spPr>
          <a:xfrm>
            <a:off x="4619750" y="1067200"/>
            <a:ext cx="4253700" cy="3141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500">
                <a:solidFill>
                  <a:schemeClr val="lt1"/>
                </a:solidFill>
                <a:latin typeface="Arial"/>
                <a:ea typeface="Arial"/>
                <a:cs typeface="Arial"/>
                <a:sym typeface="Arial"/>
              </a:rPr>
              <a:t>Promotions for individual games can also help increase sales on game days.  Sports teams will implement a variety of promotions to boost attendance throughout the course of a season. </a:t>
            </a:r>
            <a:endParaRPr sz="1500">
              <a:latin typeface="Arial"/>
              <a:ea typeface="Arial"/>
              <a:cs typeface="Arial"/>
              <a:sym typeface="Arial"/>
            </a:endParaRPr>
          </a:p>
          <a:p>
            <a:pPr indent="0" lvl="0" marL="0" rtl="0" algn="l">
              <a:lnSpc>
                <a:spcPct val="100000"/>
              </a:lnSpc>
              <a:spcBef>
                <a:spcPts val="500"/>
              </a:spcBef>
              <a:spcAft>
                <a:spcPts val="0"/>
              </a:spcAft>
              <a:buSzPts val="1150"/>
              <a:buNone/>
            </a:pPr>
            <a:r>
              <a:rPr lang="en-US" sz="1500">
                <a:solidFill>
                  <a:schemeClr val="lt1"/>
                </a:solidFill>
                <a:latin typeface="Arial"/>
                <a:ea typeface="Arial"/>
                <a:cs typeface="Arial"/>
                <a:sym typeface="Arial"/>
              </a:rPr>
              <a:t>The most common promotions include game-day giveaways like bobbleheads and replica jerseys or “meal deal” promotions, including food and beverage with a ticket purchase.</a:t>
            </a:r>
            <a:endParaRPr sz="1500">
              <a:latin typeface="Arial"/>
              <a:ea typeface="Arial"/>
              <a:cs typeface="Arial"/>
              <a:sym typeface="Arial"/>
            </a:endParaRPr>
          </a:p>
          <a:p>
            <a:pPr indent="0" lvl="0" marL="0" rtl="0" algn="l">
              <a:lnSpc>
                <a:spcPct val="100000"/>
              </a:lnSpc>
              <a:spcBef>
                <a:spcPts val="500"/>
              </a:spcBef>
              <a:spcAft>
                <a:spcPts val="500"/>
              </a:spcAft>
              <a:buSzPts val="1150"/>
              <a:buNone/>
            </a:pPr>
            <a:r>
              <a:rPr lang="en-US" sz="1500">
                <a:latin typeface="Arial"/>
                <a:ea typeface="Arial"/>
                <a:cs typeface="Arial"/>
                <a:sym typeface="Arial"/>
              </a:rPr>
              <a:t>According to a Morning Consult study, 75% of sports fans expect a promotional item, like bobbleheads, if they buy a promotional ticket that incorporates a theme.</a:t>
            </a:r>
            <a:endParaRPr sz="1500">
              <a:latin typeface="Arial"/>
              <a:ea typeface="Arial"/>
              <a:cs typeface="Arial"/>
              <a:sym typeface="Arial"/>
            </a:endParaRPr>
          </a:p>
        </p:txBody>
      </p:sp>
      <p:cxnSp>
        <p:nvCxnSpPr>
          <p:cNvPr id="225" name="Google Shape;225;p21"/>
          <p:cNvCxnSpPr/>
          <p:nvPr/>
        </p:nvCxnSpPr>
        <p:spPr>
          <a:xfrm>
            <a:off x="3190500" y="968275"/>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26" name="Google Shape;226;p2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27" name="Google Shape;227;p2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28" name="Google Shape;228;p21"/>
          <p:cNvPicPr preferRelativeResize="0"/>
          <p:nvPr/>
        </p:nvPicPr>
        <p:blipFill rotWithShape="1">
          <a:blip r:embed="rId4">
            <a:alphaModFix/>
          </a:blip>
          <a:srcRect b="0" l="0" r="0" t="0"/>
          <a:stretch/>
        </p:blipFill>
        <p:spPr>
          <a:xfrm>
            <a:off x="346256" y="1436803"/>
            <a:ext cx="4033804" cy="226989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2"/>
          <p:cNvSpPr txBox="1"/>
          <p:nvPr>
            <p:ph type="title"/>
          </p:nvPr>
        </p:nvSpPr>
        <p:spPr>
          <a:xfrm>
            <a:off x="938500" y="445025"/>
            <a:ext cx="5735700" cy="552919"/>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TICKET PROMOTIONS</a:t>
            </a:r>
            <a:endParaRPr b="1">
              <a:latin typeface="Arial"/>
              <a:ea typeface="Arial"/>
              <a:cs typeface="Arial"/>
              <a:sym typeface="Arial"/>
            </a:endParaRPr>
          </a:p>
        </p:txBody>
      </p:sp>
      <p:cxnSp>
        <p:nvCxnSpPr>
          <p:cNvPr id="234" name="Google Shape;234;p22"/>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235" name="Google Shape;235;p22"/>
          <p:cNvSpPr txBox="1"/>
          <p:nvPr/>
        </p:nvSpPr>
        <p:spPr>
          <a:xfrm>
            <a:off x="1846850" y="4145550"/>
            <a:ext cx="5450400" cy="4002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1600"/>
              </a:spcAft>
              <a:buClr>
                <a:srgbClr val="000000"/>
              </a:buClr>
              <a:buSzPts val="1150"/>
              <a:buFont typeface="Arial"/>
              <a:buNone/>
            </a:pPr>
            <a:r>
              <a:rPr i="0" lang="en-US" sz="1200" u="none" cap="none" strike="noStrike">
                <a:solidFill>
                  <a:schemeClr val="lt1"/>
                </a:solidFill>
              </a:rPr>
              <a:t>The NHL’s Florida Panthers offer a promotional ticket package that includes a game ticket, a hot dog, parking, popcorn and one bottled water or soda. </a:t>
            </a:r>
            <a:endParaRPr i="0" sz="1200" u="none" cap="none" strike="noStrike">
              <a:solidFill>
                <a:schemeClr val="lt1"/>
              </a:solidFill>
            </a:endParaRPr>
          </a:p>
        </p:txBody>
      </p:sp>
      <p:pic>
        <p:nvPicPr>
          <p:cNvPr id="236" name="Google Shape;236;p22"/>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37" name="Google Shape;237;p2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38" name="Google Shape;238;p22"/>
          <p:cNvPicPr preferRelativeResize="0"/>
          <p:nvPr/>
        </p:nvPicPr>
        <p:blipFill rotWithShape="1">
          <a:blip r:embed="rId4">
            <a:alphaModFix/>
          </a:blip>
          <a:srcRect b="0" l="0" r="0" t="0"/>
          <a:stretch/>
        </p:blipFill>
        <p:spPr>
          <a:xfrm>
            <a:off x="1846852" y="1038473"/>
            <a:ext cx="5450296" cy="306655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23"/>
          <p:cNvSpPr txBox="1"/>
          <p:nvPr>
            <p:ph idx="4" type="title"/>
          </p:nvPr>
        </p:nvSpPr>
        <p:spPr>
          <a:xfrm>
            <a:off x="938499" y="445025"/>
            <a:ext cx="6026843"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COVID-19 IMPACT ON TICKET SALES</a:t>
            </a:r>
            <a:endParaRPr b="1">
              <a:latin typeface="Arial"/>
              <a:ea typeface="Arial"/>
              <a:cs typeface="Arial"/>
              <a:sym typeface="Arial"/>
            </a:endParaRPr>
          </a:p>
        </p:txBody>
      </p:sp>
      <p:cxnSp>
        <p:nvCxnSpPr>
          <p:cNvPr id="244" name="Google Shape;244;p23"/>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245" name="Google Shape;245;p23"/>
          <p:cNvSpPr txBox="1"/>
          <p:nvPr>
            <p:ph type="title"/>
          </p:nvPr>
        </p:nvSpPr>
        <p:spPr>
          <a:xfrm>
            <a:off x="3401691" y="2297541"/>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US" sz="2600">
                <a:solidFill>
                  <a:schemeClr val="lt2"/>
                </a:solidFill>
                <a:latin typeface="Arial"/>
                <a:ea typeface="Arial"/>
                <a:cs typeface="Arial"/>
                <a:sym typeface="Arial"/>
              </a:rPr>
              <a:t>$5.5 billion</a:t>
            </a:r>
            <a:endParaRPr b="1" sz="2600">
              <a:solidFill>
                <a:schemeClr val="lt2"/>
              </a:solidFill>
              <a:latin typeface="Arial"/>
              <a:ea typeface="Arial"/>
              <a:cs typeface="Arial"/>
              <a:sym typeface="Arial"/>
            </a:endParaRPr>
          </a:p>
        </p:txBody>
      </p:sp>
      <p:sp>
        <p:nvSpPr>
          <p:cNvPr id="246" name="Google Shape;246;p23"/>
          <p:cNvSpPr txBox="1"/>
          <p:nvPr>
            <p:ph idx="1" type="subTitle"/>
          </p:nvPr>
        </p:nvSpPr>
        <p:spPr>
          <a:xfrm>
            <a:off x="6127200" y="3025500"/>
            <a:ext cx="2368200"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sz="1200">
                <a:latin typeface="Arial"/>
                <a:ea typeface="Arial"/>
                <a:cs typeface="Arial"/>
                <a:sym typeface="Arial"/>
              </a:rPr>
              <a:t>Estimates suggest the concert industry could have lost as much as $9 billion in 2020 in ticket sales revenue thanks to the cancellation of shows due to the COVID-19 pandemic</a:t>
            </a:r>
            <a:endParaRPr/>
          </a:p>
        </p:txBody>
      </p:sp>
      <p:sp>
        <p:nvSpPr>
          <p:cNvPr id="247" name="Google Shape;247;p23"/>
          <p:cNvSpPr txBox="1"/>
          <p:nvPr>
            <p:ph idx="2" type="title"/>
          </p:nvPr>
        </p:nvSpPr>
        <p:spPr>
          <a:xfrm>
            <a:off x="6277788" y="2297562"/>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US" sz="2600">
                <a:solidFill>
                  <a:schemeClr val="lt2"/>
                </a:solidFill>
                <a:latin typeface="Arial"/>
                <a:ea typeface="Arial"/>
                <a:cs typeface="Arial"/>
                <a:sym typeface="Arial"/>
              </a:rPr>
              <a:t>$9 billion</a:t>
            </a:r>
            <a:endParaRPr b="1" sz="2600">
              <a:solidFill>
                <a:schemeClr val="lt2"/>
              </a:solidFill>
              <a:latin typeface="Arial"/>
              <a:ea typeface="Arial"/>
              <a:cs typeface="Arial"/>
              <a:sym typeface="Arial"/>
            </a:endParaRPr>
          </a:p>
        </p:txBody>
      </p:sp>
      <p:sp>
        <p:nvSpPr>
          <p:cNvPr id="248" name="Google Shape;248;p23"/>
          <p:cNvSpPr txBox="1"/>
          <p:nvPr>
            <p:ph idx="3" type="subTitle"/>
          </p:nvPr>
        </p:nvSpPr>
        <p:spPr>
          <a:xfrm>
            <a:off x="3238550" y="3025500"/>
            <a:ext cx="2368200"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sz="1200">
                <a:latin typeface="Arial"/>
                <a:ea typeface="Arial"/>
                <a:cs typeface="Arial"/>
                <a:sym typeface="Arial"/>
              </a:rPr>
              <a:t>If the NFL would have played the entire 2020 season without fans in stands, the league stood to lose $5.5 billion in stadium revenue (the sum of tickets, concessions, sponsors, parking and team stores)</a:t>
            </a:r>
            <a:endParaRPr/>
          </a:p>
        </p:txBody>
      </p:sp>
      <p:sp>
        <p:nvSpPr>
          <p:cNvPr id="249" name="Google Shape;249;p23"/>
          <p:cNvSpPr txBox="1"/>
          <p:nvPr>
            <p:ph idx="5" type="title"/>
          </p:nvPr>
        </p:nvSpPr>
        <p:spPr>
          <a:xfrm>
            <a:off x="537930" y="2297541"/>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US" sz="2600">
                <a:solidFill>
                  <a:schemeClr val="lt2"/>
                </a:solidFill>
                <a:latin typeface="Arial"/>
                <a:ea typeface="Arial"/>
                <a:cs typeface="Arial"/>
                <a:sym typeface="Arial"/>
              </a:rPr>
              <a:t>$1.1 billion</a:t>
            </a:r>
            <a:endParaRPr b="1" sz="2600">
              <a:solidFill>
                <a:schemeClr val="lt2"/>
              </a:solidFill>
              <a:latin typeface="Arial"/>
              <a:ea typeface="Arial"/>
              <a:cs typeface="Arial"/>
              <a:sym typeface="Arial"/>
            </a:endParaRPr>
          </a:p>
        </p:txBody>
      </p:sp>
      <p:sp>
        <p:nvSpPr>
          <p:cNvPr id="250" name="Google Shape;250;p23"/>
          <p:cNvSpPr txBox="1"/>
          <p:nvPr>
            <p:ph idx="6" type="subTitle"/>
          </p:nvPr>
        </p:nvSpPr>
        <p:spPr>
          <a:xfrm>
            <a:off x="352900" y="3025500"/>
            <a:ext cx="2368200"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sz="1200">
                <a:latin typeface="Arial"/>
                <a:ea typeface="Arial"/>
                <a:cs typeface="Arial"/>
                <a:sym typeface="Arial"/>
              </a:rPr>
              <a:t>The 130 schools that make up the Division I Football Bowl Subdivision (FBS) stood to lose nearly $1.1 billion in total football ticket sales when the pandemic forced postponements, cancellations and limited to no attendance on game days</a:t>
            </a:r>
            <a:endParaRPr/>
          </a:p>
        </p:txBody>
      </p:sp>
      <p:cxnSp>
        <p:nvCxnSpPr>
          <p:cNvPr id="251" name="Google Shape;251;p23"/>
          <p:cNvCxnSpPr/>
          <p:nvPr/>
        </p:nvCxnSpPr>
        <p:spPr>
          <a:xfrm>
            <a:off x="4299291" y="2845939"/>
            <a:ext cx="2718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cxnSp>
        <p:nvCxnSpPr>
          <p:cNvPr id="252" name="Google Shape;252;p23"/>
          <p:cNvCxnSpPr/>
          <p:nvPr/>
        </p:nvCxnSpPr>
        <p:spPr>
          <a:xfrm>
            <a:off x="7163051" y="2845939"/>
            <a:ext cx="2718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cxnSp>
        <p:nvCxnSpPr>
          <p:cNvPr id="253" name="Google Shape;253;p23"/>
          <p:cNvCxnSpPr/>
          <p:nvPr/>
        </p:nvCxnSpPr>
        <p:spPr>
          <a:xfrm>
            <a:off x="1435533" y="2845939"/>
            <a:ext cx="2718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54" name="Google Shape;254;p2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55" name="Google Shape;255;p2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grpSp>
        <p:nvGrpSpPr>
          <p:cNvPr id="256" name="Google Shape;256;p23"/>
          <p:cNvGrpSpPr/>
          <p:nvPr/>
        </p:nvGrpSpPr>
        <p:grpSpPr>
          <a:xfrm>
            <a:off x="1121440" y="1237169"/>
            <a:ext cx="899969" cy="880832"/>
            <a:chOff x="1130890" y="1558669"/>
            <a:chExt cx="899969" cy="880832"/>
          </a:xfrm>
        </p:grpSpPr>
        <p:sp>
          <p:nvSpPr>
            <p:cNvPr id="257" name="Google Shape;257;p23"/>
            <p:cNvSpPr/>
            <p:nvPr/>
          </p:nvSpPr>
          <p:spPr>
            <a:xfrm>
              <a:off x="1130890" y="1558669"/>
              <a:ext cx="899961" cy="880832"/>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8" name="Google Shape;258;p23"/>
            <p:cNvPicPr preferRelativeResize="0"/>
            <p:nvPr/>
          </p:nvPicPr>
          <p:blipFill>
            <a:blip r:embed="rId4">
              <a:alphaModFix/>
            </a:blip>
            <a:stretch>
              <a:fillRect/>
            </a:stretch>
          </p:blipFill>
          <p:spPr>
            <a:xfrm>
              <a:off x="1237638" y="1601926"/>
              <a:ext cx="793221" cy="793201"/>
            </a:xfrm>
            <a:prstGeom prst="rect">
              <a:avLst/>
            </a:prstGeom>
            <a:noFill/>
            <a:ln>
              <a:noFill/>
            </a:ln>
          </p:spPr>
        </p:pic>
      </p:grpSp>
      <p:grpSp>
        <p:nvGrpSpPr>
          <p:cNvPr id="259" name="Google Shape;259;p23"/>
          <p:cNvGrpSpPr/>
          <p:nvPr/>
        </p:nvGrpSpPr>
        <p:grpSpPr>
          <a:xfrm>
            <a:off x="3985209" y="1237168"/>
            <a:ext cx="899961" cy="880832"/>
            <a:chOff x="3988884" y="1545518"/>
            <a:chExt cx="899961" cy="880832"/>
          </a:xfrm>
        </p:grpSpPr>
        <p:sp>
          <p:nvSpPr>
            <p:cNvPr id="260" name="Google Shape;260;p23"/>
            <p:cNvSpPr/>
            <p:nvPr/>
          </p:nvSpPr>
          <p:spPr>
            <a:xfrm>
              <a:off x="3988884" y="1545518"/>
              <a:ext cx="899961" cy="880832"/>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NFL Logo transparent PNG - StickPNG" id="261" name="Google Shape;261;p23"/>
            <p:cNvPicPr preferRelativeResize="0"/>
            <p:nvPr/>
          </p:nvPicPr>
          <p:blipFill rotWithShape="1">
            <a:blip r:embed="rId5">
              <a:alphaModFix/>
            </a:blip>
            <a:srcRect b="0" l="0" r="0" t="0"/>
            <a:stretch/>
          </p:blipFill>
          <p:spPr>
            <a:xfrm>
              <a:off x="4136487" y="1595909"/>
              <a:ext cx="602489" cy="793201"/>
            </a:xfrm>
            <a:prstGeom prst="rect">
              <a:avLst/>
            </a:prstGeom>
            <a:noFill/>
            <a:ln>
              <a:noFill/>
            </a:ln>
          </p:spPr>
        </p:pic>
      </p:grpSp>
      <p:grpSp>
        <p:nvGrpSpPr>
          <p:cNvPr id="262" name="Google Shape;262;p23"/>
          <p:cNvGrpSpPr/>
          <p:nvPr/>
        </p:nvGrpSpPr>
        <p:grpSpPr>
          <a:xfrm>
            <a:off x="6848981" y="1237176"/>
            <a:ext cx="899961" cy="880832"/>
            <a:chOff x="7081906" y="1552451"/>
            <a:chExt cx="899961" cy="880832"/>
          </a:xfrm>
        </p:grpSpPr>
        <p:sp>
          <p:nvSpPr>
            <p:cNvPr id="263" name="Google Shape;263;p23"/>
            <p:cNvSpPr/>
            <p:nvPr/>
          </p:nvSpPr>
          <p:spPr>
            <a:xfrm>
              <a:off x="7081906" y="1552451"/>
              <a:ext cx="899961" cy="880832"/>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Lollapalooza – July 29-August 1, 2021 – Grant Park, Chicago" id="264" name="Google Shape;264;p23"/>
            <p:cNvPicPr preferRelativeResize="0"/>
            <p:nvPr/>
          </p:nvPicPr>
          <p:blipFill rotWithShape="1">
            <a:blip r:embed="rId6">
              <a:alphaModFix/>
            </a:blip>
            <a:srcRect b="0" l="0" r="0" t="0"/>
            <a:stretch/>
          </p:blipFill>
          <p:spPr>
            <a:xfrm>
              <a:off x="7186271" y="1678816"/>
              <a:ext cx="691230" cy="627159"/>
            </a:xfrm>
            <a:prstGeom prst="rect">
              <a:avLst/>
            </a:prstGeom>
            <a:noFill/>
            <a:ln>
              <a:noFill/>
            </a:ln>
          </p:spPr>
        </p:pic>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pic>
        <p:nvPicPr>
          <p:cNvPr id="269" name="Google Shape;269;p2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70" name="Google Shape;270;p2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71" name="Google Shape;271;p24"/>
          <p:cNvPicPr preferRelativeResize="0"/>
          <p:nvPr/>
        </p:nvPicPr>
        <p:blipFill rotWithShape="1">
          <a:blip r:embed="rId4">
            <a:alphaModFix/>
          </a:blip>
          <a:srcRect b="0" l="0" r="0" t="0"/>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3"/>
          <p:cNvSpPr txBox="1"/>
          <p:nvPr>
            <p:ph type="title"/>
          </p:nvPr>
        </p:nvSpPr>
        <p:spPr>
          <a:xfrm>
            <a:off x="1656700" y="480080"/>
            <a:ext cx="5735700" cy="552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en-US">
                <a:latin typeface="Arial"/>
                <a:ea typeface="Arial"/>
                <a:cs typeface="Arial"/>
                <a:sym typeface="Arial"/>
              </a:rPr>
              <a:t>SEASON TICKETS</a:t>
            </a:r>
            <a:endParaRPr/>
          </a:p>
        </p:txBody>
      </p:sp>
      <p:sp>
        <p:nvSpPr>
          <p:cNvPr id="55" name="Google Shape;55;p3"/>
          <p:cNvSpPr txBox="1"/>
          <p:nvPr>
            <p:ph idx="1" type="body"/>
          </p:nvPr>
        </p:nvSpPr>
        <p:spPr>
          <a:xfrm>
            <a:off x="1961200" y="1208325"/>
            <a:ext cx="5126700" cy="3039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1600"/>
              </a:spcAft>
              <a:buSzPts val="1150"/>
              <a:buNone/>
            </a:pPr>
            <a:r>
              <a:rPr b="1" lang="en-US" sz="1600">
                <a:solidFill>
                  <a:schemeClr val="dk2"/>
                </a:solidFill>
                <a:latin typeface="Arial"/>
                <a:ea typeface="Arial"/>
                <a:cs typeface="Arial"/>
                <a:sym typeface="Arial"/>
              </a:rPr>
              <a:t>Season tickets</a:t>
            </a:r>
            <a:r>
              <a:rPr b="1" lang="en-US" sz="1600">
                <a:latin typeface="Arial"/>
                <a:ea typeface="Arial"/>
                <a:cs typeface="Arial"/>
                <a:sym typeface="Arial"/>
              </a:rPr>
              <a:t> </a:t>
            </a:r>
            <a:r>
              <a:rPr lang="en-US" sz="1600">
                <a:latin typeface="Arial"/>
                <a:ea typeface="Arial"/>
                <a:cs typeface="Arial"/>
                <a:sym typeface="Arial"/>
              </a:rPr>
              <a:t>provide consumers with a ticket to every home game for a particular sport or event for one package price. Season tickets typically provide the core revenue stream for most professional sports teams and collegiate athletic programs.</a:t>
            </a:r>
            <a:endParaRPr sz="1600">
              <a:latin typeface="Arial"/>
              <a:ea typeface="Arial"/>
              <a:cs typeface="Arial"/>
              <a:sym typeface="Arial"/>
            </a:endParaRPr>
          </a:p>
        </p:txBody>
      </p:sp>
      <p:cxnSp>
        <p:nvCxnSpPr>
          <p:cNvPr id="56" name="Google Shape;56;p3"/>
          <p:cNvCxnSpPr/>
          <p:nvPr/>
        </p:nvCxnSpPr>
        <p:spPr>
          <a:xfrm>
            <a:off x="3143050" y="1046993"/>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57" name="Google Shape;57;p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58" name="Google Shape;58;p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descr="Shah Alam Titans Basketball Club – #letsdominate" id="59" name="Google Shape;59;p3"/>
          <p:cNvPicPr preferRelativeResize="0"/>
          <p:nvPr/>
        </p:nvPicPr>
        <p:blipFill rotWithShape="1">
          <a:blip r:embed="rId4">
            <a:alphaModFix/>
          </a:blip>
          <a:srcRect b="0" l="0" r="0" t="0"/>
          <a:stretch/>
        </p:blipFill>
        <p:spPr>
          <a:xfrm>
            <a:off x="1961249" y="2816315"/>
            <a:ext cx="5126602" cy="167600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4"/>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SEASON TICKETS</a:t>
            </a:r>
            <a:endParaRPr b="1">
              <a:latin typeface="Arial"/>
              <a:ea typeface="Arial"/>
              <a:cs typeface="Arial"/>
              <a:sym typeface="Arial"/>
            </a:endParaRPr>
          </a:p>
        </p:txBody>
      </p:sp>
      <p:sp>
        <p:nvSpPr>
          <p:cNvPr id="65" name="Google Shape;65;p4"/>
          <p:cNvSpPr txBox="1"/>
          <p:nvPr>
            <p:ph idx="1" type="body"/>
          </p:nvPr>
        </p:nvSpPr>
        <p:spPr>
          <a:xfrm>
            <a:off x="938500" y="976463"/>
            <a:ext cx="7172100" cy="356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500">
                <a:latin typeface="Arial"/>
                <a:ea typeface="Arial"/>
                <a:cs typeface="Arial"/>
                <a:sym typeface="Arial"/>
              </a:rPr>
              <a:t>Many teams offer benefits to season ticket packages to add value for ticket buyers.</a:t>
            </a:r>
            <a:endParaRPr sz="1500">
              <a:latin typeface="Arial"/>
              <a:ea typeface="Arial"/>
              <a:cs typeface="Arial"/>
              <a:sym typeface="Arial"/>
            </a:endParaRPr>
          </a:p>
          <a:p>
            <a:pPr indent="0" lvl="0" marL="0" rtl="0" algn="l">
              <a:lnSpc>
                <a:spcPct val="100000"/>
              </a:lnSpc>
              <a:spcBef>
                <a:spcPts val="0"/>
              </a:spcBef>
              <a:spcAft>
                <a:spcPts val="0"/>
              </a:spcAft>
              <a:buSzPts val="1150"/>
              <a:buNone/>
            </a:pPr>
            <a:r>
              <a:t/>
            </a:r>
            <a:endParaRPr sz="1500">
              <a:latin typeface="Arial"/>
              <a:ea typeface="Arial"/>
              <a:cs typeface="Arial"/>
              <a:sym typeface="Arial"/>
            </a:endParaRPr>
          </a:p>
          <a:p>
            <a:pPr indent="0" lvl="0" marL="0" rtl="0" algn="l">
              <a:lnSpc>
                <a:spcPct val="100000"/>
              </a:lnSpc>
              <a:spcBef>
                <a:spcPts val="0"/>
              </a:spcBef>
              <a:spcAft>
                <a:spcPts val="1600"/>
              </a:spcAft>
              <a:buSzPts val="1150"/>
              <a:buNone/>
            </a:pPr>
            <a:r>
              <a:t/>
            </a:r>
            <a:endParaRPr sz="1500">
              <a:latin typeface="Arial"/>
              <a:ea typeface="Arial"/>
              <a:cs typeface="Arial"/>
              <a:sym typeface="Arial"/>
            </a:endParaRPr>
          </a:p>
        </p:txBody>
      </p:sp>
      <p:cxnSp>
        <p:nvCxnSpPr>
          <p:cNvPr id="66" name="Google Shape;66;p4"/>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67" name="Google Shape;67;p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68" name="Google Shape;68;p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69" name="Google Shape;69;p4"/>
          <p:cNvPicPr preferRelativeResize="0"/>
          <p:nvPr/>
        </p:nvPicPr>
        <p:blipFill rotWithShape="1">
          <a:blip r:embed="rId4">
            <a:alphaModFix/>
          </a:blip>
          <a:srcRect b="0" l="0" r="0" t="0"/>
          <a:stretch/>
        </p:blipFill>
        <p:spPr>
          <a:xfrm>
            <a:off x="1875765" y="1463331"/>
            <a:ext cx="5297569" cy="2977506"/>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5"/>
          <p:cNvSpPr txBox="1"/>
          <p:nvPr>
            <p:ph type="title"/>
          </p:nvPr>
        </p:nvSpPr>
        <p:spPr>
          <a:xfrm>
            <a:off x="1704150" y="1340849"/>
            <a:ext cx="5735700" cy="552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en-US">
                <a:latin typeface="Arial"/>
                <a:ea typeface="Arial"/>
                <a:cs typeface="Arial"/>
                <a:sym typeface="Arial"/>
              </a:rPr>
              <a:t>PERSONAL SEAT LICENSES</a:t>
            </a:r>
            <a:endParaRPr/>
          </a:p>
        </p:txBody>
      </p:sp>
      <p:sp>
        <p:nvSpPr>
          <p:cNvPr id="75" name="Google Shape;75;p5"/>
          <p:cNvSpPr txBox="1"/>
          <p:nvPr>
            <p:ph idx="1" type="body"/>
          </p:nvPr>
        </p:nvSpPr>
        <p:spPr>
          <a:xfrm>
            <a:off x="1704150" y="1956150"/>
            <a:ext cx="5735700" cy="18465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150"/>
              <a:buNone/>
            </a:pPr>
            <a:r>
              <a:rPr b="1" lang="en-US" sz="1600">
                <a:solidFill>
                  <a:schemeClr val="dk2"/>
                </a:solidFill>
                <a:latin typeface="Arial"/>
                <a:ea typeface="Arial"/>
                <a:cs typeface="Arial"/>
                <a:sym typeface="Arial"/>
              </a:rPr>
              <a:t>Personal seat licenses</a:t>
            </a:r>
            <a:r>
              <a:rPr lang="en-US" sz="1600">
                <a:latin typeface="Arial"/>
                <a:ea typeface="Arial"/>
                <a:cs typeface="Arial"/>
                <a:sym typeface="Arial"/>
              </a:rPr>
              <a:t>, or </a:t>
            </a:r>
            <a:r>
              <a:rPr b="1" lang="en-US" sz="1600">
                <a:solidFill>
                  <a:schemeClr val="dk2"/>
                </a:solidFill>
                <a:latin typeface="Arial"/>
                <a:ea typeface="Arial"/>
                <a:cs typeface="Arial"/>
                <a:sym typeface="Arial"/>
              </a:rPr>
              <a:t>PSLs</a:t>
            </a:r>
            <a:r>
              <a:rPr b="1" lang="en-US" sz="1600">
                <a:latin typeface="Arial"/>
                <a:ea typeface="Arial"/>
                <a:cs typeface="Arial"/>
                <a:sym typeface="Arial"/>
              </a:rPr>
              <a:t>, </a:t>
            </a:r>
            <a:r>
              <a:rPr lang="en-US" sz="1600">
                <a:latin typeface="Arial"/>
                <a:ea typeface="Arial"/>
                <a:cs typeface="Arial"/>
                <a:sym typeface="Arial"/>
              </a:rPr>
              <a:t>which give the buyer the right to purchase season tickets for a specific seat within a stadium or venue. </a:t>
            </a:r>
            <a:endParaRPr sz="1600">
              <a:latin typeface="Arial"/>
              <a:ea typeface="Arial"/>
              <a:cs typeface="Arial"/>
              <a:sym typeface="Arial"/>
            </a:endParaRPr>
          </a:p>
          <a:p>
            <a:pPr indent="0" lvl="0" marL="0" rtl="0" algn="ctr">
              <a:lnSpc>
                <a:spcPct val="100000"/>
              </a:lnSpc>
              <a:spcBef>
                <a:spcPts val="1600"/>
              </a:spcBef>
              <a:spcAft>
                <a:spcPts val="1600"/>
              </a:spcAft>
              <a:buSzPts val="1150"/>
              <a:buNone/>
            </a:pPr>
            <a:r>
              <a:rPr b="1" lang="en-US" sz="1600">
                <a:solidFill>
                  <a:schemeClr val="dk2"/>
                </a:solidFill>
                <a:latin typeface="Arial"/>
                <a:ea typeface="Arial"/>
                <a:cs typeface="Arial"/>
                <a:sym typeface="Arial"/>
              </a:rPr>
              <a:t>PSLs</a:t>
            </a:r>
            <a:r>
              <a:rPr lang="en-US" sz="1600">
                <a:latin typeface="Arial"/>
                <a:ea typeface="Arial"/>
                <a:cs typeface="Arial"/>
                <a:sym typeface="Arial"/>
              </a:rPr>
              <a:t> are a strategy typically used as a tool for generating additional revenue to help offset the debt incurred during the construction of a new stadium or arena. </a:t>
            </a:r>
            <a:endParaRPr sz="1600">
              <a:latin typeface="Arial"/>
              <a:ea typeface="Arial"/>
              <a:cs typeface="Arial"/>
              <a:sym typeface="Arial"/>
            </a:endParaRPr>
          </a:p>
        </p:txBody>
      </p:sp>
      <p:cxnSp>
        <p:nvCxnSpPr>
          <p:cNvPr id="76" name="Google Shape;76;p5"/>
          <p:cNvCxnSpPr/>
          <p:nvPr/>
        </p:nvCxnSpPr>
        <p:spPr>
          <a:xfrm>
            <a:off x="3190500" y="1901568"/>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77" name="Google Shape;77;p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78" name="Google Shape;78;p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6"/>
          <p:cNvSpPr txBox="1"/>
          <p:nvPr>
            <p:ph type="title"/>
          </p:nvPr>
        </p:nvSpPr>
        <p:spPr>
          <a:xfrm>
            <a:off x="56895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PERSONAL SEAT LICENSES (PSLs)</a:t>
            </a:r>
            <a:r>
              <a:rPr b="1" lang="en-US">
                <a:latin typeface="Arial"/>
                <a:ea typeface="Arial"/>
                <a:cs typeface="Arial"/>
                <a:sym typeface="Arial"/>
              </a:rPr>
              <a:t> </a:t>
            </a:r>
            <a:endParaRPr b="1">
              <a:latin typeface="Arial"/>
              <a:ea typeface="Arial"/>
              <a:cs typeface="Arial"/>
              <a:sym typeface="Arial"/>
            </a:endParaRPr>
          </a:p>
        </p:txBody>
      </p:sp>
      <p:sp>
        <p:nvSpPr>
          <p:cNvPr id="84" name="Google Shape;84;p6"/>
          <p:cNvSpPr txBox="1"/>
          <p:nvPr>
            <p:ph idx="1" type="body"/>
          </p:nvPr>
        </p:nvSpPr>
        <p:spPr>
          <a:xfrm>
            <a:off x="568950" y="915725"/>
            <a:ext cx="8006100" cy="3598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800">
                <a:latin typeface="Arial"/>
                <a:ea typeface="Arial"/>
                <a:cs typeface="Arial"/>
                <a:sym typeface="Arial"/>
              </a:rPr>
              <a:t>Example</a:t>
            </a:r>
            <a:r>
              <a:rPr b="1" lang="en-US" sz="1800">
                <a:latin typeface="Arial"/>
                <a:ea typeface="Arial"/>
                <a:cs typeface="Arial"/>
                <a:sym typeface="Arial"/>
              </a:rPr>
              <a:t>:</a:t>
            </a:r>
            <a:endParaRPr b="1" sz="1800">
              <a:latin typeface="Arial"/>
              <a:ea typeface="Arial"/>
              <a:cs typeface="Arial"/>
              <a:sym typeface="Arial"/>
            </a:endParaRPr>
          </a:p>
          <a:p>
            <a:pPr indent="0" lvl="0" marL="0" rtl="0" algn="l">
              <a:lnSpc>
                <a:spcPct val="100000"/>
              </a:lnSpc>
              <a:spcBef>
                <a:spcPts val="0"/>
              </a:spcBef>
              <a:spcAft>
                <a:spcPts val="0"/>
              </a:spcAft>
              <a:buSzPts val="1150"/>
              <a:buNone/>
            </a:pPr>
            <a:r>
              <a:t/>
            </a:r>
            <a:endParaRPr sz="1500">
              <a:latin typeface="Arial"/>
              <a:ea typeface="Arial"/>
              <a:cs typeface="Arial"/>
              <a:sym typeface="Arial"/>
            </a:endParaRPr>
          </a:p>
          <a:p>
            <a:pPr indent="-323850" lvl="0" marL="457200" rtl="0" algn="l">
              <a:lnSpc>
                <a:spcPct val="100000"/>
              </a:lnSpc>
              <a:spcBef>
                <a:spcPts val="0"/>
              </a:spcBef>
              <a:spcAft>
                <a:spcPts val="0"/>
              </a:spcAft>
              <a:buSzPts val="1500"/>
              <a:buFont typeface="Arial"/>
              <a:buChar char="●"/>
            </a:pPr>
            <a:r>
              <a:rPr lang="en-US" sz="1500">
                <a:latin typeface="Arial"/>
                <a:ea typeface="Arial"/>
                <a:cs typeface="Arial"/>
                <a:sym typeface="Arial"/>
              </a:rPr>
              <a:t>The LA Rams have suggested that when they move into their new stadium in 2019, all seats will be sold with a PSL.</a:t>
            </a:r>
            <a:endParaRPr sz="1500">
              <a:latin typeface="Arial"/>
              <a:ea typeface="Arial"/>
              <a:cs typeface="Arial"/>
              <a:sym typeface="Arial"/>
            </a:endParaRPr>
          </a:p>
          <a:p>
            <a:pPr indent="-323850" lvl="1" marL="914400" rtl="0" algn="l">
              <a:lnSpc>
                <a:spcPct val="100000"/>
              </a:lnSpc>
              <a:spcBef>
                <a:spcPts val="500"/>
              </a:spcBef>
              <a:spcAft>
                <a:spcPts val="0"/>
              </a:spcAft>
              <a:buSzPts val="1500"/>
              <a:buFont typeface="Arial"/>
              <a:buChar char="○"/>
            </a:pPr>
            <a:r>
              <a:rPr lang="en-US" sz="1500">
                <a:latin typeface="Arial"/>
                <a:ea typeface="Arial"/>
                <a:cs typeface="Arial"/>
                <a:sym typeface="Arial"/>
              </a:rPr>
              <a:t>Sports business analysts have suggested the franchise will be able to charge more than the Cowboys ($150,000/seat) for their premier inventory.</a:t>
            </a:r>
            <a:endParaRPr sz="1500">
              <a:latin typeface="Arial"/>
              <a:ea typeface="Arial"/>
              <a:cs typeface="Arial"/>
              <a:sym typeface="Arial"/>
            </a:endParaRPr>
          </a:p>
          <a:p>
            <a:pPr indent="-323850" lvl="1" marL="914400" rtl="0" algn="l">
              <a:lnSpc>
                <a:spcPct val="100000"/>
              </a:lnSpc>
              <a:spcBef>
                <a:spcPts val="500"/>
              </a:spcBef>
              <a:spcAft>
                <a:spcPts val="0"/>
              </a:spcAft>
              <a:buSzPts val="1500"/>
              <a:buFont typeface="Arial"/>
              <a:buChar char="○"/>
            </a:pPr>
            <a:r>
              <a:rPr lang="en-US" sz="1500">
                <a:latin typeface="Arial"/>
                <a:ea typeface="Arial"/>
                <a:cs typeface="Arial"/>
                <a:sym typeface="Arial"/>
              </a:rPr>
              <a:t>The Rams began taking $100 deposits on their website in 2016 to gauge fan interest and so many logged-on to sign up that the team's website crashed.</a:t>
            </a:r>
            <a:endParaRPr sz="1500">
              <a:latin typeface="Arial"/>
              <a:ea typeface="Arial"/>
              <a:cs typeface="Arial"/>
              <a:sym typeface="Arial"/>
            </a:endParaRPr>
          </a:p>
          <a:p>
            <a:pPr indent="-323850" lvl="1" marL="914400" rtl="0" algn="l">
              <a:lnSpc>
                <a:spcPct val="100000"/>
              </a:lnSpc>
              <a:spcBef>
                <a:spcPts val="500"/>
              </a:spcBef>
              <a:spcAft>
                <a:spcPts val="0"/>
              </a:spcAft>
              <a:buSzPts val="1500"/>
              <a:buFont typeface="Arial"/>
              <a:buChar char="○"/>
            </a:pPr>
            <a:r>
              <a:rPr lang="en-US" sz="1500">
                <a:latin typeface="Arial"/>
                <a:ea typeface="Arial"/>
                <a:cs typeface="Arial"/>
                <a:sym typeface="Arial"/>
              </a:rPr>
              <a:t>In 2022, revenue generated from the sale of seat licenses surpassed $600 million for the Los Angeles Rams at the team’s new SoFi Stadium (via Sports Business Journal).</a:t>
            </a:r>
            <a:endParaRPr sz="1500">
              <a:latin typeface="Arial"/>
              <a:ea typeface="Arial"/>
              <a:cs typeface="Arial"/>
              <a:sym typeface="Arial"/>
            </a:endParaRPr>
          </a:p>
          <a:p>
            <a:pPr indent="-323850" lvl="0" marL="457200" rtl="0" algn="l">
              <a:lnSpc>
                <a:spcPct val="100000"/>
              </a:lnSpc>
              <a:spcBef>
                <a:spcPts val="500"/>
              </a:spcBef>
              <a:spcAft>
                <a:spcPts val="0"/>
              </a:spcAft>
              <a:buSzPts val="1500"/>
              <a:buFont typeface="Arial"/>
              <a:buChar char="●"/>
            </a:pPr>
            <a:r>
              <a:rPr lang="en-US" sz="1500">
                <a:latin typeface="Arial"/>
                <a:ea typeface="Arial"/>
                <a:cs typeface="Arial"/>
                <a:sym typeface="Arial"/>
              </a:rPr>
              <a:t>In 2023, the sale of PSLs were expected to generate between $100 and $200 million for the Buffalo Bills as they move into a new stadium in 2026, and all proceeds are expected to be used for stadium construction (via Buffalo News).</a:t>
            </a:r>
            <a:endParaRPr sz="1500">
              <a:latin typeface="Arial"/>
              <a:ea typeface="Arial"/>
              <a:cs typeface="Arial"/>
              <a:sym typeface="Arial"/>
            </a:endParaRPr>
          </a:p>
          <a:p>
            <a:pPr indent="-344488" lvl="0" marL="344488" rtl="0" algn="l">
              <a:lnSpc>
                <a:spcPct val="100000"/>
              </a:lnSpc>
              <a:spcBef>
                <a:spcPts val="600"/>
              </a:spcBef>
              <a:spcAft>
                <a:spcPts val="0"/>
              </a:spcAft>
              <a:buSzPts val="1150"/>
              <a:buNone/>
            </a:pPr>
            <a:r>
              <a:t/>
            </a:r>
            <a:endParaRPr sz="1500">
              <a:latin typeface="Arial"/>
              <a:ea typeface="Arial"/>
              <a:cs typeface="Arial"/>
              <a:sym typeface="Arial"/>
            </a:endParaRPr>
          </a:p>
          <a:p>
            <a:pPr indent="0" lvl="0" marL="0" rtl="0" algn="l">
              <a:lnSpc>
                <a:spcPct val="100000"/>
              </a:lnSpc>
              <a:spcBef>
                <a:spcPts val="600"/>
              </a:spcBef>
              <a:spcAft>
                <a:spcPts val="1600"/>
              </a:spcAft>
              <a:buSzPts val="1150"/>
              <a:buNone/>
            </a:pPr>
            <a:r>
              <a:t/>
            </a:r>
            <a:endParaRPr sz="1500">
              <a:latin typeface="Arial"/>
              <a:ea typeface="Arial"/>
              <a:cs typeface="Arial"/>
              <a:sym typeface="Arial"/>
            </a:endParaRPr>
          </a:p>
        </p:txBody>
      </p:sp>
      <p:cxnSp>
        <p:nvCxnSpPr>
          <p:cNvPr id="85" name="Google Shape;85;p6"/>
          <p:cNvCxnSpPr/>
          <p:nvPr/>
        </p:nvCxnSpPr>
        <p:spPr>
          <a:xfrm>
            <a:off x="56895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86" name="Google Shape;86;p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87" name="Google Shape;87;p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7"/>
          <p:cNvSpPr txBox="1"/>
          <p:nvPr>
            <p:ph type="title"/>
          </p:nvPr>
        </p:nvSpPr>
        <p:spPr>
          <a:xfrm>
            <a:off x="1704150" y="1117518"/>
            <a:ext cx="5735700" cy="552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en-US">
                <a:latin typeface="Arial"/>
                <a:ea typeface="Arial"/>
                <a:cs typeface="Arial"/>
                <a:sym typeface="Arial"/>
              </a:rPr>
              <a:t>TICKET PACKAGES</a:t>
            </a:r>
            <a:endParaRPr/>
          </a:p>
        </p:txBody>
      </p:sp>
      <p:sp>
        <p:nvSpPr>
          <p:cNvPr id="93" name="Google Shape;93;p7"/>
          <p:cNvSpPr txBox="1"/>
          <p:nvPr>
            <p:ph idx="1" type="body"/>
          </p:nvPr>
        </p:nvSpPr>
        <p:spPr>
          <a:xfrm>
            <a:off x="1765350" y="1797872"/>
            <a:ext cx="5613300" cy="2075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150"/>
              <a:buNone/>
            </a:pPr>
            <a:r>
              <a:rPr lang="en-US" sz="1500">
                <a:solidFill>
                  <a:schemeClr val="lt1"/>
                </a:solidFill>
                <a:latin typeface="Arial"/>
                <a:ea typeface="Arial"/>
                <a:cs typeface="Arial"/>
                <a:sym typeface="Arial"/>
              </a:rPr>
              <a:t>A</a:t>
            </a:r>
            <a:r>
              <a:rPr lang="en-US" sz="1500">
                <a:solidFill>
                  <a:srgbClr val="EF8600"/>
                </a:solidFill>
                <a:latin typeface="Arial"/>
                <a:ea typeface="Arial"/>
                <a:cs typeface="Arial"/>
                <a:sym typeface="Arial"/>
              </a:rPr>
              <a:t> </a:t>
            </a:r>
            <a:r>
              <a:rPr b="1" lang="en-US" sz="1500">
                <a:solidFill>
                  <a:schemeClr val="dk2"/>
                </a:solidFill>
                <a:latin typeface="Arial"/>
                <a:ea typeface="Arial"/>
                <a:cs typeface="Arial"/>
                <a:sym typeface="Arial"/>
              </a:rPr>
              <a:t>ticket package </a:t>
            </a:r>
            <a:r>
              <a:rPr lang="en-US" sz="1500">
                <a:solidFill>
                  <a:schemeClr val="lt1"/>
                </a:solidFill>
                <a:latin typeface="Arial"/>
                <a:ea typeface="Arial"/>
                <a:cs typeface="Arial"/>
                <a:sym typeface="Arial"/>
              </a:rPr>
              <a:t>is a sales approach that involves grouping together a select number of games, often at a discounted price.</a:t>
            </a:r>
            <a:endParaRPr sz="1500"/>
          </a:p>
          <a:p>
            <a:pPr indent="0" lvl="0" marL="0" rtl="0" algn="ctr">
              <a:lnSpc>
                <a:spcPct val="100000"/>
              </a:lnSpc>
              <a:spcBef>
                <a:spcPts val="1600"/>
              </a:spcBef>
              <a:spcAft>
                <a:spcPts val="0"/>
              </a:spcAft>
              <a:buSzPts val="1150"/>
              <a:buNone/>
            </a:pPr>
            <a:r>
              <a:rPr lang="en-US" sz="1500">
                <a:solidFill>
                  <a:schemeClr val="lt1"/>
                </a:solidFill>
                <a:latin typeface="Arial"/>
                <a:ea typeface="Arial"/>
                <a:cs typeface="Arial"/>
                <a:sym typeface="Arial"/>
              </a:rPr>
              <a:t>Sports teams generally offer a special rate and/or an additional benefit for committing to a greater number of games. </a:t>
            </a:r>
            <a:endParaRPr sz="1500">
              <a:latin typeface="Arial"/>
              <a:ea typeface="Arial"/>
              <a:cs typeface="Arial"/>
              <a:sym typeface="Arial"/>
            </a:endParaRPr>
          </a:p>
          <a:p>
            <a:pPr indent="0" lvl="0" marL="0" rtl="0" algn="ctr">
              <a:lnSpc>
                <a:spcPct val="100000"/>
              </a:lnSpc>
              <a:spcBef>
                <a:spcPts val="1600"/>
              </a:spcBef>
              <a:spcAft>
                <a:spcPts val="0"/>
              </a:spcAft>
              <a:buSzPts val="1150"/>
              <a:buNone/>
            </a:pPr>
            <a:r>
              <a:rPr lang="en-US" sz="1500">
                <a:solidFill>
                  <a:schemeClr val="lt1"/>
                </a:solidFill>
                <a:latin typeface="Arial"/>
                <a:ea typeface="Arial"/>
                <a:cs typeface="Arial"/>
                <a:sym typeface="Arial"/>
              </a:rPr>
              <a:t>Packages offer flexibility for consumer purchases by requiring smaller financial and time commitments to purchase game or event tickets.</a:t>
            </a:r>
            <a:endParaRPr sz="1500">
              <a:solidFill>
                <a:schemeClr val="lt1"/>
              </a:solidFill>
              <a:latin typeface="Arial"/>
              <a:ea typeface="Arial"/>
              <a:cs typeface="Arial"/>
              <a:sym typeface="Arial"/>
            </a:endParaRPr>
          </a:p>
        </p:txBody>
      </p:sp>
      <p:cxnSp>
        <p:nvCxnSpPr>
          <p:cNvPr id="94" name="Google Shape;94;p7"/>
          <p:cNvCxnSpPr/>
          <p:nvPr/>
        </p:nvCxnSpPr>
        <p:spPr>
          <a:xfrm>
            <a:off x="3190500" y="1733049"/>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95" name="Google Shape;95;p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96" name="Google Shape;96;p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8"/>
          <p:cNvSpPr txBox="1"/>
          <p:nvPr>
            <p:ph type="title"/>
          </p:nvPr>
        </p:nvSpPr>
        <p:spPr>
          <a:xfrm>
            <a:off x="948700" y="414022"/>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TICKET PACKAGES</a:t>
            </a:r>
            <a:endParaRPr b="1">
              <a:latin typeface="Arial"/>
              <a:ea typeface="Arial"/>
              <a:cs typeface="Arial"/>
              <a:sym typeface="Arial"/>
            </a:endParaRPr>
          </a:p>
        </p:txBody>
      </p:sp>
      <p:cxnSp>
        <p:nvCxnSpPr>
          <p:cNvPr id="102" name="Google Shape;102;p8"/>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03" name="Google Shape;103;p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04" name="Google Shape;104;p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105" name="Google Shape;105;p8"/>
          <p:cNvPicPr preferRelativeResize="0"/>
          <p:nvPr/>
        </p:nvPicPr>
        <p:blipFill rotWithShape="1">
          <a:blip r:embed="rId4">
            <a:alphaModFix/>
          </a:blip>
          <a:srcRect b="0" l="0" r="0" t="0"/>
          <a:stretch/>
        </p:blipFill>
        <p:spPr>
          <a:xfrm>
            <a:off x="1704149" y="958114"/>
            <a:ext cx="5735700" cy="3227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9"/>
          <p:cNvSpPr txBox="1"/>
          <p:nvPr>
            <p:ph type="title"/>
          </p:nvPr>
        </p:nvSpPr>
        <p:spPr>
          <a:xfrm>
            <a:off x="8514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TICKET PACKAGES</a:t>
            </a:r>
            <a:endParaRPr b="1">
              <a:latin typeface="Arial"/>
              <a:ea typeface="Arial"/>
              <a:cs typeface="Arial"/>
              <a:sym typeface="Arial"/>
            </a:endParaRPr>
          </a:p>
        </p:txBody>
      </p:sp>
      <p:sp>
        <p:nvSpPr>
          <p:cNvPr id="111" name="Google Shape;111;p9"/>
          <p:cNvSpPr txBox="1"/>
          <p:nvPr>
            <p:ph idx="1" type="body"/>
          </p:nvPr>
        </p:nvSpPr>
        <p:spPr>
          <a:xfrm>
            <a:off x="851400" y="1115350"/>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800">
                <a:latin typeface="Arial"/>
                <a:ea typeface="Arial"/>
                <a:cs typeface="Arial"/>
                <a:sym typeface="Arial"/>
              </a:rPr>
              <a:t>FLEX Ticketing</a:t>
            </a:r>
            <a:endParaRPr b="1" sz="18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Another popular ticket sales packaging strategy is to offer “</a:t>
            </a:r>
            <a:r>
              <a:rPr b="1" lang="en-US" sz="1600">
                <a:solidFill>
                  <a:schemeClr val="dk2"/>
                </a:solidFill>
                <a:latin typeface="Arial"/>
                <a:ea typeface="Arial"/>
                <a:cs typeface="Arial"/>
                <a:sym typeface="Arial"/>
              </a:rPr>
              <a:t>flex</a:t>
            </a:r>
            <a:r>
              <a:rPr lang="en-US" sz="1600">
                <a:latin typeface="Arial"/>
                <a:ea typeface="Arial"/>
                <a:cs typeface="Arial"/>
                <a:sym typeface="Arial"/>
              </a:rPr>
              <a:t>” </a:t>
            </a:r>
            <a:r>
              <a:rPr b="1" lang="en-US" sz="1600">
                <a:solidFill>
                  <a:schemeClr val="dk2"/>
                </a:solidFill>
                <a:latin typeface="Arial"/>
                <a:ea typeface="Arial"/>
                <a:cs typeface="Arial"/>
                <a:sym typeface="Arial"/>
              </a:rPr>
              <a:t>ticket plans</a:t>
            </a:r>
            <a:r>
              <a:rPr lang="en-US" sz="1600">
                <a:latin typeface="Arial"/>
                <a:ea typeface="Arial"/>
                <a:cs typeface="Arial"/>
                <a:sym typeface="Arial"/>
              </a:rPr>
              <a:t>.</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The “Orlando Flex” ticket package offers buyers access to numerous different parks, including Universal Studios Sea World, Wet N Wild and Busch Gardens .</a:t>
            </a:r>
            <a:endParaRPr sz="1600">
              <a:latin typeface="Arial"/>
              <a:ea typeface="Arial"/>
              <a:cs typeface="Arial"/>
              <a:sym typeface="Arial"/>
            </a:endParaRPr>
          </a:p>
          <a:p>
            <a:pPr indent="-330200" lvl="1" marL="914400" rtl="0" algn="l">
              <a:lnSpc>
                <a:spcPct val="100000"/>
              </a:lnSpc>
              <a:spcBef>
                <a:spcPts val="1000"/>
              </a:spcBef>
              <a:spcAft>
                <a:spcPts val="0"/>
              </a:spcAft>
              <a:buSzPts val="1600"/>
              <a:buFont typeface="Arial"/>
              <a:buChar char="○"/>
            </a:pPr>
            <a:r>
              <a:rPr lang="en-US" sz="1600">
                <a:latin typeface="Arial"/>
                <a:ea typeface="Arial"/>
                <a:cs typeface="Arial"/>
                <a:sym typeface="Arial"/>
              </a:rPr>
              <a:t>Flex package purchasers only pay for parking once and the package is good for 14 consecutive days.</a:t>
            </a:r>
            <a:endParaRPr sz="1600">
              <a:latin typeface="Arial"/>
              <a:ea typeface="Arial"/>
              <a:cs typeface="Arial"/>
              <a:sym typeface="Arial"/>
            </a:endParaRPr>
          </a:p>
          <a:p>
            <a:pPr indent="-330200" lvl="1" marL="914400" rtl="0" algn="l">
              <a:lnSpc>
                <a:spcPct val="100000"/>
              </a:lnSpc>
              <a:spcBef>
                <a:spcPts val="1000"/>
              </a:spcBef>
              <a:spcAft>
                <a:spcPts val="0"/>
              </a:spcAft>
              <a:buSzPts val="1600"/>
              <a:buFont typeface="Arial"/>
              <a:buChar char="○"/>
            </a:pPr>
            <a:r>
              <a:rPr lang="en-US" sz="1600">
                <a:latin typeface="Arial"/>
                <a:ea typeface="Arial"/>
                <a:cs typeface="Arial"/>
                <a:sym typeface="Arial"/>
              </a:rPr>
              <a:t>Flex package buyers can “jump” between parks as many times as they wish during those 14 days.</a:t>
            </a:r>
            <a:endParaRPr sz="1600">
              <a:latin typeface="Arial"/>
              <a:ea typeface="Arial"/>
              <a:cs typeface="Arial"/>
              <a:sym typeface="Arial"/>
            </a:endParaRPr>
          </a:p>
          <a:p>
            <a:pPr indent="0" lvl="0" marL="0" rtl="0" algn="l">
              <a:lnSpc>
                <a:spcPct val="100000"/>
              </a:lnSpc>
              <a:spcBef>
                <a:spcPts val="1600"/>
              </a:spcBef>
              <a:spcAft>
                <a:spcPts val="1600"/>
              </a:spcAft>
              <a:buSzPts val="1150"/>
              <a:buNone/>
            </a:pPr>
            <a:r>
              <a:t/>
            </a:r>
            <a:endParaRPr sz="1600">
              <a:latin typeface="Arial"/>
              <a:ea typeface="Arial"/>
              <a:cs typeface="Arial"/>
              <a:sym typeface="Arial"/>
            </a:endParaRPr>
          </a:p>
        </p:txBody>
      </p:sp>
      <p:cxnSp>
        <p:nvCxnSpPr>
          <p:cNvPr id="112" name="Google Shape;112;p9"/>
          <p:cNvCxnSpPr/>
          <p:nvPr/>
        </p:nvCxnSpPr>
        <p:spPr>
          <a:xfrm>
            <a:off x="8514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13" name="Google Shape;113;p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14" name="Google Shape;114;p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Kelly, Bob</dc:creator>
</cp:coreProperties>
</file>