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5143500" cx="9144000"/>
  <p:notesSz cx="6858000" cy="9144000"/>
  <p:embeddedFontLst>
    <p:embeddedFont>
      <p:font typeface="Montserrat"/>
      <p:regular r:id="rId21"/>
      <p:bold r:id="rId22"/>
      <p:italic r:id="rId23"/>
      <p:boldItalic r:id="rId24"/>
    </p:embeddedFont>
    <p:embeddedFont>
      <p:font typeface="Oswald"/>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7" roundtripDataSignature="AMtx7miQEHA57/OZjJiF36fPoBHgfl954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Montserrat-bold.fntdata"/><Relationship Id="rId21" Type="http://schemas.openxmlformats.org/officeDocument/2006/relationships/font" Target="fonts/Montserrat-regular.fntdata"/><Relationship Id="rId24" Type="http://schemas.openxmlformats.org/officeDocument/2006/relationships/font" Target="fonts/Montserrat-boldItalic.fntdata"/><Relationship Id="rId23"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swald-bold.fntdata"/><Relationship Id="rId25" Type="http://schemas.openxmlformats.org/officeDocument/2006/relationships/font" Target="fonts/Oswald-regular.fntdata"/><Relationship Id="rId27"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 name="Google Shape;11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 name="Google Shape;15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 name="Google Shape;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 name="Google Shape;5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 name="Google Shape;6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8"/>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8"/>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9"/>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 name="Shape 15"/>
        <p:cNvGrpSpPr/>
        <p:nvPr/>
      </p:nvGrpSpPr>
      <p:grpSpPr>
        <a:xfrm>
          <a:off x="0" y="0"/>
          <a:ext cx="0" cy="0"/>
          <a:chOff x="0" y="0"/>
          <a:chExt cx="0" cy="0"/>
        </a:xfrm>
      </p:grpSpPr>
      <p:sp>
        <p:nvSpPr>
          <p:cNvPr id="16" name="Google Shape;16;p2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 name="Google Shape;17;p21"/>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8" name="Google Shape;18;p21"/>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9.jpg"/><Relationship Id="rId5" Type="http://schemas.openxmlformats.org/officeDocument/2006/relationships/image" Target="../media/image8.png"/><Relationship Id="rId6"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3.jpg"/><Relationship Id="rId5"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1326444" y="1950074"/>
            <a:ext cx="6491112"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TICKETING TECHNOLOGIES </a:t>
            </a:r>
            <a:endParaRPr/>
          </a:p>
        </p:txBody>
      </p:sp>
      <p:sp>
        <p:nvSpPr>
          <p:cNvPr id="24" name="Google Shape;24;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LESSON 9.4</a:t>
            </a:r>
            <a:endParaRPr b="0" sz="220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 name="Google Shape;26;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109" name="Google Shape;109;p10"/>
          <p:cNvSpPr txBox="1"/>
          <p:nvPr>
            <p:ph idx="1" type="body"/>
          </p:nvPr>
        </p:nvSpPr>
        <p:spPr>
          <a:xfrm>
            <a:off x="1026200" y="1312425"/>
            <a:ext cx="3622800" cy="177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latin typeface="Arial"/>
                <a:ea typeface="Arial"/>
                <a:cs typeface="Arial"/>
                <a:sym typeface="Arial"/>
              </a:rPr>
              <a:t>Pricing And Payment Options</a:t>
            </a:r>
            <a:endParaRPr b="1" sz="1800">
              <a:latin typeface="Arial"/>
              <a:ea typeface="Arial"/>
              <a:cs typeface="Arial"/>
              <a:sym typeface="Arial"/>
            </a:endParaRPr>
          </a:p>
          <a:p>
            <a:pPr indent="-492125" lvl="0" marL="463550" rtl="0" algn="l">
              <a:lnSpc>
                <a:spcPct val="100000"/>
              </a:lnSpc>
              <a:spcBef>
                <a:spcPts val="1000"/>
              </a:spcBef>
              <a:spcAft>
                <a:spcPts val="0"/>
              </a:spcAft>
              <a:buSzPts val="1600"/>
              <a:buFont typeface="Arial"/>
              <a:buChar char="●"/>
            </a:pPr>
            <a:r>
              <a:rPr lang="en" sz="1600">
                <a:solidFill>
                  <a:schemeClr val="lt1"/>
                </a:solidFill>
                <a:latin typeface="Arial"/>
                <a:ea typeface="Arial"/>
                <a:cs typeface="Arial"/>
                <a:sym typeface="Arial"/>
              </a:rPr>
              <a:t>Dynamic pricing</a:t>
            </a:r>
            <a:endParaRPr sz="1600">
              <a:latin typeface="Arial"/>
              <a:ea typeface="Arial"/>
              <a:cs typeface="Arial"/>
              <a:sym typeface="Arial"/>
            </a:endParaRPr>
          </a:p>
          <a:p>
            <a:pPr indent="-492125" lvl="0" marL="463550" rtl="0" algn="l">
              <a:lnSpc>
                <a:spcPct val="100000"/>
              </a:lnSpc>
              <a:spcBef>
                <a:spcPts val="600"/>
              </a:spcBef>
              <a:spcAft>
                <a:spcPts val="0"/>
              </a:spcAft>
              <a:buSzPts val="1600"/>
              <a:buFont typeface="Arial"/>
              <a:buChar char="●"/>
            </a:pPr>
            <a:r>
              <a:rPr lang="en" sz="1600">
                <a:solidFill>
                  <a:schemeClr val="lt1"/>
                </a:solidFill>
                <a:latin typeface="Arial"/>
                <a:ea typeface="Arial"/>
                <a:cs typeface="Arial"/>
                <a:sym typeface="Arial"/>
              </a:rPr>
              <a:t>Digital wallets</a:t>
            </a:r>
            <a:endParaRPr sz="1600">
              <a:latin typeface="Arial"/>
              <a:ea typeface="Arial"/>
              <a:cs typeface="Arial"/>
              <a:sym typeface="Arial"/>
            </a:endParaRPr>
          </a:p>
          <a:p>
            <a:pPr indent="-492125" lvl="0" marL="463550" rtl="0" algn="l">
              <a:lnSpc>
                <a:spcPct val="100000"/>
              </a:lnSpc>
              <a:spcBef>
                <a:spcPts val="600"/>
              </a:spcBef>
              <a:spcAft>
                <a:spcPts val="0"/>
              </a:spcAft>
              <a:buSzPts val="1600"/>
              <a:buFont typeface="Arial"/>
              <a:buChar char="●"/>
            </a:pPr>
            <a:r>
              <a:rPr lang="en" sz="1600">
                <a:solidFill>
                  <a:schemeClr val="lt1"/>
                </a:solidFill>
                <a:latin typeface="Arial"/>
                <a:ea typeface="Arial"/>
                <a:cs typeface="Arial"/>
                <a:sym typeface="Arial"/>
              </a:rPr>
              <a:t>Blockchain</a:t>
            </a:r>
            <a:endParaRPr sz="1600">
              <a:latin typeface="Arial"/>
              <a:ea typeface="Arial"/>
              <a:cs typeface="Arial"/>
              <a:sym typeface="Arial"/>
            </a:endParaRPr>
          </a:p>
          <a:p>
            <a:pPr indent="-492125" lvl="0" marL="463550" rtl="0" algn="l">
              <a:lnSpc>
                <a:spcPct val="100000"/>
              </a:lnSpc>
              <a:spcBef>
                <a:spcPts val="600"/>
              </a:spcBef>
              <a:spcAft>
                <a:spcPts val="0"/>
              </a:spcAft>
              <a:buSzPts val="1600"/>
              <a:buFont typeface="Arial"/>
              <a:buChar char="●"/>
            </a:pPr>
            <a:r>
              <a:rPr lang="en" sz="1600">
                <a:solidFill>
                  <a:schemeClr val="lt1"/>
                </a:solidFill>
                <a:latin typeface="Arial"/>
                <a:ea typeface="Arial"/>
                <a:cs typeface="Arial"/>
                <a:sym typeface="Arial"/>
              </a:rPr>
              <a:t>Sales technology</a:t>
            </a:r>
            <a:endParaRPr sz="1600">
              <a:latin typeface="Arial"/>
              <a:ea typeface="Arial"/>
              <a:cs typeface="Arial"/>
              <a:sym typeface="Arial"/>
            </a:endParaRPr>
          </a:p>
          <a:p>
            <a:pPr indent="-212725" lvl="0" marL="285750" rtl="0" algn="l">
              <a:lnSpc>
                <a:spcPct val="100000"/>
              </a:lnSpc>
              <a:spcBef>
                <a:spcPts val="600"/>
              </a:spcBef>
              <a:spcAft>
                <a:spcPts val="600"/>
              </a:spcAft>
              <a:buSzPts val="1150"/>
              <a:buNone/>
            </a:pPr>
            <a:r>
              <a:t/>
            </a:r>
            <a:endParaRPr sz="1400">
              <a:solidFill>
                <a:schemeClr val="lt1"/>
              </a:solidFill>
              <a:latin typeface="Arial"/>
              <a:ea typeface="Arial"/>
              <a:cs typeface="Arial"/>
              <a:sym typeface="Arial"/>
            </a:endParaRPr>
          </a:p>
        </p:txBody>
      </p:sp>
      <p:cxnSp>
        <p:nvCxnSpPr>
          <p:cNvPr id="110" name="Google Shape;110;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11" name="Google Shape;111;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2" name="Google Shape;112;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Contactless Ticket Support Coming to Apple Wallet for College Sports -  MacRumors" id="113" name="Google Shape;113;p10"/>
          <p:cNvPicPr preferRelativeResize="0"/>
          <p:nvPr/>
        </p:nvPicPr>
        <p:blipFill rotWithShape="1">
          <a:blip r:embed="rId4">
            <a:alphaModFix/>
          </a:blip>
          <a:srcRect b="0" l="0" r="0" t="0"/>
          <a:stretch/>
        </p:blipFill>
        <p:spPr>
          <a:xfrm>
            <a:off x="5144688" y="1386437"/>
            <a:ext cx="3370824" cy="252811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1"/>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119" name="Google Shape;119;p11"/>
          <p:cNvSpPr txBox="1"/>
          <p:nvPr>
            <p:ph idx="1" type="body"/>
          </p:nvPr>
        </p:nvSpPr>
        <p:spPr>
          <a:xfrm>
            <a:off x="938500" y="1038693"/>
            <a:ext cx="7172100" cy="1735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latin typeface="Arial"/>
                <a:ea typeface="Arial"/>
                <a:cs typeface="Arial"/>
                <a:sym typeface="Arial"/>
              </a:rPr>
              <a:t>Dynamic Pricing</a:t>
            </a:r>
            <a:endParaRPr b="1" sz="1800">
              <a:latin typeface="Arial"/>
              <a:ea typeface="Arial"/>
              <a:cs typeface="Arial"/>
              <a:sym typeface="Arial"/>
            </a:endParaRPr>
          </a:p>
          <a:p>
            <a:pPr indent="0" lvl="0" marL="0" rtl="0" algn="l">
              <a:lnSpc>
                <a:spcPct val="100000"/>
              </a:lnSpc>
              <a:spcBef>
                <a:spcPts val="600"/>
              </a:spcBef>
              <a:spcAft>
                <a:spcPts val="600"/>
              </a:spcAft>
              <a:buSzPts val="1150"/>
              <a:buNone/>
            </a:pPr>
            <a:r>
              <a:rPr b="1" lang="en" sz="1600">
                <a:solidFill>
                  <a:schemeClr val="dk2"/>
                </a:solidFill>
                <a:latin typeface="Arial"/>
                <a:ea typeface="Arial"/>
                <a:cs typeface="Arial"/>
                <a:sym typeface="Arial"/>
              </a:rPr>
              <a:t>Dynamic ticket pricing</a:t>
            </a:r>
            <a:r>
              <a:rPr b="1" lang="en" sz="1600">
                <a:solidFill>
                  <a:srgbClr val="EF8600"/>
                </a:solidFill>
                <a:latin typeface="Arial"/>
                <a:ea typeface="Arial"/>
                <a:cs typeface="Arial"/>
                <a:sym typeface="Arial"/>
              </a:rPr>
              <a:t> </a:t>
            </a:r>
            <a:r>
              <a:rPr lang="en" sz="1600">
                <a:solidFill>
                  <a:schemeClr val="lt1"/>
                </a:solidFill>
                <a:latin typeface="Arial"/>
                <a:ea typeface="Arial"/>
                <a:cs typeface="Arial"/>
                <a:sym typeface="Arial"/>
              </a:rPr>
              <a:t>(also referred to as “variable” pricing) refers to the process of adjusting ticket prices on the basis of changing variables like weather, opponent, demand, availability or who is scheduled to pitch on a particular day. </a:t>
            </a:r>
            <a:endParaRPr sz="950"/>
          </a:p>
        </p:txBody>
      </p:sp>
      <p:cxnSp>
        <p:nvCxnSpPr>
          <p:cNvPr id="120" name="Google Shape;120;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21" name="Google Shape;121;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2" name="Google Shape;122;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Warriors Dynamic Ticket Pricing | Golden State Warriors" id="123" name="Google Shape;123;p11"/>
          <p:cNvPicPr preferRelativeResize="0"/>
          <p:nvPr/>
        </p:nvPicPr>
        <p:blipFill rotWithShape="1">
          <a:blip r:embed="rId4">
            <a:alphaModFix/>
          </a:blip>
          <a:srcRect b="0" l="0" r="0" t="0"/>
          <a:stretch/>
        </p:blipFill>
        <p:spPr>
          <a:xfrm>
            <a:off x="2962523" y="2830582"/>
            <a:ext cx="3218953" cy="104523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129" name="Google Shape;129;p12"/>
          <p:cNvSpPr txBox="1"/>
          <p:nvPr>
            <p:ph idx="1" type="body"/>
          </p:nvPr>
        </p:nvSpPr>
        <p:spPr>
          <a:xfrm>
            <a:off x="938500" y="1066400"/>
            <a:ext cx="4738800" cy="354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latin typeface="Arial"/>
                <a:ea typeface="Arial"/>
                <a:cs typeface="Arial"/>
                <a:sym typeface="Arial"/>
              </a:rPr>
              <a:t>Digital Wallets</a:t>
            </a:r>
            <a:endParaRPr b="1" sz="1800">
              <a:latin typeface="Arial"/>
              <a:ea typeface="Arial"/>
              <a:cs typeface="Arial"/>
              <a:sym typeface="Arial"/>
            </a:endParaRPr>
          </a:p>
          <a:p>
            <a:pPr indent="-304800" lvl="0" marL="457200" rtl="0" algn="l">
              <a:lnSpc>
                <a:spcPct val="100000"/>
              </a:lnSpc>
              <a:spcBef>
                <a:spcPts val="1000"/>
              </a:spcBef>
              <a:spcAft>
                <a:spcPts val="0"/>
              </a:spcAft>
              <a:buSzPts val="1500"/>
              <a:buFont typeface="Arial"/>
              <a:buChar char="●"/>
            </a:pPr>
            <a:r>
              <a:rPr lang="en" sz="1500">
                <a:solidFill>
                  <a:schemeClr val="lt1"/>
                </a:solidFill>
                <a:latin typeface="Arial"/>
                <a:ea typeface="Arial"/>
                <a:cs typeface="Arial"/>
                <a:sym typeface="Arial"/>
              </a:rPr>
              <a:t>Apple Pay and MasterCard teamed up with Major League Baseball to make mobile payments available at Great American Ball Park and the Duke Energy Convention Center for All-Star Game activities in Cincinnati. </a:t>
            </a:r>
            <a:endParaRPr sz="1500">
              <a:latin typeface="Arial"/>
              <a:ea typeface="Arial"/>
              <a:cs typeface="Arial"/>
              <a:sym typeface="Arial"/>
            </a:endParaRPr>
          </a:p>
          <a:p>
            <a:pPr indent="-304800" lvl="0" marL="457200" rtl="0" algn="l">
              <a:lnSpc>
                <a:spcPct val="100000"/>
              </a:lnSpc>
              <a:spcBef>
                <a:spcPts val="600"/>
              </a:spcBef>
              <a:spcAft>
                <a:spcPts val="0"/>
              </a:spcAft>
              <a:buSzPts val="1500"/>
              <a:buFont typeface="Arial"/>
              <a:buChar char="●"/>
            </a:pPr>
            <a:r>
              <a:rPr lang="en" sz="1500">
                <a:solidFill>
                  <a:schemeClr val="lt1"/>
                </a:solidFill>
                <a:latin typeface="Arial"/>
                <a:ea typeface="Arial"/>
                <a:cs typeface="Arial"/>
                <a:sym typeface="Arial"/>
              </a:rPr>
              <a:t>As this type of technology is adopted by more and more fans, digital wallet applications will become mainstream.  </a:t>
            </a:r>
            <a:endParaRPr sz="1500">
              <a:solidFill>
                <a:schemeClr val="lt1"/>
              </a:solidFill>
              <a:latin typeface="Arial"/>
              <a:ea typeface="Arial"/>
              <a:cs typeface="Arial"/>
              <a:sym typeface="Arial"/>
            </a:endParaRPr>
          </a:p>
          <a:p>
            <a:pPr indent="-323850" lvl="1" marL="914400" rtl="0" algn="l">
              <a:lnSpc>
                <a:spcPct val="100000"/>
              </a:lnSpc>
              <a:spcBef>
                <a:spcPts val="600"/>
              </a:spcBef>
              <a:spcAft>
                <a:spcPts val="600"/>
              </a:spcAft>
              <a:buSzPts val="1500"/>
              <a:buFont typeface="Arial"/>
              <a:buChar char="○"/>
            </a:pPr>
            <a:r>
              <a:rPr lang="en" sz="1500">
                <a:solidFill>
                  <a:schemeClr val="lt1"/>
                </a:solidFill>
                <a:latin typeface="Arial"/>
                <a:ea typeface="Arial"/>
                <a:cs typeface="Arial"/>
                <a:sym typeface="Arial"/>
              </a:rPr>
              <a:t>For example, in 2021, minor league soccer club Sacramento FC will offer contactless food and beverage orders through a digital wallet that stores payment information on the team’s app.</a:t>
            </a:r>
            <a:endParaRPr sz="1500">
              <a:latin typeface="Arial"/>
              <a:ea typeface="Arial"/>
              <a:cs typeface="Arial"/>
              <a:sym typeface="Arial"/>
            </a:endParaRPr>
          </a:p>
        </p:txBody>
      </p:sp>
      <p:cxnSp>
        <p:nvCxnSpPr>
          <p:cNvPr id="130" name="Google Shape;130;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31" name="Google Shape;131;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2" name="Google Shape;132;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LAVA.AI - Sports Realtime Experience Pass" id="133" name="Google Shape;133;p12"/>
          <p:cNvPicPr preferRelativeResize="0"/>
          <p:nvPr/>
        </p:nvPicPr>
        <p:blipFill rotWithShape="1">
          <a:blip r:embed="rId4">
            <a:alphaModFix/>
          </a:blip>
          <a:srcRect b="0" l="0" r="0" t="0"/>
          <a:stretch/>
        </p:blipFill>
        <p:spPr>
          <a:xfrm>
            <a:off x="5677231" y="466165"/>
            <a:ext cx="3182286" cy="409151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139" name="Google Shape;139;p13"/>
          <p:cNvSpPr txBox="1"/>
          <p:nvPr>
            <p:ph idx="1" type="body"/>
          </p:nvPr>
        </p:nvSpPr>
        <p:spPr>
          <a:xfrm>
            <a:off x="938500" y="1044324"/>
            <a:ext cx="4198200" cy="343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700">
                <a:latin typeface="Arial"/>
                <a:ea typeface="Arial"/>
                <a:cs typeface="Arial"/>
                <a:sym typeface="Arial"/>
              </a:rPr>
              <a:t>Blockchain</a:t>
            </a:r>
            <a:endParaRPr b="1" sz="1700">
              <a:latin typeface="Arial"/>
              <a:ea typeface="Arial"/>
              <a:cs typeface="Arial"/>
              <a:sym typeface="Arial"/>
            </a:endParaRPr>
          </a:p>
          <a:p>
            <a:pPr indent="-304800" lvl="0" marL="457200" rtl="0" algn="l">
              <a:lnSpc>
                <a:spcPct val="100000"/>
              </a:lnSpc>
              <a:spcBef>
                <a:spcPts val="1000"/>
              </a:spcBef>
              <a:spcAft>
                <a:spcPts val="0"/>
              </a:spcAft>
              <a:buSzPts val="1500"/>
              <a:buFont typeface="Arial"/>
              <a:buChar char="●"/>
            </a:pPr>
            <a:r>
              <a:rPr lang="en" sz="1500">
                <a:solidFill>
                  <a:schemeClr val="lt1"/>
                </a:solidFill>
                <a:latin typeface="Arial"/>
                <a:ea typeface="Arial"/>
                <a:cs typeface="Arial"/>
                <a:sym typeface="Arial"/>
              </a:rPr>
              <a:t>In 2018, the NBA’s Dallas Mavericks announced that they would accept Bitcoin and other forms of cryptocurrency as payment for tickets, making them the first professional sports team to allow blockchain transactions.  </a:t>
            </a:r>
            <a:endParaRPr sz="1500">
              <a:latin typeface="Arial"/>
              <a:ea typeface="Arial"/>
              <a:cs typeface="Arial"/>
              <a:sym typeface="Arial"/>
            </a:endParaRPr>
          </a:p>
          <a:p>
            <a:pPr indent="-304800" lvl="0" marL="457200" rtl="0" algn="l">
              <a:lnSpc>
                <a:spcPct val="100000"/>
              </a:lnSpc>
              <a:spcBef>
                <a:spcPts val="600"/>
              </a:spcBef>
              <a:spcAft>
                <a:spcPts val="600"/>
              </a:spcAft>
              <a:buSzPts val="1500"/>
              <a:buFont typeface="Arial"/>
              <a:buChar char="●"/>
            </a:pPr>
            <a:r>
              <a:rPr lang="en" sz="1500">
                <a:solidFill>
                  <a:schemeClr val="lt1"/>
                </a:solidFill>
                <a:latin typeface="Arial"/>
                <a:ea typeface="Arial"/>
                <a:cs typeface="Arial"/>
                <a:sym typeface="Arial"/>
              </a:rPr>
              <a:t>In 2021, sports teams like the San Jose Sharks, Sacramento Kings, and Oakland A’s jumped on the trend and began accepting crypto in exchange for tickets, premium seats and luxury suites.</a:t>
            </a:r>
            <a:endParaRPr sz="1500">
              <a:latin typeface="Arial"/>
              <a:ea typeface="Arial"/>
              <a:cs typeface="Arial"/>
              <a:sym typeface="Arial"/>
            </a:endParaRPr>
          </a:p>
        </p:txBody>
      </p:sp>
      <p:cxnSp>
        <p:nvCxnSpPr>
          <p:cNvPr id="140" name="Google Shape;140;p1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41" name="Google Shape;141;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2" name="Google Shape;142;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A baseball player throwing a baseball&#10;&#10;Description automatically generated" id="143" name="Google Shape;143;p13"/>
          <p:cNvPicPr preferRelativeResize="0"/>
          <p:nvPr/>
        </p:nvPicPr>
        <p:blipFill rotWithShape="1">
          <a:blip r:embed="rId4">
            <a:alphaModFix/>
          </a:blip>
          <a:srcRect b="0" l="0" r="0" t="0"/>
          <a:stretch/>
        </p:blipFill>
        <p:spPr>
          <a:xfrm>
            <a:off x="5577153" y="1312860"/>
            <a:ext cx="3033365" cy="2894338"/>
          </a:xfrm>
          <a:prstGeom prst="rect">
            <a:avLst/>
          </a:prstGeom>
          <a:noFill/>
          <a:ln>
            <a:noFill/>
          </a:ln>
        </p:spPr>
      </p:pic>
      <p:pic>
        <p:nvPicPr>
          <p:cNvPr descr="Bitcoin PNG Transparent HD Photo | PNG All" id="144" name="Google Shape;144;p13"/>
          <p:cNvPicPr preferRelativeResize="0"/>
          <p:nvPr/>
        </p:nvPicPr>
        <p:blipFill rotWithShape="1">
          <a:blip r:embed="rId5">
            <a:alphaModFix/>
          </a:blip>
          <a:srcRect b="0" l="0" r="0" t="0"/>
          <a:stretch/>
        </p:blipFill>
        <p:spPr>
          <a:xfrm>
            <a:off x="7645752" y="2684889"/>
            <a:ext cx="984026" cy="979190"/>
          </a:xfrm>
          <a:prstGeom prst="rect">
            <a:avLst/>
          </a:prstGeom>
          <a:noFill/>
          <a:ln>
            <a:noFill/>
          </a:ln>
        </p:spPr>
      </p:pic>
      <p:pic>
        <p:nvPicPr>
          <p:cNvPr descr="Oakland Athletics A Logo transparent PNG - StickPNG" id="145" name="Google Shape;145;p13"/>
          <p:cNvPicPr preferRelativeResize="0"/>
          <p:nvPr/>
        </p:nvPicPr>
        <p:blipFill rotWithShape="1">
          <a:blip r:embed="rId6">
            <a:alphaModFix/>
          </a:blip>
          <a:srcRect b="0" l="0" r="0" t="0"/>
          <a:stretch/>
        </p:blipFill>
        <p:spPr>
          <a:xfrm>
            <a:off x="7244634" y="2006600"/>
            <a:ext cx="160501" cy="1605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151" name="Google Shape;151;p14"/>
          <p:cNvSpPr txBox="1"/>
          <p:nvPr>
            <p:ph idx="1" type="body"/>
          </p:nvPr>
        </p:nvSpPr>
        <p:spPr>
          <a:xfrm>
            <a:off x="938500" y="1086224"/>
            <a:ext cx="4423200" cy="362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latin typeface="Arial"/>
                <a:ea typeface="Arial"/>
                <a:cs typeface="Arial"/>
                <a:sym typeface="Arial"/>
              </a:rPr>
              <a:t>Sales Technology</a:t>
            </a:r>
            <a:endParaRPr b="1" sz="1800">
              <a:latin typeface="Arial"/>
              <a:ea typeface="Arial"/>
              <a:cs typeface="Arial"/>
              <a:sym typeface="Arial"/>
            </a:endParaRPr>
          </a:p>
          <a:p>
            <a:pPr indent="-368300" lvl="0" marL="457200" rtl="0" algn="l">
              <a:lnSpc>
                <a:spcPct val="100000"/>
              </a:lnSpc>
              <a:spcBef>
                <a:spcPts val="1000"/>
              </a:spcBef>
              <a:spcAft>
                <a:spcPts val="0"/>
              </a:spcAft>
              <a:buSzPts val="1600"/>
              <a:buFont typeface="Arial"/>
              <a:buChar char="●"/>
            </a:pPr>
            <a:r>
              <a:rPr lang="en" sz="1600">
                <a:solidFill>
                  <a:schemeClr val="lt1"/>
                </a:solidFill>
                <a:latin typeface="Arial"/>
                <a:ea typeface="Arial"/>
                <a:cs typeface="Arial"/>
                <a:sym typeface="Arial"/>
              </a:rPr>
              <a:t>Technology helps to improve the sales process by allowing fans to visualize seating options virtually. </a:t>
            </a:r>
            <a:endParaRPr sz="1600">
              <a:solidFill>
                <a:schemeClr val="lt1"/>
              </a:solidFill>
              <a:latin typeface="Arial"/>
              <a:ea typeface="Arial"/>
              <a:cs typeface="Arial"/>
              <a:sym typeface="Arial"/>
            </a:endParaRPr>
          </a:p>
          <a:p>
            <a:pPr indent="-368300" lvl="0" marL="457200" rtl="0" algn="l">
              <a:lnSpc>
                <a:spcPct val="100000"/>
              </a:lnSpc>
              <a:spcBef>
                <a:spcPts val="600"/>
              </a:spcBef>
              <a:spcAft>
                <a:spcPts val="600"/>
              </a:spcAft>
              <a:buSzPts val="1600"/>
              <a:buFont typeface="Arial"/>
              <a:buChar char="●"/>
            </a:pPr>
            <a:r>
              <a:rPr lang="en" sz="1600">
                <a:solidFill>
                  <a:schemeClr val="lt1"/>
                </a:solidFill>
                <a:latin typeface="Arial"/>
                <a:ea typeface="Arial"/>
                <a:cs typeface="Arial"/>
                <a:sym typeface="Arial"/>
              </a:rPr>
              <a:t>Technology has created new, more convenient and interactive ways for fans to see seating locations before making a purchase decision.</a:t>
            </a:r>
            <a:endParaRPr sz="1600">
              <a:latin typeface="Arial"/>
              <a:ea typeface="Arial"/>
              <a:cs typeface="Arial"/>
              <a:sym typeface="Arial"/>
            </a:endParaRPr>
          </a:p>
        </p:txBody>
      </p:sp>
      <p:cxnSp>
        <p:nvCxnSpPr>
          <p:cNvPr id="152" name="Google Shape;152;p1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53" name="Google Shape;153;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54" name="Google Shape;154;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StubHub: Event Tickets on the App Store" id="155" name="Google Shape;155;p14"/>
          <p:cNvPicPr preferRelativeResize="0"/>
          <p:nvPr/>
        </p:nvPicPr>
        <p:blipFill rotWithShape="1">
          <a:blip r:embed="rId4">
            <a:alphaModFix/>
          </a:blip>
          <a:srcRect b="0" l="0" r="0" t="0"/>
          <a:stretch/>
        </p:blipFill>
        <p:spPr>
          <a:xfrm>
            <a:off x="6245384" y="516835"/>
            <a:ext cx="1837665" cy="397465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161" name="Google Shape;161;p15"/>
          <p:cNvSpPr txBox="1"/>
          <p:nvPr>
            <p:ph idx="1" type="body"/>
          </p:nvPr>
        </p:nvSpPr>
        <p:spPr>
          <a:xfrm>
            <a:off x="938500" y="10426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800">
                <a:latin typeface="Arial"/>
                <a:ea typeface="Arial"/>
                <a:cs typeface="Arial"/>
                <a:sym typeface="Arial"/>
              </a:rPr>
              <a:t>Sales Technology</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lang="en" sz="1500">
                <a:solidFill>
                  <a:schemeClr val="lt1"/>
                </a:solidFill>
                <a:latin typeface="Arial"/>
                <a:ea typeface="Arial"/>
                <a:cs typeface="Arial"/>
                <a:sym typeface="Arial"/>
              </a:rPr>
              <a:t>Teams are turning to virtual reality “sales centers” to help boost season ticket sales. </a:t>
            </a:r>
            <a:endParaRPr sz="1500">
              <a:solidFill>
                <a:schemeClr val="lt1"/>
              </a:solidFill>
              <a:latin typeface="Arial"/>
              <a:ea typeface="Arial"/>
              <a:cs typeface="Arial"/>
              <a:sym typeface="Arial"/>
            </a:endParaRPr>
          </a:p>
          <a:p>
            <a:pPr indent="-323850" lvl="0" marL="457200" rtl="0" algn="l">
              <a:lnSpc>
                <a:spcPct val="100000"/>
              </a:lnSpc>
              <a:spcBef>
                <a:spcPts val="500"/>
              </a:spcBef>
              <a:spcAft>
                <a:spcPts val="0"/>
              </a:spcAft>
              <a:buClr>
                <a:schemeClr val="lt1"/>
              </a:buClr>
              <a:buSzPts val="1500"/>
              <a:buFont typeface="Arial"/>
              <a:buChar char="●"/>
            </a:pPr>
            <a:r>
              <a:rPr lang="en" sz="1500">
                <a:solidFill>
                  <a:schemeClr val="lt1"/>
                </a:solidFill>
                <a:latin typeface="Arial"/>
                <a:ea typeface="Arial"/>
                <a:cs typeface="Arial"/>
                <a:sym typeface="Arial"/>
              </a:rPr>
              <a:t>To help sell season tickets to the team’s new $200 million stadium in advance of their inaugural season in 2021, the Major League Soccer expansion Austin FC adopted virtual reality technology.  </a:t>
            </a:r>
            <a:endParaRPr sz="1500">
              <a:latin typeface="Arial"/>
              <a:ea typeface="Arial"/>
              <a:cs typeface="Arial"/>
              <a:sym typeface="Arial"/>
            </a:endParaRPr>
          </a:p>
          <a:p>
            <a:pPr indent="-323850" lvl="1" marL="914400" rtl="0" algn="l">
              <a:lnSpc>
                <a:spcPct val="100000"/>
              </a:lnSpc>
              <a:spcBef>
                <a:spcPts val="500"/>
              </a:spcBef>
              <a:spcAft>
                <a:spcPts val="0"/>
              </a:spcAft>
              <a:buClr>
                <a:schemeClr val="lt1"/>
              </a:buClr>
              <a:buSzPts val="1500"/>
              <a:buFont typeface="Arial"/>
              <a:buChar char="○"/>
            </a:pPr>
            <a:r>
              <a:rPr lang="en" sz="1500">
                <a:solidFill>
                  <a:schemeClr val="lt1"/>
                </a:solidFill>
                <a:latin typeface="Arial"/>
                <a:ea typeface="Arial"/>
                <a:cs typeface="Arial"/>
                <a:sym typeface="Arial"/>
              </a:rPr>
              <a:t>The digital technology provided fans with a 360-degree view from any seat inside the new venue, allowing prospective ticket buyers to get a feel for the stadium and their sightlines prior to making decisions on a seat location.</a:t>
            </a:r>
            <a:endParaRPr sz="1500">
              <a:latin typeface="Arial"/>
              <a:ea typeface="Arial"/>
              <a:cs typeface="Arial"/>
              <a:sym typeface="Arial"/>
            </a:endParaRPr>
          </a:p>
          <a:p>
            <a:pPr indent="-323850" lvl="1" marL="914400" rtl="0" algn="l">
              <a:lnSpc>
                <a:spcPct val="100000"/>
              </a:lnSpc>
              <a:spcBef>
                <a:spcPts val="500"/>
              </a:spcBef>
              <a:spcAft>
                <a:spcPts val="500"/>
              </a:spcAft>
              <a:buClr>
                <a:schemeClr val="lt1"/>
              </a:buClr>
              <a:buSzPts val="1500"/>
              <a:buFont typeface="Arial"/>
              <a:buChar char="○"/>
            </a:pPr>
            <a:r>
              <a:rPr lang="en" sz="1500">
                <a:solidFill>
                  <a:schemeClr val="lt1"/>
                </a:solidFill>
                <a:latin typeface="Arial"/>
                <a:ea typeface="Arial"/>
                <a:cs typeface="Arial"/>
                <a:sym typeface="Arial"/>
              </a:rPr>
              <a:t>The VR “show” starts by putting fans at the center circle on the field, giving a 360-degree view of what the stadium will look like from the vantage point of a player waiting for the opening whistle.</a:t>
            </a:r>
            <a:endParaRPr sz="1500">
              <a:latin typeface="Arial"/>
              <a:ea typeface="Arial"/>
              <a:cs typeface="Arial"/>
              <a:sym typeface="Arial"/>
            </a:endParaRPr>
          </a:p>
        </p:txBody>
      </p:sp>
      <p:cxnSp>
        <p:nvCxnSpPr>
          <p:cNvPr id="162" name="Google Shape;162;p1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3" name="Google Shape;163;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4" name="Google Shape;164;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1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0" name="Google Shape;170;p1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71" name="Google Shape;171;p16"/>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endParaRPr b="1">
              <a:latin typeface="Arial"/>
              <a:ea typeface="Arial"/>
              <a:cs typeface="Arial"/>
              <a:sym typeface="Arial"/>
            </a:endParaRPr>
          </a:p>
        </p:txBody>
      </p:sp>
      <p:sp>
        <p:nvSpPr>
          <p:cNvPr id="33" name="Google Shape;33;p2"/>
          <p:cNvSpPr txBox="1"/>
          <p:nvPr>
            <p:ph idx="1" type="body"/>
          </p:nvPr>
        </p:nvSpPr>
        <p:spPr>
          <a:xfrm>
            <a:off x="938500" y="1246025"/>
            <a:ext cx="4221897"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600">
                <a:latin typeface="Arial"/>
                <a:ea typeface="Arial"/>
                <a:cs typeface="Arial"/>
                <a:sym typeface="Arial"/>
              </a:rPr>
              <a:t>How has technology impacted the ticketing process in sports and entertainment?</a:t>
            </a:r>
            <a:endParaRPr sz="1600">
              <a:latin typeface="Arial"/>
              <a:ea typeface="Arial"/>
              <a:cs typeface="Arial"/>
              <a:sym typeface="Arial"/>
            </a:endParaRPr>
          </a:p>
          <a:p>
            <a:pPr indent="-314325" lvl="0" marL="285750" rtl="0" algn="l">
              <a:lnSpc>
                <a:spcPct val="100000"/>
              </a:lnSpc>
              <a:spcBef>
                <a:spcPts val="1200"/>
              </a:spcBef>
              <a:spcAft>
                <a:spcPts val="0"/>
              </a:spcAft>
              <a:buSzPts val="1600"/>
              <a:buFont typeface="Arial"/>
              <a:buChar char="●"/>
            </a:pPr>
            <a:r>
              <a:rPr lang="en" sz="1600">
                <a:latin typeface="Arial"/>
                <a:ea typeface="Arial"/>
                <a:cs typeface="Arial"/>
                <a:sym typeface="Arial"/>
              </a:rPr>
              <a:t>Distribution</a:t>
            </a:r>
            <a:endParaRPr sz="1600">
              <a:latin typeface="Arial"/>
              <a:ea typeface="Arial"/>
              <a:cs typeface="Arial"/>
              <a:sym typeface="Arial"/>
            </a:endParaRPr>
          </a:p>
          <a:p>
            <a:pPr indent="-314325" lvl="0" marL="285750" rtl="0" algn="l">
              <a:lnSpc>
                <a:spcPct val="100000"/>
              </a:lnSpc>
              <a:spcBef>
                <a:spcPts val="0"/>
              </a:spcBef>
              <a:spcAft>
                <a:spcPts val="0"/>
              </a:spcAft>
              <a:buSzPts val="1600"/>
              <a:buFont typeface="Arial"/>
              <a:buChar char="●"/>
            </a:pPr>
            <a:r>
              <a:rPr lang="en" sz="1600">
                <a:latin typeface="Arial"/>
                <a:ea typeface="Arial"/>
                <a:cs typeface="Arial"/>
                <a:sym typeface="Arial"/>
              </a:rPr>
              <a:t>Fan experience</a:t>
            </a:r>
            <a:endParaRPr sz="1600">
              <a:latin typeface="Arial"/>
              <a:ea typeface="Arial"/>
              <a:cs typeface="Arial"/>
              <a:sym typeface="Arial"/>
            </a:endParaRPr>
          </a:p>
          <a:p>
            <a:pPr indent="-314325" lvl="0" marL="285750" rtl="0" algn="l">
              <a:lnSpc>
                <a:spcPct val="100000"/>
              </a:lnSpc>
              <a:spcBef>
                <a:spcPts val="0"/>
              </a:spcBef>
              <a:spcAft>
                <a:spcPts val="0"/>
              </a:spcAft>
              <a:buSzPts val="1600"/>
              <a:buFont typeface="Arial"/>
              <a:buChar char="●"/>
            </a:pPr>
            <a:r>
              <a:rPr lang="en" sz="1600">
                <a:latin typeface="Arial"/>
                <a:ea typeface="Arial"/>
                <a:cs typeface="Arial"/>
                <a:sym typeface="Arial"/>
              </a:rPr>
              <a:t>Data-based marketing and analytics</a:t>
            </a:r>
            <a:endParaRPr sz="1600">
              <a:latin typeface="Arial"/>
              <a:ea typeface="Arial"/>
              <a:cs typeface="Arial"/>
              <a:sym typeface="Arial"/>
            </a:endParaRPr>
          </a:p>
          <a:p>
            <a:pPr indent="-314325" lvl="0" marL="285750" rtl="0" algn="l">
              <a:lnSpc>
                <a:spcPct val="100000"/>
              </a:lnSpc>
              <a:spcBef>
                <a:spcPts val="0"/>
              </a:spcBef>
              <a:spcAft>
                <a:spcPts val="0"/>
              </a:spcAft>
              <a:buSzPts val="1600"/>
              <a:buFont typeface="Arial"/>
              <a:buChar char="●"/>
            </a:pPr>
            <a:r>
              <a:rPr lang="en" sz="1600">
                <a:latin typeface="Arial"/>
                <a:ea typeface="Arial"/>
                <a:cs typeface="Arial"/>
                <a:sym typeface="Arial"/>
              </a:rPr>
              <a:t>Customer service</a:t>
            </a:r>
            <a:endParaRPr sz="1600">
              <a:latin typeface="Arial"/>
              <a:ea typeface="Arial"/>
              <a:cs typeface="Arial"/>
              <a:sym typeface="Arial"/>
            </a:endParaRPr>
          </a:p>
          <a:p>
            <a:pPr indent="-314325" lvl="0" marL="285750" rtl="0" algn="l">
              <a:lnSpc>
                <a:spcPct val="100000"/>
              </a:lnSpc>
              <a:spcBef>
                <a:spcPts val="0"/>
              </a:spcBef>
              <a:spcAft>
                <a:spcPts val="0"/>
              </a:spcAft>
              <a:buSzPts val="1600"/>
              <a:buFont typeface="Arial"/>
              <a:buChar char="●"/>
            </a:pPr>
            <a:r>
              <a:rPr lang="en" sz="1600">
                <a:latin typeface="Arial"/>
                <a:ea typeface="Arial"/>
                <a:cs typeface="Arial"/>
                <a:sym typeface="Arial"/>
              </a:rPr>
              <a:t>Pricing and payment options</a:t>
            </a:r>
            <a:endParaRPr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 name="Google Shape;35;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Tickets.com teams up with 3D Digital Venue at new Texas Rangers ballpark -  TheTicketingBusiness News" id="37" name="Google Shape;37;p2"/>
          <p:cNvPicPr preferRelativeResize="0"/>
          <p:nvPr/>
        </p:nvPicPr>
        <p:blipFill rotWithShape="1">
          <a:blip r:embed="rId4">
            <a:alphaModFix/>
          </a:blip>
          <a:srcRect b="11076" l="25304" r="21130" t="5634"/>
          <a:stretch/>
        </p:blipFill>
        <p:spPr>
          <a:xfrm>
            <a:off x="5444711" y="1386425"/>
            <a:ext cx="3045350" cy="218513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3"/>
          <p:cNvSpPr txBox="1"/>
          <p:nvPr>
            <p:ph type="title"/>
          </p:nvPr>
        </p:nvSpPr>
        <p:spPr>
          <a:xfrm>
            <a:off x="938500" y="445025"/>
            <a:ext cx="5735700" cy="572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endParaRPr b="1">
              <a:latin typeface="Arial"/>
              <a:ea typeface="Arial"/>
              <a:cs typeface="Arial"/>
              <a:sym typeface="Arial"/>
            </a:endParaRPr>
          </a:p>
        </p:txBody>
      </p:sp>
      <p:sp>
        <p:nvSpPr>
          <p:cNvPr id="43" name="Google Shape;43;p3"/>
          <p:cNvSpPr txBox="1"/>
          <p:nvPr>
            <p:ph idx="1" type="body"/>
          </p:nvPr>
        </p:nvSpPr>
        <p:spPr>
          <a:xfrm>
            <a:off x="938501" y="1048125"/>
            <a:ext cx="44763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latin typeface="Arial"/>
                <a:ea typeface="Arial"/>
                <a:cs typeface="Arial"/>
                <a:sym typeface="Arial"/>
              </a:rPr>
              <a:t>Distribution</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 sz="1600">
                <a:latin typeface="Arial"/>
                <a:ea typeface="Arial"/>
                <a:cs typeface="Arial"/>
                <a:sym typeface="Arial"/>
              </a:rPr>
              <a:t>If a fan wishes to purchase tickets to an event, there are a variety of online options.  </a:t>
            </a:r>
            <a:endParaRPr/>
          </a:p>
          <a:p>
            <a:pPr indent="-285750" lvl="0" marL="285750" rtl="0" algn="l">
              <a:lnSpc>
                <a:spcPct val="100000"/>
              </a:lnSpc>
              <a:spcBef>
                <a:spcPts val="500"/>
              </a:spcBef>
              <a:spcAft>
                <a:spcPts val="0"/>
              </a:spcAft>
              <a:buSzPts val="1150"/>
              <a:buChar char="●"/>
            </a:pPr>
            <a:r>
              <a:rPr lang="en" sz="1600">
                <a:latin typeface="Arial"/>
                <a:ea typeface="Arial"/>
                <a:cs typeface="Arial"/>
                <a:sym typeface="Arial"/>
              </a:rPr>
              <a:t>Websites (nfl.com, ticketmaster.com, fandango.com)</a:t>
            </a:r>
            <a:endParaRPr/>
          </a:p>
          <a:p>
            <a:pPr indent="-285750" lvl="0" marL="285750" rtl="0" algn="l">
              <a:lnSpc>
                <a:spcPct val="100000"/>
              </a:lnSpc>
              <a:spcBef>
                <a:spcPts val="500"/>
              </a:spcBef>
              <a:spcAft>
                <a:spcPts val="0"/>
              </a:spcAft>
              <a:buSzPts val="1150"/>
              <a:buChar char="●"/>
            </a:pPr>
            <a:r>
              <a:rPr lang="en" sz="1600">
                <a:latin typeface="Arial"/>
                <a:ea typeface="Arial"/>
                <a:cs typeface="Arial"/>
                <a:sym typeface="Arial"/>
              </a:rPr>
              <a:t>Secondary market vendors (StubHub, Vivid Seats and SeatGeek)</a:t>
            </a:r>
            <a:endParaRPr/>
          </a:p>
          <a:p>
            <a:pPr indent="-285750" lvl="0" marL="285750" rtl="0" algn="l">
              <a:lnSpc>
                <a:spcPct val="100000"/>
              </a:lnSpc>
              <a:spcBef>
                <a:spcPts val="500"/>
              </a:spcBef>
              <a:spcAft>
                <a:spcPts val="0"/>
              </a:spcAft>
              <a:buSzPts val="1150"/>
              <a:buChar char="●"/>
            </a:pPr>
            <a:r>
              <a:rPr lang="en" sz="1600">
                <a:latin typeface="Arial"/>
                <a:ea typeface="Arial"/>
                <a:cs typeface="Arial"/>
                <a:sym typeface="Arial"/>
              </a:rPr>
              <a:t>Apps</a:t>
            </a:r>
            <a:endParaRPr/>
          </a:p>
          <a:p>
            <a:pPr indent="-285750" lvl="0" marL="285750" rtl="0" algn="l">
              <a:lnSpc>
                <a:spcPct val="100000"/>
              </a:lnSpc>
              <a:spcBef>
                <a:spcPts val="500"/>
              </a:spcBef>
              <a:spcAft>
                <a:spcPts val="0"/>
              </a:spcAft>
              <a:buSzPts val="1150"/>
              <a:buChar char="●"/>
            </a:pPr>
            <a:r>
              <a:rPr lang="en" sz="1600">
                <a:latin typeface="Arial"/>
                <a:ea typeface="Arial"/>
                <a:cs typeface="Arial"/>
                <a:sym typeface="Arial"/>
              </a:rPr>
              <a:t>Social media platforms</a:t>
            </a:r>
            <a:endParaRPr/>
          </a:p>
          <a:p>
            <a:pPr indent="0" lvl="0" marL="0" rtl="0" algn="l">
              <a:lnSpc>
                <a:spcPct val="100000"/>
              </a:lnSpc>
              <a:spcBef>
                <a:spcPts val="500"/>
              </a:spcBef>
              <a:spcAft>
                <a:spcPts val="500"/>
              </a:spcAft>
              <a:buSzPts val="1150"/>
              <a:buNone/>
            </a:pPr>
            <a:r>
              <a:t/>
            </a:r>
            <a:endParaRPr sz="1600">
              <a:latin typeface="Arial"/>
              <a:ea typeface="Arial"/>
              <a:cs typeface="Arial"/>
              <a:sym typeface="Arial"/>
            </a:endParaRPr>
          </a:p>
        </p:txBody>
      </p:sp>
      <p:cxnSp>
        <p:nvCxnSpPr>
          <p:cNvPr id="44" name="Google Shape;44;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5" name="Google Shape;45;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6" name="Google Shape;46;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Image result for little caesars paperless tickets" id="47" name="Google Shape;47;p3"/>
          <p:cNvPicPr preferRelativeResize="0"/>
          <p:nvPr/>
        </p:nvPicPr>
        <p:blipFill rotWithShape="1">
          <a:blip r:embed="rId4">
            <a:alphaModFix/>
          </a:blip>
          <a:srcRect b="0" l="0" r="0" t="0"/>
          <a:stretch/>
        </p:blipFill>
        <p:spPr>
          <a:xfrm>
            <a:off x="5952067" y="2740070"/>
            <a:ext cx="2795636" cy="1573470"/>
          </a:xfrm>
          <a:prstGeom prst="rect">
            <a:avLst/>
          </a:prstGeom>
          <a:noFill/>
          <a:ln>
            <a:noFill/>
          </a:ln>
        </p:spPr>
      </p:pic>
      <p:pic>
        <p:nvPicPr>
          <p:cNvPr descr="KC Chiefs, NFL dive into mobile, paperless ticketing world | The ..." id="48" name="Google Shape;48;p3"/>
          <p:cNvPicPr preferRelativeResize="0"/>
          <p:nvPr/>
        </p:nvPicPr>
        <p:blipFill rotWithShape="1">
          <a:blip r:embed="rId5">
            <a:alphaModFix/>
          </a:blip>
          <a:srcRect b="0" l="0" r="0" t="0"/>
          <a:stretch/>
        </p:blipFill>
        <p:spPr>
          <a:xfrm>
            <a:off x="5952067" y="1017092"/>
            <a:ext cx="2816919" cy="158451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54" name="Google Shape;54;p4"/>
          <p:cNvSpPr txBox="1"/>
          <p:nvPr>
            <p:ph idx="1" type="body"/>
          </p:nvPr>
        </p:nvSpPr>
        <p:spPr>
          <a:xfrm>
            <a:off x="938500" y="1225660"/>
            <a:ext cx="46386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800">
                <a:latin typeface="Arial"/>
                <a:ea typeface="Arial"/>
                <a:cs typeface="Arial"/>
                <a:sym typeface="Arial"/>
              </a:rPr>
              <a:t>Fan Experience</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lang="en" sz="1600">
                <a:latin typeface="Arial"/>
                <a:ea typeface="Arial"/>
                <a:cs typeface="Arial"/>
                <a:sym typeface="Arial"/>
              </a:rPr>
              <a:t>Ticketless entry has become the norm in venues around the world, creating a more seamless, user-friendly experience for fans on game days.</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 sz="1600">
                <a:latin typeface="Arial"/>
                <a:ea typeface="Arial"/>
                <a:cs typeface="Arial"/>
                <a:sym typeface="Arial"/>
              </a:rPr>
              <a:t>Technology has also made it much easier to share tickets, allowing users to download game tickets directly to their mobile device.</a:t>
            </a:r>
            <a:endParaRPr sz="1600">
              <a:latin typeface="Arial"/>
              <a:ea typeface="Arial"/>
              <a:cs typeface="Arial"/>
              <a:sym typeface="Arial"/>
            </a:endParaRPr>
          </a:p>
        </p:txBody>
      </p:sp>
      <p:cxnSp>
        <p:nvCxnSpPr>
          <p:cNvPr id="55" name="Google Shape;55;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6" name="Google Shape;56;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7" name="Google Shape;57;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Official Spurs Mobile App | San Antonio Spurs" id="58" name="Google Shape;58;p4"/>
          <p:cNvPicPr preferRelativeResize="0"/>
          <p:nvPr/>
        </p:nvPicPr>
        <p:blipFill rotWithShape="1">
          <a:blip r:embed="rId4">
            <a:alphaModFix/>
          </a:blip>
          <a:srcRect b="0" l="0" r="0" t="0"/>
          <a:stretch/>
        </p:blipFill>
        <p:spPr>
          <a:xfrm>
            <a:off x="5699600" y="1560415"/>
            <a:ext cx="3010834" cy="265589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br>
              <a:rPr b="1" lang="en">
                <a:latin typeface="Arial"/>
                <a:ea typeface="Arial"/>
                <a:cs typeface="Arial"/>
                <a:sym typeface="Arial"/>
              </a:rPr>
            </a:br>
            <a:endParaRPr b="1">
              <a:latin typeface="Arial"/>
              <a:ea typeface="Arial"/>
              <a:cs typeface="Arial"/>
              <a:sym typeface="Arial"/>
            </a:endParaRPr>
          </a:p>
        </p:txBody>
      </p:sp>
      <p:sp>
        <p:nvSpPr>
          <p:cNvPr id="64" name="Google Shape;64;p5"/>
          <p:cNvSpPr txBox="1"/>
          <p:nvPr>
            <p:ph idx="1" type="body"/>
          </p:nvPr>
        </p:nvSpPr>
        <p:spPr>
          <a:xfrm>
            <a:off x="938500" y="1042625"/>
            <a:ext cx="7085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latin typeface="Arial"/>
                <a:ea typeface="Arial"/>
                <a:cs typeface="Arial"/>
                <a:sym typeface="Arial"/>
              </a:rPr>
              <a:t>Data-based Marketing and Analytics</a:t>
            </a:r>
            <a:endParaRPr b="1" sz="1800">
              <a:latin typeface="Arial"/>
              <a:ea typeface="Arial"/>
              <a:cs typeface="Arial"/>
              <a:sym typeface="Arial"/>
            </a:endParaRPr>
          </a:p>
          <a:p>
            <a:pPr indent="0" lvl="0" marL="0" rtl="0" algn="l">
              <a:lnSpc>
                <a:spcPct val="100000"/>
              </a:lnSpc>
              <a:spcBef>
                <a:spcPts val="1800"/>
              </a:spcBef>
              <a:spcAft>
                <a:spcPts val="1800"/>
              </a:spcAft>
              <a:buSzPts val="1150"/>
              <a:buNone/>
            </a:pPr>
            <a:r>
              <a:rPr b="1" lang="en" sz="1600">
                <a:solidFill>
                  <a:schemeClr val="dk2"/>
                </a:solidFill>
                <a:latin typeface="Arial"/>
                <a:ea typeface="Arial"/>
                <a:cs typeface="Arial"/>
                <a:sym typeface="Arial"/>
              </a:rPr>
              <a:t>Data-based marketing</a:t>
            </a:r>
            <a:r>
              <a:rPr b="1" lang="en" sz="1600">
                <a:solidFill>
                  <a:srgbClr val="EF8600"/>
                </a:solidFill>
                <a:latin typeface="Arial"/>
                <a:ea typeface="Arial"/>
                <a:cs typeface="Arial"/>
                <a:sym typeface="Arial"/>
              </a:rPr>
              <a:t> </a:t>
            </a:r>
            <a:r>
              <a:rPr lang="en" sz="1600">
                <a:latin typeface="Arial"/>
                <a:ea typeface="Arial"/>
                <a:cs typeface="Arial"/>
                <a:sym typeface="Arial"/>
              </a:rPr>
              <a:t>is the process of gathering information about existing and prospective customers, entering that information into a centralized database, and using that database to drive marketing efforts.</a:t>
            </a:r>
            <a:endParaRPr sz="1600">
              <a:latin typeface="Arial"/>
              <a:ea typeface="Arial"/>
              <a:cs typeface="Arial"/>
              <a:sym typeface="Arial"/>
            </a:endParaRPr>
          </a:p>
        </p:txBody>
      </p:sp>
      <p:cxnSp>
        <p:nvCxnSpPr>
          <p:cNvPr id="65" name="Google Shape;65;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6" name="Google Shape;66;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7" name="Google Shape;67;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endParaRPr b="1">
              <a:latin typeface="Arial"/>
              <a:ea typeface="Arial"/>
              <a:cs typeface="Arial"/>
              <a:sym typeface="Arial"/>
            </a:endParaRPr>
          </a:p>
        </p:txBody>
      </p:sp>
      <p:sp>
        <p:nvSpPr>
          <p:cNvPr id="73" name="Google Shape;73;p6"/>
          <p:cNvSpPr txBox="1"/>
          <p:nvPr>
            <p:ph idx="1" type="body"/>
          </p:nvPr>
        </p:nvSpPr>
        <p:spPr>
          <a:xfrm>
            <a:off x="938500" y="103157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800">
                <a:latin typeface="Arial"/>
                <a:ea typeface="Arial"/>
                <a:cs typeface="Arial"/>
                <a:sym typeface="Arial"/>
              </a:rPr>
              <a:t>Data-based Marketing and Analytics</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lang="en" sz="1500">
                <a:solidFill>
                  <a:schemeClr val="lt1"/>
                </a:solidFill>
                <a:latin typeface="Arial"/>
                <a:ea typeface="Arial"/>
                <a:cs typeface="Arial"/>
                <a:sym typeface="Arial"/>
              </a:rPr>
              <a:t>By segmenting fans based on their buying habits and demographic information, an organization can effectively:</a:t>
            </a:r>
            <a:endParaRPr sz="1500">
              <a:latin typeface="Arial"/>
              <a:ea typeface="Arial"/>
              <a:cs typeface="Arial"/>
              <a:sym typeface="Arial"/>
            </a:endParaRPr>
          </a:p>
          <a:p>
            <a:pPr indent="-323850" lvl="0" marL="457200" rtl="0" algn="l">
              <a:lnSpc>
                <a:spcPct val="100000"/>
              </a:lnSpc>
              <a:spcBef>
                <a:spcPts val="600"/>
              </a:spcBef>
              <a:spcAft>
                <a:spcPts val="0"/>
              </a:spcAft>
              <a:buClr>
                <a:schemeClr val="lt1"/>
              </a:buClr>
              <a:buSzPts val="1500"/>
              <a:buFont typeface="Arial"/>
              <a:buChar char="●"/>
            </a:pPr>
            <a:r>
              <a:rPr lang="en" sz="1500">
                <a:solidFill>
                  <a:schemeClr val="lt1"/>
                </a:solidFill>
                <a:latin typeface="Arial"/>
                <a:ea typeface="Arial"/>
                <a:cs typeface="Arial"/>
                <a:sym typeface="Arial"/>
              </a:rPr>
              <a:t>Generate new business</a:t>
            </a:r>
            <a:endParaRPr sz="1500">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Boost renewal and retention rates</a:t>
            </a:r>
            <a:endParaRPr sz="1500">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Establish sales leads</a:t>
            </a:r>
            <a:endParaRPr sz="1500">
              <a:latin typeface="Arial"/>
              <a:ea typeface="Arial"/>
              <a:cs typeface="Arial"/>
              <a:sym typeface="Arial"/>
            </a:endParaRPr>
          </a:p>
          <a:p>
            <a:pPr indent="-323850" lvl="1" marL="9144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Most sports and entertainment organizations use database marketing to help qualify leads for their sales staff to make the cold calling process easier</a:t>
            </a:r>
            <a:endParaRPr sz="1500">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Increase fan loyalty</a:t>
            </a:r>
            <a:endParaRPr sz="1500">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Strengthen relationships with customers</a:t>
            </a:r>
            <a:endParaRPr sz="1500">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Segmentation allows for an organization to gain a better understanding of who their customers are and how best to satisfy customer needs and wants.</a:t>
            </a:r>
            <a:endParaRPr sz="1500">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Improve communications with fans</a:t>
            </a:r>
            <a:endParaRPr sz="1500">
              <a:latin typeface="Arial"/>
              <a:ea typeface="Arial"/>
              <a:cs typeface="Arial"/>
              <a:sym typeface="Arial"/>
            </a:endParaRPr>
          </a:p>
        </p:txBody>
      </p:sp>
      <p:cxnSp>
        <p:nvCxnSpPr>
          <p:cNvPr id="74" name="Google Shape;74;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75" name="Google Shape;75;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endParaRPr b="1">
              <a:latin typeface="Arial"/>
              <a:ea typeface="Arial"/>
              <a:cs typeface="Arial"/>
              <a:sym typeface="Arial"/>
            </a:endParaRPr>
          </a:p>
        </p:txBody>
      </p:sp>
      <p:sp>
        <p:nvSpPr>
          <p:cNvPr id="82" name="Google Shape;82;p7"/>
          <p:cNvSpPr txBox="1"/>
          <p:nvPr>
            <p:ph idx="1" type="body"/>
          </p:nvPr>
        </p:nvSpPr>
        <p:spPr>
          <a:xfrm>
            <a:off x="938500" y="110347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latin typeface="Arial"/>
                <a:ea typeface="Arial"/>
                <a:cs typeface="Arial"/>
                <a:sym typeface="Arial"/>
              </a:rPr>
              <a:t>Data-based Marketing and Analytics</a:t>
            </a:r>
            <a:endParaRPr b="1" sz="1800">
              <a:latin typeface="Arial"/>
              <a:ea typeface="Arial"/>
              <a:cs typeface="Arial"/>
              <a:sym typeface="Arial"/>
            </a:endParaRPr>
          </a:p>
          <a:p>
            <a:pPr indent="0" lvl="0" marL="0" rtl="0" algn="l">
              <a:lnSpc>
                <a:spcPct val="100000"/>
              </a:lnSpc>
              <a:spcBef>
                <a:spcPts val="0"/>
              </a:spcBef>
              <a:spcAft>
                <a:spcPts val="0"/>
              </a:spcAft>
              <a:buNone/>
            </a:pPr>
            <a:r>
              <a:t/>
            </a:r>
            <a:endParaRPr b="1" sz="1400">
              <a:solidFill>
                <a:srgbClr val="EF8600"/>
              </a:solidFill>
              <a:latin typeface="Arial"/>
              <a:ea typeface="Arial"/>
              <a:cs typeface="Arial"/>
              <a:sym typeface="Arial"/>
            </a:endParaRPr>
          </a:p>
          <a:p>
            <a:pPr indent="0" lvl="0" marL="0" rtl="0" algn="l">
              <a:lnSpc>
                <a:spcPct val="100000"/>
              </a:lnSpc>
              <a:spcBef>
                <a:spcPts val="0"/>
              </a:spcBef>
              <a:spcAft>
                <a:spcPts val="0"/>
              </a:spcAft>
              <a:buSzPts val="1150"/>
              <a:buNone/>
            </a:pPr>
            <a:r>
              <a:rPr b="1" lang="en" sz="1400">
                <a:solidFill>
                  <a:schemeClr val="dk2"/>
                </a:solidFill>
                <a:latin typeface="Arial"/>
                <a:ea typeface="Arial"/>
                <a:cs typeface="Arial"/>
                <a:sym typeface="Arial"/>
              </a:rPr>
              <a:t>Data mining</a:t>
            </a:r>
            <a:r>
              <a:rPr b="1" lang="en" sz="1400">
                <a:solidFill>
                  <a:srgbClr val="EF8600"/>
                </a:solidFill>
                <a:latin typeface="Arial"/>
                <a:ea typeface="Arial"/>
                <a:cs typeface="Arial"/>
                <a:sym typeface="Arial"/>
              </a:rPr>
              <a:t> </a:t>
            </a:r>
            <a:r>
              <a:rPr lang="en" sz="1400">
                <a:solidFill>
                  <a:schemeClr val="lt1"/>
                </a:solidFill>
                <a:latin typeface="Arial"/>
                <a:ea typeface="Arial"/>
                <a:cs typeface="Arial"/>
                <a:sym typeface="Arial"/>
              </a:rPr>
              <a:t>is a term used to describe the process of collecting and analyzing information within a database to discover information that can help increase an organization’s sales.  The practice is also referred to as “big data” and advanced consumer profiling. </a:t>
            </a:r>
            <a:endParaRPr/>
          </a:p>
          <a:p>
            <a:pPr indent="-317500" lvl="0" marL="457200" rtl="0" algn="l">
              <a:lnSpc>
                <a:spcPct val="100000"/>
              </a:lnSpc>
              <a:spcBef>
                <a:spcPts val="1800"/>
              </a:spcBef>
              <a:spcAft>
                <a:spcPts val="0"/>
              </a:spcAft>
              <a:buClr>
                <a:schemeClr val="lt1"/>
              </a:buClr>
              <a:buSzPts val="1400"/>
              <a:buFont typeface="Arial"/>
              <a:buChar char="●"/>
            </a:pPr>
            <a:r>
              <a:rPr lang="en" sz="1400">
                <a:solidFill>
                  <a:schemeClr val="lt1"/>
                </a:solidFill>
                <a:latin typeface="Arial"/>
                <a:ea typeface="Arial"/>
                <a:cs typeface="Arial"/>
                <a:sym typeface="Arial"/>
              </a:rPr>
              <a:t>Churchill Downs teamed with Emarsys, a marketing cloud company, to improve the level of insight they have on horse racing fans.</a:t>
            </a:r>
            <a:endParaRPr/>
          </a:p>
          <a:p>
            <a:pPr indent="-317500" lvl="1" marL="9144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Data captured includes fans’ favorite horses, jockeys, trainers as well as how much they bet on races. </a:t>
            </a:r>
            <a:endParaRPr/>
          </a:p>
          <a:p>
            <a:pPr indent="-317500" lvl="2" marL="13716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This information is used to create more targeted and personalized marketing campaigns, resulting in higher profits. </a:t>
            </a:r>
            <a:endParaRPr/>
          </a:p>
          <a:p>
            <a:pPr indent="0" lvl="0" marL="0" rtl="0" algn="l">
              <a:lnSpc>
                <a:spcPct val="100000"/>
              </a:lnSpc>
              <a:spcBef>
                <a:spcPts val="600"/>
              </a:spcBef>
              <a:spcAft>
                <a:spcPts val="600"/>
              </a:spcAft>
              <a:buSzPts val="1150"/>
              <a:buNone/>
            </a:pPr>
            <a:r>
              <a:t/>
            </a:r>
            <a:endParaRPr sz="1400">
              <a:solidFill>
                <a:schemeClr val="lt1"/>
              </a:solidFill>
              <a:latin typeface="Arial"/>
              <a:ea typeface="Arial"/>
              <a:cs typeface="Arial"/>
              <a:sym typeface="Arial"/>
            </a:endParaRPr>
          </a:p>
        </p:txBody>
      </p:sp>
      <p:cxnSp>
        <p:nvCxnSpPr>
          <p:cNvPr id="83" name="Google Shape;83;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4" name="Google Shape;84;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5" name="Google Shape;85;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endParaRPr b="1">
              <a:latin typeface="Arial"/>
              <a:ea typeface="Arial"/>
              <a:cs typeface="Arial"/>
              <a:sym typeface="Arial"/>
            </a:endParaRPr>
          </a:p>
        </p:txBody>
      </p:sp>
      <p:sp>
        <p:nvSpPr>
          <p:cNvPr id="91" name="Google Shape;91;p8"/>
          <p:cNvSpPr txBox="1"/>
          <p:nvPr>
            <p:ph idx="1" type="body"/>
          </p:nvPr>
        </p:nvSpPr>
        <p:spPr>
          <a:xfrm>
            <a:off x="985950" y="1051800"/>
            <a:ext cx="7172100" cy="3039900"/>
          </a:xfrm>
          <a:prstGeom prst="rect">
            <a:avLst/>
          </a:prstGeom>
          <a:noFill/>
          <a:ln>
            <a:noFill/>
          </a:ln>
        </p:spPr>
        <p:txBody>
          <a:bodyPr anchorCtr="0" anchor="t" bIns="91425" lIns="91425" spcFirstLastPara="1" rIns="91425" wrap="square" tIns="91425">
            <a:noAutofit/>
          </a:bodyPr>
          <a:lstStyle/>
          <a:p>
            <a:pPr indent="-463550" lvl="0" marL="463550" rtl="0" algn="l">
              <a:lnSpc>
                <a:spcPct val="100000"/>
              </a:lnSpc>
              <a:spcBef>
                <a:spcPts val="0"/>
              </a:spcBef>
              <a:spcAft>
                <a:spcPts val="0"/>
              </a:spcAft>
              <a:buNone/>
            </a:pPr>
            <a:r>
              <a:rPr b="1" lang="en" sz="1800">
                <a:latin typeface="Arial"/>
                <a:ea typeface="Arial"/>
                <a:cs typeface="Arial"/>
                <a:sym typeface="Arial"/>
              </a:rPr>
              <a:t>Data-based Marketing and Analytics </a:t>
            </a:r>
            <a:endParaRPr b="1" sz="1800">
              <a:latin typeface="Arial"/>
              <a:ea typeface="Arial"/>
              <a:cs typeface="Arial"/>
              <a:sym typeface="Arial"/>
            </a:endParaRPr>
          </a:p>
          <a:p>
            <a:pPr indent="-463550" lvl="0" marL="463550" rtl="0" algn="l">
              <a:lnSpc>
                <a:spcPct val="100000"/>
              </a:lnSpc>
              <a:spcBef>
                <a:spcPts val="1000"/>
              </a:spcBef>
              <a:spcAft>
                <a:spcPts val="0"/>
              </a:spcAft>
              <a:buSzPts val="1150"/>
              <a:buNone/>
            </a:pPr>
            <a:r>
              <a:rPr b="1" lang="en" sz="1500">
                <a:latin typeface="Arial"/>
                <a:ea typeface="Arial"/>
                <a:cs typeface="Arial"/>
                <a:sym typeface="Arial"/>
              </a:rPr>
              <a:t>Examples:</a:t>
            </a:r>
            <a:endParaRPr b="1" sz="1500">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Thanks to an effective data-based marketing strategy, Minor League Baseball’s Indianapolis Indians managed to increase online ticket sales 64% in just one season.  </a:t>
            </a:r>
            <a:endParaRPr sz="1500">
              <a:solidFill>
                <a:schemeClr val="lt1"/>
              </a:solidFill>
              <a:latin typeface="Arial"/>
              <a:ea typeface="Arial"/>
              <a:cs typeface="Arial"/>
              <a:sym typeface="Arial"/>
            </a:endParaRPr>
          </a:p>
          <a:p>
            <a:pPr indent="-323850" lvl="1" marL="9144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The club’s focus on building and maintaining an extensive database resulted in access to the email addresses for 60,000 previous ticket purchasers and fans who had previously signed up to receive emails from the team. </a:t>
            </a:r>
            <a:endParaRPr sz="1500">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According to a report in the Sports Business Journal, the average NBA franchise has 500,000 names in its database, with some big-market teams having about 1 million names, allowing them to personalize the sales experience</a:t>
            </a:r>
            <a:endParaRPr sz="1500">
              <a:latin typeface="Arial"/>
              <a:ea typeface="Arial"/>
              <a:cs typeface="Arial"/>
              <a:sym typeface="Arial"/>
            </a:endParaRPr>
          </a:p>
        </p:txBody>
      </p:sp>
      <p:cxnSp>
        <p:nvCxnSpPr>
          <p:cNvPr id="92" name="Google Shape;92;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93" name="Google Shape;93;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4" name="Google Shape;94;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9"/>
          <p:cNvSpPr txBox="1"/>
          <p:nvPr>
            <p:ph type="title"/>
          </p:nvPr>
        </p:nvSpPr>
        <p:spPr>
          <a:xfrm>
            <a:off x="938500" y="445025"/>
            <a:ext cx="5735700" cy="45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TICKETING TECHNOLOGIES</a:t>
            </a:r>
            <a:endParaRPr b="1">
              <a:latin typeface="Arial"/>
              <a:ea typeface="Arial"/>
              <a:cs typeface="Arial"/>
              <a:sym typeface="Arial"/>
            </a:endParaRPr>
          </a:p>
        </p:txBody>
      </p:sp>
      <p:sp>
        <p:nvSpPr>
          <p:cNvPr id="100" name="Google Shape;100;p9"/>
          <p:cNvSpPr txBox="1"/>
          <p:nvPr>
            <p:ph idx="1" type="body"/>
          </p:nvPr>
        </p:nvSpPr>
        <p:spPr>
          <a:xfrm>
            <a:off x="938500" y="1031575"/>
            <a:ext cx="7172100" cy="3039900"/>
          </a:xfrm>
          <a:prstGeom prst="rect">
            <a:avLst/>
          </a:prstGeom>
          <a:noFill/>
          <a:ln>
            <a:noFill/>
          </a:ln>
        </p:spPr>
        <p:txBody>
          <a:bodyPr anchorCtr="0" anchor="t" bIns="91425" lIns="91425" spcFirstLastPara="1" rIns="91425" wrap="square" tIns="91425">
            <a:noAutofit/>
          </a:bodyPr>
          <a:lstStyle/>
          <a:p>
            <a:pPr indent="-463550" lvl="0" marL="463550" rtl="0" algn="l">
              <a:lnSpc>
                <a:spcPct val="100000"/>
              </a:lnSpc>
              <a:spcBef>
                <a:spcPts val="0"/>
              </a:spcBef>
              <a:spcAft>
                <a:spcPts val="0"/>
              </a:spcAft>
              <a:buSzPts val="1150"/>
              <a:buNone/>
            </a:pPr>
            <a:r>
              <a:rPr b="1" lang="en" sz="1800">
                <a:latin typeface="Arial"/>
                <a:ea typeface="Arial"/>
                <a:cs typeface="Arial"/>
                <a:sym typeface="Arial"/>
              </a:rPr>
              <a:t>Service</a:t>
            </a:r>
            <a:endParaRPr b="1" sz="1800">
              <a:latin typeface="Arial"/>
              <a:ea typeface="Arial"/>
              <a:cs typeface="Arial"/>
              <a:sym typeface="Arial"/>
            </a:endParaRPr>
          </a:p>
          <a:p>
            <a:pPr indent="-317500" lvl="0" marL="457200" rtl="0" algn="l">
              <a:lnSpc>
                <a:spcPct val="100000"/>
              </a:lnSpc>
              <a:spcBef>
                <a:spcPts val="1000"/>
              </a:spcBef>
              <a:spcAft>
                <a:spcPts val="0"/>
              </a:spcAft>
              <a:buClr>
                <a:schemeClr val="lt1"/>
              </a:buClr>
              <a:buSzPts val="1400"/>
              <a:buFont typeface="Arial"/>
              <a:buChar char="●"/>
            </a:pPr>
            <a:r>
              <a:rPr lang="en" sz="1400">
                <a:solidFill>
                  <a:schemeClr val="lt1"/>
                </a:solidFill>
                <a:latin typeface="Arial"/>
                <a:ea typeface="Arial"/>
                <a:cs typeface="Arial"/>
                <a:sym typeface="Arial"/>
              </a:rPr>
              <a:t>Many organizations have implemented online account manager programs for their season ticket holders as a vehicle for improving customer relations.</a:t>
            </a:r>
            <a:endParaRPr/>
          </a:p>
          <a:p>
            <a:pPr indent="-317500" lvl="1" marL="914400" rtl="0" algn="l">
              <a:lnSpc>
                <a:spcPct val="100000"/>
              </a:lnSpc>
              <a:spcBef>
                <a:spcPts val="500"/>
              </a:spcBef>
              <a:spcAft>
                <a:spcPts val="0"/>
              </a:spcAft>
              <a:buClr>
                <a:schemeClr val="lt1"/>
              </a:buClr>
              <a:buSzPts val="1400"/>
              <a:buFont typeface="Arial"/>
              <a:buChar char="○"/>
            </a:pPr>
            <a:r>
              <a:rPr lang="en" sz="1400">
                <a:solidFill>
                  <a:schemeClr val="lt1"/>
                </a:solidFill>
                <a:latin typeface="Arial"/>
                <a:ea typeface="Arial"/>
                <a:cs typeface="Arial"/>
                <a:sym typeface="Arial"/>
              </a:rPr>
              <a:t>Memphis Grizzlies season ticket holders enjoy many benefits via the team’s Website, which allows customers to:  </a:t>
            </a:r>
            <a:endParaRPr/>
          </a:p>
          <a:p>
            <a:pPr indent="-317500" lvl="2" marL="1371600" rtl="0" algn="l">
              <a:lnSpc>
                <a:spcPct val="100000"/>
              </a:lnSpc>
              <a:spcBef>
                <a:spcPts val="500"/>
              </a:spcBef>
              <a:spcAft>
                <a:spcPts val="0"/>
              </a:spcAft>
              <a:buClr>
                <a:schemeClr val="lt1"/>
              </a:buClr>
              <a:buSzPts val="1400"/>
              <a:buFont typeface="Arial"/>
              <a:buChar char="■"/>
            </a:pPr>
            <a:r>
              <a:rPr lang="en" sz="1400">
                <a:solidFill>
                  <a:schemeClr val="lt1"/>
                </a:solidFill>
                <a:latin typeface="Arial"/>
                <a:ea typeface="Arial"/>
                <a:cs typeface="Arial"/>
                <a:sym typeface="Arial"/>
              </a:rPr>
              <a:t>Forward tickets electronically, allowing customers to email tickets to friends, family or clients—even at the last minute. </a:t>
            </a:r>
            <a:endParaRPr/>
          </a:p>
          <a:p>
            <a:pPr indent="-317500" lvl="2" marL="1371600" rtl="0" algn="l">
              <a:lnSpc>
                <a:spcPct val="100000"/>
              </a:lnSpc>
              <a:spcBef>
                <a:spcPts val="500"/>
              </a:spcBef>
              <a:spcAft>
                <a:spcPts val="0"/>
              </a:spcAft>
              <a:buClr>
                <a:schemeClr val="lt1"/>
              </a:buClr>
              <a:buSzPts val="1400"/>
              <a:buFont typeface="Arial"/>
              <a:buChar char="■"/>
            </a:pPr>
            <a:r>
              <a:rPr lang="en" sz="1400">
                <a:solidFill>
                  <a:schemeClr val="lt1"/>
                </a:solidFill>
                <a:latin typeface="Arial"/>
                <a:ea typeface="Arial"/>
                <a:cs typeface="Arial"/>
                <a:sym typeface="Arial"/>
              </a:rPr>
              <a:t>Manage tickets by tracking ticket usage and managing guest lists </a:t>
            </a:r>
            <a:r>
              <a:rPr lang="en" sz="1400">
                <a:solidFill>
                  <a:schemeClr val="lt1"/>
                </a:solidFill>
                <a:latin typeface="Arial"/>
                <a:ea typeface="Arial"/>
                <a:cs typeface="Arial"/>
                <a:sym typeface="Arial"/>
              </a:rPr>
              <a:t>online.</a:t>
            </a:r>
            <a:endParaRPr/>
          </a:p>
          <a:p>
            <a:pPr indent="-317500" lvl="2" marL="1371600" rtl="0" algn="l">
              <a:lnSpc>
                <a:spcPct val="100000"/>
              </a:lnSpc>
              <a:spcBef>
                <a:spcPts val="500"/>
              </a:spcBef>
              <a:spcAft>
                <a:spcPts val="0"/>
              </a:spcAft>
              <a:buClr>
                <a:schemeClr val="lt1"/>
              </a:buClr>
              <a:buSzPts val="1400"/>
              <a:buFont typeface="Arial"/>
              <a:buChar char="■"/>
            </a:pPr>
            <a:r>
              <a:rPr lang="en" sz="1400">
                <a:solidFill>
                  <a:schemeClr val="lt1"/>
                </a:solidFill>
                <a:latin typeface="Arial"/>
                <a:ea typeface="Arial"/>
                <a:cs typeface="Arial"/>
                <a:sym typeface="Arial"/>
              </a:rPr>
              <a:t>Edit personal profiles to keep account info updated.</a:t>
            </a:r>
            <a:endParaRPr/>
          </a:p>
          <a:p>
            <a:pPr indent="-317500" lvl="2" marL="1371600" rtl="0" algn="l">
              <a:lnSpc>
                <a:spcPct val="100000"/>
              </a:lnSpc>
              <a:spcBef>
                <a:spcPts val="500"/>
              </a:spcBef>
              <a:spcAft>
                <a:spcPts val="0"/>
              </a:spcAft>
              <a:buClr>
                <a:schemeClr val="lt1"/>
              </a:buClr>
              <a:buSzPts val="1400"/>
              <a:buFont typeface="Arial"/>
              <a:buChar char="■"/>
            </a:pPr>
            <a:r>
              <a:rPr lang="en" sz="1400">
                <a:solidFill>
                  <a:schemeClr val="lt1"/>
                </a:solidFill>
                <a:latin typeface="Arial"/>
                <a:ea typeface="Arial"/>
                <a:cs typeface="Arial"/>
                <a:sym typeface="Arial"/>
              </a:rPr>
              <a:t>Make payments, view statements, and renew ticket packages. </a:t>
            </a:r>
            <a:endParaRPr/>
          </a:p>
          <a:p>
            <a:pPr indent="-317500" lvl="0" marL="457200" rtl="0" algn="l">
              <a:lnSpc>
                <a:spcPct val="100000"/>
              </a:lnSpc>
              <a:spcBef>
                <a:spcPts val="500"/>
              </a:spcBef>
              <a:spcAft>
                <a:spcPts val="0"/>
              </a:spcAft>
              <a:buClr>
                <a:schemeClr val="lt1"/>
              </a:buClr>
              <a:buSzPts val="1400"/>
              <a:buFont typeface="Arial"/>
              <a:buChar char="●"/>
            </a:pPr>
            <a:r>
              <a:rPr lang="en" sz="1400">
                <a:solidFill>
                  <a:schemeClr val="lt1"/>
                </a:solidFill>
                <a:latin typeface="Arial"/>
                <a:ea typeface="Arial"/>
                <a:cs typeface="Arial"/>
                <a:sym typeface="Arial"/>
              </a:rPr>
              <a:t>Technology makes communication easier and more effective between teams and consumers.</a:t>
            </a:r>
            <a:endParaRPr/>
          </a:p>
          <a:p>
            <a:pPr indent="0" lvl="0" marL="0" rtl="0" algn="l">
              <a:lnSpc>
                <a:spcPct val="100000"/>
              </a:lnSpc>
              <a:spcBef>
                <a:spcPts val="600"/>
              </a:spcBef>
              <a:spcAft>
                <a:spcPts val="600"/>
              </a:spcAft>
              <a:buSzPts val="1150"/>
              <a:buNone/>
            </a:pPr>
            <a:r>
              <a:t/>
            </a:r>
            <a:endParaRPr sz="1400">
              <a:solidFill>
                <a:schemeClr val="lt1"/>
              </a:solidFill>
              <a:latin typeface="Arial"/>
              <a:ea typeface="Arial"/>
              <a:cs typeface="Arial"/>
              <a:sym typeface="Arial"/>
            </a:endParaRPr>
          </a:p>
        </p:txBody>
      </p:sp>
      <p:cxnSp>
        <p:nvCxnSpPr>
          <p:cNvPr id="101" name="Google Shape;101;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02" name="Google Shape;102;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3" name="Google Shape;103;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