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0" r:id="rId3"/>
    <p:sldId id="28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2" r:id="rId24"/>
    <p:sldId id="303" r:id="rId25"/>
    <p:sldId id="30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9D7F7-595D-48D4-8319-AA4F34BF83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473B32-4E3C-47D8-97DD-0956AC7924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1A943E-4CD5-4F15-AEA4-F1C6914AD23C}"/>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5" name="Footer Placeholder 4">
            <a:extLst>
              <a:ext uri="{FF2B5EF4-FFF2-40B4-BE49-F238E27FC236}">
                <a16:creationId xmlns:a16="http://schemas.microsoft.com/office/drawing/2014/main" id="{4B0072BF-6DBA-4D26-8598-21CD2487C2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90F7F2-B957-4011-B240-232E5DB244A5}"/>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2631651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7FE94-C974-4B97-8E7D-A7B4C74245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06B7D4-2148-4FBB-BB78-82F0A1E65A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AE20A4-272F-4925-B775-46EAF2D4699C}"/>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5" name="Footer Placeholder 4">
            <a:extLst>
              <a:ext uri="{FF2B5EF4-FFF2-40B4-BE49-F238E27FC236}">
                <a16:creationId xmlns:a16="http://schemas.microsoft.com/office/drawing/2014/main" id="{AF92AC0C-C1B4-4751-BD8D-31F1AFDE01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498F85-D8A0-4F8F-96B0-77A0BCE5202E}"/>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21406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AD3A63-BE9B-4E9F-B9D1-6F2147E58B4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A2F5F8-701D-4E2D-B538-06C47AA710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271738-C263-4F08-ABDB-85C0C00491C5}"/>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5" name="Footer Placeholder 4">
            <a:extLst>
              <a:ext uri="{FF2B5EF4-FFF2-40B4-BE49-F238E27FC236}">
                <a16:creationId xmlns:a16="http://schemas.microsoft.com/office/drawing/2014/main" id="{F8AE0105-0A97-4740-9A6D-F7D85E744D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C2B847-F5A9-41EE-B03E-FC3F39671D70}"/>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3852314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4D2E9-9B18-4C63-949F-2A8F660AED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4C4733-7E1A-4FF3-92D0-7183B03903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403DCF-2DAA-496A-BC26-606D951C19C9}"/>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5" name="Footer Placeholder 4">
            <a:extLst>
              <a:ext uri="{FF2B5EF4-FFF2-40B4-BE49-F238E27FC236}">
                <a16:creationId xmlns:a16="http://schemas.microsoft.com/office/drawing/2014/main" id="{3B9BFCA3-01CA-4E52-BD44-17F29FF79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0084A6-F47D-49C9-8D87-12E188927FB0}"/>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2070317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E88E2-46D9-47B9-8C3B-CF28C215C7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4F9DD5-CD41-4641-8E63-244222819F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85406C-A0C9-414F-A038-47DEB122FD62}"/>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5" name="Footer Placeholder 4">
            <a:extLst>
              <a:ext uri="{FF2B5EF4-FFF2-40B4-BE49-F238E27FC236}">
                <a16:creationId xmlns:a16="http://schemas.microsoft.com/office/drawing/2014/main" id="{C6D3D7CF-1AAE-4B63-8454-8CD7D6C96D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962710-A046-4EF0-BED4-7938DD01DEAF}"/>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1534575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F0043-47CE-4090-9250-7227FCD455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DE184D-CE50-4E9E-9CFA-9E0B3B7730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B602461-F86A-4E2D-B94D-A260CA0346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D764103-C971-411A-9A81-5834744CBC18}"/>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6" name="Footer Placeholder 5">
            <a:extLst>
              <a:ext uri="{FF2B5EF4-FFF2-40B4-BE49-F238E27FC236}">
                <a16:creationId xmlns:a16="http://schemas.microsoft.com/office/drawing/2014/main" id="{E89EDE25-9261-4D69-9FA7-A586583BDA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C42B0E-7A9D-4308-837E-F980DDF12B39}"/>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3250716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41A59-16C2-4351-BD22-E9EB9FA6485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11FC4FE-EFBA-4279-A25D-4B04D74253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CF6BE3-8FD3-446E-84F6-ED3658FC5F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AF9873-4340-487E-A8BE-5102E86FEA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E029F7-A05C-4830-8D25-7501945ACB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4785ED-43CA-4B9E-BC4C-9F791760E6ED}"/>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8" name="Footer Placeholder 7">
            <a:extLst>
              <a:ext uri="{FF2B5EF4-FFF2-40B4-BE49-F238E27FC236}">
                <a16:creationId xmlns:a16="http://schemas.microsoft.com/office/drawing/2014/main" id="{D8F9D8E7-4A44-4815-BC22-6C1CE153B8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1AC9E5-4F6D-4439-8671-B5C7CAA9D508}"/>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3948647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EC989-0894-4C6A-A2E6-C6AC8FE579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1C6483-4455-467C-9FCD-6A8D9F5E3740}"/>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4" name="Footer Placeholder 3">
            <a:extLst>
              <a:ext uri="{FF2B5EF4-FFF2-40B4-BE49-F238E27FC236}">
                <a16:creationId xmlns:a16="http://schemas.microsoft.com/office/drawing/2014/main" id="{6350FE49-5434-43AC-8A21-7C0F134268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46795E9-AEF6-4120-BE1A-E16FDCD3ECBA}"/>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2166095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0177B5-FC3B-426B-A130-37058140D178}"/>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3" name="Footer Placeholder 2">
            <a:extLst>
              <a:ext uri="{FF2B5EF4-FFF2-40B4-BE49-F238E27FC236}">
                <a16:creationId xmlns:a16="http://schemas.microsoft.com/office/drawing/2014/main" id="{C77666CE-0619-40B0-8C12-DCB281D792B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B6934F-43BD-40DA-A93A-50489F293BFC}"/>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2087120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94F97-7846-4818-A01D-5E77C7E92F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77D1D5-6660-4807-94EA-A2C9178615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79FE1D-E9D9-48DE-805B-D4FAD0D607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B72586-E398-4E9A-9910-12D568E46B9B}"/>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6" name="Footer Placeholder 5">
            <a:extLst>
              <a:ext uri="{FF2B5EF4-FFF2-40B4-BE49-F238E27FC236}">
                <a16:creationId xmlns:a16="http://schemas.microsoft.com/office/drawing/2014/main" id="{9B6A3551-8DFA-471C-8A2E-10171512DB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CC89E8-7378-493A-B9EB-A06C94213FF5}"/>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1410310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C34D7-96F7-4C99-B1AB-03AC07AD84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C9BF47-4617-46BD-8EC2-D697727142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B1BD63-DB2A-47BB-A601-9C2DE5607E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85FD46-B72D-4A39-84A8-99E8E5C8F8FE}"/>
              </a:ext>
            </a:extLst>
          </p:cNvPr>
          <p:cNvSpPr>
            <a:spLocks noGrp="1"/>
          </p:cNvSpPr>
          <p:nvPr>
            <p:ph type="dt" sz="half" idx="10"/>
          </p:nvPr>
        </p:nvSpPr>
        <p:spPr/>
        <p:txBody>
          <a:bodyPr/>
          <a:lstStyle/>
          <a:p>
            <a:fld id="{669C64C1-9B8D-497C-90F9-E35598347442}" type="datetimeFigureOut">
              <a:rPr lang="en-US" smtClean="0"/>
              <a:t>8/13/2019</a:t>
            </a:fld>
            <a:endParaRPr lang="en-US"/>
          </a:p>
        </p:txBody>
      </p:sp>
      <p:sp>
        <p:nvSpPr>
          <p:cNvPr id="6" name="Footer Placeholder 5">
            <a:extLst>
              <a:ext uri="{FF2B5EF4-FFF2-40B4-BE49-F238E27FC236}">
                <a16:creationId xmlns:a16="http://schemas.microsoft.com/office/drawing/2014/main" id="{C32A070C-8C7F-42AE-B7CB-E4C47067B5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D95179-384E-45B0-928D-92D7E4F20FAE}"/>
              </a:ext>
            </a:extLst>
          </p:cNvPr>
          <p:cNvSpPr>
            <a:spLocks noGrp="1"/>
          </p:cNvSpPr>
          <p:nvPr>
            <p:ph type="sldNum" sz="quarter" idx="12"/>
          </p:nvPr>
        </p:nvSpPr>
        <p:spPr/>
        <p:txBody>
          <a:bodyPr/>
          <a:lstStyle/>
          <a:p>
            <a:fld id="{A3657E52-B8AC-4A3D-A96F-0D1CB479FC7C}" type="slidenum">
              <a:rPr lang="en-US" smtClean="0"/>
              <a:t>‹#›</a:t>
            </a:fld>
            <a:endParaRPr lang="en-US"/>
          </a:p>
        </p:txBody>
      </p:sp>
    </p:spTree>
    <p:extLst>
      <p:ext uri="{BB962C8B-B14F-4D97-AF65-F5344CB8AC3E}">
        <p14:creationId xmlns:p14="http://schemas.microsoft.com/office/powerpoint/2010/main" val="2683717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C7120D-1311-4216-B9F6-51E76DE60A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227597-AEAB-4541-9693-6A90A52818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E26976-53E5-4874-9301-89C0C720C0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C64C1-9B8D-497C-90F9-E35598347442}" type="datetimeFigureOut">
              <a:rPr lang="en-US" smtClean="0"/>
              <a:t>8/13/2019</a:t>
            </a:fld>
            <a:endParaRPr lang="en-US"/>
          </a:p>
        </p:txBody>
      </p:sp>
      <p:sp>
        <p:nvSpPr>
          <p:cNvPr id="5" name="Footer Placeholder 4">
            <a:extLst>
              <a:ext uri="{FF2B5EF4-FFF2-40B4-BE49-F238E27FC236}">
                <a16:creationId xmlns:a16="http://schemas.microsoft.com/office/drawing/2014/main" id="{B52395E3-794F-437C-80FA-E810079FCE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FEE269-2433-42D8-B84A-7308A1C1D5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657E52-B8AC-4A3D-A96F-0D1CB479FC7C}" type="slidenum">
              <a:rPr lang="en-US" smtClean="0"/>
              <a:t>‹#›</a:t>
            </a:fld>
            <a:endParaRPr lang="en-US"/>
          </a:p>
        </p:txBody>
      </p:sp>
    </p:spTree>
    <p:extLst>
      <p:ext uri="{BB962C8B-B14F-4D97-AF65-F5344CB8AC3E}">
        <p14:creationId xmlns:p14="http://schemas.microsoft.com/office/powerpoint/2010/main" val="1817611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nba.com/bucks/tickets/groups/fanexperiences"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picture containing clipart&#10;&#10;Description automatically generated">
            <a:extLst>
              <a:ext uri="{FF2B5EF4-FFF2-40B4-BE49-F238E27FC236}">
                <a16:creationId xmlns:a16="http://schemas.microsoft.com/office/drawing/2014/main" id="{61C2406F-9879-487E-862A-C0F86CBC340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5192" y="1216768"/>
            <a:ext cx="6701140" cy="2233713"/>
          </a:xfrm>
          <a:prstGeom prst="rect">
            <a:avLst/>
          </a:prstGeom>
          <a:noFill/>
          <a:ln>
            <a:noFill/>
          </a:ln>
        </p:spPr>
      </p:pic>
      <p:pic>
        <p:nvPicPr>
          <p:cNvPr id="15" name="Picture 4" descr="Image result for milwaukee bucks logo transparent">
            <a:extLst>
              <a:ext uri="{FF2B5EF4-FFF2-40B4-BE49-F238E27FC236}">
                <a16:creationId xmlns:a16="http://schemas.microsoft.com/office/drawing/2014/main" id="{F99941ED-D749-4DCA-9F18-92EA1CE210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110" y="423861"/>
            <a:ext cx="3333750" cy="3819525"/>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1">
            <a:extLst>
              <a:ext uri="{FF2B5EF4-FFF2-40B4-BE49-F238E27FC236}">
                <a16:creationId xmlns:a16="http://schemas.microsoft.com/office/drawing/2014/main" id="{A8C43E7A-861D-4336-845F-2B33141F07CA}"/>
              </a:ext>
            </a:extLst>
          </p:cNvPr>
          <p:cNvSpPr txBox="1">
            <a:spLocks/>
          </p:cNvSpPr>
          <p:nvPr/>
        </p:nvSpPr>
        <p:spPr>
          <a:xfrm>
            <a:off x="838200" y="4636370"/>
            <a:ext cx="10518132" cy="1531606"/>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800" b="1" dirty="0">
                <a:latin typeface="Arial Narrow" panose="020B0606020202030204" pitchFamily="34" charset="0"/>
              </a:rPr>
              <a:t>Milwaukee Bucks Group Sales: </a:t>
            </a:r>
          </a:p>
          <a:p>
            <a:r>
              <a:rPr lang="en-US" sz="4800" b="1" dirty="0">
                <a:latin typeface="Arial Narrow" panose="020B0606020202030204" pitchFamily="34" charset="0"/>
              </a:rPr>
              <a:t>“Kohl’s Memories Packages”</a:t>
            </a:r>
          </a:p>
        </p:txBody>
      </p:sp>
    </p:spTree>
    <p:extLst>
      <p:ext uri="{BB962C8B-B14F-4D97-AF65-F5344CB8AC3E}">
        <p14:creationId xmlns:p14="http://schemas.microsoft.com/office/powerpoint/2010/main" val="3240165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Court of        Dreams</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752602" y="1084058"/>
            <a:ext cx="5031356" cy="4524315"/>
          </a:xfrm>
          <a:prstGeom prst="rect">
            <a:avLst/>
          </a:prstGeom>
        </p:spPr>
        <p:txBody>
          <a:bodyPr wrap="square">
            <a:spAutoFit/>
          </a:bodyPr>
          <a:lstStyle/>
          <a:p>
            <a:pPr algn="r">
              <a:lnSpc>
                <a:spcPct val="100000"/>
              </a:lnSpc>
            </a:pPr>
            <a:r>
              <a:rPr lang="en-US" sz="3600" dirty="0">
                <a:latin typeface="Arial Narrow" panose="020B0606020202030204" pitchFamily="34" charset="0"/>
              </a:rPr>
              <a:t>Imagine the thrill of playing on the same court as your favorite NBA superstars! This experience gives your group access to the Fiserv Forum court in the afternoon for games, clinics, practices, or just a fun company outing.</a:t>
            </a:r>
          </a:p>
        </p:txBody>
      </p:sp>
      <p:pic>
        <p:nvPicPr>
          <p:cNvPr id="12" name="Picture 11" descr="Court of Dreams">
            <a:extLst>
              <a:ext uri="{FF2B5EF4-FFF2-40B4-BE49-F238E27FC236}">
                <a16:creationId xmlns:a16="http://schemas.microsoft.com/office/drawing/2014/main" id="{0BF6096E-C79F-461F-A7E8-741A50D2CBF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038349"/>
            <a:ext cx="4208171" cy="4208171"/>
          </a:xfrm>
          <a:prstGeom prst="rect">
            <a:avLst/>
          </a:prstGeom>
          <a:noFill/>
          <a:ln>
            <a:noFill/>
          </a:ln>
        </p:spPr>
      </p:pic>
    </p:spTree>
    <p:extLst>
      <p:ext uri="{BB962C8B-B14F-4D97-AF65-F5344CB8AC3E}">
        <p14:creationId xmlns:p14="http://schemas.microsoft.com/office/powerpoint/2010/main" val="52362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Courtside       Kids</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936546" y="888319"/>
            <a:ext cx="4801098" cy="5078313"/>
          </a:xfrm>
          <a:prstGeom prst="rect">
            <a:avLst/>
          </a:prstGeom>
        </p:spPr>
        <p:txBody>
          <a:bodyPr wrap="square">
            <a:spAutoFit/>
          </a:bodyPr>
          <a:lstStyle/>
          <a:p>
            <a:pPr algn="r">
              <a:lnSpc>
                <a:spcPct val="100000"/>
              </a:lnSpc>
            </a:pPr>
            <a:r>
              <a:rPr lang="en-US" sz="3600" dirty="0">
                <a:latin typeface="Arial Narrow" panose="020B0606020202030204" pitchFamily="34" charset="0"/>
              </a:rPr>
              <a:t>You can’t get any closer to the action! Our Courtside Kids have the incredible opportunity to sit along the baseline and watch pregame warm-ups. Spots for this experience are available in 15, 30, or 45-person increments.</a:t>
            </a:r>
          </a:p>
        </p:txBody>
      </p:sp>
      <p:pic>
        <p:nvPicPr>
          <p:cNvPr id="10" name="Picture 9" descr="Courtside Kids">
            <a:extLst>
              <a:ext uri="{FF2B5EF4-FFF2-40B4-BE49-F238E27FC236}">
                <a16:creationId xmlns:a16="http://schemas.microsoft.com/office/drawing/2014/main" id="{BAC216FA-400E-46CC-A9DB-6B6630C74D2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1766" y="1979156"/>
            <a:ext cx="4292983" cy="4267365"/>
          </a:xfrm>
          <a:prstGeom prst="rect">
            <a:avLst/>
          </a:prstGeom>
          <a:noFill/>
          <a:ln>
            <a:noFill/>
          </a:ln>
        </p:spPr>
      </p:pic>
    </p:spTree>
    <p:extLst>
      <p:ext uri="{BB962C8B-B14F-4D97-AF65-F5344CB8AC3E}">
        <p14:creationId xmlns:p14="http://schemas.microsoft.com/office/powerpoint/2010/main" val="294356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High Five   Tunnel</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684373" y="807059"/>
            <a:ext cx="5232194" cy="5078313"/>
          </a:xfrm>
          <a:prstGeom prst="rect">
            <a:avLst/>
          </a:prstGeom>
        </p:spPr>
        <p:txBody>
          <a:bodyPr wrap="square">
            <a:spAutoFit/>
          </a:bodyPr>
          <a:lstStyle/>
          <a:p>
            <a:pPr algn="r">
              <a:lnSpc>
                <a:spcPct val="100000"/>
              </a:lnSpc>
            </a:pPr>
            <a:r>
              <a:rPr lang="en-US" sz="3600" dirty="0">
                <a:latin typeface="Arial Narrow" panose="020B0606020202030204" pitchFamily="34" charset="0"/>
              </a:rPr>
              <a:t>Make your outing one to remember! Up to 20 kids from your group will high five NBA players as they run onto the court for warm-ups. There are four tunnels available per game: Bucks Pregame, Visiting Pregame, Bucks Halftime and Visiting Halftime.</a:t>
            </a:r>
          </a:p>
        </p:txBody>
      </p:sp>
      <p:pic>
        <p:nvPicPr>
          <p:cNvPr id="12" name="Picture 11" descr="High Five Tunnel">
            <a:extLst>
              <a:ext uri="{FF2B5EF4-FFF2-40B4-BE49-F238E27FC236}">
                <a16:creationId xmlns:a16="http://schemas.microsoft.com/office/drawing/2014/main" id="{867A9853-3AA0-4C12-8888-45B212D54FA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1766" y="1986585"/>
            <a:ext cx="4259936" cy="4259936"/>
          </a:xfrm>
          <a:prstGeom prst="rect">
            <a:avLst/>
          </a:prstGeom>
          <a:noFill/>
          <a:ln>
            <a:noFill/>
          </a:ln>
        </p:spPr>
      </p:pic>
    </p:spTree>
    <p:extLst>
      <p:ext uri="{BB962C8B-B14F-4D97-AF65-F5344CB8AC3E}">
        <p14:creationId xmlns:p14="http://schemas.microsoft.com/office/powerpoint/2010/main" val="1865369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High School   Prep Series</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684373" y="837837"/>
            <a:ext cx="5232194" cy="5016758"/>
          </a:xfrm>
          <a:prstGeom prst="rect">
            <a:avLst/>
          </a:prstGeom>
        </p:spPr>
        <p:txBody>
          <a:bodyPr wrap="square">
            <a:spAutoFit/>
          </a:bodyPr>
          <a:lstStyle/>
          <a:p>
            <a:pPr algn="r">
              <a:lnSpc>
                <a:spcPct val="100000"/>
              </a:lnSpc>
            </a:pPr>
            <a:r>
              <a:rPr lang="en-US" sz="3200" dirty="0">
                <a:latin typeface="Arial Narrow" panose="020B0606020202030204" pitchFamily="34" charset="0"/>
              </a:rPr>
              <a:t>Our Prep Series program allows high school basketball teams the opportunity to host an official game at Fiserv Forum. Bring the band, students, and community down to watch not only the high school game but a Bucks game as well. Dates for this experience are limited. Fundraising opportunities are available.</a:t>
            </a:r>
          </a:p>
        </p:txBody>
      </p:sp>
      <p:pic>
        <p:nvPicPr>
          <p:cNvPr id="10" name="Picture 9" descr="High School Prep Series">
            <a:extLst>
              <a:ext uri="{FF2B5EF4-FFF2-40B4-BE49-F238E27FC236}">
                <a16:creationId xmlns:a16="http://schemas.microsoft.com/office/drawing/2014/main" id="{E5A129FA-8C13-44BE-971D-9D5F5AC3307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1765" y="1961350"/>
            <a:ext cx="4285171" cy="4285171"/>
          </a:xfrm>
          <a:prstGeom prst="rect">
            <a:avLst/>
          </a:prstGeom>
          <a:noFill/>
          <a:ln>
            <a:noFill/>
          </a:ln>
        </p:spPr>
      </p:pic>
    </p:spTree>
    <p:extLst>
      <p:ext uri="{BB962C8B-B14F-4D97-AF65-F5344CB8AC3E}">
        <p14:creationId xmlns:p14="http://schemas.microsoft.com/office/powerpoint/2010/main" val="681532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National       Anthem</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684373" y="1011430"/>
            <a:ext cx="5232194" cy="4832092"/>
          </a:xfrm>
          <a:prstGeom prst="rect">
            <a:avLst/>
          </a:prstGeom>
        </p:spPr>
        <p:txBody>
          <a:bodyPr wrap="square">
            <a:spAutoFit/>
          </a:bodyPr>
          <a:lstStyle/>
          <a:p>
            <a:pPr algn="r">
              <a:lnSpc>
                <a:spcPct val="100000"/>
              </a:lnSpc>
            </a:pPr>
            <a:r>
              <a:rPr lang="en-US" sz="2800" dirty="0">
                <a:latin typeface="Arial Narrow" panose="020B0606020202030204" pitchFamily="34" charset="0"/>
              </a:rPr>
              <a:t>Bring your choir or band out to perform the National Anthem at a Bucks game! This opportunity will place your group right at center court under the spotlight during the performance, and be shown live on the scoreboard for thousands to see. All anthem spots are subject to availability. Groups interested in performing are required to submit an audition video of their National Anthem rendition for approval.</a:t>
            </a:r>
          </a:p>
        </p:txBody>
      </p:sp>
      <p:pic>
        <p:nvPicPr>
          <p:cNvPr id="12" name="Picture 11" descr="National Anthem">
            <a:extLst>
              <a:ext uri="{FF2B5EF4-FFF2-40B4-BE49-F238E27FC236}">
                <a16:creationId xmlns:a16="http://schemas.microsoft.com/office/drawing/2014/main" id="{99C73E43-D637-4D3D-94DC-626AB01DB04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27769" y="1982111"/>
            <a:ext cx="4379168" cy="4264410"/>
          </a:xfrm>
          <a:prstGeom prst="rect">
            <a:avLst/>
          </a:prstGeom>
          <a:noFill/>
          <a:ln>
            <a:noFill/>
          </a:ln>
        </p:spPr>
      </p:pic>
    </p:spTree>
    <p:extLst>
      <p:ext uri="{BB962C8B-B14F-4D97-AF65-F5344CB8AC3E}">
        <p14:creationId xmlns:p14="http://schemas.microsoft.com/office/powerpoint/2010/main" val="4170756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Net            Cutting</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875331" y="1084058"/>
            <a:ext cx="4850277" cy="4524315"/>
          </a:xfrm>
          <a:prstGeom prst="rect">
            <a:avLst/>
          </a:prstGeom>
        </p:spPr>
        <p:txBody>
          <a:bodyPr wrap="square">
            <a:spAutoFit/>
          </a:bodyPr>
          <a:lstStyle/>
          <a:p>
            <a:pPr algn="r">
              <a:lnSpc>
                <a:spcPct val="100000"/>
              </a:lnSpc>
            </a:pPr>
            <a:r>
              <a:rPr lang="en-US" sz="3600" dirty="0">
                <a:latin typeface="Arial Narrow" panose="020B0606020202030204" pitchFamily="34" charset="0"/>
              </a:rPr>
              <a:t>Bring your group down to the court after the game and celebrate like a champ! This experience allows members of your group to climb a ladder, cut the net, and take a piece of the game home with them.</a:t>
            </a:r>
          </a:p>
        </p:txBody>
      </p:sp>
      <p:pic>
        <p:nvPicPr>
          <p:cNvPr id="10" name="Picture 9" descr="Net Cutting">
            <a:extLst>
              <a:ext uri="{FF2B5EF4-FFF2-40B4-BE49-F238E27FC236}">
                <a16:creationId xmlns:a16="http://schemas.microsoft.com/office/drawing/2014/main" id="{2AE3C60C-E553-4D02-83B0-E1B41A2A0F1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6" y="2083643"/>
            <a:ext cx="4292982" cy="4162877"/>
          </a:xfrm>
          <a:prstGeom prst="rect">
            <a:avLst/>
          </a:prstGeom>
          <a:noFill/>
          <a:ln>
            <a:noFill/>
          </a:ln>
        </p:spPr>
      </p:pic>
    </p:spTree>
    <p:extLst>
      <p:ext uri="{BB962C8B-B14F-4D97-AF65-F5344CB8AC3E}">
        <p14:creationId xmlns:p14="http://schemas.microsoft.com/office/powerpoint/2010/main" val="2374429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On-Court     Photo</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875331" y="1084058"/>
            <a:ext cx="4850277" cy="4524315"/>
          </a:xfrm>
          <a:prstGeom prst="rect">
            <a:avLst/>
          </a:prstGeom>
        </p:spPr>
        <p:txBody>
          <a:bodyPr wrap="square">
            <a:spAutoFit/>
          </a:bodyPr>
          <a:lstStyle/>
          <a:p>
            <a:pPr algn="r">
              <a:lnSpc>
                <a:spcPct val="100000"/>
              </a:lnSpc>
            </a:pPr>
            <a:r>
              <a:rPr lang="en-US" sz="3600" dirty="0">
                <a:latin typeface="Arial Narrow" panose="020B0606020202030204" pitchFamily="34" charset="0"/>
              </a:rPr>
              <a:t>Capture a memory! Your group will get to stand at center court prior to player warm-ups and have a picture taken. This opportunity is limited and can fit a group of up to 30 people.</a:t>
            </a:r>
          </a:p>
        </p:txBody>
      </p:sp>
      <p:pic>
        <p:nvPicPr>
          <p:cNvPr id="12" name="Picture 11" descr="On-Court Photo">
            <a:extLst>
              <a:ext uri="{FF2B5EF4-FFF2-40B4-BE49-F238E27FC236}">
                <a16:creationId xmlns:a16="http://schemas.microsoft.com/office/drawing/2014/main" id="{D708B996-8C81-44E3-99A3-E567384AED5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6" y="2076215"/>
            <a:ext cx="4292982" cy="4170306"/>
          </a:xfrm>
          <a:prstGeom prst="rect">
            <a:avLst/>
          </a:prstGeom>
          <a:noFill/>
          <a:ln>
            <a:noFill/>
          </a:ln>
        </p:spPr>
      </p:pic>
    </p:spTree>
    <p:extLst>
      <p:ext uri="{BB962C8B-B14F-4D97-AF65-F5344CB8AC3E}">
        <p14:creationId xmlns:p14="http://schemas.microsoft.com/office/powerpoint/2010/main" val="1106838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Play Where    Pros Play</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6065265" y="919097"/>
            <a:ext cx="4726506" cy="5016758"/>
          </a:xfrm>
          <a:prstGeom prst="rect">
            <a:avLst/>
          </a:prstGeom>
        </p:spPr>
        <p:txBody>
          <a:bodyPr wrap="square">
            <a:spAutoFit/>
          </a:bodyPr>
          <a:lstStyle/>
          <a:p>
            <a:pPr algn="r">
              <a:lnSpc>
                <a:spcPct val="100000"/>
              </a:lnSpc>
            </a:pPr>
            <a:r>
              <a:rPr lang="en-US" sz="3200" dirty="0">
                <a:latin typeface="Arial Narrow" panose="020B0606020202030204" pitchFamily="34" charset="0"/>
              </a:rPr>
              <a:t>Come play on the court where the players train! The Froedtert &amp; The Medical College of Wisconsin Sports Science Center is the training facility of the Bucks and an awesome location to host basketball games, practices, company outings and team building opportunities.</a:t>
            </a:r>
          </a:p>
        </p:txBody>
      </p:sp>
      <p:pic>
        <p:nvPicPr>
          <p:cNvPr id="10" name="Picture 9" descr="Play Where the Pros Play">
            <a:extLst>
              <a:ext uri="{FF2B5EF4-FFF2-40B4-BE49-F238E27FC236}">
                <a16:creationId xmlns:a16="http://schemas.microsoft.com/office/drawing/2014/main" id="{733A9510-5535-41CA-875A-B33391D3BAF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076215"/>
            <a:ext cx="4285171" cy="4170306"/>
          </a:xfrm>
          <a:prstGeom prst="rect">
            <a:avLst/>
          </a:prstGeom>
          <a:noFill/>
          <a:ln>
            <a:noFill/>
          </a:ln>
        </p:spPr>
      </p:pic>
    </p:spTree>
    <p:extLst>
      <p:ext uri="{BB962C8B-B14F-4D97-AF65-F5344CB8AC3E}">
        <p14:creationId xmlns:p14="http://schemas.microsoft.com/office/powerpoint/2010/main" val="2609953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Post-Game</a:t>
            </a:r>
          </a:p>
          <a:p>
            <a:pPr algn="l"/>
            <a:r>
              <a:rPr lang="en-US" sz="4800" b="1" dirty="0">
                <a:latin typeface="Arial Narrow" panose="020B0606020202030204" pitchFamily="34" charset="0"/>
              </a:rPr>
              <a:t>Free Throw</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875331" y="1361057"/>
            <a:ext cx="4850277" cy="3970318"/>
          </a:xfrm>
          <a:prstGeom prst="rect">
            <a:avLst/>
          </a:prstGeom>
        </p:spPr>
        <p:txBody>
          <a:bodyPr wrap="square">
            <a:spAutoFit/>
          </a:bodyPr>
          <a:lstStyle/>
          <a:p>
            <a:pPr algn="r">
              <a:lnSpc>
                <a:spcPct val="100000"/>
              </a:lnSpc>
            </a:pPr>
            <a:r>
              <a:rPr lang="en-US" sz="3600" dirty="0">
                <a:latin typeface="Arial Narrow" panose="020B0606020202030204" pitchFamily="34" charset="0"/>
              </a:rPr>
              <a:t>Following the Bucks game your group will have the opportunity to step onto the Fiserv Forum court and shoot a free throw on the same hoop as NBA superstars!</a:t>
            </a:r>
          </a:p>
        </p:txBody>
      </p:sp>
      <p:pic>
        <p:nvPicPr>
          <p:cNvPr id="10" name="Picture 9" descr="Postgame Free Throw">
            <a:extLst>
              <a:ext uri="{FF2B5EF4-FFF2-40B4-BE49-F238E27FC236}">
                <a16:creationId xmlns:a16="http://schemas.microsoft.com/office/drawing/2014/main" id="{761F6C10-8657-4F6F-9F01-448D2AFA52D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076215"/>
            <a:ext cx="4285171" cy="4170306"/>
          </a:xfrm>
          <a:prstGeom prst="rect">
            <a:avLst/>
          </a:prstGeom>
          <a:noFill/>
          <a:ln>
            <a:noFill/>
          </a:ln>
        </p:spPr>
      </p:pic>
    </p:spTree>
    <p:extLst>
      <p:ext uri="{BB962C8B-B14F-4D97-AF65-F5344CB8AC3E}">
        <p14:creationId xmlns:p14="http://schemas.microsoft.com/office/powerpoint/2010/main" val="3559908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Pre-Game     Pass</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912973" y="1842426"/>
            <a:ext cx="4640727" cy="3170099"/>
          </a:xfrm>
          <a:prstGeom prst="rect">
            <a:avLst/>
          </a:prstGeom>
        </p:spPr>
        <p:txBody>
          <a:bodyPr wrap="square">
            <a:spAutoFit/>
          </a:bodyPr>
          <a:lstStyle/>
          <a:p>
            <a:pPr algn="r">
              <a:lnSpc>
                <a:spcPct val="100000"/>
              </a:lnSpc>
            </a:pPr>
            <a:r>
              <a:rPr lang="en-US" sz="4000" dirty="0">
                <a:latin typeface="Arial Narrow" panose="020B0606020202030204" pitchFamily="34" charset="0"/>
              </a:rPr>
              <a:t>Your group will receive special treatment as they watch pregame warm-ups in seats near the court.</a:t>
            </a:r>
          </a:p>
        </p:txBody>
      </p:sp>
      <p:pic>
        <p:nvPicPr>
          <p:cNvPr id="12" name="Picture 11" descr="Pregame Pass">
            <a:extLst>
              <a:ext uri="{FF2B5EF4-FFF2-40B4-BE49-F238E27FC236}">
                <a16:creationId xmlns:a16="http://schemas.microsoft.com/office/drawing/2014/main" id="{375EEEC3-A07F-4F46-8D10-5E57BBFE18F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1897173"/>
            <a:ext cx="4285171" cy="4349347"/>
          </a:xfrm>
          <a:prstGeom prst="rect">
            <a:avLst/>
          </a:prstGeom>
          <a:noFill/>
          <a:ln>
            <a:noFill/>
          </a:ln>
        </p:spPr>
      </p:pic>
    </p:spTree>
    <p:extLst>
      <p:ext uri="{BB962C8B-B14F-4D97-AF65-F5344CB8AC3E}">
        <p14:creationId xmlns:p14="http://schemas.microsoft.com/office/powerpoint/2010/main" val="499245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pic>
        <p:nvPicPr>
          <p:cNvPr id="8" name="Picture 7" descr="Anthem Buddies">
            <a:extLst>
              <a:ext uri="{FF2B5EF4-FFF2-40B4-BE49-F238E27FC236}">
                <a16:creationId xmlns:a16="http://schemas.microsoft.com/office/drawing/2014/main" id="{EEAC3256-E8D1-4ED1-8551-E98A56E238A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9578" y="2114620"/>
            <a:ext cx="4285171" cy="4131901"/>
          </a:xfrm>
          <a:prstGeom prst="rect">
            <a:avLst/>
          </a:prstGeom>
          <a:noFill/>
          <a:ln>
            <a:noFill/>
          </a:ln>
        </p:spPr>
      </p:pic>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Anthem   Buddies</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422896" y="807059"/>
            <a:ext cx="5555367" cy="5078313"/>
          </a:xfrm>
          <a:prstGeom prst="rect">
            <a:avLst/>
          </a:prstGeom>
        </p:spPr>
        <p:txBody>
          <a:bodyPr wrap="square">
            <a:spAutoFit/>
          </a:bodyPr>
          <a:lstStyle/>
          <a:p>
            <a:pPr algn="r">
              <a:lnSpc>
                <a:spcPct val="100000"/>
              </a:lnSpc>
            </a:pPr>
            <a:r>
              <a:rPr lang="en-US" sz="3600" dirty="0">
                <a:latin typeface="Arial Narrow" panose="020B0606020202030204" pitchFamily="34" charset="0"/>
              </a:rPr>
              <a:t>Up to 20 kids from your group can experience the thrill of standing on the hardwood with the Milwaukee Bucks or the visiting team during the National Anthem. This experience is a great opportunity for youth sports teams, Scout groups, and more!</a:t>
            </a:r>
          </a:p>
        </p:txBody>
      </p:sp>
    </p:spTree>
    <p:extLst>
      <p:ext uri="{BB962C8B-B14F-4D97-AF65-F5344CB8AC3E}">
        <p14:creationId xmlns:p14="http://schemas.microsoft.com/office/powerpoint/2010/main" val="2021806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Starting     Lineup</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875331" y="1361057"/>
            <a:ext cx="4850277" cy="3970318"/>
          </a:xfrm>
          <a:prstGeom prst="rect">
            <a:avLst/>
          </a:prstGeom>
        </p:spPr>
        <p:txBody>
          <a:bodyPr wrap="square">
            <a:spAutoFit/>
          </a:bodyPr>
          <a:lstStyle/>
          <a:p>
            <a:pPr algn="r">
              <a:lnSpc>
                <a:spcPct val="100000"/>
              </a:lnSpc>
            </a:pPr>
            <a:r>
              <a:rPr lang="en-US" sz="3600" dirty="0">
                <a:latin typeface="Arial Narrow" panose="020B0606020202030204" pitchFamily="34" charset="0"/>
              </a:rPr>
              <a:t>Feel the rush of being on the court for the starting lineup! Up to 10 kids can take part in the experience of a lifetime as they high five Bucks starters during player introductions.</a:t>
            </a:r>
          </a:p>
        </p:txBody>
      </p:sp>
      <p:pic>
        <p:nvPicPr>
          <p:cNvPr id="12" name="Picture 11" descr="Starting Lineup presented by Delta Dental">
            <a:extLst>
              <a:ext uri="{FF2B5EF4-FFF2-40B4-BE49-F238E27FC236}">
                <a16:creationId xmlns:a16="http://schemas.microsoft.com/office/drawing/2014/main" id="{EFF2B451-80FD-43EF-B42B-A1A85CB174B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076215"/>
            <a:ext cx="4292983" cy="4170305"/>
          </a:xfrm>
          <a:prstGeom prst="rect">
            <a:avLst/>
          </a:prstGeom>
          <a:noFill/>
          <a:ln>
            <a:noFill/>
          </a:ln>
        </p:spPr>
      </p:pic>
    </p:spTree>
    <p:extLst>
      <p:ext uri="{BB962C8B-B14F-4D97-AF65-F5344CB8AC3E}">
        <p14:creationId xmlns:p14="http://schemas.microsoft.com/office/powerpoint/2010/main" val="2498857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683127"/>
            <a:ext cx="5739527" cy="5353844"/>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5" y="683127"/>
            <a:ext cx="4292983" cy="801862"/>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Recognition</a:t>
            </a:r>
          </a:p>
        </p:txBody>
      </p:sp>
      <p:sp>
        <p:nvSpPr>
          <p:cNvPr id="2" name="Rectangle 1">
            <a:extLst>
              <a:ext uri="{FF2B5EF4-FFF2-40B4-BE49-F238E27FC236}">
                <a16:creationId xmlns:a16="http://schemas.microsoft.com/office/drawing/2014/main" id="{7D1D0308-D79D-45FD-B115-5A36286A6E6A}"/>
              </a:ext>
            </a:extLst>
          </p:cNvPr>
          <p:cNvSpPr/>
          <p:nvPr/>
        </p:nvSpPr>
        <p:spPr>
          <a:xfrm>
            <a:off x="5895178" y="1084058"/>
            <a:ext cx="4850277" cy="4524315"/>
          </a:xfrm>
          <a:prstGeom prst="rect">
            <a:avLst/>
          </a:prstGeom>
        </p:spPr>
        <p:txBody>
          <a:bodyPr wrap="square">
            <a:spAutoFit/>
          </a:bodyPr>
          <a:lstStyle/>
          <a:p>
            <a:pPr algn="r">
              <a:lnSpc>
                <a:spcPct val="100000"/>
              </a:lnSpc>
            </a:pPr>
            <a:r>
              <a:rPr lang="en-US" sz="3600" dirty="0">
                <a:latin typeface="Arial Narrow" panose="020B0606020202030204" pitchFamily="34" charset="0"/>
              </a:rPr>
              <a:t>Do you have a group that deserves to be acknowledged like a VIP? This experience puts group at center court pregame where they are recognized for their accomplishments over the arena PA system.</a:t>
            </a:r>
          </a:p>
        </p:txBody>
      </p:sp>
      <p:pic>
        <p:nvPicPr>
          <p:cNvPr id="10" name="Picture 9" descr="Recognition">
            <a:extLst>
              <a:ext uri="{FF2B5EF4-FFF2-40B4-BE49-F238E27FC236}">
                <a16:creationId xmlns:a16="http://schemas.microsoft.com/office/drawing/2014/main" id="{805AB2F1-B218-4A14-9969-E51DF1B93C5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21765" y="1866665"/>
            <a:ext cx="4285171" cy="4170306"/>
          </a:xfrm>
          <a:prstGeom prst="rect">
            <a:avLst/>
          </a:prstGeom>
          <a:noFill/>
          <a:ln>
            <a:noFill/>
          </a:ln>
        </p:spPr>
      </p:pic>
      <p:pic>
        <p:nvPicPr>
          <p:cNvPr id="14" name="Picture 4" descr="Image result for milwaukee bucks logo transparent">
            <a:extLst>
              <a:ext uri="{FF2B5EF4-FFF2-40B4-BE49-F238E27FC236}">
                <a16:creationId xmlns:a16="http://schemas.microsoft.com/office/drawing/2014/main" id="{DA36DD13-7AC7-4F9B-9915-F0D36C7DD2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8385" y="713229"/>
            <a:ext cx="640085" cy="733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263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824051"/>
            <a:ext cx="5739527" cy="5209900"/>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5" y="824050"/>
            <a:ext cx="4292983" cy="837865"/>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Primetime</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8941" y="859045"/>
            <a:ext cx="670213" cy="76787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638232" y="1226873"/>
            <a:ext cx="5324475" cy="4401205"/>
          </a:xfrm>
          <a:prstGeom prst="rect">
            <a:avLst/>
          </a:prstGeom>
        </p:spPr>
        <p:txBody>
          <a:bodyPr wrap="square">
            <a:spAutoFit/>
          </a:bodyPr>
          <a:lstStyle/>
          <a:p>
            <a:pPr algn="r">
              <a:lnSpc>
                <a:spcPct val="100000"/>
              </a:lnSpc>
            </a:pPr>
            <a:r>
              <a:rPr lang="en-US" sz="2800" dirty="0">
                <a:latin typeface="Arial Narrow" panose="020B0606020202030204" pitchFamily="34" charset="0"/>
              </a:rPr>
              <a:t>Bring your group out to perform on the court following player shoot around. This program is ideal for dance teams, cheer squads, gymnasts, martial arts demonstrations, or any other group that wants to show off their talents on one of the biggest stages in Wisconsin. Groups interested in performing are required to submit an audition tape. Dates are subject to availability.</a:t>
            </a:r>
          </a:p>
        </p:txBody>
      </p:sp>
      <p:pic>
        <p:nvPicPr>
          <p:cNvPr id="10" name="Picture 9" descr="Primetime">
            <a:extLst>
              <a:ext uri="{FF2B5EF4-FFF2-40B4-BE49-F238E27FC236}">
                <a16:creationId xmlns:a16="http://schemas.microsoft.com/office/drawing/2014/main" id="{8AD6DD2E-961E-4D14-94F4-357951A5E8E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1944905"/>
            <a:ext cx="4285171" cy="4089045"/>
          </a:xfrm>
          <a:prstGeom prst="rect">
            <a:avLst/>
          </a:prstGeom>
          <a:noFill/>
          <a:ln>
            <a:noFill/>
          </a:ln>
        </p:spPr>
      </p:pic>
    </p:spTree>
    <p:extLst>
      <p:ext uri="{BB962C8B-B14F-4D97-AF65-F5344CB8AC3E}">
        <p14:creationId xmlns:p14="http://schemas.microsoft.com/office/powerpoint/2010/main" val="2706413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picture containing clipart&#10;&#10;Description automatically generated">
            <a:extLst>
              <a:ext uri="{FF2B5EF4-FFF2-40B4-BE49-F238E27FC236}">
                <a16:creationId xmlns:a16="http://schemas.microsoft.com/office/drawing/2014/main" id="{61C2406F-9879-487E-862A-C0F86CBC340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5192" y="1216768"/>
            <a:ext cx="6701140" cy="2233713"/>
          </a:xfrm>
          <a:prstGeom prst="rect">
            <a:avLst/>
          </a:prstGeom>
          <a:noFill/>
          <a:ln>
            <a:noFill/>
          </a:ln>
        </p:spPr>
      </p:pic>
      <p:pic>
        <p:nvPicPr>
          <p:cNvPr id="15" name="Picture 4" descr="Image result for milwaukee bucks logo transparent">
            <a:extLst>
              <a:ext uri="{FF2B5EF4-FFF2-40B4-BE49-F238E27FC236}">
                <a16:creationId xmlns:a16="http://schemas.microsoft.com/office/drawing/2014/main" id="{F99941ED-D749-4DCA-9F18-92EA1CE210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110" y="423861"/>
            <a:ext cx="3333750" cy="3819525"/>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1">
            <a:extLst>
              <a:ext uri="{FF2B5EF4-FFF2-40B4-BE49-F238E27FC236}">
                <a16:creationId xmlns:a16="http://schemas.microsoft.com/office/drawing/2014/main" id="{A8C43E7A-861D-4336-845F-2B33141F07CA}"/>
              </a:ext>
            </a:extLst>
          </p:cNvPr>
          <p:cNvSpPr txBox="1">
            <a:spLocks/>
          </p:cNvSpPr>
          <p:nvPr/>
        </p:nvSpPr>
        <p:spPr>
          <a:xfrm>
            <a:off x="836934" y="4633783"/>
            <a:ext cx="10518132" cy="1583786"/>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5400" b="1" dirty="0">
                <a:latin typeface="Arial Narrow" panose="020B0606020202030204" pitchFamily="34" charset="0"/>
              </a:rPr>
              <a:t>Questions for </a:t>
            </a:r>
          </a:p>
          <a:p>
            <a:r>
              <a:rPr lang="en-US" sz="5400" b="1" dirty="0">
                <a:latin typeface="Arial Narrow" panose="020B0606020202030204" pitchFamily="34" charset="0"/>
              </a:rPr>
              <a:t>Classroom Discussion</a:t>
            </a:r>
          </a:p>
        </p:txBody>
      </p:sp>
    </p:spTree>
    <p:extLst>
      <p:ext uri="{BB962C8B-B14F-4D97-AF65-F5344CB8AC3E}">
        <p14:creationId xmlns:p14="http://schemas.microsoft.com/office/powerpoint/2010/main" val="40864934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picture containing clipart&#10;&#10;Description automatically generated">
            <a:extLst>
              <a:ext uri="{FF2B5EF4-FFF2-40B4-BE49-F238E27FC236}">
                <a16:creationId xmlns:a16="http://schemas.microsoft.com/office/drawing/2014/main" id="{61C2406F-9879-487E-862A-C0F86CBC340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33684" y="483112"/>
            <a:ext cx="1872050" cy="624016"/>
          </a:xfrm>
          <a:prstGeom prst="rect">
            <a:avLst/>
          </a:prstGeom>
          <a:noFill/>
          <a:ln>
            <a:noFill/>
          </a:ln>
        </p:spPr>
      </p:pic>
      <p:sp>
        <p:nvSpPr>
          <p:cNvPr id="16" name="Title 1">
            <a:extLst>
              <a:ext uri="{FF2B5EF4-FFF2-40B4-BE49-F238E27FC236}">
                <a16:creationId xmlns:a16="http://schemas.microsoft.com/office/drawing/2014/main" id="{A8C43E7A-861D-4336-845F-2B33141F07CA}"/>
              </a:ext>
            </a:extLst>
          </p:cNvPr>
          <p:cNvSpPr txBox="1">
            <a:spLocks/>
          </p:cNvSpPr>
          <p:nvPr/>
        </p:nvSpPr>
        <p:spPr>
          <a:xfrm>
            <a:off x="2009775" y="483111"/>
            <a:ext cx="7667625" cy="624017"/>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dirty="0">
                <a:latin typeface="Arial Narrow" panose="020B0606020202030204" pitchFamily="34" charset="0"/>
              </a:rPr>
              <a:t>Questions for Classroom Discussion</a:t>
            </a:r>
          </a:p>
        </p:txBody>
      </p:sp>
      <p:pic>
        <p:nvPicPr>
          <p:cNvPr id="7" name="Picture 4" descr="Image result for milwaukee bucks logo transparent">
            <a:extLst>
              <a:ext uri="{FF2B5EF4-FFF2-40B4-BE49-F238E27FC236}">
                <a16:creationId xmlns:a16="http://schemas.microsoft.com/office/drawing/2014/main" id="{A3D6EAB7-5747-4F40-915E-EA059AC2B4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303" y="54367"/>
            <a:ext cx="1173188" cy="1344139"/>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40838104-9FEE-4E3D-82DD-CAF98C426C9A}"/>
              </a:ext>
            </a:extLst>
          </p:cNvPr>
          <p:cNvSpPr txBox="1">
            <a:spLocks/>
          </p:cNvSpPr>
          <p:nvPr/>
        </p:nvSpPr>
        <p:spPr>
          <a:xfrm>
            <a:off x="580303" y="1689829"/>
            <a:ext cx="11225431" cy="4685059"/>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600" b="1" dirty="0">
              <a:latin typeface="Arial Narrow" panose="020B0606020202030204" pitchFamily="34" charset="0"/>
            </a:endParaRPr>
          </a:p>
        </p:txBody>
      </p:sp>
      <p:sp>
        <p:nvSpPr>
          <p:cNvPr id="2" name="Rectangle 1">
            <a:extLst>
              <a:ext uri="{FF2B5EF4-FFF2-40B4-BE49-F238E27FC236}">
                <a16:creationId xmlns:a16="http://schemas.microsoft.com/office/drawing/2014/main" id="{C49DEC37-3D3C-4821-BD66-F76D6BDB91D9}"/>
              </a:ext>
            </a:extLst>
          </p:cNvPr>
          <p:cNvSpPr/>
          <p:nvPr/>
        </p:nvSpPr>
        <p:spPr>
          <a:xfrm>
            <a:off x="1049518" y="1835042"/>
            <a:ext cx="10287000" cy="4401205"/>
          </a:xfrm>
          <a:prstGeom prst="rect">
            <a:avLst/>
          </a:prstGeom>
        </p:spPr>
        <p:txBody>
          <a:bodyPr wrap="square">
            <a:spAutoFit/>
          </a:bodyPr>
          <a:lstStyle/>
          <a:p>
            <a:pPr marL="514350" indent="-514350">
              <a:buAutoNum type="arabicParenR"/>
            </a:pPr>
            <a:r>
              <a:rPr lang="en-US" sz="2800" dirty="0">
                <a:latin typeface="Arial Narrow" panose="020B0606020202030204" pitchFamily="34" charset="0"/>
              </a:rPr>
              <a:t>Why are ticket sales important to sports teams like the Milwaukee Bucks?</a:t>
            </a:r>
          </a:p>
          <a:p>
            <a:pPr marL="514350" indent="-514350">
              <a:buAutoNum type="arabicParenR"/>
            </a:pPr>
            <a:endParaRPr lang="en-US" sz="2800" dirty="0">
              <a:latin typeface="Arial Narrow" panose="020B0606020202030204" pitchFamily="34" charset="0"/>
            </a:endParaRPr>
          </a:p>
          <a:p>
            <a:pPr marL="514350" indent="-514350">
              <a:buAutoNum type="arabicParenR"/>
            </a:pPr>
            <a:r>
              <a:rPr lang="en-US" sz="2800" dirty="0">
                <a:latin typeface="Arial Narrow" panose="020B0606020202030204" pitchFamily="34" charset="0"/>
              </a:rPr>
              <a:t>What is the difference between season tickets and group sales?</a:t>
            </a:r>
          </a:p>
          <a:p>
            <a:pPr marL="514350" indent="-514350">
              <a:buAutoNum type="arabicParenR"/>
            </a:pPr>
            <a:endParaRPr lang="en-US" sz="2800" dirty="0">
              <a:latin typeface="Arial Narrow" panose="020B0606020202030204" pitchFamily="34" charset="0"/>
            </a:endParaRPr>
          </a:p>
          <a:p>
            <a:pPr marL="514350" indent="-514350">
              <a:buAutoNum type="arabicParenR"/>
            </a:pPr>
            <a:r>
              <a:rPr lang="en-US" sz="2800" dirty="0">
                <a:latin typeface="Arial Narrow" panose="020B0606020202030204" pitchFamily="34" charset="0"/>
              </a:rPr>
              <a:t>How do group sales benefit a sports team like the Bucks?</a:t>
            </a:r>
          </a:p>
          <a:p>
            <a:pPr marL="514350" indent="-514350">
              <a:buAutoNum type="arabicParenR"/>
            </a:pPr>
            <a:endParaRPr lang="en-US" sz="2800" dirty="0">
              <a:latin typeface="Arial Narrow" panose="020B0606020202030204" pitchFamily="34" charset="0"/>
            </a:endParaRPr>
          </a:p>
          <a:p>
            <a:pPr marL="514350" indent="-514350">
              <a:buAutoNum type="arabicParenR"/>
            </a:pPr>
            <a:r>
              <a:rPr lang="en-US" sz="2800" dirty="0">
                <a:latin typeface="Arial Narrow" panose="020B0606020202030204" pitchFamily="34" charset="0"/>
              </a:rPr>
              <a:t>Why do you think “experiences” like these help increase ticket sales?</a:t>
            </a:r>
          </a:p>
          <a:p>
            <a:pPr marL="514350" indent="-514350">
              <a:buAutoNum type="arabicParenR"/>
            </a:pPr>
            <a:endParaRPr lang="en-US" sz="2800" dirty="0">
              <a:latin typeface="Arial Narrow" panose="020B0606020202030204" pitchFamily="34" charset="0"/>
            </a:endParaRPr>
          </a:p>
          <a:p>
            <a:pPr marL="514350" indent="-514350">
              <a:buAutoNum type="arabicParenR"/>
            </a:pPr>
            <a:r>
              <a:rPr lang="en-US" sz="2800" dirty="0">
                <a:latin typeface="Arial Narrow" panose="020B0606020202030204" pitchFamily="34" charset="0"/>
              </a:rPr>
              <a:t>If you were responsible for creating ticket sales packages for a team like the Bucks, what would you do?</a:t>
            </a:r>
            <a:endParaRPr lang="en-US" sz="2800" dirty="0"/>
          </a:p>
        </p:txBody>
      </p:sp>
    </p:spTree>
    <p:extLst>
      <p:ext uri="{BB962C8B-B14F-4D97-AF65-F5344CB8AC3E}">
        <p14:creationId xmlns:p14="http://schemas.microsoft.com/office/powerpoint/2010/main" val="1383977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picture containing clipart&#10;&#10;Description automatically generated">
            <a:extLst>
              <a:ext uri="{FF2B5EF4-FFF2-40B4-BE49-F238E27FC236}">
                <a16:creationId xmlns:a16="http://schemas.microsoft.com/office/drawing/2014/main" id="{61C2406F-9879-487E-862A-C0F86CBC340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3999" y="965573"/>
            <a:ext cx="8790457" cy="2930152"/>
          </a:xfrm>
          <a:prstGeom prst="rect">
            <a:avLst/>
          </a:prstGeom>
          <a:noFill/>
          <a:ln>
            <a:noFill/>
          </a:ln>
        </p:spPr>
      </p:pic>
      <p:pic>
        <p:nvPicPr>
          <p:cNvPr id="15" name="Picture 4" descr="Image result for milwaukee bucks logo transparent">
            <a:extLst>
              <a:ext uri="{FF2B5EF4-FFF2-40B4-BE49-F238E27FC236}">
                <a16:creationId xmlns:a16="http://schemas.microsoft.com/office/drawing/2014/main" id="{F99941ED-D749-4DCA-9F18-92EA1CE210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9275" y="1333500"/>
            <a:ext cx="1063555" cy="1218531"/>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1">
            <a:extLst>
              <a:ext uri="{FF2B5EF4-FFF2-40B4-BE49-F238E27FC236}">
                <a16:creationId xmlns:a16="http://schemas.microsoft.com/office/drawing/2014/main" id="{A8C43E7A-861D-4336-845F-2B33141F07CA}"/>
              </a:ext>
            </a:extLst>
          </p:cNvPr>
          <p:cNvSpPr txBox="1">
            <a:spLocks/>
          </p:cNvSpPr>
          <p:nvPr/>
        </p:nvSpPr>
        <p:spPr>
          <a:xfrm>
            <a:off x="1523998" y="4146530"/>
            <a:ext cx="8790457" cy="1766721"/>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800" b="1" dirty="0">
                <a:latin typeface="Arial Narrow" panose="020B0606020202030204" pitchFamily="34" charset="0"/>
              </a:rPr>
              <a:t>Source:</a:t>
            </a:r>
          </a:p>
          <a:p>
            <a:endParaRPr lang="en-US" sz="2000" b="1" dirty="0">
              <a:latin typeface="Arial Narrow" panose="020B0606020202030204" pitchFamily="34" charset="0"/>
            </a:endParaRPr>
          </a:p>
          <a:p>
            <a:r>
              <a:rPr lang="en-US" sz="4800" b="1" dirty="0">
                <a:solidFill>
                  <a:schemeClr val="accent6">
                    <a:lumMod val="50000"/>
                  </a:schemeClr>
                </a:solidFill>
                <a:latin typeface="Arial Narrow" panose="020B0606020202030204" pitchFamily="34" charset="0"/>
                <a:hlinkClick r:id="rId5">
                  <a:extLst>
                    <a:ext uri="{A12FA001-AC4F-418D-AE19-62706E023703}">
                      <ahyp:hlinkClr xmlns:ahyp="http://schemas.microsoft.com/office/drawing/2018/hyperlinkcolor" val="tx"/>
                    </a:ext>
                  </a:extLst>
                </a:hlinkClick>
              </a:rPr>
              <a:t>Bucks.com</a:t>
            </a:r>
            <a:endParaRPr lang="en-US" sz="4800" b="1" dirty="0">
              <a:solidFill>
                <a:schemeClr val="accent6">
                  <a:lumMod val="50000"/>
                </a:schemeClr>
              </a:solidFill>
              <a:latin typeface="Arial Narrow" panose="020B0606020202030204" pitchFamily="34" charset="0"/>
            </a:endParaRPr>
          </a:p>
        </p:txBody>
      </p:sp>
    </p:spTree>
    <p:extLst>
      <p:ext uri="{BB962C8B-B14F-4D97-AF65-F5344CB8AC3E}">
        <p14:creationId xmlns:p14="http://schemas.microsoft.com/office/powerpoint/2010/main" val="1675979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Ball      Exchange</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430706" y="1361057"/>
            <a:ext cx="5555367" cy="3970318"/>
          </a:xfrm>
          <a:prstGeom prst="rect">
            <a:avLst/>
          </a:prstGeom>
        </p:spPr>
        <p:txBody>
          <a:bodyPr wrap="square">
            <a:spAutoFit/>
          </a:bodyPr>
          <a:lstStyle/>
          <a:p>
            <a:pPr algn="r">
              <a:lnSpc>
                <a:spcPct val="100000"/>
              </a:lnSpc>
            </a:pPr>
            <a:r>
              <a:rPr lang="en-US" sz="3600" dirty="0">
                <a:latin typeface="Arial Narrow" panose="020B0606020202030204" pitchFamily="34" charset="0"/>
              </a:rPr>
              <a:t>Five lucky kids will receive a t-shirt and get to stand at center court and receive a basketball from a Bucks player! This keepsake will be something they talk about for years to come!</a:t>
            </a:r>
          </a:p>
        </p:txBody>
      </p:sp>
      <p:pic>
        <p:nvPicPr>
          <p:cNvPr id="10" name="Picture 9" descr="Ball Exchange">
            <a:extLst>
              <a:ext uri="{FF2B5EF4-FFF2-40B4-BE49-F238E27FC236}">
                <a16:creationId xmlns:a16="http://schemas.microsoft.com/office/drawing/2014/main" id="{C6E04958-EB45-42AB-AA9B-47788A56B80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083643"/>
            <a:ext cx="4292983" cy="4162877"/>
          </a:xfrm>
          <a:prstGeom prst="rect">
            <a:avLst/>
          </a:prstGeom>
          <a:noFill/>
          <a:ln>
            <a:noFill/>
          </a:ln>
        </p:spPr>
      </p:pic>
    </p:spTree>
    <p:extLst>
      <p:ext uri="{BB962C8B-B14F-4D97-AF65-F5344CB8AC3E}">
        <p14:creationId xmlns:p14="http://schemas.microsoft.com/office/powerpoint/2010/main" val="541443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776991"/>
            <a:ext cx="5739527" cy="5469530"/>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5" y="776991"/>
            <a:ext cx="4292983" cy="80186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Benchwarmers</a:t>
            </a:r>
          </a:p>
        </p:txBody>
      </p:sp>
      <p:sp>
        <p:nvSpPr>
          <p:cNvPr id="2" name="Rectangle 1">
            <a:extLst>
              <a:ext uri="{FF2B5EF4-FFF2-40B4-BE49-F238E27FC236}">
                <a16:creationId xmlns:a16="http://schemas.microsoft.com/office/drawing/2014/main" id="{7D1D0308-D79D-45FD-B115-5A36286A6E6A}"/>
              </a:ext>
            </a:extLst>
          </p:cNvPr>
          <p:cNvSpPr/>
          <p:nvPr/>
        </p:nvSpPr>
        <p:spPr>
          <a:xfrm>
            <a:off x="6096000" y="1616879"/>
            <a:ext cx="4823398" cy="3970318"/>
          </a:xfrm>
          <a:prstGeom prst="rect">
            <a:avLst/>
          </a:prstGeom>
        </p:spPr>
        <p:txBody>
          <a:bodyPr wrap="square">
            <a:spAutoFit/>
          </a:bodyPr>
          <a:lstStyle/>
          <a:p>
            <a:pPr algn="r">
              <a:lnSpc>
                <a:spcPct val="100000"/>
              </a:lnSpc>
            </a:pPr>
            <a:r>
              <a:rPr lang="en-US" sz="3600" dirty="0">
                <a:latin typeface="Arial Narrow" panose="020B0606020202030204" pitchFamily="34" charset="0"/>
              </a:rPr>
              <a:t>Take in the halftime entertainment and a portion of player warm-ups from the best seats in the house- the bench! This unique experience is available for up to 10 members.</a:t>
            </a:r>
          </a:p>
        </p:txBody>
      </p:sp>
      <p:pic>
        <p:nvPicPr>
          <p:cNvPr id="12" name="Picture 11" descr="Benchwarmers">
            <a:extLst>
              <a:ext uri="{FF2B5EF4-FFF2-40B4-BE49-F238E27FC236}">
                <a16:creationId xmlns:a16="http://schemas.microsoft.com/office/drawing/2014/main" id="{A05FC0AB-BD3F-47AC-BB32-894D085171F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21765" y="1985961"/>
            <a:ext cx="4292983" cy="4260559"/>
          </a:xfrm>
          <a:prstGeom prst="rect">
            <a:avLst/>
          </a:prstGeom>
          <a:noFill/>
          <a:ln>
            <a:noFill/>
          </a:ln>
        </p:spPr>
      </p:pic>
    </p:spTree>
    <p:extLst>
      <p:ext uri="{BB962C8B-B14F-4D97-AF65-F5344CB8AC3E}">
        <p14:creationId xmlns:p14="http://schemas.microsoft.com/office/powerpoint/2010/main" val="3167633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Bucks        Ballers</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306936" y="1669398"/>
            <a:ext cx="5555367" cy="3416320"/>
          </a:xfrm>
          <a:prstGeom prst="rect">
            <a:avLst/>
          </a:prstGeom>
        </p:spPr>
        <p:txBody>
          <a:bodyPr wrap="square">
            <a:spAutoFit/>
          </a:bodyPr>
          <a:lstStyle/>
          <a:p>
            <a:pPr algn="r">
              <a:lnSpc>
                <a:spcPct val="100000"/>
              </a:lnSpc>
            </a:pPr>
            <a:r>
              <a:rPr lang="en-US" sz="3600" dirty="0">
                <a:latin typeface="Arial Narrow" panose="020B0606020202030204" pitchFamily="34" charset="0"/>
              </a:rPr>
              <a:t>Your team will be buzzing all day in anticipation for this experience! Bring your youth basketball team out to play center court at Fiserv Forum before the Bucks tip-off.</a:t>
            </a:r>
          </a:p>
        </p:txBody>
      </p:sp>
      <p:pic>
        <p:nvPicPr>
          <p:cNvPr id="12" name="Picture 11" descr="Bucks Ballers">
            <a:extLst>
              <a:ext uri="{FF2B5EF4-FFF2-40B4-BE49-F238E27FC236}">
                <a16:creationId xmlns:a16="http://schemas.microsoft.com/office/drawing/2014/main" id="{7C055908-4D04-4CBD-84B6-A6F8B00B4A6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076215"/>
            <a:ext cx="4285171" cy="4170305"/>
          </a:xfrm>
          <a:prstGeom prst="rect">
            <a:avLst/>
          </a:prstGeom>
          <a:noFill/>
          <a:ln>
            <a:noFill/>
          </a:ln>
        </p:spPr>
      </p:pic>
    </p:spTree>
    <p:extLst>
      <p:ext uri="{BB962C8B-B14F-4D97-AF65-F5344CB8AC3E}">
        <p14:creationId xmlns:p14="http://schemas.microsoft.com/office/powerpoint/2010/main" val="801321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Bucks          Band</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6173568" y="1616879"/>
            <a:ext cx="4652003" cy="3970318"/>
          </a:xfrm>
          <a:prstGeom prst="rect">
            <a:avLst/>
          </a:prstGeom>
        </p:spPr>
        <p:txBody>
          <a:bodyPr wrap="square">
            <a:spAutoFit/>
          </a:bodyPr>
          <a:lstStyle/>
          <a:p>
            <a:pPr algn="r">
              <a:lnSpc>
                <a:spcPct val="100000"/>
              </a:lnSpc>
            </a:pPr>
            <a:r>
              <a:rPr lang="en-US" sz="3600" dirty="0">
                <a:latin typeface="Arial Narrow" panose="020B0606020202030204" pitchFamily="34" charset="0"/>
              </a:rPr>
              <a:t>Show off your musical skills and rev up the players as they go through pregame warm-ups. This is a great opportunity for any middle school or high school band.</a:t>
            </a:r>
          </a:p>
        </p:txBody>
      </p:sp>
      <p:pic>
        <p:nvPicPr>
          <p:cNvPr id="10" name="Picture 9" descr="Bucks Band">
            <a:extLst>
              <a:ext uri="{FF2B5EF4-FFF2-40B4-BE49-F238E27FC236}">
                <a16:creationId xmlns:a16="http://schemas.microsoft.com/office/drawing/2014/main" id="{6295FC9F-09D6-4786-9D10-6AC6A36AA2B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157476"/>
            <a:ext cx="4285169" cy="4083220"/>
          </a:xfrm>
          <a:prstGeom prst="rect">
            <a:avLst/>
          </a:prstGeom>
          <a:noFill/>
          <a:ln>
            <a:noFill/>
          </a:ln>
        </p:spPr>
      </p:pic>
    </p:spTree>
    <p:extLst>
      <p:ext uri="{BB962C8B-B14F-4D97-AF65-F5344CB8AC3E}">
        <p14:creationId xmlns:p14="http://schemas.microsoft.com/office/powerpoint/2010/main" val="3820143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Arena             Tour</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752602" y="807059"/>
            <a:ext cx="4985042" cy="5078313"/>
          </a:xfrm>
          <a:prstGeom prst="rect">
            <a:avLst/>
          </a:prstGeom>
        </p:spPr>
        <p:txBody>
          <a:bodyPr wrap="square">
            <a:spAutoFit/>
          </a:bodyPr>
          <a:lstStyle/>
          <a:p>
            <a:pPr algn="r">
              <a:lnSpc>
                <a:spcPct val="100000"/>
              </a:lnSpc>
            </a:pPr>
            <a:r>
              <a:rPr lang="en-US" sz="3600" dirty="0">
                <a:latin typeface="Arial Narrow" panose="020B0606020202030204" pitchFamily="34" charset="0"/>
              </a:rPr>
              <a:t>Go behind the scenes and learn about careers in professional sports! This opportunity is great for school organizations like DECA and FBLA, as well as specific classes like Sports Management, Business, Marketing and more.</a:t>
            </a:r>
          </a:p>
        </p:txBody>
      </p:sp>
      <p:pic>
        <p:nvPicPr>
          <p:cNvPr id="12" name="Picture 11" descr="Bucks Experience - Arena Tour">
            <a:extLst>
              <a:ext uri="{FF2B5EF4-FFF2-40B4-BE49-F238E27FC236}">
                <a16:creationId xmlns:a16="http://schemas.microsoft.com/office/drawing/2014/main" id="{CD34B429-5529-4789-8544-498603F377B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21765" y="2312987"/>
            <a:ext cx="4292983" cy="3933534"/>
          </a:xfrm>
          <a:prstGeom prst="rect">
            <a:avLst/>
          </a:prstGeom>
          <a:noFill/>
          <a:ln>
            <a:noFill/>
          </a:ln>
        </p:spPr>
      </p:pic>
    </p:spTree>
    <p:extLst>
      <p:ext uri="{BB962C8B-B14F-4D97-AF65-F5344CB8AC3E}">
        <p14:creationId xmlns:p14="http://schemas.microsoft.com/office/powerpoint/2010/main" val="272575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742950" y="445912"/>
            <a:ext cx="4571799"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Uline Game</a:t>
            </a:r>
          </a:p>
          <a:p>
            <a:pPr algn="l"/>
            <a:r>
              <a:rPr lang="en-US" sz="4800" b="1" dirty="0">
                <a:latin typeface="Arial Narrow" panose="020B0606020202030204" pitchFamily="34" charset="0"/>
              </a:rPr>
              <a:t>Ball Delivery</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752601" y="1996315"/>
            <a:ext cx="4985042" cy="2862322"/>
          </a:xfrm>
          <a:prstGeom prst="rect">
            <a:avLst/>
          </a:prstGeom>
        </p:spPr>
        <p:txBody>
          <a:bodyPr wrap="square">
            <a:spAutoFit/>
          </a:bodyPr>
          <a:lstStyle/>
          <a:p>
            <a:pPr algn="r">
              <a:lnSpc>
                <a:spcPct val="100000"/>
              </a:lnSpc>
            </a:pPr>
            <a:r>
              <a:rPr lang="en-US" sz="3600" dirty="0">
                <a:latin typeface="Arial Narrow" panose="020B0606020202030204" pitchFamily="34" charset="0"/>
              </a:rPr>
              <a:t>Up to two lucky fans will get to deliver the game ball to the NBA officials at center court in front of the Bucks and visiting team captains!</a:t>
            </a:r>
          </a:p>
        </p:txBody>
      </p:sp>
      <p:pic>
        <p:nvPicPr>
          <p:cNvPr id="10" name="Picture 9" descr="Co-Captain">
            <a:extLst>
              <a:ext uri="{FF2B5EF4-FFF2-40B4-BE49-F238E27FC236}">
                <a16:creationId xmlns:a16="http://schemas.microsoft.com/office/drawing/2014/main" id="{ABD2DA02-ECFD-4B1B-A1E2-DB6220AC067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42950" y="2124074"/>
            <a:ext cx="4571799" cy="4122447"/>
          </a:xfrm>
          <a:prstGeom prst="rect">
            <a:avLst/>
          </a:prstGeom>
          <a:noFill/>
          <a:ln>
            <a:noFill/>
          </a:ln>
        </p:spPr>
      </p:pic>
    </p:spTree>
    <p:extLst>
      <p:ext uri="{BB962C8B-B14F-4D97-AF65-F5344CB8AC3E}">
        <p14:creationId xmlns:p14="http://schemas.microsoft.com/office/powerpoint/2010/main" val="510159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35C60C-1509-4515-B287-0B3CD2E30C0E}"/>
              </a:ext>
            </a:extLst>
          </p:cNvPr>
          <p:cNvSpPr>
            <a:spLocks noGrp="1"/>
          </p:cNvSpPr>
          <p:nvPr>
            <p:ph type="subTitle" idx="1"/>
          </p:nvPr>
        </p:nvSpPr>
        <p:spPr/>
        <p:txBody>
          <a:bodyPr/>
          <a:lstStyle/>
          <a:p>
            <a:endParaRPr lang="en-US" dirty="0"/>
          </a:p>
        </p:txBody>
      </p:sp>
      <p:pic>
        <p:nvPicPr>
          <p:cNvPr id="1026" name="Picture 2" descr="Image result for basketball court background">
            <a:extLst>
              <a:ext uri="{FF2B5EF4-FFF2-40B4-BE49-F238E27FC236}">
                <a16:creationId xmlns:a16="http://schemas.microsoft.com/office/drawing/2014/main" id="{696EFFD3-B828-46E7-92C0-83D09D5B9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
            <a:ext cx="12192000" cy="686104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07B25F2-0E27-4DC7-A155-D6E569392DF3}"/>
              </a:ext>
            </a:extLst>
          </p:cNvPr>
          <p:cNvSpPr txBox="1">
            <a:spLocks/>
          </p:cNvSpPr>
          <p:nvPr/>
        </p:nvSpPr>
        <p:spPr>
          <a:xfrm>
            <a:off x="5430707" y="445912"/>
            <a:ext cx="5739527" cy="5800609"/>
          </a:xfrm>
          <a:prstGeom prst="rect">
            <a:avLst/>
          </a:prstGeom>
          <a:solidFill>
            <a:schemeClr val="bg1">
              <a:lumMod val="85000"/>
              <a:alpha val="71000"/>
            </a:schemeClr>
          </a:solidFill>
        </p:spPr>
        <p:txBody>
          <a:bodyPr vert="horz" lIns="91440" tIns="45720" rIns="91440" bIns="45720" numCol="1"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endParaRPr lang="en-US" sz="3600" dirty="0">
              <a:latin typeface="Arial Narrow" panose="020B0606020202030204" pitchFamily="34" charset="0"/>
            </a:endParaRPr>
          </a:p>
        </p:txBody>
      </p:sp>
      <p:sp>
        <p:nvSpPr>
          <p:cNvPr id="9" name="Title 1">
            <a:extLst>
              <a:ext uri="{FF2B5EF4-FFF2-40B4-BE49-F238E27FC236}">
                <a16:creationId xmlns:a16="http://schemas.microsoft.com/office/drawing/2014/main" id="{5C3E6902-F35B-4F85-8D43-E73203C24D1A}"/>
              </a:ext>
            </a:extLst>
          </p:cNvPr>
          <p:cNvSpPr txBox="1">
            <a:spLocks/>
          </p:cNvSpPr>
          <p:nvPr/>
        </p:nvSpPr>
        <p:spPr>
          <a:xfrm>
            <a:off x="1021766" y="445912"/>
            <a:ext cx="4292983" cy="1382753"/>
          </a:xfrm>
          <a:prstGeom prst="rect">
            <a:avLst/>
          </a:prstGeom>
          <a:solidFill>
            <a:schemeClr val="bg1">
              <a:lumMod val="85000"/>
              <a:alpha val="71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b="1" dirty="0">
                <a:latin typeface="Arial Narrow" panose="020B0606020202030204" pitchFamily="34" charset="0"/>
              </a:rPr>
              <a:t>Color             Guard</a:t>
            </a:r>
          </a:p>
        </p:txBody>
      </p:sp>
      <p:pic>
        <p:nvPicPr>
          <p:cNvPr id="11" name="Picture 4" descr="Image result for milwaukee bucks logo transparent">
            <a:extLst>
              <a:ext uri="{FF2B5EF4-FFF2-40B4-BE49-F238E27FC236}">
                <a16:creationId xmlns:a16="http://schemas.microsoft.com/office/drawing/2014/main" id="{CE7D7424-C999-48D9-A7ED-01057A21EE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587" y="514420"/>
            <a:ext cx="1100350" cy="12606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D1D0308-D79D-45FD-B115-5A36286A6E6A}"/>
              </a:ext>
            </a:extLst>
          </p:cNvPr>
          <p:cNvSpPr/>
          <p:nvPr/>
        </p:nvSpPr>
        <p:spPr>
          <a:xfrm>
            <a:off x="5752602" y="530060"/>
            <a:ext cx="4985042" cy="5632311"/>
          </a:xfrm>
          <a:prstGeom prst="rect">
            <a:avLst/>
          </a:prstGeom>
        </p:spPr>
        <p:txBody>
          <a:bodyPr wrap="square">
            <a:spAutoFit/>
          </a:bodyPr>
          <a:lstStyle/>
          <a:p>
            <a:pPr algn="r">
              <a:lnSpc>
                <a:spcPct val="100000"/>
              </a:lnSpc>
            </a:pPr>
            <a:r>
              <a:rPr lang="en-US" sz="3600" dirty="0">
                <a:latin typeface="Arial Narrow" panose="020B0606020202030204" pitchFamily="34" charset="0"/>
              </a:rPr>
              <a:t>Take part in the National Anthem as your group helps honor our nation by presenting the United States Flag at center court. All Color Guard spots are subject to availability. This is a perfect experience for Scout groups, military groups, and more!</a:t>
            </a:r>
          </a:p>
        </p:txBody>
      </p:sp>
      <p:pic>
        <p:nvPicPr>
          <p:cNvPr id="10" name="Picture 9" descr="Color Guard">
            <a:extLst>
              <a:ext uri="{FF2B5EF4-FFF2-40B4-BE49-F238E27FC236}">
                <a16:creationId xmlns:a16="http://schemas.microsoft.com/office/drawing/2014/main" id="{F86D4741-B5D0-4241-9BAE-95102729118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21766" y="1961350"/>
            <a:ext cx="4285171" cy="4285171"/>
          </a:xfrm>
          <a:prstGeom prst="rect">
            <a:avLst/>
          </a:prstGeom>
          <a:noFill/>
          <a:ln>
            <a:noFill/>
          </a:ln>
        </p:spPr>
      </p:pic>
    </p:spTree>
    <p:extLst>
      <p:ext uri="{BB962C8B-B14F-4D97-AF65-F5344CB8AC3E}">
        <p14:creationId xmlns:p14="http://schemas.microsoft.com/office/powerpoint/2010/main" val="181352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1007</Words>
  <Application>Microsoft Office PowerPoint</Application>
  <PresentationFormat>Widescreen</PresentationFormat>
  <Paragraphs>61</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 Narrow</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Lindauer</dc:creator>
  <cp:lastModifiedBy>Chris Lindauer</cp:lastModifiedBy>
  <cp:revision>19</cp:revision>
  <dcterms:created xsi:type="dcterms:W3CDTF">2019-08-13T22:37:57Z</dcterms:created>
  <dcterms:modified xsi:type="dcterms:W3CDTF">2019-08-14T05:03:04Z</dcterms:modified>
</cp:coreProperties>
</file>