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nton" charset="1" panose="00000500000000000000"/>
      <p:regular r:id="rId10"/>
    </p:embeddedFont>
    <p:embeddedFont>
      <p:font typeface="Anton Italics" charset="1" panose="00000500000000000000"/>
      <p:regular r:id="rId11"/>
    </p:embeddedFont>
    <p:embeddedFont>
      <p:font typeface="Canva Sans" charset="1" panose="020B0503030501040103"/>
      <p:regular r:id="rId12"/>
    </p:embeddedFont>
    <p:embeddedFont>
      <p:font typeface="Canva Sans Bold" charset="1" panose="020B0803030501040103"/>
      <p:regular r:id="rId13"/>
    </p:embeddedFont>
    <p:embeddedFont>
      <p:font typeface="Canva Sans Italics" charset="1" panose="020B0503030501040103"/>
      <p:regular r:id="rId14"/>
    </p:embeddedFont>
    <p:embeddedFont>
      <p:font typeface="Canva Sans Bold Italics" charset="1" panose="020B0803030501040103"/>
      <p:regular r:id="rId15"/>
    </p:embeddedFont>
    <p:embeddedFont>
      <p:font typeface="Open Sans" charset="1" panose="020B0606030504020204"/>
      <p:regular r:id="rId16"/>
    </p:embeddedFont>
    <p:embeddedFont>
      <p:font typeface="Open Sans Bold" charset="1" panose="020B0806030504020204"/>
      <p:regular r:id="rId17"/>
    </p:embeddedFont>
    <p:embeddedFont>
      <p:font typeface="Open Sans Italics" charset="1" panose="020B0606030504020204"/>
      <p:regular r:id="rId18"/>
    </p:embeddedFont>
    <p:embeddedFont>
      <p:font typeface="Open Sans Bold Italics" charset="1" panose="020B0806030504020204"/>
      <p:regular r:id="rId19"/>
    </p:embeddedFont>
    <p:embeddedFont>
      <p:font typeface="Open Sans Light" charset="1" panose="020B0306030504020204"/>
      <p:regular r:id="rId20"/>
    </p:embeddedFont>
    <p:embeddedFont>
      <p:font typeface="Open Sans Light Italics" charset="1" panose="020B0306030504020204"/>
      <p:regular r:id="rId21"/>
    </p:embeddedFont>
    <p:embeddedFont>
      <p:font typeface="Open Sans Ultra-Bold" charset="1" panose="00000000000000000000"/>
      <p:regular r:id="rId22"/>
    </p:embeddedFont>
    <p:embeddedFont>
      <p:font typeface="Open Sans Ultra-Bold Italics" charset="1" panose="000000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7.png" Type="http://schemas.openxmlformats.org/officeDocument/2006/relationships/image"/><Relationship Id="rId12" Target="../media/image29.png" Type="http://schemas.openxmlformats.org/officeDocument/2006/relationships/image"/><Relationship Id="rId13" Target="../media/image30.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6.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6.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6.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6.png" Type="http://schemas.openxmlformats.org/officeDocument/2006/relationships/image"/><Relationship Id="rId7" Target="../media/image31.pn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png" Type="http://schemas.openxmlformats.org/officeDocument/2006/relationships/image"/><Relationship Id="rId12" Target="../media/image8.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jpe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6.png" Type="http://schemas.openxmlformats.org/officeDocument/2006/relationships/image"/><Relationship Id="rId12" Target="../media/image15.png" Type="http://schemas.openxmlformats.org/officeDocument/2006/relationships/image"/><Relationship Id="rId13" Target="../media/image16.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8.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8.png" Type="http://schemas.openxmlformats.org/officeDocument/2006/relationships/image"/><Relationship Id="rId12" Target="../media/image6.png" Type="http://schemas.openxmlformats.org/officeDocument/2006/relationships/image"/><Relationship Id="rId13" Target="../media/image17.png" Type="http://schemas.openxmlformats.org/officeDocument/2006/relationships/image"/><Relationship Id="rId14" Target="../media/image18.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6.png" Type="http://schemas.openxmlformats.org/officeDocument/2006/relationships/image"/><Relationship Id="rId12" Target="../media/image8.png" Type="http://schemas.openxmlformats.org/officeDocument/2006/relationships/image"/><Relationship Id="rId13" Target="../media/image7.png" Type="http://schemas.openxmlformats.org/officeDocument/2006/relationships/image"/><Relationship Id="rId14" Target="../media/image20.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8.png" Type="http://schemas.openxmlformats.org/officeDocument/2006/relationships/image"/><Relationship Id="rId12" Target="../media/image7.png" Type="http://schemas.openxmlformats.org/officeDocument/2006/relationships/image"/><Relationship Id="rId13" Target="../media/image21.png" Type="http://schemas.openxmlformats.org/officeDocument/2006/relationships/image"/><Relationship Id="rId14" Target="../media/image22.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8.png" Type="http://schemas.openxmlformats.org/officeDocument/2006/relationships/image"/><Relationship Id="rId12" Target="../media/image7.png" Type="http://schemas.openxmlformats.org/officeDocument/2006/relationships/image"/><Relationship Id="rId13" Target="../media/image23.png" Type="http://schemas.openxmlformats.org/officeDocument/2006/relationships/image"/><Relationship Id="rId14" Target="../media/image24.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5.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7.png" Type="http://schemas.openxmlformats.org/officeDocument/2006/relationships/image"/><Relationship Id="rId12" Target="../media/image25.png" Type="http://schemas.openxmlformats.org/officeDocument/2006/relationships/image"/><Relationship Id="rId13" Target="../media/image26.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6.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7.png" Type="http://schemas.openxmlformats.org/officeDocument/2006/relationships/image"/><Relationship Id="rId12" Target="../media/image27.png" Type="http://schemas.openxmlformats.org/officeDocument/2006/relationships/image"/><Relationship Id="rId13" Target="../media/image28.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4.png" Type="http://schemas.openxmlformats.org/officeDocument/2006/relationships/image"/><Relationship Id="rId9"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TextBox 2" id="2"/>
          <p:cNvSpPr txBox="true"/>
          <p:nvPr/>
        </p:nvSpPr>
        <p:spPr>
          <a:xfrm rot="0">
            <a:off x="441535" y="2057966"/>
            <a:ext cx="17404930" cy="3085534"/>
          </a:xfrm>
          <a:prstGeom prst="rect">
            <a:avLst/>
          </a:prstGeom>
        </p:spPr>
        <p:txBody>
          <a:bodyPr anchor="t" rtlCol="false" tIns="0" lIns="0" bIns="0" rIns="0">
            <a:spAutoFit/>
          </a:bodyPr>
          <a:lstStyle/>
          <a:p>
            <a:pPr algn="ctr">
              <a:lnSpc>
                <a:spcPts val="25231"/>
              </a:lnSpc>
              <a:spcBef>
                <a:spcPct val="0"/>
              </a:spcBef>
            </a:pPr>
            <a:r>
              <a:rPr lang="en-US" sz="18022">
                <a:solidFill>
                  <a:srgbClr val="FFB046"/>
                </a:solidFill>
                <a:latin typeface="Anton"/>
              </a:rPr>
              <a:t>CHEESEBURGER DAY</a:t>
            </a:r>
          </a:p>
        </p:txBody>
      </p:sp>
      <p:sp>
        <p:nvSpPr>
          <p:cNvPr name="Freeform 3" id="3"/>
          <p:cNvSpPr/>
          <p:nvPr/>
        </p:nvSpPr>
        <p:spPr>
          <a:xfrm flipH="false" flipV="false" rot="0">
            <a:off x="11441445" y="8414836"/>
            <a:ext cx="2772312" cy="2772312"/>
          </a:xfrm>
          <a:custGeom>
            <a:avLst/>
            <a:gdLst/>
            <a:ahLst/>
            <a:cxnLst/>
            <a:rect r="r" b="b" t="t" l="l"/>
            <a:pathLst>
              <a:path h="2772312" w="2772312">
                <a:moveTo>
                  <a:pt x="0" y="0"/>
                </a:moveTo>
                <a:lnTo>
                  <a:pt x="2772312" y="0"/>
                </a:lnTo>
                <a:lnTo>
                  <a:pt x="2772312" y="2772312"/>
                </a:lnTo>
                <a:lnTo>
                  <a:pt x="0" y="2772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074243" y="8414836"/>
            <a:ext cx="2772312" cy="2772312"/>
          </a:xfrm>
          <a:custGeom>
            <a:avLst/>
            <a:gdLst/>
            <a:ahLst/>
            <a:cxnLst/>
            <a:rect r="r" b="b" t="t" l="l"/>
            <a:pathLst>
              <a:path h="2772312" w="2772312">
                <a:moveTo>
                  <a:pt x="0" y="0"/>
                </a:moveTo>
                <a:lnTo>
                  <a:pt x="2772312" y="0"/>
                </a:lnTo>
                <a:lnTo>
                  <a:pt x="2772312" y="2772312"/>
                </a:lnTo>
                <a:lnTo>
                  <a:pt x="0" y="2772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5076189" y="6117386"/>
            <a:ext cx="8135622" cy="5440698"/>
          </a:xfrm>
          <a:custGeom>
            <a:avLst/>
            <a:gdLst/>
            <a:ahLst/>
            <a:cxnLst/>
            <a:rect r="r" b="b" t="t" l="l"/>
            <a:pathLst>
              <a:path h="5440698" w="8135622">
                <a:moveTo>
                  <a:pt x="0" y="0"/>
                </a:moveTo>
                <a:lnTo>
                  <a:pt x="8135622" y="0"/>
                </a:lnTo>
                <a:lnTo>
                  <a:pt x="8135622" y="5440698"/>
                </a:lnTo>
                <a:lnTo>
                  <a:pt x="0" y="5440698"/>
                </a:lnTo>
                <a:lnTo>
                  <a:pt x="0" y="0"/>
                </a:lnTo>
                <a:close/>
              </a:path>
            </a:pathLst>
          </a:custGeom>
          <a:blipFill>
            <a:blip r:embed="rId4"/>
            <a:stretch>
              <a:fillRect l="0" t="0" r="0" b="0"/>
            </a:stretch>
          </a:blipFill>
        </p:spPr>
      </p:sp>
      <p:sp>
        <p:nvSpPr>
          <p:cNvPr name="Freeform 6" id="6"/>
          <p:cNvSpPr/>
          <p:nvPr/>
        </p:nvSpPr>
        <p:spPr>
          <a:xfrm flipH="false" flipV="false" rot="2039884">
            <a:off x="16125451" y="974979"/>
            <a:ext cx="1241856" cy="1523750"/>
          </a:xfrm>
          <a:custGeom>
            <a:avLst/>
            <a:gdLst/>
            <a:ahLst/>
            <a:cxnLst/>
            <a:rect r="r" b="b" t="t" l="l"/>
            <a:pathLst>
              <a:path h="1523750" w="1241856">
                <a:moveTo>
                  <a:pt x="0" y="0"/>
                </a:moveTo>
                <a:lnTo>
                  <a:pt x="1241856" y="0"/>
                </a:lnTo>
                <a:lnTo>
                  <a:pt x="1241856" y="1523750"/>
                </a:lnTo>
                <a:lnTo>
                  <a:pt x="0" y="1523750"/>
                </a:lnTo>
                <a:lnTo>
                  <a:pt x="0" y="0"/>
                </a:lnTo>
                <a:close/>
              </a:path>
            </a:pathLst>
          </a:custGeom>
          <a:blipFill>
            <a:blip r:embed="rId5"/>
            <a:stretch>
              <a:fillRect l="0" t="0" r="0" b="0"/>
            </a:stretch>
          </a:blipFill>
        </p:spPr>
      </p:sp>
      <p:sp>
        <p:nvSpPr>
          <p:cNvPr name="Freeform 7" id="7"/>
          <p:cNvSpPr/>
          <p:nvPr/>
        </p:nvSpPr>
        <p:spPr>
          <a:xfrm flipH="false" flipV="false" rot="0">
            <a:off x="457042" y="578048"/>
            <a:ext cx="2029994" cy="2306811"/>
          </a:xfrm>
          <a:custGeom>
            <a:avLst/>
            <a:gdLst/>
            <a:ahLst/>
            <a:cxnLst/>
            <a:rect r="r" b="b" t="t" l="l"/>
            <a:pathLst>
              <a:path h="2306811" w="2029994">
                <a:moveTo>
                  <a:pt x="0" y="0"/>
                </a:moveTo>
                <a:lnTo>
                  <a:pt x="2029994" y="0"/>
                </a:lnTo>
                <a:lnTo>
                  <a:pt x="2029994" y="2306811"/>
                </a:lnTo>
                <a:lnTo>
                  <a:pt x="0" y="2306811"/>
                </a:lnTo>
                <a:lnTo>
                  <a:pt x="0" y="0"/>
                </a:lnTo>
                <a:close/>
              </a:path>
            </a:pathLst>
          </a:custGeom>
          <a:blipFill>
            <a:blip r:embed="rId6"/>
            <a:stretch>
              <a:fillRect l="0" t="0" r="0" b="0"/>
            </a:stretch>
          </a:blipFill>
        </p:spPr>
      </p:sp>
      <p:sp>
        <p:nvSpPr>
          <p:cNvPr name="Freeform 8" id="8"/>
          <p:cNvSpPr/>
          <p:nvPr/>
        </p:nvSpPr>
        <p:spPr>
          <a:xfrm flipH="false" flipV="false" rot="0">
            <a:off x="7905781" y="-1285844"/>
            <a:ext cx="2476439" cy="2476439"/>
          </a:xfrm>
          <a:custGeom>
            <a:avLst/>
            <a:gdLst/>
            <a:ahLst/>
            <a:cxnLst/>
            <a:rect r="r" b="b" t="t" l="l"/>
            <a:pathLst>
              <a:path h="2476439" w="2476439">
                <a:moveTo>
                  <a:pt x="0" y="0"/>
                </a:moveTo>
                <a:lnTo>
                  <a:pt x="2476438" y="0"/>
                </a:lnTo>
                <a:lnTo>
                  <a:pt x="2476438" y="2476438"/>
                </a:lnTo>
                <a:lnTo>
                  <a:pt x="0" y="24764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3111058" y="7554004"/>
            <a:ext cx="860832" cy="860832"/>
          </a:xfrm>
          <a:custGeom>
            <a:avLst/>
            <a:gdLst/>
            <a:ahLst/>
            <a:cxnLst/>
            <a:rect r="r" b="b" t="t" l="l"/>
            <a:pathLst>
              <a:path h="860832" w="860832">
                <a:moveTo>
                  <a:pt x="0" y="0"/>
                </a:moveTo>
                <a:lnTo>
                  <a:pt x="860832" y="0"/>
                </a:lnTo>
                <a:lnTo>
                  <a:pt x="860832" y="860832"/>
                </a:lnTo>
                <a:lnTo>
                  <a:pt x="0" y="8608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4316110" y="7554004"/>
            <a:ext cx="860832" cy="860832"/>
          </a:xfrm>
          <a:custGeom>
            <a:avLst/>
            <a:gdLst/>
            <a:ahLst/>
            <a:cxnLst/>
            <a:rect r="r" b="b" t="t" l="l"/>
            <a:pathLst>
              <a:path h="860832" w="860832">
                <a:moveTo>
                  <a:pt x="0" y="0"/>
                </a:moveTo>
                <a:lnTo>
                  <a:pt x="860832" y="0"/>
                </a:lnTo>
                <a:lnTo>
                  <a:pt x="860832" y="860832"/>
                </a:lnTo>
                <a:lnTo>
                  <a:pt x="0" y="8608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49781" y="3563945"/>
            <a:ext cx="2476439" cy="2476439"/>
          </a:xfrm>
          <a:custGeom>
            <a:avLst/>
            <a:gdLst/>
            <a:ahLst/>
            <a:cxnLst/>
            <a:rect r="r" b="b" t="t" l="l"/>
            <a:pathLst>
              <a:path h="2476439" w="2476439">
                <a:moveTo>
                  <a:pt x="0" y="0"/>
                </a:moveTo>
                <a:lnTo>
                  <a:pt x="2476438" y="0"/>
                </a:lnTo>
                <a:lnTo>
                  <a:pt x="2476438" y="2476439"/>
                </a:lnTo>
                <a:lnTo>
                  <a:pt x="0" y="24764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701601" y="3545697"/>
            <a:ext cx="2476439" cy="2476439"/>
          </a:xfrm>
          <a:custGeom>
            <a:avLst/>
            <a:gdLst/>
            <a:ahLst/>
            <a:cxnLst/>
            <a:rect r="r" b="b" t="t" l="l"/>
            <a:pathLst>
              <a:path h="2476439" w="2476439">
                <a:moveTo>
                  <a:pt x="0" y="0"/>
                </a:moveTo>
                <a:lnTo>
                  <a:pt x="2476439" y="0"/>
                </a:lnTo>
                <a:lnTo>
                  <a:pt x="2476439" y="2476439"/>
                </a:lnTo>
                <a:lnTo>
                  <a:pt x="0" y="24764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7"/>
            <a:stretch>
              <a:fillRect l="0" t="0" r="0" b="0"/>
            </a:stretch>
          </a:blipFill>
        </p:spPr>
      </p:sp>
      <p:sp>
        <p:nvSpPr>
          <p:cNvPr name="Freeform 14" id="14"/>
          <p:cNvSpPr/>
          <p:nvPr/>
        </p:nvSpPr>
        <p:spPr>
          <a:xfrm flipH="false" flipV="false" rot="3716537">
            <a:off x="-648670" y="6646417"/>
            <a:ext cx="2211237" cy="1395843"/>
          </a:xfrm>
          <a:custGeom>
            <a:avLst/>
            <a:gdLst/>
            <a:ahLst/>
            <a:cxnLst/>
            <a:rect r="r" b="b" t="t" l="l"/>
            <a:pathLst>
              <a:path h="1395843" w="2211237">
                <a:moveTo>
                  <a:pt x="0" y="0"/>
                </a:moveTo>
                <a:lnTo>
                  <a:pt x="2211237" y="0"/>
                </a:lnTo>
                <a:lnTo>
                  <a:pt x="2211237" y="1395843"/>
                </a:lnTo>
                <a:lnTo>
                  <a:pt x="0" y="1395843"/>
                </a:lnTo>
                <a:lnTo>
                  <a:pt x="0" y="0"/>
                </a:lnTo>
                <a:close/>
              </a:path>
            </a:pathLst>
          </a:custGeom>
          <a:blipFill>
            <a:blip r:embed="rId8"/>
            <a:stretch>
              <a:fillRect l="0" t="0" r="0" b="0"/>
            </a:stretch>
          </a:blipFill>
        </p:spPr>
      </p:sp>
      <p:sp>
        <p:nvSpPr>
          <p:cNvPr name="Freeform 15" id="15"/>
          <p:cNvSpPr/>
          <p:nvPr/>
        </p:nvSpPr>
        <p:spPr>
          <a:xfrm flipH="false" flipV="false" rot="0">
            <a:off x="16746379" y="6181835"/>
            <a:ext cx="2986402" cy="2866946"/>
          </a:xfrm>
          <a:custGeom>
            <a:avLst/>
            <a:gdLst/>
            <a:ahLst/>
            <a:cxnLst/>
            <a:rect r="r" b="b" t="t" l="l"/>
            <a:pathLst>
              <a:path h="2866946" w="2986402">
                <a:moveTo>
                  <a:pt x="0" y="0"/>
                </a:moveTo>
                <a:lnTo>
                  <a:pt x="2986402" y="0"/>
                </a:lnTo>
                <a:lnTo>
                  <a:pt x="2986402" y="2866946"/>
                </a:lnTo>
                <a:lnTo>
                  <a:pt x="0" y="2866946"/>
                </a:lnTo>
                <a:lnTo>
                  <a:pt x="0" y="0"/>
                </a:lnTo>
                <a:close/>
              </a:path>
            </a:pathLst>
          </a:custGeom>
          <a:blipFill>
            <a:blip r:embed="rId9"/>
            <a:stretch>
              <a:fillRect l="0" t="0" r="0" b="0"/>
            </a:stretch>
          </a:blipFill>
        </p:spPr>
      </p:sp>
      <p:sp>
        <p:nvSpPr>
          <p:cNvPr name="TextBox 16" id="16"/>
          <p:cNvSpPr txBox="true"/>
          <p:nvPr/>
        </p:nvSpPr>
        <p:spPr>
          <a:xfrm rot="0">
            <a:off x="3725286" y="1124511"/>
            <a:ext cx="10837427" cy="1276354"/>
          </a:xfrm>
          <a:prstGeom prst="rect">
            <a:avLst/>
          </a:prstGeom>
        </p:spPr>
        <p:txBody>
          <a:bodyPr anchor="t" rtlCol="false" tIns="0" lIns="0" bIns="0" rIns="0">
            <a:spAutoFit/>
          </a:bodyPr>
          <a:lstStyle/>
          <a:p>
            <a:pPr algn="ctr">
              <a:lnSpc>
                <a:spcPts val="10499"/>
              </a:lnSpc>
              <a:spcBef>
                <a:spcPct val="0"/>
              </a:spcBef>
            </a:pPr>
            <a:r>
              <a:rPr lang="en-US" sz="7499" spc="4139">
                <a:solidFill>
                  <a:srgbClr val="FFFFFF"/>
                </a:solidFill>
                <a:latin typeface="Open Sans Bold"/>
              </a:rPr>
              <a:t>NATIONAL</a:t>
            </a:r>
          </a:p>
        </p:txBody>
      </p:sp>
      <p:sp>
        <p:nvSpPr>
          <p:cNvPr name="TextBox 17" id="17"/>
          <p:cNvSpPr txBox="true"/>
          <p:nvPr/>
        </p:nvSpPr>
        <p:spPr>
          <a:xfrm rot="0">
            <a:off x="3326266" y="5095875"/>
            <a:ext cx="11635467" cy="511811"/>
          </a:xfrm>
          <a:prstGeom prst="rect">
            <a:avLst/>
          </a:prstGeom>
        </p:spPr>
        <p:txBody>
          <a:bodyPr anchor="t" rtlCol="false" tIns="0" lIns="0" bIns="0" rIns="0">
            <a:spAutoFit/>
          </a:bodyPr>
          <a:lstStyle/>
          <a:p>
            <a:pPr algn="ctr">
              <a:lnSpc>
                <a:spcPts val="4339"/>
              </a:lnSpc>
              <a:spcBef>
                <a:spcPct val="0"/>
              </a:spcBef>
            </a:pPr>
            <a:r>
              <a:rPr lang="en-US" sz="3099" spc="1711">
                <a:solidFill>
                  <a:srgbClr val="FFFFFF"/>
                </a:solidFill>
                <a:latin typeface="Open Sans Bold"/>
              </a:rPr>
              <a:t>PROMOTIONS - SEPTEMBER 18</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647070" y="-102870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7132043"/>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039884">
            <a:off x="15020600" y="9030060"/>
            <a:ext cx="1241856" cy="1523750"/>
          </a:xfrm>
          <a:custGeom>
            <a:avLst/>
            <a:gdLst/>
            <a:ahLst/>
            <a:cxnLst/>
            <a:rect r="r" b="b" t="t" l="l"/>
            <a:pathLst>
              <a:path h="1523750" w="1241856">
                <a:moveTo>
                  <a:pt x="0" y="0"/>
                </a:moveTo>
                <a:lnTo>
                  <a:pt x="1241856" y="0"/>
                </a:lnTo>
                <a:lnTo>
                  <a:pt x="1241856" y="1523750"/>
                </a:lnTo>
                <a:lnTo>
                  <a:pt x="0" y="1523750"/>
                </a:lnTo>
                <a:lnTo>
                  <a:pt x="0" y="0"/>
                </a:lnTo>
                <a:close/>
              </a:path>
            </a:pathLst>
          </a:custGeom>
          <a:blipFill>
            <a:blip r:embed="rId8"/>
            <a:stretch>
              <a:fillRect l="0" t="0" r="0" b="0"/>
            </a:stretch>
          </a:blipFill>
        </p:spPr>
      </p:sp>
      <p:sp>
        <p:nvSpPr>
          <p:cNvPr name="Freeform 7" id="7"/>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9"/>
            <a:stretch>
              <a:fillRect l="0" t="0" r="0" b="0"/>
            </a:stretch>
          </a:blipFill>
        </p:spPr>
      </p:sp>
      <p:sp>
        <p:nvSpPr>
          <p:cNvPr name="Freeform 8" id="8"/>
          <p:cNvSpPr/>
          <p:nvPr/>
        </p:nvSpPr>
        <p:spPr>
          <a:xfrm flipH="false" flipV="false" rot="-1177111">
            <a:off x="17137824" y="538917"/>
            <a:ext cx="2300353" cy="2208338"/>
          </a:xfrm>
          <a:custGeom>
            <a:avLst/>
            <a:gdLst/>
            <a:ahLst/>
            <a:cxnLst/>
            <a:rect r="r" b="b" t="t" l="l"/>
            <a:pathLst>
              <a:path h="2208338" w="2300353">
                <a:moveTo>
                  <a:pt x="0" y="0"/>
                </a:moveTo>
                <a:lnTo>
                  <a:pt x="2300352" y="0"/>
                </a:lnTo>
                <a:lnTo>
                  <a:pt x="2300352" y="2208338"/>
                </a:lnTo>
                <a:lnTo>
                  <a:pt x="0" y="2208338"/>
                </a:lnTo>
                <a:lnTo>
                  <a:pt x="0" y="0"/>
                </a:lnTo>
                <a:close/>
              </a:path>
            </a:pathLst>
          </a:custGeom>
          <a:blipFill>
            <a:blip r:embed="rId10"/>
            <a:stretch>
              <a:fillRect l="0" t="0" r="0" b="0"/>
            </a:stretch>
          </a:blipFill>
        </p:spPr>
      </p:sp>
      <p:sp>
        <p:nvSpPr>
          <p:cNvPr name="Freeform 9" id="9"/>
          <p:cNvSpPr/>
          <p:nvPr/>
        </p:nvSpPr>
        <p:spPr>
          <a:xfrm flipH="false" flipV="false" rot="1509622">
            <a:off x="2440434" y="9246660"/>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1"/>
            <a:stretch>
              <a:fillRect l="0" t="0" r="0" b="0"/>
            </a:stretch>
          </a:blipFill>
        </p:spPr>
      </p:sp>
      <p:grpSp>
        <p:nvGrpSpPr>
          <p:cNvPr name="Group 10" id="10"/>
          <p:cNvGrpSpPr/>
          <p:nvPr/>
        </p:nvGrpSpPr>
        <p:grpSpPr>
          <a:xfrm rot="0">
            <a:off x="8015307" y="4372341"/>
            <a:ext cx="9243993" cy="3634713"/>
            <a:chOff x="0" y="0"/>
            <a:chExt cx="12325324" cy="4846284"/>
          </a:xfrm>
        </p:grpSpPr>
        <p:grpSp>
          <p:nvGrpSpPr>
            <p:cNvPr name="Group 11" id="11"/>
            <p:cNvGrpSpPr/>
            <p:nvPr/>
          </p:nvGrpSpPr>
          <p:grpSpPr>
            <a:xfrm rot="0">
              <a:off x="0" y="0"/>
              <a:ext cx="12325324" cy="4846284"/>
              <a:chOff x="0" y="0"/>
              <a:chExt cx="2434632" cy="957291"/>
            </a:xfrm>
          </p:grpSpPr>
          <p:sp>
            <p:nvSpPr>
              <p:cNvPr name="Freeform 12" id="12"/>
              <p:cNvSpPr/>
              <p:nvPr/>
            </p:nvSpPr>
            <p:spPr>
              <a:xfrm flipH="false" flipV="false" rot="0">
                <a:off x="0" y="0"/>
                <a:ext cx="2434632" cy="957291"/>
              </a:xfrm>
              <a:custGeom>
                <a:avLst/>
                <a:gdLst/>
                <a:ahLst/>
                <a:cxnLst/>
                <a:rect r="r" b="b" t="t" l="l"/>
                <a:pathLst>
                  <a:path h="957291" w="2434632">
                    <a:moveTo>
                      <a:pt x="42713" y="0"/>
                    </a:moveTo>
                    <a:lnTo>
                      <a:pt x="2391919" y="0"/>
                    </a:lnTo>
                    <a:cubicBezTo>
                      <a:pt x="2403247" y="0"/>
                      <a:pt x="2414112" y="4500"/>
                      <a:pt x="2422122" y="12510"/>
                    </a:cubicBezTo>
                    <a:cubicBezTo>
                      <a:pt x="2430132" y="20521"/>
                      <a:pt x="2434632" y="31385"/>
                      <a:pt x="2434632" y="42713"/>
                    </a:cubicBezTo>
                    <a:lnTo>
                      <a:pt x="2434632" y="914578"/>
                    </a:lnTo>
                    <a:cubicBezTo>
                      <a:pt x="2434632" y="938167"/>
                      <a:pt x="2415509" y="957291"/>
                      <a:pt x="2391919" y="957291"/>
                    </a:cubicBezTo>
                    <a:lnTo>
                      <a:pt x="42713" y="957291"/>
                    </a:lnTo>
                    <a:cubicBezTo>
                      <a:pt x="19123" y="957291"/>
                      <a:pt x="0" y="938167"/>
                      <a:pt x="0" y="914578"/>
                    </a:cubicBezTo>
                    <a:lnTo>
                      <a:pt x="0" y="42713"/>
                    </a:lnTo>
                    <a:cubicBezTo>
                      <a:pt x="0" y="19123"/>
                      <a:pt x="19123" y="0"/>
                      <a:pt x="42713" y="0"/>
                    </a:cubicBezTo>
                    <a:close/>
                  </a:path>
                </a:pathLst>
              </a:custGeom>
              <a:solidFill>
                <a:srgbClr val="421B0C"/>
              </a:solidFill>
            </p:spPr>
          </p:sp>
          <p:sp>
            <p:nvSpPr>
              <p:cNvPr name="TextBox 13" id="13"/>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769169" y="749282"/>
              <a:ext cx="10786987" cy="330962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a:rPr>
                <a:t>For National Cheeseburger Day, </a:t>
              </a:r>
              <a:r>
                <a:rPr lang="en-US" sz="2399">
                  <a:solidFill>
                    <a:srgbClr val="FFFFFF"/>
                  </a:solidFill>
                  <a:latin typeface="Open Sans Bold"/>
                </a:rPr>
                <a:t>Wendy’s</a:t>
              </a:r>
              <a:r>
                <a:rPr lang="en-US" sz="2399">
                  <a:solidFill>
                    <a:srgbClr val="FFFFFF"/>
                  </a:solidFill>
                  <a:latin typeface="Open Sans"/>
                </a:rPr>
                <a:t> ran a promotion that lowered the price of their Jr. Bacon Cheeseburgers to just 1 cent. The promotion was only available on the fast-food chain’s rewards app and on their website. Customers crashed the Wendy’s app trying to access the deal. </a:t>
              </a:r>
            </a:p>
          </p:txBody>
        </p:sp>
      </p:grpSp>
      <p:sp>
        <p:nvSpPr>
          <p:cNvPr name="Freeform 15" id="15"/>
          <p:cNvSpPr/>
          <p:nvPr/>
        </p:nvSpPr>
        <p:spPr>
          <a:xfrm flipH="false" flipV="false" rot="0">
            <a:off x="8015307" y="1643086"/>
            <a:ext cx="2827117" cy="2385380"/>
          </a:xfrm>
          <a:custGeom>
            <a:avLst/>
            <a:gdLst/>
            <a:ahLst/>
            <a:cxnLst/>
            <a:rect r="r" b="b" t="t" l="l"/>
            <a:pathLst>
              <a:path h="2385380" w="2827117">
                <a:moveTo>
                  <a:pt x="0" y="0"/>
                </a:moveTo>
                <a:lnTo>
                  <a:pt x="2827116" y="0"/>
                </a:lnTo>
                <a:lnTo>
                  <a:pt x="2827116" y="2385380"/>
                </a:lnTo>
                <a:lnTo>
                  <a:pt x="0" y="2385380"/>
                </a:lnTo>
                <a:lnTo>
                  <a:pt x="0" y="0"/>
                </a:lnTo>
                <a:close/>
              </a:path>
            </a:pathLst>
          </a:custGeom>
          <a:blipFill>
            <a:blip r:embed="rId12"/>
            <a:stretch>
              <a:fillRect l="0" t="0" r="0" b="0"/>
            </a:stretch>
          </a:blipFill>
        </p:spPr>
      </p:sp>
      <p:sp>
        <p:nvSpPr>
          <p:cNvPr name="Freeform 16" id="16"/>
          <p:cNvSpPr/>
          <p:nvPr/>
        </p:nvSpPr>
        <p:spPr>
          <a:xfrm flipH="false" flipV="false" rot="0">
            <a:off x="1028700" y="1970788"/>
            <a:ext cx="6842309" cy="6842309"/>
          </a:xfrm>
          <a:custGeom>
            <a:avLst/>
            <a:gdLst/>
            <a:ahLst/>
            <a:cxnLst/>
            <a:rect r="r" b="b" t="t" l="l"/>
            <a:pathLst>
              <a:path h="6842309" w="6842309">
                <a:moveTo>
                  <a:pt x="0" y="0"/>
                </a:moveTo>
                <a:lnTo>
                  <a:pt x="6842309" y="0"/>
                </a:lnTo>
                <a:lnTo>
                  <a:pt x="6842309" y="6842309"/>
                </a:lnTo>
                <a:lnTo>
                  <a:pt x="0" y="6842309"/>
                </a:lnTo>
                <a:lnTo>
                  <a:pt x="0" y="0"/>
                </a:lnTo>
                <a:close/>
              </a:path>
            </a:pathLst>
          </a:custGeom>
          <a:blipFill>
            <a:blip r:embed="rId13"/>
            <a:stretch>
              <a:fillRect l="0" t="0" r="0" b="0"/>
            </a:stretch>
          </a:blipFill>
        </p:spPr>
      </p:sp>
      <p:sp>
        <p:nvSpPr>
          <p:cNvPr name="TextBox 17" id="17"/>
          <p:cNvSpPr txBox="true"/>
          <p:nvPr/>
        </p:nvSpPr>
        <p:spPr>
          <a:xfrm rot="0">
            <a:off x="1328846" y="1566886"/>
            <a:ext cx="12228169" cy="1605061"/>
          </a:xfrm>
          <a:prstGeom prst="rect">
            <a:avLst/>
          </a:prstGeom>
        </p:spPr>
        <p:txBody>
          <a:bodyPr anchor="t" rtlCol="false" tIns="0" lIns="0" bIns="0" rIns="0">
            <a:spAutoFit/>
          </a:bodyPr>
          <a:lstStyle/>
          <a:p>
            <a:pPr>
              <a:lnSpc>
                <a:spcPts val="5319"/>
              </a:lnSpc>
            </a:pPr>
            <a:r>
              <a:rPr lang="en-US" sz="3799">
                <a:solidFill>
                  <a:srgbClr val="FFFFFF"/>
                </a:solidFill>
                <a:latin typeface="Anton"/>
              </a:rPr>
              <a:t>2023 National Cheeseburger Day</a:t>
            </a:r>
          </a:p>
          <a:p>
            <a:pPr>
              <a:lnSpc>
                <a:spcPts val="7839"/>
              </a:lnSpc>
              <a:spcBef>
                <a:spcPct val="0"/>
              </a:spcBef>
            </a:pPr>
            <a:r>
              <a:rPr lang="en-US" sz="5599">
                <a:solidFill>
                  <a:srgbClr val="FFB046"/>
                </a:solidFill>
                <a:latin typeface="Anton"/>
              </a:rPr>
              <a:t>When Technology Fails</a:t>
            </a:r>
          </a:p>
        </p:txBody>
      </p:sp>
      <p:sp>
        <p:nvSpPr>
          <p:cNvPr name="TextBox 18" id="18"/>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21528" y="9048781"/>
            <a:ext cx="2476439" cy="2476439"/>
          </a:xfrm>
          <a:custGeom>
            <a:avLst/>
            <a:gdLst/>
            <a:ahLst/>
            <a:cxnLst/>
            <a:rect r="r" b="b" t="t" l="l"/>
            <a:pathLst>
              <a:path h="2476439" w="2476439">
                <a:moveTo>
                  <a:pt x="0" y="0"/>
                </a:moveTo>
                <a:lnTo>
                  <a:pt x="2476439" y="0"/>
                </a:lnTo>
                <a:lnTo>
                  <a:pt x="2476439" y="2476438"/>
                </a:lnTo>
                <a:lnTo>
                  <a:pt x="0" y="2476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6"/>
            <a:stretch>
              <a:fillRect l="0" t="0" r="0" b="0"/>
            </a:stretch>
          </a:blipFill>
        </p:spPr>
      </p:sp>
      <p:sp>
        <p:nvSpPr>
          <p:cNvPr name="TextBox 5" id="5"/>
          <p:cNvSpPr txBox="true"/>
          <p:nvPr/>
        </p:nvSpPr>
        <p:spPr>
          <a:xfrm rot="0">
            <a:off x="457042" y="3006781"/>
            <a:ext cx="17247367" cy="5680075"/>
          </a:xfrm>
          <a:prstGeom prst="rect">
            <a:avLst/>
          </a:prstGeom>
        </p:spPr>
        <p:txBody>
          <a:bodyPr anchor="t" rtlCol="false" tIns="0" lIns="0" bIns="0" rIns="0">
            <a:spAutoFit/>
          </a:bodyPr>
          <a:lstStyle/>
          <a:p>
            <a:pPr marL="539748" indent="-269874" lvl="1">
              <a:lnSpc>
                <a:spcPts val="3499"/>
              </a:lnSpc>
              <a:buFont typeface="Arial"/>
              <a:buChar char="•"/>
            </a:pPr>
            <a:r>
              <a:rPr lang="en-US" sz="2499">
                <a:solidFill>
                  <a:srgbClr val="FFFFFF"/>
                </a:solidFill>
                <a:latin typeface="Open Sans"/>
              </a:rPr>
              <a:t>What is promotion?</a:t>
            </a:r>
          </a:p>
          <a:p>
            <a:pPr marL="539748" indent="-269874" lvl="1">
              <a:lnSpc>
                <a:spcPts val="3499"/>
              </a:lnSpc>
              <a:buFont typeface="Arial"/>
              <a:buChar char="•"/>
            </a:pPr>
            <a:r>
              <a:rPr lang="en-US" sz="2499">
                <a:solidFill>
                  <a:srgbClr val="FFFFFF"/>
                </a:solidFill>
                <a:latin typeface="Open Sans"/>
              </a:rPr>
              <a:t>Why do businesses and brands engage in promotion?</a:t>
            </a:r>
          </a:p>
          <a:p>
            <a:pPr marL="539748" indent="-269874" lvl="1">
              <a:lnSpc>
                <a:spcPts val="3499"/>
              </a:lnSpc>
              <a:buFont typeface="Arial"/>
              <a:buChar char="•"/>
            </a:pPr>
            <a:r>
              <a:rPr lang="en-US" sz="2499">
                <a:solidFill>
                  <a:srgbClr val="FFFFFF"/>
                </a:solidFill>
                <a:latin typeface="Open Sans"/>
              </a:rPr>
              <a:t>What are the different types of promotion?</a:t>
            </a:r>
          </a:p>
          <a:p>
            <a:pPr marL="539748" indent="-269874" lvl="1">
              <a:lnSpc>
                <a:spcPts val="3499"/>
              </a:lnSpc>
              <a:buFont typeface="Arial"/>
              <a:buChar char="•"/>
            </a:pPr>
            <a:r>
              <a:rPr lang="en-US" sz="2499">
                <a:solidFill>
                  <a:srgbClr val="FFFFFF"/>
                </a:solidFill>
                <a:latin typeface="Open Sans"/>
              </a:rPr>
              <a:t>What is a “BOGO” promotion?</a:t>
            </a:r>
          </a:p>
          <a:p>
            <a:pPr marL="539748" indent="-269874" lvl="1">
              <a:lnSpc>
                <a:spcPts val="3499"/>
              </a:lnSpc>
              <a:buFont typeface="Arial"/>
              <a:buChar char="•"/>
            </a:pPr>
            <a:r>
              <a:rPr lang="en-US" sz="2499">
                <a:solidFill>
                  <a:srgbClr val="FFFFFF"/>
                </a:solidFill>
                <a:latin typeface="Open Sans"/>
              </a:rPr>
              <a:t>What is the goal of a sales promotion? </a:t>
            </a:r>
          </a:p>
          <a:p>
            <a:pPr marL="539748" indent="-269874" lvl="1">
              <a:lnSpc>
                <a:spcPts val="3499"/>
              </a:lnSpc>
              <a:buFont typeface="Arial"/>
              <a:buChar char="•"/>
            </a:pPr>
            <a:r>
              <a:rPr lang="en-US" sz="2499">
                <a:solidFill>
                  <a:srgbClr val="FFFFFF"/>
                </a:solidFill>
                <a:latin typeface="Open Sans"/>
              </a:rPr>
              <a:t>What is digital marketing?</a:t>
            </a:r>
          </a:p>
          <a:p>
            <a:pPr marL="539748" indent="-269874" lvl="1">
              <a:lnSpc>
                <a:spcPts val="3499"/>
              </a:lnSpc>
              <a:buFont typeface="Arial"/>
              <a:buChar char="•"/>
            </a:pPr>
            <a:r>
              <a:rPr lang="en-US" sz="2499">
                <a:solidFill>
                  <a:srgbClr val="FFFFFF"/>
                </a:solidFill>
                <a:latin typeface="Open Sans"/>
              </a:rPr>
              <a:t>Why do you think several burger chains featured in this presentation tied their National Cheeseburger Day promotions to their app? </a:t>
            </a:r>
          </a:p>
          <a:p>
            <a:pPr marL="539748" indent="-269874" lvl="1">
              <a:lnSpc>
                <a:spcPts val="3499"/>
              </a:lnSpc>
              <a:buFont typeface="Arial"/>
              <a:buChar char="•"/>
            </a:pPr>
            <a:r>
              <a:rPr lang="en-US" sz="2499">
                <a:solidFill>
                  <a:srgbClr val="FFFFFF"/>
                </a:solidFill>
                <a:latin typeface="Open Sans"/>
              </a:rPr>
              <a:t>Do you think Wendy’s or McDonald’s considered their National Cheeseburger Day promotions to be a failure when the app crashed?  Why or why not? </a:t>
            </a:r>
          </a:p>
          <a:p>
            <a:pPr marL="539748" indent="-269874" lvl="1">
              <a:lnSpc>
                <a:spcPts val="3499"/>
              </a:lnSpc>
              <a:buFont typeface="Arial"/>
              <a:buChar char="•"/>
            </a:pPr>
            <a:r>
              <a:rPr lang="en-US" sz="2499">
                <a:solidFill>
                  <a:srgbClr val="FFFFFF"/>
                </a:solidFill>
                <a:latin typeface="Open Sans"/>
              </a:rPr>
              <a:t>Why do you think “holidays” National Cheeseburger Day exist? </a:t>
            </a:r>
          </a:p>
          <a:p>
            <a:pPr marL="539748" indent="-269874" lvl="1">
              <a:lnSpc>
                <a:spcPts val="3499"/>
              </a:lnSpc>
              <a:buFont typeface="Arial"/>
              <a:buChar char="•"/>
            </a:pPr>
            <a:r>
              <a:rPr lang="en-US" sz="2499">
                <a:solidFill>
                  <a:srgbClr val="FFFFFF"/>
                </a:solidFill>
                <a:latin typeface="Open Sans"/>
              </a:rPr>
              <a:t>Did you see any other examples of National Cheeseburger Day promotions that weren’t discussed in this presentation deck?</a:t>
            </a:r>
          </a:p>
        </p:txBody>
      </p:sp>
      <p:grpSp>
        <p:nvGrpSpPr>
          <p:cNvPr name="Group 6" id="6"/>
          <p:cNvGrpSpPr/>
          <p:nvPr/>
        </p:nvGrpSpPr>
        <p:grpSpPr>
          <a:xfrm rot="0">
            <a:off x="-1045815" y="782514"/>
            <a:ext cx="10886239" cy="1909968"/>
            <a:chOff x="0" y="0"/>
            <a:chExt cx="2316357" cy="406400"/>
          </a:xfrm>
        </p:grpSpPr>
        <p:sp>
          <p:nvSpPr>
            <p:cNvPr name="Freeform 7" id="7"/>
            <p:cNvSpPr/>
            <p:nvPr/>
          </p:nvSpPr>
          <p:spPr>
            <a:xfrm flipH="false" flipV="false" rot="0">
              <a:off x="0" y="0"/>
              <a:ext cx="2316357" cy="406400"/>
            </a:xfrm>
            <a:custGeom>
              <a:avLst/>
              <a:gdLst/>
              <a:ahLst/>
              <a:cxnLst/>
              <a:rect r="r" b="b" t="t" l="l"/>
              <a:pathLst>
                <a:path h="406400" w="2316357">
                  <a:moveTo>
                    <a:pt x="2113157" y="0"/>
                  </a:moveTo>
                  <a:cubicBezTo>
                    <a:pt x="2225381" y="0"/>
                    <a:pt x="2316357" y="90976"/>
                    <a:pt x="2316357" y="203200"/>
                  </a:cubicBezTo>
                  <a:cubicBezTo>
                    <a:pt x="2316357" y="315424"/>
                    <a:pt x="2225381" y="406400"/>
                    <a:pt x="2113157" y="406400"/>
                  </a:cubicBezTo>
                  <a:lnTo>
                    <a:pt x="203200" y="406400"/>
                  </a:lnTo>
                  <a:cubicBezTo>
                    <a:pt x="90976" y="406400"/>
                    <a:pt x="0" y="315424"/>
                    <a:pt x="0" y="203200"/>
                  </a:cubicBezTo>
                  <a:cubicBezTo>
                    <a:pt x="0" y="90976"/>
                    <a:pt x="90976" y="0"/>
                    <a:pt x="203200" y="0"/>
                  </a:cubicBezTo>
                  <a:close/>
                </a:path>
              </a:pathLst>
            </a:custGeom>
            <a:solidFill>
              <a:srgbClr val="FFB046"/>
            </a:solidFill>
          </p:spPr>
        </p:sp>
        <p:sp>
          <p:nvSpPr>
            <p:cNvPr name="TextBox 8" id="8"/>
            <p:cNvSpPr txBox="true"/>
            <p:nvPr/>
          </p:nvSpPr>
          <p:spPr>
            <a:xfrm>
              <a:off x="0" y="-57150"/>
              <a:ext cx="812800" cy="463550"/>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508564" y="1081653"/>
            <a:ext cx="16326648" cy="1236345"/>
          </a:xfrm>
          <a:prstGeom prst="rect">
            <a:avLst/>
          </a:prstGeom>
        </p:spPr>
        <p:txBody>
          <a:bodyPr anchor="t" rtlCol="false" tIns="0" lIns="0" bIns="0" rIns="0">
            <a:spAutoFit/>
          </a:bodyPr>
          <a:lstStyle/>
          <a:p>
            <a:pPr>
              <a:lnSpc>
                <a:spcPts val="10080"/>
              </a:lnSpc>
            </a:pPr>
            <a:r>
              <a:rPr lang="en-US" sz="7200">
                <a:solidFill>
                  <a:srgbClr val="271007"/>
                </a:solidFill>
                <a:latin typeface="Anton"/>
              </a:rPr>
              <a:t>DISCUSSION QUESTIONS</a:t>
            </a:r>
          </a:p>
        </p:txBody>
      </p:sp>
      <p:sp>
        <p:nvSpPr>
          <p:cNvPr name="Freeform 10" id="10"/>
          <p:cNvSpPr/>
          <p:nvPr/>
        </p:nvSpPr>
        <p:spPr>
          <a:xfrm flipH="false" flipV="false" rot="0">
            <a:off x="584157" y="364657"/>
            <a:ext cx="378556" cy="297640"/>
          </a:xfrm>
          <a:custGeom>
            <a:avLst/>
            <a:gdLst/>
            <a:ahLst/>
            <a:cxnLst/>
            <a:rect r="r" b="b" t="t" l="l"/>
            <a:pathLst>
              <a:path h="297640" w="378556">
                <a:moveTo>
                  <a:pt x="0" y="0"/>
                </a:moveTo>
                <a:lnTo>
                  <a:pt x="378557" y="0"/>
                </a:lnTo>
                <a:lnTo>
                  <a:pt x="378557" y="297640"/>
                </a:lnTo>
                <a:lnTo>
                  <a:pt x="0" y="2976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080222" y="404966"/>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45815" y="782514"/>
            <a:ext cx="10886239" cy="1909968"/>
            <a:chOff x="0" y="0"/>
            <a:chExt cx="2316357" cy="406400"/>
          </a:xfrm>
        </p:grpSpPr>
        <p:sp>
          <p:nvSpPr>
            <p:cNvPr name="Freeform 4" id="4"/>
            <p:cNvSpPr/>
            <p:nvPr/>
          </p:nvSpPr>
          <p:spPr>
            <a:xfrm flipH="false" flipV="false" rot="0">
              <a:off x="0" y="0"/>
              <a:ext cx="2316357" cy="406400"/>
            </a:xfrm>
            <a:custGeom>
              <a:avLst/>
              <a:gdLst/>
              <a:ahLst/>
              <a:cxnLst/>
              <a:rect r="r" b="b" t="t" l="l"/>
              <a:pathLst>
                <a:path h="406400" w="2316357">
                  <a:moveTo>
                    <a:pt x="2113157" y="0"/>
                  </a:moveTo>
                  <a:cubicBezTo>
                    <a:pt x="2225381" y="0"/>
                    <a:pt x="2316357" y="90976"/>
                    <a:pt x="2316357" y="203200"/>
                  </a:cubicBezTo>
                  <a:cubicBezTo>
                    <a:pt x="2316357" y="315424"/>
                    <a:pt x="2225381" y="406400"/>
                    <a:pt x="2113157" y="406400"/>
                  </a:cubicBezTo>
                  <a:lnTo>
                    <a:pt x="203200" y="406400"/>
                  </a:lnTo>
                  <a:cubicBezTo>
                    <a:pt x="90976" y="406400"/>
                    <a:pt x="0" y="315424"/>
                    <a:pt x="0" y="203200"/>
                  </a:cubicBezTo>
                  <a:cubicBezTo>
                    <a:pt x="0" y="90976"/>
                    <a:pt x="90976" y="0"/>
                    <a:pt x="203200" y="0"/>
                  </a:cubicBezTo>
                  <a:close/>
                </a:path>
              </a:pathLst>
            </a:custGeom>
            <a:solidFill>
              <a:srgbClr val="FFB046"/>
            </a:solidFill>
          </p:spPr>
        </p:sp>
        <p:sp>
          <p:nvSpPr>
            <p:cNvPr name="TextBox 5" id="5"/>
            <p:cNvSpPr txBox="true"/>
            <p:nvPr/>
          </p:nvSpPr>
          <p:spPr>
            <a:xfrm>
              <a:off x="0" y="-57150"/>
              <a:ext cx="812800" cy="46355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4621528" y="9048781"/>
            <a:ext cx="2476439" cy="2476439"/>
          </a:xfrm>
          <a:custGeom>
            <a:avLst/>
            <a:gdLst/>
            <a:ahLst/>
            <a:cxnLst/>
            <a:rect r="r" b="b" t="t" l="l"/>
            <a:pathLst>
              <a:path h="2476439" w="2476439">
                <a:moveTo>
                  <a:pt x="0" y="0"/>
                </a:moveTo>
                <a:lnTo>
                  <a:pt x="2476439" y="0"/>
                </a:lnTo>
                <a:lnTo>
                  <a:pt x="2476439" y="2476438"/>
                </a:lnTo>
                <a:lnTo>
                  <a:pt x="0" y="2476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6"/>
            <a:stretch>
              <a:fillRect l="0" t="0" r="0" b="0"/>
            </a:stretch>
          </a:blipFill>
        </p:spPr>
      </p:sp>
      <p:sp>
        <p:nvSpPr>
          <p:cNvPr name="TextBox 8" id="8"/>
          <p:cNvSpPr txBox="true"/>
          <p:nvPr/>
        </p:nvSpPr>
        <p:spPr>
          <a:xfrm rot="0">
            <a:off x="508564" y="1081653"/>
            <a:ext cx="16326648" cy="1235517"/>
          </a:xfrm>
          <a:prstGeom prst="rect">
            <a:avLst/>
          </a:prstGeom>
        </p:spPr>
        <p:txBody>
          <a:bodyPr anchor="t" rtlCol="false" tIns="0" lIns="0" bIns="0" rIns="0">
            <a:spAutoFit/>
          </a:bodyPr>
          <a:lstStyle/>
          <a:p>
            <a:pPr>
              <a:lnSpc>
                <a:spcPts val="10080"/>
              </a:lnSpc>
            </a:pPr>
            <a:r>
              <a:rPr lang="en-US" sz="7200">
                <a:solidFill>
                  <a:srgbClr val="271007"/>
                </a:solidFill>
                <a:latin typeface="Anton"/>
              </a:rPr>
              <a:t>ACTIVITY SUGGESTION</a:t>
            </a:r>
          </a:p>
        </p:txBody>
      </p:sp>
      <p:sp>
        <p:nvSpPr>
          <p:cNvPr name="TextBox 9" id="9"/>
          <p:cNvSpPr txBox="true"/>
          <p:nvPr/>
        </p:nvSpPr>
        <p:spPr>
          <a:xfrm rot="0">
            <a:off x="584157" y="3055234"/>
            <a:ext cx="16780425" cy="5583169"/>
          </a:xfrm>
          <a:prstGeom prst="rect">
            <a:avLst/>
          </a:prstGeom>
        </p:spPr>
        <p:txBody>
          <a:bodyPr anchor="t" rtlCol="false" tIns="0" lIns="0" bIns="0" rIns="0">
            <a:spAutoFit/>
          </a:bodyPr>
          <a:lstStyle/>
          <a:p>
            <a:pPr marL="539748" indent="-269874" lvl="1">
              <a:lnSpc>
                <a:spcPts val="3499"/>
              </a:lnSpc>
              <a:buFont typeface="Arial"/>
              <a:buChar char="•"/>
            </a:pPr>
            <a:r>
              <a:rPr lang="en-US" sz="2499">
                <a:solidFill>
                  <a:srgbClr val="FFFFFF"/>
                </a:solidFill>
                <a:latin typeface="Open Sans"/>
              </a:rPr>
              <a:t>Break classroom into pairs or groups.</a:t>
            </a:r>
          </a:p>
          <a:p>
            <a:pPr marL="539748" indent="-269874" lvl="1">
              <a:lnSpc>
                <a:spcPts val="3499"/>
              </a:lnSpc>
              <a:buFont typeface="Arial"/>
              <a:buChar char="•"/>
            </a:pPr>
            <a:r>
              <a:rPr lang="en-US" sz="2499">
                <a:solidFill>
                  <a:srgbClr val="FFFFFF"/>
                </a:solidFill>
                <a:latin typeface="Open Sans"/>
              </a:rPr>
              <a:t>Have each group select from the following burger or casual dining chains:  Shake Shack, Five Guys,  Culver’s, White Castle, Whataburger, Sonic, Jack in the Box, Hardee’s, Checkers, Chili’s, TGI Friday’s, Red Robin, Fuddruckers, or Buffalo Wild Wings.  If possible, have each group choose a different chain. </a:t>
            </a:r>
          </a:p>
          <a:p>
            <a:pPr marL="539748" indent="-269874" lvl="1">
              <a:lnSpc>
                <a:spcPts val="3499"/>
              </a:lnSpc>
              <a:buFont typeface="Arial"/>
              <a:buChar char="•"/>
            </a:pPr>
            <a:r>
              <a:rPr lang="en-US" sz="2499">
                <a:solidFill>
                  <a:srgbClr val="FFFFFF"/>
                </a:solidFill>
                <a:latin typeface="Open Sans"/>
              </a:rPr>
              <a:t>After choosing a chain, each group will create a National Cheeseburger Day promotion.</a:t>
            </a:r>
          </a:p>
          <a:p>
            <a:pPr marL="539748" indent="-269874" lvl="1">
              <a:lnSpc>
                <a:spcPts val="3499"/>
              </a:lnSpc>
              <a:buFont typeface="Arial"/>
              <a:buChar char="•"/>
            </a:pPr>
            <a:r>
              <a:rPr lang="en-US" sz="2499">
                <a:solidFill>
                  <a:srgbClr val="FFFFFF"/>
                </a:solidFill>
                <a:latin typeface="Open Sans"/>
              </a:rPr>
              <a:t>Each group will present their promotion ideas in class, making sure to address the following:</a:t>
            </a:r>
          </a:p>
          <a:p>
            <a:pPr marL="1079496" indent="-359832" lvl="2">
              <a:lnSpc>
                <a:spcPts val="3499"/>
              </a:lnSpc>
              <a:buFont typeface="Arial"/>
              <a:buChar char="⚬"/>
            </a:pPr>
            <a:r>
              <a:rPr lang="en-US" sz="2499">
                <a:solidFill>
                  <a:srgbClr val="FFFFFF"/>
                </a:solidFill>
                <a:latin typeface="Open Sans"/>
              </a:rPr>
              <a:t>Description of the ways the promotion will be communicated to customers (online, advertisements, social media, digital, etc.) </a:t>
            </a:r>
          </a:p>
          <a:p>
            <a:pPr marL="1079496" indent="-359832" lvl="2">
              <a:lnSpc>
                <a:spcPts val="3499"/>
              </a:lnSpc>
              <a:buFont typeface="Arial"/>
              <a:buChar char="⚬"/>
            </a:pPr>
            <a:r>
              <a:rPr lang="en-US" sz="2499">
                <a:solidFill>
                  <a:srgbClr val="FFFFFF"/>
                </a:solidFill>
                <a:latin typeface="Open Sans"/>
              </a:rPr>
              <a:t>Explanation of h</a:t>
            </a:r>
            <a:r>
              <a:rPr lang="en-US" sz="2499">
                <a:solidFill>
                  <a:srgbClr val="FFFFFF"/>
                </a:solidFill>
                <a:latin typeface="Open Sans"/>
              </a:rPr>
              <a:t>ow customers will redeem the offer (coupon, redemption code, app, etc.)`` </a:t>
            </a:r>
          </a:p>
          <a:p>
            <a:pPr marL="1079496" indent="-359832" lvl="2">
              <a:lnSpc>
                <a:spcPts val="3499"/>
              </a:lnSpc>
              <a:buFont typeface="Arial"/>
              <a:buChar char="⚬"/>
            </a:pPr>
            <a:r>
              <a:rPr lang="en-US" sz="2499">
                <a:solidFill>
                  <a:srgbClr val="FFFFFF"/>
                </a:solidFill>
                <a:latin typeface="Open Sans"/>
              </a:rPr>
              <a:t>Details of how the chain will benefit from the promotion</a:t>
            </a:r>
          </a:p>
          <a:p>
            <a:pPr marL="1079496" indent="-359832" lvl="2">
              <a:lnSpc>
                <a:spcPts val="3499"/>
              </a:lnSpc>
              <a:buFont typeface="Arial"/>
              <a:buChar char="⚬"/>
            </a:pPr>
            <a:r>
              <a:rPr lang="en-US" sz="2499">
                <a:solidFill>
                  <a:srgbClr val="FFFFFF"/>
                </a:solidFill>
                <a:latin typeface="Open Sans"/>
              </a:rPr>
              <a:t>Explanation of how (or if) the chain can expect to see an increase in brand loyalty as a result of the promotion and why that might be important</a:t>
            </a:r>
          </a:p>
          <a:p>
            <a:pPr marL="1079496" indent="-359832" lvl="2">
              <a:lnSpc>
                <a:spcPts val="3499"/>
              </a:lnSpc>
              <a:buFont typeface="Arial"/>
              <a:buChar char="⚬"/>
            </a:pPr>
            <a:r>
              <a:rPr lang="en-US" sz="2499">
                <a:solidFill>
                  <a:srgbClr val="FFFFFF"/>
                </a:solidFill>
                <a:latin typeface="Open Sans"/>
              </a:rPr>
              <a:t>Inclusion of a sketch or other graphic illustrating a sample of the promotion </a:t>
            </a:r>
          </a:p>
        </p:txBody>
      </p:sp>
      <p:sp>
        <p:nvSpPr>
          <p:cNvPr name="Freeform 10" id="10"/>
          <p:cNvSpPr/>
          <p:nvPr/>
        </p:nvSpPr>
        <p:spPr>
          <a:xfrm flipH="false" flipV="false" rot="0">
            <a:off x="584157" y="364657"/>
            <a:ext cx="378556" cy="297640"/>
          </a:xfrm>
          <a:custGeom>
            <a:avLst/>
            <a:gdLst/>
            <a:ahLst/>
            <a:cxnLst/>
            <a:rect r="r" b="b" t="t" l="l"/>
            <a:pathLst>
              <a:path h="297640" w="378556">
                <a:moveTo>
                  <a:pt x="0" y="0"/>
                </a:moveTo>
                <a:lnTo>
                  <a:pt x="378557" y="0"/>
                </a:lnTo>
                <a:lnTo>
                  <a:pt x="378557" y="297640"/>
                </a:lnTo>
                <a:lnTo>
                  <a:pt x="0" y="2976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080222" y="404966"/>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21528" y="9048781"/>
            <a:ext cx="2476439" cy="2476439"/>
          </a:xfrm>
          <a:custGeom>
            <a:avLst/>
            <a:gdLst/>
            <a:ahLst/>
            <a:cxnLst/>
            <a:rect r="r" b="b" t="t" l="l"/>
            <a:pathLst>
              <a:path h="2476439" w="2476439">
                <a:moveTo>
                  <a:pt x="0" y="0"/>
                </a:moveTo>
                <a:lnTo>
                  <a:pt x="2476439" y="0"/>
                </a:lnTo>
                <a:lnTo>
                  <a:pt x="2476439" y="2476438"/>
                </a:lnTo>
                <a:lnTo>
                  <a:pt x="0" y="24764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6"/>
            <a:stretch>
              <a:fillRect l="0" t="0" r="0" b="0"/>
            </a:stretch>
          </a:blipFill>
        </p:spPr>
      </p:sp>
      <p:sp>
        <p:nvSpPr>
          <p:cNvPr name="Freeform 5" id="5"/>
          <p:cNvSpPr/>
          <p:nvPr/>
        </p:nvSpPr>
        <p:spPr>
          <a:xfrm flipH="false" flipV="false" rot="0">
            <a:off x="13585061" y="1190758"/>
            <a:ext cx="10160000" cy="8229600"/>
          </a:xfrm>
          <a:custGeom>
            <a:avLst/>
            <a:gdLst/>
            <a:ahLst/>
            <a:cxnLst/>
            <a:rect r="r" b="b" t="t" l="l"/>
            <a:pathLst>
              <a:path h="8229600" w="10160000">
                <a:moveTo>
                  <a:pt x="0" y="0"/>
                </a:moveTo>
                <a:lnTo>
                  <a:pt x="10160000" y="0"/>
                </a:lnTo>
                <a:lnTo>
                  <a:pt x="10160000" y="8229600"/>
                </a:lnTo>
                <a:lnTo>
                  <a:pt x="0" y="8229600"/>
                </a:lnTo>
                <a:lnTo>
                  <a:pt x="0" y="0"/>
                </a:lnTo>
                <a:close/>
              </a:path>
            </a:pathLst>
          </a:custGeom>
          <a:blipFill>
            <a:blip r:embed="rId7"/>
            <a:stretch>
              <a:fillRect l="0" t="0" r="0" b="0"/>
            </a:stretch>
          </a:blipFill>
        </p:spPr>
      </p:sp>
      <p:sp>
        <p:nvSpPr>
          <p:cNvPr name="TextBox 6" id="6"/>
          <p:cNvSpPr txBox="true"/>
          <p:nvPr/>
        </p:nvSpPr>
        <p:spPr>
          <a:xfrm rot="0">
            <a:off x="478875" y="3113570"/>
            <a:ext cx="17247367" cy="4264025"/>
          </a:xfrm>
          <a:prstGeom prst="rect">
            <a:avLst/>
          </a:prstGeom>
        </p:spPr>
        <p:txBody>
          <a:bodyPr anchor="t" rtlCol="false" tIns="0" lIns="0" bIns="0" rIns="0">
            <a:spAutoFit/>
          </a:bodyPr>
          <a:lstStyle/>
          <a:p>
            <a:pPr>
              <a:lnSpc>
                <a:spcPts val="3400"/>
              </a:lnSpc>
            </a:pPr>
            <a:r>
              <a:rPr lang="en-US" sz="2000">
                <a:solidFill>
                  <a:srgbClr val="FFFFFF"/>
                </a:solidFill>
                <a:latin typeface="Open Sans"/>
              </a:rPr>
              <a:t>https://deseret.com/2023/9/18/23878898/national-cheeseburger-day-2023-best-deals-free-cheeseburgers</a:t>
            </a:r>
          </a:p>
          <a:p>
            <a:pPr>
              <a:lnSpc>
                <a:spcPts val="3400"/>
              </a:lnSpc>
            </a:pPr>
            <a:r>
              <a:rPr lang="en-US" sz="2000">
                <a:solidFill>
                  <a:srgbClr val="FFFFFF"/>
                </a:solidFill>
                <a:latin typeface="Open Sans"/>
              </a:rPr>
              <a:t>https://today.com/food/restaurants/burger-king-free-cheeseburgers-national-cheeseburger-day-rcna105360</a:t>
            </a:r>
          </a:p>
          <a:p>
            <a:pPr>
              <a:lnSpc>
                <a:spcPts val="3400"/>
              </a:lnSpc>
            </a:pPr>
            <a:r>
              <a:rPr lang="en-US" sz="2000">
                <a:solidFill>
                  <a:srgbClr val="FFFFFF"/>
                </a:solidFill>
                <a:latin typeface="Open Sans"/>
              </a:rPr>
              <a:t>https://yahoo.com/lifestyle/mcdonald-wendy-botched-national-cheeseburger-172818673.html</a:t>
            </a:r>
          </a:p>
          <a:p>
            <a:pPr>
              <a:lnSpc>
                <a:spcPts val="3400"/>
              </a:lnSpc>
            </a:pPr>
            <a:r>
              <a:rPr lang="en-US" sz="2000">
                <a:solidFill>
                  <a:srgbClr val="FFFFFF"/>
                </a:solidFill>
                <a:latin typeface="Open Sans"/>
              </a:rPr>
              <a:t>https://applebees.com</a:t>
            </a:r>
          </a:p>
          <a:p>
            <a:pPr>
              <a:lnSpc>
                <a:spcPts val="3400"/>
              </a:lnSpc>
            </a:pPr>
            <a:r>
              <a:rPr lang="en-US" sz="2000">
                <a:solidFill>
                  <a:srgbClr val="FFFFFF"/>
                </a:solidFill>
                <a:latin typeface="Open Sans"/>
              </a:rPr>
              <a:t>https://burgerking.com</a:t>
            </a:r>
          </a:p>
          <a:p>
            <a:pPr>
              <a:lnSpc>
                <a:spcPts val="3400"/>
              </a:lnSpc>
            </a:pPr>
            <a:r>
              <a:rPr lang="en-US" sz="2000">
                <a:solidFill>
                  <a:srgbClr val="FFFFFF"/>
                </a:solidFill>
                <a:latin typeface="Open Sans"/>
              </a:rPr>
              <a:t>https://carlsjr.com</a:t>
            </a:r>
          </a:p>
          <a:p>
            <a:pPr>
              <a:lnSpc>
                <a:spcPts val="3400"/>
              </a:lnSpc>
            </a:pPr>
            <a:r>
              <a:rPr lang="en-US" sz="2000">
                <a:solidFill>
                  <a:srgbClr val="FFFFFF"/>
                </a:solidFill>
                <a:latin typeface="Open Sans"/>
              </a:rPr>
              <a:t>https://dairyqueen.com</a:t>
            </a:r>
          </a:p>
          <a:p>
            <a:pPr>
              <a:lnSpc>
                <a:spcPts val="3400"/>
              </a:lnSpc>
            </a:pPr>
            <a:r>
              <a:rPr lang="en-US" sz="2000">
                <a:solidFill>
                  <a:srgbClr val="FFFFFF"/>
                </a:solidFill>
                <a:latin typeface="Open Sans"/>
              </a:rPr>
              <a:t>https://smashburger.com</a:t>
            </a:r>
          </a:p>
          <a:p>
            <a:pPr>
              <a:lnSpc>
                <a:spcPts val="3400"/>
              </a:lnSpc>
            </a:pPr>
            <a:r>
              <a:rPr lang="en-US" sz="2000">
                <a:solidFill>
                  <a:srgbClr val="FFFFFF"/>
                </a:solidFill>
                <a:latin typeface="Open Sans"/>
              </a:rPr>
              <a:t>https://mcdonalds.com</a:t>
            </a:r>
          </a:p>
          <a:p>
            <a:pPr>
              <a:lnSpc>
                <a:spcPts val="3400"/>
              </a:lnSpc>
            </a:pPr>
            <a:r>
              <a:rPr lang="en-US" sz="2000">
                <a:solidFill>
                  <a:srgbClr val="FFFFFF"/>
                </a:solidFill>
                <a:latin typeface="Open Sans"/>
              </a:rPr>
              <a:t>https://wendys.com</a:t>
            </a:r>
          </a:p>
        </p:txBody>
      </p:sp>
      <p:sp>
        <p:nvSpPr>
          <p:cNvPr name="Freeform 7" id="7"/>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grpSp>
        <p:nvGrpSpPr>
          <p:cNvPr name="Group 9" id="9"/>
          <p:cNvGrpSpPr/>
          <p:nvPr/>
        </p:nvGrpSpPr>
        <p:grpSpPr>
          <a:xfrm rot="0">
            <a:off x="-1114510" y="932568"/>
            <a:ext cx="10886239" cy="1909968"/>
            <a:chOff x="0" y="0"/>
            <a:chExt cx="2316357" cy="406400"/>
          </a:xfrm>
        </p:grpSpPr>
        <p:sp>
          <p:nvSpPr>
            <p:cNvPr name="Freeform 10" id="10"/>
            <p:cNvSpPr/>
            <p:nvPr/>
          </p:nvSpPr>
          <p:spPr>
            <a:xfrm flipH="false" flipV="false" rot="0">
              <a:off x="0" y="0"/>
              <a:ext cx="2316357" cy="406400"/>
            </a:xfrm>
            <a:custGeom>
              <a:avLst/>
              <a:gdLst/>
              <a:ahLst/>
              <a:cxnLst/>
              <a:rect r="r" b="b" t="t" l="l"/>
              <a:pathLst>
                <a:path h="406400" w="2316357">
                  <a:moveTo>
                    <a:pt x="2113157" y="0"/>
                  </a:moveTo>
                  <a:cubicBezTo>
                    <a:pt x="2225381" y="0"/>
                    <a:pt x="2316357" y="90976"/>
                    <a:pt x="2316357" y="203200"/>
                  </a:cubicBezTo>
                  <a:cubicBezTo>
                    <a:pt x="2316357" y="315424"/>
                    <a:pt x="2225381" y="406400"/>
                    <a:pt x="2113157" y="406400"/>
                  </a:cubicBezTo>
                  <a:lnTo>
                    <a:pt x="203200" y="406400"/>
                  </a:lnTo>
                  <a:cubicBezTo>
                    <a:pt x="90976" y="406400"/>
                    <a:pt x="0" y="315424"/>
                    <a:pt x="0" y="203200"/>
                  </a:cubicBezTo>
                  <a:cubicBezTo>
                    <a:pt x="0" y="90976"/>
                    <a:pt x="90976" y="0"/>
                    <a:pt x="203200" y="0"/>
                  </a:cubicBezTo>
                  <a:close/>
                </a:path>
              </a:pathLst>
            </a:custGeom>
            <a:solidFill>
              <a:srgbClr val="FFB046"/>
            </a:solidFill>
          </p:spPr>
        </p:sp>
        <p:sp>
          <p:nvSpPr>
            <p:cNvPr name="TextBox 11" id="11"/>
            <p:cNvSpPr txBox="true"/>
            <p:nvPr/>
          </p:nvSpPr>
          <p:spPr>
            <a:xfrm>
              <a:off x="0" y="-57150"/>
              <a:ext cx="812800" cy="46355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457042" y="1197942"/>
            <a:ext cx="16326648" cy="1236345"/>
          </a:xfrm>
          <a:prstGeom prst="rect">
            <a:avLst/>
          </a:prstGeom>
        </p:spPr>
        <p:txBody>
          <a:bodyPr anchor="t" rtlCol="false" tIns="0" lIns="0" bIns="0" rIns="0">
            <a:spAutoFit/>
          </a:bodyPr>
          <a:lstStyle/>
          <a:p>
            <a:pPr>
              <a:lnSpc>
                <a:spcPts val="10080"/>
              </a:lnSpc>
            </a:pPr>
            <a:r>
              <a:rPr lang="en-US" sz="7200">
                <a:solidFill>
                  <a:srgbClr val="271007"/>
                </a:solidFill>
                <a:latin typeface="Anton"/>
              </a:rPr>
              <a:t>SOURCES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9772855" y="0"/>
            <a:ext cx="8515145" cy="8515145"/>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0" y="0"/>
                  </a:moveTo>
                  <a:cubicBezTo>
                    <a:pt x="0" y="3506470"/>
                    <a:pt x="2843530" y="6350000"/>
                    <a:pt x="6350000" y="6350000"/>
                  </a:cubicBezTo>
                  <a:lnTo>
                    <a:pt x="6350000" y="0"/>
                  </a:lnTo>
                  <a:lnTo>
                    <a:pt x="0" y="0"/>
                  </a:lnTo>
                  <a:close/>
                </a:path>
              </a:pathLst>
            </a:custGeom>
            <a:blipFill>
              <a:blip r:embed="rId4"/>
              <a:stretch>
                <a:fillRect l="-18111" t="-12840" r="-51149" b="0"/>
              </a:stretch>
            </a:blipFill>
          </p:spPr>
        </p:sp>
      </p:grpSp>
      <p:sp>
        <p:nvSpPr>
          <p:cNvPr name="Freeform 5" id="5"/>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a:grpSpLocks noChangeAspect="true"/>
          </p:cNvGrpSpPr>
          <p:nvPr/>
        </p:nvGrpSpPr>
        <p:grpSpPr>
          <a:xfrm rot="0">
            <a:off x="9772855" y="3994870"/>
            <a:ext cx="4520275" cy="4520275"/>
            <a:chOff x="0" y="0"/>
            <a:chExt cx="6350000" cy="6350000"/>
          </a:xfrm>
        </p:grpSpPr>
        <p:sp>
          <p:nvSpPr>
            <p:cNvPr name="Freeform 7" id="7"/>
            <p:cNvSpPr/>
            <p:nvPr/>
          </p:nvSpPr>
          <p:spPr>
            <a:xfrm flipH="false" flipV="false" rot="0">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B046"/>
            </a:solidFill>
          </p:spPr>
        </p:sp>
        <p:sp>
          <p:nvSpPr>
            <p:cNvPr name="Freeform 8" id="8"/>
            <p:cNvSpPr/>
            <p:nvPr/>
          </p:nvSpPr>
          <p:spPr>
            <a:xfrm flipH="false" flipV="false" rot="0">
              <a:off x="400267" y="526623"/>
              <a:ext cx="5549466" cy="5296755"/>
            </a:xfrm>
            <a:custGeom>
              <a:avLst/>
              <a:gdLst/>
              <a:ahLst/>
              <a:cxnLst/>
              <a:rect r="r" b="b" t="t" l="l"/>
              <a:pathLst>
                <a:path h="5296755" w="5549466">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7"/>
              <a:stretch>
                <a:fillRect l="-24712" t="0" r="-24712" b="0"/>
              </a:stretch>
            </a:blipFill>
          </p:spPr>
        </p:sp>
      </p:grpSp>
      <p:sp>
        <p:nvSpPr>
          <p:cNvPr name="Freeform 9" id="9"/>
          <p:cNvSpPr/>
          <p:nvPr/>
        </p:nvSpPr>
        <p:spPr>
          <a:xfrm flipH="false" flipV="false" rot="0">
            <a:off x="6440784" y="9048781"/>
            <a:ext cx="2476439" cy="2476439"/>
          </a:xfrm>
          <a:custGeom>
            <a:avLst/>
            <a:gdLst/>
            <a:ahLst/>
            <a:cxnLst/>
            <a:rect r="r" b="b" t="t" l="l"/>
            <a:pathLst>
              <a:path h="2476439" w="2476439">
                <a:moveTo>
                  <a:pt x="0" y="0"/>
                </a:moveTo>
                <a:lnTo>
                  <a:pt x="2476439" y="0"/>
                </a:lnTo>
                <a:lnTo>
                  <a:pt x="2476439" y="2476438"/>
                </a:lnTo>
                <a:lnTo>
                  <a:pt x="0" y="247643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0"/>
            <a:stretch>
              <a:fillRect l="0" t="0" r="0" b="0"/>
            </a:stretch>
          </a:blipFill>
        </p:spPr>
      </p:sp>
      <p:sp>
        <p:nvSpPr>
          <p:cNvPr name="TextBox 11" id="11"/>
          <p:cNvSpPr txBox="true"/>
          <p:nvPr/>
        </p:nvSpPr>
        <p:spPr>
          <a:xfrm rot="0">
            <a:off x="2003319" y="2186256"/>
            <a:ext cx="6753531" cy="605791"/>
          </a:xfrm>
          <a:prstGeom prst="rect">
            <a:avLst/>
          </a:prstGeom>
        </p:spPr>
        <p:txBody>
          <a:bodyPr anchor="t" rtlCol="false" tIns="0" lIns="0" bIns="0" rIns="0">
            <a:spAutoFit/>
          </a:bodyPr>
          <a:lstStyle/>
          <a:p>
            <a:pPr>
              <a:lnSpc>
                <a:spcPts val="4620"/>
              </a:lnSpc>
            </a:pPr>
            <a:r>
              <a:rPr lang="en-US" sz="4200">
                <a:solidFill>
                  <a:srgbClr val="FFFFFF"/>
                </a:solidFill>
                <a:latin typeface="Anton Bold"/>
              </a:rPr>
              <a:t>National Cheeseburger Day</a:t>
            </a:r>
          </a:p>
        </p:txBody>
      </p:sp>
      <p:sp>
        <p:nvSpPr>
          <p:cNvPr name="TextBox 12" id="12"/>
          <p:cNvSpPr txBox="true"/>
          <p:nvPr/>
        </p:nvSpPr>
        <p:spPr>
          <a:xfrm rot="0">
            <a:off x="2003319" y="3012708"/>
            <a:ext cx="7140681" cy="1422392"/>
          </a:xfrm>
          <a:prstGeom prst="rect">
            <a:avLst/>
          </a:prstGeom>
        </p:spPr>
        <p:txBody>
          <a:bodyPr anchor="t" rtlCol="false" tIns="0" lIns="0" bIns="0" rIns="0">
            <a:spAutoFit/>
          </a:bodyPr>
          <a:lstStyle/>
          <a:p>
            <a:pPr>
              <a:lnSpc>
                <a:spcPts val="10999"/>
              </a:lnSpc>
            </a:pPr>
            <a:r>
              <a:rPr lang="en-US" sz="9999">
                <a:solidFill>
                  <a:srgbClr val="FFB046"/>
                </a:solidFill>
                <a:latin typeface="Anton Bold"/>
              </a:rPr>
              <a:t>Promotions</a:t>
            </a:r>
          </a:p>
        </p:txBody>
      </p:sp>
      <p:sp>
        <p:nvSpPr>
          <p:cNvPr name="TextBox 13" id="13"/>
          <p:cNvSpPr txBox="true"/>
          <p:nvPr/>
        </p:nvSpPr>
        <p:spPr>
          <a:xfrm rot="0">
            <a:off x="2003319" y="5109575"/>
            <a:ext cx="7140681" cy="1471931"/>
          </a:xfrm>
          <a:prstGeom prst="rect">
            <a:avLst/>
          </a:prstGeom>
        </p:spPr>
        <p:txBody>
          <a:bodyPr anchor="t" rtlCol="false" tIns="0" lIns="0" bIns="0" rIns="0">
            <a:spAutoFit/>
          </a:bodyPr>
          <a:lstStyle/>
          <a:p>
            <a:pPr>
              <a:lnSpc>
                <a:spcPts val="3919"/>
              </a:lnSpc>
              <a:spcBef>
                <a:spcPct val="0"/>
              </a:spcBef>
            </a:pPr>
            <a:r>
              <a:rPr lang="en-US" sz="2799">
                <a:solidFill>
                  <a:srgbClr val="FFB046"/>
                </a:solidFill>
                <a:latin typeface="Open Sans Bold"/>
              </a:rPr>
              <a:t>Which Restaurant Chains offered National Cheeseburger Day deals in 2023?</a:t>
            </a:r>
          </a:p>
        </p:txBody>
      </p:sp>
      <p:sp>
        <p:nvSpPr>
          <p:cNvPr name="Freeform 14" id="14"/>
          <p:cNvSpPr/>
          <p:nvPr/>
        </p:nvSpPr>
        <p:spPr>
          <a:xfrm flipH="false" flipV="false" rot="959005">
            <a:off x="14482268" y="8908599"/>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1"/>
            <a:stretch>
              <a:fillRect l="0" t="0" r="0" b="0"/>
            </a:stretch>
          </a:blipFill>
        </p:spPr>
      </p:sp>
      <p:sp>
        <p:nvSpPr>
          <p:cNvPr name="Freeform 15" id="15"/>
          <p:cNvSpPr/>
          <p:nvPr/>
        </p:nvSpPr>
        <p:spPr>
          <a:xfrm flipH="false" flipV="false" rot="-1177111">
            <a:off x="8289668" y="7943"/>
            <a:ext cx="2182730" cy="2095421"/>
          </a:xfrm>
          <a:custGeom>
            <a:avLst/>
            <a:gdLst/>
            <a:ahLst/>
            <a:cxnLst/>
            <a:rect r="r" b="b" t="t" l="l"/>
            <a:pathLst>
              <a:path h="2095421" w="2182730">
                <a:moveTo>
                  <a:pt x="0" y="0"/>
                </a:moveTo>
                <a:lnTo>
                  <a:pt x="2182729" y="0"/>
                </a:lnTo>
                <a:lnTo>
                  <a:pt x="2182729" y="2095421"/>
                </a:lnTo>
                <a:lnTo>
                  <a:pt x="0" y="2095421"/>
                </a:lnTo>
                <a:lnTo>
                  <a:pt x="0" y="0"/>
                </a:lnTo>
                <a:close/>
              </a:path>
            </a:pathLst>
          </a:custGeom>
          <a:blipFill>
            <a:blip r:embed="rId12"/>
            <a:stretch>
              <a:fillRect l="0" t="0" r="0" b="0"/>
            </a:stretch>
          </a:blipFill>
        </p:spPr>
      </p:sp>
      <p:sp>
        <p:nvSpPr>
          <p:cNvPr name="TextBox 16" id="16"/>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420846" y="-663795"/>
            <a:ext cx="1446308" cy="1446308"/>
          </a:xfrm>
          <a:custGeom>
            <a:avLst/>
            <a:gdLst/>
            <a:ahLst/>
            <a:cxnLst/>
            <a:rect r="r" b="b" t="t" l="l"/>
            <a:pathLst>
              <a:path h="1446308" w="1446308">
                <a:moveTo>
                  <a:pt x="0" y="0"/>
                </a:moveTo>
                <a:lnTo>
                  <a:pt x="1446308" y="0"/>
                </a:lnTo>
                <a:lnTo>
                  <a:pt x="1446308" y="1446309"/>
                </a:lnTo>
                <a:lnTo>
                  <a:pt x="0" y="144630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130568">
            <a:off x="16470848" y="5053451"/>
            <a:ext cx="1241856" cy="1523750"/>
          </a:xfrm>
          <a:custGeom>
            <a:avLst/>
            <a:gdLst/>
            <a:ahLst/>
            <a:cxnLst/>
            <a:rect r="r" b="b" t="t" l="l"/>
            <a:pathLst>
              <a:path h="1523750" w="1241856">
                <a:moveTo>
                  <a:pt x="0" y="0"/>
                </a:moveTo>
                <a:lnTo>
                  <a:pt x="1241857" y="0"/>
                </a:lnTo>
                <a:lnTo>
                  <a:pt x="1241857" y="1523751"/>
                </a:lnTo>
                <a:lnTo>
                  <a:pt x="0" y="1523751"/>
                </a:lnTo>
                <a:lnTo>
                  <a:pt x="0" y="0"/>
                </a:lnTo>
                <a:close/>
              </a:path>
            </a:pathLst>
          </a:custGeom>
          <a:blipFill>
            <a:blip r:embed="rId8"/>
            <a:stretch>
              <a:fillRect l="0" t="0" r="0" b="0"/>
            </a:stretch>
          </a:blipFill>
        </p:spPr>
      </p:sp>
      <p:sp>
        <p:nvSpPr>
          <p:cNvPr name="Freeform 6" id="6"/>
          <p:cNvSpPr/>
          <p:nvPr/>
        </p:nvSpPr>
        <p:spPr>
          <a:xfrm flipH="false" flipV="false" rot="-1177111">
            <a:off x="-546177" y="1111769"/>
            <a:ext cx="1711818" cy="1643345"/>
          </a:xfrm>
          <a:custGeom>
            <a:avLst/>
            <a:gdLst/>
            <a:ahLst/>
            <a:cxnLst/>
            <a:rect r="r" b="b" t="t" l="l"/>
            <a:pathLst>
              <a:path h="1643345" w="1711818">
                <a:moveTo>
                  <a:pt x="0" y="0"/>
                </a:moveTo>
                <a:lnTo>
                  <a:pt x="1711818" y="0"/>
                </a:lnTo>
                <a:lnTo>
                  <a:pt x="1711818" y="1643345"/>
                </a:lnTo>
                <a:lnTo>
                  <a:pt x="0" y="1643345"/>
                </a:lnTo>
                <a:lnTo>
                  <a:pt x="0" y="0"/>
                </a:lnTo>
                <a:close/>
              </a:path>
            </a:pathLst>
          </a:custGeom>
          <a:blipFill>
            <a:blip r:embed="rId9"/>
            <a:stretch>
              <a:fillRect l="0" t="0" r="0" b="0"/>
            </a:stretch>
          </a:blipFill>
        </p:spPr>
      </p:sp>
      <p:sp>
        <p:nvSpPr>
          <p:cNvPr name="Freeform 7" id="7"/>
          <p:cNvSpPr/>
          <p:nvPr/>
        </p:nvSpPr>
        <p:spPr>
          <a:xfrm flipH="false" flipV="false" rot="-320329">
            <a:off x="5965708" y="8908599"/>
            <a:ext cx="2798688" cy="1766672"/>
          </a:xfrm>
          <a:custGeom>
            <a:avLst/>
            <a:gdLst/>
            <a:ahLst/>
            <a:cxnLst/>
            <a:rect r="r" b="b" t="t" l="l"/>
            <a:pathLst>
              <a:path h="1766672" w="2798688">
                <a:moveTo>
                  <a:pt x="0" y="0"/>
                </a:moveTo>
                <a:lnTo>
                  <a:pt x="2798689" y="0"/>
                </a:lnTo>
                <a:lnTo>
                  <a:pt x="2798689" y="1766672"/>
                </a:lnTo>
                <a:lnTo>
                  <a:pt x="0" y="1766672"/>
                </a:lnTo>
                <a:lnTo>
                  <a:pt x="0" y="0"/>
                </a:lnTo>
                <a:close/>
              </a:path>
            </a:pathLst>
          </a:custGeom>
          <a:blipFill>
            <a:blip r:embed="rId10"/>
            <a:stretch>
              <a:fillRect l="0" t="0" r="0" b="0"/>
            </a:stretch>
          </a:blipFill>
        </p:spPr>
      </p:sp>
      <p:sp>
        <p:nvSpPr>
          <p:cNvPr name="Freeform 8" id="8"/>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1"/>
            <a:stretch>
              <a:fillRect l="0" t="0" r="0" b="0"/>
            </a:stretch>
          </a:blipFill>
        </p:spPr>
      </p:sp>
      <p:sp>
        <p:nvSpPr>
          <p:cNvPr name="Freeform 9" id="9"/>
          <p:cNvSpPr/>
          <p:nvPr/>
        </p:nvSpPr>
        <p:spPr>
          <a:xfrm flipH="false" flipV="false" rot="0">
            <a:off x="2435425" y="4402013"/>
            <a:ext cx="13708378" cy="3689838"/>
          </a:xfrm>
          <a:custGeom>
            <a:avLst/>
            <a:gdLst/>
            <a:ahLst/>
            <a:cxnLst/>
            <a:rect r="r" b="b" t="t" l="l"/>
            <a:pathLst>
              <a:path h="3689838" w="13708378">
                <a:moveTo>
                  <a:pt x="0" y="0"/>
                </a:moveTo>
                <a:lnTo>
                  <a:pt x="13708378" y="0"/>
                </a:lnTo>
                <a:lnTo>
                  <a:pt x="13708378" y="3689839"/>
                </a:lnTo>
                <a:lnTo>
                  <a:pt x="0" y="3689839"/>
                </a:lnTo>
                <a:lnTo>
                  <a:pt x="0" y="0"/>
                </a:lnTo>
                <a:close/>
              </a:path>
            </a:pathLst>
          </a:custGeom>
          <a:blipFill>
            <a:blip r:embed="rId12"/>
            <a:stretch>
              <a:fillRect l="0" t="0" r="0" b="0"/>
            </a:stretch>
          </a:blipFill>
        </p:spPr>
      </p:sp>
      <p:sp>
        <p:nvSpPr>
          <p:cNvPr name="Freeform 10" id="10"/>
          <p:cNvSpPr/>
          <p:nvPr/>
        </p:nvSpPr>
        <p:spPr>
          <a:xfrm flipH="false" flipV="false" rot="0">
            <a:off x="2435425" y="1028700"/>
            <a:ext cx="4836516" cy="2414426"/>
          </a:xfrm>
          <a:custGeom>
            <a:avLst/>
            <a:gdLst/>
            <a:ahLst/>
            <a:cxnLst/>
            <a:rect r="r" b="b" t="t" l="l"/>
            <a:pathLst>
              <a:path h="2414426" w="4836516">
                <a:moveTo>
                  <a:pt x="0" y="0"/>
                </a:moveTo>
                <a:lnTo>
                  <a:pt x="4836516" y="0"/>
                </a:lnTo>
                <a:lnTo>
                  <a:pt x="4836516" y="2414426"/>
                </a:lnTo>
                <a:lnTo>
                  <a:pt x="0" y="2414426"/>
                </a:lnTo>
                <a:lnTo>
                  <a:pt x="0" y="0"/>
                </a:lnTo>
                <a:close/>
              </a:path>
            </a:pathLst>
          </a:custGeom>
          <a:blipFill>
            <a:blip r:embed="rId13"/>
            <a:stretch>
              <a:fillRect l="0" t="0" r="0" b="0"/>
            </a:stretch>
          </a:blipFill>
        </p:spPr>
      </p:sp>
      <p:sp>
        <p:nvSpPr>
          <p:cNvPr name="TextBox 11" id="11"/>
          <p:cNvSpPr txBox="true"/>
          <p:nvPr/>
        </p:nvSpPr>
        <p:spPr>
          <a:xfrm rot="0">
            <a:off x="8668028" y="2148972"/>
            <a:ext cx="7475775" cy="165354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Bold"/>
              </a:rPr>
              <a:t>Applebees</a:t>
            </a:r>
            <a:r>
              <a:rPr lang="en-US" sz="2399">
                <a:solidFill>
                  <a:srgbClr val="FFFFFF"/>
                </a:solidFill>
                <a:latin typeface="Open Sans"/>
              </a:rPr>
              <a:t> offered their Classic Burger, Classic Cheeseburger or the Classic Bacon Cheeseburger, paired with fries, for $8.99.</a:t>
            </a:r>
            <a:r>
              <a:rPr lang="en-US" sz="2399">
                <a:solidFill>
                  <a:srgbClr val="FFFFFF"/>
                </a:solidFill>
                <a:latin typeface="Open Sans"/>
              </a:rPr>
              <a:t> The deal was available in-store, online and through the Applebee’s app.</a:t>
            </a:r>
          </a:p>
        </p:txBody>
      </p:sp>
      <p:sp>
        <p:nvSpPr>
          <p:cNvPr name="TextBox 12" id="12"/>
          <p:cNvSpPr txBox="true"/>
          <p:nvPr/>
        </p:nvSpPr>
        <p:spPr>
          <a:xfrm rot="0">
            <a:off x="8668028" y="1287010"/>
            <a:ext cx="7719908" cy="646431"/>
          </a:xfrm>
          <a:prstGeom prst="rect">
            <a:avLst/>
          </a:prstGeom>
        </p:spPr>
        <p:txBody>
          <a:bodyPr anchor="t" rtlCol="false" tIns="0" lIns="0" bIns="0" rIns="0">
            <a:spAutoFit/>
          </a:bodyPr>
          <a:lstStyle/>
          <a:p>
            <a:pPr>
              <a:lnSpc>
                <a:spcPts val="5319"/>
              </a:lnSpc>
              <a:spcBef>
                <a:spcPct val="0"/>
              </a:spcBef>
            </a:pPr>
            <a:r>
              <a:rPr lang="en-US" sz="3799">
                <a:solidFill>
                  <a:srgbClr val="FFB046"/>
                </a:solidFill>
                <a:latin typeface="Anton"/>
              </a:rPr>
              <a:t>2023 National Cheeseburger Day Deals</a:t>
            </a:r>
          </a:p>
        </p:txBody>
      </p:sp>
      <p:sp>
        <p:nvSpPr>
          <p:cNvPr name="TextBox 13" id="13"/>
          <p:cNvSpPr txBox="true"/>
          <p:nvPr/>
        </p:nvSpPr>
        <p:spPr>
          <a:xfrm rot="0">
            <a:off x="2435425" y="8149002"/>
            <a:ext cx="13708378" cy="257174"/>
          </a:xfrm>
          <a:prstGeom prst="rect">
            <a:avLst/>
          </a:prstGeom>
        </p:spPr>
        <p:txBody>
          <a:bodyPr anchor="t" rtlCol="false" tIns="0" lIns="0" bIns="0" rIns="0">
            <a:spAutoFit/>
          </a:bodyPr>
          <a:lstStyle/>
          <a:p>
            <a:pPr algn="r">
              <a:lnSpc>
                <a:spcPts val="2100"/>
              </a:lnSpc>
            </a:pPr>
            <a:r>
              <a:rPr lang="en-US" sz="1500">
                <a:solidFill>
                  <a:srgbClr val="FFFFFF"/>
                </a:solidFill>
                <a:latin typeface="Open Sans Italics"/>
              </a:rPr>
              <a:t>Applebees</a:t>
            </a:r>
          </a:p>
        </p:txBody>
      </p:sp>
      <p:sp>
        <p:nvSpPr>
          <p:cNvPr name="TextBox 14" id="14"/>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318638" y="9048781"/>
            <a:ext cx="2476439" cy="2476439"/>
          </a:xfrm>
          <a:custGeom>
            <a:avLst/>
            <a:gdLst/>
            <a:ahLst/>
            <a:cxnLst/>
            <a:rect r="r" b="b" t="t" l="l"/>
            <a:pathLst>
              <a:path h="2476439" w="2476439">
                <a:moveTo>
                  <a:pt x="0" y="0"/>
                </a:moveTo>
                <a:lnTo>
                  <a:pt x="2476439" y="0"/>
                </a:lnTo>
                <a:lnTo>
                  <a:pt x="2476439" y="2476438"/>
                </a:lnTo>
                <a:lnTo>
                  <a:pt x="0" y="24764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039884">
            <a:off x="14892614" y="8496425"/>
            <a:ext cx="1241856" cy="1523750"/>
          </a:xfrm>
          <a:custGeom>
            <a:avLst/>
            <a:gdLst/>
            <a:ahLst/>
            <a:cxnLst/>
            <a:rect r="r" b="b" t="t" l="l"/>
            <a:pathLst>
              <a:path h="1523750" w="1241856">
                <a:moveTo>
                  <a:pt x="0" y="0"/>
                </a:moveTo>
                <a:lnTo>
                  <a:pt x="1241856" y="0"/>
                </a:lnTo>
                <a:lnTo>
                  <a:pt x="1241856" y="1523750"/>
                </a:lnTo>
                <a:lnTo>
                  <a:pt x="0" y="1523750"/>
                </a:lnTo>
                <a:lnTo>
                  <a:pt x="0" y="0"/>
                </a:lnTo>
                <a:close/>
              </a:path>
            </a:pathLst>
          </a:custGeom>
          <a:blipFill>
            <a:blip r:embed="rId8"/>
            <a:stretch>
              <a:fillRect l="0" t="0" r="0" b="0"/>
            </a:stretch>
          </a:blipFill>
        </p:spPr>
      </p:sp>
      <p:sp>
        <p:nvSpPr>
          <p:cNvPr name="Freeform 6" id="6"/>
          <p:cNvSpPr/>
          <p:nvPr/>
        </p:nvSpPr>
        <p:spPr>
          <a:xfrm flipH="false" flipV="false" rot="0">
            <a:off x="9433672" y="553001"/>
            <a:ext cx="1518817" cy="1725929"/>
          </a:xfrm>
          <a:custGeom>
            <a:avLst/>
            <a:gdLst/>
            <a:ahLst/>
            <a:cxnLst/>
            <a:rect r="r" b="b" t="t" l="l"/>
            <a:pathLst>
              <a:path h="1725929" w="1518817">
                <a:moveTo>
                  <a:pt x="0" y="0"/>
                </a:moveTo>
                <a:lnTo>
                  <a:pt x="1518818" y="0"/>
                </a:lnTo>
                <a:lnTo>
                  <a:pt x="1518818" y="1725929"/>
                </a:lnTo>
                <a:lnTo>
                  <a:pt x="0" y="1725929"/>
                </a:lnTo>
                <a:lnTo>
                  <a:pt x="0" y="0"/>
                </a:lnTo>
                <a:close/>
              </a:path>
            </a:pathLst>
          </a:custGeom>
          <a:blipFill>
            <a:blip r:embed="rId9"/>
            <a:stretch>
              <a:fillRect l="0" t="0" r="0" b="0"/>
            </a:stretch>
          </a:blipFill>
        </p:spPr>
      </p:sp>
      <p:sp>
        <p:nvSpPr>
          <p:cNvPr name="Freeform 7" id="7"/>
          <p:cNvSpPr/>
          <p:nvPr/>
        </p:nvSpPr>
        <p:spPr>
          <a:xfrm flipH="false" flipV="false" rot="3432398">
            <a:off x="10582437" y="9175160"/>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0"/>
            <a:stretch>
              <a:fillRect l="0" t="0" r="0" b="0"/>
            </a:stretch>
          </a:blipFill>
        </p:spPr>
      </p:sp>
      <p:sp>
        <p:nvSpPr>
          <p:cNvPr name="Freeform 8" id="8"/>
          <p:cNvSpPr/>
          <p:nvPr/>
        </p:nvSpPr>
        <p:spPr>
          <a:xfrm flipH="false" flipV="false" rot="-1177111">
            <a:off x="17137824" y="4717451"/>
            <a:ext cx="2300353" cy="2208338"/>
          </a:xfrm>
          <a:custGeom>
            <a:avLst/>
            <a:gdLst/>
            <a:ahLst/>
            <a:cxnLst/>
            <a:rect r="r" b="b" t="t" l="l"/>
            <a:pathLst>
              <a:path h="2208338" w="2300353">
                <a:moveTo>
                  <a:pt x="0" y="0"/>
                </a:moveTo>
                <a:lnTo>
                  <a:pt x="2300352" y="0"/>
                </a:lnTo>
                <a:lnTo>
                  <a:pt x="2300352" y="2208339"/>
                </a:lnTo>
                <a:lnTo>
                  <a:pt x="0" y="2208339"/>
                </a:lnTo>
                <a:lnTo>
                  <a:pt x="0" y="0"/>
                </a:lnTo>
                <a:close/>
              </a:path>
            </a:pathLst>
          </a:custGeom>
          <a:blipFill>
            <a:blip r:embed="rId11"/>
            <a:stretch>
              <a:fillRect l="0" t="0" r="0" b="0"/>
            </a:stretch>
          </a:blipFill>
        </p:spPr>
      </p:sp>
      <p:sp>
        <p:nvSpPr>
          <p:cNvPr name="Freeform 9" id="9"/>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2"/>
            <a:stretch>
              <a:fillRect l="0" t="0" r="0" b="0"/>
            </a:stretch>
          </a:blipFill>
        </p:spPr>
      </p:sp>
      <p:grpSp>
        <p:nvGrpSpPr>
          <p:cNvPr name="Group 10" id="10"/>
          <p:cNvGrpSpPr>
            <a:grpSpLocks noChangeAspect="true"/>
          </p:cNvGrpSpPr>
          <p:nvPr/>
        </p:nvGrpSpPr>
        <p:grpSpPr>
          <a:xfrm rot="5400000">
            <a:off x="10893323" y="1226517"/>
            <a:ext cx="5342328" cy="7960717"/>
            <a:chOff x="0" y="0"/>
            <a:chExt cx="3663950" cy="5459730"/>
          </a:xfrm>
        </p:grpSpPr>
        <p:sp>
          <p:nvSpPr>
            <p:cNvPr name="Freeform 11" id="11"/>
            <p:cNvSpPr/>
            <p:nvPr/>
          </p:nvSpPr>
          <p:spPr>
            <a:xfrm flipH="false" flipV="false" rot="-5422298">
              <a:off x="-876714" y="913223"/>
              <a:ext cx="5417378" cy="3632014"/>
            </a:xfrm>
            <a:custGeom>
              <a:avLst/>
              <a:gdLst/>
              <a:ahLst/>
              <a:cxnLst/>
              <a:rect r="r" b="b" t="t" l="l"/>
              <a:pathLst>
                <a:path h="3632014" w="5417378">
                  <a:moveTo>
                    <a:pt x="358356" y="3601659"/>
                  </a:moveTo>
                  <a:cubicBezTo>
                    <a:pt x="158970" y="3600366"/>
                    <a:pt x="0" y="3438041"/>
                    <a:pt x="1285" y="3239926"/>
                  </a:cubicBezTo>
                  <a:lnTo>
                    <a:pt x="19976" y="358356"/>
                  </a:lnTo>
                  <a:cubicBezTo>
                    <a:pt x="21270" y="158970"/>
                    <a:pt x="183595" y="0"/>
                    <a:pt x="381710" y="1285"/>
                  </a:cubicBezTo>
                  <a:lnTo>
                    <a:pt x="5059022" y="31625"/>
                  </a:lnTo>
                  <a:cubicBezTo>
                    <a:pt x="5258408" y="32918"/>
                    <a:pt x="5417378" y="195242"/>
                    <a:pt x="5416093" y="393358"/>
                  </a:cubicBezTo>
                  <a:lnTo>
                    <a:pt x="5397410" y="3273658"/>
                  </a:lnTo>
                  <a:cubicBezTo>
                    <a:pt x="5396116" y="3473044"/>
                    <a:pt x="5233792" y="3632014"/>
                    <a:pt x="5035676" y="3630729"/>
                  </a:cubicBezTo>
                  <a:lnTo>
                    <a:pt x="358357" y="3601659"/>
                  </a:lnTo>
                  <a:close/>
                </a:path>
              </a:pathLst>
            </a:custGeom>
            <a:blipFill>
              <a:blip r:embed="rId13"/>
              <a:stretch>
                <a:fillRect l="-9791" t="-159" r="-9791" b="-194"/>
              </a:stretch>
            </a:blipFill>
          </p:spPr>
        </p:sp>
        <p:sp>
          <p:nvSpPr>
            <p:cNvPr name="Freeform 12" id="12"/>
            <p:cNvSpPr/>
            <p:nvPr/>
          </p:nvSpPr>
          <p:spPr>
            <a:xfrm flipH="false" flipV="false" rot="0">
              <a:off x="0" y="0"/>
              <a:ext cx="3663950" cy="5459730"/>
            </a:xfrm>
            <a:custGeom>
              <a:avLst/>
              <a:gdLst/>
              <a:ahLst/>
              <a:cxnLst/>
              <a:rect r="r" b="b" t="t" l="l"/>
              <a:pathLst>
                <a:path h="5459730" w="3663950">
                  <a:moveTo>
                    <a:pt x="3271520" y="5459730"/>
                  </a:moveTo>
                  <a:lnTo>
                    <a:pt x="391160" y="5459730"/>
                  </a:lnTo>
                  <a:cubicBezTo>
                    <a:pt x="175260" y="5459730"/>
                    <a:pt x="0" y="5284470"/>
                    <a:pt x="0" y="5068570"/>
                  </a:cubicBezTo>
                  <a:lnTo>
                    <a:pt x="0" y="391160"/>
                  </a:lnTo>
                  <a:cubicBezTo>
                    <a:pt x="0" y="175260"/>
                    <a:pt x="175260" y="0"/>
                    <a:pt x="391160" y="0"/>
                  </a:cubicBezTo>
                  <a:lnTo>
                    <a:pt x="3271520" y="0"/>
                  </a:lnTo>
                  <a:cubicBezTo>
                    <a:pt x="3487420" y="0"/>
                    <a:pt x="3662680" y="175260"/>
                    <a:pt x="3662680" y="391160"/>
                  </a:cubicBezTo>
                  <a:lnTo>
                    <a:pt x="3662680" y="5067300"/>
                  </a:lnTo>
                  <a:cubicBezTo>
                    <a:pt x="3663950" y="5284470"/>
                    <a:pt x="3487420" y="5459730"/>
                    <a:pt x="3271520" y="5459730"/>
                  </a:cubicBezTo>
                  <a:close/>
                  <a:moveTo>
                    <a:pt x="391160" y="63500"/>
                  </a:moveTo>
                  <a:cubicBezTo>
                    <a:pt x="210820" y="63500"/>
                    <a:pt x="63500" y="210820"/>
                    <a:pt x="63500" y="391160"/>
                  </a:cubicBezTo>
                  <a:lnTo>
                    <a:pt x="63500" y="5067300"/>
                  </a:lnTo>
                  <a:cubicBezTo>
                    <a:pt x="63500" y="5248910"/>
                    <a:pt x="210820" y="5394960"/>
                    <a:pt x="391160" y="5394960"/>
                  </a:cubicBezTo>
                  <a:lnTo>
                    <a:pt x="3271520" y="5394960"/>
                  </a:lnTo>
                  <a:cubicBezTo>
                    <a:pt x="3453130" y="5394960"/>
                    <a:pt x="3599180" y="5247640"/>
                    <a:pt x="3599180" y="5067300"/>
                  </a:cubicBezTo>
                  <a:lnTo>
                    <a:pt x="3599180" y="391160"/>
                  </a:lnTo>
                  <a:cubicBezTo>
                    <a:pt x="3599180" y="209550"/>
                    <a:pt x="3451860" y="63500"/>
                    <a:pt x="3271520" y="63500"/>
                  </a:cubicBezTo>
                  <a:lnTo>
                    <a:pt x="391160" y="63500"/>
                  </a:lnTo>
                  <a:close/>
                </a:path>
              </a:pathLst>
            </a:custGeom>
            <a:solidFill>
              <a:srgbClr val="FFB046"/>
            </a:solidFill>
          </p:spPr>
        </p:sp>
      </p:grpSp>
      <p:sp>
        <p:nvSpPr>
          <p:cNvPr name="Freeform 13" id="13"/>
          <p:cNvSpPr/>
          <p:nvPr/>
        </p:nvSpPr>
        <p:spPr>
          <a:xfrm flipH="false" flipV="false" rot="0">
            <a:off x="13842739" y="1028700"/>
            <a:ext cx="4445261" cy="2500459"/>
          </a:xfrm>
          <a:custGeom>
            <a:avLst/>
            <a:gdLst/>
            <a:ahLst/>
            <a:cxnLst/>
            <a:rect r="r" b="b" t="t" l="l"/>
            <a:pathLst>
              <a:path h="2500459" w="4445261">
                <a:moveTo>
                  <a:pt x="0" y="0"/>
                </a:moveTo>
                <a:lnTo>
                  <a:pt x="4445261" y="0"/>
                </a:lnTo>
                <a:lnTo>
                  <a:pt x="4445261" y="2500459"/>
                </a:lnTo>
                <a:lnTo>
                  <a:pt x="0" y="2500459"/>
                </a:lnTo>
                <a:lnTo>
                  <a:pt x="0" y="0"/>
                </a:lnTo>
                <a:close/>
              </a:path>
            </a:pathLst>
          </a:custGeom>
          <a:blipFill>
            <a:blip r:embed="rId14"/>
            <a:stretch>
              <a:fillRect l="0" t="0" r="0" b="0"/>
            </a:stretch>
          </a:blipFill>
        </p:spPr>
      </p:sp>
      <p:sp>
        <p:nvSpPr>
          <p:cNvPr name="TextBox 14" id="14"/>
          <p:cNvSpPr txBox="true"/>
          <p:nvPr/>
        </p:nvSpPr>
        <p:spPr>
          <a:xfrm rot="0">
            <a:off x="1164759" y="2843594"/>
            <a:ext cx="7359544" cy="165354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Bold"/>
              </a:rPr>
              <a:t>Burger King </a:t>
            </a:r>
            <a:r>
              <a:rPr lang="en-US" sz="2399">
                <a:solidFill>
                  <a:srgbClr val="FFFFFF"/>
                </a:solidFill>
                <a:latin typeface="Open Sans"/>
              </a:rPr>
              <a:t>unveiled a week of deals and discounts for customers using their app and website, starting on National Cheeseburger Day, September 18, 2023.</a:t>
            </a:r>
          </a:p>
        </p:txBody>
      </p:sp>
      <p:sp>
        <p:nvSpPr>
          <p:cNvPr name="TextBox 15" id="15"/>
          <p:cNvSpPr txBox="true"/>
          <p:nvPr/>
        </p:nvSpPr>
        <p:spPr>
          <a:xfrm rot="0">
            <a:off x="3627134" y="8043089"/>
            <a:ext cx="13708378" cy="257174"/>
          </a:xfrm>
          <a:prstGeom prst="rect">
            <a:avLst/>
          </a:prstGeom>
        </p:spPr>
        <p:txBody>
          <a:bodyPr anchor="t" rtlCol="false" tIns="0" lIns="0" bIns="0" rIns="0">
            <a:spAutoFit/>
          </a:bodyPr>
          <a:lstStyle/>
          <a:p>
            <a:pPr algn="r">
              <a:lnSpc>
                <a:spcPts val="2100"/>
              </a:lnSpc>
            </a:pPr>
            <a:r>
              <a:rPr lang="en-US" sz="1500">
                <a:solidFill>
                  <a:srgbClr val="FFFFFF"/>
                </a:solidFill>
                <a:latin typeface="Open Sans Italics"/>
              </a:rPr>
              <a:t>Burger King</a:t>
            </a:r>
          </a:p>
        </p:txBody>
      </p:sp>
      <p:sp>
        <p:nvSpPr>
          <p:cNvPr name="TextBox 16" id="16"/>
          <p:cNvSpPr txBox="true"/>
          <p:nvPr/>
        </p:nvSpPr>
        <p:spPr>
          <a:xfrm rot="0">
            <a:off x="1164759" y="4906617"/>
            <a:ext cx="7557903" cy="3996689"/>
          </a:xfrm>
          <a:prstGeom prst="rect">
            <a:avLst/>
          </a:prstGeom>
        </p:spPr>
        <p:txBody>
          <a:bodyPr anchor="t" rtlCol="false" tIns="0" lIns="0" bIns="0" rIns="0">
            <a:spAutoFit/>
          </a:bodyPr>
          <a:lstStyle/>
          <a:p>
            <a:pPr>
              <a:lnSpc>
                <a:spcPts val="3360"/>
              </a:lnSpc>
            </a:pPr>
            <a:r>
              <a:rPr lang="en-US" sz="2400">
                <a:solidFill>
                  <a:srgbClr val="FFFFFF"/>
                </a:solidFill>
                <a:latin typeface="Open Sans Bold"/>
              </a:rPr>
              <a:t>September 18</a:t>
            </a:r>
            <a:r>
              <a:rPr lang="en-US" sz="2400">
                <a:solidFill>
                  <a:srgbClr val="FFFFFF"/>
                </a:solidFill>
                <a:latin typeface="Open Sans"/>
              </a:rPr>
              <a:t> - Free Cheeseburger*</a:t>
            </a:r>
          </a:p>
          <a:p>
            <a:pPr>
              <a:lnSpc>
                <a:spcPts val="3360"/>
              </a:lnSpc>
            </a:pPr>
            <a:r>
              <a:rPr lang="en-US" sz="2400">
                <a:solidFill>
                  <a:srgbClr val="FFFFFF"/>
                </a:solidFill>
                <a:latin typeface="Open Sans Bold"/>
              </a:rPr>
              <a:t>September 19 </a:t>
            </a:r>
            <a:r>
              <a:rPr lang="en-US" sz="2400">
                <a:solidFill>
                  <a:srgbClr val="FFFFFF"/>
                </a:solidFill>
                <a:latin typeface="Open Sans"/>
              </a:rPr>
              <a:t>- Free Whopper Jr.*</a:t>
            </a:r>
          </a:p>
          <a:p>
            <a:pPr>
              <a:lnSpc>
                <a:spcPts val="3360"/>
              </a:lnSpc>
            </a:pPr>
            <a:r>
              <a:rPr lang="en-US" sz="2400">
                <a:solidFill>
                  <a:srgbClr val="FFFFFF"/>
                </a:solidFill>
                <a:latin typeface="Open Sans Bold"/>
              </a:rPr>
              <a:t>September 20 </a:t>
            </a:r>
            <a:r>
              <a:rPr lang="en-US" sz="2400">
                <a:solidFill>
                  <a:srgbClr val="FFFFFF"/>
                </a:solidFill>
                <a:latin typeface="Open Sans"/>
              </a:rPr>
              <a:t>- Whopper Sandwich only for $3</a:t>
            </a:r>
          </a:p>
          <a:p>
            <a:pPr>
              <a:lnSpc>
                <a:spcPts val="3360"/>
              </a:lnSpc>
            </a:pPr>
            <a:r>
              <a:rPr lang="en-US" sz="2400">
                <a:solidFill>
                  <a:srgbClr val="FFFFFF"/>
                </a:solidFill>
                <a:latin typeface="Open Sans Bold"/>
              </a:rPr>
              <a:t>September 21</a:t>
            </a:r>
            <a:r>
              <a:rPr lang="en-US" sz="2400">
                <a:solidFill>
                  <a:srgbClr val="FFFFFF"/>
                </a:solidFill>
                <a:latin typeface="Open Sans"/>
              </a:rPr>
              <a:t> - Whopper BOGO</a:t>
            </a:r>
          </a:p>
          <a:p>
            <a:pPr>
              <a:lnSpc>
                <a:spcPts val="3360"/>
              </a:lnSpc>
            </a:pPr>
            <a:r>
              <a:rPr lang="en-US" sz="2400">
                <a:solidFill>
                  <a:srgbClr val="FFFFFF"/>
                </a:solidFill>
                <a:latin typeface="Open Sans Bold"/>
              </a:rPr>
              <a:t>September 22</a:t>
            </a:r>
            <a:r>
              <a:rPr lang="en-US" sz="2400">
                <a:solidFill>
                  <a:srgbClr val="FFFFFF"/>
                </a:solidFill>
                <a:latin typeface="Open Sans"/>
              </a:rPr>
              <a:t> - Free Onion Rings*</a:t>
            </a:r>
          </a:p>
          <a:p>
            <a:pPr>
              <a:lnSpc>
                <a:spcPts val="3360"/>
              </a:lnSpc>
            </a:pPr>
            <a:r>
              <a:rPr lang="en-US" sz="2400">
                <a:solidFill>
                  <a:srgbClr val="FFFFFF"/>
                </a:solidFill>
                <a:latin typeface="Open Sans Bold"/>
              </a:rPr>
              <a:t>September 23</a:t>
            </a:r>
            <a:r>
              <a:rPr lang="en-US" sz="2400">
                <a:solidFill>
                  <a:srgbClr val="FFFFFF"/>
                </a:solidFill>
                <a:latin typeface="Open Sans"/>
              </a:rPr>
              <a:t> - Family Bundle for as low as $22.</a:t>
            </a:r>
          </a:p>
          <a:p>
            <a:pPr>
              <a:lnSpc>
                <a:spcPts val="3360"/>
              </a:lnSpc>
            </a:pPr>
            <a:r>
              <a:rPr lang="en-US" sz="2400">
                <a:solidFill>
                  <a:srgbClr val="FFFFFF"/>
                </a:solidFill>
                <a:latin typeface="Open Sans Bold"/>
              </a:rPr>
              <a:t>September 24</a:t>
            </a:r>
            <a:r>
              <a:rPr lang="en-US" sz="2400">
                <a:solidFill>
                  <a:srgbClr val="FFFFFF"/>
                </a:solidFill>
                <a:latin typeface="Open Sans"/>
              </a:rPr>
              <a:t> - Double Crowns (customer loyalty rewards) on all online orders</a:t>
            </a:r>
          </a:p>
          <a:p>
            <a:pPr>
              <a:lnSpc>
                <a:spcPts val="1960"/>
              </a:lnSpc>
            </a:pPr>
            <a:r>
              <a:rPr lang="en-US" sz="1400">
                <a:solidFill>
                  <a:srgbClr val="FFFFFF"/>
                </a:solidFill>
                <a:latin typeface="Open Sans"/>
              </a:rPr>
              <a:t>*with minimum purchase of $1</a:t>
            </a:r>
          </a:p>
          <a:p>
            <a:pPr>
              <a:lnSpc>
                <a:spcPts val="3360"/>
              </a:lnSpc>
            </a:pPr>
          </a:p>
        </p:txBody>
      </p:sp>
      <p:sp>
        <p:nvSpPr>
          <p:cNvPr name="TextBox 17" id="17"/>
          <p:cNvSpPr txBox="true"/>
          <p:nvPr/>
        </p:nvSpPr>
        <p:spPr>
          <a:xfrm rot="0">
            <a:off x="1164759" y="1787680"/>
            <a:ext cx="7719908" cy="646431"/>
          </a:xfrm>
          <a:prstGeom prst="rect">
            <a:avLst/>
          </a:prstGeom>
        </p:spPr>
        <p:txBody>
          <a:bodyPr anchor="t" rtlCol="false" tIns="0" lIns="0" bIns="0" rIns="0">
            <a:spAutoFit/>
          </a:bodyPr>
          <a:lstStyle/>
          <a:p>
            <a:pPr>
              <a:lnSpc>
                <a:spcPts val="5319"/>
              </a:lnSpc>
              <a:spcBef>
                <a:spcPct val="0"/>
              </a:spcBef>
            </a:pPr>
            <a:r>
              <a:rPr lang="en-US" sz="3799">
                <a:solidFill>
                  <a:srgbClr val="FFB046"/>
                </a:solidFill>
                <a:latin typeface="Anton"/>
              </a:rPr>
              <a:t>2023 National Cheeseburger Day Deals</a:t>
            </a:r>
          </a:p>
        </p:txBody>
      </p:sp>
      <p:sp>
        <p:nvSpPr>
          <p:cNvPr name="Freeform 18" id="18"/>
          <p:cNvSpPr/>
          <p:nvPr/>
        </p:nvSpPr>
        <p:spPr>
          <a:xfrm flipH="false" flipV="false" rot="0">
            <a:off x="609442" y="92011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2"/>
            <a:stretch>
              <a:fillRect l="0" t="0" r="0" b="0"/>
            </a:stretch>
          </a:blipFill>
        </p:spPr>
      </p:sp>
      <p:sp>
        <p:nvSpPr>
          <p:cNvPr name="TextBox 19" id="19"/>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322744" y="-711203"/>
            <a:ext cx="2354288" cy="2354288"/>
          </a:xfrm>
          <a:custGeom>
            <a:avLst/>
            <a:gdLst/>
            <a:ahLst/>
            <a:cxnLst/>
            <a:rect r="r" b="b" t="t" l="l"/>
            <a:pathLst>
              <a:path h="2354288" w="2354288">
                <a:moveTo>
                  <a:pt x="0" y="0"/>
                </a:moveTo>
                <a:lnTo>
                  <a:pt x="2354288" y="0"/>
                </a:lnTo>
                <a:lnTo>
                  <a:pt x="2354288" y="2354289"/>
                </a:lnTo>
                <a:lnTo>
                  <a:pt x="0" y="23542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3834763">
            <a:off x="6842611" y="35920"/>
            <a:ext cx="1241856" cy="1523750"/>
          </a:xfrm>
          <a:custGeom>
            <a:avLst/>
            <a:gdLst/>
            <a:ahLst/>
            <a:cxnLst/>
            <a:rect r="r" b="b" t="t" l="l"/>
            <a:pathLst>
              <a:path h="1523750" w="1241856">
                <a:moveTo>
                  <a:pt x="0" y="0"/>
                </a:moveTo>
                <a:lnTo>
                  <a:pt x="1241857" y="0"/>
                </a:lnTo>
                <a:lnTo>
                  <a:pt x="1241857" y="1523751"/>
                </a:lnTo>
                <a:lnTo>
                  <a:pt x="0" y="1523751"/>
                </a:lnTo>
                <a:lnTo>
                  <a:pt x="0" y="0"/>
                </a:lnTo>
                <a:close/>
              </a:path>
            </a:pathLst>
          </a:custGeom>
          <a:blipFill>
            <a:blip r:embed="rId8"/>
            <a:stretch>
              <a:fillRect l="0" t="0" r="0" b="0"/>
            </a:stretch>
          </a:blipFill>
        </p:spPr>
      </p:sp>
      <p:sp>
        <p:nvSpPr>
          <p:cNvPr name="Freeform 6" id="6"/>
          <p:cNvSpPr/>
          <p:nvPr/>
        </p:nvSpPr>
        <p:spPr>
          <a:xfrm flipH="false" flipV="false" rot="0">
            <a:off x="-490117" y="1643086"/>
            <a:ext cx="1518817" cy="1725929"/>
          </a:xfrm>
          <a:custGeom>
            <a:avLst/>
            <a:gdLst/>
            <a:ahLst/>
            <a:cxnLst/>
            <a:rect r="r" b="b" t="t" l="l"/>
            <a:pathLst>
              <a:path h="1725929" w="1518817">
                <a:moveTo>
                  <a:pt x="0" y="0"/>
                </a:moveTo>
                <a:lnTo>
                  <a:pt x="1518817" y="0"/>
                </a:lnTo>
                <a:lnTo>
                  <a:pt x="1518817" y="1725929"/>
                </a:lnTo>
                <a:lnTo>
                  <a:pt x="0" y="1725929"/>
                </a:lnTo>
                <a:lnTo>
                  <a:pt x="0" y="0"/>
                </a:lnTo>
                <a:close/>
              </a:path>
            </a:pathLst>
          </a:custGeom>
          <a:blipFill>
            <a:blip r:embed="rId9"/>
            <a:stretch>
              <a:fillRect l="0" t="0" r="0" b="0"/>
            </a:stretch>
          </a:blipFill>
        </p:spPr>
      </p:sp>
      <p:sp>
        <p:nvSpPr>
          <p:cNvPr name="Freeform 7" id="7"/>
          <p:cNvSpPr/>
          <p:nvPr/>
        </p:nvSpPr>
        <p:spPr>
          <a:xfrm flipH="false" flipV="false" rot="0">
            <a:off x="717872" y="3138294"/>
            <a:ext cx="8173820" cy="4304027"/>
          </a:xfrm>
          <a:custGeom>
            <a:avLst/>
            <a:gdLst/>
            <a:ahLst/>
            <a:cxnLst/>
            <a:rect r="r" b="b" t="t" l="l"/>
            <a:pathLst>
              <a:path h="4304027" w="8173820">
                <a:moveTo>
                  <a:pt x="0" y="0"/>
                </a:moveTo>
                <a:lnTo>
                  <a:pt x="8173820" y="0"/>
                </a:lnTo>
                <a:lnTo>
                  <a:pt x="8173820" y="4304027"/>
                </a:lnTo>
                <a:lnTo>
                  <a:pt x="0" y="4304027"/>
                </a:lnTo>
                <a:lnTo>
                  <a:pt x="0" y="0"/>
                </a:lnTo>
                <a:close/>
              </a:path>
            </a:pathLst>
          </a:custGeom>
          <a:blipFill>
            <a:blip r:embed="rId10"/>
            <a:stretch>
              <a:fillRect l="0" t="0" r="0" b="0"/>
            </a:stretch>
          </a:blipFill>
        </p:spPr>
      </p:sp>
      <p:sp>
        <p:nvSpPr>
          <p:cNvPr name="Freeform 8" id="8"/>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1"/>
            <a:stretch>
              <a:fillRect l="0" t="0" r="0" b="0"/>
            </a:stretch>
          </a:blipFill>
        </p:spPr>
      </p:sp>
      <p:sp>
        <p:nvSpPr>
          <p:cNvPr name="Freeform 9" id="9"/>
          <p:cNvSpPr/>
          <p:nvPr/>
        </p:nvSpPr>
        <p:spPr>
          <a:xfrm flipH="false" flipV="false" rot="-1177111">
            <a:off x="17137824" y="538917"/>
            <a:ext cx="2300353" cy="2208338"/>
          </a:xfrm>
          <a:custGeom>
            <a:avLst/>
            <a:gdLst/>
            <a:ahLst/>
            <a:cxnLst/>
            <a:rect r="r" b="b" t="t" l="l"/>
            <a:pathLst>
              <a:path h="2208338" w="2300353">
                <a:moveTo>
                  <a:pt x="0" y="0"/>
                </a:moveTo>
                <a:lnTo>
                  <a:pt x="2300352" y="0"/>
                </a:lnTo>
                <a:lnTo>
                  <a:pt x="2300352" y="2208338"/>
                </a:lnTo>
                <a:lnTo>
                  <a:pt x="0" y="2208338"/>
                </a:lnTo>
                <a:lnTo>
                  <a:pt x="0" y="0"/>
                </a:lnTo>
                <a:close/>
              </a:path>
            </a:pathLst>
          </a:custGeom>
          <a:blipFill>
            <a:blip r:embed="rId12"/>
            <a:stretch>
              <a:fillRect l="0" t="0" r="0" b="0"/>
            </a:stretch>
          </a:blipFill>
        </p:spPr>
      </p:sp>
      <p:sp>
        <p:nvSpPr>
          <p:cNvPr name="Freeform 10" id="10"/>
          <p:cNvSpPr/>
          <p:nvPr/>
        </p:nvSpPr>
        <p:spPr>
          <a:xfrm flipH="false" flipV="false" rot="1509622">
            <a:off x="5772316" y="9403664"/>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3"/>
            <a:stretch>
              <a:fillRect l="0" t="0" r="0" b="0"/>
            </a:stretch>
          </a:blipFill>
        </p:spPr>
      </p:sp>
      <p:sp>
        <p:nvSpPr>
          <p:cNvPr name="Freeform 11" id="11"/>
          <p:cNvSpPr/>
          <p:nvPr/>
        </p:nvSpPr>
        <p:spPr>
          <a:xfrm flipH="false" flipV="false" rot="0">
            <a:off x="9539392" y="2844679"/>
            <a:ext cx="5486754" cy="1700894"/>
          </a:xfrm>
          <a:custGeom>
            <a:avLst/>
            <a:gdLst/>
            <a:ahLst/>
            <a:cxnLst/>
            <a:rect r="r" b="b" t="t" l="l"/>
            <a:pathLst>
              <a:path h="1700894" w="5486754">
                <a:moveTo>
                  <a:pt x="0" y="0"/>
                </a:moveTo>
                <a:lnTo>
                  <a:pt x="5486754" y="0"/>
                </a:lnTo>
                <a:lnTo>
                  <a:pt x="5486754" y="1700894"/>
                </a:lnTo>
                <a:lnTo>
                  <a:pt x="0" y="1700894"/>
                </a:lnTo>
                <a:lnTo>
                  <a:pt x="0" y="0"/>
                </a:lnTo>
                <a:close/>
              </a:path>
            </a:pathLst>
          </a:custGeom>
          <a:blipFill>
            <a:blip r:embed="rId14"/>
            <a:stretch>
              <a:fillRect l="0" t="0" r="0" b="0"/>
            </a:stretch>
          </a:blipFill>
        </p:spPr>
      </p:sp>
      <p:sp>
        <p:nvSpPr>
          <p:cNvPr name="TextBox 12" id="12"/>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
        <p:nvSpPr>
          <p:cNvPr name="TextBox 13" id="13"/>
          <p:cNvSpPr txBox="true"/>
          <p:nvPr/>
        </p:nvSpPr>
        <p:spPr>
          <a:xfrm rot="0">
            <a:off x="9539392" y="6092245"/>
            <a:ext cx="7359544" cy="123444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Bold"/>
              </a:rPr>
              <a:t>Carl’s Jr. </a:t>
            </a:r>
            <a:r>
              <a:rPr lang="en-US" sz="2399">
                <a:solidFill>
                  <a:srgbClr val="FFFFFF"/>
                </a:solidFill>
                <a:latin typeface="Open Sans"/>
              </a:rPr>
              <a:t>offered half priced Double Cheeseburgers all day to customers who ordered through the restaurant’s app.</a:t>
            </a:r>
          </a:p>
        </p:txBody>
      </p:sp>
      <p:sp>
        <p:nvSpPr>
          <p:cNvPr name="TextBox 14" id="14"/>
          <p:cNvSpPr txBox="true"/>
          <p:nvPr/>
        </p:nvSpPr>
        <p:spPr>
          <a:xfrm rot="0">
            <a:off x="9539392" y="5036331"/>
            <a:ext cx="7719908" cy="646431"/>
          </a:xfrm>
          <a:prstGeom prst="rect">
            <a:avLst/>
          </a:prstGeom>
        </p:spPr>
        <p:txBody>
          <a:bodyPr anchor="t" rtlCol="false" tIns="0" lIns="0" bIns="0" rIns="0">
            <a:spAutoFit/>
          </a:bodyPr>
          <a:lstStyle/>
          <a:p>
            <a:pPr>
              <a:lnSpc>
                <a:spcPts val="5319"/>
              </a:lnSpc>
              <a:spcBef>
                <a:spcPct val="0"/>
              </a:spcBef>
            </a:pPr>
            <a:r>
              <a:rPr lang="en-US" sz="3799">
                <a:solidFill>
                  <a:srgbClr val="FFB046"/>
                </a:solidFill>
                <a:latin typeface="Anton"/>
              </a:rPr>
              <a:t>2023 National Cheeseburger Day Deals</a:t>
            </a:r>
          </a:p>
        </p:txBody>
      </p:sp>
      <p:sp>
        <p:nvSpPr>
          <p:cNvPr name="TextBox 15" id="15"/>
          <p:cNvSpPr txBox="true"/>
          <p:nvPr/>
        </p:nvSpPr>
        <p:spPr>
          <a:xfrm rot="0">
            <a:off x="717872" y="7629116"/>
            <a:ext cx="13708378" cy="257174"/>
          </a:xfrm>
          <a:prstGeom prst="rect">
            <a:avLst/>
          </a:prstGeom>
        </p:spPr>
        <p:txBody>
          <a:bodyPr anchor="t" rtlCol="false" tIns="0" lIns="0" bIns="0" rIns="0">
            <a:spAutoFit/>
          </a:bodyPr>
          <a:lstStyle/>
          <a:p>
            <a:pPr algn="just">
              <a:lnSpc>
                <a:spcPts val="2100"/>
              </a:lnSpc>
            </a:pPr>
            <a:r>
              <a:rPr lang="en-US" sz="1500">
                <a:solidFill>
                  <a:srgbClr val="FFFFFF"/>
                </a:solidFill>
                <a:latin typeface="Open Sans Italics"/>
              </a:rPr>
              <a:t>Carl’s Jr.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5724360" y="3855517"/>
            <a:ext cx="11534940" cy="3589863"/>
            <a:chOff x="0" y="0"/>
            <a:chExt cx="3038009" cy="945478"/>
          </a:xfrm>
        </p:grpSpPr>
        <p:sp>
          <p:nvSpPr>
            <p:cNvPr name="Freeform 5" id="5"/>
            <p:cNvSpPr/>
            <p:nvPr/>
          </p:nvSpPr>
          <p:spPr>
            <a:xfrm flipH="false" flipV="false" rot="0">
              <a:off x="0" y="0"/>
              <a:ext cx="3038009" cy="945478"/>
            </a:xfrm>
            <a:custGeom>
              <a:avLst/>
              <a:gdLst/>
              <a:ahLst/>
              <a:cxnLst/>
              <a:rect r="r" b="b" t="t" l="l"/>
              <a:pathLst>
                <a:path h="945478" w="3038009">
                  <a:moveTo>
                    <a:pt x="34230" y="0"/>
                  </a:moveTo>
                  <a:lnTo>
                    <a:pt x="3003779" y="0"/>
                  </a:lnTo>
                  <a:cubicBezTo>
                    <a:pt x="3022684" y="0"/>
                    <a:pt x="3038009" y="15325"/>
                    <a:pt x="3038009" y="34230"/>
                  </a:cubicBezTo>
                  <a:lnTo>
                    <a:pt x="3038009" y="911249"/>
                  </a:lnTo>
                  <a:cubicBezTo>
                    <a:pt x="3038009" y="920327"/>
                    <a:pt x="3034402" y="929033"/>
                    <a:pt x="3027983" y="935453"/>
                  </a:cubicBezTo>
                  <a:cubicBezTo>
                    <a:pt x="3021564" y="941872"/>
                    <a:pt x="3012857" y="945478"/>
                    <a:pt x="3003779" y="945478"/>
                  </a:cubicBezTo>
                  <a:lnTo>
                    <a:pt x="34230" y="945478"/>
                  </a:lnTo>
                  <a:cubicBezTo>
                    <a:pt x="15325" y="945478"/>
                    <a:pt x="0" y="930153"/>
                    <a:pt x="0" y="911249"/>
                  </a:cubicBezTo>
                  <a:lnTo>
                    <a:pt x="0" y="34230"/>
                  </a:lnTo>
                  <a:cubicBezTo>
                    <a:pt x="0" y="25151"/>
                    <a:pt x="3606" y="16445"/>
                    <a:pt x="10026" y="10026"/>
                  </a:cubicBezTo>
                  <a:cubicBezTo>
                    <a:pt x="16445" y="3606"/>
                    <a:pt x="25151" y="0"/>
                    <a:pt x="34230" y="0"/>
                  </a:cubicBezTo>
                  <a:close/>
                </a:path>
              </a:pathLst>
            </a:custGeom>
            <a:solidFill>
              <a:srgbClr val="FFB046"/>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2039884">
            <a:off x="15697573" y="8130663"/>
            <a:ext cx="1241856" cy="1523750"/>
          </a:xfrm>
          <a:custGeom>
            <a:avLst/>
            <a:gdLst/>
            <a:ahLst/>
            <a:cxnLst/>
            <a:rect r="r" b="b" t="t" l="l"/>
            <a:pathLst>
              <a:path h="1523750" w="1241856">
                <a:moveTo>
                  <a:pt x="0" y="0"/>
                </a:moveTo>
                <a:lnTo>
                  <a:pt x="1241857" y="0"/>
                </a:lnTo>
                <a:lnTo>
                  <a:pt x="1241857" y="1523750"/>
                </a:lnTo>
                <a:lnTo>
                  <a:pt x="0" y="1523750"/>
                </a:lnTo>
                <a:lnTo>
                  <a:pt x="0" y="0"/>
                </a:lnTo>
                <a:close/>
              </a:path>
            </a:pathLst>
          </a:custGeom>
          <a:blipFill>
            <a:blip r:embed="rId6"/>
            <a:stretch>
              <a:fillRect l="0" t="0" r="0" b="0"/>
            </a:stretch>
          </a:blipFill>
        </p:spPr>
      </p:sp>
      <p:sp>
        <p:nvSpPr>
          <p:cNvPr name="Freeform 8" id="8"/>
          <p:cNvSpPr/>
          <p:nvPr/>
        </p:nvSpPr>
        <p:spPr>
          <a:xfrm flipH="false" flipV="false" rot="0">
            <a:off x="8566805" y="9424036"/>
            <a:ext cx="1518817" cy="1725929"/>
          </a:xfrm>
          <a:custGeom>
            <a:avLst/>
            <a:gdLst/>
            <a:ahLst/>
            <a:cxnLst/>
            <a:rect r="r" b="b" t="t" l="l"/>
            <a:pathLst>
              <a:path h="1725929" w="1518817">
                <a:moveTo>
                  <a:pt x="0" y="0"/>
                </a:moveTo>
                <a:lnTo>
                  <a:pt x="1518817" y="0"/>
                </a:lnTo>
                <a:lnTo>
                  <a:pt x="1518817" y="1725928"/>
                </a:lnTo>
                <a:lnTo>
                  <a:pt x="0" y="1725928"/>
                </a:lnTo>
                <a:lnTo>
                  <a:pt x="0" y="0"/>
                </a:lnTo>
                <a:close/>
              </a:path>
            </a:pathLst>
          </a:custGeom>
          <a:blipFill>
            <a:blip r:embed="rId7"/>
            <a:stretch>
              <a:fillRect l="0" t="0" r="0" b="0"/>
            </a:stretch>
          </a:blipFill>
        </p:spPr>
      </p:sp>
      <p:sp>
        <p:nvSpPr>
          <p:cNvPr name="Freeform 9" id="9"/>
          <p:cNvSpPr/>
          <p:nvPr/>
        </p:nvSpPr>
        <p:spPr>
          <a:xfrm flipH="false" flipV="false" rot="0">
            <a:off x="6837119" y="-378144"/>
            <a:ext cx="2306881" cy="2306881"/>
          </a:xfrm>
          <a:custGeom>
            <a:avLst/>
            <a:gdLst/>
            <a:ahLst/>
            <a:cxnLst/>
            <a:rect r="r" b="b" t="t" l="l"/>
            <a:pathLst>
              <a:path h="2306881" w="2306881">
                <a:moveTo>
                  <a:pt x="0" y="0"/>
                </a:moveTo>
                <a:lnTo>
                  <a:pt x="2306881" y="0"/>
                </a:lnTo>
                <a:lnTo>
                  <a:pt x="2306881" y="2306880"/>
                </a:lnTo>
                <a:lnTo>
                  <a:pt x="0" y="23068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0"/>
            <a:stretch>
              <a:fillRect l="0" t="0" r="0" b="0"/>
            </a:stretch>
          </a:blipFill>
        </p:spPr>
      </p:sp>
      <p:sp>
        <p:nvSpPr>
          <p:cNvPr name="Freeform 11" id="11"/>
          <p:cNvSpPr/>
          <p:nvPr/>
        </p:nvSpPr>
        <p:spPr>
          <a:xfrm flipH="false" flipV="false" rot="-1177111">
            <a:off x="17137824" y="538917"/>
            <a:ext cx="2300353" cy="2208338"/>
          </a:xfrm>
          <a:custGeom>
            <a:avLst/>
            <a:gdLst/>
            <a:ahLst/>
            <a:cxnLst/>
            <a:rect r="r" b="b" t="t" l="l"/>
            <a:pathLst>
              <a:path h="2208338" w="2300353">
                <a:moveTo>
                  <a:pt x="0" y="0"/>
                </a:moveTo>
                <a:lnTo>
                  <a:pt x="2300352" y="0"/>
                </a:lnTo>
                <a:lnTo>
                  <a:pt x="2300352" y="2208338"/>
                </a:lnTo>
                <a:lnTo>
                  <a:pt x="0" y="2208338"/>
                </a:lnTo>
                <a:lnTo>
                  <a:pt x="0" y="0"/>
                </a:lnTo>
                <a:close/>
              </a:path>
            </a:pathLst>
          </a:custGeom>
          <a:blipFill>
            <a:blip r:embed="rId11"/>
            <a:stretch>
              <a:fillRect l="0" t="0" r="0" b="0"/>
            </a:stretch>
          </a:blipFill>
        </p:spPr>
      </p:sp>
      <p:sp>
        <p:nvSpPr>
          <p:cNvPr name="Freeform 12" id="12"/>
          <p:cNvSpPr/>
          <p:nvPr/>
        </p:nvSpPr>
        <p:spPr>
          <a:xfrm flipH="false" flipV="false" rot="1509622">
            <a:off x="2440434" y="9246660"/>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2"/>
            <a:stretch>
              <a:fillRect l="0" t="0" r="0" b="0"/>
            </a:stretch>
          </a:blipFill>
        </p:spPr>
      </p:sp>
      <p:sp>
        <p:nvSpPr>
          <p:cNvPr name="Freeform 13" id="13"/>
          <p:cNvSpPr/>
          <p:nvPr/>
        </p:nvSpPr>
        <p:spPr>
          <a:xfrm flipH="false" flipV="false" rot="0">
            <a:off x="8471213" y="1599655"/>
            <a:ext cx="3252228" cy="3140082"/>
          </a:xfrm>
          <a:custGeom>
            <a:avLst/>
            <a:gdLst/>
            <a:ahLst/>
            <a:cxnLst/>
            <a:rect r="r" b="b" t="t" l="l"/>
            <a:pathLst>
              <a:path h="3140082" w="3252228">
                <a:moveTo>
                  <a:pt x="0" y="0"/>
                </a:moveTo>
                <a:lnTo>
                  <a:pt x="3252228" y="0"/>
                </a:lnTo>
                <a:lnTo>
                  <a:pt x="3252228" y="3140082"/>
                </a:lnTo>
                <a:lnTo>
                  <a:pt x="0" y="3140082"/>
                </a:lnTo>
                <a:lnTo>
                  <a:pt x="0" y="0"/>
                </a:lnTo>
                <a:close/>
              </a:path>
            </a:pathLst>
          </a:custGeom>
          <a:blipFill>
            <a:blip r:embed="rId13"/>
            <a:stretch>
              <a:fillRect l="-4136" t="-2374" r="-3416" b="-9019"/>
            </a:stretch>
          </a:blipFill>
        </p:spPr>
      </p:sp>
      <p:sp>
        <p:nvSpPr>
          <p:cNvPr name="Freeform 14" id="14"/>
          <p:cNvSpPr/>
          <p:nvPr/>
        </p:nvSpPr>
        <p:spPr>
          <a:xfrm flipH="false" flipV="false" rot="0">
            <a:off x="0" y="366890"/>
            <a:ext cx="7679556" cy="7815177"/>
          </a:xfrm>
          <a:custGeom>
            <a:avLst/>
            <a:gdLst/>
            <a:ahLst/>
            <a:cxnLst/>
            <a:rect r="r" b="b" t="t" l="l"/>
            <a:pathLst>
              <a:path h="7815177" w="7679556">
                <a:moveTo>
                  <a:pt x="0" y="0"/>
                </a:moveTo>
                <a:lnTo>
                  <a:pt x="7679556" y="0"/>
                </a:lnTo>
                <a:lnTo>
                  <a:pt x="7679556" y="7815177"/>
                </a:lnTo>
                <a:lnTo>
                  <a:pt x="0" y="7815177"/>
                </a:lnTo>
                <a:lnTo>
                  <a:pt x="0" y="0"/>
                </a:lnTo>
                <a:close/>
              </a:path>
            </a:pathLst>
          </a:custGeom>
          <a:blipFill>
            <a:blip r:embed="rId14"/>
            <a:stretch>
              <a:fillRect l="0" t="0" r="0" b="0"/>
            </a:stretch>
          </a:blipFill>
        </p:spPr>
      </p:sp>
      <p:sp>
        <p:nvSpPr>
          <p:cNvPr name="TextBox 15" id="15"/>
          <p:cNvSpPr txBox="true"/>
          <p:nvPr/>
        </p:nvSpPr>
        <p:spPr>
          <a:xfrm rot="0">
            <a:off x="8813790" y="4595079"/>
            <a:ext cx="7473973" cy="2072640"/>
          </a:xfrm>
          <a:prstGeom prst="rect">
            <a:avLst/>
          </a:prstGeom>
        </p:spPr>
        <p:txBody>
          <a:bodyPr anchor="t" rtlCol="false" tIns="0" lIns="0" bIns="0" rIns="0">
            <a:spAutoFit/>
          </a:bodyPr>
          <a:lstStyle/>
          <a:p>
            <a:pPr>
              <a:lnSpc>
                <a:spcPts val="3359"/>
              </a:lnSpc>
              <a:spcBef>
                <a:spcPct val="0"/>
              </a:spcBef>
            </a:pPr>
            <a:r>
              <a:rPr lang="en-US" sz="2400">
                <a:solidFill>
                  <a:srgbClr val="271007"/>
                </a:solidFill>
                <a:latin typeface="Open Sans Bold"/>
              </a:rPr>
              <a:t>Dairy Queen’s</a:t>
            </a:r>
            <a:r>
              <a:rPr lang="en-US" sz="2400">
                <a:solidFill>
                  <a:srgbClr val="271007"/>
                </a:solidFill>
                <a:latin typeface="Open Sans"/>
              </a:rPr>
              <a:t> National Cheeseburger Day promotion — which was available in the restaurant’s app — included a free cheeseburger with an order of $1 or more, excluding tax. F</a:t>
            </a:r>
            <a:r>
              <a:rPr lang="en-US" sz="2400">
                <a:solidFill>
                  <a:srgbClr val="271007"/>
                </a:solidFill>
                <a:latin typeface="Open Sans"/>
              </a:rPr>
              <a:t>ree cheeseburgers were limited to one per customer. </a:t>
            </a:r>
          </a:p>
        </p:txBody>
      </p:sp>
      <p:sp>
        <p:nvSpPr>
          <p:cNvPr name="TextBox 16" id="16"/>
          <p:cNvSpPr txBox="true"/>
          <p:nvPr/>
        </p:nvSpPr>
        <p:spPr>
          <a:xfrm rot="0">
            <a:off x="911192" y="8257971"/>
            <a:ext cx="13708378" cy="257174"/>
          </a:xfrm>
          <a:prstGeom prst="rect">
            <a:avLst/>
          </a:prstGeom>
        </p:spPr>
        <p:txBody>
          <a:bodyPr anchor="t" rtlCol="false" tIns="0" lIns="0" bIns="0" rIns="0">
            <a:spAutoFit/>
          </a:bodyPr>
          <a:lstStyle/>
          <a:p>
            <a:pPr algn="just">
              <a:lnSpc>
                <a:spcPts val="2100"/>
              </a:lnSpc>
            </a:pPr>
            <a:r>
              <a:rPr lang="en-US" sz="1500">
                <a:solidFill>
                  <a:srgbClr val="FFFFFF"/>
                </a:solidFill>
                <a:latin typeface="Open Sans Italics"/>
              </a:rPr>
              <a:t>Dairy Queen</a:t>
            </a:r>
          </a:p>
        </p:txBody>
      </p:sp>
      <p:sp>
        <p:nvSpPr>
          <p:cNvPr name="TextBox 17" id="17"/>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322744" y="-711203"/>
            <a:ext cx="2354288" cy="2354288"/>
          </a:xfrm>
          <a:custGeom>
            <a:avLst/>
            <a:gdLst/>
            <a:ahLst/>
            <a:cxnLst/>
            <a:rect r="r" b="b" t="t" l="l"/>
            <a:pathLst>
              <a:path h="2354288" w="2354288">
                <a:moveTo>
                  <a:pt x="0" y="0"/>
                </a:moveTo>
                <a:lnTo>
                  <a:pt x="2354288" y="0"/>
                </a:lnTo>
                <a:lnTo>
                  <a:pt x="2354288" y="2354289"/>
                </a:lnTo>
                <a:lnTo>
                  <a:pt x="0" y="23542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3834763">
            <a:off x="6842611" y="35920"/>
            <a:ext cx="1241856" cy="1523750"/>
          </a:xfrm>
          <a:custGeom>
            <a:avLst/>
            <a:gdLst/>
            <a:ahLst/>
            <a:cxnLst/>
            <a:rect r="r" b="b" t="t" l="l"/>
            <a:pathLst>
              <a:path h="1523750" w="1241856">
                <a:moveTo>
                  <a:pt x="0" y="0"/>
                </a:moveTo>
                <a:lnTo>
                  <a:pt x="1241857" y="0"/>
                </a:lnTo>
                <a:lnTo>
                  <a:pt x="1241857" y="1523751"/>
                </a:lnTo>
                <a:lnTo>
                  <a:pt x="0" y="1523751"/>
                </a:lnTo>
                <a:lnTo>
                  <a:pt x="0" y="0"/>
                </a:lnTo>
                <a:close/>
              </a:path>
            </a:pathLst>
          </a:custGeom>
          <a:blipFill>
            <a:blip r:embed="rId8"/>
            <a:stretch>
              <a:fillRect l="0" t="0" r="0" b="0"/>
            </a:stretch>
          </a:blipFill>
        </p:spPr>
      </p:sp>
      <p:sp>
        <p:nvSpPr>
          <p:cNvPr name="Freeform 6" id="6"/>
          <p:cNvSpPr/>
          <p:nvPr/>
        </p:nvSpPr>
        <p:spPr>
          <a:xfrm flipH="false" flipV="false" rot="0">
            <a:off x="-796903" y="4280536"/>
            <a:ext cx="1518817" cy="1725929"/>
          </a:xfrm>
          <a:custGeom>
            <a:avLst/>
            <a:gdLst/>
            <a:ahLst/>
            <a:cxnLst/>
            <a:rect r="r" b="b" t="t" l="l"/>
            <a:pathLst>
              <a:path h="1725929" w="1518817">
                <a:moveTo>
                  <a:pt x="0" y="0"/>
                </a:moveTo>
                <a:lnTo>
                  <a:pt x="1518817" y="0"/>
                </a:lnTo>
                <a:lnTo>
                  <a:pt x="1518817" y="1725928"/>
                </a:lnTo>
                <a:lnTo>
                  <a:pt x="0" y="1725928"/>
                </a:lnTo>
                <a:lnTo>
                  <a:pt x="0" y="0"/>
                </a:lnTo>
                <a:close/>
              </a:path>
            </a:pathLst>
          </a:custGeom>
          <a:blipFill>
            <a:blip r:embed="rId9"/>
            <a:stretch>
              <a:fillRect l="0" t="0" r="0" b="0"/>
            </a:stretch>
          </a:blipFill>
        </p:spPr>
      </p:sp>
      <p:sp>
        <p:nvSpPr>
          <p:cNvPr name="Freeform 7" id="7"/>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10"/>
            <a:stretch>
              <a:fillRect l="0" t="0" r="0" b="0"/>
            </a:stretch>
          </a:blipFill>
        </p:spPr>
      </p:sp>
      <p:sp>
        <p:nvSpPr>
          <p:cNvPr name="Freeform 8" id="8"/>
          <p:cNvSpPr/>
          <p:nvPr/>
        </p:nvSpPr>
        <p:spPr>
          <a:xfrm flipH="false" flipV="false" rot="-1177111">
            <a:off x="17137824" y="538917"/>
            <a:ext cx="2300353" cy="2208338"/>
          </a:xfrm>
          <a:custGeom>
            <a:avLst/>
            <a:gdLst/>
            <a:ahLst/>
            <a:cxnLst/>
            <a:rect r="r" b="b" t="t" l="l"/>
            <a:pathLst>
              <a:path h="2208338" w="2300353">
                <a:moveTo>
                  <a:pt x="0" y="0"/>
                </a:moveTo>
                <a:lnTo>
                  <a:pt x="2300352" y="0"/>
                </a:lnTo>
                <a:lnTo>
                  <a:pt x="2300352" y="2208338"/>
                </a:lnTo>
                <a:lnTo>
                  <a:pt x="0" y="2208338"/>
                </a:lnTo>
                <a:lnTo>
                  <a:pt x="0" y="0"/>
                </a:lnTo>
                <a:close/>
              </a:path>
            </a:pathLst>
          </a:custGeom>
          <a:blipFill>
            <a:blip r:embed="rId11"/>
            <a:stretch>
              <a:fillRect l="0" t="0" r="0" b="0"/>
            </a:stretch>
          </a:blipFill>
        </p:spPr>
      </p:sp>
      <p:sp>
        <p:nvSpPr>
          <p:cNvPr name="Freeform 9" id="9"/>
          <p:cNvSpPr/>
          <p:nvPr/>
        </p:nvSpPr>
        <p:spPr>
          <a:xfrm flipH="false" flipV="false" rot="1509622">
            <a:off x="5772316" y="9403664"/>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2"/>
            <a:stretch>
              <a:fillRect l="0" t="0" r="0" b="0"/>
            </a:stretch>
          </a:blipFill>
        </p:spPr>
      </p:sp>
      <p:sp>
        <p:nvSpPr>
          <p:cNvPr name="Freeform 10" id="10"/>
          <p:cNvSpPr/>
          <p:nvPr/>
        </p:nvSpPr>
        <p:spPr>
          <a:xfrm flipH="false" flipV="false" rot="0">
            <a:off x="2161164" y="2057400"/>
            <a:ext cx="6172200" cy="6172200"/>
          </a:xfrm>
          <a:custGeom>
            <a:avLst/>
            <a:gdLst/>
            <a:ahLst/>
            <a:cxnLst/>
            <a:rect r="r" b="b" t="t" l="l"/>
            <a:pathLst>
              <a:path h="6172200" w="6172200">
                <a:moveTo>
                  <a:pt x="0" y="0"/>
                </a:moveTo>
                <a:lnTo>
                  <a:pt x="6172200" y="0"/>
                </a:lnTo>
                <a:lnTo>
                  <a:pt x="6172200" y="6172200"/>
                </a:lnTo>
                <a:lnTo>
                  <a:pt x="0" y="6172200"/>
                </a:lnTo>
                <a:lnTo>
                  <a:pt x="0" y="0"/>
                </a:lnTo>
                <a:close/>
              </a:path>
            </a:pathLst>
          </a:custGeom>
          <a:blipFill>
            <a:blip r:embed="rId13"/>
            <a:stretch>
              <a:fillRect l="0" t="0" r="0" b="0"/>
            </a:stretch>
          </a:blipFill>
        </p:spPr>
      </p:sp>
      <p:sp>
        <p:nvSpPr>
          <p:cNvPr name="Freeform 11" id="11"/>
          <p:cNvSpPr/>
          <p:nvPr/>
        </p:nvSpPr>
        <p:spPr>
          <a:xfrm flipH="false" flipV="false" rot="0">
            <a:off x="8064380" y="2057400"/>
            <a:ext cx="4390970" cy="2311037"/>
          </a:xfrm>
          <a:custGeom>
            <a:avLst/>
            <a:gdLst/>
            <a:ahLst/>
            <a:cxnLst/>
            <a:rect r="r" b="b" t="t" l="l"/>
            <a:pathLst>
              <a:path h="2311037" w="4390970">
                <a:moveTo>
                  <a:pt x="0" y="0"/>
                </a:moveTo>
                <a:lnTo>
                  <a:pt x="4390970" y="0"/>
                </a:lnTo>
                <a:lnTo>
                  <a:pt x="4390970" y="2311037"/>
                </a:lnTo>
                <a:lnTo>
                  <a:pt x="0" y="2311037"/>
                </a:lnTo>
                <a:lnTo>
                  <a:pt x="0" y="0"/>
                </a:lnTo>
                <a:close/>
              </a:path>
            </a:pathLst>
          </a:custGeom>
          <a:blipFill>
            <a:blip r:embed="rId14"/>
            <a:stretch>
              <a:fillRect l="0" t="0" r="0" b="0"/>
            </a:stretch>
          </a:blipFill>
        </p:spPr>
      </p:sp>
      <p:sp>
        <p:nvSpPr>
          <p:cNvPr name="TextBox 12" id="12"/>
          <p:cNvSpPr txBox="true"/>
          <p:nvPr/>
        </p:nvSpPr>
        <p:spPr>
          <a:xfrm rot="0">
            <a:off x="8966278" y="5838178"/>
            <a:ext cx="7359544" cy="2072641"/>
          </a:xfrm>
          <a:prstGeom prst="rect">
            <a:avLst/>
          </a:prstGeom>
        </p:spPr>
        <p:txBody>
          <a:bodyPr anchor="t" rtlCol="false" tIns="0" lIns="0" bIns="0" rIns="0">
            <a:spAutoFit/>
          </a:bodyPr>
          <a:lstStyle/>
          <a:p>
            <a:pPr>
              <a:lnSpc>
                <a:spcPts val="3359"/>
              </a:lnSpc>
            </a:pPr>
            <a:r>
              <a:rPr lang="en-US" sz="2399">
                <a:solidFill>
                  <a:srgbClr val="FFFFFF"/>
                </a:solidFill>
                <a:latin typeface="Open Sans"/>
              </a:rPr>
              <a:t>From Sept 18 - 20, </a:t>
            </a:r>
            <a:r>
              <a:rPr lang="en-US" sz="2399">
                <a:solidFill>
                  <a:srgbClr val="FFFFFF"/>
                </a:solidFill>
                <a:latin typeface="Open Sans Bold"/>
              </a:rPr>
              <a:t>Smashburger</a:t>
            </a:r>
            <a:r>
              <a:rPr lang="en-US" sz="2399">
                <a:solidFill>
                  <a:srgbClr val="FFFFFF"/>
                </a:solidFill>
                <a:latin typeface="Open Sans"/>
              </a:rPr>
              <a:t> offered their Single Classic cheeseburger for just $5. Customers could redeem thie promotion with a checkout code. </a:t>
            </a:r>
          </a:p>
          <a:p>
            <a:pPr>
              <a:lnSpc>
                <a:spcPts val="3359"/>
              </a:lnSpc>
              <a:spcBef>
                <a:spcPct val="0"/>
              </a:spcBef>
            </a:pPr>
          </a:p>
        </p:txBody>
      </p:sp>
      <p:sp>
        <p:nvSpPr>
          <p:cNvPr name="TextBox 13" id="13"/>
          <p:cNvSpPr txBox="true"/>
          <p:nvPr/>
        </p:nvSpPr>
        <p:spPr>
          <a:xfrm rot="0">
            <a:off x="8966278" y="4782264"/>
            <a:ext cx="7719908" cy="646431"/>
          </a:xfrm>
          <a:prstGeom prst="rect">
            <a:avLst/>
          </a:prstGeom>
        </p:spPr>
        <p:txBody>
          <a:bodyPr anchor="t" rtlCol="false" tIns="0" lIns="0" bIns="0" rIns="0">
            <a:spAutoFit/>
          </a:bodyPr>
          <a:lstStyle/>
          <a:p>
            <a:pPr>
              <a:lnSpc>
                <a:spcPts val="5319"/>
              </a:lnSpc>
              <a:spcBef>
                <a:spcPct val="0"/>
              </a:spcBef>
            </a:pPr>
            <a:r>
              <a:rPr lang="en-US" sz="3799">
                <a:solidFill>
                  <a:srgbClr val="FFB046"/>
                </a:solidFill>
                <a:latin typeface="Anton"/>
              </a:rPr>
              <a:t>2023 National Cheeseburger Day Deals</a:t>
            </a:r>
          </a:p>
        </p:txBody>
      </p:sp>
      <p:sp>
        <p:nvSpPr>
          <p:cNvPr name="TextBox 14" id="14"/>
          <p:cNvSpPr txBox="true"/>
          <p:nvPr/>
        </p:nvSpPr>
        <p:spPr>
          <a:xfrm rot="0">
            <a:off x="2161164" y="8372271"/>
            <a:ext cx="13708378" cy="257174"/>
          </a:xfrm>
          <a:prstGeom prst="rect">
            <a:avLst/>
          </a:prstGeom>
        </p:spPr>
        <p:txBody>
          <a:bodyPr anchor="t" rtlCol="false" tIns="0" lIns="0" bIns="0" rIns="0">
            <a:spAutoFit/>
          </a:bodyPr>
          <a:lstStyle/>
          <a:p>
            <a:pPr algn="just">
              <a:lnSpc>
                <a:spcPts val="2100"/>
              </a:lnSpc>
            </a:pPr>
            <a:r>
              <a:rPr lang="en-US" sz="1500">
                <a:solidFill>
                  <a:srgbClr val="FFFFFF"/>
                </a:solidFill>
                <a:latin typeface="Open Sans Italics"/>
              </a:rPr>
              <a:t>Smashburger</a:t>
            </a:r>
          </a:p>
        </p:txBody>
      </p:sp>
      <p:sp>
        <p:nvSpPr>
          <p:cNvPr name="TextBox 15" id="15"/>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647070" y="-102870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7132043"/>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039884">
            <a:off x="15692248" y="8427568"/>
            <a:ext cx="1241856" cy="1523750"/>
          </a:xfrm>
          <a:custGeom>
            <a:avLst/>
            <a:gdLst/>
            <a:ahLst/>
            <a:cxnLst/>
            <a:rect r="r" b="b" t="t" l="l"/>
            <a:pathLst>
              <a:path h="1523750" w="1241856">
                <a:moveTo>
                  <a:pt x="0" y="0"/>
                </a:moveTo>
                <a:lnTo>
                  <a:pt x="1241857" y="0"/>
                </a:lnTo>
                <a:lnTo>
                  <a:pt x="1241857" y="1523750"/>
                </a:lnTo>
                <a:lnTo>
                  <a:pt x="0" y="1523750"/>
                </a:lnTo>
                <a:lnTo>
                  <a:pt x="0" y="0"/>
                </a:lnTo>
                <a:close/>
              </a:path>
            </a:pathLst>
          </a:custGeom>
          <a:blipFill>
            <a:blip r:embed="rId8"/>
            <a:stretch>
              <a:fillRect l="0" t="0" r="0" b="0"/>
            </a:stretch>
          </a:blipFill>
        </p:spPr>
      </p:sp>
      <p:sp>
        <p:nvSpPr>
          <p:cNvPr name="Freeform 7" id="7"/>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9"/>
            <a:stretch>
              <a:fillRect l="0" t="0" r="0" b="0"/>
            </a:stretch>
          </a:blipFill>
        </p:spPr>
      </p:sp>
      <p:sp>
        <p:nvSpPr>
          <p:cNvPr name="Freeform 8" id="8"/>
          <p:cNvSpPr/>
          <p:nvPr/>
        </p:nvSpPr>
        <p:spPr>
          <a:xfrm flipH="false" flipV="false" rot="-1177111">
            <a:off x="17137824" y="538917"/>
            <a:ext cx="2300353" cy="2208338"/>
          </a:xfrm>
          <a:custGeom>
            <a:avLst/>
            <a:gdLst/>
            <a:ahLst/>
            <a:cxnLst/>
            <a:rect r="r" b="b" t="t" l="l"/>
            <a:pathLst>
              <a:path h="2208338" w="2300353">
                <a:moveTo>
                  <a:pt x="0" y="0"/>
                </a:moveTo>
                <a:lnTo>
                  <a:pt x="2300352" y="0"/>
                </a:lnTo>
                <a:lnTo>
                  <a:pt x="2300352" y="2208338"/>
                </a:lnTo>
                <a:lnTo>
                  <a:pt x="0" y="2208338"/>
                </a:lnTo>
                <a:lnTo>
                  <a:pt x="0" y="0"/>
                </a:lnTo>
                <a:close/>
              </a:path>
            </a:pathLst>
          </a:custGeom>
          <a:blipFill>
            <a:blip r:embed="rId10"/>
            <a:stretch>
              <a:fillRect l="0" t="0" r="0" b="0"/>
            </a:stretch>
          </a:blipFill>
        </p:spPr>
      </p:sp>
      <p:sp>
        <p:nvSpPr>
          <p:cNvPr name="Freeform 9" id="9"/>
          <p:cNvSpPr/>
          <p:nvPr/>
        </p:nvSpPr>
        <p:spPr>
          <a:xfrm flipH="false" flipV="false" rot="1509622">
            <a:off x="2440434" y="9246660"/>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1"/>
            <a:stretch>
              <a:fillRect l="0" t="0" r="0" b="0"/>
            </a:stretch>
          </a:blipFill>
        </p:spPr>
      </p:sp>
      <p:grpSp>
        <p:nvGrpSpPr>
          <p:cNvPr name="Group 10" id="10"/>
          <p:cNvGrpSpPr>
            <a:grpSpLocks noChangeAspect="true"/>
          </p:cNvGrpSpPr>
          <p:nvPr/>
        </p:nvGrpSpPr>
        <p:grpSpPr>
          <a:xfrm rot="0">
            <a:off x="11823042" y="1235073"/>
            <a:ext cx="3549336" cy="7022972"/>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alpha val="47843"/>
              </a:srgbClr>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12">
                <a:alphaModFix amt="48000"/>
              </a:blip>
              <a:stretch>
                <a:fillRect l="-132486" t="0" r="-132486"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alpha val="47843"/>
              </a:srgbClr>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alpha val="47843"/>
              </a:srgbClr>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alpha val="47843"/>
              </a:srgbClr>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alpha val="47843"/>
              </a:srgbClr>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alpha val="47843"/>
              </a:srgbClr>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alpha val="47843"/>
              </a:srgbClr>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alpha val="47843"/>
              </a:srgbClr>
            </a:solidFill>
          </p:spPr>
        </p:sp>
      </p:grpSp>
      <p:sp>
        <p:nvSpPr>
          <p:cNvPr name="Freeform 20" id="20"/>
          <p:cNvSpPr/>
          <p:nvPr/>
        </p:nvSpPr>
        <p:spPr>
          <a:xfrm flipH="false" flipV="false" rot="0">
            <a:off x="10618556" y="3560186"/>
            <a:ext cx="5958308" cy="2718478"/>
          </a:xfrm>
          <a:custGeom>
            <a:avLst/>
            <a:gdLst/>
            <a:ahLst/>
            <a:cxnLst/>
            <a:rect r="r" b="b" t="t" l="l"/>
            <a:pathLst>
              <a:path h="2718478" w="5958308">
                <a:moveTo>
                  <a:pt x="0" y="0"/>
                </a:moveTo>
                <a:lnTo>
                  <a:pt x="5958308" y="0"/>
                </a:lnTo>
                <a:lnTo>
                  <a:pt x="5958308" y="2718478"/>
                </a:lnTo>
                <a:lnTo>
                  <a:pt x="0" y="2718478"/>
                </a:lnTo>
                <a:lnTo>
                  <a:pt x="0" y="0"/>
                </a:lnTo>
                <a:close/>
              </a:path>
            </a:pathLst>
          </a:custGeom>
          <a:blipFill>
            <a:blip r:embed="rId13"/>
            <a:stretch>
              <a:fillRect l="0" t="0" r="0" b="0"/>
            </a:stretch>
          </a:blipFill>
        </p:spPr>
      </p:sp>
      <p:sp>
        <p:nvSpPr>
          <p:cNvPr name="TextBox 21" id="21"/>
          <p:cNvSpPr txBox="true"/>
          <p:nvPr/>
        </p:nvSpPr>
        <p:spPr>
          <a:xfrm rot="0">
            <a:off x="1979291" y="4492705"/>
            <a:ext cx="7985978" cy="81534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Bold"/>
              </a:rPr>
              <a:t>Sometimes relying on technology to execute a promotion can result in unforeseen problems.</a:t>
            </a:r>
          </a:p>
        </p:txBody>
      </p:sp>
      <p:sp>
        <p:nvSpPr>
          <p:cNvPr name="TextBox 22" id="22"/>
          <p:cNvSpPr txBox="true"/>
          <p:nvPr/>
        </p:nvSpPr>
        <p:spPr>
          <a:xfrm rot="0">
            <a:off x="1979291" y="2569631"/>
            <a:ext cx="12228169" cy="1605061"/>
          </a:xfrm>
          <a:prstGeom prst="rect">
            <a:avLst/>
          </a:prstGeom>
        </p:spPr>
        <p:txBody>
          <a:bodyPr anchor="t" rtlCol="false" tIns="0" lIns="0" bIns="0" rIns="0">
            <a:spAutoFit/>
          </a:bodyPr>
          <a:lstStyle/>
          <a:p>
            <a:pPr>
              <a:lnSpc>
                <a:spcPts val="5319"/>
              </a:lnSpc>
            </a:pPr>
            <a:r>
              <a:rPr lang="en-US" sz="3799">
                <a:solidFill>
                  <a:srgbClr val="FFFFFF"/>
                </a:solidFill>
                <a:latin typeface="Anton"/>
              </a:rPr>
              <a:t>2023 National Cheeseburger Day</a:t>
            </a:r>
          </a:p>
          <a:p>
            <a:pPr>
              <a:lnSpc>
                <a:spcPts val="7839"/>
              </a:lnSpc>
              <a:spcBef>
                <a:spcPct val="0"/>
              </a:spcBef>
            </a:pPr>
            <a:r>
              <a:rPr lang="en-US" sz="5599">
                <a:solidFill>
                  <a:srgbClr val="FFB046"/>
                </a:solidFill>
                <a:latin typeface="Anton"/>
              </a:rPr>
              <a:t>When Technology Fails</a:t>
            </a:r>
          </a:p>
        </p:txBody>
      </p:sp>
      <p:sp>
        <p:nvSpPr>
          <p:cNvPr name="TextBox 23" id="23"/>
          <p:cNvSpPr txBox="true"/>
          <p:nvPr/>
        </p:nvSpPr>
        <p:spPr>
          <a:xfrm rot="0">
            <a:off x="1991447" y="5612845"/>
            <a:ext cx="7802999" cy="123444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a:rPr>
              <a:t>Two of the largest restaurant chains had their mobile apps crash due to the high volume of customers seeking National Cheeseburger Day deals.</a:t>
            </a:r>
          </a:p>
        </p:txBody>
      </p:sp>
      <p:sp>
        <p:nvSpPr>
          <p:cNvPr name="TextBox 24" id="24"/>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71007"/>
        </a:solidFill>
      </p:bgPr>
    </p:bg>
    <p:spTree>
      <p:nvGrpSpPr>
        <p:cNvPr id="1" name=""/>
        <p:cNvGrpSpPr/>
        <p:nvPr/>
      </p:nvGrpSpPr>
      <p:grpSpPr>
        <a:xfrm>
          <a:off x="0" y="0"/>
          <a:ext cx="0" cy="0"/>
          <a:chOff x="0" y="0"/>
          <a:chExt cx="0" cy="0"/>
        </a:xfrm>
      </p:grpSpPr>
      <p:sp>
        <p:nvSpPr>
          <p:cNvPr name="Freeform 2" id="2"/>
          <p:cNvSpPr/>
          <p:nvPr/>
        </p:nvSpPr>
        <p:spPr>
          <a:xfrm flipH="false" flipV="false" rot="0">
            <a:off x="532636" y="484874"/>
            <a:ext cx="378556" cy="297640"/>
          </a:xfrm>
          <a:custGeom>
            <a:avLst/>
            <a:gdLst/>
            <a:ahLst/>
            <a:cxnLst/>
            <a:rect r="r" b="b" t="t" l="l"/>
            <a:pathLst>
              <a:path h="297640" w="378556">
                <a:moveTo>
                  <a:pt x="0" y="0"/>
                </a:moveTo>
                <a:lnTo>
                  <a:pt x="378556" y="0"/>
                </a:lnTo>
                <a:lnTo>
                  <a:pt x="378556" y="297640"/>
                </a:lnTo>
                <a:lnTo>
                  <a:pt x="0" y="2976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44845" y="7771990"/>
            <a:ext cx="1486310" cy="1486310"/>
          </a:xfrm>
          <a:custGeom>
            <a:avLst/>
            <a:gdLst/>
            <a:ahLst/>
            <a:cxnLst/>
            <a:rect r="r" b="b" t="t" l="l"/>
            <a:pathLst>
              <a:path h="1486310" w="1486310">
                <a:moveTo>
                  <a:pt x="0" y="0"/>
                </a:moveTo>
                <a:lnTo>
                  <a:pt x="1486310" y="0"/>
                </a:lnTo>
                <a:lnTo>
                  <a:pt x="1486310" y="1486310"/>
                </a:lnTo>
                <a:lnTo>
                  <a:pt x="0" y="1486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647070" y="-102870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28700" y="7132043"/>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039884">
            <a:off x="15065458" y="8051221"/>
            <a:ext cx="1241856" cy="1523750"/>
          </a:xfrm>
          <a:custGeom>
            <a:avLst/>
            <a:gdLst/>
            <a:ahLst/>
            <a:cxnLst/>
            <a:rect r="r" b="b" t="t" l="l"/>
            <a:pathLst>
              <a:path h="1523750" w="1241856">
                <a:moveTo>
                  <a:pt x="0" y="0"/>
                </a:moveTo>
                <a:lnTo>
                  <a:pt x="1241856" y="0"/>
                </a:lnTo>
                <a:lnTo>
                  <a:pt x="1241856" y="1523751"/>
                </a:lnTo>
                <a:lnTo>
                  <a:pt x="0" y="1523751"/>
                </a:lnTo>
                <a:lnTo>
                  <a:pt x="0" y="0"/>
                </a:lnTo>
                <a:close/>
              </a:path>
            </a:pathLst>
          </a:custGeom>
          <a:blipFill>
            <a:blip r:embed="rId8"/>
            <a:stretch>
              <a:fillRect l="0" t="0" r="0" b="0"/>
            </a:stretch>
          </a:blipFill>
        </p:spPr>
      </p:sp>
      <p:sp>
        <p:nvSpPr>
          <p:cNvPr name="Freeform 7" id="7"/>
          <p:cNvSpPr/>
          <p:nvPr/>
        </p:nvSpPr>
        <p:spPr>
          <a:xfrm flipH="false" flipV="false" rot="0">
            <a:off x="457042" y="9048781"/>
            <a:ext cx="1143315" cy="743155"/>
          </a:xfrm>
          <a:custGeom>
            <a:avLst/>
            <a:gdLst/>
            <a:ahLst/>
            <a:cxnLst/>
            <a:rect r="r" b="b" t="t" l="l"/>
            <a:pathLst>
              <a:path h="743155" w="1143315">
                <a:moveTo>
                  <a:pt x="0" y="0"/>
                </a:moveTo>
                <a:lnTo>
                  <a:pt x="1143316" y="0"/>
                </a:lnTo>
                <a:lnTo>
                  <a:pt x="1143316" y="743154"/>
                </a:lnTo>
                <a:lnTo>
                  <a:pt x="0" y="743154"/>
                </a:lnTo>
                <a:lnTo>
                  <a:pt x="0" y="0"/>
                </a:lnTo>
                <a:close/>
              </a:path>
            </a:pathLst>
          </a:custGeom>
          <a:blipFill>
            <a:blip r:embed="rId9"/>
            <a:stretch>
              <a:fillRect l="0" t="0" r="0" b="0"/>
            </a:stretch>
          </a:blipFill>
        </p:spPr>
      </p:sp>
      <p:sp>
        <p:nvSpPr>
          <p:cNvPr name="Freeform 8" id="8"/>
          <p:cNvSpPr/>
          <p:nvPr/>
        </p:nvSpPr>
        <p:spPr>
          <a:xfrm flipH="false" flipV="false" rot="-1177111">
            <a:off x="17137824" y="538917"/>
            <a:ext cx="2300353" cy="2208338"/>
          </a:xfrm>
          <a:custGeom>
            <a:avLst/>
            <a:gdLst/>
            <a:ahLst/>
            <a:cxnLst/>
            <a:rect r="r" b="b" t="t" l="l"/>
            <a:pathLst>
              <a:path h="2208338" w="2300353">
                <a:moveTo>
                  <a:pt x="0" y="0"/>
                </a:moveTo>
                <a:lnTo>
                  <a:pt x="2300352" y="0"/>
                </a:lnTo>
                <a:lnTo>
                  <a:pt x="2300352" y="2208338"/>
                </a:lnTo>
                <a:lnTo>
                  <a:pt x="0" y="2208338"/>
                </a:lnTo>
                <a:lnTo>
                  <a:pt x="0" y="0"/>
                </a:lnTo>
                <a:close/>
              </a:path>
            </a:pathLst>
          </a:custGeom>
          <a:blipFill>
            <a:blip r:embed="rId10"/>
            <a:stretch>
              <a:fillRect l="0" t="0" r="0" b="0"/>
            </a:stretch>
          </a:blipFill>
        </p:spPr>
      </p:sp>
      <p:sp>
        <p:nvSpPr>
          <p:cNvPr name="Freeform 9" id="9"/>
          <p:cNvSpPr/>
          <p:nvPr/>
        </p:nvSpPr>
        <p:spPr>
          <a:xfrm flipH="false" flipV="false" rot="1509622">
            <a:off x="2440434" y="9246660"/>
            <a:ext cx="2798688" cy="1766672"/>
          </a:xfrm>
          <a:custGeom>
            <a:avLst/>
            <a:gdLst/>
            <a:ahLst/>
            <a:cxnLst/>
            <a:rect r="r" b="b" t="t" l="l"/>
            <a:pathLst>
              <a:path h="1766672" w="2798688">
                <a:moveTo>
                  <a:pt x="0" y="0"/>
                </a:moveTo>
                <a:lnTo>
                  <a:pt x="2798688" y="0"/>
                </a:lnTo>
                <a:lnTo>
                  <a:pt x="2798688" y="1766672"/>
                </a:lnTo>
                <a:lnTo>
                  <a:pt x="0" y="1766672"/>
                </a:lnTo>
                <a:lnTo>
                  <a:pt x="0" y="0"/>
                </a:lnTo>
                <a:close/>
              </a:path>
            </a:pathLst>
          </a:custGeom>
          <a:blipFill>
            <a:blip r:embed="rId11"/>
            <a:stretch>
              <a:fillRect l="0" t="0" r="0" b="0"/>
            </a:stretch>
          </a:blipFill>
        </p:spPr>
      </p:sp>
      <p:grpSp>
        <p:nvGrpSpPr>
          <p:cNvPr name="Group 10" id="10"/>
          <p:cNvGrpSpPr/>
          <p:nvPr/>
        </p:nvGrpSpPr>
        <p:grpSpPr>
          <a:xfrm rot="0">
            <a:off x="8144317" y="4782202"/>
            <a:ext cx="9114983" cy="3215613"/>
            <a:chOff x="0" y="0"/>
            <a:chExt cx="12153311" cy="4287484"/>
          </a:xfrm>
        </p:grpSpPr>
        <p:grpSp>
          <p:nvGrpSpPr>
            <p:cNvPr name="Group 11" id="11"/>
            <p:cNvGrpSpPr/>
            <p:nvPr/>
          </p:nvGrpSpPr>
          <p:grpSpPr>
            <a:xfrm rot="0">
              <a:off x="0" y="0"/>
              <a:ext cx="12153311" cy="4287484"/>
              <a:chOff x="0" y="0"/>
              <a:chExt cx="2400654" cy="846910"/>
            </a:xfrm>
          </p:grpSpPr>
          <p:sp>
            <p:nvSpPr>
              <p:cNvPr name="Freeform 12" id="12"/>
              <p:cNvSpPr/>
              <p:nvPr/>
            </p:nvSpPr>
            <p:spPr>
              <a:xfrm flipH="false" flipV="false" rot="0">
                <a:off x="0" y="0"/>
                <a:ext cx="2400654" cy="846911"/>
              </a:xfrm>
              <a:custGeom>
                <a:avLst/>
                <a:gdLst/>
                <a:ahLst/>
                <a:cxnLst/>
                <a:rect r="r" b="b" t="t" l="l"/>
                <a:pathLst>
                  <a:path h="846911" w="2400654">
                    <a:moveTo>
                      <a:pt x="43317" y="0"/>
                    </a:moveTo>
                    <a:lnTo>
                      <a:pt x="2357337" y="0"/>
                    </a:lnTo>
                    <a:cubicBezTo>
                      <a:pt x="2368825" y="0"/>
                      <a:pt x="2379843" y="4564"/>
                      <a:pt x="2387967" y="12687"/>
                    </a:cubicBezTo>
                    <a:cubicBezTo>
                      <a:pt x="2396090" y="20811"/>
                      <a:pt x="2400654" y="31829"/>
                      <a:pt x="2400654" y="43317"/>
                    </a:cubicBezTo>
                    <a:lnTo>
                      <a:pt x="2400654" y="803593"/>
                    </a:lnTo>
                    <a:cubicBezTo>
                      <a:pt x="2400654" y="815082"/>
                      <a:pt x="2396090" y="826099"/>
                      <a:pt x="2387967" y="834223"/>
                    </a:cubicBezTo>
                    <a:cubicBezTo>
                      <a:pt x="2379843" y="842347"/>
                      <a:pt x="2368825" y="846911"/>
                      <a:pt x="2357337" y="846911"/>
                    </a:cubicBezTo>
                    <a:lnTo>
                      <a:pt x="43317" y="846911"/>
                    </a:lnTo>
                    <a:cubicBezTo>
                      <a:pt x="31829" y="846911"/>
                      <a:pt x="20811" y="842347"/>
                      <a:pt x="12687" y="834223"/>
                    </a:cubicBezTo>
                    <a:cubicBezTo>
                      <a:pt x="4564" y="826099"/>
                      <a:pt x="0" y="815082"/>
                      <a:pt x="0" y="803593"/>
                    </a:cubicBezTo>
                    <a:lnTo>
                      <a:pt x="0" y="43317"/>
                    </a:lnTo>
                    <a:cubicBezTo>
                      <a:pt x="0" y="31829"/>
                      <a:pt x="4564" y="20811"/>
                      <a:pt x="12687" y="12687"/>
                    </a:cubicBezTo>
                    <a:cubicBezTo>
                      <a:pt x="20811" y="4564"/>
                      <a:pt x="31829" y="0"/>
                      <a:pt x="43317" y="0"/>
                    </a:cubicBezTo>
                    <a:close/>
                  </a:path>
                </a:pathLst>
              </a:custGeom>
              <a:solidFill>
                <a:srgbClr val="421B0C"/>
              </a:solidFill>
            </p:spPr>
          </p:sp>
          <p:sp>
            <p:nvSpPr>
              <p:cNvPr name="TextBox 13" id="13"/>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758434" y="749282"/>
              <a:ext cx="10636443" cy="2750821"/>
            </a:xfrm>
            <a:prstGeom prst="rect">
              <a:avLst/>
            </a:prstGeom>
          </p:spPr>
          <p:txBody>
            <a:bodyPr anchor="t" rtlCol="false" tIns="0" lIns="0" bIns="0" rIns="0">
              <a:spAutoFit/>
            </a:bodyPr>
            <a:lstStyle/>
            <a:p>
              <a:pPr>
                <a:lnSpc>
                  <a:spcPts val="3359"/>
                </a:lnSpc>
                <a:spcBef>
                  <a:spcPct val="0"/>
                </a:spcBef>
              </a:pPr>
              <a:r>
                <a:rPr lang="en-US" sz="2399">
                  <a:solidFill>
                    <a:srgbClr val="FFFFFF"/>
                  </a:solidFill>
                  <a:latin typeface="Open Sans Bold"/>
                </a:rPr>
                <a:t>McDonald’s</a:t>
              </a:r>
              <a:r>
                <a:rPr lang="en-US" sz="2399">
                  <a:solidFill>
                    <a:srgbClr val="FFFFFF"/>
                  </a:solidFill>
                  <a:latin typeface="Open Sans"/>
                </a:rPr>
                <a:t> ran a National Cheeseburger Day promotion that lowered the price of their Double Cheeseburger to just 50 cents. A high volume of deal-seeking customers crashed the McDonald’s app trying to access the promotion.</a:t>
              </a:r>
            </a:p>
          </p:txBody>
        </p:sp>
      </p:grpSp>
      <p:sp>
        <p:nvSpPr>
          <p:cNvPr name="Freeform 15" id="15"/>
          <p:cNvSpPr/>
          <p:nvPr/>
        </p:nvSpPr>
        <p:spPr>
          <a:xfrm flipH="false" flipV="false" rot="0">
            <a:off x="8144317" y="2412072"/>
            <a:ext cx="2886179" cy="2187484"/>
          </a:xfrm>
          <a:custGeom>
            <a:avLst/>
            <a:gdLst/>
            <a:ahLst/>
            <a:cxnLst/>
            <a:rect r="r" b="b" t="t" l="l"/>
            <a:pathLst>
              <a:path h="2187484" w="2886179">
                <a:moveTo>
                  <a:pt x="0" y="0"/>
                </a:moveTo>
                <a:lnTo>
                  <a:pt x="2886179" y="0"/>
                </a:lnTo>
                <a:lnTo>
                  <a:pt x="2886179" y="2187483"/>
                </a:lnTo>
                <a:lnTo>
                  <a:pt x="0" y="2187483"/>
                </a:lnTo>
                <a:lnTo>
                  <a:pt x="0" y="0"/>
                </a:lnTo>
                <a:close/>
              </a:path>
            </a:pathLst>
          </a:custGeom>
          <a:blipFill>
            <a:blip r:embed="rId12"/>
            <a:stretch>
              <a:fillRect l="0" t="0" r="0" b="0"/>
            </a:stretch>
          </a:blipFill>
        </p:spPr>
      </p:sp>
      <p:sp>
        <p:nvSpPr>
          <p:cNvPr name="Freeform 16" id="16"/>
          <p:cNvSpPr/>
          <p:nvPr/>
        </p:nvSpPr>
        <p:spPr>
          <a:xfrm flipH="false" flipV="false" rot="0">
            <a:off x="1328846" y="3617942"/>
            <a:ext cx="6338342" cy="4897203"/>
          </a:xfrm>
          <a:custGeom>
            <a:avLst/>
            <a:gdLst/>
            <a:ahLst/>
            <a:cxnLst/>
            <a:rect r="r" b="b" t="t" l="l"/>
            <a:pathLst>
              <a:path h="4897203" w="6338342">
                <a:moveTo>
                  <a:pt x="0" y="0"/>
                </a:moveTo>
                <a:lnTo>
                  <a:pt x="6338342" y="0"/>
                </a:lnTo>
                <a:lnTo>
                  <a:pt x="6338342" y="4897203"/>
                </a:lnTo>
                <a:lnTo>
                  <a:pt x="0" y="4897203"/>
                </a:lnTo>
                <a:lnTo>
                  <a:pt x="0" y="0"/>
                </a:lnTo>
                <a:close/>
              </a:path>
            </a:pathLst>
          </a:custGeom>
          <a:blipFill>
            <a:blip r:embed="rId13"/>
            <a:stretch>
              <a:fillRect l="0" t="0" r="0" b="0"/>
            </a:stretch>
          </a:blipFill>
        </p:spPr>
      </p:sp>
      <p:sp>
        <p:nvSpPr>
          <p:cNvPr name="TextBox 17" id="17"/>
          <p:cNvSpPr txBox="true"/>
          <p:nvPr/>
        </p:nvSpPr>
        <p:spPr>
          <a:xfrm rot="0">
            <a:off x="1328846" y="1566886"/>
            <a:ext cx="12228169" cy="1605061"/>
          </a:xfrm>
          <a:prstGeom prst="rect">
            <a:avLst/>
          </a:prstGeom>
        </p:spPr>
        <p:txBody>
          <a:bodyPr anchor="t" rtlCol="false" tIns="0" lIns="0" bIns="0" rIns="0">
            <a:spAutoFit/>
          </a:bodyPr>
          <a:lstStyle/>
          <a:p>
            <a:pPr>
              <a:lnSpc>
                <a:spcPts val="5319"/>
              </a:lnSpc>
            </a:pPr>
            <a:r>
              <a:rPr lang="en-US" sz="3799">
                <a:solidFill>
                  <a:srgbClr val="FFFFFF"/>
                </a:solidFill>
                <a:latin typeface="Anton"/>
              </a:rPr>
              <a:t>2023 National Cheeseburger Day</a:t>
            </a:r>
          </a:p>
          <a:p>
            <a:pPr>
              <a:lnSpc>
                <a:spcPts val="7839"/>
              </a:lnSpc>
              <a:spcBef>
                <a:spcPct val="0"/>
              </a:spcBef>
            </a:pPr>
            <a:r>
              <a:rPr lang="en-US" sz="5599">
                <a:solidFill>
                  <a:srgbClr val="FFB046"/>
                </a:solidFill>
                <a:latin typeface="Anton"/>
              </a:rPr>
              <a:t>When Technology Fails</a:t>
            </a:r>
          </a:p>
        </p:txBody>
      </p:sp>
      <p:sp>
        <p:nvSpPr>
          <p:cNvPr name="TextBox 18" id="18"/>
          <p:cNvSpPr txBox="true"/>
          <p:nvPr/>
        </p:nvSpPr>
        <p:spPr>
          <a:xfrm rot="0">
            <a:off x="1028700" y="525183"/>
            <a:ext cx="2890668" cy="198120"/>
          </a:xfrm>
          <a:prstGeom prst="rect">
            <a:avLst/>
          </a:prstGeom>
        </p:spPr>
        <p:txBody>
          <a:bodyPr anchor="t" rtlCol="false" tIns="0" lIns="0" bIns="0" rIns="0">
            <a:spAutoFit/>
          </a:bodyPr>
          <a:lstStyle/>
          <a:p>
            <a:pPr>
              <a:lnSpc>
                <a:spcPts val="1680"/>
              </a:lnSpc>
              <a:spcBef>
                <a:spcPct val="0"/>
              </a:spcBef>
            </a:pPr>
            <a:r>
              <a:rPr lang="en-US" sz="1200">
                <a:solidFill>
                  <a:srgbClr val="FFFFFF"/>
                </a:solidFill>
                <a:latin typeface="Open Sans Bold"/>
              </a:rPr>
              <a:t>National Cheeseburger Day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DAFvAlVuOHA</dc:identifier>
  <dcterms:modified xsi:type="dcterms:W3CDTF">2011-08-01T06:04:30Z</dcterms:modified>
  <cp:revision>1</cp:revision>
  <dc:title>Mktg Currents - National Cheeseburger Day Promotions</dc:title>
</cp:coreProperties>
</file>