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7" r:id="rId20"/>
    <p:sldId id="274" r:id="rId21"/>
    <p:sldId id="276" r:id="rId22"/>
    <p:sldId id="275" r:id="rId23"/>
  </p:sldIdLst>
  <p:sldSz cx="18288000" cy="10287000"/>
  <p:notesSz cx="6858000" cy="9144000"/>
  <p:embeddedFontLst>
    <p:embeddedFont>
      <p:font typeface="Anton" pitchFamily="2" charset="77"/>
      <p:regular r:id="rId24"/>
    </p:embeddedFont>
    <p:embeddedFont>
      <p:font typeface="Calibri" panose="020F0502020204030204" pitchFamily="34" charset="0"/>
      <p:regular r:id="rId25"/>
      <p:bold r:id="rId26"/>
      <p:italic r:id="rId27"/>
      <p:boldItalic r:id="rId28"/>
    </p:embeddedFont>
    <p:embeddedFont>
      <p:font typeface="ITC Motter Corpus Condensed" panose="02000506040000020004" pitchFamily="2" charset="77"/>
      <p:regular r:id="rId29"/>
    </p:embeddedFont>
    <p:embeddedFont>
      <p:font typeface="Open Sans Bold" pitchFamily="2" charset="0"/>
      <p:regular r:id="rId30"/>
      <p:bold r:id="rId31"/>
    </p:embeddedFont>
    <p:embeddedFont>
      <p:font typeface="Proxima Nova" panose="02000506030000020004" pitchFamily="2" charset="0"/>
      <p:regular r:id="rId32"/>
    </p:embeddedFont>
    <p:embeddedFont>
      <p:font typeface="Proxima Nova Bold" panose="02000506030000020004" pitchFamily="2" charset="0"/>
      <p:regular r:id="rId33"/>
      <p:bold r:id="rId34"/>
    </p:embeddedFont>
    <p:embeddedFont>
      <p:font typeface="Quattrocento Bold" panose="02020802030000000404" pitchFamily="18" charset="0"/>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2" autoAdjust="0"/>
    <p:restoredTop sz="94609" autoAdjust="0"/>
  </p:normalViewPr>
  <p:slideViewPr>
    <p:cSldViewPr snapToGrid="0">
      <p:cViewPr varScale="1">
        <p:scale>
          <a:sx n="69" d="100"/>
          <a:sy n="69" d="100"/>
        </p:scale>
        <p:origin x="824"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FM9MKRKjbWk&amp;t=105s" TargetMode="External"/><Relationship Id="rId2" Type="http://schemas.openxmlformats.org/officeDocument/2006/relationships/slideLayout" Target="../slideLayouts/slideLayout7.xml"/><Relationship Id="rId1" Type="http://schemas.openxmlformats.org/officeDocument/2006/relationships/video" Target="https://www.youtube.com/embed/FM9MKRKjbWk?start=105&amp;feature=oembed" TargetMode="External"/><Relationship Id="rId5" Type="http://schemas.openxmlformats.org/officeDocument/2006/relationships/image" Target="../media/image3.pn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OgBpATzodQ8" TargetMode="External"/><Relationship Id="rId2" Type="http://schemas.openxmlformats.org/officeDocument/2006/relationships/slideLayout" Target="../slideLayouts/slideLayout7.xml"/><Relationship Id="rId1" Type="http://schemas.openxmlformats.org/officeDocument/2006/relationships/video" Target="https://www.youtube.com/embed/OgBpATzodQ8?feature=oembed" TargetMode="External"/><Relationship Id="rId5" Type="http://schemas.openxmlformats.org/officeDocument/2006/relationships/image" Target="../media/image13.pn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18" Type="http://schemas.openxmlformats.org/officeDocument/2006/relationships/image" Target="../media/image36.png"/><Relationship Id="rId3" Type="http://schemas.openxmlformats.org/officeDocument/2006/relationships/image" Target="../media/image49.png"/><Relationship Id="rId21" Type="http://schemas.openxmlformats.org/officeDocument/2006/relationships/image" Target="../media/image39.svg"/><Relationship Id="rId7" Type="http://schemas.openxmlformats.org/officeDocument/2006/relationships/image" Target="../media/image25.svg"/><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image" Target="../media/image48.png"/><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51.png"/><Relationship Id="rId15" Type="http://schemas.openxmlformats.org/officeDocument/2006/relationships/image" Target="../media/image33.svg"/><Relationship Id="rId10" Type="http://schemas.openxmlformats.org/officeDocument/2006/relationships/image" Target="../media/image28.png"/><Relationship Id="rId19" Type="http://schemas.openxmlformats.org/officeDocument/2006/relationships/image" Target="../media/image37.svg"/><Relationship Id="rId4" Type="http://schemas.openxmlformats.org/officeDocument/2006/relationships/image" Target="../media/image50.png"/><Relationship Id="rId9" Type="http://schemas.openxmlformats.org/officeDocument/2006/relationships/image" Target="../media/image27.svg"/><Relationship Id="rId14" Type="http://schemas.openxmlformats.org/officeDocument/2006/relationships/image" Target="../media/image32.png"/><Relationship Id="rId22"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18" Type="http://schemas.openxmlformats.org/officeDocument/2006/relationships/image" Target="../media/image68.png"/><Relationship Id="rId3" Type="http://schemas.openxmlformats.org/officeDocument/2006/relationships/image" Target="../media/image53.png"/><Relationship Id="rId21" Type="http://schemas.openxmlformats.org/officeDocument/2006/relationships/image" Target="../media/image71.sv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7.svg"/><Relationship Id="rId2" Type="http://schemas.openxmlformats.org/officeDocument/2006/relationships/image" Target="../media/image52.pn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png"/><Relationship Id="rId15" Type="http://schemas.openxmlformats.org/officeDocument/2006/relationships/image" Target="../media/image65.svg"/><Relationship Id="rId10" Type="http://schemas.openxmlformats.org/officeDocument/2006/relationships/image" Target="../media/image60.png"/><Relationship Id="rId19" Type="http://schemas.openxmlformats.org/officeDocument/2006/relationships/image" Target="../media/image69.sv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64.png"/><Relationship Id="rId22"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9.svg"/><Relationship Id="rId7" Type="http://schemas.openxmlformats.org/officeDocument/2006/relationships/image" Target="../media/image25.svg"/><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image" Target="../media/image20.png"/><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png"/><Relationship Id="rId15" Type="http://schemas.openxmlformats.org/officeDocument/2006/relationships/image" Target="../media/image33.svg"/><Relationship Id="rId10" Type="http://schemas.openxmlformats.org/officeDocument/2006/relationships/image" Target="../media/image28.png"/><Relationship Id="rId19" Type="http://schemas.openxmlformats.org/officeDocument/2006/relationships/image" Target="../media/image37.sv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 Id="rId2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8661"/>
            <a:ext cx="18288000" cy="10278339"/>
          </a:xfrm>
          <a:custGeom>
            <a:avLst/>
            <a:gdLst/>
            <a:ahLst/>
            <a:cxnLst/>
            <a:rect l="l" t="t" r="r" b="b"/>
            <a:pathLst>
              <a:path w="18288000" h="10278339">
                <a:moveTo>
                  <a:pt x="18288000" y="0"/>
                </a:moveTo>
                <a:lnTo>
                  <a:pt x="0" y="0"/>
                </a:lnTo>
                <a:lnTo>
                  <a:pt x="0" y="10278339"/>
                </a:lnTo>
                <a:lnTo>
                  <a:pt x="18288000" y="10278339"/>
                </a:lnTo>
                <a:lnTo>
                  <a:pt x="18288000" y="0"/>
                </a:lnTo>
                <a:close/>
              </a:path>
            </a:pathLst>
          </a:custGeom>
          <a:blipFill>
            <a:blip r:embed="rId2"/>
            <a:stretch>
              <a:fillRect l="-11197" t="-2312" r="-17074" b="-49746"/>
            </a:stretch>
          </a:blipFill>
        </p:spPr>
      </p:sp>
      <p:sp>
        <p:nvSpPr>
          <p:cNvPr id="3" name="TextBox 3"/>
          <p:cNvSpPr txBox="1"/>
          <p:nvPr/>
        </p:nvSpPr>
        <p:spPr>
          <a:xfrm>
            <a:off x="1028700" y="963648"/>
            <a:ext cx="16102543" cy="1793867"/>
          </a:xfrm>
          <a:prstGeom prst="rect">
            <a:avLst/>
          </a:prstGeom>
        </p:spPr>
        <p:txBody>
          <a:bodyPr lIns="0" tIns="0" rIns="0" bIns="0" rtlCol="0" anchor="t">
            <a:spAutoFit/>
          </a:bodyPr>
          <a:lstStyle/>
          <a:p>
            <a:pPr marL="0" lvl="0" indent="0" algn="ctr">
              <a:lnSpc>
                <a:spcPts val="13204"/>
              </a:lnSpc>
            </a:pPr>
            <a:r>
              <a:rPr lang="en-US" sz="13899" spc="-138">
                <a:solidFill>
                  <a:srgbClr val="FFFFFF"/>
                </a:solidFill>
                <a:latin typeface="Anton"/>
              </a:rPr>
              <a:t>NFL CONCESSIONS</a:t>
            </a:r>
          </a:p>
        </p:txBody>
      </p:sp>
      <p:grpSp>
        <p:nvGrpSpPr>
          <p:cNvPr id="4" name="Group 4"/>
          <p:cNvGrpSpPr/>
          <p:nvPr/>
        </p:nvGrpSpPr>
        <p:grpSpPr>
          <a:xfrm>
            <a:off x="11069282" y="2398333"/>
            <a:ext cx="4946040" cy="1656391"/>
            <a:chOff x="0" y="0"/>
            <a:chExt cx="6594720" cy="2208522"/>
          </a:xfrm>
        </p:grpSpPr>
        <p:grpSp>
          <p:nvGrpSpPr>
            <p:cNvPr id="5" name="Group 5"/>
            <p:cNvGrpSpPr/>
            <p:nvPr/>
          </p:nvGrpSpPr>
          <p:grpSpPr>
            <a:xfrm rot="-171589">
              <a:off x="42999" y="161194"/>
              <a:ext cx="6508722" cy="1886133"/>
              <a:chOff x="0" y="0"/>
              <a:chExt cx="1491348" cy="432171"/>
            </a:xfrm>
          </p:grpSpPr>
          <p:sp>
            <p:nvSpPr>
              <p:cNvPr id="6" name="Freeform 6"/>
              <p:cNvSpPr/>
              <p:nvPr/>
            </p:nvSpPr>
            <p:spPr>
              <a:xfrm>
                <a:off x="0" y="0"/>
                <a:ext cx="1491348" cy="432171"/>
              </a:xfrm>
              <a:custGeom>
                <a:avLst/>
                <a:gdLst/>
                <a:ahLst/>
                <a:cxnLst/>
                <a:rect l="l" t="t" r="r" b="b"/>
                <a:pathLst>
                  <a:path w="1491348" h="432171">
                    <a:moveTo>
                      <a:pt x="46022" y="0"/>
                    </a:moveTo>
                    <a:lnTo>
                      <a:pt x="1445326" y="0"/>
                    </a:lnTo>
                    <a:cubicBezTo>
                      <a:pt x="1457532" y="0"/>
                      <a:pt x="1469237" y="4849"/>
                      <a:pt x="1477868" y="13479"/>
                    </a:cubicBezTo>
                    <a:cubicBezTo>
                      <a:pt x="1486499" y="22110"/>
                      <a:pt x="1491348" y="33816"/>
                      <a:pt x="1491348" y="46022"/>
                    </a:cubicBezTo>
                    <a:lnTo>
                      <a:pt x="1491348" y="386149"/>
                    </a:lnTo>
                    <a:cubicBezTo>
                      <a:pt x="1491348" y="411566"/>
                      <a:pt x="1470743" y="432171"/>
                      <a:pt x="1445326" y="432171"/>
                    </a:cubicBezTo>
                    <a:lnTo>
                      <a:pt x="46022" y="432171"/>
                    </a:lnTo>
                    <a:cubicBezTo>
                      <a:pt x="33816" y="432171"/>
                      <a:pt x="22110" y="427322"/>
                      <a:pt x="13479" y="418691"/>
                    </a:cubicBezTo>
                    <a:cubicBezTo>
                      <a:pt x="4849" y="410061"/>
                      <a:pt x="0" y="398355"/>
                      <a:pt x="0" y="386149"/>
                    </a:cubicBezTo>
                    <a:lnTo>
                      <a:pt x="0" y="46022"/>
                    </a:lnTo>
                    <a:cubicBezTo>
                      <a:pt x="0" y="33816"/>
                      <a:pt x="4849" y="22110"/>
                      <a:pt x="13479" y="13479"/>
                    </a:cubicBezTo>
                    <a:cubicBezTo>
                      <a:pt x="22110" y="4849"/>
                      <a:pt x="33816" y="0"/>
                      <a:pt x="46022" y="0"/>
                    </a:cubicBezTo>
                    <a:close/>
                  </a:path>
                </a:pathLst>
              </a:custGeom>
              <a:solidFill>
                <a:srgbClr val="2B4DEA"/>
              </a:solidFill>
            </p:spPr>
          </p:sp>
          <p:sp>
            <p:nvSpPr>
              <p:cNvPr id="7" name="TextBox 7"/>
              <p:cNvSpPr txBox="1"/>
              <p:nvPr/>
            </p:nvSpPr>
            <p:spPr>
              <a:xfrm>
                <a:off x="0" y="-28575"/>
                <a:ext cx="812800" cy="841375"/>
              </a:xfrm>
              <a:prstGeom prst="rect">
                <a:avLst/>
              </a:prstGeom>
            </p:spPr>
            <p:txBody>
              <a:bodyPr lIns="37656" tIns="37656" rIns="37656" bIns="37656" rtlCol="0" anchor="ctr"/>
              <a:lstStyle/>
              <a:p>
                <a:pPr algn="ctr">
                  <a:lnSpc>
                    <a:spcPts val="404"/>
                  </a:lnSpc>
                </a:pPr>
                <a:endParaRPr/>
              </a:p>
            </p:txBody>
          </p:sp>
        </p:grpSp>
        <p:sp>
          <p:nvSpPr>
            <p:cNvPr id="8" name="TextBox 8"/>
            <p:cNvSpPr txBox="1"/>
            <p:nvPr/>
          </p:nvSpPr>
          <p:spPr>
            <a:xfrm rot="-171589">
              <a:off x="308275" y="714527"/>
              <a:ext cx="5981527" cy="993747"/>
            </a:xfrm>
            <a:prstGeom prst="rect">
              <a:avLst/>
            </a:prstGeom>
          </p:spPr>
          <p:txBody>
            <a:bodyPr lIns="0" tIns="0" rIns="0" bIns="0" rtlCol="0" anchor="t">
              <a:spAutoFit/>
            </a:bodyPr>
            <a:lstStyle/>
            <a:p>
              <a:pPr algn="ctr">
                <a:lnSpc>
                  <a:spcPts val="5380"/>
                </a:lnSpc>
              </a:pPr>
              <a:r>
                <a:rPr lang="en-US" sz="5123" spc="-51">
                  <a:solidFill>
                    <a:srgbClr val="FFFFFF"/>
                  </a:solidFill>
                  <a:latin typeface="ITC Motter Corpus Condensed"/>
                </a:rPr>
                <a:t>2023-24 MENUS</a:t>
              </a:r>
            </a:p>
          </p:txBody>
        </p:sp>
      </p:grpSp>
      <p:sp>
        <p:nvSpPr>
          <p:cNvPr id="10" name="Freeform 10"/>
          <p:cNvSpPr/>
          <p:nvPr/>
        </p:nvSpPr>
        <p:spPr>
          <a:xfrm rot="-159165">
            <a:off x="15008737" y="2032619"/>
            <a:ext cx="3594853" cy="2022105"/>
          </a:xfrm>
          <a:custGeom>
            <a:avLst/>
            <a:gdLst/>
            <a:ahLst/>
            <a:cxnLst/>
            <a:rect l="l" t="t" r="r" b="b"/>
            <a:pathLst>
              <a:path w="3594853" h="2022105">
                <a:moveTo>
                  <a:pt x="0" y="0"/>
                </a:moveTo>
                <a:lnTo>
                  <a:pt x="3594853" y="0"/>
                </a:lnTo>
                <a:lnTo>
                  <a:pt x="3594853" y="2022105"/>
                </a:lnTo>
                <a:lnTo>
                  <a:pt x="0" y="2022105"/>
                </a:lnTo>
                <a:lnTo>
                  <a:pt x="0" y="0"/>
                </a:lnTo>
                <a:close/>
              </a:path>
            </a:pathLst>
          </a:custGeom>
          <a:blipFill>
            <a:blip r:embed="rId3"/>
            <a:stretch>
              <a:fillRect/>
            </a:stretch>
          </a:blipFill>
        </p:spPr>
      </p:sp>
      <p:pic>
        <p:nvPicPr>
          <p:cNvPr id="11" name="Picture 10" descr="White text on a black background&#10;&#10;Description automatically generated">
            <a:extLst>
              <a:ext uri="{FF2B5EF4-FFF2-40B4-BE49-F238E27FC236}">
                <a16:creationId xmlns:a16="http://schemas.microsoft.com/office/drawing/2014/main" id="{553F5FF2-3889-4E09-9A18-E5C33E9E97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387" y="9226658"/>
            <a:ext cx="1870788" cy="61112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grpSp>
        <p:nvGrpSpPr>
          <p:cNvPr id="3" name="Group 3"/>
          <p:cNvGrpSpPr/>
          <p:nvPr/>
        </p:nvGrpSpPr>
        <p:grpSpPr>
          <a:xfrm>
            <a:off x="7388679" y="-30616"/>
            <a:ext cx="10899321" cy="10317616"/>
            <a:chOff x="0" y="0"/>
            <a:chExt cx="2870603" cy="2717397"/>
          </a:xfrm>
        </p:grpSpPr>
        <p:sp>
          <p:nvSpPr>
            <p:cNvPr id="4" name="Freeform 4"/>
            <p:cNvSpPr/>
            <p:nvPr/>
          </p:nvSpPr>
          <p:spPr>
            <a:xfrm>
              <a:off x="0" y="0"/>
              <a:ext cx="2870603" cy="2717397"/>
            </a:xfrm>
            <a:custGeom>
              <a:avLst/>
              <a:gdLst/>
              <a:ahLst/>
              <a:cxnLst/>
              <a:rect l="l" t="t" r="r" b="b"/>
              <a:pathLst>
                <a:path w="2870603" h="2717397">
                  <a:moveTo>
                    <a:pt x="0" y="0"/>
                  </a:moveTo>
                  <a:lnTo>
                    <a:pt x="2870603" y="0"/>
                  </a:lnTo>
                  <a:lnTo>
                    <a:pt x="2870603" y="2717397"/>
                  </a:lnTo>
                  <a:lnTo>
                    <a:pt x="0" y="2717397"/>
                  </a:lnTo>
                  <a:close/>
                </a:path>
              </a:pathLst>
            </a:custGeom>
            <a:solidFill>
              <a:srgbClr val="00000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3360"/>
                </a:lnSpc>
              </a:pPr>
              <a:endParaRPr/>
            </a:p>
          </p:txBody>
        </p:sp>
      </p:grpSp>
      <p:grpSp>
        <p:nvGrpSpPr>
          <p:cNvPr id="6" name="Group 6"/>
          <p:cNvGrpSpPr>
            <a:grpSpLocks noChangeAspect="1"/>
          </p:cNvGrpSpPr>
          <p:nvPr/>
        </p:nvGrpSpPr>
        <p:grpSpPr>
          <a:xfrm>
            <a:off x="7388679" y="-30616"/>
            <a:ext cx="5158830" cy="5158808"/>
            <a:chOff x="0" y="0"/>
            <a:chExt cx="6350026" cy="6350000"/>
          </a:xfrm>
        </p:grpSpPr>
        <p:sp>
          <p:nvSpPr>
            <p:cNvPr id="7" name="Freeform 7"/>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a:stretch>
                <a:fillRect l="-35379" t="-12449" r="-34817" b="-4051"/>
              </a:stretch>
            </a:blipFill>
          </p:spPr>
          <p:txBody>
            <a:bodyPr/>
            <a:lstStyle/>
            <a:p>
              <a:endParaRPr lang="en-US" dirty="0"/>
            </a:p>
          </p:txBody>
        </p:sp>
      </p:grpSp>
      <p:grpSp>
        <p:nvGrpSpPr>
          <p:cNvPr id="8" name="Group 8"/>
          <p:cNvGrpSpPr>
            <a:grpSpLocks noChangeAspect="1"/>
          </p:cNvGrpSpPr>
          <p:nvPr/>
        </p:nvGrpSpPr>
        <p:grpSpPr>
          <a:xfrm>
            <a:off x="7388679" y="5128192"/>
            <a:ext cx="5158829" cy="5158808"/>
            <a:chOff x="0" y="0"/>
            <a:chExt cx="6350025" cy="6350000"/>
          </a:xfrm>
        </p:grpSpPr>
        <p:sp>
          <p:nvSpPr>
            <p:cNvPr id="9" name="Freeform 9"/>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a:stretch>
                <a:fillRect l="-24086" r="-24086"/>
              </a:stretch>
            </a:blipFill>
          </p:spPr>
        </p:sp>
      </p:grpSp>
      <p:grpSp>
        <p:nvGrpSpPr>
          <p:cNvPr id="10" name="Group 10"/>
          <p:cNvGrpSpPr/>
          <p:nvPr/>
        </p:nvGrpSpPr>
        <p:grpSpPr>
          <a:xfrm>
            <a:off x="13125450" y="7077041"/>
            <a:ext cx="4388985" cy="1261110"/>
            <a:chOff x="0" y="0"/>
            <a:chExt cx="5851980" cy="1681480"/>
          </a:xfrm>
        </p:grpSpPr>
        <p:sp>
          <p:nvSpPr>
            <p:cNvPr id="11" name="TextBox 11"/>
            <p:cNvSpPr txBox="1"/>
            <p:nvPr/>
          </p:nvSpPr>
          <p:spPr>
            <a:xfrm>
              <a:off x="0" y="447040"/>
              <a:ext cx="5851980" cy="1234440"/>
            </a:xfrm>
            <a:prstGeom prst="rect">
              <a:avLst/>
            </a:prstGeom>
          </p:spPr>
          <p:txBody>
            <a:bodyPr lIns="0" tIns="0" rIns="0" bIns="0" rtlCol="0" anchor="t">
              <a:spAutoFit/>
            </a:bodyPr>
            <a:lstStyle/>
            <a:p>
              <a:pPr>
                <a:lnSpc>
                  <a:spcPts val="2520"/>
                </a:lnSpc>
              </a:pPr>
              <a:r>
                <a:rPr lang="en-US" sz="1800">
                  <a:solidFill>
                    <a:srgbClr val="FFFFFF"/>
                  </a:solidFill>
                  <a:latin typeface="Proxima Nova"/>
                </a:rPr>
                <a:t>Green chili chicken, nacho cheese and spicy crema layered on tortilla chips and topped with chili lime chicharrones. </a:t>
              </a:r>
            </a:p>
          </p:txBody>
        </p:sp>
        <p:sp>
          <p:nvSpPr>
            <p:cNvPr id="12" name="TextBox 12"/>
            <p:cNvSpPr txBox="1"/>
            <p:nvPr/>
          </p:nvSpPr>
          <p:spPr>
            <a:xfrm>
              <a:off x="0" y="-38100"/>
              <a:ext cx="5851980" cy="396240"/>
            </a:xfrm>
            <a:prstGeom prst="rect">
              <a:avLst/>
            </a:prstGeom>
          </p:spPr>
          <p:txBody>
            <a:bodyPr lIns="0" tIns="0" rIns="0" bIns="0" rtlCol="0" anchor="t">
              <a:spAutoFit/>
            </a:bodyPr>
            <a:lstStyle/>
            <a:p>
              <a:pPr>
                <a:lnSpc>
                  <a:spcPts val="2520"/>
                </a:lnSpc>
                <a:spcBef>
                  <a:spcPct val="0"/>
                </a:spcBef>
              </a:pPr>
              <a:r>
                <a:rPr lang="en-US" sz="1800">
                  <a:solidFill>
                    <a:srgbClr val="FFFFFF"/>
                  </a:solidFill>
                  <a:latin typeface="Proxima Nova Bold"/>
                </a:rPr>
                <a:t>Green Chili Chicken Nachos</a:t>
              </a:r>
            </a:p>
          </p:txBody>
        </p:sp>
      </p:grpSp>
      <p:grpSp>
        <p:nvGrpSpPr>
          <p:cNvPr id="13" name="Group 13"/>
          <p:cNvGrpSpPr/>
          <p:nvPr/>
        </p:nvGrpSpPr>
        <p:grpSpPr>
          <a:xfrm>
            <a:off x="13125450" y="1905426"/>
            <a:ext cx="4388985" cy="1261110"/>
            <a:chOff x="0" y="0"/>
            <a:chExt cx="5851980" cy="1681480"/>
          </a:xfrm>
        </p:grpSpPr>
        <p:sp>
          <p:nvSpPr>
            <p:cNvPr id="14" name="TextBox 14"/>
            <p:cNvSpPr txBox="1"/>
            <p:nvPr/>
          </p:nvSpPr>
          <p:spPr>
            <a:xfrm>
              <a:off x="0" y="447040"/>
              <a:ext cx="5851980" cy="1234440"/>
            </a:xfrm>
            <a:prstGeom prst="rect">
              <a:avLst/>
            </a:prstGeom>
          </p:spPr>
          <p:txBody>
            <a:bodyPr lIns="0" tIns="0" rIns="0" bIns="0" rtlCol="0" anchor="t">
              <a:spAutoFit/>
            </a:bodyPr>
            <a:lstStyle/>
            <a:p>
              <a:pPr>
                <a:lnSpc>
                  <a:spcPts val="2520"/>
                </a:lnSpc>
              </a:pPr>
              <a:r>
                <a:rPr lang="en-US" sz="1800">
                  <a:solidFill>
                    <a:srgbClr val="FFFFFF"/>
                  </a:solidFill>
                  <a:latin typeface="Proxima Nova"/>
                </a:rPr>
                <a:t>A 10-inch all-beef hot dog layered with warm chili con queso, lime-infused crema, guacamole and pico de gallo. </a:t>
              </a:r>
            </a:p>
          </p:txBody>
        </p:sp>
        <p:sp>
          <p:nvSpPr>
            <p:cNvPr id="15" name="TextBox 15"/>
            <p:cNvSpPr txBox="1"/>
            <p:nvPr/>
          </p:nvSpPr>
          <p:spPr>
            <a:xfrm>
              <a:off x="0" y="-38100"/>
              <a:ext cx="2322324" cy="396240"/>
            </a:xfrm>
            <a:prstGeom prst="rect">
              <a:avLst/>
            </a:prstGeom>
          </p:spPr>
          <p:txBody>
            <a:bodyPr lIns="0" tIns="0" rIns="0" bIns="0" rtlCol="0" anchor="t">
              <a:spAutoFit/>
            </a:bodyPr>
            <a:lstStyle/>
            <a:p>
              <a:pPr>
                <a:lnSpc>
                  <a:spcPts val="2520"/>
                </a:lnSpc>
                <a:spcBef>
                  <a:spcPct val="0"/>
                </a:spcBef>
              </a:pPr>
              <a:r>
                <a:rPr lang="en-US" sz="1800">
                  <a:solidFill>
                    <a:srgbClr val="FFFFFF"/>
                  </a:solidFill>
                  <a:latin typeface="Proxima Nova Bold"/>
                </a:rPr>
                <a:t>Fiesta Dog</a:t>
              </a:r>
            </a:p>
          </p:txBody>
        </p:sp>
      </p:grpSp>
      <p:grpSp>
        <p:nvGrpSpPr>
          <p:cNvPr id="16" name="Group 16"/>
          <p:cNvGrpSpPr/>
          <p:nvPr/>
        </p:nvGrpSpPr>
        <p:grpSpPr>
          <a:xfrm>
            <a:off x="381000" y="3771900"/>
            <a:ext cx="6201124" cy="2000445"/>
            <a:chOff x="0" y="0"/>
            <a:chExt cx="8268166" cy="2667259"/>
          </a:xfrm>
        </p:grpSpPr>
        <p:sp>
          <p:nvSpPr>
            <p:cNvPr id="17" name="TextBox 17"/>
            <p:cNvSpPr txBox="1"/>
            <p:nvPr/>
          </p:nvSpPr>
          <p:spPr>
            <a:xfrm>
              <a:off x="0" y="85725"/>
              <a:ext cx="8268166" cy="844782"/>
            </a:xfrm>
            <a:prstGeom prst="rect">
              <a:avLst/>
            </a:prstGeom>
          </p:spPr>
          <p:txBody>
            <a:bodyPr lIns="0" tIns="0" rIns="0" bIns="0" rtlCol="0" anchor="t">
              <a:spAutoFit/>
            </a:bodyPr>
            <a:lstStyle/>
            <a:p>
              <a:pPr marL="0" lvl="0" indent="0">
                <a:lnSpc>
                  <a:spcPts val="4600"/>
                </a:lnSpc>
                <a:spcBef>
                  <a:spcPct val="0"/>
                </a:spcBef>
              </a:pPr>
              <a:r>
                <a:rPr lang="en-US" sz="4600" dirty="0">
                  <a:solidFill>
                    <a:srgbClr val="000000"/>
                  </a:solidFill>
                  <a:latin typeface="Anton"/>
                </a:rPr>
                <a:t>San Francisco 49ers</a:t>
              </a:r>
            </a:p>
          </p:txBody>
        </p:sp>
        <p:sp>
          <p:nvSpPr>
            <p:cNvPr id="18" name="TextBox 18"/>
            <p:cNvSpPr txBox="1"/>
            <p:nvPr/>
          </p:nvSpPr>
          <p:spPr>
            <a:xfrm>
              <a:off x="0" y="959082"/>
              <a:ext cx="7897461" cy="919691"/>
            </a:xfrm>
            <a:prstGeom prst="rect">
              <a:avLst/>
            </a:prstGeom>
          </p:spPr>
          <p:txBody>
            <a:bodyPr lIns="0" tIns="0" rIns="0" bIns="0" rtlCol="0" anchor="t">
              <a:spAutoFit/>
            </a:bodyPr>
            <a:lstStyle/>
            <a:p>
              <a:pPr>
                <a:lnSpc>
                  <a:spcPts val="2800"/>
                </a:lnSpc>
              </a:pPr>
              <a:r>
                <a:rPr lang="en-US" sz="2000">
                  <a:solidFill>
                    <a:srgbClr val="000000"/>
                  </a:solidFill>
                  <a:latin typeface="Proxima Nova Bold"/>
                </a:rPr>
                <a:t>Levi’s Stadium</a:t>
              </a:r>
            </a:p>
            <a:p>
              <a:pPr>
                <a:lnSpc>
                  <a:spcPts val="2800"/>
                </a:lnSpc>
              </a:pPr>
              <a:r>
                <a:rPr lang="en-US" sz="2000">
                  <a:solidFill>
                    <a:srgbClr val="000000"/>
                  </a:solidFill>
                  <a:latin typeface="Proxima Nova Bold"/>
                </a:rPr>
                <a:t>San Francisco, CA</a:t>
              </a:r>
            </a:p>
          </p:txBody>
        </p:sp>
        <p:sp>
          <p:nvSpPr>
            <p:cNvPr id="19" name="TextBox 19"/>
            <p:cNvSpPr txBox="1"/>
            <p:nvPr/>
          </p:nvSpPr>
          <p:spPr>
            <a:xfrm>
              <a:off x="0" y="2217469"/>
              <a:ext cx="6507316" cy="449791"/>
            </a:xfrm>
            <a:prstGeom prst="rect">
              <a:avLst/>
            </a:prstGeom>
          </p:spPr>
          <p:txBody>
            <a:bodyPr lIns="0" tIns="0" rIns="0" bIns="0" rtlCol="0" anchor="t">
              <a:spAutoFit/>
            </a:bodyPr>
            <a:lstStyle/>
            <a:p>
              <a:pPr>
                <a:lnSpc>
                  <a:spcPts val="2800"/>
                </a:lnSpc>
              </a:pPr>
              <a:r>
                <a:rPr lang="en-US" sz="2000">
                  <a:solidFill>
                    <a:srgbClr val="000000"/>
                  </a:solidFill>
                  <a:latin typeface="Proxima Nova"/>
                </a:rPr>
                <a:t>Concessionaire: Levy</a:t>
              </a:r>
            </a:p>
          </p:txBody>
        </p:sp>
      </p:grpSp>
      <p:pic>
        <p:nvPicPr>
          <p:cNvPr id="20" name="Picture 19" descr="A black background with a black square&#10;&#10;Description automatically generated with medium confidence">
            <a:extLst>
              <a:ext uri="{FF2B5EF4-FFF2-40B4-BE49-F238E27FC236}">
                <a16:creationId xmlns:a16="http://schemas.microsoft.com/office/drawing/2014/main" id="{C12060B8-9F10-7D69-1007-AD52C653D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465" y="9213263"/>
            <a:ext cx="1852086" cy="612648"/>
          </a:xfrm>
          <a:prstGeom prst="rect">
            <a:avLst/>
          </a:prstGeom>
        </p:spPr>
      </p:pic>
    </p:spTree>
  </p:cSld>
  <p:clrMapOvr>
    <a:masterClrMapping/>
  </p:clrMapOvr>
  <p:transition>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grpSp>
        <p:nvGrpSpPr>
          <p:cNvPr id="2" name="Group 2"/>
          <p:cNvGrpSpPr/>
          <p:nvPr/>
        </p:nvGrpSpPr>
        <p:grpSpPr>
          <a:xfrm>
            <a:off x="0" y="3071812"/>
            <a:ext cx="18288000" cy="7215188"/>
            <a:chOff x="0" y="0"/>
            <a:chExt cx="4816593" cy="1900296"/>
          </a:xfrm>
        </p:grpSpPr>
        <p:sp>
          <p:nvSpPr>
            <p:cNvPr id="3" name="Freeform 3"/>
            <p:cNvSpPr/>
            <p:nvPr/>
          </p:nvSpPr>
          <p:spPr>
            <a:xfrm>
              <a:off x="0" y="0"/>
              <a:ext cx="4816592" cy="1900296"/>
            </a:xfrm>
            <a:custGeom>
              <a:avLst/>
              <a:gdLst/>
              <a:ahLst/>
              <a:cxnLst/>
              <a:rect l="l" t="t" r="r" b="b"/>
              <a:pathLst>
                <a:path w="4816592" h="1900296">
                  <a:moveTo>
                    <a:pt x="0" y="0"/>
                  </a:moveTo>
                  <a:lnTo>
                    <a:pt x="4816592" y="0"/>
                  </a:lnTo>
                  <a:lnTo>
                    <a:pt x="4816592" y="1900296"/>
                  </a:lnTo>
                  <a:lnTo>
                    <a:pt x="0" y="1900296"/>
                  </a:lnTo>
                  <a:close/>
                </a:path>
              </a:pathLst>
            </a:custGeom>
            <a:solidFill>
              <a:srgbClr val="00000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60"/>
                </a:lnSpc>
              </a:pPr>
              <a:endParaRPr/>
            </a:p>
          </p:txBody>
        </p:sp>
      </p:grpSp>
      <p:grpSp>
        <p:nvGrpSpPr>
          <p:cNvPr id="6" name="Group 6"/>
          <p:cNvGrpSpPr>
            <a:grpSpLocks noChangeAspect="1"/>
          </p:cNvGrpSpPr>
          <p:nvPr/>
        </p:nvGrpSpPr>
        <p:grpSpPr>
          <a:xfrm>
            <a:off x="2039967" y="3373417"/>
            <a:ext cx="4557845" cy="4557827"/>
            <a:chOff x="0" y="0"/>
            <a:chExt cx="6350025" cy="6350000"/>
          </a:xfrm>
        </p:grpSpPr>
        <p:sp>
          <p:nvSpPr>
            <p:cNvPr id="7" name="Freeform 7"/>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a:stretch>
                <a:fillRect l="-24086" r="-24086"/>
              </a:stretch>
            </a:blipFill>
          </p:spPr>
        </p:sp>
      </p:grpSp>
      <p:grpSp>
        <p:nvGrpSpPr>
          <p:cNvPr id="8" name="Group 8"/>
          <p:cNvGrpSpPr>
            <a:grpSpLocks noChangeAspect="1"/>
          </p:cNvGrpSpPr>
          <p:nvPr/>
        </p:nvGrpSpPr>
        <p:grpSpPr>
          <a:xfrm>
            <a:off x="6865077" y="3373417"/>
            <a:ext cx="4557845" cy="4557827"/>
            <a:chOff x="0" y="0"/>
            <a:chExt cx="6350025" cy="6350000"/>
          </a:xfrm>
        </p:grpSpPr>
        <p:sp>
          <p:nvSpPr>
            <p:cNvPr id="9" name="Freeform 9"/>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a:stretch>
                <a:fillRect l="-23990" r="-23990"/>
              </a:stretch>
            </a:blipFill>
          </p:spPr>
        </p:sp>
      </p:grpSp>
      <p:grpSp>
        <p:nvGrpSpPr>
          <p:cNvPr id="10" name="Group 10"/>
          <p:cNvGrpSpPr>
            <a:grpSpLocks noChangeAspect="1"/>
          </p:cNvGrpSpPr>
          <p:nvPr/>
        </p:nvGrpSpPr>
        <p:grpSpPr>
          <a:xfrm>
            <a:off x="11689623" y="3373417"/>
            <a:ext cx="4557845" cy="4557827"/>
            <a:chOff x="0" y="0"/>
            <a:chExt cx="6350025" cy="6350000"/>
          </a:xfrm>
        </p:grpSpPr>
        <p:sp>
          <p:nvSpPr>
            <p:cNvPr id="11" name="Freeform 11"/>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a:stretch>
                <a:fillRect l="-24086" r="-24086"/>
              </a:stretch>
            </a:blipFill>
          </p:spPr>
        </p:sp>
      </p:grpSp>
      <p:grpSp>
        <p:nvGrpSpPr>
          <p:cNvPr id="12" name="Group 12"/>
          <p:cNvGrpSpPr/>
          <p:nvPr/>
        </p:nvGrpSpPr>
        <p:grpSpPr>
          <a:xfrm>
            <a:off x="2039967" y="8134092"/>
            <a:ext cx="4557845" cy="1170940"/>
            <a:chOff x="0" y="0"/>
            <a:chExt cx="6077127" cy="1561254"/>
          </a:xfrm>
        </p:grpSpPr>
        <p:sp>
          <p:nvSpPr>
            <p:cNvPr id="13" name="TextBox 13"/>
            <p:cNvSpPr txBox="1"/>
            <p:nvPr/>
          </p:nvSpPr>
          <p:spPr>
            <a:xfrm>
              <a:off x="0" y="9525"/>
              <a:ext cx="6077127" cy="348615"/>
            </a:xfrm>
            <a:prstGeom prst="rect">
              <a:avLst/>
            </a:prstGeom>
          </p:spPr>
          <p:txBody>
            <a:bodyPr lIns="0" tIns="0" rIns="0" bIns="0" rtlCol="0" anchor="t">
              <a:spAutoFit/>
            </a:bodyPr>
            <a:lstStyle/>
            <a:p>
              <a:pPr>
                <a:lnSpc>
                  <a:spcPts val="2070"/>
                </a:lnSpc>
              </a:pPr>
              <a:r>
                <a:rPr lang="en-US" sz="1800">
                  <a:solidFill>
                    <a:srgbClr val="FFFFFF"/>
                  </a:solidFill>
                  <a:latin typeface="Proxima Nova Bold"/>
                </a:rPr>
                <a:t>ATL Mac </a:t>
              </a:r>
            </a:p>
          </p:txBody>
        </p:sp>
        <p:sp>
          <p:nvSpPr>
            <p:cNvPr id="14" name="TextBox 14"/>
            <p:cNvSpPr txBox="1"/>
            <p:nvPr/>
          </p:nvSpPr>
          <p:spPr>
            <a:xfrm>
              <a:off x="0" y="526838"/>
              <a:ext cx="6077127" cy="1034415"/>
            </a:xfrm>
            <a:prstGeom prst="rect">
              <a:avLst/>
            </a:prstGeom>
          </p:spPr>
          <p:txBody>
            <a:bodyPr lIns="0" tIns="0" rIns="0" bIns="0" rtlCol="0" anchor="t">
              <a:spAutoFit/>
            </a:bodyPr>
            <a:lstStyle/>
            <a:p>
              <a:pPr>
                <a:lnSpc>
                  <a:spcPts val="2070"/>
                </a:lnSpc>
              </a:pPr>
              <a:r>
                <a:rPr lang="en-US" sz="1800" dirty="0">
                  <a:solidFill>
                    <a:srgbClr val="FFFFFF"/>
                  </a:solidFill>
                  <a:latin typeface="Proxima Nova"/>
                </a:rPr>
                <a:t>Mac and cheese topped with chopped brisket, diced jalapeños, BBQ sauce and scallions.</a:t>
              </a:r>
            </a:p>
          </p:txBody>
        </p:sp>
      </p:grpSp>
      <p:grpSp>
        <p:nvGrpSpPr>
          <p:cNvPr id="15" name="Group 15"/>
          <p:cNvGrpSpPr/>
          <p:nvPr/>
        </p:nvGrpSpPr>
        <p:grpSpPr>
          <a:xfrm>
            <a:off x="6865077" y="8134092"/>
            <a:ext cx="4557845" cy="913765"/>
            <a:chOff x="0" y="0"/>
            <a:chExt cx="6077127" cy="1218354"/>
          </a:xfrm>
        </p:grpSpPr>
        <p:sp>
          <p:nvSpPr>
            <p:cNvPr id="16" name="TextBox 16"/>
            <p:cNvSpPr txBox="1"/>
            <p:nvPr/>
          </p:nvSpPr>
          <p:spPr>
            <a:xfrm>
              <a:off x="0" y="9525"/>
              <a:ext cx="6077127" cy="348615"/>
            </a:xfrm>
            <a:prstGeom prst="rect">
              <a:avLst/>
            </a:prstGeom>
          </p:spPr>
          <p:txBody>
            <a:bodyPr lIns="0" tIns="0" rIns="0" bIns="0" rtlCol="0" anchor="t">
              <a:spAutoFit/>
            </a:bodyPr>
            <a:lstStyle/>
            <a:p>
              <a:pPr>
                <a:lnSpc>
                  <a:spcPts val="2070"/>
                </a:lnSpc>
              </a:pPr>
              <a:r>
                <a:rPr lang="en-US" sz="1800">
                  <a:solidFill>
                    <a:srgbClr val="FFFFFF"/>
                  </a:solidFill>
                  <a:latin typeface="Proxima Nova Bold"/>
                </a:rPr>
                <a:t>Dirty Bird Mac </a:t>
              </a:r>
            </a:p>
          </p:txBody>
        </p:sp>
        <p:sp>
          <p:nvSpPr>
            <p:cNvPr id="17" name="TextBox 17"/>
            <p:cNvSpPr txBox="1"/>
            <p:nvPr/>
          </p:nvSpPr>
          <p:spPr>
            <a:xfrm>
              <a:off x="0" y="526838"/>
              <a:ext cx="6077127" cy="691515"/>
            </a:xfrm>
            <a:prstGeom prst="rect">
              <a:avLst/>
            </a:prstGeom>
          </p:spPr>
          <p:txBody>
            <a:bodyPr lIns="0" tIns="0" rIns="0" bIns="0" rtlCol="0" anchor="t">
              <a:spAutoFit/>
            </a:bodyPr>
            <a:lstStyle/>
            <a:p>
              <a:pPr>
                <a:lnSpc>
                  <a:spcPts val="2070"/>
                </a:lnSpc>
              </a:pPr>
              <a:r>
                <a:rPr lang="en-US" sz="1800">
                  <a:solidFill>
                    <a:srgbClr val="FFFFFF"/>
                  </a:solidFill>
                  <a:latin typeface="Proxima Nova"/>
                </a:rPr>
                <a:t>Mac and cheese topped with Buffalo chicken, blue cheese crumbles and scallions.</a:t>
              </a:r>
            </a:p>
          </p:txBody>
        </p:sp>
      </p:grpSp>
      <p:grpSp>
        <p:nvGrpSpPr>
          <p:cNvPr id="18" name="Group 18"/>
          <p:cNvGrpSpPr/>
          <p:nvPr/>
        </p:nvGrpSpPr>
        <p:grpSpPr>
          <a:xfrm>
            <a:off x="11689623" y="8134092"/>
            <a:ext cx="4557845" cy="1428115"/>
            <a:chOff x="0" y="0"/>
            <a:chExt cx="6077127" cy="1904154"/>
          </a:xfrm>
        </p:grpSpPr>
        <p:sp>
          <p:nvSpPr>
            <p:cNvPr id="19" name="TextBox 19"/>
            <p:cNvSpPr txBox="1"/>
            <p:nvPr/>
          </p:nvSpPr>
          <p:spPr>
            <a:xfrm>
              <a:off x="0" y="9525"/>
              <a:ext cx="6077127" cy="348615"/>
            </a:xfrm>
            <a:prstGeom prst="rect">
              <a:avLst/>
            </a:prstGeom>
          </p:spPr>
          <p:txBody>
            <a:bodyPr lIns="0" tIns="0" rIns="0" bIns="0" rtlCol="0" anchor="t">
              <a:spAutoFit/>
            </a:bodyPr>
            <a:lstStyle/>
            <a:p>
              <a:pPr>
                <a:lnSpc>
                  <a:spcPts val="2070"/>
                </a:lnSpc>
              </a:pPr>
              <a:r>
                <a:rPr lang="en-US" sz="1800">
                  <a:solidFill>
                    <a:srgbClr val="FFFFFF"/>
                  </a:solidFill>
                  <a:latin typeface="Proxima Nova Bold"/>
                </a:rPr>
                <a:t>Stadium Nacho</a:t>
              </a:r>
            </a:p>
          </p:txBody>
        </p:sp>
        <p:sp>
          <p:nvSpPr>
            <p:cNvPr id="20" name="TextBox 20"/>
            <p:cNvSpPr txBox="1"/>
            <p:nvPr/>
          </p:nvSpPr>
          <p:spPr>
            <a:xfrm>
              <a:off x="0" y="526838"/>
              <a:ext cx="6077127" cy="1377315"/>
            </a:xfrm>
            <a:prstGeom prst="rect">
              <a:avLst/>
            </a:prstGeom>
          </p:spPr>
          <p:txBody>
            <a:bodyPr lIns="0" tIns="0" rIns="0" bIns="0" rtlCol="0" anchor="t">
              <a:spAutoFit/>
            </a:bodyPr>
            <a:lstStyle/>
            <a:p>
              <a:pPr>
                <a:lnSpc>
                  <a:spcPts val="2070"/>
                </a:lnSpc>
              </a:pPr>
              <a:r>
                <a:rPr lang="en-US" sz="1800">
                  <a:solidFill>
                    <a:srgbClr val="FFFFFF"/>
                  </a:solidFill>
                  <a:latin typeface="Proxima Nova"/>
                </a:rPr>
                <a:t>Falcons-themed red and black tortilla chips topped with smoked burnt ends, pico de gallo, white cheddar cheese sauce and cilantro.</a:t>
              </a:r>
            </a:p>
          </p:txBody>
        </p:sp>
      </p:grpSp>
      <p:grpSp>
        <p:nvGrpSpPr>
          <p:cNvPr id="21" name="Group 21"/>
          <p:cNvGrpSpPr/>
          <p:nvPr/>
        </p:nvGrpSpPr>
        <p:grpSpPr>
          <a:xfrm>
            <a:off x="838200" y="650907"/>
            <a:ext cx="6201124" cy="2000445"/>
            <a:chOff x="0" y="0"/>
            <a:chExt cx="8268166" cy="2667259"/>
          </a:xfrm>
        </p:grpSpPr>
        <p:sp>
          <p:nvSpPr>
            <p:cNvPr id="22" name="TextBox 22"/>
            <p:cNvSpPr txBox="1"/>
            <p:nvPr/>
          </p:nvSpPr>
          <p:spPr>
            <a:xfrm>
              <a:off x="0" y="85725"/>
              <a:ext cx="8268166" cy="844782"/>
            </a:xfrm>
            <a:prstGeom prst="rect">
              <a:avLst/>
            </a:prstGeom>
          </p:spPr>
          <p:txBody>
            <a:bodyPr lIns="0" tIns="0" rIns="0" bIns="0" rtlCol="0" anchor="t">
              <a:spAutoFit/>
            </a:bodyPr>
            <a:lstStyle/>
            <a:p>
              <a:pPr marL="0" lvl="0" indent="0">
                <a:lnSpc>
                  <a:spcPts val="4600"/>
                </a:lnSpc>
                <a:spcBef>
                  <a:spcPct val="0"/>
                </a:spcBef>
              </a:pPr>
              <a:r>
                <a:rPr lang="en-US" sz="4600">
                  <a:solidFill>
                    <a:srgbClr val="000000"/>
                  </a:solidFill>
                  <a:latin typeface="Anton"/>
                </a:rPr>
                <a:t>Atlanta Falcons</a:t>
              </a:r>
            </a:p>
          </p:txBody>
        </p:sp>
        <p:sp>
          <p:nvSpPr>
            <p:cNvPr id="23" name="TextBox 23"/>
            <p:cNvSpPr txBox="1"/>
            <p:nvPr/>
          </p:nvSpPr>
          <p:spPr>
            <a:xfrm>
              <a:off x="0" y="959082"/>
              <a:ext cx="7897461" cy="919691"/>
            </a:xfrm>
            <a:prstGeom prst="rect">
              <a:avLst/>
            </a:prstGeom>
          </p:spPr>
          <p:txBody>
            <a:bodyPr lIns="0" tIns="0" rIns="0" bIns="0" rtlCol="0" anchor="t">
              <a:spAutoFit/>
            </a:bodyPr>
            <a:lstStyle/>
            <a:p>
              <a:pPr>
                <a:lnSpc>
                  <a:spcPts val="2800"/>
                </a:lnSpc>
              </a:pPr>
              <a:r>
                <a:rPr lang="en-US" sz="2000">
                  <a:solidFill>
                    <a:srgbClr val="000000"/>
                  </a:solidFill>
                  <a:latin typeface="Proxima Nova Bold"/>
                </a:rPr>
                <a:t>Mercedes-Benz Stadium</a:t>
              </a:r>
            </a:p>
            <a:p>
              <a:pPr>
                <a:lnSpc>
                  <a:spcPts val="2800"/>
                </a:lnSpc>
              </a:pPr>
              <a:r>
                <a:rPr lang="en-US" sz="2000">
                  <a:solidFill>
                    <a:srgbClr val="000000"/>
                  </a:solidFill>
                  <a:latin typeface="Proxima Nova Bold"/>
                </a:rPr>
                <a:t>Atlanta, GA</a:t>
              </a:r>
            </a:p>
          </p:txBody>
        </p:sp>
        <p:sp>
          <p:nvSpPr>
            <p:cNvPr id="24" name="TextBox 24"/>
            <p:cNvSpPr txBox="1"/>
            <p:nvPr/>
          </p:nvSpPr>
          <p:spPr>
            <a:xfrm>
              <a:off x="0" y="2217469"/>
              <a:ext cx="6507316" cy="449791"/>
            </a:xfrm>
            <a:prstGeom prst="rect">
              <a:avLst/>
            </a:prstGeom>
          </p:spPr>
          <p:txBody>
            <a:bodyPr lIns="0" tIns="0" rIns="0" bIns="0" rtlCol="0" anchor="t">
              <a:spAutoFit/>
            </a:bodyPr>
            <a:lstStyle/>
            <a:p>
              <a:pPr>
                <a:lnSpc>
                  <a:spcPts val="2800"/>
                </a:lnSpc>
              </a:pPr>
              <a:r>
                <a:rPr lang="en-US" sz="2000">
                  <a:solidFill>
                    <a:srgbClr val="000000"/>
                  </a:solidFill>
                  <a:latin typeface="Proxima Nova"/>
                </a:rPr>
                <a:t>Concessionaire: Levy</a:t>
              </a:r>
            </a:p>
          </p:txBody>
        </p:sp>
      </p:grpSp>
      <p:pic>
        <p:nvPicPr>
          <p:cNvPr id="25" name="Picture 24" descr="White text on a black background&#10;&#10;Description automatically generated">
            <a:extLst>
              <a:ext uri="{FF2B5EF4-FFF2-40B4-BE49-F238E27FC236}">
                <a16:creationId xmlns:a16="http://schemas.microsoft.com/office/drawing/2014/main" id="{92890589-5452-02E3-E068-EDC6C549A4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387" y="9226658"/>
            <a:ext cx="1870788" cy="611124"/>
          </a:xfrm>
          <a:prstGeom prst="rect">
            <a:avLst/>
          </a:prstGeom>
        </p:spPr>
      </p:pic>
    </p:spTree>
  </p:cSld>
  <p:clrMapOvr>
    <a:masterClrMapping/>
  </p:clrMapOvr>
  <p:transition>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836B2"/>
        </a:solidFill>
        <a:effectLst/>
      </p:bgPr>
    </p:bg>
    <p:spTree>
      <p:nvGrpSpPr>
        <p:cNvPr id="1" name=""/>
        <p:cNvGrpSpPr/>
        <p:nvPr/>
      </p:nvGrpSpPr>
      <p:grpSpPr>
        <a:xfrm>
          <a:off x="0" y="0"/>
          <a:ext cx="0" cy="0"/>
          <a:chOff x="0" y="0"/>
          <a:chExt cx="0" cy="0"/>
        </a:xfrm>
      </p:grpSpPr>
      <p:grpSp>
        <p:nvGrpSpPr>
          <p:cNvPr id="2" name="Group 2"/>
          <p:cNvGrpSpPr/>
          <p:nvPr/>
        </p:nvGrpSpPr>
        <p:grpSpPr>
          <a:xfrm>
            <a:off x="7200959" y="-180826"/>
            <a:ext cx="11173799" cy="10467826"/>
            <a:chOff x="0" y="-47625"/>
            <a:chExt cx="2942894" cy="2756958"/>
          </a:xfrm>
        </p:grpSpPr>
        <p:sp>
          <p:nvSpPr>
            <p:cNvPr id="3" name="Freeform 3"/>
            <p:cNvSpPr/>
            <p:nvPr/>
          </p:nvSpPr>
          <p:spPr>
            <a:xfrm>
              <a:off x="30088" y="0"/>
              <a:ext cx="2912806" cy="2709333"/>
            </a:xfrm>
            <a:custGeom>
              <a:avLst/>
              <a:gdLst/>
              <a:ahLst/>
              <a:cxnLst/>
              <a:rect l="l" t="t" r="r" b="b"/>
              <a:pathLst>
                <a:path w="2942894" h="2709333">
                  <a:moveTo>
                    <a:pt x="0" y="0"/>
                  </a:moveTo>
                  <a:lnTo>
                    <a:pt x="2942894" y="0"/>
                  </a:lnTo>
                  <a:lnTo>
                    <a:pt x="2942894" y="2709333"/>
                  </a:lnTo>
                  <a:lnTo>
                    <a:pt x="0" y="2709333"/>
                  </a:lnTo>
                  <a:close/>
                </a:path>
              </a:pathLst>
            </a:custGeom>
            <a:solidFill>
              <a:srgbClr val="000100"/>
            </a:solidFill>
          </p:spPr>
          <p:txBody>
            <a:bodyPr/>
            <a:lstStyle/>
            <a:p>
              <a:endParaRPr lang="en-US" dirty="0"/>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grpSp>
        <p:nvGrpSpPr>
          <p:cNvPr id="5" name="Group 5"/>
          <p:cNvGrpSpPr/>
          <p:nvPr/>
        </p:nvGrpSpPr>
        <p:grpSpPr>
          <a:xfrm>
            <a:off x="-134156" y="8801100"/>
            <a:ext cx="7601757" cy="3268257"/>
            <a:chOff x="0" y="-47975"/>
            <a:chExt cx="2002109" cy="860775"/>
          </a:xfrm>
        </p:grpSpPr>
        <p:sp>
          <p:nvSpPr>
            <p:cNvPr id="6" name="Freeform 6"/>
            <p:cNvSpPr/>
            <p:nvPr/>
          </p:nvSpPr>
          <p:spPr>
            <a:xfrm>
              <a:off x="35333" y="-47975"/>
              <a:ext cx="1966776" cy="391348"/>
            </a:xfrm>
            <a:custGeom>
              <a:avLst/>
              <a:gdLst/>
              <a:ahLst/>
              <a:cxnLst/>
              <a:rect l="l" t="t" r="r" b="b"/>
              <a:pathLst>
                <a:path w="1931882" h="343373">
                  <a:moveTo>
                    <a:pt x="0" y="0"/>
                  </a:moveTo>
                  <a:lnTo>
                    <a:pt x="1931882" y="0"/>
                  </a:lnTo>
                  <a:lnTo>
                    <a:pt x="1931882" y="343373"/>
                  </a:lnTo>
                  <a:lnTo>
                    <a:pt x="0" y="343373"/>
                  </a:lnTo>
                  <a:close/>
                </a:path>
              </a:pathLst>
            </a:custGeom>
            <a:solidFill>
              <a:srgbClr val="000000"/>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3360"/>
                </a:lnSpc>
              </a:pPr>
              <a:endParaRPr/>
            </a:p>
          </p:txBody>
        </p:sp>
      </p:grpSp>
      <p:sp>
        <p:nvSpPr>
          <p:cNvPr id="8" name="TextBox 8"/>
          <p:cNvSpPr txBox="1"/>
          <p:nvPr/>
        </p:nvSpPr>
        <p:spPr>
          <a:xfrm>
            <a:off x="894184" y="969358"/>
            <a:ext cx="5433813" cy="1626235"/>
          </a:xfrm>
          <a:prstGeom prst="rect">
            <a:avLst/>
          </a:prstGeom>
        </p:spPr>
        <p:txBody>
          <a:bodyPr lIns="0" tIns="0" rIns="0" bIns="0" rtlCol="0" anchor="t">
            <a:spAutoFit/>
          </a:bodyPr>
          <a:lstStyle/>
          <a:p>
            <a:pPr>
              <a:lnSpc>
                <a:spcPts val="6440"/>
              </a:lnSpc>
            </a:pPr>
            <a:r>
              <a:rPr lang="en-US" sz="5600" dirty="0">
                <a:solidFill>
                  <a:srgbClr val="FFFFFF"/>
                </a:solidFill>
                <a:latin typeface="Anton"/>
              </a:rPr>
              <a:t>Indianapolis Colts</a:t>
            </a:r>
          </a:p>
          <a:p>
            <a:pPr marL="0" lvl="0" indent="0">
              <a:lnSpc>
                <a:spcPts val="6440"/>
              </a:lnSpc>
            </a:pPr>
            <a:r>
              <a:rPr lang="en-US" sz="5600" dirty="0">
                <a:solidFill>
                  <a:srgbClr val="FFFFFF"/>
                </a:solidFill>
                <a:latin typeface="Anton"/>
              </a:rPr>
              <a:t>Tasting Event</a:t>
            </a:r>
          </a:p>
        </p:txBody>
      </p:sp>
      <p:sp>
        <p:nvSpPr>
          <p:cNvPr id="9" name="TextBox 9"/>
          <p:cNvSpPr txBox="1"/>
          <p:nvPr/>
        </p:nvSpPr>
        <p:spPr>
          <a:xfrm>
            <a:off x="931506" y="2855416"/>
            <a:ext cx="5469294" cy="2139688"/>
          </a:xfrm>
          <a:prstGeom prst="rect">
            <a:avLst/>
          </a:prstGeom>
        </p:spPr>
        <p:txBody>
          <a:bodyPr wrap="square" lIns="0" tIns="0" rIns="0" bIns="0" rtlCol="0" anchor="t">
            <a:spAutoFit/>
          </a:bodyPr>
          <a:lstStyle/>
          <a:p>
            <a:pPr>
              <a:lnSpc>
                <a:spcPts val="3359"/>
              </a:lnSpc>
            </a:pPr>
            <a:r>
              <a:rPr lang="en-US" sz="2400" dirty="0">
                <a:solidFill>
                  <a:srgbClr val="FFFFFF"/>
                </a:solidFill>
                <a:latin typeface="Proxima Nova"/>
              </a:rPr>
              <a:t>The </a:t>
            </a:r>
            <a:r>
              <a:rPr lang="en-US" sz="2400" dirty="0">
                <a:solidFill>
                  <a:srgbClr val="FFFFFF"/>
                </a:solidFill>
                <a:latin typeface="Proxima Nova Bold"/>
              </a:rPr>
              <a:t>Indianapolis Colts</a:t>
            </a:r>
            <a:r>
              <a:rPr lang="en-US" sz="2400" dirty="0">
                <a:solidFill>
                  <a:srgbClr val="FFFFFF"/>
                </a:solidFill>
                <a:latin typeface="Proxima Nova"/>
              </a:rPr>
              <a:t> partnered with concessionaire </a:t>
            </a:r>
            <a:r>
              <a:rPr lang="en-US" sz="2400" dirty="0">
                <a:solidFill>
                  <a:srgbClr val="FFFFFF"/>
                </a:solidFill>
                <a:latin typeface="Proxima Nova Bold"/>
              </a:rPr>
              <a:t>Sodexo</a:t>
            </a:r>
            <a:r>
              <a:rPr lang="en-US" sz="2400" dirty="0">
                <a:solidFill>
                  <a:srgbClr val="FFFFFF"/>
                </a:solidFill>
                <a:latin typeface="Proxima Nova"/>
              </a:rPr>
              <a:t> to host a tasting event at Lucas Oil Stadium in Indianapolis prior to the 2023 home season opener.</a:t>
            </a:r>
          </a:p>
        </p:txBody>
      </p:sp>
      <p:sp>
        <p:nvSpPr>
          <p:cNvPr id="10" name="TextBox 10"/>
          <p:cNvSpPr txBox="1"/>
          <p:nvPr/>
        </p:nvSpPr>
        <p:spPr>
          <a:xfrm>
            <a:off x="931506" y="5337171"/>
            <a:ext cx="5433813" cy="1234440"/>
          </a:xfrm>
          <a:prstGeom prst="rect">
            <a:avLst/>
          </a:prstGeom>
        </p:spPr>
        <p:txBody>
          <a:bodyPr lIns="0" tIns="0" rIns="0" bIns="0" rtlCol="0" anchor="t">
            <a:spAutoFit/>
          </a:bodyPr>
          <a:lstStyle/>
          <a:p>
            <a:pPr>
              <a:lnSpc>
                <a:spcPts val="3359"/>
              </a:lnSpc>
            </a:pPr>
            <a:r>
              <a:rPr lang="en-US" sz="2400" dirty="0">
                <a:solidFill>
                  <a:srgbClr val="FFFFFF"/>
                </a:solidFill>
                <a:latin typeface="Proxima Nova"/>
              </a:rPr>
              <a:t>The tasting event introduced the stadium's new food and beverage items </a:t>
            </a:r>
            <a:r>
              <a:rPr lang="en-US" sz="2400" dirty="0" err="1">
                <a:solidFill>
                  <a:srgbClr val="FFFFFF"/>
                </a:solidFill>
                <a:latin typeface="Proxima Nova"/>
              </a:rPr>
              <a:t>tp</a:t>
            </a:r>
            <a:r>
              <a:rPr lang="en-US" sz="2400" dirty="0">
                <a:solidFill>
                  <a:srgbClr val="FFFFFF"/>
                </a:solidFill>
                <a:latin typeface="Proxima Nova"/>
              </a:rPr>
              <a:t> fans and media invitees.</a:t>
            </a:r>
          </a:p>
        </p:txBody>
      </p:sp>
      <p:sp>
        <p:nvSpPr>
          <p:cNvPr id="12" name="TextBox 12"/>
          <p:cNvSpPr txBox="1"/>
          <p:nvPr/>
        </p:nvSpPr>
        <p:spPr>
          <a:xfrm>
            <a:off x="7910881" y="1201262"/>
            <a:ext cx="10377119" cy="396240"/>
          </a:xfrm>
          <a:prstGeom prst="rect">
            <a:avLst/>
          </a:prstGeom>
        </p:spPr>
        <p:txBody>
          <a:bodyPr lIns="0" tIns="0" rIns="0" bIns="0" rtlCol="0" anchor="t">
            <a:spAutoFit/>
          </a:bodyPr>
          <a:lstStyle/>
          <a:p>
            <a:pPr>
              <a:lnSpc>
                <a:spcPts val="3359"/>
              </a:lnSpc>
            </a:pPr>
            <a:r>
              <a:rPr lang="en-US" sz="2400" dirty="0">
                <a:solidFill>
                  <a:srgbClr val="FFFFFF"/>
                </a:solidFill>
                <a:latin typeface="Proxima Nova Bold"/>
              </a:rPr>
              <a:t>WATCH NOW:</a:t>
            </a:r>
            <a:r>
              <a:rPr lang="en-US" sz="2400" dirty="0">
                <a:solidFill>
                  <a:srgbClr val="FFFFFF"/>
                </a:solidFill>
                <a:latin typeface="Proxima Nova"/>
              </a:rPr>
              <a:t> </a:t>
            </a:r>
            <a:r>
              <a:rPr lang="en-US" sz="2400" u="sng" dirty="0">
                <a:solidFill>
                  <a:srgbClr val="00B0F0"/>
                </a:solidFill>
                <a:latin typeface="Proxima Nova"/>
                <a:hlinkClick r:id="rId3" tooltip="https://www.youtube.com/watch?v=FM9MKRKjbWk&amp;t=105s">
                  <a:extLst>
                    <a:ext uri="{A12FA001-AC4F-418D-AE19-62706E023703}">
                      <ahyp:hlinkClr xmlns:ahyp="http://schemas.microsoft.com/office/drawing/2018/hyperlinkcolor" val="tx"/>
                    </a:ext>
                  </a:extLst>
                </a:hlinkClick>
              </a:rPr>
              <a:t>Colts Culinary Showcase</a:t>
            </a:r>
          </a:p>
        </p:txBody>
      </p:sp>
      <p:pic>
        <p:nvPicPr>
          <p:cNvPr id="14" name="Online Media 13" descr="Colts Culinary Showcase">
            <a:hlinkClick r:id="" action="ppaction://media"/>
            <a:extLst>
              <a:ext uri="{FF2B5EF4-FFF2-40B4-BE49-F238E27FC236}">
                <a16:creationId xmlns:a16="http://schemas.microsoft.com/office/drawing/2014/main" id="{D3C946A4-CC70-FAFD-8211-BBE0F21C7D46}"/>
              </a:ext>
            </a:extLst>
          </p:cNvPr>
          <p:cNvPicPr>
            <a:picLocks noRot="1" noChangeAspect="1"/>
          </p:cNvPicPr>
          <p:nvPr>
            <a:videoFile r:link="rId1"/>
          </p:nvPr>
        </p:nvPicPr>
        <p:blipFill>
          <a:blip r:embed="rId4"/>
          <a:stretch>
            <a:fillRect/>
          </a:stretch>
        </p:blipFill>
        <p:spPr>
          <a:xfrm>
            <a:off x="7309624" y="2559205"/>
            <a:ext cx="11064345" cy="6251355"/>
          </a:xfrm>
          <a:prstGeom prst="rect">
            <a:avLst/>
          </a:prstGeom>
        </p:spPr>
      </p:pic>
      <p:pic>
        <p:nvPicPr>
          <p:cNvPr id="15" name="Picture 14" descr="White text on a black background&#10;&#10;Description automatically generated">
            <a:extLst>
              <a:ext uri="{FF2B5EF4-FFF2-40B4-BE49-F238E27FC236}">
                <a16:creationId xmlns:a16="http://schemas.microsoft.com/office/drawing/2014/main" id="{A57EF53E-845A-2031-CC7C-98D1BD30D0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387" y="9226658"/>
            <a:ext cx="1870788" cy="611124"/>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grpSp>
        <p:nvGrpSpPr>
          <p:cNvPr id="2" name="Group 2"/>
          <p:cNvGrpSpPr/>
          <p:nvPr/>
        </p:nvGrpSpPr>
        <p:grpSpPr>
          <a:xfrm>
            <a:off x="14019680" y="1028700"/>
            <a:ext cx="4268320" cy="956308"/>
            <a:chOff x="0" y="0"/>
            <a:chExt cx="5691093" cy="1275078"/>
          </a:xfrm>
        </p:grpSpPr>
        <p:sp>
          <p:nvSpPr>
            <p:cNvPr id="3" name="TextBox 3"/>
            <p:cNvSpPr txBox="1"/>
            <p:nvPr/>
          </p:nvSpPr>
          <p:spPr>
            <a:xfrm>
              <a:off x="0" y="459739"/>
              <a:ext cx="5691093" cy="815339"/>
            </a:xfrm>
            <a:prstGeom prst="rect">
              <a:avLst/>
            </a:prstGeom>
          </p:spPr>
          <p:txBody>
            <a:bodyPr lIns="0" tIns="0" rIns="0" bIns="0" rtlCol="0" anchor="t">
              <a:spAutoFit/>
            </a:bodyPr>
            <a:lstStyle/>
            <a:p>
              <a:pPr>
                <a:lnSpc>
                  <a:spcPts val="2520"/>
                </a:lnSpc>
              </a:pPr>
              <a:r>
                <a:rPr lang="en-US" sz="1800">
                  <a:solidFill>
                    <a:srgbClr val="FFFFFF"/>
                  </a:solidFill>
                  <a:latin typeface="Proxima Nova"/>
                </a:rPr>
                <a:t>Piled high pulled pork is topped with coleslaw and crunchy potato sticks.</a:t>
              </a:r>
            </a:p>
          </p:txBody>
        </p:sp>
        <p:sp>
          <p:nvSpPr>
            <p:cNvPr id="4" name="TextBox 4"/>
            <p:cNvSpPr txBox="1"/>
            <p:nvPr/>
          </p:nvSpPr>
          <p:spPr>
            <a:xfrm>
              <a:off x="0" y="-38100"/>
              <a:ext cx="5691093" cy="396239"/>
            </a:xfrm>
            <a:prstGeom prst="rect">
              <a:avLst/>
            </a:prstGeom>
          </p:spPr>
          <p:txBody>
            <a:bodyPr lIns="0" tIns="0" rIns="0" bIns="0" rtlCol="0" anchor="t">
              <a:spAutoFit/>
            </a:bodyPr>
            <a:lstStyle/>
            <a:p>
              <a:pPr>
                <a:lnSpc>
                  <a:spcPts val="2520"/>
                </a:lnSpc>
              </a:pPr>
              <a:r>
                <a:rPr lang="en-US" sz="1800">
                  <a:solidFill>
                    <a:srgbClr val="FFFFFF"/>
                  </a:solidFill>
                  <a:latin typeface="Proxima Nova Bold"/>
                </a:rPr>
                <a:t>Barbeque Pulled Pork Sandwich</a:t>
              </a:r>
            </a:p>
          </p:txBody>
        </p:sp>
      </p:grpSp>
      <p:grpSp>
        <p:nvGrpSpPr>
          <p:cNvPr id="6" name="Group 6"/>
          <p:cNvGrpSpPr/>
          <p:nvPr/>
        </p:nvGrpSpPr>
        <p:grpSpPr>
          <a:xfrm>
            <a:off x="0" y="-180826"/>
            <a:ext cx="18287996" cy="3266928"/>
            <a:chOff x="0" y="-47625"/>
            <a:chExt cx="4816592" cy="860425"/>
          </a:xfrm>
        </p:grpSpPr>
        <p:sp>
          <p:nvSpPr>
            <p:cNvPr id="7" name="Freeform 7"/>
            <p:cNvSpPr/>
            <p:nvPr/>
          </p:nvSpPr>
          <p:spPr>
            <a:xfrm>
              <a:off x="0" y="0"/>
              <a:ext cx="4816592" cy="638935"/>
            </a:xfrm>
            <a:custGeom>
              <a:avLst/>
              <a:gdLst/>
              <a:ahLst/>
              <a:cxnLst/>
              <a:rect l="l" t="t" r="r" b="b"/>
              <a:pathLst>
                <a:path w="4816592" h="698513">
                  <a:moveTo>
                    <a:pt x="0" y="0"/>
                  </a:moveTo>
                  <a:lnTo>
                    <a:pt x="4816592" y="0"/>
                  </a:lnTo>
                  <a:lnTo>
                    <a:pt x="4816592" y="698513"/>
                  </a:lnTo>
                  <a:lnTo>
                    <a:pt x="0" y="698513"/>
                  </a:lnTo>
                  <a:close/>
                </a:path>
              </a:pathLst>
            </a:custGeom>
            <a:solidFill>
              <a:srgbClr val="1836B2"/>
            </a:soli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800"/>
                </a:lnSpc>
              </a:pPr>
              <a:endParaRPr/>
            </a:p>
          </p:txBody>
        </p:sp>
      </p:grpSp>
      <p:grpSp>
        <p:nvGrpSpPr>
          <p:cNvPr id="9" name="Group 9"/>
          <p:cNvGrpSpPr/>
          <p:nvPr/>
        </p:nvGrpSpPr>
        <p:grpSpPr>
          <a:xfrm>
            <a:off x="7315199" y="-180826"/>
            <a:ext cx="10972801" cy="10467826"/>
            <a:chOff x="-149601" y="-47625"/>
            <a:chExt cx="2889956" cy="2756958"/>
          </a:xfrm>
        </p:grpSpPr>
        <p:sp>
          <p:nvSpPr>
            <p:cNvPr id="10" name="Freeform 10"/>
            <p:cNvSpPr/>
            <p:nvPr/>
          </p:nvSpPr>
          <p:spPr>
            <a:xfrm>
              <a:off x="-149601" y="0"/>
              <a:ext cx="2889956" cy="2709333"/>
            </a:xfrm>
            <a:custGeom>
              <a:avLst/>
              <a:gdLst/>
              <a:ahLst/>
              <a:cxnLst/>
              <a:rect l="l" t="t" r="r" b="b"/>
              <a:pathLst>
                <a:path w="2740355" h="2709333">
                  <a:moveTo>
                    <a:pt x="0" y="0"/>
                  </a:moveTo>
                  <a:lnTo>
                    <a:pt x="2740355" y="0"/>
                  </a:lnTo>
                  <a:lnTo>
                    <a:pt x="2740355" y="2709333"/>
                  </a:lnTo>
                  <a:lnTo>
                    <a:pt x="0" y="2709333"/>
                  </a:lnTo>
                  <a:close/>
                </a:path>
              </a:pathLst>
            </a:custGeom>
            <a:solidFill>
              <a:srgbClr val="000000"/>
            </a:soli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800"/>
                </a:lnSpc>
              </a:pPr>
              <a:endParaRPr/>
            </a:p>
          </p:txBody>
        </p:sp>
      </p:grpSp>
      <p:grpSp>
        <p:nvGrpSpPr>
          <p:cNvPr id="12" name="Group 12"/>
          <p:cNvGrpSpPr/>
          <p:nvPr/>
        </p:nvGrpSpPr>
        <p:grpSpPr>
          <a:xfrm>
            <a:off x="408992" y="3815686"/>
            <a:ext cx="6201124" cy="1936151"/>
            <a:chOff x="-572277" y="-436789"/>
            <a:chExt cx="8268166" cy="2581533"/>
          </a:xfrm>
        </p:grpSpPr>
        <p:sp>
          <p:nvSpPr>
            <p:cNvPr id="13" name="TextBox 13"/>
            <p:cNvSpPr txBox="1"/>
            <p:nvPr/>
          </p:nvSpPr>
          <p:spPr>
            <a:xfrm>
              <a:off x="-572277" y="-436789"/>
              <a:ext cx="8268166" cy="844782"/>
            </a:xfrm>
            <a:prstGeom prst="rect">
              <a:avLst/>
            </a:prstGeom>
          </p:spPr>
          <p:txBody>
            <a:bodyPr lIns="0" tIns="0" rIns="0" bIns="0" rtlCol="0" anchor="t">
              <a:spAutoFit/>
            </a:bodyPr>
            <a:lstStyle/>
            <a:p>
              <a:pPr marL="0" lvl="0" indent="0">
                <a:lnSpc>
                  <a:spcPts val="4600"/>
                </a:lnSpc>
                <a:spcBef>
                  <a:spcPct val="0"/>
                </a:spcBef>
              </a:pPr>
              <a:r>
                <a:rPr lang="en-US" sz="4600" dirty="0">
                  <a:solidFill>
                    <a:srgbClr val="000000"/>
                  </a:solidFill>
                  <a:latin typeface="Anton"/>
                </a:rPr>
                <a:t>Seattle Seahawks</a:t>
              </a:r>
            </a:p>
          </p:txBody>
        </p:sp>
        <p:sp>
          <p:nvSpPr>
            <p:cNvPr id="14" name="TextBox 14"/>
            <p:cNvSpPr txBox="1"/>
            <p:nvPr/>
          </p:nvSpPr>
          <p:spPr>
            <a:xfrm>
              <a:off x="-572277" y="436568"/>
              <a:ext cx="7897461" cy="919692"/>
            </a:xfrm>
            <a:prstGeom prst="rect">
              <a:avLst/>
            </a:prstGeom>
          </p:spPr>
          <p:txBody>
            <a:bodyPr lIns="0" tIns="0" rIns="0" bIns="0" rtlCol="0" anchor="t">
              <a:spAutoFit/>
            </a:bodyPr>
            <a:lstStyle/>
            <a:p>
              <a:pPr>
                <a:lnSpc>
                  <a:spcPts val="2800"/>
                </a:lnSpc>
              </a:pPr>
              <a:r>
                <a:rPr lang="en-US" sz="2000">
                  <a:solidFill>
                    <a:srgbClr val="000000"/>
                  </a:solidFill>
                  <a:latin typeface="Proxima Nova Bold"/>
                </a:rPr>
                <a:t>Lumen Field</a:t>
              </a:r>
            </a:p>
            <a:p>
              <a:pPr>
                <a:lnSpc>
                  <a:spcPts val="2800"/>
                </a:lnSpc>
              </a:pPr>
              <a:r>
                <a:rPr lang="en-US" sz="2000">
                  <a:solidFill>
                    <a:srgbClr val="000000"/>
                  </a:solidFill>
                  <a:latin typeface="Proxima Nova Bold"/>
                </a:rPr>
                <a:t>Seattle, WA</a:t>
              </a:r>
            </a:p>
          </p:txBody>
        </p:sp>
        <p:sp>
          <p:nvSpPr>
            <p:cNvPr id="15" name="TextBox 15"/>
            <p:cNvSpPr txBox="1"/>
            <p:nvPr/>
          </p:nvSpPr>
          <p:spPr>
            <a:xfrm>
              <a:off x="-572277" y="1694954"/>
              <a:ext cx="6507317" cy="449790"/>
            </a:xfrm>
            <a:prstGeom prst="rect">
              <a:avLst/>
            </a:prstGeom>
          </p:spPr>
          <p:txBody>
            <a:bodyPr lIns="0" tIns="0" rIns="0" bIns="0" rtlCol="0" anchor="t">
              <a:spAutoFit/>
            </a:bodyPr>
            <a:lstStyle/>
            <a:p>
              <a:pPr>
                <a:lnSpc>
                  <a:spcPts val="2800"/>
                </a:lnSpc>
              </a:pPr>
              <a:r>
                <a:rPr lang="en-US" sz="2000" dirty="0">
                  <a:solidFill>
                    <a:srgbClr val="000000"/>
                  </a:solidFill>
                  <a:latin typeface="Proxima Nova"/>
                </a:rPr>
                <a:t>Concessionaire: Levy</a:t>
              </a:r>
            </a:p>
          </p:txBody>
        </p:sp>
      </p:grpSp>
      <p:sp>
        <p:nvSpPr>
          <p:cNvPr id="16" name="TextBox 16"/>
          <p:cNvSpPr txBox="1"/>
          <p:nvPr/>
        </p:nvSpPr>
        <p:spPr>
          <a:xfrm>
            <a:off x="464975" y="1237613"/>
            <a:ext cx="6380902" cy="641201"/>
          </a:xfrm>
          <a:prstGeom prst="rect">
            <a:avLst/>
          </a:prstGeom>
        </p:spPr>
        <p:txBody>
          <a:bodyPr lIns="0" tIns="0" rIns="0" bIns="0" rtlCol="0" anchor="t">
            <a:spAutoFit/>
          </a:bodyPr>
          <a:lstStyle/>
          <a:p>
            <a:pPr>
              <a:lnSpc>
                <a:spcPts val="2530"/>
              </a:lnSpc>
            </a:pPr>
            <a:r>
              <a:rPr lang="en-US" sz="2200" dirty="0">
                <a:solidFill>
                  <a:srgbClr val="FFFFFF"/>
                </a:solidFill>
                <a:latin typeface="Proxima Nova"/>
              </a:rPr>
              <a:t>Some concessionaires partner with local restaurants to provide unique food offerings.</a:t>
            </a:r>
          </a:p>
        </p:txBody>
      </p:sp>
      <p:sp>
        <p:nvSpPr>
          <p:cNvPr id="17" name="TextBox 17"/>
          <p:cNvSpPr txBox="1"/>
          <p:nvPr/>
        </p:nvSpPr>
        <p:spPr>
          <a:xfrm>
            <a:off x="464975" y="577518"/>
            <a:ext cx="10232543" cy="580390"/>
          </a:xfrm>
          <a:prstGeom prst="rect">
            <a:avLst/>
          </a:prstGeom>
        </p:spPr>
        <p:txBody>
          <a:bodyPr lIns="0" tIns="0" rIns="0" bIns="0" rtlCol="0" anchor="t">
            <a:spAutoFit/>
          </a:bodyPr>
          <a:lstStyle/>
          <a:p>
            <a:pPr>
              <a:lnSpc>
                <a:spcPts val="4759"/>
              </a:lnSpc>
            </a:pPr>
            <a:r>
              <a:rPr lang="en-US" sz="3399">
                <a:solidFill>
                  <a:srgbClr val="FFFFFF"/>
                </a:solidFill>
                <a:latin typeface="Anton"/>
              </a:rPr>
              <a:t>Teaming Up</a:t>
            </a:r>
          </a:p>
        </p:txBody>
      </p:sp>
      <p:sp>
        <p:nvSpPr>
          <p:cNvPr id="19" name="TextBox 19"/>
          <p:cNvSpPr txBox="1"/>
          <p:nvPr/>
        </p:nvSpPr>
        <p:spPr>
          <a:xfrm>
            <a:off x="7823742" y="1244068"/>
            <a:ext cx="9180123" cy="318770"/>
          </a:xfrm>
          <a:prstGeom prst="rect">
            <a:avLst/>
          </a:prstGeom>
        </p:spPr>
        <p:txBody>
          <a:bodyPr lIns="0" tIns="0" rIns="0" bIns="0" rtlCol="0" anchor="t">
            <a:spAutoFit/>
          </a:bodyPr>
          <a:lstStyle/>
          <a:p>
            <a:pPr>
              <a:lnSpc>
                <a:spcPts val="2530"/>
              </a:lnSpc>
            </a:pPr>
            <a:r>
              <a:rPr lang="en-US" sz="2200" dirty="0">
                <a:solidFill>
                  <a:srgbClr val="FFFFFF"/>
                </a:solidFill>
                <a:latin typeface="Proxima Nova Bold"/>
              </a:rPr>
              <a:t>WATCH:</a:t>
            </a:r>
            <a:r>
              <a:rPr lang="en-US" sz="2200" dirty="0">
                <a:solidFill>
                  <a:srgbClr val="FFFFFF"/>
                </a:solidFill>
                <a:latin typeface="Proxima Nova"/>
              </a:rPr>
              <a:t> </a:t>
            </a:r>
            <a:r>
              <a:rPr lang="en-US" sz="2200" u="sng" dirty="0">
                <a:solidFill>
                  <a:srgbClr val="00B0F0"/>
                </a:solidFill>
                <a:latin typeface="Proxima Nova"/>
                <a:hlinkClick r:id="rId3" tooltip="https://www.youtube.com/watch?v=OgBpATzodQ8">
                  <a:extLst>
                    <a:ext uri="{A12FA001-AC4F-418D-AE19-62706E023703}">
                      <ahyp:hlinkClr xmlns:ahyp="http://schemas.microsoft.com/office/drawing/2018/hyperlinkcolor" val="tx"/>
                    </a:ext>
                  </a:extLst>
                </a:hlinkClick>
              </a:rPr>
              <a:t>Lumen Field has the Home Taste Advantage</a:t>
            </a:r>
          </a:p>
        </p:txBody>
      </p:sp>
      <p:pic>
        <p:nvPicPr>
          <p:cNvPr id="20" name="Online Media 19" descr="Lumen Field has the Home Taste Advantage">
            <a:hlinkClick r:id="" action="ppaction://media"/>
            <a:extLst>
              <a:ext uri="{FF2B5EF4-FFF2-40B4-BE49-F238E27FC236}">
                <a16:creationId xmlns:a16="http://schemas.microsoft.com/office/drawing/2014/main" id="{4EF3FAFF-1C50-6869-7B16-B0CA5F1016B9}"/>
              </a:ext>
            </a:extLst>
          </p:cNvPr>
          <p:cNvPicPr>
            <a:picLocks noRot="1" noChangeAspect="1"/>
          </p:cNvPicPr>
          <p:nvPr>
            <a:videoFile r:link="rId1"/>
          </p:nvPr>
        </p:nvPicPr>
        <p:blipFill>
          <a:blip r:embed="rId4"/>
          <a:stretch>
            <a:fillRect/>
          </a:stretch>
        </p:blipFill>
        <p:spPr>
          <a:xfrm>
            <a:off x="7322624" y="2412244"/>
            <a:ext cx="10959800" cy="6192287"/>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4210F3C9-E346-58D2-A212-02665BFBE8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465" y="9213263"/>
            <a:ext cx="1852086" cy="612648"/>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3" name="Freeform 3"/>
          <p:cNvSpPr/>
          <p:nvPr/>
        </p:nvSpPr>
        <p:spPr>
          <a:xfrm>
            <a:off x="15871109" y="-274974"/>
            <a:ext cx="714375" cy="714375"/>
          </a:xfrm>
          <a:custGeom>
            <a:avLst/>
            <a:gdLst/>
            <a:ahLst/>
            <a:cxnLst/>
            <a:rect l="l" t="t" r="r" b="b"/>
            <a:pathLst>
              <a:path w="714375" h="714375">
                <a:moveTo>
                  <a:pt x="0" y="0"/>
                </a:moveTo>
                <a:lnTo>
                  <a:pt x="714375" y="0"/>
                </a:lnTo>
                <a:lnTo>
                  <a:pt x="714375" y="714375"/>
                </a:lnTo>
                <a:lnTo>
                  <a:pt x="0" y="7143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408991" y="5295271"/>
            <a:ext cx="6924869" cy="1406524"/>
          </a:xfrm>
          <a:prstGeom prst="rect">
            <a:avLst/>
          </a:prstGeom>
        </p:spPr>
        <p:txBody>
          <a:bodyPr wrap="square" lIns="0" tIns="0" rIns="0" bIns="0" rtlCol="0" anchor="t">
            <a:spAutoFit/>
          </a:bodyPr>
          <a:lstStyle/>
          <a:p>
            <a:pPr>
              <a:lnSpc>
                <a:spcPts val="2800"/>
              </a:lnSpc>
            </a:pPr>
            <a:r>
              <a:rPr lang="en-US" sz="2000" dirty="0">
                <a:solidFill>
                  <a:srgbClr val="000000"/>
                </a:solidFill>
                <a:latin typeface="Proxima Nova"/>
              </a:rPr>
              <a:t>Concessionaire Levy partnered with </a:t>
            </a:r>
            <a:r>
              <a:rPr lang="en-US" sz="2000" dirty="0">
                <a:solidFill>
                  <a:srgbClr val="000000"/>
                </a:solidFill>
                <a:latin typeface="Proxima Nova Bold"/>
              </a:rPr>
              <a:t>Seahawks Hall of Famer Walter Jones </a:t>
            </a:r>
            <a:r>
              <a:rPr lang="en-US" sz="2000" dirty="0">
                <a:solidFill>
                  <a:srgbClr val="000000"/>
                </a:solidFill>
                <a:latin typeface="Proxima Nova"/>
              </a:rPr>
              <a:t>to launch </a:t>
            </a:r>
            <a:r>
              <a:rPr lang="en-US" sz="2000" dirty="0">
                <a:solidFill>
                  <a:srgbClr val="000000"/>
                </a:solidFill>
                <a:latin typeface="Proxima Nova Bold"/>
              </a:rPr>
              <a:t>“Big Walt’s Kitchen”</a:t>
            </a:r>
            <a:r>
              <a:rPr lang="en-US" sz="2000" dirty="0">
                <a:solidFill>
                  <a:srgbClr val="000000"/>
                </a:solidFill>
                <a:latin typeface="Proxima Nova"/>
              </a:rPr>
              <a:t> at Lumen Field prior to the 2023 season. The restaurant specializes in chicken dishes created by Jones himself. </a:t>
            </a:r>
          </a:p>
        </p:txBody>
      </p:sp>
      <p:grpSp>
        <p:nvGrpSpPr>
          <p:cNvPr id="7" name="Group 7"/>
          <p:cNvGrpSpPr/>
          <p:nvPr/>
        </p:nvGrpSpPr>
        <p:grpSpPr>
          <a:xfrm>
            <a:off x="0" y="0"/>
            <a:ext cx="18288000" cy="2652168"/>
            <a:chOff x="0" y="0"/>
            <a:chExt cx="4816593" cy="698513"/>
          </a:xfrm>
        </p:grpSpPr>
        <p:sp>
          <p:nvSpPr>
            <p:cNvPr id="8" name="Freeform 8"/>
            <p:cNvSpPr/>
            <p:nvPr/>
          </p:nvSpPr>
          <p:spPr>
            <a:xfrm>
              <a:off x="0" y="0"/>
              <a:ext cx="4816592" cy="698513"/>
            </a:xfrm>
            <a:custGeom>
              <a:avLst/>
              <a:gdLst/>
              <a:ahLst/>
              <a:cxnLst/>
              <a:rect l="l" t="t" r="r" b="b"/>
              <a:pathLst>
                <a:path w="4816592" h="698513">
                  <a:moveTo>
                    <a:pt x="0" y="0"/>
                  </a:moveTo>
                  <a:lnTo>
                    <a:pt x="4816592" y="0"/>
                  </a:lnTo>
                  <a:lnTo>
                    <a:pt x="4816592" y="698513"/>
                  </a:lnTo>
                  <a:lnTo>
                    <a:pt x="0" y="698513"/>
                  </a:lnTo>
                  <a:close/>
                </a:path>
              </a:pathLst>
            </a:custGeom>
            <a:solidFill>
              <a:srgbClr val="000000"/>
            </a:soli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800"/>
                </a:lnSpc>
              </a:pPr>
              <a:endParaRPr/>
            </a:p>
          </p:txBody>
        </p:sp>
      </p:grpSp>
      <p:sp>
        <p:nvSpPr>
          <p:cNvPr id="10" name="TextBox 10"/>
          <p:cNvSpPr txBox="1"/>
          <p:nvPr/>
        </p:nvSpPr>
        <p:spPr>
          <a:xfrm>
            <a:off x="427652" y="1256274"/>
            <a:ext cx="7372739" cy="961802"/>
          </a:xfrm>
          <a:prstGeom prst="rect">
            <a:avLst/>
          </a:prstGeom>
        </p:spPr>
        <p:txBody>
          <a:bodyPr wrap="square" lIns="0" tIns="0" rIns="0" bIns="0" rtlCol="0" anchor="t">
            <a:spAutoFit/>
          </a:bodyPr>
          <a:lstStyle/>
          <a:p>
            <a:pPr>
              <a:lnSpc>
                <a:spcPts val="2530"/>
              </a:lnSpc>
            </a:pPr>
            <a:r>
              <a:rPr lang="en-US" sz="2200" dirty="0">
                <a:solidFill>
                  <a:srgbClr val="FFFFFF"/>
                </a:solidFill>
                <a:latin typeface="Proxima Nova"/>
              </a:rPr>
              <a:t>Concessionaires also partner with local sports legends to create exciting new restaurant brands with instant name recognition.</a:t>
            </a:r>
          </a:p>
        </p:txBody>
      </p:sp>
      <p:sp>
        <p:nvSpPr>
          <p:cNvPr id="11" name="TextBox 11"/>
          <p:cNvSpPr txBox="1"/>
          <p:nvPr/>
        </p:nvSpPr>
        <p:spPr>
          <a:xfrm>
            <a:off x="427653" y="596179"/>
            <a:ext cx="10232543" cy="580390"/>
          </a:xfrm>
          <a:prstGeom prst="rect">
            <a:avLst/>
          </a:prstGeom>
        </p:spPr>
        <p:txBody>
          <a:bodyPr lIns="0" tIns="0" rIns="0" bIns="0" rtlCol="0" anchor="t">
            <a:spAutoFit/>
          </a:bodyPr>
          <a:lstStyle/>
          <a:p>
            <a:pPr>
              <a:lnSpc>
                <a:spcPts val="4759"/>
              </a:lnSpc>
            </a:pPr>
            <a:r>
              <a:rPr lang="en-US" sz="3399">
                <a:solidFill>
                  <a:srgbClr val="FFFFFF"/>
                </a:solidFill>
                <a:latin typeface="Anton"/>
              </a:rPr>
              <a:t>Leveraging Legendary Talent</a:t>
            </a:r>
          </a:p>
        </p:txBody>
      </p:sp>
      <p:grpSp>
        <p:nvGrpSpPr>
          <p:cNvPr id="12" name="Group 12"/>
          <p:cNvGrpSpPr/>
          <p:nvPr/>
        </p:nvGrpSpPr>
        <p:grpSpPr>
          <a:xfrm>
            <a:off x="8229600" y="0"/>
            <a:ext cx="10058400" cy="10345872"/>
            <a:chOff x="0" y="0"/>
            <a:chExt cx="2744454" cy="2724839"/>
          </a:xfrm>
        </p:grpSpPr>
        <p:sp>
          <p:nvSpPr>
            <p:cNvPr id="13" name="Freeform 13"/>
            <p:cNvSpPr/>
            <p:nvPr/>
          </p:nvSpPr>
          <p:spPr>
            <a:xfrm>
              <a:off x="0" y="0"/>
              <a:ext cx="2744454" cy="2724839"/>
            </a:xfrm>
            <a:custGeom>
              <a:avLst/>
              <a:gdLst/>
              <a:ahLst/>
              <a:cxnLst/>
              <a:rect l="l" t="t" r="r" b="b"/>
              <a:pathLst>
                <a:path w="2744454" h="2724839">
                  <a:moveTo>
                    <a:pt x="0" y="0"/>
                  </a:moveTo>
                  <a:lnTo>
                    <a:pt x="2744454" y="0"/>
                  </a:lnTo>
                  <a:lnTo>
                    <a:pt x="2744454" y="2724839"/>
                  </a:lnTo>
                  <a:lnTo>
                    <a:pt x="0" y="2724839"/>
                  </a:lnTo>
                  <a:close/>
                </a:path>
              </a:pathLst>
            </a:custGeom>
            <a:solidFill>
              <a:srgbClr val="1836B2"/>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3360"/>
                </a:lnSpc>
              </a:pPr>
              <a:endParaRPr/>
            </a:p>
          </p:txBody>
        </p:sp>
      </p:grpSp>
      <p:sp>
        <p:nvSpPr>
          <p:cNvPr id="15" name="Freeform 15"/>
          <p:cNvSpPr/>
          <p:nvPr/>
        </p:nvSpPr>
        <p:spPr>
          <a:xfrm>
            <a:off x="9510423" y="0"/>
            <a:ext cx="7517995" cy="10316436"/>
          </a:xfrm>
          <a:custGeom>
            <a:avLst/>
            <a:gdLst/>
            <a:ahLst/>
            <a:cxnLst/>
            <a:rect l="l" t="t" r="r" b="b"/>
            <a:pathLst>
              <a:path w="7517995" h="10316436">
                <a:moveTo>
                  <a:pt x="0" y="0"/>
                </a:moveTo>
                <a:lnTo>
                  <a:pt x="7517995" y="0"/>
                </a:lnTo>
                <a:lnTo>
                  <a:pt x="7517995" y="10316436"/>
                </a:lnTo>
                <a:lnTo>
                  <a:pt x="0" y="10316436"/>
                </a:lnTo>
                <a:lnTo>
                  <a:pt x="0" y="0"/>
                </a:lnTo>
                <a:close/>
              </a:path>
            </a:pathLst>
          </a:custGeom>
          <a:blipFill>
            <a:blip r:embed="rId4"/>
            <a:stretch>
              <a:fillRect l="-52584" t="-1179" r="-53140"/>
            </a:stretch>
          </a:blipFill>
        </p:spPr>
      </p:sp>
      <p:sp>
        <p:nvSpPr>
          <p:cNvPr id="16" name="Freeform 16"/>
          <p:cNvSpPr/>
          <p:nvPr/>
        </p:nvSpPr>
        <p:spPr>
          <a:xfrm>
            <a:off x="7293747" y="7623823"/>
            <a:ext cx="3493637" cy="2359339"/>
          </a:xfrm>
          <a:custGeom>
            <a:avLst/>
            <a:gdLst/>
            <a:ahLst/>
            <a:cxnLst/>
            <a:rect l="l" t="t" r="r" b="b"/>
            <a:pathLst>
              <a:path w="3493637" h="2359339">
                <a:moveTo>
                  <a:pt x="0" y="0"/>
                </a:moveTo>
                <a:lnTo>
                  <a:pt x="3493637" y="0"/>
                </a:lnTo>
                <a:lnTo>
                  <a:pt x="3493637" y="2359340"/>
                </a:lnTo>
                <a:lnTo>
                  <a:pt x="0" y="2359340"/>
                </a:lnTo>
                <a:lnTo>
                  <a:pt x="0" y="0"/>
                </a:lnTo>
                <a:close/>
              </a:path>
            </a:pathLst>
          </a:custGeom>
          <a:blipFill>
            <a:blip r:embed="rId5"/>
            <a:stretch>
              <a:fillRect/>
            </a:stretch>
          </a:blipFill>
        </p:spPr>
      </p:sp>
      <p:sp>
        <p:nvSpPr>
          <p:cNvPr id="17" name="TextBox 17"/>
          <p:cNvSpPr txBox="1"/>
          <p:nvPr/>
        </p:nvSpPr>
        <p:spPr>
          <a:xfrm>
            <a:off x="3587133" y="8037091"/>
            <a:ext cx="3452192" cy="786369"/>
          </a:xfrm>
          <a:prstGeom prst="rect">
            <a:avLst/>
          </a:prstGeom>
        </p:spPr>
        <p:txBody>
          <a:bodyPr lIns="0" tIns="0" rIns="0" bIns="0" rtlCol="0" anchor="t">
            <a:spAutoFit/>
          </a:bodyPr>
          <a:lstStyle/>
          <a:p>
            <a:pPr>
              <a:lnSpc>
                <a:spcPts val="2070"/>
              </a:lnSpc>
            </a:pPr>
            <a:r>
              <a:rPr lang="en-US" sz="1600" dirty="0">
                <a:solidFill>
                  <a:srgbClr val="000000"/>
                </a:solidFill>
                <a:latin typeface="Proxima Nova Bold"/>
              </a:rPr>
              <a:t>Hall of Fame Nashville Hot Chicken Sandwich from Big Walt’s Kitchen (left)</a:t>
            </a:r>
          </a:p>
        </p:txBody>
      </p:sp>
      <p:sp>
        <p:nvSpPr>
          <p:cNvPr id="18" name="TextBox 18"/>
          <p:cNvSpPr txBox="1"/>
          <p:nvPr/>
        </p:nvSpPr>
        <p:spPr>
          <a:xfrm>
            <a:off x="3587133" y="9105796"/>
            <a:ext cx="3452192" cy="247760"/>
          </a:xfrm>
          <a:prstGeom prst="rect">
            <a:avLst/>
          </a:prstGeom>
        </p:spPr>
        <p:txBody>
          <a:bodyPr lIns="0" tIns="0" rIns="0" bIns="0" rtlCol="0" anchor="t">
            <a:spAutoFit/>
          </a:bodyPr>
          <a:lstStyle/>
          <a:p>
            <a:pPr>
              <a:lnSpc>
                <a:spcPts val="2070"/>
              </a:lnSpc>
            </a:pPr>
            <a:r>
              <a:rPr lang="en-US" sz="1600" dirty="0">
                <a:solidFill>
                  <a:srgbClr val="000000"/>
                </a:solidFill>
                <a:latin typeface="Proxima Nova Bold"/>
              </a:rPr>
              <a:t>Bang Bang Chicken Tenders (right)</a:t>
            </a:r>
          </a:p>
        </p:txBody>
      </p:sp>
      <p:sp>
        <p:nvSpPr>
          <p:cNvPr id="19" name="TextBox 13">
            <a:extLst>
              <a:ext uri="{FF2B5EF4-FFF2-40B4-BE49-F238E27FC236}">
                <a16:creationId xmlns:a16="http://schemas.microsoft.com/office/drawing/2014/main" id="{AC8121A0-2C5E-1A67-8D05-ACD3F7F627F7}"/>
              </a:ext>
            </a:extLst>
          </p:cNvPr>
          <p:cNvSpPr txBox="1"/>
          <p:nvPr/>
        </p:nvSpPr>
        <p:spPr>
          <a:xfrm>
            <a:off x="408992" y="3815686"/>
            <a:ext cx="6201124" cy="633587"/>
          </a:xfrm>
          <a:prstGeom prst="rect">
            <a:avLst/>
          </a:prstGeom>
        </p:spPr>
        <p:txBody>
          <a:bodyPr lIns="0" tIns="0" rIns="0" bIns="0" rtlCol="0" anchor="t">
            <a:spAutoFit/>
          </a:bodyPr>
          <a:lstStyle/>
          <a:p>
            <a:pPr marL="0" lvl="0" indent="0">
              <a:lnSpc>
                <a:spcPts val="4600"/>
              </a:lnSpc>
              <a:spcBef>
                <a:spcPct val="0"/>
              </a:spcBef>
            </a:pPr>
            <a:r>
              <a:rPr lang="en-US" sz="4600" dirty="0">
                <a:solidFill>
                  <a:srgbClr val="000000"/>
                </a:solidFill>
                <a:latin typeface="Anton"/>
              </a:rPr>
              <a:t>Seattle Seahawks</a:t>
            </a:r>
          </a:p>
        </p:txBody>
      </p:sp>
      <p:sp>
        <p:nvSpPr>
          <p:cNvPr id="20" name="TextBox 14">
            <a:extLst>
              <a:ext uri="{FF2B5EF4-FFF2-40B4-BE49-F238E27FC236}">
                <a16:creationId xmlns:a16="http://schemas.microsoft.com/office/drawing/2014/main" id="{CB5B4BC4-F50B-8559-254C-1D2602BC6503}"/>
              </a:ext>
            </a:extLst>
          </p:cNvPr>
          <p:cNvSpPr txBox="1"/>
          <p:nvPr/>
        </p:nvSpPr>
        <p:spPr>
          <a:xfrm>
            <a:off x="408992" y="4470704"/>
            <a:ext cx="5923095" cy="689769"/>
          </a:xfrm>
          <a:prstGeom prst="rect">
            <a:avLst/>
          </a:prstGeom>
        </p:spPr>
        <p:txBody>
          <a:bodyPr lIns="0" tIns="0" rIns="0" bIns="0" rtlCol="0" anchor="t">
            <a:spAutoFit/>
          </a:bodyPr>
          <a:lstStyle/>
          <a:p>
            <a:pPr>
              <a:lnSpc>
                <a:spcPts val="2800"/>
              </a:lnSpc>
            </a:pPr>
            <a:r>
              <a:rPr lang="en-US" sz="2000">
                <a:solidFill>
                  <a:srgbClr val="000000"/>
                </a:solidFill>
                <a:latin typeface="Proxima Nova Bold"/>
              </a:rPr>
              <a:t>Lumen Field</a:t>
            </a:r>
          </a:p>
          <a:p>
            <a:pPr>
              <a:lnSpc>
                <a:spcPts val="2800"/>
              </a:lnSpc>
            </a:pPr>
            <a:r>
              <a:rPr lang="en-US" sz="2000">
                <a:solidFill>
                  <a:srgbClr val="000000"/>
                </a:solidFill>
                <a:latin typeface="Proxima Nova Bold"/>
              </a:rPr>
              <a:t>Seattle, WA</a:t>
            </a:r>
          </a:p>
        </p:txBody>
      </p:sp>
      <p:pic>
        <p:nvPicPr>
          <p:cNvPr id="22" name="Picture 21" descr="A black background with a black square&#10;&#10;Description automatically generated with medium confidence">
            <a:extLst>
              <a:ext uri="{FF2B5EF4-FFF2-40B4-BE49-F238E27FC236}">
                <a16:creationId xmlns:a16="http://schemas.microsoft.com/office/drawing/2014/main" id="{76E13A59-9ABB-A16D-34B2-2ACAF2DA8D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465" y="9213263"/>
            <a:ext cx="1852086" cy="612648"/>
          </a:xfrm>
          <a:prstGeom prst="rect">
            <a:avLst/>
          </a:prstGeom>
        </p:spPr>
      </p:pic>
    </p:spTree>
  </p:cSld>
  <p:clrMapOvr>
    <a:masterClrMapping/>
  </p:clrMapOvr>
  <p:transition>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grpSp>
        <p:nvGrpSpPr>
          <p:cNvPr id="2" name="Group 2"/>
          <p:cNvGrpSpPr/>
          <p:nvPr/>
        </p:nvGrpSpPr>
        <p:grpSpPr>
          <a:xfrm>
            <a:off x="15726905" y="9494638"/>
            <a:ext cx="2561095" cy="792362"/>
            <a:chOff x="0" y="0"/>
            <a:chExt cx="674527" cy="208688"/>
          </a:xfrm>
        </p:grpSpPr>
        <p:sp>
          <p:nvSpPr>
            <p:cNvPr id="3" name="Freeform 3"/>
            <p:cNvSpPr/>
            <p:nvPr/>
          </p:nvSpPr>
          <p:spPr>
            <a:xfrm>
              <a:off x="0" y="0"/>
              <a:ext cx="674527" cy="208688"/>
            </a:xfrm>
            <a:custGeom>
              <a:avLst/>
              <a:gdLst/>
              <a:ahLst/>
              <a:cxnLst/>
              <a:rect l="l" t="t" r="r" b="b"/>
              <a:pathLst>
                <a:path w="674527" h="208688">
                  <a:moveTo>
                    <a:pt x="0" y="0"/>
                  </a:moveTo>
                  <a:lnTo>
                    <a:pt x="674527" y="0"/>
                  </a:lnTo>
                  <a:lnTo>
                    <a:pt x="674527" y="208688"/>
                  </a:lnTo>
                  <a:lnTo>
                    <a:pt x="0" y="208688"/>
                  </a:lnTo>
                  <a:close/>
                </a:path>
              </a:pathLst>
            </a:custGeom>
            <a:solidFill>
              <a:srgbClr val="000100">
                <a:alpha val="19608"/>
              </a:srgb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r">
                <a:lnSpc>
                  <a:spcPts val="3360"/>
                </a:lnSpc>
              </a:pPr>
              <a:endParaRPr/>
            </a:p>
          </p:txBody>
        </p:sp>
      </p:grpSp>
      <p:sp>
        <p:nvSpPr>
          <p:cNvPr id="5" name="TextBox 5"/>
          <p:cNvSpPr txBox="1"/>
          <p:nvPr/>
        </p:nvSpPr>
        <p:spPr>
          <a:xfrm>
            <a:off x="15726905" y="9692382"/>
            <a:ext cx="2561095" cy="349249"/>
          </a:xfrm>
          <a:prstGeom prst="rect">
            <a:avLst/>
          </a:prstGeom>
        </p:spPr>
        <p:txBody>
          <a:bodyPr lIns="0" tIns="0" rIns="0" bIns="0" rtlCol="0" anchor="t">
            <a:spAutoFit/>
          </a:bodyPr>
          <a:lstStyle/>
          <a:p>
            <a:pPr algn="ctr">
              <a:lnSpc>
                <a:spcPts val="2800"/>
              </a:lnSpc>
            </a:pPr>
            <a:r>
              <a:rPr lang="en-US" sz="2000">
                <a:solidFill>
                  <a:srgbClr val="FFFFFF"/>
                </a:solidFill>
                <a:latin typeface="Open Sans Bold"/>
              </a:rPr>
              <a:t>Delaware North</a:t>
            </a:r>
          </a:p>
        </p:txBody>
      </p:sp>
      <p:grpSp>
        <p:nvGrpSpPr>
          <p:cNvPr id="6" name="Group 6"/>
          <p:cNvGrpSpPr>
            <a:grpSpLocks noChangeAspect="1"/>
          </p:cNvGrpSpPr>
          <p:nvPr/>
        </p:nvGrpSpPr>
        <p:grpSpPr>
          <a:xfrm>
            <a:off x="8000959" y="0"/>
            <a:ext cx="5143521" cy="5143500"/>
            <a:chOff x="0" y="0"/>
            <a:chExt cx="6350025" cy="6350000"/>
          </a:xfrm>
        </p:grpSpPr>
        <p:sp>
          <p:nvSpPr>
            <p:cNvPr id="7" name="Freeform 7"/>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a:stretch>
                <a:fillRect l="-23990" r="-23990"/>
              </a:stretch>
            </a:blipFill>
          </p:spPr>
        </p:sp>
      </p:grpSp>
      <p:grpSp>
        <p:nvGrpSpPr>
          <p:cNvPr id="8" name="Group 8"/>
          <p:cNvGrpSpPr>
            <a:grpSpLocks noChangeAspect="1"/>
          </p:cNvGrpSpPr>
          <p:nvPr/>
        </p:nvGrpSpPr>
        <p:grpSpPr>
          <a:xfrm>
            <a:off x="13144479" y="0"/>
            <a:ext cx="5143521" cy="5143500"/>
            <a:chOff x="0" y="0"/>
            <a:chExt cx="6350025" cy="6350000"/>
          </a:xfrm>
        </p:grpSpPr>
        <p:sp>
          <p:nvSpPr>
            <p:cNvPr id="9" name="Freeform 9"/>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a:stretch>
                <a:fillRect l="-23990" r="-23990"/>
              </a:stretch>
            </a:blipFill>
          </p:spPr>
        </p:sp>
      </p:grpSp>
      <p:grpSp>
        <p:nvGrpSpPr>
          <p:cNvPr id="10" name="Group 10"/>
          <p:cNvGrpSpPr>
            <a:grpSpLocks noChangeAspect="1"/>
          </p:cNvGrpSpPr>
          <p:nvPr/>
        </p:nvGrpSpPr>
        <p:grpSpPr>
          <a:xfrm>
            <a:off x="8000959" y="5143500"/>
            <a:ext cx="5143521" cy="5143500"/>
            <a:chOff x="0" y="0"/>
            <a:chExt cx="6350025" cy="6350000"/>
          </a:xfrm>
        </p:grpSpPr>
        <p:sp>
          <p:nvSpPr>
            <p:cNvPr id="11" name="Freeform 11"/>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a:stretch>
                <a:fillRect l="-23990" r="-23990"/>
              </a:stretch>
            </a:blipFill>
          </p:spPr>
        </p:sp>
      </p:grpSp>
      <p:grpSp>
        <p:nvGrpSpPr>
          <p:cNvPr id="12" name="Group 12"/>
          <p:cNvGrpSpPr>
            <a:grpSpLocks noChangeAspect="1"/>
          </p:cNvGrpSpPr>
          <p:nvPr/>
        </p:nvGrpSpPr>
        <p:grpSpPr>
          <a:xfrm>
            <a:off x="13144479" y="5143500"/>
            <a:ext cx="5143521" cy="5143500"/>
            <a:chOff x="0" y="0"/>
            <a:chExt cx="6350025" cy="6350000"/>
          </a:xfrm>
        </p:grpSpPr>
        <p:sp>
          <p:nvSpPr>
            <p:cNvPr id="13" name="Freeform 1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5"/>
              <a:stretch>
                <a:fillRect l="-23990" r="-23990"/>
              </a:stretch>
            </a:blipFill>
          </p:spPr>
        </p:sp>
      </p:grpSp>
      <p:sp>
        <p:nvSpPr>
          <p:cNvPr id="14" name="Freeform 14"/>
          <p:cNvSpPr/>
          <p:nvPr/>
        </p:nvSpPr>
        <p:spPr>
          <a:xfrm>
            <a:off x="13315929" y="9382819"/>
            <a:ext cx="714375" cy="714375"/>
          </a:xfrm>
          <a:custGeom>
            <a:avLst/>
            <a:gdLst/>
            <a:ahLst/>
            <a:cxnLst/>
            <a:rect l="l" t="t" r="r" b="b"/>
            <a:pathLst>
              <a:path w="714375" h="714375">
                <a:moveTo>
                  <a:pt x="0" y="0"/>
                </a:moveTo>
                <a:lnTo>
                  <a:pt x="714375" y="0"/>
                </a:lnTo>
                <a:lnTo>
                  <a:pt x="714375" y="714375"/>
                </a:lnTo>
                <a:lnTo>
                  <a:pt x="0" y="7143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a:off x="8174249" y="5313887"/>
            <a:ext cx="714375" cy="714375"/>
          </a:xfrm>
          <a:custGeom>
            <a:avLst/>
            <a:gdLst/>
            <a:ahLst/>
            <a:cxnLst/>
            <a:rect l="l" t="t" r="r" b="b"/>
            <a:pathLst>
              <a:path w="714375" h="714375">
                <a:moveTo>
                  <a:pt x="0" y="0"/>
                </a:moveTo>
                <a:lnTo>
                  <a:pt x="714375" y="0"/>
                </a:lnTo>
                <a:lnTo>
                  <a:pt x="714375" y="714375"/>
                </a:lnTo>
                <a:lnTo>
                  <a:pt x="0" y="7143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p:nvPr/>
        </p:nvSpPr>
        <p:spPr>
          <a:xfrm>
            <a:off x="13315929" y="4213800"/>
            <a:ext cx="714375" cy="714375"/>
          </a:xfrm>
          <a:custGeom>
            <a:avLst/>
            <a:gdLst/>
            <a:ahLst/>
            <a:cxnLst/>
            <a:rect l="l" t="t" r="r" b="b"/>
            <a:pathLst>
              <a:path w="714375" h="714375">
                <a:moveTo>
                  <a:pt x="0" y="0"/>
                </a:moveTo>
                <a:lnTo>
                  <a:pt x="714375" y="0"/>
                </a:lnTo>
                <a:lnTo>
                  <a:pt x="714375" y="714375"/>
                </a:lnTo>
                <a:lnTo>
                  <a:pt x="0" y="7143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Freeform 17"/>
          <p:cNvSpPr/>
          <p:nvPr/>
        </p:nvSpPr>
        <p:spPr>
          <a:xfrm>
            <a:off x="8174249" y="186350"/>
            <a:ext cx="714375" cy="714375"/>
          </a:xfrm>
          <a:custGeom>
            <a:avLst/>
            <a:gdLst/>
            <a:ahLst/>
            <a:cxnLst/>
            <a:rect l="l" t="t" r="r" b="b"/>
            <a:pathLst>
              <a:path w="714375" h="714375">
                <a:moveTo>
                  <a:pt x="0" y="0"/>
                </a:moveTo>
                <a:lnTo>
                  <a:pt x="714375" y="0"/>
                </a:lnTo>
                <a:lnTo>
                  <a:pt x="714375" y="714375"/>
                </a:lnTo>
                <a:lnTo>
                  <a:pt x="0" y="7143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838200" y="3111371"/>
            <a:ext cx="381000" cy="381000"/>
          </a:xfrm>
          <a:custGeom>
            <a:avLst/>
            <a:gdLst/>
            <a:ahLst/>
            <a:cxnLst/>
            <a:rect l="l" t="t" r="r" b="b"/>
            <a:pathLst>
              <a:path w="381000" h="381000">
                <a:moveTo>
                  <a:pt x="0" y="0"/>
                </a:moveTo>
                <a:lnTo>
                  <a:pt x="381000" y="0"/>
                </a:lnTo>
                <a:lnTo>
                  <a:pt x="381000" y="381000"/>
                </a:lnTo>
                <a:lnTo>
                  <a:pt x="0" y="3810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a:off x="838200" y="4785455"/>
            <a:ext cx="381000" cy="381000"/>
          </a:xfrm>
          <a:custGeom>
            <a:avLst/>
            <a:gdLst/>
            <a:ahLst/>
            <a:cxnLst/>
            <a:rect l="l" t="t" r="r" b="b"/>
            <a:pathLst>
              <a:path w="381000" h="381000">
                <a:moveTo>
                  <a:pt x="0" y="0"/>
                </a:moveTo>
                <a:lnTo>
                  <a:pt x="381000" y="0"/>
                </a:lnTo>
                <a:lnTo>
                  <a:pt x="381000" y="381000"/>
                </a:lnTo>
                <a:lnTo>
                  <a:pt x="0" y="3810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Freeform 20"/>
          <p:cNvSpPr/>
          <p:nvPr/>
        </p:nvSpPr>
        <p:spPr>
          <a:xfrm>
            <a:off x="838200" y="6116639"/>
            <a:ext cx="381000" cy="381000"/>
          </a:xfrm>
          <a:custGeom>
            <a:avLst/>
            <a:gdLst/>
            <a:ahLst/>
            <a:cxnLst/>
            <a:rect l="l" t="t" r="r" b="b"/>
            <a:pathLst>
              <a:path w="381000" h="381000">
                <a:moveTo>
                  <a:pt x="0" y="0"/>
                </a:moveTo>
                <a:lnTo>
                  <a:pt x="381000" y="0"/>
                </a:lnTo>
                <a:lnTo>
                  <a:pt x="381000" y="381000"/>
                </a:lnTo>
                <a:lnTo>
                  <a:pt x="0" y="3810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1" name="Freeform 21"/>
          <p:cNvSpPr/>
          <p:nvPr/>
        </p:nvSpPr>
        <p:spPr>
          <a:xfrm>
            <a:off x="838200" y="7447822"/>
            <a:ext cx="381000" cy="381000"/>
          </a:xfrm>
          <a:custGeom>
            <a:avLst/>
            <a:gdLst/>
            <a:ahLst/>
            <a:cxnLst/>
            <a:rect l="l" t="t" r="r" b="b"/>
            <a:pathLst>
              <a:path w="381000" h="381000">
                <a:moveTo>
                  <a:pt x="0" y="0"/>
                </a:moveTo>
                <a:lnTo>
                  <a:pt x="381000" y="0"/>
                </a:lnTo>
                <a:lnTo>
                  <a:pt x="381000" y="381000"/>
                </a:lnTo>
                <a:lnTo>
                  <a:pt x="0" y="3810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2" name="TextBox 22"/>
          <p:cNvSpPr txBox="1"/>
          <p:nvPr/>
        </p:nvSpPr>
        <p:spPr>
          <a:xfrm>
            <a:off x="1391288" y="7457347"/>
            <a:ext cx="5923096" cy="773430"/>
          </a:xfrm>
          <a:prstGeom prst="rect">
            <a:avLst/>
          </a:prstGeom>
        </p:spPr>
        <p:txBody>
          <a:bodyPr lIns="0" tIns="0" rIns="0" bIns="0" rtlCol="0" anchor="t">
            <a:spAutoFit/>
          </a:bodyPr>
          <a:lstStyle/>
          <a:p>
            <a:pPr>
              <a:lnSpc>
                <a:spcPts val="2070"/>
              </a:lnSpc>
            </a:pPr>
            <a:r>
              <a:rPr lang="en-US" sz="1800">
                <a:solidFill>
                  <a:srgbClr val="000000"/>
                </a:solidFill>
                <a:latin typeface="Proxima Nova Bold"/>
              </a:rPr>
              <a:t>Chicken Vodka Sandwich</a:t>
            </a:r>
          </a:p>
          <a:p>
            <a:pPr>
              <a:lnSpc>
                <a:spcPts val="2070"/>
              </a:lnSpc>
            </a:pPr>
            <a:r>
              <a:rPr lang="en-US" sz="1800">
                <a:solidFill>
                  <a:srgbClr val="000000"/>
                </a:solidFill>
                <a:latin typeface="Proxima Nova"/>
              </a:rPr>
              <a:t>Buttermilk and Parmesan chicken cutlet, vodka sauce and provolone cheese, served on a baguette.</a:t>
            </a:r>
          </a:p>
        </p:txBody>
      </p:sp>
      <p:sp>
        <p:nvSpPr>
          <p:cNvPr id="23" name="TextBox 23"/>
          <p:cNvSpPr txBox="1"/>
          <p:nvPr/>
        </p:nvSpPr>
        <p:spPr>
          <a:xfrm>
            <a:off x="1391288" y="6126164"/>
            <a:ext cx="5923096" cy="1030605"/>
          </a:xfrm>
          <a:prstGeom prst="rect">
            <a:avLst/>
          </a:prstGeom>
        </p:spPr>
        <p:txBody>
          <a:bodyPr lIns="0" tIns="0" rIns="0" bIns="0" rtlCol="0" anchor="t">
            <a:spAutoFit/>
          </a:bodyPr>
          <a:lstStyle/>
          <a:p>
            <a:pPr>
              <a:lnSpc>
                <a:spcPts val="2070"/>
              </a:lnSpc>
            </a:pPr>
            <a:r>
              <a:rPr lang="en-US" sz="1800">
                <a:solidFill>
                  <a:srgbClr val="000000"/>
                </a:solidFill>
                <a:latin typeface="Proxima Nova Bold"/>
              </a:rPr>
              <a:t>Falafel Gyro</a:t>
            </a:r>
          </a:p>
          <a:p>
            <a:pPr>
              <a:lnSpc>
                <a:spcPts val="2070"/>
              </a:lnSpc>
            </a:pPr>
            <a:r>
              <a:rPr lang="en-US" sz="1800">
                <a:solidFill>
                  <a:srgbClr val="000000"/>
                </a:solidFill>
                <a:latin typeface="Proxima Nova"/>
              </a:rPr>
              <a:t>A vegan falafel gyro, topped with tzatziki sauce, cucumber and dill salad, harissa aioli, lettuce and feta cheese, served on warm pita bread.</a:t>
            </a:r>
          </a:p>
        </p:txBody>
      </p:sp>
      <p:sp>
        <p:nvSpPr>
          <p:cNvPr id="24" name="TextBox 24"/>
          <p:cNvSpPr txBox="1"/>
          <p:nvPr/>
        </p:nvSpPr>
        <p:spPr>
          <a:xfrm>
            <a:off x="1391288" y="4794980"/>
            <a:ext cx="5923096" cy="1030605"/>
          </a:xfrm>
          <a:prstGeom prst="rect">
            <a:avLst/>
          </a:prstGeom>
        </p:spPr>
        <p:txBody>
          <a:bodyPr lIns="0" tIns="0" rIns="0" bIns="0" rtlCol="0" anchor="t">
            <a:spAutoFit/>
          </a:bodyPr>
          <a:lstStyle/>
          <a:p>
            <a:pPr>
              <a:lnSpc>
                <a:spcPts val="2070"/>
              </a:lnSpc>
            </a:pPr>
            <a:r>
              <a:rPr lang="en-US" sz="1800">
                <a:solidFill>
                  <a:srgbClr val="000000"/>
                </a:solidFill>
                <a:latin typeface="Proxima Nova Bold"/>
              </a:rPr>
              <a:t>The Gridiron Sandwich</a:t>
            </a:r>
          </a:p>
          <a:p>
            <a:pPr>
              <a:lnSpc>
                <a:spcPts val="2070"/>
              </a:lnSpc>
            </a:pPr>
            <a:r>
              <a:rPr lang="en-US" sz="1800">
                <a:solidFill>
                  <a:srgbClr val="000000"/>
                </a:solidFill>
                <a:latin typeface="Proxima Nova"/>
              </a:rPr>
              <a:t>Cotto ham, Genoa salami and pepperoni are topped with provolone cheese, hot pepper aioli and spicy giardiniera. A drizzle of Italian vinaigrette ties the flavors together.</a:t>
            </a:r>
          </a:p>
        </p:txBody>
      </p:sp>
      <p:sp>
        <p:nvSpPr>
          <p:cNvPr id="26" name="TextBox 26"/>
          <p:cNvSpPr txBox="1"/>
          <p:nvPr/>
        </p:nvSpPr>
        <p:spPr>
          <a:xfrm>
            <a:off x="838200" y="2222501"/>
            <a:ext cx="3835892" cy="349249"/>
          </a:xfrm>
          <a:prstGeom prst="rect">
            <a:avLst/>
          </a:prstGeom>
        </p:spPr>
        <p:txBody>
          <a:bodyPr lIns="0" tIns="0" rIns="0" bIns="0" rtlCol="0" anchor="t">
            <a:spAutoFit/>
          </a:bodyPr>
          <a:lstStyle/>
          <a:p>
            <a:pPr algn="just">
              <a:lnSpc>
                <a:spcPts val="2800"/>
              </a:lnSpc>
            </a:pPr>
            <a:r>
              <a:rPr lang="en-US" sz="2000">
                <a:solidFill>
                  <a:srgbClr val="000000"/>
                </a:solidFill>
                <a:latin typeface="Proxima Nova Bold"/>
              </a:rPr>
              <a:t>Concessionaire: Delaware North</a:t>
            </a:r>
          </a:p>
        </p:txBody>
      </p:sp>
      <p:grpSp>
        <p:nvGrpSpPr>
          <p:cNvPr id="27" name="Group 27"/>
          <p:cNvGrpSpPr/>
          <p:nvPr/>
        </p:nvGrpSpPr>
        <p:grpSpPr>
          <a:xfrm>
            <a:off x="838200" y="543538"/>
            <a:ext cx="6201124" cy="1440830"/>
            <a:chOff x="0" y="0"/>
            <a:chExt cx="8268166" cy="1921107"/>
          </a:xfrm>
        </p:grpSpPr>
        <p:sp>
          <p:nvSpPr>
            <p:cNvPr id="28" name="TextBox 28"/>
            <p:cNvSpPr txBox="1"/>
            <p:nvPr/>
          </p:nvSpPr>
          <p:spPr>
            <a:xfrm>
              <a:off x="0" y="76200"/>
              <a:ext cx="8268166" cy="732387"/>
            </a:xfrm>
            <a:prstGeom prst="rect">
              <a:avLst/>
            </a:prstGeom>
          </p:spPr>
          <p:txBody>
            <a:bodyPr lIns="0" tIns="0" rIns="0" bIns="0" rtlCol="0" anchor="t">
              <a:spAutoFit/>
            </a:bodyPr>
            <a:lstStyle/>
            <a:p>
              <a:pPr marL="0" lvl="0" indent="0">
                <a:lnSpc>
                  <a:spcPts val="4000"/>
                </a:lnSpc>
                <a:spcBef>
                  <a:spcPct val="0"/>
                </a:spcBef>
              </a:pPr>
              <a:r>
                <a:rPr lang="en-US" sz="4000">
                  <a:solidFill>
                    <a:srgbClr val="000000"/>
                  </a:solidFill>
                  <a:latin typeface="Anton"/>
                </a:rPr>
                <a:t>New York Giants</a:t>
              </a:r>
            </a:p>
          </p:txBody>
        </p:sp>
        <p:sp>
          <p:nvSpPr>
            <p:cNvPr id="29" name="TextBox 29"/>
            <p:cNvSpPr txBox="1"/>
            <p:nvPr/>
          </p:nvSpPr>
          <p:spPr>
            <a:xfrm>
              <a:off x="0" y="846687"/>
              <a:ext cx="7897461" cy="1074419"/>
            </a:xfrm>
            <a:prstGeom prst="rect">
              <a:avLst/>
            </a:prstGeom>
          </p:spPr>
          <p:txBody>
            <a:bodyPr lIns="0" tIns="0" rIns="0" bIns="0" rtlCol="0" anchor="t">
              <a:spAutoFit/>
            </a:bodyPr>
            <a:lstStyle/>
            <a:p>
              <a:pPr>
                <a:lnSpc>
                  <a:spcPts val="3360"/>
                </a:lnSpc>
              </a:pPr>
              <a:r>
                <a:rPr lang="en-US" sz="2400">
                  <a:solidFill>
                    <a:srgbClr val="000000"/>
                  </a:solidFill>
                  <a:latin typeface="Proxima Nova Bold"/>
                </a:rPr>
                <a:t>MetLife Stadium</a:t>
              </a:r>
            </a:p>
            <a:p>
              <a:pPr>
                <a:lnSpc>
                  <a:spcPts val="3360"/>
                </a:lnSpc>
              </a:pPr>
              <a:r>
                <a:rPr lang="en-US" sz="2400">
                  <a:solidFill>
                    <a:srgbClr val="000000"/>
                  </a:solidFill>
                  <a:latin typeface="Proxima Nova Bold"/>
                </a:rPr>
                <a:t>East Rutherford, NJ</a:t>
              </a:r>
            </a:p>
          </p:txBody>
        </p:sp>
      </p:grpSp>
      <p:sp>
        <p:nvSpPr>
          <p:cNvPr id="30" name="TextBox 30"/>
          <p:cNvSpPr txBox="1"/>
          <p:nvPr/>
        </p:nvSpPr>
        <p:spPr>
          <a:xfrm>
            <a:off x="1401808" y="3120896"/>
            <a:ext cx="5418051" cy="1287780"/>
          </a:xfrm>
          <a:prstGeom prst="rect">
            <a:avLst/>
          </a:prstGeom>
        </p:spPr>
        <p:txBody>
          <a:bodyPr lIns="0" tIns="0" rIns="0" bIns="0" rtlCol="0" anchor="t">
            <a:spAutoFit/>
          </a:bodyPr>
          <a:lstStyle/>
          <a:p>
            <a:pPr>
              <a:lnSpc>
                <a:spcPts val="2070"/>
              </a:lnSpc>
            </a:pPr>
            <a:r>
              <a:rPr lang="en-US" sz="1800">
                <a:solidFill>
                  <a:srgbClr val="000000"/>
                </a:solidFill>
                <a:latin typeface="Proxima Nova Bold"/>
              </a:rPr>
              <a:t>BBQ Pulled Pork Sandwich</a:t>
            </a:r>
          </a:p>
          <a:p>
            <a:pPr>
              <a:lnSpc>
                <a:spcPts val="2070"/>
              </a:lnSpc>
            </a:pPr>
            <a:r>
              <a:rPr lang="en-US" sz="1800">
                <a:solidFill>
                  <a:srgbClr val="000000"/>
                </a:solidFill>
                <a:latin typeface="Proxima Nova"/>
              </a:rPr>
              <a:t>Tender pulled pork and pork belly, smothered in MG BBQ sauce and creamy BBQ slaw, served on a toasted Martin’s bun and topped with house-made pickles. </a:t>
            </a:r>
          </a:p>
        </p:txBody>
      </p:sp>
      <p:pic>
        <p:nvPicPr>
          <p:cNvPr id="31" name="Picture 30" descr="A black background with a black square&#10;&#10;Description automatically generated with medium confidence">
            <a:extLst>
              <a:ext uri="{FF2B5EF4-FFF2-40B4-BE49-F238E27FC236}">
                <a16:creationId xmlns:a16="http://schemas.microsoft.com/office/drawing/2014/main" id="{CAE16ED1-D3B1-0B8D-08CA-ABCF21B6E07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65465" y="9213263"/>
            <a:ext cx="1852086" cy="612648"/>
          </a:xfrm>
          <a:prstGeom prst="rect">
            <a:avLst/>
          </a:prstGeom>
        </p:spPr>
      </p:pic>
    </p:spTree>
  </p:cSld>
  <p:clrMapOvr>
    <a:masterClrMapping/>
  </p:clrMapOvr>
  <p:transition>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grpSp>
        <p:nvGrpSpPr>
          <p:cNvPr id="2" name="Group 2"/>
          <p:cNvGrpSpPr/>
          <p:nvPr/>
        </p:nvGrpSpPr>
        <p:grpSpPr>
          <a:xfrm>
            <a:off x="15726905" y="9494638"/>
            <a:ext cx="2561095" cy="792362"/>
            <a:chOff x="0" y="0"/>
            <a:chExt cx="674527" cy="208688"/>
          </a:xfrm>
        </p:grpSpPr>
        <p:sp>
          <p:nvSpPr>
            <p:cNvPr id="3" name="Freeform 3"/>
            <p:cNvSpPr/>
            <p:nvPr/>
          </p:nvSpPr>
          <p:spPr>
            <a:xfrm>
              <a:off x="0" y="0"/>
              <a:ext cx="674527" cy="208688"/>
            </a:xfrm>
            <a:custGeom>
              <a:avLst/>
              <a:gdLst/>
              <a:ahLst/>
              <a:cxnLst/>
              <a:rect l="l" t="t" r="r" b="b"/>
              <a:pathLst>
                <a:path w="674527" h="208688">
                  <a:moveTo>
                    <a:pt x="0" y="0"/>
                  </a:moveTo>
                  <a:lnTo>
                    <a:pt x="674527" y="0"/>
                  </a:lnTo>
                  <a:lnTo>
                    <a:pt x="674527" y="208688"/>
                  </a:lnTo>
                  <a:lnTo>
                    <a:pt x="0" y="208688"/>
                  </a:lnTo>
                  <a:close/>
                </a:path>
              </a:pathLst>
            </a:custGeom>
            <a:solidFill>
              <a:srgbClr val="000100">
                <a:alpha val="19608"/>
              </a:srgb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r">
                <a:lnSpc>
                  <a:spcPts val="3360"/>
                </a:lnSpc>
              </a:pPr>
              <a:endParaRPr/>
            </a:p>
          </p:txBody>
        </p:sp>
      </p:grpSp>
      <p:sp>
        <p:nvSpPr>
          <p:cNvPr id="5" name="TextBox 5"/>
          <p:cNvSpPr txBox="1"/>
          <p:nvPr/>
        </p:nvSpPr>
        <p:spPr>
          <a:xfrm>
            <a:off x="15726905" y="9692382"/>
            <a:ext cx="2561095" cy="349249"/>
          </a:xfrm>
          <a:prstGeom prst="rect">
            <a:avLst/>
          </a:prstGeom>
        </p:spPr>
        <p:txBody>
          <a:bodyPr lIns="0" tIns="0" rIns="0" bIns="0" rtlCol="0" anchor="t">
            <a:spAutoFit/>
          </a:bodyPr>
          <a:lstStyle/>
          <a:p>
            <a:pPr algn="ctr">
              <a:lnSpc>
                <a:spcPts val="2800"/>
              </a:lnSpc>
            </a:pPr>
            <a:r>
              <a:rPr lang="en-US" sz="2000">
                <a:solidFill>
                  <a:srgbClr val="FFFFFF"/>
                </a:solidFill>
                <a:latin typeface="Open Sans Bold"/>
              </a:rPr>
              <a:t>Delaware North</a:t>
            </a:r>
          </a:p>
        </p:txBody>
      </p:sp>
      <p:grpSp>
        <p:nvGrpSpPr>
          <p:cNvPr id="6" name="Group 6"/>
          <p:cNvGrpSpPr>
            <a:grpSpLocks noChangeAspect="1"/>
          </p:cNvGrpSpPr>
          <p:nvPr/>
        </p:nvGrpSpPr>
        <p:grpSpPr>
          <a:xfrm>
            <a:off x="8000959" y="0"/>
            <a:ext cx="5143521" cy="5143500"/>
            <a:chOff x="0" y="0"/>
            <a:chExt cx="6350025" cy="6350000"/>
          </a:xfrm>
        </p:grpSpPr>
        <p:sp>
          <p:nvSpPr>
            <p:cNvPr id="7" name="Freeform 7"/>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a:stretch>
                <a:fillRect l="-24086" r="-24086"/>
              </a:stretch>
            </a:blipFill>
          </p:spPr>
        </p:sp>
      </p:grpSp>
      <p:grpSp>
        <p:nvGrpSpPr>
          <p:cNvPr id="8" name="Group 8"/>
          <p:cNvGrpSpPr>
            <a:grpSpLocks noChangeAspect="1"/>
          </p:cNvGrpSpPr>
          <p:nvPr/>
        </p:nvGrpSpPr>
        <p:grpSpPr>
          <a:xfrm>
            <a:off x="13144479" y="0"/>
            <a:ext cx="5143521" cy="5143500"/>
            <a:chOff x="0" y="0"/>
            <a:chExt cx="6350025" cy="6350000"/>
          </a:xfrm>
        </p:grpSpPr>
        <p:sp>
          <p:nvSpPr>
            <p:cNvPr id="9" name="Freeform 9"/>
            <p:cNvSpPr/>
            <p:nvPr/>
          </p:nvSpPr>
          <p:spPr>
            <a:xfrm flipH="1">
              <a:off x="0" y="0"/>
              <a:ext cx="6350026" cy="6350000"/>
            </a:xfrm>
            <a:custGeom>
              <a:avLst/>
              <a:gdLst/>
              <a:ahLst/>
              <a:cxnLst/>
              <a:rect l="l" t="t" r="r" b="b"/>
              <a:pathLst>
                <a:path w="6350026" h="6350000">
                  <a:moveTo>
                    <a:pt x="6350026" y="0"/>
                  </a:moveTo>
                  <a:lnTo>
                    <a:pt x="0" y="0"/>
                  </a:lnTo>
                  <a:lnTo>
                    <a:pt x="0" y="6350000"/>
                  </a:lnTo>
                  <a:lnTo>
                    <a:pt x="6350026" y="6350000"/>
                  </a:lnTo>
                  <a:close/>
                </a:path>
              </a:pathLst>
            </a:custGeom>
            <a:blipFill>
              <a:blip r:embed="rId3"/>
              <a:stretch>
                <a:fillRect l="-23990" r="-23990"/>
              </a:stretch>
            </a:blipFill>
          </p:spPr>
        </p:sp>
      </p:grpSp>
      <p:grpSp>
        <p:nvGrpSpPr>
          <p:cNvPr id="10" name="Group 10"/>
          <p:cNvGrpSpPr>
            <a:grpSpLocks noChangeAspect="1"/>
          </p:cNvGrpSpPr>
          <p:nvPr/>
        </p:nvGrpSpPr>
        <p:grpSpPr>
          <a:xfrm>
            <a:off x="8000959" y="5143500"/>
            <a:ext cx="5143521" cy="5143500"/>
            <a:chOff x="0" y="0"/>
            <a:chExt cx="6350025" cy="6350000"/>
          </a:xfrm>
        </p:grpSpPr>
        <p:sp>
          <p:nvSpPr>
            <p:cNvPr id="11" name="Freeform 11"/>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a:stretch>
                <a:fillRect l="-24086" r="-24086"/>
              </a:stretch>
            </a:blipFill>
          </p:spPr>
        </p:sp>
      </p:grpSp>
      <p:grpSp>
        <p:nvGrpSpPr>
          <p:cNvPr id="12" name="Group 12"/>
          <p:cNvGrpSpPr>
            <a:grpSpLocks noChangeAspect="1"/>
          </p:cNvGrpSpPr>
          <p:nvPr/>
        </p:nvGrpSpPr>
        <p:grpSpPr>
          <a:xfrm>
            <a:off x="13144479" y="5143500"/>
            <a:ext cx="5143521" cy="5143500"/>
            <a:chOff x="0" y="0"/>
            <a:chExt cx="6350025" cy="6350000"/>
          </a:xfrm>
        </p:grpSpPr>
        <p:sp>
          <p:nvSpPr>
            <p:cNvPr id="13" name="Freeform 1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5"/>
              <a:stretch>
                <a:fillRect l="-24038" r="-24038"/>
              </a:stretch>
            </a:blipFill>
          </p:spPr>
        </p:sp>
      </p:grpSp>
      <p:sp>
        <p:nvSpPr>
          <p:cNvPr id="15" name="Freeform 15"/>
          <p:cNvSpPr/>
          <p:nvPr/>
        </p:nvSpPr>
        <p:spPr>
          <a:xfrm>
            <a:off x="8172450" y="314325"/>
            <a:ext cx="714375" cy="714375"/>
          </a:xfrm>
          <a:custGeom>
            <a:avLst/>
            <a:gdLst/>
            <a:ahLst/>
            <a:cxnLst/>
            <a:rect l="l" t="t" r="r" b="b"/>
            <a:pathLst>
              <a:path w="714375" h="714375">
                <a:moveTo>
                  <a:pt x="0" y="0"/>
                </a:moveTo>
                <a:lnTo>
                  <a:pt x="714375" y="0"/>
                </a:lnTo>
                <a:lnTo>
                  <a:pt x="714375" y="714375"/>
                </a:lnTo>
                <a:lnTo>
                  <a:pt x="0" y="7143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13144479" y="4151501"/>
            <a:ext cx="836295" cy="836295"/>
          </a:xfrm>
          <a:custGeom>
            <a:avLst/>
            <a:gdLst/>
            <a:ahLst/>
            <a:cxnLst/>
            <a:rect l="l" t="t" r="r" b="b"/>
            <a:pathLst>
              <a:path w="836295" h="836295">
                <a:moveTo>
                  <a:pt x="0" y="0"/>
                </a:moveTo>
                <a:lnTo>
                  <a:pt x="836295" y="0"/>
                </a:lnTo>
                <a:lnTo>
                  <a:pt x="836295" y="836295"/>
                </a:lnTo>
                <a:lnTo>
                  <a:pt x="0" y="8362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a:off x="8111490" y="5252830"/>
            <a:ext cx="836295" cy="836295"/>
          </a:xfrm>
          <a:custGeom>
            <a:avLst/>
            <a:gdLst/>
            <a:ahLst/>
            <a:cxnLst/>
            <a:rect l="l" t="t" r="r" b="b"/>
            <a:pathLst>
              <a:path w="836295" h="836295">
                <a:moveTo>
                  <a:pt x="0" y="0"/>
                </a:moveTo>
                <a:lnTo>
                  <a:pt x="836295" y="0"/>
                </a:lnTo>
                <a:lnTo>
                  <a:pt x="836295" y="836295"/>
                </a:lnTo>
                <a:lnTo>
                  <a:pt x="0" y="8362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13144286" y="9321763"/>
            <a:ext cx="836488" cy="836488"/>
          </a:xfrm>
          <a:custGeom>
            <a:avLst/>
            <a:gdLst/>
            <a:ahLst/>
            <a:cxnLst/>
            <a:rect l="l" t="t" r="r" b="b"/>
            <a:pathLst>
              <a:path w="836488" h="836488">
                <a:moveTo>
                  <a:pt x="0" y="0"/>
                </a:moveTo>
                <a:lnTo>
                  <a:pt x="836488" y="0"/>
                </a:lnTo>
                <a:lnTo>
                  <a:pt x="836488" y="836488"/>
                </a:lnTo>
                <a:lnTo>
                  <a:pt x="0" y="836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TextBox 19"/>
          <p:cNvSpPr txBox="1"/>
          <p:nvPr/>
        </p:nvSpPr>
        <p:spPr>
          <a:xfrm>
            <a:off x="1391288" y="7457347"/>
            <a:ext cx="5923096" cy="1030605"/>
          </a:xfrm>
          <a:prstGeom prst="rect">
            <a:avLst/>
          </a:prstGeom>
        </p:spPr>
        <p:txBody>
          <a:bodyPr lIns="0" tIns="0" rIns="0" bIns="0" rtlCol="0" anchor="t">
            <a:spAutoFit/>
          </a:bodyPr>
          <a:lstStyle/>
          <a:p>
            <a:pPr>
              <a:lnSpc>
                <a:spcPts val="2070"/>
              </a:lnSpc>
            </a:pPr>
            <a:r>
              <a:rPr lang="en-US" sz="1800">
                <a:solidFill>
                  <a:srgbClr val="000000"/>
                </a:solidFill>
                <a:latin typeface="Proxima Nova Bold"/>
              </a:rPr>
              <a:t>Burnt Ends Chili Loaded Tots</a:t>
            </a:r>
          </a:p>
          <a:p>
            <a:pPr>
              <a:lnSpc>
                <a:spcPts val="2070"/>
              </a:lnSpc>
            </a:pPr>
            <a:r>
              <a:rPr lang="en-US" sz="1800">
                <a:solidFill>
                  <a:srgbClr val="000000"/>
                </a:solidFill>
                <a:latin typeface="Proxima Nova"/>
              </a:rPr>
              <a:t>BTater tots topped with brisket chili, beer cheese sauce, pickled Fresno peppers, house-made pickles, BBQ crema and scallions.</a:t>
            </a:r>
          </a:p>
        </p:txBody>
      </p:sp>
      <p:sp>
        <p:nvSpPr>
          <p:cNvPr id="20" name="TextBox 20"/>
          <p:cNvSpPr txBox="1"/>
          <p:nvPr/>
        </p:nvSpPr>
        <p:spPr>
          <a:xfrm>
            <a:off x="1391288" y="6126164"/>
            <a:ext cx="5923096" cy="773430"/>
          </a:xfrm>
          <a:prstGeom prst="rect">
            <a:avLst/>
          </a:prstGeom>
        </p:spPr>
        <p:txBody>
          <a:bodyPr lIns="0" tIns="0" rIns="0" bIns="0" rtlCol="0" anchor="t">
            <a:spAutoFit/>
          </a:bodyPr>
          <a:lstStyle/>
          <a:p>
            <a:pPr>
              <a:lnSpc>
                <a:spcPts val="2070"/>
              </a:lnSpc>
            </a:pPr>
            <a:r>
              <a:rPr lang="en-US" sz="1800">
                <a:solidFill>
                  <a:srgbClr val="000000"/>
                </a:solidFill>
                <a:latin typeface="Proxima Nova Bold"/>
              </a:rPr>
              <a:t>Falafel Appetizer</a:t>
            </a:r>
          </a:p>
          <a:p>
            <a:pPr>
              <a:lnSpc>
                <a:spcPts val="2070"/>
              </a:lnSpc>
            </a:pPr>
            <a:r>
              <a:rPr lang="en-US" sz="1800">
                <a:solidFill>
                  <a:srgbClr val="000000"/>
                </a:solidFill>
                <a:latin typeface="Proxima Nova"/>
              </a:rPr>
              <a:t>Vegan falafel fritters are accompanied by feta cheese, harissa aioli, cucumber and dill salad.</a:t>
            </a:r>
          </a:p>
        </p:txBody>
      </p:sp>
      <p:sp>
        <p:nvSpPr>
          <p:cNvPr id="21" name="TextBox 21"/>
          <p:cNvSpPr txBox="1"/>
          <p:nvPr/>
        </p:nvSpPr>
        <p:spPr>
          <a:xfrm>
            <a:off x="1391288" y="4794980"/>
            <a:ext cx="5923096" cy="1030605"/>
          </a:xfrm>
          <a:prstGeom prst="rect">
            <a:avLst/>
          </a:prstGeom>
        </p:spPr>
        <p:txBody>
          <a:bodyPr lIns="0" tIns="0" rIns="0" bIns="0" rtlCol="0" anchor="t">
            <a:spAutoFit/>
          </a:bodyPr>
          <a:lstStyle/>
          <a:p>
            <a:pPr>
              <a:lnSpc>
                <a:spcPts val="2070"/>
              </a:lnSpc>
            </a:pPr>
            <a:r>
              <a:rPr lang="en-US" sz="1800">
                <a:solidFill>
                  <a:srgbClr val="000000"/>
                </a:solidFill>
                <a:latin typeface="Proxima Nova Bold"/>
              </a:rPr>
              <a:t>Loaded Greek Fries</a:t>
            </a:r>
          </a:p>
          <a:p>
            <a:pPr>
              <a:lnSpc>
                <a:spcPts val="2070"/>
              </a:lnSpc>
            </a:pPr>
            <a:r>
              <a:rPr lang="en-US" sz="1800">
                <a:solidFill>
                  <a:srgbClr val="000000"/>
                </a:solidFill>
                <a:latin typeface="Proxima Nova"/>
              </a:rPr>
              <a:t>Greek fries are loaded with house-made lemon pepper and oregano salt, harissa aioli, feta cheese and parsley. Customers can add protein if they choose. </a:t>
            </a:r>
          </a:p>
        </p:txBody>
      </p:sp>
      <p:sp>
        <p:nvSpPr>
          <p:cNvPr id="22" name="TextBox 22"/>
          <p:cNvSpPr txBox="1"/>
          <p:nvPr/>
        </p:nvSpPr>
        <p:spPr>
          <a:xfrm>
            <a:off x="838200" y="2222501"/>
            <a:ext cx="3835892" cy="349249"/>
          </a:xfrm>
          <a:prstGeom prst="rect">
            <a:avLst/>
          </a:prstGeom>
        </p:spPr>
        <p:txBody>
          <a:bodyPr lIns="0" tIns="0" rIns="0" bIns="0" rtlCol="0" anchor="t">
            <a:spAutoFit/>
          </a:bodyPr>
          <a:lstStyle/>
          <a:p>
            <a:pPr algn="just">
              <a:lnSpc>
                <a:spcPts val="2800"/>
              </a:lnSpc>
            </a:pPr>
            <a:r>
              <a:rPr lang="en-US" sz="2000">
                <a:solidFill>
                  <a:srgbClr val="000000"/>
                </a:solidFill>
                <a:latin typeface="Proxima Nova Bold"/>
              </a:rPr>
              <a:t>Concessionaire: Delaware North</a:t>
            </a:r>
          </a:p>
        </p:txBody>
      </p:sp>
      <p:grpSp>
        <p:nvGrpSpPr>
          <p:cNvPr id="23" name="Group 23"/>
          <p:cNvGrpSpPr/>
          <p:nvPr/>
        </p:nvGrpSpPr>
        <p:grpSpPr>
          <a:xfrm>
            <a:off x="838200" y="543538"/>
            <a:ext cx="6201124" cy="1440830"/>
            <a:chOff x="0" y="0"/>
            <a:chExt cx="8268166" cy="1921107"/>
          </a:xfrm>
        </p:grpSpPr>
        <p:sp>
          <p:nvSpPr>
            <p:cNvPr id="24" name="TextBox 24"/>
            <p:cNvSpPr txBox="1"/>
            <p:nvPr/>
          </p:nvSpPr>
          <p:spPr>
            <a:xfrm>
              <a:off x="0" y="76200"/>
              <a:ext cx="8268166" cy="732387"/>
            </a:xfrm>
            <a:prstGeom prst="rect">
              <a:avLst/>
            </a:prstGeom>
          </p:spPr>
          <p:txBody>
            <a:bodyPr lIns="0" tIns="0" rIns="0" bIns="0" rtlCol="0" anchor="t">
              <a:spAutoFit/>
            </a:bodyPr>
            <a:lstStyle/>
            <a:p>
              <a:pPr marL="0" lvl="0" indent="0">
                <a:lnSpc>
                  <a:spcPts val="4000"/>
                </a:lnSpc>
                <a:spcBef>
                  <a:spcPct val="0"/>
                </a:spcBef>
              </a:pPr>
              <a:r>
                <a:rPr lang="en-US" sz="4000">
                  <a:solidFill>
                    <a:srgbClr val="000000"/>
                  </a:solidFill>
                  <a:latin typeface="Anton"/>
                </a:rPr>
                <a:t>New York Giants</a:t>
              </a:r>
            </a:p>
          </p:txBody>
        </p:sp>
        <p:sp>
          <p:nvSpPr>
            <p:cNvPr id="25" name="TextBox 25"/>
            <p:cNvSpPr txBox="1"/>
            <p:nvPr/>
          </p:nvSpPr>
          <p:spPr>
            <a:xfrm>
              <a:off x="0" y="846687"/>
              <a:ext cx="7897461" cy="1074419"/>
            </a:xfrm>
            <a:prstGeom prst="rect">
              <a:avLst/>
            </a:prstGeom>
          </p:spPr>
          <p:txBody>
            <a:bodyPr lIns="0" tIns="0" rIns="0" bIns="0" rtlCol="0" anchor="t">
              <a:spAutoFit/>
            </a:bodyPr>
            <a:lstStyle/>
            <a:p>
              <a:pPr>
                <a:lnSpc>
                  <a:spcPts val="3360"/>
                </a:lnSpc>
              </a:pPr>
              <a:r>
                <a:rPr lang="en-US" sz="2400">
                  <a:solidFill>
                    <a:srgbClr val="000000"/>
                  </a:solidFill>
                  <a:latin typeface="Proxima Nova Bold"/>
                </a:rPr>
                <a:t>MetLife Stadium</a:t>
              </a:r>
            </a:p>
            <a:p>
              <a:pPr>
                <a:lnSpc>
                  <a:spcPts val="3360"/>
                </a:lnSpc>
              </a:pPr>
              <a:r>
                <a:rPr lang="en-US" sz="2400">
                  <a:solidFill>
                    <a:srgbClr val="000000"/>
                  </a:solidFill>
                  <a:latin typeface="Proxima Nova Bold"/>
                </a:rPr>
                <a:t>East Rutherford, NJ</a:t>
              </a:r>
            </a:p>
          </p:txBody>
        </p:sp>
      </p:grpSp>
      <p:sp>
        <p:nvSpPr>
          <p:cNvPr id="26" name="TextBox 26"/>
          <p:cNvSpPr txBox="1"/>
          <p:nvPr/>
        </p:nvSpPr>
        <p:spPr>
          <a:xfrm>
            <a:off x="1401808" y="3120896"/>
            <a:ext cx="5418051" cy="1030605"/>
          </a:xfrm>
          <a:prstGeom prst="rect">
            <a:avLst/>
          </a:prstGeom>
        </p:spPr>
        <p:txBody>
          <a:bodyPr lIns="0" tIns="0" rIns="0" bIns="0" rtlCol="0" anchor="t">
            <a:spAutoFit/>
          </a:bodyPr>
          <a:lstStyle/>
          <a:p>
            <a:pPr>
              <a:lnSpc>
                <a:spcPts val="2070"/>
              </a:lnSpc>
            </a:pPr>
            <a:r>
              <a:rPr lang="en-US" sz="1800">
                <a:solidFill>
                  <a:srgbClr val="000000"/>
                </a:solidFill>
                <a:latin typeface="Proxima Nova Bold"/>
              </a:rPr>
              <a:t>Smoked Beef Brisket Sandwich</a:t>
            </a:r>
          </a:p>
          <a:p>
            <a:pPr>
              <a:lnSpc>
                <a:spcPts val="2070"/>
              </a:lnSpc>
            </a:pPr>
            <a:r>
              <a:rPr lang="en-US" sz="1800">
                <a:solidFill>
                  <a:srgbClr val="000000"/>
                </a:solidFill>
                <a:latin typeface="Proxima Nova"/>
              </a:rPr>
              <a:t>Smoked beef brisket with zesty citrus red cabbage slaw, drizzled with chipotle BBQ sauce, house-made pickles and served on a toasted bun. </a:t>
            </a:r>
          </a:p>
        </p:txBody>
      </p:sp>
      <p:sp>
        <p:nvSpPr>
          <p:cNvPr id="27" name="Freeform 27"/>
          <p:cNvSpPr/>
          <p:nvPr/>
        </p:nvSpPr>
        <p:spPr>
          <a:xfrm>
            <a:off x="838200" y="3111371"/>
            <a:ext cx="381000" cy="381000"/>
          </a:xfrm>
          <a:custGeom>
            <a:avLst/>
            <a:gdLst/>
            <a:ahLst/>
            <a:cxnLst/>
            <a:rect l="l" t="t" r="r" b="b"/>
            <a:pathLst>
              <a:path w="381000" h="381000">
                <a:moveTo>
                  <a:pt x="0" y="0"/>
                </a:moveTo>
                <a:lnTo>
                  <a:pt x="381000" y="0"/>
                </a:lnTo>
                <a:lnTo>
                  <a:pt x="381000" y="381000"/>
                </a:lnTo>
                <a:lnTo>
                  <a:pt x="0" y="3810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8" name="Freeform 28"/>
          <p:cNvSpPr/>
          <p:nvPr/>
        </p:nvSpPr>
        <p:spPr>
          <a:xfrm>
            <a:off x="807720" y="4785455"/>
            <a:ext cx="441960" cy="441960"/>
          </a:xfrm>
          <a:custGeom>
            <a:avLst/>
            <a:gdLst/>
            <a:ahLst/>
            <a:cxnLst/>
            <a:rect l="l" t="t" r="r" b="b"/>
            <a:pathLst>
              <a:path w="441960" h="441960">
                <a:moveTo>
                  <a:pt x="0" y="0"/>
                </a:moveTo>
                <a:lnTo>
                  <a:pt x="441960" y="0"/>
                </a:lnTo>
                <a:lnTo>
                  <a:pt x="441960" y="441960"/>
                </a:lnTo>
                <a:lnTo>
                  <a:pt x="0" y="44196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9" name="Freeform 29"/>
          <p:cNvSpPr/>
          <p:nvPr/>
        </p:nvSpPr>
        <p:spPr>
          <a:xfrm>
            <a:off x="816584" y="6066156"/>
            <a:ext cx="441960" cy="441960"/>
          </a:xfrm>
          <a:custGeom>
            <a:avLst/>
            <a:gdLst/>
            <a:ahLst/>
            <a:cxnLst/>
            <a:rect l="l" t="t" r="r" b="b"/>
            <a:pathLst>
              <a:path w="441960" h="441960">
                <a:moveTo>
                  <a:pt x="0" y="0"/>
                </a:moveTo>
                <a:lnTo>
                  <a:pt x="441960" y="0"/>
                </a:lnTo>
                <a:lnTo>
                  <a:pt x="441960" y="441960"/>
                </a:lnTo>
                <a:lnTo>
                  <a:pt x="0" y="44196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0" name="Freeform 30"/>
          <p:cNvSpPr/>
          <p:nvPr/>
        </p:nvSpPr>
        <p:spPr>
          <a:xfrm>
            <a:off x="816584" y="7428772"/>
            <a:ext cx="441960" cy="441960"/>
          </a:xfrm>
          <a:custGeom>
            <a:avLst/>
            <a:gdLst/>
            <a:ahLst/>
            <a:cxnLst/>
            <a:rect l="l" t="t" r="r" b="b"/>
            <a:pathLst>
              <a:path w="441960" h="441960">
                <a:moveTo>
                  <a:pt x="0" y="0"/>
                </a:moveTo>
                <a:lnTo>
                  <a:pt x="441960" y="0"/>
                </a:lnTo>
                <a:lnTo>
                  <a:pt x="441960" y="441960"/>
                </a:lnTo>
                <a:lnTo>
                  <a:pt x="0" y="44196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pic>
        <p:nvPicPr>
          <p:cNvPr id="31" name="Picture 30" descr="A black background with a black square&#10;&#10;Description automatically generated with medium confidence">
            <a:extLst>
              <a:ext uri="{FF2B5EF4-FFF2-40B4-BE49-F238E27FC236}">
                <a16:creationId xmlns:a16="http://schemas.microsoft.com/office/drawing/2014/main" id="{1FF11863-CDC1-8216-5750-F319E6A7E82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65465" y="9213263"/>
            <a:ext cx="1852086" cy="612648"/>
          </a:xfrm>
          <a:prstGeom prst="rect">
            <a:avLst/>
          </a:prstGeom>
        </p:spPr>
      </p:pic>
    </p:spTree>
  </p:cSld>
  <p:clrMapOvr>
    <a:masterClrMapping/>
  </p:clrMapOvr>
  <p:transition>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grpSp>
        <p:nvGrpSpPr>
          <p:cNvPr id="2" name="Group 2"/>
          <p:cNvGrpSpPr/>
          <p:nvPr/>
        </p:nvGrpSpPr>
        <p:grpSpPr>
          <a:xfrm>
            <a:off x="5886260" y="0"/>
            <a:ext cx="12401740" cy="10287000"/>
            <a:chOff x="0" y="0"/>
            <a:chExt cx="3266302" cy="2709333"/>
          </a:xfrm>
        </p:grpSpPr>
        <p:sp>
          <p:nvSpPr>
            <p:cNvPr id="3" name="Freeform 3"/>
            <p:cNvSpPr/>
            <p:nvPr/>
          </p:nvSpPr>
          <p:spPr>
            <a:xfrm>
              <a:off x="0" y="0"/>
              <a:ext cx="3266302" cy="2709333"/>
            </a:xfrm>
            <a:custGeom>
              <a:avLst/>
              <a:gdLst/>
              <a:ahLst/>
              <a:cxnLst/>
              <a:rect l="l" t="t" r="r" b="b"/>
              <a:pathLst>
                <a:path w="3266302" h="2709333">
                  <a:moveTo>
                    <a:pt x="0" y="0"/>
                  </a:moveTo>
                  <a:lnTo>
                    <a:pt x="3266302" y="0"/>
                  </a:lnTo>
                  <a:lnTo>
                    <a:pt x="3266302" y="2709333"/>
                  </a:lnTo>
                  <a:lnTo>
                    <a:pt x="0" y="2709333"/>
                  </a:lnTo>
                  <a:close/>
                </a:path>
              </a:pathLst>
            </a:custGeom>
            <a:solidFill>
              <a:srgbClr val="00000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60"/>
                </a:lnSpc>
              </a:pPr>
              <a:endParaRPr/>
            </a:p>
          </p:txBody>
        </p:sp>
      </p:grpSp>
      <p:grpSp>
        <p:nvGrpSpPr>
          <p:cNvPr id="6" name="Group 6"/>
          <p:cNvGrpSpPr/>
          <p:nvPr/>
        </p:nvGrpSpPr>
        <p:grpSpPr>
          <a:xfrm>
            <a:off x="399760" y="3765616"/>
            <a:ext cx="6316970" cy="2463186"/>
            <a:chOff x="0" y="0"/>
            <a:chExt cx="8422626" cy="3284249"/>
          </a:xfrm>
        </p:grpSpPr>
        <p:sp>
          <p:nvSpPr>
            <p:cNvPr id="7" name="TextBox 7"/>
            <p:cNvSpPr txBox="1"/>
            <p:nvPr/>
          </p:nvSpPr>
          <p:spPr>
            <a:xfrm>
              <a:off x="0" y="85725"/>
              <a:ext cx="8422626" cy="844782"/>
            </a:xfrm>
            <a:prstGeom prst="rect">
              <a:avLst/>
            </a:prstGeom>
          </p:spPr>
          <p:txBody>
            <a:bodyPr lIns="0" tIns="0" rIns="0" bIns="0" rtlCol="0" anchor="t">
              <a:spAutoFit/>
            </a:bodyPr>
            <a:lstStyle/>
            <a:p>
              <a:pPr marL="0" lvl="0" indent="0">
                <a:lnSpc>
                  <a:spcPts val="4600"/>
                </a:lnSpc>
                <a:spcBef>
                  <a:spcPct val="0"/>
                </a:spcBef>
              </a:pPr>
              <a:r>
                <a:rPr lang="en-US" sz="4600">
                  <a:solidFill>
                    <a:srgbClr val="000000"/>
                  </a:solidFill>
                  <a:latin typeface="Anton"/>
                </a:rPr>
                <a:t>Dallas Cowboys</a:t>
              </a:r>
            </a:p>
          </p:txBody>
        </p:sp>
        <p:sp>
          <p:nvSpPr>
            <p:cNvPr id="8" name="TextBox 8"/>
            <p:cNvSpPr txBox="1"/>
            <p:nvPr/>
          </p:nvSpPr>
          <p:spPr>
            <a:xfrm>
              <a:off x="0" y="1031395"/>
              <a:ext cx="8422626" cy="919691"/>
            </a:xfrm>
            <a:prstGeom prst="rect">
              <a:avLst/>
            </a:prstGeom>
          </p:spPr>
          <p:txBody>
            <a:bodyPr lIns="0" tIns="0" rIns="0" bIns="0" rtlCol="0" anchor="t">
              <a:spAutoFit/>
            </a:bodyPr>
            <a:lstStyle/>
            <a:p>
              <a:pPr>
                <a:lnSpc>
                  <a:spcPts val="2800"/>
                </a:lnSpc>
              </a:pPr>
              <a:r>
                <a:rPr lang="en-US" sz="2000">
                  <a:solidFill>
                    <a:srgbClr val="000000"/>
                  </a:solidFill>
                  <a:latin typeface="Proxima Nova Bold"/>
                </a:rPr>
                <a:t>AT&amp;T Stadium</a:t>
              </a:r>
            </a:p>
            <a:p>
              <a:pPr>
                <a:lnSpc>
                  <a:spcPts val="2800"/>
                </a:lnSpc>
              </a:pPr>
              <a:r>
                <a:rPr lang="en-US" sz="2000">
                  <a:solidFill>
                    <a:srgbClr val="000000"/>
                  </a:solidFill>
                  <a:latin typeface="Proxima Nova Bold"/>
                </a:rPr>
                <a:t>Dallas, TX</a:t>
              </a:r>
            </a:p>
          </p:txBody>
        </p:sp>
        <p:sp>
          <p:nvSpPr>
            <p:cNvPr id="9" name="TextBox 9"/>
            <p:cNvSpPr txBox="1"/>
            <p:nvPr/>
          </p:nvSpPr>
          <p:spPr>
            <a:xfrm>
              <a:off x="0" y="2364558"/>
              <a:ext cx="6507316" cy="919691"/>
            </a:xfrm>
            <a:prstGeom prst="rect">
              <a:avLst/>
            </a:prstGeom>
          </p:spPr>
          <p:txBody>
            <a:bodyPr lIns="0" tIns="0" rIns="0" bIns="0" rtlCol="0" anchor="t">
              <a:spAutoFit/>
            </a:bodyPr>
            <a:lstStyle/>
            <a:p>
              <a:pPr>
                <a:lnSpc>
                  <a:spcPts val="2800"/>
                </a:lnSpc>
              </a:pPr>
              <a:r>
                <a:rPr lang="en-US" sz="2000">
                  <a:solidFill>
                    <a:srgbClr val="000000"/>
                  </a:solidFill>
                  <a:latin typeface="Proxima Nova"/>
                </a:rPr>
                <a:t>Concessionaire: Legends Hospitality Management</a:t>
              </a:r>
            </a:p>
          </p:txBody>
        </p:sp>
      </p:grpSp>
      <p:grpSp>
        <p:nvGrpSpPr>
          <p:cNvPr id="10" name="Group 10"/>
          <p:cNvGrpSpPr/>
          <p:nvPr/>
        </p:nvGrpSpPr>
        <p:grpSpPr>
          <a:xfrm>
            <a:off x="8727317" y="5776357"/>
            <a:ext cx="2857500" cy="1316355"/>
            <a:chOff x="0" y="0"/>
            <a:chExt cx="3810000" cy="1755140"/>
          </a:xfrm>
        </p:grpSpPr>
        <p:sp>
          <p:nvSpPr>
            <p:cNvPr id="11" name="TextBox 11"/>
            <p:cNvSpPr txBox="1"/>
            <p:nvPr/>
          </p:nvSpPr>
          <p:spPr>
            <a:xfrm>
              <a:off x="0" y="475615"/>
              <a:ext cx="3810000" cy="1279525"/>
            </a:xfrm>
            <a:prstGeom prst="rect">
              <a:avLst/>
            </a:prstGeom>
          </p:spPr>
          <p:txBody>
            <a:bodyPr lIns="0" tIns="0" rIns="0" bIns="0" rtlCol="0" anchor="t">
              <a:spAutoFit/>
            </a:bodyPr>
            <a:lstStyle/>
            <a:p>
              <a:pPr>
                <a:lnSpc>
                  <a:spcPts val="1920"/>
                </a:lnSpc>
              </a:pPr>
              <a:r>
                <a:rPr lang="en-US" sz="1600">
                  <a:solidFill>
                    <a:srgbClr val="FFFFFF"/>
                  </a:solidFill>
                  <a:latin typeface="Proxima Nova"/>
                </a:rPr>
                <a:t>A twist on a classic street food favorite with sweet corn topped with crema, cotija cheese and Flamin’ Hot Cheetos.</a:t>
              </a:r>
            </a:p>
          </p:txBody>
        </p:sp>
        <p:sp>
          <p:nvSpPr>
            <p:cNvPr id="12" name="TextBox 12"/>
            <p:cNvSpPr txBox="1"/>
            <p:nvPr/>
          </p:nvSpPr>
          <p:spPr>
            <a:xfrm>
              <a:off x="0" y="-38100"/>
              <a:ext cx="3810000" cy="352213"/>
            </a:xfrm>
            <a:prstGeom prst="rect">
              <a:avLst/>
            </a:prstGeom>
          </p:spPr>
          <p:txBody>
            <a:bodyPr lIns="0" tIns="0" rIns="0" bIns="0" rtlCol="0" anchor="t">
              <a:spAutoFit/>
            </a:bodyPr>
            <a:lstStyle/>
            <a:p>
              <a:pPr>
                <a:lnSpc>
                  <a:spcPts val="2240"/>
                </a:lnSpc>
              </a:pPr>
              <a:r>
                <a:rPr lang="en-US" sz="1600">
                  <a:solidFill>
                    <a:srgbClr val="FFFFFF"/>
                  </a:solidFill>
                  <a:latin typeface="Proxima Nova Bold"/>
                </a:rPr>
                <a:t>Flamin’ Hot Cheetos Elote</a:t>
              </a:r>
            </a:p>
          </p:txBody>
        </p:sp>
      </p:grpSp>
      <p:sp>
        <p:nvSpPr>
          <p:cNvPr id="13" name="TextBox 13"/>
          <p:cNvSpPr txBox="1"/>
          <p:nvPr/>
        </p:nvSpPr>
        <p:spPr>
          <a:xfrm>
            <a:off x="8727317" y="606540"/>
            <a:ext cx="2849020" cy="1676400"/>
          </a:xfrm>
          <a:prstGeom prst="rect">
            <a:avLst/>
          </a:prstGeom>
        </p:spPr>
        <p:txBody>
          <a:bodyPr lIns="0" tIns="0" rIns="0" bIns="0" rtlCol="0" anchor="t">
            <a:spAutoFit/>
          </a:bodyPr>
          <a:lstStyle/>
          <a:p>
            <a:pPr>
              <a:lnSpc>
                <a:spcPts val="1920"/>
              </a:lnSpc>
            </a:pPr>
            <a:r>
              <a:rPr lang="en-US" sz="1600">
                <a:solidFill>
                  <a:srgbClr val="FFFFFF"/>
                </a:solidFill>
                <a:latin typeface="Proxima Nova"/>
              </a:rPr>
              <a:t>House-smoked Bent Buckle brisket and famous Cowboy’s Mac n Cheese breaded with BBQ Fritos and fried, served on a bed of Mac, drizzled with sour cream and topped with green onions.</a:t>
            </a:r>
          </a:p>
        </p:txBody>
      </p:sp>
      <p:sp>
        <p:nvSpPr>
          <p:cNvPr id="14" name="TextBox 14"/>
          <p:cNvSpPr txBox="1"/>
          <p:nvPr/>
        </p:nvSpPr>
        <p:spPr>
          <a:xfrm>
            <a:off x="8735797" y="256121"/>
            <a:ext cx="3166662" cy="273685"/>
          </a:xfrm>
          <a:prstGeom prst="rect">
            <a:avLst/>
          </a:prstGeom>
        </p:spPr>
        <p:txBody>
          <a:bodyPr lIns="0" tIns="0" rIns="0" bIns="0" rtlCol="0" anchor="t">
            <a:spAutoFit/>
          </a:bodyPr>
          <a:lstStyle/>
          <a:p>
            <a:pPr>
              <a:lnSpc>
                <a:spcPts val="2240"/>
              </a:lnSpc>
            </a:pPr>
            <a:r>
              <a:rPr lang="en-US" sz="1600">
                <a:solidFill>
                  <a:srgbClr val="FFFFFF"/>
                </a:solidFill>
                <a:latin typeface="Proxima Nova Bold"/>
              </a:rPr>
              <a:t>Fritos Brisket Mac n Cheese Balls</a:t>
            </a:r>
          </a:p>
        </p:txBody>
      </p:sp>
      <p:grpSp>
        <p:nvGrpSpPr>
          <p:cNvPr id="15" name="Group 15"/>
          <p:cNvGrpSpPr/>
          <p:nvPr/>
        </p:nvGrpSpPr>
        <p:grpSpPr>
          <a:xfrm>
            <a:off x="8727317" y="2869314"/>
            <a:ext cx="2857500" cy="1792605"/>
            <a:chOff x="0" y="0"/>
            <a:chExt cx="3810000" cy="2390140"/>
          </a:xfrm>
        </p:grpSpPr>
        <p:sp>
          <p:nvSpPr>
            <p:cNvPr id="16" name="TextBox 16"/>
            <p:cNvSpPr txBox="1"/>
            <p:nvPr/>
          </p:nvSpPr>
          <p:spPr>
            <a:xfrm>
              <a:off x="0" y="475615"/>
              <a:ext cx="3810000" cy="1914525"/>
            </a:xfrm>
            <a:prstGeom prst="rect">
              <a:avLst/>
            </a:prstGeom>
          </p:spPr>
          <p:txBody>
            <a:bodyPr lIns="0" tIns="0" rIns="0" bIns="0" rtlCol="0" anchor="t">
              <a:spAutoFit/>
            </a:bodyPr>
            <a:lstStyle/>
            <a:p>
              <a:pPr>
                <a:lnSpc>
                  <a:spcPts val="1920"/>
                </a:lnSpc>
              </a:pPr>
              <a:r>
                <a:rPr lang="en-US" sz="1600">
                  <a:solidFill>
                    <a:srgbClr val="FFFFFF"/>
                  </a:solidFill>
                  <a:latin typeface="Proxima Nova"/>
                </a:rPr>
                <a:t>Based on one of the most popular fan requests, this bowl of the famous Cowboy’s Mac n Cheese is loaded with house smoked brisket and topped with jalapenos and BBQ sauce.</a:t>
              </a:r>
            </a:p>
          </p:txBody>
        </p:sp>
        <p:sp>
          <p:nvSpPr>
            <p:cNvPr id="17" name="TextBox 17"/>
            <p:cNvSpPr txBox="1"/>
            <p:nvPr/>
          </p:nvSpPr>
          <p:spPr>
            <a:xfrm>
              <a:off x="0" y="-38100"/>
              <a:ext cx="3810000" cy="352213"/>
            </a:xfrm>
            <a:prstGeom prst="rect">
              <a:avLst/>
            </a:prstGeom>
          </p:spPr>
          <p:txBody>
            <a:bodyPr lIns="0" tIns="0" rIns="0" bIns="0" rtlCol="0" anchor="t">
              <a:spAutoFit/>
            </a:bodyPr>
            <a:lstStyle/>
            <a:p>
              <a:pPr>
                <a:lnSpc>
                  <a:spcPts val="2240"/>
                </a:lnSpc>
              </a:pPr>
              <a:r>
                <a:rPr lang="en-US" sz="1600">
                  <a:solidFill>
                    <a:srgbClr val="FFFFFF"/>
                  </a:solidFill>
                  <a:latin typeface="Proxima Nova Bold"/>
                </a:rPr>
                <a:t>Brisket Mac n Cheese Bowl</a:t>
              </a:r>
            </a:p>
          </p:txBody>
        </p:sp>
      </p:grpSp>
      <p:sp>
        <p:nvSpPr>
          <p:cNvPr id="18" name="TextBox 18"/>
          <p:cNvSpPr txBox="1"/>
          <p:nvPr/>
        </p:nvSpPr>
        <p:spPr>
          <a:xfrm>
            <a:off x="15005433" y="2392377"/>
            <a:ext cx="2857500" cy="723900"/>
          </a:xfrm>
          <a:prstGeom prst="rect">
            <a:avLst/>
          </a:prstGeom>
        </p:spPr>
        <p:txBody>
          <a:bodyPr lIns="0" tIns="0" rIns="0" bIns="0" rtlCol="0" anchor="t">
            <a:spAutoFit/>
          </a:bodyPr>
          <a:lstStyle/>
          <a:p>
            <a:pPr>
              <a:lnSpc>
                <a:spcPts val="1920"/>
              </a:lnSpc>
            </a:pPr>
            <a:r>
              <a:rPr lang="en-US" sz="1600">
                <a:solidFill>
                  <a:srgbClr val="FFFFFF"/>
                </a:solidFill>
                <a:latin typeface="Proxima Nova"/>
              </a:rPr>
              <a:t>Nathans’s All Beef hot dogs: Onion Dog, BLT Dog and BBQ Dog.</a:t>
            </a:r>
          </a:p>
        </p:txBody>
      </p:sp>
      <p:sp>
        <p:nvSpPr>
          <p:cNvPr id="19" name="TextBox 19"/>
          <p:cNvSpPr txBox="1"/>
          <p:nvPr/>
        </p:nvSpPr>
        <p:spPr>
          <a:xfrm>
            <a:off x="15005433" y="1999947"/>
            <a:ext cx="2857500" cy="273685"/>
          </a:xfrm>
          <a:prstGeom prst="rect">
            <a:avLst/>
          </a:prstGeom>
        </p:spPr>
        <p:txBody>
          <a:bodyPr lIns="0" tIns="0" rIns="0" bIns="0" rtlCol="0" anchor="t">
            <a:spAutoFit/>
          </a:bodyPr>
          <a:lstStyle/>
          <a:p>
            <a:pPr>
              <a:lnSpc>
                <a:spcPts val="2240"/>
              </a:lnSpc>
            </a:pPr>
            <a:r>
              <a:rPr lang="en-US" sz="1600">
                <a:solidFill>
                  <a:srgbClr val="FFFFFF"/>
                </a:solidFill>
                <a:latin typeface="Proxima Nova Bold"/>
              </a:rPr>
              <a:t>New York Hot Dog Trio</a:t>
            </a:r>
          </a:p>
        </p:txBody>
      </p:sp>
      <p:grpSp>
        <p:nvGrpSpPr>
          <p:cNvPr id="20" name="Group 20"/>
          <p:cNvGrpSpPr>
            <a:grpSpLocks noChangeAspect="1"/>
          </p:cNvGrpSpPr>
          <p:nvPr/>
        </p:nvGrpSpPr>
        <p:grpSpPr>
          <a:xfrm>
            <a:off x="12087130" y="1398793"/>
            <a:ext cx="2571750" cy="2571740"/>
            <a:chOff x="0" y="0"/>
            <a:chExt cx="6350025" cy="6350000"/>
          </a:xfrm>
        </p:grpSpPr>
        <p:sp>
          <p:nvSpPr>
            <p:cNvPr id="21" name="Freeform 21"/>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a:stretch>
                <a:fillRect l="-24038" r="-24038"/>
              </a:stretch>
            </a:blipFill>
          </p:spPr>
        </p:sp>
      </p:grpSp>
      <p:grpSp>
        <p:nvGrpSpPr>
          <p:cNvPr id="22" name="Group 22"/>
          <p:cNvGrpSpPr>
            <a:grpSpLocks noChangeAspect="1"/>
          </p:cNvGrpSpPr>
          <p:nvPr/>
        </p:nvGrpSpPr>
        <p:grpSpPr>
          <a:xfrm>
            <a:off x="12087130" y="3970533"/>
            <a:ext cx="2571750" cy="2571740"/>
            <a:chOff x="0" y="0"/>
            <a:chExt cx="6350025" cy="6350000"/>
          </a:xfrm>
        </p:grpSpPr>
        <p:sp>
          <p:nvSpPr>
            <p:cNvPr id="23" name="Freeform 2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a:stretch>
                <a:fillRect l="-24038" r="-24038"/>
              </a:stretch>
            </a:blipFill>
          </p:spPr>
        </p:sp>
      </p:grpSp>
      <p:sp>
        <p:nvSpPr>
          <p:cNvPr id="24" name="TextBox 24"/>
          <p:cNvSpPr txBox="1"/>
          <p:nvPr/>
        </p:nvSpPr>
        <p:spPr>
          <a:xfrm>
            <a:off x="15002606" y="4714431"/>
            <a:ext cx="2849020" cy="1438275"/>
          </a:xfrm>
          <a:prstGeom prst="rect">
            <a:avLst/>
          </a:prstGeom>
        </p:spPr>
        <p:txBody>
          <a:bodyPr lIns="0" tIns="0" rIns="0" bIns="0" rtlCol="0" anchor="t">
            <a:spAutoFit/>
          </a:bodyPr>
          <a:lstStyle/>
          <a:p>
            <a:pPr>
              <a:lnSpc>
                <a:spcPts val="1920"/>
              </a:lnSpc>
            </a:pPr>
            <a:r>
              <a:rPr lang="en-US" sz="1600">
                <a:solidFill>
                  <a:srgbClr val="FFFFFF"/>
                </a:solidFill>
                <a:latin typeface="Proxima Nova"/>
              </a:rPr>
              <a:t>Slow-cooked beef marinated in Mexican spices, creamy pepperjack and Oaxaca cheeses, grilled inside of a 17-inch flour tortilla, served with savory Birria consommé.</a:t>
            </a:r>
          </a:p>
        </p:txBody>
      </p:sp>
      <p:sp>
        <p:nvSpPr>
          <p:cNvPr id="25" name="TextBox 25"/>
          <p:cNvSpPr txBox="1"/>
          <p:nvPr/>
        </p:nvSpPr>
        <p:spPr>
          <a:xfrm>
            <a:off x="14994126" y="4322001"/>
            <a:ext cx="2849020" cy="273685"/>
          </a:xfrm>
          <a:prstGeom prst="rect">
            <a:avLst/>
          </a:prstGeom>
        </p:spPr>
        <p:txBody>
          <a:bodyPr lIns="0" tIns="0" rIns="0" bIns="0" rtlCol="0" anchor="t">
            <a:spAutoFit/>
          </a:bodyPr>
          <a:lstStyle/>
          <a:p>
            <a:pPr>
              <a:lnSpc>
                <a:spcPts val="2240"/>
              </a:lnSpc>
            </a:pPr>
            <a:r>
              <a:rPr lang="en-US" sz="1600">
                <a:solidFill>
                  <a:srgbClr val="FFFFFF"/>
                </a:solidFill>
                <a:latin typeface="Proxima Nova Bold"/>
              </a:rPr>
              <a:t>The Birria Quesadilla</a:t>
            </a:r>
          </a:p>
        </p:txBody>
      </p:sp>
      <p:grpSp>
        <p:nvGrpSpPr>
          <p:cNvPr id="26" name="Group 26"/>
          <p:cNvGrpSpPr>
            <a:grpSpLocks noChangeAspect="1"/>
          </p:cNvGrpSpPr>
          <p:nvPr/>
        </p:nvGrpSpPr>
        <p:grpSpPr>
          <a:xfrm>
            <a:off x="12087130" y="6542273"/>
            <a:ext cx="2571750" cy="2571740"/>
            <a:chOff x="0" y="0"/>
            <a:chExt cx="6350025" cy="6350000"/>
          </a:xfrm>
        </p:grpSpPr>
        <p:sp>
          <p:nvSpPr>
            <p:cNvPr id="27" name="Freeform 27"/>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a:stretch>
                <a:fillRect l="-40030" r="-9872"/>
              </a:stretch>
            </a:blipFill>
          </p:spPr>
        </p:sp>
      </p:grpSp>
      <p:sp>
        <p:nvSpPr>
          <p:cNvPr id="28" name="TextBox 28"/>
          <p:cNvSpPr txBox="1"/>
          <p:nvPr/>
        </p:nvSpPr>
        <p:spPr>
          <a:xfrm>
            <a:off x="14994126" y="7167108"/>
            <a:ext cx="2857500" cy="1676400"/>
          </a:xfrm>
          <a:prstGeom prst="rect">
            <a:avLst/>
          </a:prstGeom>
        </p:spPr>
        <p:txBody>
          <a:bodyPr lIns="0" tIns="0" rIns="0" bIns="0" rtlCol="0" anchor="t">
            <a:spAutoFit/>
          </a:bodyPr>
          <a:lstStyle/>
          <a:p>
            <a:pPr>
              <a:lnSpc>
                <a:spcPts val="1920"/>
              </a:lnSpc>
            </a:pPr>
            <a:r>
              <a:rPr lang="en-US" sz="1600">
                <a:solidFill>
                  <a:srgbClr val="FFFFFF"/>
                </a:solidFill>
                <a:latin typeface="Proxima Nova"/>
              </a:rPr>
              <a:t>classic turkey sandwich loaded with bacon, avocado, lettuce and tomato, with house-made bacon jam aioli served on an Italian herb hoagie baked exclusively for the Dallas Cowboys by a local bakery. </a:t>
            </a:r>
          </a:p>
        </p:txBody>
      </p:sp>
      <p:sp>
        <p:nvSpPr>
          <p:cNvPr id="29" name="TextBox 29"/>
          <p:cNvSpPr txBox="1"/>
          <p:nvPr/>
        </p:nvSpPr>
        <p:spPr>
          <a:xfrm>
            <a:off x="14994126" y="6774678"/>
            <a:ext cx="2857500" cy="273685"/>
          </a:xfrm>
          <a:prstGeom prst="rect">
            <a:avLst/>
          </a:prstGeom>
        </p:spPr>
        <p:txBody>
          <a:bodyPr lIns="0" tIns="0" rIns="0" bIns="0" rtlCol="0" anchor="t">
            <a:spAutoFit/>
          </a:bodyPr>
          <a:lstStyle/>
          <a:p>
            <a:pPr>
              <a:lnSpc>
                <a:spcPts val="2240"/>
              </a:lnSpc>
            </a:pPr>
            <a:r>
              <a:rPr lang="en-US" sz="1600">
                <a:solidFill>
                  <a:srgbClr val="FFFFFF"/>
                </a:solidFill>
                <a:latin typeface="Proxima Nova Bold"/>
              </a:rPr>
              <a:t>Turkey Bacon Hoagie</a:t>
            </a:r>
          </a:p>
        </p:txBody>
      </p:sp>
      <p:grpSp>
        <p:nvGrpSpPr>
          <p:cNvPr id="30" name="Group 30"/>
          <p:cNvGrpSpPr>
            <a:grpSpLocks noChangeAspect="1"/>
          </p:cNvGrpSpPr>
          <p:nvPr/>
        </p:nvGrpSpPr>
        <p:grpSpPr>
          <a:xfrm>
            <a:off x="5867598" y="5142222"/>
            <a:ext cx="2595833" cy="2595823"/>
            <a:chOff x="0" y="0"/>
            <a:chExt cx="6350025" cy="6350000"/>
          </a:xfrm>
        </p:grpSpPr>
        <p:sp>
          <p:nvSpPr>
            <p:cNvPr id="31" name="Freeform 31"/>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5"/>
              <a:stretch>
                <a:fillRect l="-24038" r="-24038"/>
              </a:stretch>
            </a:blipFill>
          </p:spPr>
        </p:sp>
      </p:grpSp>
      <p:grpSp>
        <p:nvGrpSpPr>
          <p:cNvPr id="32" name="Group 32"/>
          <p:cNvGrpSpPr>
            <a:grpSpLocks noChangeAspect="1"/>
          </p:cNvGrpSpPr>
          <p:nvPr/>
        </p:nvGrpSpPr>
        <p:grpSpPr>
          <a:xfrm>
            <a:off x="5867598" y="0"/>
            <a:ext cx="2595833" cy="2595823"/>
            <a:chOff x="0" y="0"/>
            <a:chExt cx="6350025" cy="6350000"/>
          </a:xfrm>
        </p:grpSpPr>
        <p:sp>
          <p:nvSpPr>
            <p:cNvPr id="33" name="Freeform 3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6"/>
              <a:stretch>
                <a:fillRect l="-24038" r="-24038"/>
              </a:stretch>
            </a:blipFill>
          </p:spPr>
        </p:sp>
      </p:grpSp>
      <p:grpSp>
        <p:nvGrpSpPr>
          <p:cNvPr id="34" name="Group 34"/>
          <p:cNvGrpSpPr>
            <a:grpSpLocks noChangeAspect="1"/>
          </p:cNvGrpSpPr>
          <p:nvPr/>
        </p:nvGrpSpPr>
        <p:grpSpPr>
          <a:xfrm>
            <a:off x="5867598" y="2574605"/>
            <a:ext cx="2595833" cy="2595823"/>
            <a:chOff x="0" y="0"/>
            <a:chExt cx="6350025" cy="6350000"/>
          </a:xfrm>
        </p:grpSpPr>
        <p:sp>
          <p:nvSpPr>
            <p:cNvPr id="35" name="Freeform 35"/>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7"/>
              <a:stretch>
                <a:fillRect l="-24038" r="-24038"/>
              </a:stretch>
            </a:blipFill>
          </p:spPr>
        </p:sp>
      </p:grpSp>
      <p:grpSp>
        <p:nvGrpSpPr>
          <p:cNvPr id="36" name="Group 36"/>
          <p:cNvGrpSpPr>
            <a:grpSpLocks noChangeAspect="1"/>
          </p:cNvGrpSpPr>
          <p:nvPr/>
        </p:nvGrpSpPr>
        <p:grpSpPr>
          <a:xfrm>
            <a:off x="5867598" y="7709838"/>
            <a:ext cx="2595833" cy="2595823"/>
            <a:chOff x="0" y="0"/>
            <a:chExt cx="6350025" cy="6350000"/>
          </a:xfrm>
        </p:grpSpPr>
        <p:sp>
          <p:nvSpPr>
            <p:cNvPr id="37" name="Freeform 37"/>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8"/>
              <a:stretch>
                <a:fillRect l="-24999" r="-24999"/>
              </a:stretch>
            </a:blipFill>
          </p:spPr>
        </p:sp>
      </p:grpSp>
      <p:grpSp>
        <p:nvGrpSpPr>
          <p:cNvPr id="38" name="Group 38"/>
          <p:cNvGrpSpPr/>
          <p:nvPr/>
        </p:nvGrpSpPr>
        <p:grpSpPr>
          <a:xfrm>
            <a:off x="8727317" y="8102235"/>
            <a:ext cx="2857500" cy="1792605"/>
            <a:chOff x="0" y="0"/>
            <a:chExt cx="3810000" cy="2390140"/>
          </a:xfrm>
        </p:grpSpPr>
        <p:sp>
          <p:nvSpPr>
            <p:cNvPr id="39" name="TextBox 39"/>
            <p:cNvSpPr txBox="1"/>
            <p:nvPr/>
          </p:nvSpPr>
          <p:spPr>
            <a:xfrm>
              <a:off x="0" y="475615"/>
              <a:ext cx="3810000" cy="1914525"/>
            </a:xfrm>
            <a:prstGeom prst="rect">
              <a:avLst/>
            </a:prstGeom>
          </p:spPr>
          <p:txBody>
            <a:bodyPr lIns="0" tIns="0" rIns="0" bIns="0" rtlCol="0" anchor="t">
              <a:spAutoFit/>
            </a:bodyPr>
            <a:lstStyle/>
            <a:p>
              <a:pPr>
                <a:lnSpc>
                  <a:spcPts val="1920"/>
                </a:lnSpc>
              </a:pPr>
              <a:r>
                <a:rPr lang="en-US" sz="1600">
                  <a:solidFill>
                    <a:srgbClr val="FFFFFF"/>
                  </a:solidFill>
                  <a:latin typeface="Proxima Nova"/>
                </a:rPr>
                <a:t>17-inch flour tortilla filled with famous Cowboys Mac n Cheese, in-house smoked brisket, jalapeño pepper jack sausage, pico de gallo and candied jalapeños. </a:t>
              </a:r>
            </a:p>
          </p:txBody>
        </p:sp>
        <p:sp>
          <p:nvSpPr>
            <p:cNvPr id="40" name="TextBox 40"/>
            <p:cNvSpPr txBox="1"/>
            <p:nvPr/>
          </p:nvSpPr>
          <p:spPr>
            <a:xfrm>
              <a:off x="0" y="-38100"/>
              <a:ext cx="3810000" cy="352213"/>
            </a:xfrm>
            <a:prstGeom prst="rect">
              <a:avLst/>
            </a:prstGeom>
          </p:spPr>
          <p:txBody>
            <a:bodyPr lIns="0" tIns="0" rIns="0" bIns="0" rtlCol="0" anchor="t">
              <a:spAutoFit/>
            </a:bodyPr>
            <a:lstStyle/>
            <a:p>
              <a:pPr>
                <a:lnSpc>
                  <a:spcPts val="2240"/>
                </a:lnSpc>
              </a:pPr>
              <a:r>
                <a:rPr lang="en-US" sz="1600">
                  <a:solidFill>
                    <a:srgbClr val="FFFFFF"/>
                  </a:solidFill>
                  <a:latin typeface="Proxima Nova Bold"/>
                </a:rPr>
                <a:t>Lineman Burrito</a:t>
              </a:r>
            </a:p>
          </p:txBody>
        </p:sp>
      </p:grpSp>
      <p:pic>
        <p:nvPicPr>
          <p:cNvPr id="41" name="Picture 40" descr="A black background with a black square&#10;&#10;Description automatically generated with medium confidence">
            <a:extLst>
              <a:ext uri="{FF2B5EF4-FFF2-40B4-BE49-F238E27FC236}">
                <a16:creationId xmlns:a16="http://schemas.microsoft.com/office/drawing/2014/main" id="{5F467047-6EB4-1A9B-D7C8-381CC0EB08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5465" y="9213263"/>
            <a:ext cx="1852086" cy="612648"/>
          </a:xfrm>
          <a:prstGeom prst="rect">
            <a:avLst/>
          </a:prstGeom>
        </p:spPr>
      </p:pic>
    </p:spTree>
  </p:cSld>
  <p:clrMapOvr>
    <a:masterClrMapping/>
  </p:clrMapOvr>
  <p:transition>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grpSp>
        <p:nvGrpSpPr>
          <p:cNvPr id="2" name="Group 2"/>
          <p:cNvGrpSpPr/>
          <p:nvPr/>
        </p:nvGrpSpPr>
        <p:grpSpPr>
          <a:xfrm>
            <a:off x="0" y="3071812"/>
            <a:ext cx="18288000" cy="7215188"/>
            <a:chOff x="0" y="0"/>
            <a:chExt cx="4816593" cy="1900296"/>
          </a:xfrm>
        </p:grpSpPr>
        <p:sp>
          <p:nvSpPr>
            <p:cNvPr id="3" name="Freeform 3"/>
            <p:cNvSpPr/>
            <p:nvPr/>
          </p:nvSpPr>
          <p:spPr>
            <a:xfrm>
              <a:off x="0" y="0"/>
              <a:ext cx="4816592" cy="1900296"/>
            </a:xfrm>
            <a:custGeom>
              <a:avLst/>
              <a:gdLst/>
              <a:ahLst/>
              <a:cxnLst/>
              <a:rect l="l" t="t" r="r" b="b"/>
              <a:pathLst>
                <a:path w="4816592" h="1900296">
                  <a:moveTo>
                    <a:pt x="0" y="0"/>
                  </a:moveTo>
                  <a:lnTo>
                    <a:pt x="4816592" y="0"/>
                  </a:lnTo>
                  <a:lnTo>
                    <a:pt x="4816592" y="1900296"/>
                  </a:lnTo>
                  <a:lnTo>
                    <a:pt x="0" y="1900296"/>
                  </a:lnTo>
                  <a:close/>
                </a:path>
              </a:pathLst>
            </a:custGeom>
            <a:solidFill>
              <a:srgbClr val="00000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60"/>
                </a:lnSpc>
              </a:pPr>
              <a:endParaRPr/>
            </a:p>
          </p:txBody>
        </p:sp>
      </p:grpSp>
      <p:grpSp>
        <p:nvGrpSpPr>
          <p:cNvPr id="6" name="Group 6"/>
          <p:cNvGrpSpPr>
            <a:grpSpLocks noChangeAspect="1"/>
          </p:cNvGrpSpPr>
          <p:nvPr/>
        </p:nvGrpSpPr>
        <p:grpSpPr>
          <a:xfrm>
            <a:off x="2039967" y="3373417"/>
            <a:ext cx="4557845" cy="4557827"/>
            <a:chOff x="0" y="0"/>
            <a:chExt cx="6350025" cy="6350000"/>
          </a:xfrm>
        </p:grpSpPr>
        <p:sp>
          <p:nvSpPr>
            <p:cNvPr id="7" name="Freeform 7"/>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a:stretch>
                <a:fillRect l="-23990" r="-23990"/>
              </a:stretch>
            </a:blipFill>
          </p:spPr>
        </p:sp>
      </p:grpSp>
      <p:grpSp>
        <p:nvGrpSpPr>
          <p:cNvPr id="8" name="Group 8"/>
          <p:cNvGrpSpPr>
            <a:grpSpLocks noChangeAspect="1"/>
          </p:cNvGrpSpPr>
          <p:nvPr/>
        </p:nvGrpSpPr>
        <p:grpSpPr>
          <a:xfrm>
            <a:off x="6865077" y="3373417"/>
            <a:ext cx="4557845" cy="4557827"/>
            <a:chOff x="0" y="0"/>
            <a:chExt cx="6350025" cy="6350000"/>
          </a:xfrm>
        </p:grpSpPr>
        <p:sp>
          <p:nvSpPr>
            <p:cNvPr id="9" name="Freeform 9"/>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a:stretch>
                <a:fillRect l="-45485" t="-34722" r="-45642" b="-447"/>
              </a:stretch>
            </a:blipFill>
          </p:spPr>
        </p:sp>
      </p:grpSp>
      <p:grpSp>
        <p:nvGrpSpPr>
          <p:cNvPr id="10" name="Group 10"/>
          <p:cNvGrpSpPr>
            <a:grpSpLocks noChangeAspect="1"/>
          </p:cNvGrpSpPr>
          <p:nvPr/>
        </p:nvGrpSpPr>
        <p:grpSpPr>
          <a:xfrm>
            <a:off x="11689623" y="3373417"/>
            <a:ext cx="4557845" cy="4557827"/>
            <a:chOff x="0" y="0"/>
            <a:chExt cx="6350025" cy="6350000"/>
          </a:xfrm>
        </p:grpSpPr>
        <p:sp>
          <p:nvSpPr>
            <p:cNvPr id="11" name="Freeform 11"/>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a:stretch>
                <a:fillRect l="-53251" t="-32242" r="-51354" b="-5933"/>
              </a:stretch>
            </a:blipFill>
          </p:spPr>
        </p:sp>
      </p:grpSp>
      <p:grpSp>
        <p:nvGrpSpPr>
          <p:cNvPr id="12" name="Group 12"/>
          <p:cNvGrpSpPr/>
          <p:nvPr/>
        </p:nvGrpSpPr>
        <p:grpSpPr>
          <a:xfrm>
            <a:off x="2039967" y="8311892"/>
            <a:ext cx="4557845" cy="913765"/>
            <a:chOff x="0" y="0"/>
            <a:chExt cx="6077127" cy="1218354"/>
          </a:xfrm>
        </p:grpSpPr>
        <p:sp>
          <p:nvSpPr>
            <p:cNvPr id="13" name="TextBox 13"/>
            <p:cNvSpPr txBox="1"/>
            <p:nvPr/>
          </p:nvSpPr>
          <p:spPr>
            <a:xfrm>
              <a:off x="0" y="9525"/>
              <a:ext cx="6077127" cy="348615"/>
            </a:xfrm>
            <a:prstGeom prst="rect">
              <a:avLst/>
            </a:prstGeom>
          </p:spPr>
          <p:txBody>
            <a:bodyPr lIns="0" tIns="0" rIns="0" bIns="0" rtlCol="0" anchor="t">
              <a:spAutoFit/>
            </a:bodyPr>
            <a:lstStyle/>
            <a:p>
              <a:pPr>
                <a:lnSpc>
                  <a:spcPts val="2070"/>
                </a:lnSpc>
              </a:pPr>
              <a:r>
                <a:rPr lang="en-US" sz="1800">
                  <a:solidFill>
                    <a:srgbClr val="FFFFFF"/>
                  </a:solidFill>
                  <a:latin typeface="Proxima Nova Bold"/>
                </a:rPr>
                <a:t>Crawfish Bread</a:t>
              </a:r>
            </a:p>
          </p:txBody>
        </p:sp>
        <p:sp>
          <p:nvSpPr>
            <p:cNvPr id="14" name="TextBox 14"/>
            <p:cNvSpPr txBox="1"/>
            <p:nvPr/>
          </p:nvSpPr>
          <p:spPr>
            <a:xfrm>
              <a:off x="0" y="526838"/>
              <a:ext cx="6077127" cy="691515"/>
            </a:xfrm>
            <a:prstGeom prst="rect">
              <a:avLst/>
            </a:prstGeom>
          </p:spPr>
          <p:txBody>
            <a:bodyPr lIns="0" tIns="0" rIns="0" bIns="0" rtlCol="0" anchor="t">
              <a:spAutoFit/>
            </a:bodyPr>
            <a:lstStyle/>
            <a:p>
              <a:pPr>
                <a:lnSpc>
                  <a:spcPts val="2070"/>
                </a:lnSpc>
              </a:pPr>
              <a:r>
                <a:rPr lang="en-US" sz="1800" dirty="0">
                  <a:solidFill>
                    <a:srgbClr val="FFFFFF"/>
                  </a:solidFill>
                  <a:latin typeface="Proxima Nova"/>
                </a:rPr>
                <a:t>Toasted </a:t>
              </a:r>
              <a:r>
                <a:rPr lang="en-US" sz="1800" dirty="0" err="1">
                  <a:solidFill>
                    <a:srgbClr val="FFFFFF"/>
                  </a:solidFill>
                  <a:latin typeface="Proxima Nova"/>
                </a:rPr>
                <a:t>french</a:t>
              </a:r>
              <a:r>
                <a:rPr lang="en-US" sz="1800" dirty="0">
                  <a:solidFill>
                    <a:srgbClr val="FFFFFF"/>
                  </a:solidFill>
                  <a:latin typeface="Proxima Nova"/>
                </a:rPr>
                <a:t> bread topped with crawfish, cheese and scallions.</a:t>
              </a:r>
            </a:p>
          </p:txBody>
        </p:sp>
      </p:grpSp>
      <p:grpSp>
        <p:nvGrpSpPr>
          <p:cNvPr id="15" name="Group 15"/>
          <p:cNvGrpSpPr/>
          <p:nvPr/>
        </p:nvGrpSpPr>
        <p:grpSpPr>
          <a:xfrm>
            <a:off x="6865077" y="8311892"/>
            <a:ext cx="4557845" cy="1170940"/>
            <a:chOff x="0" y="0"/>
            <a:chExt cx="6077127" cy="1561254"/>
          </a:xfrm>
        </p:grpSpPr>
        <p:sp>
          <p:nvSpPr>
            <p:cNvPr id="16" name="TextBox 16"/>
            <p:cNvSpPr txBox="1"/>
            <p:nvPr/>
          </p:nvSpPr>
          <p:spPr>
            <a:xfrm>
              <a:off x="0" y="9525"/>
              <a:ext cx="6077127" cy="348615"/>
            </a:xfrm>
            <a:prstGeom prst="rect">
              <a:avLst/>
            </a:prstGeom>
          </p:spPr>
          <p:txBody>
            <a:bodyPr lIns="0" tIns="0" rIns="0" bIns="0" rtlCol="0" anchor="t">
              <a:spAutoFit/>
            </a:bodyPr>
            <a:lstStyle/>
            <a:p>
              <a:pPr>
                <a:lnSpc>
                  <a:spcPts val="2070"/>
                </a:lnSpc>
              </a:pPr>
              <a:r>
                <a:rPr lang="en-US" sz="1800">
                  <a:solidFill>
                    <a:srgbClr val="FFFFFF"/>
                  </a:solidFill>
                  <a:latin typeface="Proxima Nova Bold"/>
                </a:rPr>
                <a:t>Big Freezy</a:t>
              </a:r>
            </a:p>
          </p:txBody>
        </p:sp>
        <p:sp>
          <p:nvSpPr>
            <p:cNvPr id="17" name="TextBox 17"/>
            <p:cNvSpPr txBox="1"/>
            <p:nvPr/>
          </p:nvSpPr>
          <p:spPr>
            <a:xfrm>
              <a:off x="0" y="526838"/>
              <a:ext cx="6077127" cy="1034415"/>
            </a:xfrm>
            <a:prstGeom prst="rect">
              <a:avLst/>
            </a:prstGeom>
          </p:spPr>
          <p:txBody>
            <a:bodyPr lIns="0" tIns="0" rIns="0" bIns="0" rtlCol="0" anchor="t">
              <a:spAutoFit/>
            </a:bodyPr>
            <a:lstStyle/>
            <a:p>
              <a:pPr>
                <a:lnSpc>
                  <a:spcPts val="2070"/>
                </a:lnSpc>
              </a:pPr>
              <a:r>
                <a:rPr lang="en-US" sz="1800">
                  <a:solidFill>
                    <a:srgbClr val="FFFFFF"/>
                  </a:solidFill>
                  <a:latin typeface="Proxima Nova"/>
                </a:rPr>
                <a:t>A NOLA classic brand offers the Frozen Daiquiri (pictured), plus frozen Irish Coffee and soft serve ice cream in cups and cones.</a:t>
              </a:r>
            </a:p>
          </p:txBody>
        </p:sp>
      </p:grpSp>
      <p:grpSp>
        <p:nvGrpSpPr>
          <p:cNvPr id="18" name="Group 18"/>
          <p:cNvGrpSpPr/>
          <p:nvPr/>
        </p:nvGrpSpPr>
        <p:grpSpPr>
          <a:xfrm>
            <a:off x="11689623" y="8311892"/>
            <a:ext cx="4557845" cy="1170940"/>
            <a:chOff x="0" y="0"/>
            <a:chExt cx="6077127" cy="1561254"/>
          </a:xfrm>
        </p:grpSpPr>
        <p:sp>
          <p:nvSpPr>
            <p:cNvPr id="19" name="TextBox 19"/>
            <p:cNvSpPr txBox="1"/>
            <p:nvPr/>
          </p:nvSpPr>
          <p:spPr>
            <a:xfrm>
              <a:off x="0" y="9525"/>
              <a:ext cx="6077127" cy="348615"/>
            </a:xfrm>
            <a:prstGeom prst="rect">
              <a:avLst/>
            </a:prstGeom>
          </p:spPr>
          <p:txBody>
            <a:bodyPr lIns="0" tIns="0" rIns="0" bIns="0" rtlCol="0" anchor="t">
              <a:spAutoFit/>
            </a:bodyPr>
            <a:lstStyle/>
            <a:p>
              <a:pPr>
                <a:lnSpc>
                  <a:spcPts val="2070"/>
                </a:lnSpc>
              </a:pPr>
              <a:r>
                <a:rPr lang="en-US" sz="1800">
                  <a:solidFill>
                    <a:srgbClr val="FFFFFF"/>
                  </a:solidFill>
                  <a:latin typeface="Proxima Nova Bold"/>
                </a:rPr>
                <a:t>Dressed Or Not New Orleans Po’ Boy</a:t>
              </a:r>
            </a:p>
          </p:txBody>
        </p:sp>
        <p:sp>
          <p:nvSpPr>
            <p:cNvPr id="20" name="TextBox 20"/>
            <p:cNvSpPr txBox="1"/>
            <p:nvPr/>
          </p:nvSpPr>
          <p:spPr>
            <a:xfrm>
              <a:off x="0" y="526838"/>
              <a:ext cx="6077127" cy="1034415"/>
            </a:xfrm>
            <a:prstGeom prst="rect">
              <a:avLst/>
            </a:prstGeom>
          </p:spPr>
          <p:txBody>
            <a:bodyPr lIns="0" tIns="0" rIns="0" bIns="0" rtlCol="0" anchor="t">
              <a:spAutoFit/>
            </a:bodyPr>
            <a:lstStyle/>
            <a:p>
              <a:pPr>
                <a:lnSpc>
                  <a:spcPts val="2070"/>
                </a:lnSpc>
              </a:pPr>
              <a:r>
                <a:rPr lang="en-US" sz="1800">
                  <a:solidFill>
                    <a:srgbClr val="FFFFFF"/>
                  </a:solidFill>
                  <a:latin typeface="Proxima Nova"/>
                </a:rPr>
                <a:t>NOLA-style Po’ Boy sandwiches include Cochon du Lait, fried shrimp, and vegetarian wild mushroom styles. </a:t>
              </a:r>
            </a:p>
          </p:txBody>
        </p:sp>
      </p:grpSp>
      <p:grpSp>
        <p:nvGrpSpPr>
          <p:cNvPr id="21" name="Group 21"/>
          <p:cNvGrpSpPr/>
          <p:nvPr/>
        </p:nvGrpSpPr>
        <p:grpSpPr>
          <a:xfrm>
            <a:off x="838200" y="650907"/>
            <a:ext cx="6201124" cy="2000445"/>
            <a:chOff x="0" y="0"/>
            <a:chExt cx="8268166" cy="2667259"/>
          </a:xfrm>
        </p:grpSpPr>
        <p:sp>
          <p:nvSpPr>
            <p:cNvPr id="22" name="TextBox 22"/>
            <p:cNvSpPr txBox="1"/>
            <p:nvPr/>
          </p:nvSpPr>
          <p:spPr>
            <a:xfrm>
              <a:off x="0" y="85725"/>
              <a:ext cx="8268166" cy="844782"/>
            </a:xfrm>
            <a:prstGeom prst="rect">
              <a:avLst/>
            </a:prstGeom>
          </p:spPr>
          <p:txBody>
            <a:bodyPr lIns="0" tIns="0" rIns="0" bIns="0" rtlCol="0" anchor="t">
              <a:spAutoFit/>
            </a:bodyPr>
            <a:lstStyle/>
            <a:p>
              <a:pPr marL="0" lvl="0" indent="0">
                <a:lnSpc>
                  <a:spcPts val="4600"/>
                </a:lnSpc>
                <a:spcBef>
                  <a:spcPct val="0"/>
                </a:spcBef>
              </a:pPr>
              <a:r>
                <a:rPr lang="en-US" sz="4600" dirty="0">
                  <a:solidFill>
                    <a:srgbClr val="000000"/>
                  </a:solidFill>
                  <a:latin typeface="Anton"/>
                </a:rPr>
                <a:t>New Orleans Saints</a:t>
              </a:r>
            </a:p>
          </p:txBody>
        </p:sp>
        <p:sp>
          <p:nvSpPr>
            <p:cNvPr id="23" name="TextBox 23"/>
            <p:cNvSpPr txBox="1"/>
            <p:nvPr/>
          </p:nvSpPr>
          <p:spPr>
            <a:xfrm>
              <a:off x="0" y="959082"/>
              <a:ext cx="7897461" cy="919691"/>
            </a:xfrm>
            <a:prstGeom prst="rect">
              <a:avLst/>
            </a:prstGeom>
          </p:spPr>
          <p:txBody>
            <a:bodyPr lIns="0" tIns="0" rIns="0" bIns="0" rtlCol="0" anchor="t">
              <a:spAutoFit/>
            </a:bodyPr>
            <a:lstStyle/>
            <a:p>
              <a:pPr>
                <a:lnSpc>
                  <a:spcPts val="2800"/>
                </a:lnSpc>
              </a:pPr>
              <a:r>
                <a:rPr lang="en-US" sz="2000">
                  <a:solidFill>
                    <a:srgbClr val="000000"/>
                  </a:solidFill>
                  <a:latin typeface="Proxima Nova Bold"/>
                </a:rPr>
                <a:t>Caesars Superdome</a:t>
              </a:r>
            </a:p>
            <a:p>
              <a:pPr>
                <a:lnSpc>
                  <a:spcPts val="2800"/>
                </a:lnSpc>
              </a:pPr>
              <a:r>
                <a:rPr lang="en-US" sz="2000">
                  <a:solidFill>
                    <a:srgbClr val="000000"/>
                  </a:solidFill>
                  <a:latin typeface="Proxima Nova Bold"/>
                </a:rPr>
                <a:t>New Orleans, LA</a:t>
              </a:r>
            </a:p>
          </p:txBody>
        </p:sp>
        <p:sp>
          <p:nvSpPr>
            <p:cNvPr id="24" name="TextBox 24"/>
            <p:cNvSpPr txBox="1"/>
            <p:nvPr/>
          </p:nvSpPr>
          <p:spPr>
            <a:xfrm>
              <a:off x="0" y="2217469"/>
              <a:ext cx="6507316" cy="449791"/>
            </a:xfrm>
            <a:prstGeom prst="rect">
              <a:avLst/>
            </a:prstGeom>
          </p:spPr>
          <p:txBody>
            <a:bodyPr lIns="0" tIns="0" rIns="0" bIns="0" rtlCol="0" anchor="t">
              <a:spAutoFit/>
            </a:bodyPr>
            <a:lstStyle/>
            <a:p>
              <a:pPr>
                <a:lnSpc>
                  <a:spcPts val="2800"/>
                </a:lnSpc>
              </a:pPr>
              <a:r>
                <a:rPr lang="en-US" sz="2000">
                  <a:solidFill>
                    <a:srgbClr val="000000"/>
                  </a:solidFill>
                  <a:latin typeface="Proxima Nova"/>
                </a:rPr>
                <a:t>Concessionaire: Sodexo Live!</a:t>
              </a:r>
            </a:p>
          </p:txBody>
        </p:sp>
      </p:grpSp>
      <p:pic>
        <p:nvPicPr>
          <p:cNvPr id="25" name="Picture 24" descr="White text on a black background&#10;&#10;Description automatically generated">
            <a:extLst>
              <a:ext uri="{FF2B5EF4-FFF2-40B4-BE49-F238E27FC236}">
                <a16:creationId xmlns:a16="http://schemas.microsoft.com/office/drawing/2014/main" id="{90B5088B-FC26-F8BB-7005-68BE46941C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387" y="9226658"/>
            <a:ext cx="1870788" cy="611124"/>
          </a:xfrm>
          <a:prstGeom prst="rect">
            <a:avLst/>
          </a:prstGeom>
        </p:spPr>
      </p:pic>
    </p:spTree>
  </p:cSld>
  <p:clrMapOvr>
    <a:masterClrMapping/>
  </p:clrMapOvr>
  <p:transition>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B4DEA"/>
        </a:solidFill>
        <a:effectLst/>
      </p:bgPr>
    </p:bg>
    <p:spTree>
      <p:nvGrpSpPr>
        <p:cNvPr id="1" name=""/>
        <p:cNvGrpSpPr/>
        <p:nvPr/>
      </p:nvGrpSpPr>
      <p:grpSpPr>
        <a:xfrm>
          <a:off x="0" y="0"/>
          <a:ext cx="0" cy="0"/>
          <a:chOff x="0" y="0"/>
          <a:chExt cx="0" cy="0"/>
        </a:xfrm>
      </p:grpSpPr>
      <p:sp>
        <p:nvSpPr>
          <p:cNvPr id="2" name="TextBox 2"/>
          <p:cNvSpPr txBox="1"/>
          <p:nvPr/>
        </p:nvSpPr>
        <p:spPr>
          <a:xfrm>
            <a:off x="881787" y="867997"/>
            <a:ext cx="9308582" cy="933450"/>
          </a:xfrm>
          <a:prstGeom prst="rect">
            <a:avLst/>
          </a:prstGeom>
        </p:spPr>
        <p:txBody>
          <a:bodyPr lIns="0" tIns="0" rIns="0" bIns="0" rtlCol="0" anchor="t">
            <a:spAutoFit/>
          </a:bodyPr>
          <a:lstStyle/>
          <a:p>
            <a:pPr marL="0" marR="0" lvl="0" indent="0" algn="l" defTabSz="914400" rtl="0" eaLnBrk="1" fontAlgn="auto" latinLnBrk="0" hangingPunct="1">
              <a:lnSpc>
                <a:spcPts val="6839"/>
              </a:lnSpc>
              <a:spcBef>
                <a:spcPts val="0"/>
              </a:spcBef>
              <a:spcAft>
                <a:spcPts val="0"/>
              </a:spcAft>
              <a:buClrTx/>
              <a:buSzTx/>
              <a:buFontTx/>
              <a:buNone/>
              <a:tabLst/>
              <a:defRPr/>
            </a:pPr>
            <a:r>
              <a:rPr kumimoji="0" lang="en-US" sz="7200" b="0" i="0" u="none" strike="noStrike" kern="1200" cap="none" spc="-72" normalizeH="0" baseline="0" noProof="0" dirty="0">
                <a:ln>
                  <a:noFill/>
                </a:ln>
                <a:solidFill>
                  <a:srgbClr val="FFFFFF"/>
                </a:solidFill>
                <a:effectLst/>
                <a:uLnTx/>
                <a:uFillTx/>
                <a:latin typeface="Anton"/>
                <a:ea typeface="+mn-ea"/>
                <a:cs typeface="+mn-cs"/>
              </a:rPr>
              <a:t>DISCUSSION QUESTIONS</a:t>
            </a:r>
          </a:p>
        </p:txBody>
      </p:sp>
      <p:sp>
        <p:nvSpPr>
          <p:cNvPr id="3" name="TextBox 3"/>
          <p:cNvSpPr txBox="1"/>
          <p:nvPr/>
        </p:nvSpPr>
        <p:spPr>
          <a:xfrm>
            <a:off x="1289781" y="1940830"/>
            <a:ext cx="16510475" cy="5386090"/>
          </a:xfrm>
          <a:prstGeom prst="rect">
            <a:avLst/>
          </a:prstGeom>
        </p:spPr>
        <p:txBody>
          <a:bodyPr wrap="square" lIns="0" tIns="0" rIns="0" bIns="0" rtlCol="0" anchor="t">
            <a:spAutoFit/>
          </a:bodyPr>
          <a:lstStyle/>
          <a:p>
            <a:pPr marL="805816" marR="0" lvl="1" indent="-514350" algn="l" defTabSz="914400" rtl="0" eaLnBrk="1" fontAlgn="auto" latinLnBrk="0" hangingPunct="1">
              <a:lnSpc>
                <a:spcPts val="351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FFFFFF"/>
                </a:solidFill>
                <a:effectLst/>
                <a:uLnTx/>
                <a:uFillTx/>
                <a:latin typeface="Proxima Nova"/>
                <a:ea typeface="+mn-ea"/>
                <a:cs typeface="+mn-cs"/>
              </a:rPr>
              <a:t>What is fan experience?</a:t>
            </a:r>
          </a:p>
          <a:p>
            <a:pPr marL="805816" marR="0" lvl="1" indent="-514350" algn="l" defTabSz="914400" rtl="0" eaLnBrk="1" fontAlgn="auto" latinLnBrk="0" hangingPunct="1">
              <a:lnSpc>
                <a:spcPts val="351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FFFFFF"/>
                </a:solidFill>
                <a:effectLst/>
                <a:uLnTx/>
                <a:uFillTx/>
                <a:latin typeface="Proxima Nova"/>
                <a:ea typeface="+mn-ea"/>
                <a:cs typeface="+mn-cs"/>
              </a:rPr>
              <a:t>Why is the fan experience important?</a:t>
            </a:r>
          </a:p>
          <a:p>
            <a:pPr marL="805816" marR="0" lvl="1" indent="-514350" algn="l" defTabSz="914400" rtl="0" eaLnBrk="1" fontAlgn="auto" latinLnBrk="0" hangingPunct="1">
              <a:lnSpc>
                <a:spcPts val="351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FFFFFF"/>
                </a:solidFill>
                <a:effectLst/>
                <a:uLnTx/>
                <a:uFillTx/>
                <a:latin typeface="Proxima Nova"/>
                <a:ea typeface="+mn-ea"/>
                <a:cs typeface="+mn-cs"/>
              </a:rPr>
              <a:t>What does the fan experience have to do with the business of sports?</a:t>
            </a:r>
          </a:p>
          <a:p>
            <a:pPr marL="805816" marR="0" lvl="1" indent="-514350" algn="l" defTabSz="914400" rtl="0" eaLnBrk="1" fontAlgn="auto" latinLnBrk="0" hangingPunct="1">
              <a:lnSpc>
                <a:spcPts val="351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FFFFFF"/>
                </a:solidFill>
                <a:effectLst/>
                <a:uLnTx/>
                <a:uFillTx/>
                <a:latin typeface="Proxima Nova"/>
                <a:ea typeface="+mn-ea"/>
                <a:cs typeface="+mn-cs"/>
              </a:rPr>
              <a:t>What factors influence the fan experience at NFL stadiums?</a:t>
            </a:r>
          </a:p>
          <a:p>
            <a:pPr marL="805816" marR="0" lvl="1" indent="-514350" algn="l" defTabSz="914400" rtl="0" eaLnBrk="1" fontAlgn="auto" latinLnBrk="0" hangingPunct="1">
              <a:lnSpc>
                <a:spcPts val="351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FFFFFF"/>
                </a:solidFill>
                <a:effectLst/>
                <a:uLnTx/>
                <a:uFillTx/>
                <a:latin typeface="Proxima Nova"/>
                <a:ea typeface="+mn-ea"/>
                <a:cs typeface="+mn-cs"/>
              </a:rPr>
              <a:t>How important do you think food and beverage options are to the overall fan experience?</a:t>
            </a:r>
          </a:p>
          <a:p>
            <a:pPr marL="805816" marR="0" lvl="1" indent="-514350" algn="l" defTabSz="914400" rtl="0" eaLnBrk="1" fontAlgn="auto" latinLnBrk="0" hangingPunct="1">
              <a:lnSpc>
                <a:spcPts val="3510"/>
              </a:lnSpc>
              <a:spcBef>
                <a:spcPts val="0"/>
              </a:spcBef>
              <a:spcAft>
                <a:spcPts val="0"/>
              </a:spcAft>
              <a:buClrTx/>
              <a:buSzTx/>
              <a:buFont typeface="+mj-lt"/>
              <a:buAutoNum type="arabicPeriod"/>
              <a:tabLst/>
              <a:defRPr/>
            </a:pPr>
            <a:r>
              <a:rPr lang="en-US" sz="3200" dirty="0">
                <a:solidFill>
                  <a:srgbClr val="FFFFFF"/>
                </a:solidFill>
                <a:latin typeface="Proxima Nova"/>
              </a:rPr>
              <a:t>How might those offerings represent the community?</a:t>
            </a:r>
          </a:p>
          <a:p>
            <a:pPr marL="805816" marR="0" lvl="1" indent="-514350" algn="l" defTabSz="914400" rtl="0" eaLnBrk="1" fontAlgn="auto" latinLnBrk="0" hangingPunct="1">
              <a:lnSpc>
                <a:spcPts val="3510"/>
              </a:lnSpc>
              <a:spcBef>
                <a:spcPts val="0"/>
              </a:spcBef>
              <a:spcAft>
                <a:spcPts val="0"/>
              </a:spcAft>
              <a:buClrTx/>
              <a:buSzTx/>
              <a:buFont typeface="+mj-lt"/>
              <a:buAutoNum type="arabicPeriod"/>
              <a:tabLst/>
              <a:defRPr/>
            </a:pPr>
            <a:r>
              <a:rPr lang="en-US" sz="3200" dirty="0">
                <a:solidFill>
                  <a:srgbClr val="FFFFFF"/>
                </a:solidFill>
                <a:latin typeface="Proxima Nova"/>
              </a:rPr>
              <a:t>How can that help to connect with fans while building fan support and loyalty?</a:t>
            </a:r>
            <a:endParaRPr kumimoji="0" lang="en-US" sz="3200" b="0" i="0" u="none" strike="noStrike" kern="1200" cap="none" spc="0" normalizeH="0" baseline="0" noProof="0" dirty="0">
              <a:ln>
                <a:noFill/>
              </a:ln>
              <a:solidFill>
                <a:srgbClr val="FFFFFF"/>
              </a:solidFill>
              <a:effectLst/>
              <a:uLnTx/>
              <a:uFillTx/>
              <a:latin typeface="Proxima Nova"/>
              <a:ea typeface="+mn-ea"/>
              <a:cs typeface="+mn-cs"/>
            </a:endParaRPr>
          </a:p>
          <a:p>
            <a:pPr marL="805816" marR="0" lvl="1" indent="-514350" algn="l" defTabSz="914400" rtl="0" eaLnBrk="1" fontAlgn="auto" latinLnBrk="0" hangingPunct="1">
              <a:lnSpc>
                <a:spcPts val="351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FFFFFF"/>
                </a:solidFill>
                <a:effectLst/>
                <a:uLnTx/>
                <a:uFillTx/>
                <a:latin typeface="Proxima Nova"/>
                <a:ea typeface="+mn-ea"/>
                <a:cs typeface="+mn-cs"/>
              </a:rPr>
              <a:t>What are ticket sales?</a:t>
            </a:r>
          </a:p>
          <a:p>
            <a:pPr marL="805816" marR="0" lvl="1" indent="-514350" algn="l" defTabSz="914400" rtl="0" eaLnBrk="1" fontAlgn="auto" latinLnBrk="0" hangingPunct="1">
              <a:lnSpc>
                <a:spcPts val="351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FFFFFF"/>
                </a:solidFill>
                <a:effectLst/>
                <a:uLnTx/>
                <a:uFillTx/>
                <a:latin typeface="Proxima Nova"/>
                <a:ea typeface="+mn-ea"/>
                <a:cs typeface="+mn-cs"/>
              </a:rPr>
              <a:t>Why are they important to a NFL franchise?</a:t>
            </a:r>
          </a:p>
          <a:p>
            <a:pPr marL="805816" marR="0" lvl="1" indent="-514350" algn="l" defTabSz="914400" rtl="0" eaLnBrk="1" fontAlgn="auto" latinLnBrk="0" hangingPunct="1">
              <a:lnSpc>
                <a:spcPts val="351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FFFFFF"/>
                </a:solidFill>
                <a:effectLst/>
                <a:uLnTx/>
                <a:uFillTx/>
                <a:latin typeface="Proxima Nova"/>
                <a:ea typeface="+mn-ea"/>
                <a:cs typeface="+mn-cs"/>
              </a:rPr>
              <a:t>How might the food and beverage options available at the stadium impact ticket sales for an NFL franchise?</a:t>
            </a:r>
          </a:p>
        </p:txBody>
      </p:sp>
      <p:pic>
        <p:nvPicPr>
          <p:cNvPr id="5" name="Picture 4" descr="White text on a black background&#10;&#10;Description automatically generated">
            <a:extLst>
              <a:ext uri="{FF2B5EF4-FFF2-40B4-BE49-F238E27FC236}">
                <a16:creationId xmlns:a16="http://schemas.microsoft.com/office/drawing/2014/main" id="{2F4709C7-8095-9F6C-1A03-6BAC61359B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387" y="9226658"/>
            <a:ext cx="1870788" cy="611124"/>
          </a:xfrm>
          <a:prstGeom prst="rect">
            <a:avLst/>
          </a:prstGeom>
        </p:spPr>
      </p:pic>
    </p:spTree>
    <p:extLst>
      <p:ext uri="{BB962C8B-B14F-4D97-AF65-F5344CB8AC3E}">
        <p14:creationId xmlns:p14="http://schemas.microsoft.com/office/powerpoint/2010/main" val="488410960"/>
      </p:ext>
    </p:extLst>
  </p:cSld>
  <p:clrMapOvr>
    <a:masterClrMapping/>
  </p:clrMapOvr>
  <p:transition>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B4DEA"/>
        </a:solidFill>
        <a:effectLst/>
      </p:bgPr>
    </p:bg>
    <p:spTree>
      <p:nvGrpSpPr>
        <p:cNvPr id="1" name=""/>
        <p:cNvGrpSpPr/>
        <p:nvPr/>
      </p:nvGrpSpPr>
      <p:grpSpPr>
        <a:xfrm>
          <a:off x="0" y="0"/>
          <a:ext cx="0" cy="0"/>
          <a:chOff x="0" y="0"/>
          <a:chExt cx="0" cy="0"/>
        </a:xfrm>
      </p:grpSpPr>
      <p:sp>
        <p:nvSpPr>
          <p:cNvPr id="2" name="TextBox 2"/>
          <p:cNvSpPr txBox="1"/>
          <p:nvPr/>
        </p:nvSpPr>
        <p:spPr>
          <a:xfrm>
            <a:off x="914400" y="1104900"/>
            <a:ext cx="4880487" cy="2467610"/>
          </a:xfrm>
          <a:prstGeom prst="rect">
            <a:avLst/>
          </a:prstGeom>
        </p:spPr>
        <p:txBody>
          <a:bodyPr lIns="0" tIns="0" rIns="0" bIns="0" rtlCol="0" anchor="t">
            <a:spAutoFit/>
          </a:bodyPr>
          <a:lstStyle/>
          <a:p>
            <a:pPr marL="0" lvl="0" indent="0">
              <a:lnSpc>
                <a:spcPts val="6399"/>
              </a:lnSpc>
              <a:spcBef>
                <a:spcPct val="0"/>
              </a:spcBef>
            </a:pPr>
            <a:r>
              <a:rPr lang="en-US" sz="6399" dirty="0">
                <a:solidFill>
                  <a:srgbClr val="FFFFFF"/>
                </a:solidFill>
                <a:latin typeface="Anton"/>
              </a:rPr>
              <a:t>New NFL Concession Items</a:t>
            </a:r>
          </a:p>
        </p:txBody>
      </p:sp>
      <p:sp>
        <p:nvSpPr>
          <p:cNvPr id="3" name="TextBox 3"/>
          <p:cNvSpPr txBox="1"/>
          <p:nvPr/>
        </p:nvSpPr>
        <p:spPr>
          <a:xfrm>
            <a:off x="914400" y="4293914"/>
            <a:ext cx="7335352" cy="3011722"/>
          </a:xfrm>
          <a:prstGeom prst="rect">
            <a:avLst/>
          </a:prstGeom>
        </p:spPr>
        <p:txBody>
          <a:bodyPr wrap="square" lIns="0" tIns="0" rIns="0" bIns="0" rtlCol="0" anchor="t">
            <a:spAutoFit/>
          </a:bodyPr>
          <a:lstStyle/>
          <a:p>
            <a:pPr>
              <a:lnSpc>
                <a:spcPts val="3360"/>
              </a:lnSpc>
              <a:spcBef>
                <a:spcPct val="0"/>
              </a:spcBef>
            </a:pPr>
            <a:r>
              <a:rPr lang="en-US" sz="2400" dirty="0">
                <a:solidFill>
                  <a:srgbClr val="FFFFFF"/>
                </a:solidFill>
                <a:latin typeface="Proxima Nova Bold"/>
              </a:rPr>
              <a:t>Concessionaires</a:t>
            </a:r>
            <a:r>
              <a:rPr lang="en-US" sz="2400" dirty="0">
                <a:solidFill>
                  <a:srgbClr val="FFFFFF"/>
                </a:solidFill>
                <a:latin typeface="Proxima Nova"/>
              </a:rPr>
              <a:t> (the companies that manage food and beverage services inside NFL stadiums) update food and drink menus each year with unique items to help attract customers.   The three largest concessionaires are Delaware North, Levy, and Legends Hospitality.  These types of companies also represent opportunities to work in the sports industry!</a:t>
            </a:r>
          </a:p>
        </p:txBody>
      </p:sp>
      <p:sp>
        <p:nvSpPr>
          <p:cNvPr id="4" name="TextBox 4"/>
          <p:cNvSpPr txBox="1"/>
          <p:nvPr/>
        </p:nvSpPr>
        <p:spPr>
          <a:xfrm>
            <a:off x="914400" y="3467100"/>
            <a:ext cx="4880487" cy="570865"/>
          </a:xfrm>
          <a:prstGeom prst="rect">
            <a:avLst/>
          </a:prstGeom>
        </p:spPr>
        <p:txBody>
          <a:bodyPr lIns="0" tIns="0" rIns="0" bIns="0" rtlCol="0" anchor="t">
            <a:spAutoFit/>
          </a:bodyPr>
          <a:lstStyle/>
          <a:p>
            <a:pPr>
              <a:lnSpc>
                <a:spcPts val="4759"/>
              </a:lnSpc>
            </a:pPr>
            <a:r>
              <a:rPr lang="en-US" sz="3399" dirty="0">
                <a:solidFill>
                  <a:srgbClr val="FFFFFF"/>
                </a:solidFill>
                <a:latin typeface="Proxima Nova"/>
              </a:rPr>
              <a:t>2023-24</a:t>
            </a:r>
          </a:p>
        </p:txBody>
      </p:sp>
      <p:sp>
        <p:nvSpPr>
          <p:cNvPr id="5" name="TextBox 5"/>
          <p:cNvSpPr txBox="1"/>
          <p:nvPr/>
        </p:nvSpPr>
        <p:spPr>
          <a:xfrm>
            <a:off x="914400" y="7595257"/>
            <a:ext cx="7335352" cy="1234439"/>
          </a:xfrm>
          <a:prstGeom prst="rect">
            <a:avLst/>
          </a:prstGeom>
        </p:spPr>
        <p:txBody>
          <a:bodyPr lIns="0" tIns="0" rIns="0" bIns="0" rtlCol="0" anchor="t">
            <a:spAutoFit/>
          </a:bodyPr>
          <a:lstStyle/>
          <a:p>
            <a:pPr>
              <a:lnSpc>
                <a:spcPts val="3360"/>
              </a:lnSpc>
            </a:pPr>
            <a:r>
              <a:rPr lang="en-US" sz="2400" dirty="0">
                <a:solidFill>
                  <a:srgbClr val="FFFFFF"/>
                </a:solidFill>
                <a:latin typeface="Proxima Nova"/>
              </a:rPr>
              <a:t>Here is a look at some of the new concessions items for the 2023-24 NFL season. </a:t>
            </a:r>
          </a:p>
          <a:p>
            <a:pPr>
              <a:lnSpc>
                <a:spcPts val="3360"/>
              </a:lnSpc>
              <a:spcBef>
                <a:spcPct val="0"/>
              </a:spcBef>
            </a:pPr>
            <a:endParaRPr lang="en-US" sz="2400" dirty="0">
              <a:solidFill>
                <a:srgbClr val="FFFFFF"/>
              </a:solidFill>
              <a:latin typeface="Proxima Nova"/>
            </a:endParaRPr>
          </a:p>
        </p:txBody>
      </p:sp>
      <p:sp>
        <p:nvSpPr>
          <p:cNvPr id="7" name="Freeform 7"/>
          <p:cNvSpPr/>
          <p:nvPr/>
        </p:nvSpPr>
        <p:spPr>
          <a:xfrm>
            <a:off x="9124491" y="-419100"/>
            <a:ext cx="9163509" cy="10706100"/>
          </a:xfrm>
          <a:custGeom>
            <a:avLst/>
            <a:gdLst/>
            <a:ahLst/>
            <a:cxnLst/>
            <a:rect l="l" t="t" r="r" b="b"/>
            <a:pathLst>
              <a:path w="8804795" h="10287000">
                <a:moveTo>
                  <a:pt x="0" y="0"/>
                </a:moveTo>
                <a:lnTo>
                  <a:pt x="8804795" y="0"/>
                </a:lnTo>
                <a:lnTo>
                  <a:pt x="8804795" y="10287000"/>
                </a:lnTo>
                <a:lnTo>
                  <a:pt x="0" y="10287000"/>
                </a:lnTo>
                <a:lnTo>
                  <a:pt x="0" y="0"/>
                </a:lnTo>
                <a:close/>
              </a:path>
            </a:pathLst>
          </a:custGeom>
          <a:blipFill>
            <a:blip r:embed="rId2"/>
            <a:stretch>
              <a:fillRect l="-35355" r="-34986"/>
            </a:stretch>
          </a:blipFill>
        </p:spPr>
        <p:txBody>
          <a:bodyPr/>
          <a:lstStyle/>
          <a:p>
            <a:endParaRPr lang="en-US" dirty="0"/>
          </a:p>
        </p:txBody>
      </p:sp>
      <p:pic>
        <p:nvPicPr>
          <p:cNvPr id="9" name="Picture 8" descr="White text on a black background&#10;&#10;Description automatically generated">
            <a:extLst>
              <a:ext uri="{FF2B5EF4-FFF2-40B4-BE49-F238E27FC236}">
                <a16:creationId xmlns:a16="http://schemas.microsoft.com/office/drawing/2014/main" id="{6D6E41B0-68F3-8A52-8F15-D30274AFD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387" y="9226658"/>
            <a:ext cx="1870788" cy="611124"/>
          </a:xfrm>
          <a:prstGeom prst="rect">
            <a:avLst/>
          </a:prstGeom>
        </p:spPr>
      </p:pic>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B4DEA"/>
        </a:solidFill>
        <a:effectLst/>
      </p:bgPr>
    </p:bg>
    <p:spTree>
      <p:nvGrpSpPr>
        <p:cNvPr id="1" name=""/>
        <p:cNvGrpSpPr/>
        <p:nvPr/>
      </p:nvGrpSpPr>
      <p:grpSpPr>
        <a:xfrm>
          <a:off x="0" y="0"/>
          <a:ext cx="0" cy="0"/>
          <a:chOff x="0" y="0"/>
          <a:chExt cx="0" cy="0"/>
        </a:xfrm>
      </p:grpSpPr>
      <p:sp>
        <p:nvSpPr>
          <p:cNvPr id="2" name="TextBox 2"/>
          <p:cNvSpPr txBox="1"/>
          <p:nvPr/>
        </p:nvSpPr>
        <p:spPr>
          <a:xfrm>
            <a:off x="881787" y="867997"/>
            <a:ext cx="9308582" cy="933450"/>
          </a:xfrm>
          <a:prstGeom prst="rect">
            <a:avLst/>
          </a:prstGeom>
        </p:spPr>
        <p:txBody>
          <a:bodyPr lIns="0" tIns="0" rIns="0" bIns="0" rtlCol="0" anchor="t">
            <a:spAutoFit/>
          </a:bodyPr>
          <a:lstStyle/>
          <a:p>
            <a:pPr marL="0" lvl="0" indent="0">
              <a:lnSpc>
                <a:spcPts val="6839"/>
              </a:lnSpc>
            </a:pPr>
            <a:r>
              <a:rPr lang="en-US" sz="7200" spc="-72" dirty="0">
                <a:solidFill>
                  <a:srgbClr val="FFFFFF"/>
                </a:solidFill>
                <a:latin typeface="Anton"/>
              </a:rPr>
              <a:t>DISCUSSION QUESTIONS</a:t>
            </a:r>
          </a:p>
        </p:txBody>
      </p:sp>
      <p:sp>
        <p:nvSpPr>
          <p:cNvPr id="3" name="TextBox 3"/>
          <p:cNvSpPr txBox="1"/>
          <p:nvPr/>
        </p:nvSpPr>
        <p:spPr>
          <a:xfrm>
            <a:off x="1289781" y="1940830"/>
            <a:ext cx="16510475" cy="6283771"/>
          </a:xfrm>
          <a:prstGeom prst="rect">
            <a:avLst/>
          </a:prstGeom>
        </p:spPr>
        <p:txBody>
          <a:bodyPr wrap="square" lIns="0" tIns="0" rIns="0" bIns="0" rtlCol="0" anchor="t">
            <a:spAutoFit/>
          </a:bodyPr>
          <a:lstStyle/>
          <a:p>
            <a:pPr marL="805816" lvl="1" indent="-514350">
              <a:lnSpc>
                <a:spcPts val="3510"/>
              </a:lnSpc>
              <a:buFont typeface="+mj-lt"/>
              <a:buAutoNum type="arabicPeriod" startAt="11"/>
            </a:pPr>
            <a:r>
              <a:rPr lang="en-US" sz="3200" dirty="0">
                <a:solidFill>
                  <a:srgbClr val="FFFFFF"/>
                </a:solidFill>
                <a:latin typeface="Proxima Nova"/>
              </a:rPr>
              <a:t>What is publicity?</a:t>
            </a:r>
          </a:p>
          <a:p>
            <a:pPr marL="805816" lvl="1" indent="-514350">
              <a:lnSpc>
                <a:spcPts val="3510"/>
              </a:lnSpc>
              <a:buFont typeface="+mj-lt"/>
              <a:buAutoNum type="arabicPeriod" startAt="11"/>
            </a:pPr>
            <a:r>
              <a:rPr lang="en-US" sz="3200" dirty="0">
                <a:solidFill>
                  <a:srgbClr val="FFFFFF"/>
                </a:solidFill>
                <a:latin typeface="Proxima Nova"/>
              </a:rPr>
              <a:t>How might the introduction of new menu items each season help to provide a team with valuable publicity?</a:t>
            </a:r>
          </a:p>
          <a:p>
            <a:pPr marL="805816" lvl="1" indent="-514350">
              <a:lnSpc>
                <a:spcPts val="3510"/>
              </a:lnSpc>
              <a:buFont typeface="+mj-lt"/>
              <a:buAutoNum type="arabicPeriod" startAt="11"/>
            </a:pPr>
            <a:r>
              <a:rPr lang="en-US" sz="3200" dirty="0">
                <a:solidFill>
                  <a:srgbClr val="FFFFFF"/>
                </a:solidFill>
                <a:latin typeface="Proxima Nova"/>
              </a:rPr>
              <a:t>What is promotion?</a:t>
            </a:r>
          </a:p>
          <a:p>
            <a:pPr marL="805816" lvl="1" indent="-514350">
              <a:lnSpc>
                <a:spcPts val="3510"/>
              </a:lnSpc>
              <a:buFont typeface="+mj-lt"/>
              <a:buAutoNum type="arabicPeriod" startAt="11"/>
            </a:pPr>
            <a:r>
              <a:rPr lang="en-US" sz="3200" dirty="0">
                <a:solidFill>
                  <a:srgbClr val="FFFFFF"/>
                </a:solidFill>
                <a:latin typeface="Proxima Nova"/>
              </a:rPr>
              <a:t>How can a team turn food and beverage items into a promotion opportunity?</a:t>
            </a:r>
          </a:p>
          <a:p>
            <a:pPr marL="805816" lvl="1" indent="-514350">
              <a:lnSpc>
                <a:spcPts val="3510"/>
              </a:lnSpc>
              <a:buFont typeface="+mj-lt"/>
              <a:buAutoNum type="arabicPeriod" startAt="11"/>
            </a:pPr>
            <a:r>
              <a:rPr lang="en-US" sz="3200" dirty="0">
                <a:solidFill>
                  <a:srgbClr val="FFFFFF"/>
                </a:solidFill>
                <a:latin typeface="Proxima Nova"/>
              </a:rPr>
              <a:t>What is price and why is it an important component of the marketing mix?</a:t>
            </a:r>
          </a:p>
          <a:p>
            <a:pPr marL="805816" lvl="1" indent="-514350">
              <a:lnSpc>
                <a:spcPts val="3510"/>
              </a:lnSpc>
              <a:buFont typeface="+mj-lt"/>
              <a:buAutoNum type="arabicPeriod" startAt="11"/>
            </a:pPr>
            <a:r>
              <a:rPr lang="en-US" sz="3200" dirty="0">
                <a:solidFill>
                  <a:srgbClr val="FFFFFF"/>
                </a:solidFill>
                <a:latin typeface="Proxima Nova"/>
              </a:rPr>
              <a:t>How do you think concessionaires determine price points for stadium food and beverage options? </a:t>
            </a:r>
          </a:p>
          <a:p>
            <a:pPr marL="805816" lvl="1" indent="-514350">
              <a:lnSpc>
                <a:spcPts val="3510"/>
              </a:lnSpc>
              <a:buFont typeface="+mj-lt"/>
              <a:buAutoNum type="arabicPeriod" startAt="11"/>
            </a:pPr>
            <a:r>
              <a:rPr lang="en-US" sz="3200" dirty="0">
                <a:solidFill>
                  <a:srgbClr val="FFFFFF"/>
                </a:solidFill>
                <a:latin typeface="Proxima Nova"/>
              </a:rPr>
              <a:t>Why do some teams offer a “low cost” menu? </a:t>
            </a:r>
          </a:p>
          <a:p>
            <a:pPr marL="805816" lvl="1" indent="-514350">
              <a:lnSpc>
                <a:spcPts val="3510"/>
              </a:lnSpc>
              <a:buFont typeface="+mj-lt"/>
              <a:buAutoNum type="arabicPeriod" startAt="11"/>
            </a:pPr>
            <a:r>
              <a:rPr lang="en-US" sz="3200" dirty="0">
                <a:solidFill>
                  <a:srgbClr val="FFFFFF"/>
                </a:solidFill>
                <a:latin typeface="Proxima Nova"/>
              </a:rPr>
              <a:t>Which of the menu items from this presentation looks the tastiest? </a:t>
            </a:r>
          </a:p>
          <a:p>
            <a:pPr marL="805816" lvl="1" indent="-514350">
              <a:lnSpc>
                <a:spcPts val="3510"/>
              </a:lnSpc>
              <a:buFont typeface="+mj-lt"/>
              <a:buAutoNum type="arabicPeriod" startAt="11"/>
            </a:pPr>
            <a:r>
              <a:rPr lang="en-US" sz="3200" dirty="0">
                <a:solidFill>
                  <a:srgbClr val="FFFFFF"/>
                </a:solidFill>
                <a:latin typeface="Proxima Nova"/>
              </a:rPr>
              <a:t>Which is the least appealing food or beverage item?</a:t>
            </a:r>
          </a:p>
          <a:p>
            <a:pPr marL="805816" lvl="1" indent="-514350">
              <a:lnSpc>
                <a:spcPts val="3510"/>
              </a:lnSpc>
              <a:buFont typeface="+mj-lt"/>
              <a:buAutoNum type="arabicPeriod" startAt="11"/>
            </a:pPr>
            <a:r>
              <a:rPr lang="en-US" sz="3200" dirty="0">
                <a:solidFill>
                  <a:srgbClr val="FFFFFF"/>
                </a:solidFill>
                <a:latin typeface="Proxima Nova"/>
              </a:rPr>
              <a:t>Which is the most creative?  </a:t>
            </a:r>
          </a:p>
          <a:p>
            <a:pPr marL="805816" lvl="1" indent="-514350">
              <a:lnSpc>
                <a:spcPts val="3510"/>
              </a:lnSpc>
              <a:buFont typeface="+mj-lt"/>
              <a:buAutoNum type="arabicPeriod" startAt="11"/>
            </a:pPr>
            <a:r>
              <a:rPr lang="en-US" sz="3200" dirty="0">
                <a:solidFill>
                  <a:srgbClr val="FFFFFF"/>
                </a:solidFill>
                <a:latin typeface="Proxima Nova"/>
              </a:rPr>
              <a:t>Which stadiums do you think did the best job creating an item (or items) that reflect local tastes or cuisines?  Why is that important?</a:t>
            </a:r>
          </a:p>
        </p:txBody>
      </p:sp>
      <p:pic>
        <p:nvPicPr>
          <p:cNvPr id="5" name="Picture 4" descr="White text on a black background&#10;&#10;Description automatically generated">
            <a:extLst>
              <a:ext uri="{FF2B5EF4-FFF2-40B4-BE49-F238E27FC236}">
                <a16:creationId xmlns:a16="http://schemas.microsoft.com/office/drawing/2014/main" id="{2F4709C7-8095-9F6C-1A03-6BAC61359B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387" y="9226658"/>
            <a:ext cx="1870788" cy="611124"/>
          </a:xfrm>
          <a:prstGeom prst="rect">
            <a:avLst/>
          </a:prstGeom>
        </p:spPr>
      </p:pic>
    </p:spTree>
  </p:cSld>
  <p:clrMapOvr>
    <a:masterClrMapping/>
  </p:clrMapOvr>
  <p:transition>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B4DEA"/>
        </a:solidFill>
        <a:effectLst/>
      </p:bgPr>
    </p:bg>
    <p:spTree>
      <p:nvGrpSpPr>
        <p:cNvPr id="1" name=""/>
        <p:cNvGrpSpPr/>
        <p:nvPr/>
      </p:nvGrpSpPr>
      <p:grpSpPr>
        <a:xfrm>
          <a:off x="0" y="0"/>
          <a:ext cx="0" cy="0"/>
          <a:chOff x="0" y="0"/>
          <a:chExt cx="0" cy="0"/>
        </a:xfrm>
      </p:grpSpPr>
      <p:sp>
        <p:nvSpPr>
          <p:cNvPr id="2" name="TextBox 2"/>
          <p:cNvSpPr txBox="1"/>
          <p:nvPr/>
        </p:nvSpPr>
        <p:spPr>
          <a:xfrm>
            <a:off x="881787" y="867997"/>
            <a:ext cx="9308582" cy="896271"/>
          </a:xfrm>
          <a:prstGeom prst="rect">
            <a:avLst/>
          </a:prstGeom>
        </p:spPr>
        <p:txBody>
          <a:bodyPr lIns="0" tIns="0" rIns="0" bIns="0" rtlCol="0" anchor="t">
            <a:spAutoFit/>
          </a:bodyPr>
          <a:lstStyle/>
          <a:p>
            <a:pPr marL="0" marR="0" lvl="0" indent="0" algn="l" defTabSz="914400" rtl="0" eaLnBrk="1" fontAlgn="auto" latinLnBrk="0" hangingPunct="1">
              <a:lnSpc>
                <a:spcPts val="6839"/>
              </a:lnSpc>
              <a:spcBef>
                <a:spcPts val="0"/>
              </a:spcBef>
              <a:spcAft>
                <a:spcPts val="0"/>
              </a:spcAft>
              <a:buClrTx/>
              <a:buSzTx/>
              <a:buFontTx/>
              <a:buNone/>
              <a:tabLst/>
              <a:defRPr/>
            </a:pPr>
            <a:r>
              <a:rPr lang="en-US" sz="7200" spc="-72" dirty="0">
                <a:solidFill>
                  <a:srgbClr val="FFFFFF"/>
                </a:solidFill>
                <a:latin typeface="Anton"/>
              </a:rPr>
              <a:t>ACTIVITY SUGGESTION</a:t>
            </a:r>
            <a:endParaRPr kumimoji="0" lang="en-US" sz="7200" b="0" i="0" u="none" strike="noStrike" kern="1200" cap="none" spc="-72" normalizeH="0" baseline="0" noProof="0" dirty="0">
              <a:ln>
                <a:noFill/>
              </a:ln>
              <a:solidFill>
                <a:srgbClr val="FFFFFF"/>
              </a:solidFill>
              <a:effectLst/>
              <a:uLnTx/>
              <a:uFillTx/>
              <a:latin typeface="Anton"/>
              <a:ea typeface="+mn-ea"/>
              <a:cs typeface="+mn-cs"/>
            </a:endParaRPr>
          </a:p>
        </p:txBody>
      </p:sp>
      <p:sp>
        <p:nvSpPr>
          <p:cNvPr id="3" name="TextBox 3"/>
          <p:cNvSpPr txBox="1"/>
          <p:nvPr/>
        </p:nvSpPr>
        <p:spPr>
          <a:xfrm>
            <a:off x="1289781" y="1940830"/>
            <a:ext cx="16510475" cy="6732612"/>
          </a:xfrm>
          <a:prstGeom prst="rect">
            <a:avLst/>
          </a:prstGeom>
        </p:spPr>
        <p:txBody>
          <a:bodyPr wrap="square" lIns="0" tIns="0" rIns="0" bIns="0" rtlCol="0" anchor="t">
            <a:spAutoFit/>
          </a:bodyPr>
          <a:lstStyle/>
          <a:p>
            <a:pPr marL="805816" marR="0" lvl="1" indent="-514350" algn="l" defTabSz="914400" rtl="0" eaLnBrk="1" fontAlgn="auto" latinLnBrk="0" hangingPunct="1">
              <a:lnSpc>
                <a:spcPts val="351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solidFill>
                <a:effectLst/>
                <a:uLnTx/>
                <a:uFillTx/>
                <a:latin typeface="Proxima Nova"/>
                <a:ea typeface="+mn-ea"/>
                <a:cs typeface="+mn-cs"/>
              </a:rPr>
              <a:t>After reviewing this discussion deck, divide </a:t>
            </a:r>
            <a:r>
              <a:rPr lang="en-US" sz="3200" dirty="0">
                <a:solidFill>
                  <a:srgbClr val="FFFFFF"/>
                </a:solidFill>
                <a:latin typeface="Proxima Nova"/>
              </a:rPr>
              <a:t>the classroom into small groups or pairs</a:t>
            </a:r>
          </a:p>
          <a:p>
            <a:pPr marL="805816" marR="0" lvl="1" indent="-514350" algn="l" defTabSz="914400" rtl="0" eaLnBrk="1" fontAlgn="auto" latinLnBrk="0" hangingPunct="1">
              <a:lnSpc>
                <a:spcPts val="3510"/>
              </a:lnSpc>
              <a:spcBef>
                <a:spcPts val="0"/>
              </a:spcBef>
              <a:spcAft>
                <a:spcPts val="0"/>
              </a:spcAft>
              <a:buClrTx/>
              <a:buSzTx/>
              <a:buFont typeface="Arial" panose="020B0604020202020204" pitchFamily="34" charset="0"/>
              <a:buChar char="•"/>
              <a:tabLst/>
              <a:defRPr/>
            </a:pPr>
            <a:r>
              <a:rPr lang="en-US" sz="3200" dirty="0">
                <a:solidFill>
                  <a:srgbClr val="FFFFFF"/>
                </a:solidFill>
                <a:latin typeface="Proxima Nova"/>
              </a:rPr>
              <a:t>Each group will select an NFL stadium</a:t>
            </a:r>
          </a:p>
          <a:p>
            <a:pPr marL="805816" marR="0" lvl="1" indent="-514350" algn="l" defTabSz="914400" rtl="0" eaLnBrk="1" fontAlgn="auto" latinLnBrk="0" hangingPunct="1">
              <a:lnSpc>
                <a:spcPts val="351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solidFill>
                <a:effectLst/>
                <a:uLnTx/>
                <a:uFillTx/>
                <a:latin typeface="Proxima Nova"/>
                <a:ea typeface="+mn-ea"/>
                <a:cs typeface="+mn-cs"/>
              </a:rPr>
              <a:t>The group will then research</a:t>
            </a:r>
            <a:r>
              <a:rPr lang="en-US" sz="3200" dirty="0">
                <a:solidFill>
                  <a:srgbClr val="FFFFFF"/>
                </a:solidFill>
                <a:latin typeface="Proxima Nova"/>
              </a:rPr>
              <a:t> to see if they can find what items are currently offered or available (or any promotions) at that stadium</a:t>
            </a:r>
          </a:p>
          <a:p>
            <a:pPr marL="805816" marR="0" lvl="1" indent="-514350" algn="l" defTabSz="914400" rtl="0" eaLnBrk="1" fontAlgn="auto" latinLnBrk="0" hangingPunct="1">
              <a:lnSpc>
                <a:spcPts val="3510"/>
              </a:lnSpc>
              <a:spcBef>
                <a:spcPts val="0"/>
              </a:spcBef>
              <a:spcAft>
                <a:spcPts val="0"/>
              </a:spcAft>
              <a:buClrTx/>
              <a:buSzTx/>
              <a:buFont typeface="Arial" panose="020B0604020202020204" pitchFamily="34" charset="0"/>
              <a:buChar char="•"/>
              <a:tabLst/>
              <a:defRPr/>
            </a:pPr>
            <a:r>
              <a:rPr lang="en-US" sz="3200" dirty="0">
                <a:solidFill>
                  <a:srgbClr val="FFFFFF"/>
                </a:solidFill>
                <a:latin typeface="Proxima Nova"/>
              </a:rPr>
              <a:t>After identifying current options, each group will create new stadium food and beverage offerings for this season</a:t>
            </a:r>
          </a:p>
          <a:p>
            <a:pPr marL="805816" marR="0" lvl="1" indent="-514350" algn="l" defTabSz="914400" rtl="0" eaLnBrk="1" fontAlgn="auto" latinLnBrk="0" hangingPunct="1">
              <a:lnSpc>
                <a:spcPts val="3510"/>
              </a:lnSpc>
              <a:spcBef>
                <a:spcPts val="0"/>
              </a:spcBef>
              <a:spcAft>
                <a:spcPts val="0"/>
              </a:spcAft>
              <a:buClrTx/>
              <a:buSzTx/>
              <a:buFont typeface="Arial" panose="020B0604020202020204" pitchFamily="34" charset="0"/>
              <a:buChar char="•"/>
              <a:tabLst/>
              <a:defRPr/>
            </a:pPr>
            <a:r>
              <a:rPr lang="en-US" sz="3200" dirty="0">
                <a:solidFill>
                  <a:srgbClr val="FFFFFF"/>
                </a:solidFill>
                <a:latin typeface="Proxima Nova"/>
              </a:rPr>
              <a:t>Groups will present their food and beverage menus in class, and should address the following:</a:t>
            </a:r>
          </a:p>
          <a:p>
            <a:pPr marL="1263016" lvl="2" indent="-514350">
              <a:lnSpc>
                <a:spcPts val="3510"/>
              </a:lnSpc>
              <a:buFont typeface="Arial" panose="020B0604020202020204" pitchFamily="34" charset="0"/>
              <a:buChar char="•"/>
            </a:pPr>
            <a:r>
              <a:rPr lang="en-US" sz="3200" dirty="0">
                <a:solidFill>
                  <a:srgbClr val="FFFFFF"/>
                </a:solidFill>
                <a:latin typeface="Proxima Nova"/>
              </a:rPr>
              <a:t>Highlights of any new or creative food or beverage offerings</a:t>
            </a:r>
          </a:p>
          <a:p>
            <a:pPr marL="1263016" lvl="2" indent="-514350">
              <a:lnSpc>
                <a:spcPts val="3510"/>
              </a:lnSpc>
              <a:buFont typeface="Arial" panose="020B0604020202020204" pitchFamily="34" charset="0"/>
              <a:buChar char="•"/>
            </a:pPr>
            <a:r>
              <a:rPr lang="en-US" sz="3200" dirty="0">
                <a:solidFill>
                  <a:srgbClr val="FFFFFF"/>
                </a:solidFill>
                <a:latin typeface="Proxima Nova"/>
              </a:rPr>
              <a:t>Price points for each option and explanation of how that price was determined</a:t>
            </a:r>
          </a:p>
          <a:p>
            <a:pPr marL="1263016" lvl="2" indent="-514350">
              <a:lnSpc>
                <a:spcPts val="3510"/>
              </a:lnSpc>
              <a:buFont typeface="Arial" panose="020B0604020202020204" pitchFamily="34" charset="0"/>
              <a:buChar char="•"/>
            </a:pPr>
            <a:r>
              <a:rPr lang="en-US" sz="3200" dirty="0">
                <a:solidFill>
                  <a:srgbClr val="FFFFFF"/>
                </a:solidFill>
                <a:latin typeface="Proxima Nova"/>
              </a:rPr>
              <a:t>Description of any items that reflect local cuisine and/or represent the community</a:t>
            </a:r>
          </a:p>
          <a:p>
            <a:pPr marL="1263016" lvl="2" indent="-514350">
              <a:lnSpc>
                <a:spcPts val="3510"/>
              </a:lnSpc>
              <a:buFont typeface="Arial" panose="020B0604020202020204" pitchFamily="34" charset="0"/>
              <a:buChar char="•"/>
            </a:pPr>
            <a:r>
              <a:rPr lang="en-US" sz="3200" dirty="0">
                <a:solidFill>
                  <a:srgbClr val="FFFFFF"/>
                </a:solidFill>
                <a:latin typeface="Proxima Nova"/>
              </a:rPr>
              <a:t>Explanation of how the new menu will be communicated to fans</a:t>
            </a:r>
          </a:p>
          <a:p>
            <a:pPr marL="1263016" lvl="2" indent="-514350">
              <a:lnSpc>
                <a:spcPts val="3510"/>
              </a:lnSpc>
              <a:buFont typeface="Arial" panose="020B0604020202020204" pitchFamily="34" charset="0"/>
              <a:buChar char="•"/>
            </a:pPr>
            <a:r>
              <a:rPr lang="en-US" sz="3200" dirty="0">
                <a:solidFill>
                  <a:srgbClr val="FFFFFF"/>
                </a:solidFill>
                <a:latin typeface="Proxima Nova"/>
              </a:rPr>
              <a:t>Explanation of how the new menu will generate publicity and how it will impact the overall fan experience for the team’s fans on game days</a:t>
            </a:r>
          </a:p>
          <a:p>
            <a:pPr marL="805816" marR="0" lvl="1" indent="-514350" algn="l" defTabSz="914400" rtl="0" eaLnBrk="1" fontAlgn="auto" latinLnBrk="0" hangingPunct="1">
              <a:lnSpc>
                <a:spcPts val="351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FFFFFF"/>
              </a:solidFill>
              <a:effectLst/>
              <a:uLnTx/>
              <a:uFillTx/>
              <a:latin typeface="Proxima Nova"/>
              <a:ea typeface="+mn-ea"/>
              <a:cs typeface="+mn-cs"/>
            </a:endParaRPr>
          </a:p>
        </p:txBody>
      </p:sp>
      <p:pic>
        <p:nvPicPr>
          <p:cNvPr id="5" name="Picture 4" descr="White text on a black background&#10;&#10;Description automatically generated">
            <a:extLst>
              <a:ext uri="{FF2B5EF4-FFF2-40B4-BE49-F238E27FC236}">
                <a16:creationId xmlns:a16="http://schemas.microsoft.com/office/drawing/2014/main" id="{2F4709C7-8095-9F6C-1A03-6BAC61359B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387" y="9226658"/>
            <a:ext cx="1870788" cy="611124"/>
          </a:xfrm>
          <a:prstGeom prst="rect">
            <a:avLst/>
          </a:prstGeom>
        </p:spPr>
      </p:pic>
    </p:spTree>
    <p:extLst>
      <p:ext uri="{BB962C8B-B14F-4D97-AF65-F5344CB8AC3E}">
        <p14:creationId xmlns:p14="http://schemas.microsoft.com/office/powerpoint/2010/main" val="677142545"/>
      </p:ext>
    </p:extLst>
  </p:cSld>
  <p:clrMapOvr>
    <a:masterClrMapping/>
  </p:clrMapOvr>
  <p:transition>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919109" y="849335"/>
            <a:ext cx="4049203" cy="933450"/>
          </a:xfrm>
          <a:prstGeom prst="rect">
            <a:avLst/>
          </a:prstGeom>
        </p:spPr>
        <p:txBody>
          <a:bodyPr lIns="0" tIns="0" rIns="0" bIns="0" rtlCol="0" anchor="t">
            <a:spAutoFit/>
          </a:bodyPr>
          <a:lstStyle/>
          <a:p>
            <a:pPr marL="0" lvl="0" indent="0">
              <a:lnSpc>
                <a:spcPts val="6839"/>
              </a:lnSpc>
            </a:pPr>
            <a:r>
              <a:rPr lang="en-US" sz="7200" spc="-72" dirty="0">
                <a:solidFill>
                  <a:srgbClr val="FFFFFF"/>
                </a:solidFill>
                <a:latin typeface="Anton"/>
              </a:rPr>
              <a:t>SOURCES</a:t>
            </a:r>
          </a:p>
        </p:txBody>
      </p:sp>
      <p:sp>
        <p:nvSpPr>
          <p:cNvPr id="3" name="TextBox 3"/>
          <p:cNvSpPr txBox="1"/>
          <p:nvPr/>
        </p:nvSpPr>
        <p:spPr>
          <a:xfrm>
            <a:off x="914399" y="1991593"/>
            <a:ext cx="16883699" cy="4882234"/>
          </a:xfrm>
          <a:prstGeom prst="rect">
            <a:avLst/>
          </a:prstGeom>
        </p:spPr>
        <p:txBody>
          <a:bodyPr wrap="square" lIns="0" tIns="0" rIns="0" bIns="0" rtlCol="0" anchor="t">
            <a:spAutoFit/>
          </a:bodyPr>
          <a:lstStyle/>
          <a:p>
            <a:pPr>
              <a:lnSpc>
                <a:spcPts val="3500"/>
              </a:lnSpc>
            </a:pPr>
            <a:r>
              <a:rPr lang="en-US" sz="2000" dirty="0">
                <a:solidFill>
                  <a:srgbClr val="FFFFFF"/>
                </a:solidFill>
                <a:latin typeface="Proxima Nova"/>
              </a:rPr>
              <a:t>https://</a:t>
            </a:r>
            <a:r>
              <a:rPr lang="en-US" sz="2000" dirty="0" err="1">
                <a:solidFill>
                  <a:srgbClr val="FFFFFF"/>
                </a:solidFill>
                <a:latin typeface="Proxima Nova"/>
              </a:rPr>
              <a:t>www.food-management.com</a:t>
            </a:r>
            <a:r>
              <a:rPr lang="en-US" sz="2000" dirty="0">
                <a:solidFill>
                  <a:srgbClr val="FFFFFF"/>
                </a:solidFill>
                <a:latin typeface="Proxima Nova"/>
              </a:rPr>
              <a:t>/food-beverage/what-s-new-2023-nfl-season-part-1</a:t>
            </a:r>
          </a:p>
          <a:p>
            <a:pPr>
              <a:lnSpc>
                <a:spcPts val="3500"/>
              </a:lnSpc>
            </a:pPr>
            <a:r>
              <a:rPr lang="en-US" sz="2000" dirty="0">
                <a:solidFill>
                  <a:srgbClr val="FFFFFF"/>
                </a:solidFill>
                <a:latin typeface="Proxima Nova"/>
              </a:rPr>
              <a:t>https://</a:t>
            </a:r>
            <a:r>
              <a:rPr lang="en-US" sz="2000" dirty="0" err="1">
                <a:solidFill>
                  <a:srgbClr val="FFFFFF"/>
                </a:solidFill>
                <a:latin typeface="Proxima Nova"/>
              </a:rPr>
              <a:t>www.chicagobears.com</a:t>
            </a:r>
            <a:r>
              <a:rPr lang="en-US" sz="2000" dirty="0">
                <a:solidFill>
                  <a:srgbClr val="FFFFFF"/>
                </a:solidFill>
                <a:latin typeface="Proxima Nova"/>
              </a:rPr>
              <a:t>/news/bears-aramark-host-tasting-event-at-soldier-field-ahead-of-season-opener</a:t>
            </a:r>
          </a:p>
          <a:p>
            <a:pPr>
              <a:lnSpc>
                <a:spcPts val="3500"/>
              </a:lnSpc>
            </a:pPr>
            <a:r>
              <a:rPr lang="en-US" sz="2000" dirty="0">
                <a:solidFill>
                  <a:srgbClr val="FFFFFF"/>
                </a:solidFill>
                <a:latin typeface="Proxima Nova"/>
              </a:rPr>
              <a:t>https://</a:t>
            </a:r>
            <a:r>
              <a:rPr lang="en-US" sz="2000" dirty="0" err="1">
                <a:solidFill>
                  <a:srgbClr val="FFFFFF"/>
                </a:solidFill>
                <a:latin typeface="Proxima Nova"/>
              </a:rPr>
              <a:t>www.aramark.com</a:t>
            </a:r>
            <a:r>
              <a:rPr lang="en-US" sz="2000" dirty="0">
                <a:solidFill>
                  <a:srgbClr val="FFFFFF"/>
                </a:solidFill>
                <a:latin typeface="Proxima Nova"/>
              </a:rPr>
              <a:t>/newsroom/news/</a:t>
            </a:r>
            <a:r>
              <a:rPr lang="en-US" sz="2000" dirty="0" err="1">
                <a:solidFill>
                  <a:srgbClr val="FFFFFF"/>
                </a:solidFill>
                <a:latin typeface="Proxima Nova"/>
              </a:rPr>
              <a:t>aramark</a:t>
            </a:r>
            <a:r>
              <a:rPr lang="en-US" sz="2000" dirty="0">
                <a:solidFill>
                  <a:srgbClr val="FFFFFF"/>
                </a:solidFill>
                <a:latin typeface="Proxima Nova"/>
              </a:rPr>
              <a:t>-sports---entertainment-kicks-off-2023-nfl-season-with-fr</a:t>
            </a:r>
          </a:p>
          <a:p>
            <a:pPr>
              <a:lnSpc>
                <a:spcPts val="3500"/>
              </a:lnSpc>
            </a:pPr>
            <a:r>
              <a:rPr lang="en-US" sz="2000" dirty="0">
                <a:solidFill>
                  <a:srgbClr val="FFFFFF"/>
                </a:solidFill>
                <a:latin typeface="Proxima Nova"/>
              </a:rPr>
              <a:t>https://fox4kc.com/sports/chiefs/arrowhead-features-new-menu-big-tech-upgrades-this-chiefs-season/</a:t>
            </a:r>
          </a:p>
          <a:p>
            <a:pPr>
              <a:lnSpc>
                <a:spcPts val="3500"/>
              </a:lnSpc>
            </a:pPr>
            <a:r>
              <a:rPr lang="en-US" sz="2000" dirty="0">
                <a:solidFill>
                  <a:srgbClr val="FFFFFF"/>
                </a:solidFill>
                <a:latin typeface="Proxima Nova"/>
              </a:rPr>
              <a:t>https://</a:t>
            </a:r>
            <a:r>
              <a:rPr lang="en-US" sz="2000" dirty="0" err="1">
                <a:solidFill>
                  <a:srgbClr val="FFFFFF"/>
                </a:solidFill>
                <a:latin typeface="Proxima Nova"/>
              </a:rPr>
              <a:t>www.post-gazette.com</a:t>
            </a:r>
            <a:r>
              <a:rPr lang="en-US" sz="2000" dirty="0">
                <a:solidFill>
                  <a:srgbClr val="FFFFFF"/>
                </a:solidFill>
                <a:latin typeface="Proxima Nova"/>
              </a:rPr>
              <a:t>/life/food/2023/09/07/</a:t>
            </a:r>
            <a:r>
              <a:rPr lang="en-US" sz="2000" dirty="0" err="1">
                <a:solidFill>
                  <a:srgbClr val="FFFFFF"/>
                </a:solidFill>
                <a:latin typeface="Proxima Nova"/>
              </a:rPr>
              <a:t>acrisure</a:t>
            </a:r>
            <a:r>
              <a:rPr lang="en-US" sz="2000" dirty="0">
                <a:solidFill>
                  <a:srgbClr val="FFFFFF"/>
                </a:solidFill>
                <a:latin typeface="Proxima Nova"/>
              </a:rPr>
              <a:t>-stadium-steelers-food-walk-thru-bru/stories/202309070095</a:t>
            </a:r>
          </a:p>
          <a:p>
            <a:pPr>
              <a:lnSpc>
                <a:spcPts val="3500"/>
              </a:lnSpc>
            </a:pPr>
            <a:r>
              <a:rPr lang="en-US" sz="2000" dirty="0">
                <a:solidFill>
                  <a:srgbClr val="FFFFFF"/>
                </a:solidFill>
                <a:latin typeface="Proxima Nova"/>
              </a:rPr>
              <a:t>https://www.nbc26.com/sports/</a:t>
            </a:r>
            <a:r>
              <a:rPr lang="en-US" sz="2000" dirty="0" err="1">
                <a:solidFill>
                  <a:srgbClr val="FFFFFF"/>
                </a:solidFill>
                <a:latin typeface="Proxima Nova"/>
              </a:rPr>
              <a:t>nfl</a:t>
            </a:r>
            <a:r>
              <a:rPr lang="en-US" sz="2000" dirty="0">
                <a:solidFill>
                  <a:srgbClr val="FFFFFF"/>
                </a:solidFill>
                <a:latin typeface="Proxima Nova"/>
              </a:rPr>
              <a:t>/green-bay-packers/taste-bud-touchdowns-packers-unveil-new-concession-items-at-lambeau-field</a:t>
            </a:r>
          </a:p>
          <a:p>
            <a:pPr>
              <a:lnSpc>
                <a:spcPts val="3500"/>
              </a:lnSpc>
            </a:pPr>
            <a:r>
              <a:rPr lang="en-US" sz="2000" dirty="0">
                <a:solidFill>
                  <a:srgbClr val="FFFFFF"/>
                </a:solidFill>
                <a:latin typeface="Proxima Nova"/>
              </a:rPr>
              <a:t>https://sports-</a:t>
            </a:r>
            <a:r>
              <a:rPr lang="en-US" sz="2000" dirty="0" err="1">
                <a:solidFill>
                  <a:srgbClr val="FFFFFF"/>
                </a:solidFill>
                <a:latin typeface="Proxima Nova"/>
              </a:rPr>
              <a:t>teller.com</a:t>
            </a:r>
            <a:r>
              <a:rPr lang="en-US" sz="2000" dirty="0">
                <a:solidFill>
                  <a:srgbClr val="FFFFFF"/>
                </a:solidFill>
                <a:latin typeface="Proxima Nova"/>
              </a:rPr>
              <a:t>/top-10-browns-2023-new-foods-cleveland-stadium/</a:t>
            </a:r>
          </a:p>
          <a:p>
            <a:pPr>
              <a:lnSpc>
                <a:spcPts val="3500"/>
              </a:lnSpc>
            </a:pPr>
            <a:r>
              <a:rPr lang="en-US" sz="2000" dirty="0">
                <a:solidFill>
                  <a:srgbClr val="FFFFFF"/>
                </a:solidFill>
                <a:latin typeface="Proxima Nova"/>
              </a:rPr>
              <a:t>https://</a:t>
            </a:r>
            <a:r>
              <a:rPr lang="en-US" sz="2000" dirty="0" err="1">
                <a:solidFill>
                  <a:srgbClr val="FFFFFF"/>
                </a:solidFill>
                <a:latin typeface="Proxima Nova"/>
              </a:rPr>
              <a:t>us.sodexo.com</a:t>
            </a:r>
            <a:r>
              <a:rPr lang="en-US" sz="2000" dirty="0">
                <a:solidFill>
                  <a:srgbClr val="FFFFFF"/>
                </a:solidFill>
                <a:latin typeface="Proxima Nova"/>
              </a:rPr>
              <a:t>/media/news-releases/new-food-for-40th-season-colts-s.html</a:t>
            </a:r>
          </a:p>
          <a:p>
            <a:pPr>
              <a:lnSpc>
                <a:spcPts val="3500"/>
              </a:lnSpc>
            </a:pPr>
            <a:r>
              <a:rPr lang="en-US" sz="2000" dirty="0">
                <a:solidFill>
                  <a:srgbClr val="FFFFFF"/>
                </a:solidFill>
                <a:latin typeface="Proxima Nova"/>
              </a:rPr>
              <a:t>https://</a:t>
            </a:r>
            <a:r>
              <a:rPr lang="en-US" sz="2000" dirty="0" err="1">
                <a:solidFill>
                  <a:srgbClr val="FFFFFF"/>
                </a:solidFill>
                <a:latin typeface="Proxima Nova"/>
              </a:rPr>
              <a:t>www.wishtv.com</a:t>
            </a:r>
            <a:r>
              <a:rPr lang="en-US" sz="2000" dirty="0">
                <a:solidFill>
                  <a:srgbClr val="FFFFFF"/>
                </a:solidFill>
                <a:latin typeface="Proxima Nova"/>
              </a:rPr>
              <a:t>/</a:t>
            </a:r>
            <a:r>
              <a:rPr lang="en-US" sz="2000" dirty="0" err="1">
                <a:solidFill>
                  <a:srgbClr val="FFFFFF"/>
                </a:solidFill>
                <a:latin typeface="Proxima Nova"/>
              </a:rPr>
              <a:t>lifestylelive</a:t>
            </a:r>
            <a:r>
              <a:rPr lang="en-US" sz="2000" dirty="0">
                <a:solidFill>
                  <a:srgbClr val="FFFFFF"/>
                </a:solidFill>
                <a:latin typeface="Proxima Nova"/>
              </a:rPr>
              <a:t>/indianapolis-colts-unveil-new-menu-items-in-time-for-40th-season/</a:t>
            </a:r>
          </a:p>
          <a:p>
            <a:pPr>
              <a:lnSpc>
                <a:spcPts val="3500"/>
              </a:lnSpc>
            </a:pPr>
            <a:endParaRPr lang="en-US" sz="2000" dirty="0">
              <a:solidFill>
                <a:srgbClr val="FFFFFF"/>
              </a:solidFill>
              <a:latin typeface="Proxima Nova"/>
            </a:endParaRPr>
          </a:p>
          <a:p>
            <a:pPr>
              <a:lnSpc>
                <a:spcPts val="3500"/>
              </a:lnSpc>
            </a:pPr>
            <a:endParaRPr lang="en-US" sz="2000" dirty="0">
              <a:solidFill>
                <a:srgbClr val="FFFFFF"/>
              </a:solidFill>
              <a:latin typeface="Proxima Nova"/>
            </a:endParaRPr>
          </a:p>
        </p:txBody>
      </p:sp>
      <p:pic>
        <p:nvPicPr>
          <p:cNvPr id="5" name="Picture 4" descr="White text on a black background&#10;&#10;Description automatically generated">
            <a:extLst>
              <a:ext uri="{FF2B5EF4-FFF2-40B4-BE49-F238E27FC236}">
                <a16:creationId xmlns:a16="http://schemas.microsoft.com/office/drawing/2014/main" id="{E8946B45-4FCE-E990-CC39-A323C8264E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387" y="9226658"/>
            <a:ext cx="1870788" cy="61112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836B2"/>
        </a:solidFill>
        <a:effectLst/>
      </p:bgPr>
    </p:bg>
    <p:spTree>
      <p:nvGrpSpPr>
        <p:cNvPr id="1" name=""/>
        <p:cNvGrpSpPr/>
        <p:nvPr/>
      </p:nvGrpSpPr>
      <p:grpSpPr>
        <a:xfrm>
          <a:off x="0" y="0"/>
          <a:ext cx="0" cy="0"/>
          <a:chOff x="0" y="0"/>
          <a:chExt cx="0" cy="0"/>
        </a:xfrm>
      </p:grpSpPr>
      <p:grpSp>
        <p:nvGrpSpPr>
          <p:cNvPr id="9" name="Group 9"/>
          <p:cNvGrpSpPr/>
          <p:nvPr/>
        </p:nvGrpSpPr>
        <p:grpSpPr>
          <a:xfrm>
            <a:off x="-134156" y="8801100"/>
            <a:ext cx="7525558" cy="3268257"/>
            <a:chOff x="0" y="-47975"/>
            <a:chExt cx="1982040" cy="860775"/>
          </a:xfrm>
        </p:grpSpPr>
        <p:sp>
          <p:nvSpPr>
            <p:cNvPr id="10" name="Freeform 10"/>
            <p:cNvSpPr/>
            <p:nvPr/>
          </p:nvSpPr>
          <p:spPr>
            <a:xfrm>
              <a:off x="35333" y="-47975"/>
              <a:ext cx="1946707" cy="391348"/>
            </a:xfrm>
            <a:custGeom>
              <a:avLst/>
              <a:gdLst/>
              <a:ahLst/>
              <a:cxnLst/>
              <a:rect l="l" t="t" r="r" b="b"/>
              <a:pathLst>
                <a:path w="1931882" h="343373">
                  <a:moveTo>
                    <a:pt x="0" y="0"/>
                  </a:moveTo>
                  <a:lnTo>
                    <a:pt x="1931882" y="0"/>
                  </a:lnTo>
                  <a:lnTo>
                    <a:pt x="1931882" y="343373"/>
                  </a:lnTo>
                  <a:lnTo>
                    <a:pt x="0" y="343373"/>
                  </a:lnTo>
                  <a:close/>
                </a:path>
              </a:pathLst>
            </a:custGeom>
            <a:solidFill>
              <a:srgbClr val="000000"/>
            </a:solidFill>
          </p:spPr>
          <p:txBody>
            <a:bodyPr/>
            <a:lstStyle/>
            <a:p>
              <a:endParaRPr lang="en-US" dirty="0"/>
            </a:p>
          </p:txBody>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3360"/>
                </a:lnSpc>
              </a:pPr>
              <a:endParaRPr/>
            </a:p>
          </p:txBody>
        </p:sp>
      </p:grpSp>
      <p:grpSp>
        <p:nvGrpSpPr>
          <p:cNvPr id="2" name="Group 2"/>
          <p:cNvGrpSpPr/>
          <p:nvPr/>
        </p:nvGrpSpPr>
        <p:grpSpPr>
          <a:xfrm>
            <a:off x="7200959" y="-180826"/>
            <a:ext cx="11173799" cy="10467826"/>
            <a:chOff x="0" y="-47625"/>
            <a:chExt cx="2942894" cy="2756958"/>
          </a:xfrm>
        </p:grpSpPr>
        <p:sp>
          <p:nvSpPr>
            <p:cNvPr id="3" name="Freeform 3"/>
            <p:cNvSpPr/>
            <p:nvPr/>
          </p:nvSpPr>
          <p:spPr>
            <a:xfrm>
              <a:off x="30088" y="0"/>
              <a:ext cx="2912806" cy="2709333"/>
            </a:xfrm>
            <a:custGeom>
              <a:avLst/>
              <a:gdLst/>
              <a:ahLst/>
              <a:cxnLst/>
              <a:rect l="l" t="t" r="r" b="b"/>
              <a:pathLst>
                <a:path w="2942894" h="2709333">
                  <a:moveTo>
                    <a:pt x="0" y="0"/>
                  </a:moveTo>
                  <a:lnTo>
                    <a:pt x="2942894" y="0"/>
                  </a:lnTo>
                  <a:lnTo>
                    <a:pt x="2942894" y="2709333"/>
                  </a:lnTo>
                  <a:lnTo>
                    <a:pt x="0" y="2709333"/>
                  </a:lnTo>
                  <a:close/>
                </a:path>
              </a:pathLst>
            </a:custGeom>
            <a:solidFill>
              <a:srgbClr val="000100"/>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sp>
        <p:nvSpPr>
          <p:cNvPr id="5" name="Freeform 5"/>
          <p:cNvSpPr/>
          <p:nvPr/>
        </p:nvSpPr>
        <p:spPr>
          <a:xfrm>
            <a:off x="7315200" y="4114800"/>
            <a:ext cx="10972800" cy="6172200"/>
          </a:xfrm>
          <a:custGeom>
            <a:avLst/>
            <a:gdLst/>
            <a:ahLst/>
            <a:cxnLst/>
            <a:rect l="l" t="t" r="r" b="b"/>
            <a:pathLst>
              <a:path w="11087041" h="6236461">
                <a:moveTo>
                  <a:pt x="0" y="0"/>
                </a:moveTo>
                <a:lnTo>
                  <a:pt x="11087041" y="0"/>
                </a:lnTo>
                <a:lnTo>
                  <a:pt x="11087041" y="6236461"/>
                </a:lnTo>
                <a:lnTo>
                  <a:pt x="0" y="6236461"/>
                </a:lnTo>
                <a:lnTo>
                  <a:pt x="0" y="0"/>
                </a:lnTo>
                <a:close/>
              </a:path>
            </a:pathLst>
          </a:custGeom>
          <a:blipFill>
            <a:blip r:embed="rId2"/>
            <a:stretch>
              <a:fillRect/>
            </a:stretch>
          </a:blipFill>
        </p:spPr>
      </p:sp>
      <p:grpSp>
        <p:nvGrpSpPr>
          <p:cNvPr id="6" name="Group 6"/>
          <p:cNvGrpSpPr/>
          <p:nvPr/>
        </p:nvGrpSpPr>
        <p:grpSpPr>
          <a:xfrm>
            <a:off x="14318486" y="9494638"/>
            <a:ext cx="3969514" cy="792362"/>
            <a:chOff x="0" y="0"/>
            <a:chExt cx="1045469" cy="208688"/>
          </a:xfrm>
        </p:grpSpPr>
        <p:sp>
          <p:nvSpPr>
            <p:cNvPr id="7" name="Freeform 7"/>
            <p:cNvSpPr/>
            <p:nvPr/>
          </p:nvSpPr>
          <p:spPr>
            <a:xfrm>
              <a:off x="0" y="0"/>
              <a:ext cx="1045469" cy="208688"/>
            </a:xfrm>
            <a:custGeom>
              <a:avLst/>
              <a:gdLst/>
              <a:ahLst/>
              <a:cxnLst/>
              <a:rect l="l" t="t" r="r" b="b"/>
              <a:pathLst>
                <a:path w="1045469" h="208688">
                  <a:moveTo>
                    <a:pt x="0" y="0"/>
                  </a:moveTo>
                  <a:lnTo>
                    <a:pt x="1045469" y="0"/>
                  </a:lnTo>
                  <a:lnTo>
                    <a:pt x="1045469" y="208688"/>
                  </a:lnTo>
                  <a:lnTo>
                    <a:pt x="0" y="208688"/>
                  </a:lnTo>
                  <a:close/>
                </a:path>
              </a:pathLst>
            </a:custGeom>
            <a:solidFill>
              <a:srgbClr val="FFFFFF">
                <a:alpha val="19608"/>
              </a:srgbClr>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r">
                <a:lnSpc>
                  <a:spcPts val="3360"/>
                </a:lnSpc>
              </a:pPr>
              <a:endParaRPr/>
            </a:p>
          </p:txBody>
        </p:sp>
      </p:grpSp>
      <p:sp>
        <p:nvSpPr>
          <p:cNvPr id="13" name="TextBox 13"/>
          <p:cNvSpPr txBox="1"/>
          <p:nvPr/>
        </p:nvSpPr>
        <p:spPr>
          <a:xfrm>
            <a:off x="914400" y="971162"/>
            <a:ext cx="4880487" cy="1626235"/>
          </a:xfrm>
          <a:prstGeom prst="rect">
            <a:avLst/>
          </a:prstGeom>
        </p:spPr>
        <p:txBody>
          <a:bodyPr lIns="0" tIns="0" rIns="0" bIns="0" rtlCol="0" anchor="t">
            <a:spAutoFit/>
          </a:bodyPr>
          <a:lstStyle/>
          <a:p>
            <a:pPr>
              <a:lnSpc>
                <a:spcPts val="6440"/>
              </a:lnSpc>
            </a:pPr>
            <a:r>
              <a:rPr lang="en-US" sz="5600" dirty="0">
                <a:solidFill>
                  <a:srgbClr val="FFFFFF"/>
                </a:solidFill>
                <a:latin typeface="Anton"/>
              </a:rPr>
              <a:t>Chicago Bears</a:t>
            </a:r>
          </a:p>
          <a:p>
            <a:pPr marL="0" lvl="0" indent="0">
              <a:lnSpc>
                <a:spcPts val="6440"/>
              </a:lnSpc>
            </a:pPr>
            <a:r>
              <a:rPr lang="en-US" sz="5600" dirty="0">
                <a:solidFill>
                  <a:srgbClr val="FFFFFF"/>
                </a:solidFill>
                <a:latin typeface="Anton"/>
              </a:rPr>
              <a:t>Tasting Event</a:t>
            </a:r>
          </a:p>
        </p:txBody>
      </p:sp>
      <p:sp>
        <p:nvSpPr>
          <p:cNvPr id="14" name="TextBox 14"/>
          <p:cNvSpPr txBox="1"/>
          <p:nvPr/>
        </p:nvSpPr>
        <p:spPr>
          <a:xfrm>
            <a:off x="8229600" y="851537"/>
            <a:ext cx="9144000" cy="1426801"/>
          </a:xfrm>
          <a:prstGeom prst="rect">
            <a:avLst/>
          </a:prstGeom>
        </p:spPr>
        <p:txBody>
          <a:bodyPr wrap="square" lIns="0" tIns="0" rIns="0" bIns="0" rtlCol="0" anchor="t">
            <a:spAutoFit/>
          </a:bodyPr>
          <a:lstStyle/>
          <a:p>
            <a:pPr>
              <a:lnSpc>
                <a:spcPts val="3768"/>
              </a:lnSpc>
            </a:pPr>
            <a:r>
              <a:rPr lang="en-US" sz="2300" spc="-168" dirty="0">
                <a:solidFill>
                  <a:srgbClr val="FFFFFF"/>
                </a:solidFill>
                <a:latin typeface="Quattrocento Bold"/>
              </a:rPr>
              <a:t>"Today is a great event for a lot of different reasons—not only about highlighting and showcasing what Aramark is doing on the food and beverage side, but also being able to talk about the overall gameday experiences for fans."</a:t>
            </a:r>
          </a:p>
        </p:txBody>
      </p:sp>
      <p:sp>
        <p:nvSpPr>
          <p:cNvPr id="15" name="TextBox 15"/>
          <p:cNvSpPr txBox="1"/>
          <p:nvPr/>
        </p:nvSpPr>
        <p:spPr>
          <a:xfrm>
            <a:off x="914400" y="3009900"/>
            <a:ext cx="5486400" cy="2139688"/>
          </a:xfrm>
          <a:prstGeom prst="rect">
            <a:avLst/>
          </a:prstGeom>
        </p:spPr>
        <p:txBody>
          <a:bodyPr wrap="square" lIns="0" tIns="0" rIns="0" bIns="0" rtlCol="0" anchor="t">
            <a:spAutoFit/>
          </a:bodyPr>
          <a:lstStyle/>
          <a:p>
            <a:pPr>
              <a:lnSpc>
                <a:spcPts val="3359"/>
              </a:lnSpc>
            </a:pPr>
            <a:r>
              <a:rPr lang="en-US" sz="2400" dirty="0">
                <a:solidFill>
                  <a:srgbClr val="FFFFFF"/>
                </a:solidFill>
                <a:latin typeface="Proxima Nova"/>
              </a:rPr>
              <a:t>The </a:t>
            </a:r>
            <a:r>
              <a:rPr lang="en-US" sz="2400" dirty="0">
                <a:solidFill>
                  <a:srgbClr val="FFFFFF"/>
                </a:solidFill>
                <a:latin typeface="Proxima Nova Bold"/>
              </a:rPr>
              <a:t>Chicago Bears</a:t>
            </a:r>
            <a:r>
              <a:rPr lang="en-US" sz="2400" dirty="0">
                <a:solidFill>
                  <a:srgbClr val="FFFFFF"/>
                </a:solidFill>
                <a:latin typeface="Proxima Nova"/>
              </a:rPr>
              <a:t> partnered with concessionaire </a:t>
            </a:r>
            <a:r>
              <a:rPr lang="en-US" sz="2400" dirty="0">
                <a:solidFill>
                  <a:srgbClr val="FFFFFF"/>
                </a:solidFill>
                <a:latin typeface="Proxima Nova Bold"/>
              </a:rPr>
              <a:t>Aramark Sports + Entertainment</a:t>
            </a:r>
            <a:r>
              <a:rPr lang="en-US" sz="2400" dirty="0">
                <a:solidFill>
                  <a:srgbClr val="FFFFFF"/>
                </a:solidFill>
                <a:latin typeface="Proxima Nova"/>
              </a:rPr>
              <a:t> to host a tasting event at Soldier Field in Chicago the week prior to the 2023 home season opener.</a:t>
            </a:r>
          </a:p>
        </p:txBody>
      </p:sp>
      <p:sp>
        <p:nvSpPr>
          <p:cNvPr id="16" name="TextBox 16"/>
          <p:cNvSpPr txBox="1"/>
          <p:nvPr/>
        </p:nvSpPr>
        <p:spPr>
          <a:xfrm>
            <a:off x="914400" y="5600700"/>
            <a:ext cx="5433813" cy="1234440"/>
          </a:xfrm>
          <a:prstGeom prst="rect">
            <a:avLst/>
          </a:prstGeom>
        </p:spPr>
        <p:txBody>
          <a:bodyPr lIns="0" tIns="0" rIns="0" bIns="0" rtlCol="0" anchor="t">
            <a:spAutoFit/>
          </a:bodyPr>
          <a:lstStyle/>
          <a:p>
            <a:pPr>
              <a:lnSpc>
                <a:spcPts val="3359"/>
              </a:lnSpc>
            </a:pPr>
            <a:r>
              <a:rPr lang="en-US" sz="2400" dirty="0">
                <a:solidFill>
                  <a:srgbClr val="FFFFFF"/>
                </a:solidFill>
                <a:latin typeface="Proxima Nova"/>
              </a:rPr>
              <a:t>The tasting event, which returned for the first time since 2019, introduced the stadium's new food and beverage items.</a:t>
            </a:r>
          </a:p>
        </p:txBody>
      </p:sp>
      <p:sp>
        <p:nvSpPr>
          <p:cNvPr id="17" name="TextBox 17"/>
          <p:cNvSpPr txBox="1"/>
          <p:nvPr/>
        </p:nvSpPr>
        <p:spPr>
          <a:xfrm>
            <a:off x="14318486" y="9708892"/>
            <a:ext cx="3969514" cy="349249"/>
          </a:xfrm>
          <a:prstGeom prst="rect">
            <a:avLst/>
          </a:prstGeom>
        </p:spPr>
        <p:txBody>
          <a:bodyPr lIns="0" tIns="0" rIns="0" bIns="0" rtlCol="0" anchor="t">
            <a:spAutoFit/>
          </a:bodyPr>
          <a:lstStyle/>
          <a:p>
            <a:pPr algn="ctr">
              <a:lnSpc>
                <a:spcPts val="2800"/>
              </a:lnSpc>
            </a:pPr>
            <a:r>
              <a:rPr lang="en-US" sz="2000">
                <a:solidFill>
                  <a:srgbClr val="FFFFFF"/>
                </a:solidFill>
                <a:latin typeface="Proxima Nova Bold"/>
              </a:rPr>
              <a:t>Chicago Bears / Aramark</a:t>
            </a:r>
          </a:p>
        </p:txBody>
      </p:sp>
      <p:sp>
        <p:nvSpPr>
          <p:cNvPr id="18" name="TextBox 18"/>
          <p:cNvSpPr txBox="1"/>
          <p:nvPr/>
        </p:nvSpPr>
        <p:spPr>
          <a:xfrm>
            <a:off x="11049000" y="2552700"/>
            <a:ext cx="6317870" cy="584200"/>
          </a:xfrm>
          <a:prstGeom prst="rect">
            <a:avLst/>
          </a:prstGeom>
        </p:spPr>
        <p:txBody>
          <a:bodyPr lIns="0" tIns="0" rIns="0" bIns="0" rtlCol="0" anchor="t">
            <a:spAutoFit/>
          </a:bodyPr>
          <a:lstStyle/>
          <a:p>
            <a:pPr algn="r">
              <a:lnSpc>
                <a:spcPts val="2300"/>
              </a:lnSpc>
            </a:pPr>
            <a:r>
              <a:rPr lang="en-US" sz="2000" spc="-140" dirty="0">
                <a:solidFill>
                  <a:srgbClr val="FFFFFF"/>
                </a:solidFill>
                <a:latin typeface="Proxima Nova"/>
              </a:rPr>
              <a:t>Lee </a:t>
            </a:r>
            <a:r>
              <a:rPr lang="en-US" sz="2000" spc="-140" dirty="0" err="1">
                <a:solidFill>
                  <a:srgbClr val="FFFFFF"/>
                </a:solidFill>
                <a:latin typeface="Proxima Nova"/>
              </a:rPr>
              <a:t>Twarling</a:t>
            </a:r>
            <a:endParaRPr lang="en-US" sz="2000" spc="-140" dirty="0">
              <a:solidFill>
                <a:srgbClr val="FFFFFF"/>
              </a:solidFill>
              <a:latin typeface="Proxima Nova"/>
            </a:endParaRPr>
          </a:p>
          <a:p>
            <a:pPr algn="r">
              <a:lnSpc>
                <a:spcPts val="2300"/>
              </a:lnSpc>
            </a:pPr>
            <a:r>
              <a:rPr lang="en-US" sz="2000" spc="-140" dirty="0">
                <a:solidFill>
                  <a:srgbClr val="FFFFFF"/>
                </a:solidFill>
                <a:latin typeface="Proxima Nova"/>
              </a:rPr>
              <a:t>Bears Senior Vice President of Sales and Customer Relations </a:t>
            </a:r>
          </a:p>
        </p:txBody>
      </p:sp>
      <p:pic>
        <p:nvPicPr>
          <p:cNvPr id="20" name="Picture 19" descr="White text on a black background&#10;&#10;Description automatically generated">
            <a:extLst>
              <a:ext uri="{FF2B5EF4-FFF2-40B4-BE49-F238E27FC236}">
                <a16:creationId xmlns:a16="http://schemas.microsoft.com/office/drawing/2014/main" id="{EA2D57AE-3B45-B56A-461A-D33A4CC3F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387" y="9226658"/>
            <a:ext cx="1870788" cy="611124"/>
          </a:xfrm>
          <a:prstGeom prst="rect">
            <a:avLst/>
          </a:prstGeom>
        </p:spPr>
      </p:pic>
    </p:spTree>
  </p:cSld>
  <p:clrMapOvr>
    <a:masterClrMapping/>
  </p:clrMapOvr>
  <p:transition>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grpSp>
        <p:nvGrpSpPr>
          <p:cNvPr id="2" name="Group 2"/>
          <p:cNvGrpSpPr/>
          <p:nvPr/>
        </p:nvGrpSpPr>
        <p:grpSpPr>
          <a:xfrm>
            <a:off x="5886260" y="0"/>
            <a:ext cx="12401740" cy="10287000"/>
            <a:chOff x="0" y="0"/>
            <a:chExt cx="3266302" cy="2709333"/>
          </a:xfrm>
        </p:grpSpPr>
        <p:sp>
          <p:nvSpPr>
            <p:cNvPr id="3" name="Freeform 3"/>
            <p:cNvSpPr/>
            <p:nvPr/>
          </p:nvSpPr>
          <p:spPr>
            <a:xfrm>
              <a:off x="0" y="0"/>
              <a:ext cx="3266302" cy="2709333"/>
            </a:xfrm>
            <a:custGeom>
              <a:avLst/>
              <a:gdLst/>
              <a:ahLst/>
              <a:cxnLst/>
              <a:rect l="l" t="t" r="r" b="b"/>
              <a:pathLst>
                <a:path w="3266302" h="2709333">
                  <a:moveTo>
                    <a:pt x="0" y="0"/>
                  </a:moveTo>
                  <a:lnTo>
                    <a:pt x="3266302" y="0"/>
                  </a:lnTo>
                  <a:lnTo>
                    <a:pt x="3266302" y="2709333"/>
                  </a:lnTo>
                  <a:lnTo>
                    <a:pt x="0" y="2709333"/>
                  </a:lnTo>
                  <a:close/>
                </a:path>
              </a:pathLst>
            </a:custGeom>
            <a:solidFill>
              <a:srgbClr val="00000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60"/>
                </a:lnSpc>
              </a:pPr>
              <a:endParaRPr/>
            </a:p>
          </p:txBody>
        </p:sp>
      </p:grpSp>
      <p:grpSp>
        <p:nvGrpSpPr>
          <p:cNvPr id="6" name="Group 6"/>
          <p:cNvGrpSpPr/>
          <p:nvPr/>
        </p:nvGrpSpPr>
        <p:grpSpPr>
          <a:xfrm>
            <a:off x="399760" y="3765616"/>
            <a:ext cx="6316970" cy="2110761"/>
            <a:chOff x="0" y="0"/>
            <a:chExt cx="8422626" cy="2814349"/>
          </a:xfrm>
        </p:grpSpPr>
        <p:sp>
          <p:nvSpPr>
            <p:cNvPr id="7" name="TextBox 7"/>
            <p:cNvSpPr txBox="1"/>
            <p:nvPr/>
          </p:nvSpPr>
          <p:spPr>
            <a:xfrm>
              <a:off x="0" y="85725"/>
              <a:ext cx="8422626" cy="844782"/>
            </a:xfrm>
            <a:prstGeom prst="rect">
              <a:avLst/>
            </a:prstGeom>
          </p:spPr>
          <p:txBody>
            <a:bodyPr lIns="0" tIns="0" rIns="0" bIns="0" rtlCol="0" anchor="t">
              <a:spAutoFit/>
            </a:bodyPr>
            <a:lstStyle/>
            <a:p>
              <a:pPr marL="0" lvl="0" indent="0">
                <a:lnSpc>
                  <a:spcPts val="4600"/>
                </a:lnSpc>
                <a:spcBef>
                  <a:spcPct val="0"/>
                </a:spcBef>
              </a:pPr>
              <a:r>
                <a:rPr lang="en-US" sz="4600">
                  <a:solidFill>
                    <a:srgbClr val="000000"/>
                  </a:solidFill>
                  <a:latin typeface="Anton"/>
                </a:rPr>
                <a:t>Jacksonville Jaguars</a:t>
              </a:r>
            </a:p>
          </p:txBody>
        </p:sp>
        <p:sp>
          <p:nvSpPr>
            <p:cNvPr id="8" name="TextBox 8"/>
            <p:cNvSpPr txBox="1"/>
            <p:nvPr/>
          </p:nvSpPr>
          <p:spPr>
            <a:xfrm>
              <a:off x="0" y="1031395"/>
              <a:ext cx="8422626" cy="919691"/>
            </a:xfrm>
            <a:prstGeom prst="rect">
              <a:avLst/>
            </a:prstGeom>
          </p:spPr>
          <p:txBody>
            <a:bodyPr lIns="0" tIns="0" rIns="0" bIns="0" rtlCol="0" anchor="t">
              <a:spAutoFit/>
            </a:bodyPr>
            <a:lstStyle/>
            <a:p>
              <a:pPr>
                <a:lnSpc>
                  <a:spcPts val="2800"/>
                </a:lnSpc>
              </a:pPr>
              <a:r>
                <a:rPr lang="en-US" sz="2000">
                  <a:solidFill>
                    <a:srgbClr val="000000"/>
                  </a:solidFill>
                  <a:latin typeface="Proxima Nova Bold"/>
                </a:rPr>
                <a:t>Everbank Stadium</a:t>
              </a:r>
            </a:p>
            <a:p>
              <a:pPr>
                <a:lnSpc>
                  <a:spcPts val="2800"/>
                </a:lnSpc>
              </a:pPr>
              <a:r>
                <a:rPr lang="en-US" sz="2000">
                  <a:solidFill>
                    <a:srgbClr val="000000"/>
                  </a:solidFill>
                  <a:latin typeface="Proxima Nova Bold"/>
                </a:rPr>
                <a:t>Jacksonville, FL</a:t>
              </a:r>
            </a:p>
          </p:txBody>
        </p:sp>
        <p:sp>
          <p:nvSpPr>
            <p:cNvPr id="9" name="TextBox 9"/>
            <p:cNvSpPr txBox="1"/>
            <p:nvPr/>
          </p:nvSpPr>
          <p:spPr>
            <a:xfrm>
              <a:off x="0" y="2364558"/>
              <a:ext cx="6507316" cy="449791"/>
            </a:xfrm>
            <a:prstGeom prst="rect">
              <a:avLst/>
            </a:prstGeom>
          </p:spPr>
          <p:txBody>
            <a:bodyPr lIns="0" tIns="0" rIns="0" bIns="0" rtlCol="0" anchor="t">
              <a:spAutoFit/>
            </a:bodyPr>
            <a:lstStyle/>
            <a:p>
              <a:pPr>
                <a:lnSpc>
                  <a:spcPts val="2800"/>
                </a:lnSpc>
              </a:pPr>
              <a:r>
                <a:rPr lang="en-US" sz="2000">
                  <a:solidFill>
                    <a:srgbClr val="000000"/>
                  </a:solidFill>
                  <a:latin typeface="Proxima Nova"/>
                </a:rPr>
                <a:t>Concessionaire: Delaware North</a:t>
              </a:r>
            </a:p>
          </p:txBody>
        </p:sp>
      </p:grpSp>
      <p:grpSp>
        <p:nvGrpSpPr>
          <p:cNvPr id="10" name="Group 10"/>
          <p:cNvGrpSpPr/>
          <p:nvPr/>
        </p:nvGrpSpPr>
        <p:grpSpPr>
          <a:xfrm>
            <a:off x="8727317" y="5419169"/>
            <a:ext cx="2857500" cy="2030730"/>
            <a:chOff x="0" y="0"/>
            <a:chExt cx="3810000" cy="2707640"/>
          </a:xfrm>
        </p:grpSpPr>
        <p:sp>
          <p:nvSpPr>
            <p:cNvPr id="11" name="TextBox 11"/>
            <p:cNvSpPr txBox="1"/>
            <p:nvPr/>
          </p:nvSpPr>
          <p:spPr>
            <a:xfrm>
              <a:off x="0" y="475615"/>
              <a:ext cx="3810000" cy="2232025"/>
            </a:xfrm>
            <a:prstGeom prst="rect">
              <a:avLst/>
            </a:prstGeom>
          </p:spPr>
          <p:txBody>
            <a:bodyPr lIns="0" tIns="0" rIns="0" bIns="0" rtlCol="0" anchor="t">
              <a:spAutoFit/>
            </a:bodyPr>
            <a:lstStyle/>
            <a:p>
              <a:pPr>
                <a:lnSpc>
                  <a:spcPts val="1920"/>
                </a:lnSpc>
              </a:pPr>
              <a:r>
                <a:rPr lang="en-US" sz="1600">
                  <a:solidFill>
                    <a:srgbClr val="FFFFFF"/>
                  </a:solidFill>
                  <a:latin typeface="Proxima Nova"/>
                </a:rPr>
                <a:t>Tortilla chips topped with shredded spicy chicken tinga and barbacoa beef, shredded cheese, roasted green chile, tomato salsa, jalapeños, sour cream, guacamole and a pork rind crumble.</a:t>
              </a:r>
            </a:p>
          </p:txBody>
        </p:sp>
        <p:sp>
          <p:nvSpPr>
            <p:cNvPr id="12" name="TextBox 12"/>
            <p:cNvSpPr txBox="1"/>
            <p:nvPr/>
          </p:nvSpPr>
          <p:spPr>
            <a:xfrm>
              <a:off x="0" y="-38100"/>
              <a:ext cx="3810000" cy="352213"/>
            </a:xfrm>
            <a:prstGeom prst="rect">
              <a:avLst/>
            </a:prstGeom>
          </p:spPr>
          <p:txBody>
            <a:bodyPr lIns="0" tIns="0" rIns="0" bIns="0" rtlCol="0" anchor="t">
              <a:spAutoFit/>
            </a:bodyPr>
            <a:lstStyle/>
            <a:p>
              <a:pPr>
                <a:lnSpc>
                  <a:spcPts val="2240"/>
                </a:lnSpc>
              </a:pPr>
              <a:r>
                <a:rPr lang="en-US" sz="1600">
                  <a:solidFill>
                    <a:srgbClr val="FFFFFF"/>
                  </a:solidFill>
                  <a:latin typeface="Proxima Nova Bold"/>
                </a:rPr>
                <a:t>2nd &amp; Long Nachos</a:t>
              </a:r>
            </a:p>
          </p:txBody>
        </p:sp>
      </p:grpSp>
      <p:grpSp>
        <p:nvGrpSpPr>
          <p:cNvPr id="13" name="Group 13"/>
          <p:cNvGrpSpPr/>
          <p:nvPr/>
        </p:nvGrpSpPr>
        <p:grpSpPr>
          <a:xfrm>
            <a:off x="8727317" y="628599"/>
            <a:ext cx="2857500" cy="1314541"/>
            <a:chOff x="0" y="0"/>
            <a:chExt cx="3810000" cy="1752722"/>
          </a:xfrm>
        </p:grpSpPr>
        <p:sp>
          <p:nvSpPr>
            <p:cNvPr id="14" name="TextBox 14"/>
            <p:cNvSpPr txBox="1"/>
            <p:nvPr/>
          </p:nvSpPr>
          <p:spPr>
            <a:xfrm>
              <a:off x="0" y="473197"/>
              <a:ext cx="3798693" cy="1279525"/>
            </a:xfrm>
            <a:prstGeom prst="rect">
              <a:avLst/>
            </a:prstGeom>
          </p:spPr>
          <p:txBody>
            <a:bodyPr lIns="0" tIns="0" rIns="0" bIns="0" rtlCol="0" anchor="t">
              <a:spAutoFit/>
            </a:bodyPr>
            <a:lstStyle/>
            <a:p>
              <a:pPr>
                <a:lnSpc>
                  <a:spcPts val="1920"/>
                </a:lnSpc>
              </a:pPr>
              <a:r>
                <a:rPr lang="en-US" sz="1600">
                  <a:solidFill>
                    <a:srgbClr val="FFFFFF"/>
                  </a:solidFill>
                  <a:latin typeface="Proxima Nova"/>
                </a:rPr>
                <a:t>Burger topped with a hash brown, cheese, fried egg, bacon jam and burger sauce, served on a brioche bun.</a:t>
              </a:r>
            </a:p>
          </p:txBody>
        </p:sp>
        <p:sp>
          <p:nvSpPr>
            <p:cNvPr id="15" name="TextBox 15"/>
            <p:cNvSpPr txBox="1"/>
            <p:nvPr/>
          </p:nvSpPr>
          <p:spPr>
            <a:xfrm>
              <a:off x="11307" y="-38100"/>
              <a:ext cx="3798693" cy="352213"/>
            </a:xfrm>
            <a:prstGeom prst="rect">
              <a:avLst/>
            </a:prstGeom>
          </p:spPr>
          <p:txBody>
            <a:bodyPr lIns="0" tIns="0" rIns="0" bIns="0" rtlCol="0" anchor="t">
              <a:spAutoFit/>
            </a:bodyPr>
            <a:lstStyle/>
            <a:p>
              <a:pPr>
                <a:lnSpc>
                  <a:spcPts val="2240"/>
                </a:lnSpc>
              </a:pPr>
              <a:r>
                <a:rPr lang="en-US" sz="1600">
                  <a:solidFill>
                    <a:srgbClr val="FFFFFF"/>
                  </a:solidFill>
                  <a:latin typeface="Proxima Nova Bold"/>
                </a:rPr>
                <a:t>Breakfast Burger</a:t>
              </a:r>
            </a:p>
          </p:txBody>
        </p:sp>
      </p:grpSp>
      <p:grpSp>
        <p:nvGrpSpPr>
          <p:cNvPr id="16" name="Group 16"/>
          <p:cNvGrpSpPr/>
          <p:nvPr/>
        </p:nvGrpSpPr>
        <p:grpSpPr>
          <a:xfrm>
            <a:off x="8727317" y="2988376"/>
            <a:ext cx="2857500" cy="1554480"/>
            <a:chOff x="0" y="0"/>
            <a:chExt cx="3810000" cy="2072640"/>
          </a:xfrm>
        </p:grpSpPr>
        <p:sp>
          <p:nvSpPr>
            <p:cNvPr id="17" name="TextBox 17"/>
            <p:cNvSpPr txBox="1"/>
            <p:nvPr/>
          </p:nvSpPr>
          <p:spPr>
            <a:xfrm>
              <a:off x="0" y="475615"/>
              <a:ext cx="3810000" cy="1597025"/>
            </a:xfrm>
            <a:prstGeom prst="rect">
              <a:avLst/>
            </a:prstGeom>
          </p:spPr>
          <p:txBody>
            <a:bodyPr lIns="0" tIns="0" rIns="0" bIns="0" rtlCol="0" anchor="t">
              <a:spAutoFit/>
            </a:bodyPr>
            <a:lstStyle/>
            <a:p>
              <a:pPr>
                <a:lnSpc>
                  <a:spcPts val="1920"/>
                </a:lnSpc>
              </a:pPr>
              <a:r>
                <a:rPr lang="en-US" sz="1600">
                  <a:solidFill>
                    <a:srgbClr val="FFFFFF"/>
                  </a:solidFill>
                  <a:latin typeface="Proxima Nova"/>
                </a:rPr>
                <a:t>Fries topped with zesty Cajun seasoning, chili, cheese, bacon bits, pork rind crumble, and a drizzle of cilantro ranch, garnished with scallions. </a:t>
              </a:r>
            </a:p>
          </p:txBody>
        </p:sp>
        <p:sp>
          <p:nvSpPr>
            <p:cNvPr id="18" name="TextBox 18"/>
            <p:cNvSpPr txBox="1"/>
            <p:nvPr/>
          </p:nvSpPr>
          <p:spPr>
            <a:xfrm>
              <a:off x="0" y="-38100"/>
              <a:ext cx="3810000" cy="352213"/>
            </a:xfrm>
            <a:prstGeom prst="rect">
              <a:avLst/>
            </a:prstGeom>
          </p:spPr>
          <p:txBody>
            <a:bodyPr lIns="0" tIns="0" rIns="0" bIns="0" rtlCol="0" anchor="t">
              <a:spAutoFit/>
            </a:bodyPr>
            <a:lstStyle/>
            <a:p>
              <a:pPr>
                <a:lnSpc>
                  <a:spcPts val="2240"/>
                </a:lnSpc>
              </a:pPr>
              <a:r>
                <a:rPr lang="en-US" sz="1600">
                  <a:solidFill>
                    <a:srgbClr val="FFFFFF"/>
                  </a:solidFill>
                  <a:latin typeface="Proxima Nova Bold"/>
                </a:rPr>
                <a:t>2nd &amp; Long Fries</a:t>
              </a:r>
            </a:p>
          </p:txBody>
        </p:sp>
      </p:grpSp>
      <p:grpSp>
        <p:nvGrpSpPr>
          <p:cNvPr id="19" name="Group 19"/>
          <p:cNvGrpSpPr/>
          <p:nvPr/>
        </p:nvGrpSpPr>
        <p:grpSpPr>
          <a:xfrm>
            <a:off x="12087130" y="1398793"/>
            <a:ext cx="5775803" cy="7715219"/>
            <a:chOff x="0" y="0"/>
            <a:chExt cx="7701071" cy="10286959"/>
          </a:xfrm>
        </p:grpSpPr>
        <p:sp>
          <p:nvSpPr>
            <p:cNvPr id="20" name="TextBox 20"/>
            <p:cNvSpPr txBox="1"/>
            <p:nvPr/>
          </p:nvSpPr>
          <p:spPr>
            <a:xfrm>
              <a:off x="3891071" y="1224976"/>
              <a:ext cx="3810000" cy="1279525"/>
            </a:xfrm>
            <a:prstGeom prst="rect">
              <a:avLst/>
            </a:prstGeom>
          </p:spPr>
          <p:txBody>
            <a:bodyPr lIns="0" tIns="0" rIns="0" bIns="0" rtlCol="0" anchor="t">
              <a:spAutoFit/>
            </a:bodyPr>
            <a:lstStyle/>
            <a:p>
              <a:pPr>
                <a:lnSpc>
                  <a:spcPts val="1920"/>
                </a:lnSpc>
              </a:pPr>
              <a:r>
                <a:rPr lang="en-US" sz="1600">
                  <a:solidFill>
                    <a:srgbClr val="FFFFFF"/>
                  </a:solidFill>
                  <a:latin typeface="Proxima Nova"/>
                </a:rPr>
                <a:t>Served with fresh arugula, house-made sun-dried tomato confit and a horseradish drizzle on a ciabatta bun.</a:t>
              </a:r>
            </a:p>
          </p:txBody>
        </p:sp>
        <p:sp>
          <p:nvSpPr>
            <p:cNvPr id="21" name="TextBox 21"/>
            <p:cNvSpPr txBox="1"/>
            <p:nvPr/>
          </p:nvSpPr>
          <p:spPr>
            <a:xfrm>
              <a:off x="3891071" y="711261"/>
              <a:ext cx="3810000" cy="352213"/>
            </a:xfrm>
            <a:prstGeom prst="rect">
              <a:avLst/>
            </a:prstGeom>
          </p:spPr>
          <p:txBody>
            <a:bodyPr lIns="0" tIns="0" rIns="0" bIns="0" rtlCol="0" anchor="t">
              <a:spAutoFit/>
            </a:bodyPr>
            <a:lstStyle/>
            <a:p>
              <a:pPr>
                <a:lnSpc>
                  <a:spcPts val="2240"/>
                </a:lnSpc>
              </a:pPr>
              <a:r>
                <a:rPr lang="en-US" sz="1600">
                  <a:solidFill>
                    <a:srgbClr val="FFFFFF"/>
                  </a:solidFill>
                  <a:latin typeface="Proxima Nova Bold"/>
                </a:rPr>
                <a:t>Ribeye Sandwich</a:t>
              </a:r>
            </a:p>
          </p:txBody>
        </p:sp>
        <p:grpSp>
          <p:nvGrpSpPr>
            <p:cNvPr id="22" name="Group 22"/>
            <p:cNvGrpSpPr>
              <a:grpSpLocks noChangeAspect="1"/>
            </p:cNvGrpSpPr>
            <p:nvPr/>
          </p:nvGrpSpPr>
          <p:grpSpPr>
            <a:xfrm>
              <a:off x="0" y="0"/>
              <a:ext cx="3429000" cy="3428986"/>
              <a:chOff x="0" y="0"/>
              <a:chExt cx="6350025" cy="6350000"/>
            </a:xfrm>
          </p:grpSpPr>
          <p:sp>
            <p:nvSpPr>
              <p:cNvPr id="23" name="Freeform 2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a:stretch>
                  <a:fillRect l="-24038" r="-24038"/>
                </a:stretch>
              </a:blipFill>
            </p:spPr>
          </p:sp>
        </p:grpSp>
        <p:grpSp>
          <p:nvGrpSpPr>
            <p:cNvPr id="24" name="Group 24"/>
            <p:cNvGrpSpPr>
              <a:grpSpLocks noChangeAspect="1"/>
            </p:cNvGrpSpPr>
            <p:nvPr/>
          </p:nvGrpSpPr>
          <p:grpSpPr>
            <a:xfrm>
              <a:off x="0" y="3428986"/>
              <a:ext cx="3429000" cy="3428986"/>
              <a:chOff x="0" y="0"/>
              <a:chExt cx="6350025" cy="6350000"/>
            </a:xfrm>
          </p:grpSpPr>
          <p:sp>
            <p:nvSpPr>
              <p:cNvPr id="25" name="Freeform 25"/>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a:stretch>
                  <a:fillRect l="-40805" t="-20866" r="-41923" b="-17512"/>
                </a:stretch>
              </a:blipFill>
            </p:spPr>
          </p:sp>
        </p:grpSp>
        <p:sp>
          <p:nvSpPr>
            <p:cNvPr id="26" name="TextBox 26"/>
            <p:cNvSpPr txBox="1"/>
            <p:nvPr/>
          </p:nvSpPr>
          <p:spPr>
            <a:xfrm>
              <a:off x="3887302" y="4582774"/>
              <a:ext cx="3798693" cy="1597025"/>
            </a:xfrm>
            <a:prstGeom prst="rect">
              <a:avLst/>
            </a:prstGeom>
          </p:spPr>
          <p:txBody>
            <a:bodyPr lIns="0" tIns="0" rIns="0" bIns="0" rtlCol="0" anchor="t">
              <a:spAutoFit/>
            </a:bodyPr>
            <a:lstStyle/>
            <a:p>
              <a:pPr>
                <a:lnSpc>
                  <a:spcPts val="1920"/>
                </a:lnSpc>
              </a:pPr>
              <a:r>
                <a:rPr lang="en-US" sz="1600">
                  <a:solidFill>
                    <a:srgbClr val="FFFFFF"/>
                  </a:solidFill>
                  <a:latin typeface="Proxima Nova"/>
                </a:rPr>
                <a:t>Includes two grilled chicken breast skewers, noodles, sliced mushrooms, roasted corn and shredded carrots in a savory miso broth. </a:t>
              </a:r>
            </a:p>
          </p:txBody>
        </p:sp>
        <p:sp>
          <p:nvSpPr>
            <p:cNvPr id="27" name="TextBox 27"/>
            <p:cNvSpPr txBox="1"/>
            <p:nvPr/>
          </p:nvSpPr>
          <p:spPr>
            <a:xfrm>
              <a:off x="3875995" y="4069059"/>
              <a:ext cx="3798693" cy="352213"/>
            </a:xfrm>
            <a:prstGeom prst="rect">
              <a:avLst/>
            </a:prstGeom>
          </p:spPr>
          <p:txBody>
            <a:bodyPr lIns="0" tIns="0" rIns="0" bIns="0" rtlCol="0" anchor="t">
              <a:spAutoFit/>
            </a:bodyPr>
            <a:lstStyle/>
            <a:p>
              <a:pPr>
                <a:lnSpc>
                  <a:spcPts val="2240"/>
                </a:lnSpc>
              </a:pPr>
              <a:r>
                <a:rPr lang="en-US" sz="1600">
                  <a:solidFill>
                    <a:srgbClr val="FFFFFF"/>
                  </a:solidFill>
                  <a:latin typeface="Proxima Nova Bold"/>
                </a:rPr>
                <a:t>Chicken Ramen Bowl</a:t>
              </a:r>
            </a:p>
          </p:txBody>
        </p:sp>
        <p:grpSp>
          <p:nvGrpSpPr>
            <p:cNvPr id="28" name="Group 28"/>
            <p:cNvGrpSpPr>
              <a:grpSpLocks noChangeAspect="1"/>
            </p:cNvGrpSpPr>
            <p:nvPr/>
          </p:nvGrpSpPr>
          <p:grpSpPr>
            <a:xfrm>
              <a:off x="0" y="6857973"/>
              <a:ext cx="3429000" cy="3428986"/>
              <a:chOff x="0" y="0"/>
              <a:chExt cx="6350025" cy="6350000"/>
            </a:xfrm>
          </p:grpSpPr>
          <p:sp>
            <p:nvSpPr>
              <p:cNvPr id="29" name="Freeform 29"/>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a:stretch>
                  <a:fillRect l="-38569" t="-11178" r="-33353" b="-4098"/>
                </a:stretch>
              </a:blipFill>
            </p:spPr>
          </p:sp>
        </p:grpSp>
        <p:sp>
          <p:nvSpPr>
            <p:cNvPr id="30" name="TextBox 30"/>
            <p:cNvSpPr txBox="1"/>
            <p:nvPr/>
          </p:nvSpPr>
          <p:spPr>
            <a:xfrm>
              <a:off x="3875995" y="8170511"/>
              <a:ext cx="3810000" cy="1279525"/>
            </a:xfrm>
            <a:prstGeom prst="rect">
              <a:avLst/>
            </a:prstGeom>
          </p:spPr>
          <p:txBody>
            <a:bodyPr lIns="0" tIns="0" rIns="0" bIns="0" rtlCol="0" anchor="t">
              <a:spAutoFit/>
            </a:bodyPr>
            <a:lstStyle/>
            <a:p>
              <a:pPr>
                <a:lnSpc>
                  <a:spcPts val="1920"/>
                </a:lnSpc>
              </a:pPr>
              <a:r>
                <a:rPr lang="en-US" sz="1600">
                  <a:solidFill>
                    <a:srgbClr val="FFFFFF"/>
                  </a:solidFill>
                  <a:latin typeface="Proxima Nova"/>
                </a:rPr>
                <a:t>Crispy French fries topped with diced gyro meat, feta cheese crumble, sliced black olives and a drizzle of Tzatziki sauce. </a:t>
              </a:r>
            </a:p>
          </p:txBody>
        </p:sp>
        <p:sp>
          <p:nvSpPr>
            <p:cNvPr id="31" name="TextBox 31"/>
            <p:cNvSpPr txBox="1"/>
            <p:nvPr/>
          </p:nvSpPr>
          <p:spPr>
            <a:xfrm>
              <a:off x="3875995" y="7656796"/>
              <a:ext cx="3810000" cy="352213"/>
            </a:xfrm>
            <a:prstGeom prst="rect">
              <a:avLst/>
            </a:prstGeom>
          </p:spPr>
          <p:txBody>
            <a:bodyPr lIns="0" tIns="0" rIns="0" bIns="0" rtlCol="0" anchor="t">
              <a:spAutoFit/>
            </a:bodyPr>
            <a:lstStyle/>
            <a:p>
              <a:pPr>
                <a:lnSpc>
                  <a:spcPts val="2240"/>
                </a:lnSpc>
              </a:pPr>
              <a:r>
                <a:rPr lang="en-US" sz="1600">
                  <a:solidFill>
                    <a:srgbClr val="FFFFFF"/>
                  </a:solidFill>
                  <a:latin typeface="Proxima Nova Bold"/>
                </a:rPr>
                <a:t>Mediterrean Fries</a:t>
              </a:r>
            </a:p>
          </p:txBody>
        </p:sp>
      </p:grpSp>
      <p:grpSp>
        <p:nvGrpSpPr>
          <p:cNvPr id="32" name="Group 32"/>
          <p:cNvGrpSpPr>
            <a:grpSpLocks noChangeAspect="1"/>
          </p:cNvGrpSpPr>
          <p:nvPr/>
        </p:nvGrpSpPr>
        <p:grpSpPr>
          <a:xfrm>
            <a:off x="5886260" y="5148664"/>
            <a:ext cx="2571750" cy="2571740"/>
            <a:chOff x="0" y="0"/>
            <a:chExt cx="6350025" cy="6350000"/>
          </a:xfrm>
        </p:grpSpPr>
        <p:sp>
          <p:nvSpPr>
            <p:cNvPr id="33" name="Freeform 3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5"/>
              <a:stretch>
                <a:fillRect l="-41202" r="-6874"/>
              </a:stretch>
            </a:blipFill>
          </p:spPr>
        </p:sp>
      </p:grpSp>
      <p:grpSp>
        <p:nvGrpSpPr>
          <p:cNvPr id="34" name="Group 34"/>
          <p:cNvGrpSpPr>
            <a:grpSpLocks noChangeAspect="1"/>
          </p:cNvGrpSpPr>
          <p:nvPr/>
        </p:nvGrpSpPr>
        <p:grpSpPr>
          <a:xfrm>
            <a:off x="5886260" y="0"/>
            <a:ext cx="2571750" cy="2571740"/>
            <a:chOff x="0" y="0"/>
            <a:chExt cx="6350025" cy="6350000"/>
          </a:xfrm>
        </p:grpSpPr>
        <p:sp>
          <p:nvSpPr>
            <p:cNvPr id="35" name="Freeform 35"/>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6"/>
              <a:stretch>
                <a:fillRect l="-24038" r="-24038"/>
              </a:stretch>
            </a:blipFill>
          </p:spPr>
        </p:sp>
      </p:grpSp>
      <p:grpSp>
        <p:nvGrpSpPr>
          <p:cNvPr id="36" name="Group 36"/>
          <p:cNvGrpSpPr>
            <a:grpSpLocks noChangeAspect="1"/>
          </p:cNvGrpSpPr>
          <p:nvPr/>
        </p:nvGrpSpPr>
        <p:grpSpPr>
          <a:xfrm>
            <a:off x="5886260" y="2574332"/>
            <a:ext cx="2571750" cy="2571740"/>
            <a:chOff x="0" y="0"/>
            <a:chExt cx="6350025" cy="6350000"/>
          </a:xfrm>
        </p:grpSpPr>
        <p:sp>
          <p:nvSpPr>
            <p:cNvPr id="37" name="Freeform 37"/>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7"/>
              <a:stretch>
                <a:fillRect l="-56686" t="-35713" r="-53101" b="-5961"/>
              </a:stretch>
            </a:blipFill>
          </p:spPr>
        </p:sp>
      </p:grpSp>
      <p:grpSp>
        <p:nvGrpSpPr>
          <p:cNvPr id="38" name="Group 38"/>
          <p:cNvGrpSpPr>
            <a:grpSpLocks noChangeAspect="1"/>
          </p:cNvGrpSpPr>
          <p:nvPr/>
        </p:nvGrpSpPr>
        <p:grpSpPr>
          <a:xfrm>
            <a:off x="5886260" y="7712668"/>
            <a:ext cx="2571750" cy="2571740"/>
            <a:chOff x="0" y="0"/>
            <a:chExt cx="6350025" cy="6350000"/>
          </a:xfrm>
        </p:grpSpPr>
        <p:sp>
          <p:nvSpPr>
            <p:cNvPr id="39" name="Freeform 39"/>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8"/>
              <a:stretch>
                <a:fillRect l="-39315" r="-8761"/>
              </a:stretch>
            </a:blipFill>
          </p:spPr>
        </p:sp>
      </p:grpSp>
      <p:grpSp>
        <p:nvGrpSpPr>
          <p:cNvPr id="40" name="Group 40"/>
          <p:cNvGrpSpPr/>
          <p:nvPr/>
        </p:nvGrpSpPr>
        <p:grpSpPr>
          <a:xfrm>
            <a:off x="8727317" y="8459423"/>
            <a:ext cx="2857500" cy="1078230"/>
            <a:chOff x="0" y="0"/>
            <a:chExt cx="3810000" cy="1437640"/>
          </a:xfrm>
        </p:grpSpPr>
        <p:sp>
          <p:nvSpPr>
            <p:cNvPr id="41" name="TextBox 41"/>
            <p:cNvSpPr txBox="1"/>
            <p:nvPr/>
          </p:nvSpPr>
          <p:spPr>
            <a:xfrm>
              <a:off x="0" y="475615"/>
              <a:ext cx="3810000" cy="962025"/>
            </a:xfrm>
            <a:prstGeom prst="rect">
              <a:avLst/>
            </a:prstGeom>
          </p:spPr>
          <p:txBody>
            <a:bodyPr lIns="0" tIns="0" rIns="0" bIns="0" rtlCol="0" anchor="t">
              <a:spAutoFit/>
            </a:bodyPr>
            <a:lstStyle/>
            <a:p>
              <a:pPr>
                <a:lnSpc>
                  <a:spcPts val="1920"/>
                </a:lnSpc>
              </a:pPr>
              <a:r>
                <a:rPr lang="en-US" sz="1600">
                  <a:solidFill>
                    <a:srgbClr val="FFFFFF"/>
                  </a:solidFill>
                  <a:latin typeface="Proxima Nova"/>
                </a:rPr>
                <a:t>Spicy shredded chicken, onion, cilantro, cotija cheese and a drizzle of roasted green chile. </a:t>
              </a:r>
            </a:p>
          </p:txBody>
        </p:sp>
        <p:sp>
          <p:nvSpPr>
            <p:cNvPr id="42" name="TextBox 42"/>
            <p:cNvSpPr txBox="1"/>
            <p:nvPr/>
          </p:nvSpPr>
          <p:spPr>
            <a:xfrm>
              <a:off x="0" y="-38100"/>
              <a:ext cx="3810000" cy="352213"/>
            </a:xfrm>
            <a:prstGeom prst="rect">
              <a:avLst/>
            </a:prstGeom>
          </p:spPr>
          <p:txBody>
            <a:bodyPr lIns="0" tIns="0" rIns="0" bIns="0" rtlCol="0" anchor="t">
              <a:spAutoFit/>
            </a:bodyPr>
            <a:lstStyle/>
            <a:p>
              <a:pPr>
                <a:lnSpc>
                  <a:spcPts val="2240"/>
                </a:lnSpc>
              </a:pPr>
              <a:r>
                <a:rPr lang="en-US" sz="1600">
                  <a:solidFill>
                    <a:srgbClr val="FFFFFF"/>
                  </a:solidFill>
                  <a:latin typeface="Proxima Nova Bold"/>
                </a:rPr>
                <a:t>Chicken Tinga Tacos</a:t>
              </a:r>
            </a:p>
          </p:txBody>
        </p:sp>
      </p:grpSp>
      <p:pic>
        <p:nvPicPr>
          <p:cNvPr id="44" name="Picture 43" descr="A black background with a black square&#10;&#10;Description automatically generated with medium confidence">
            <a:extLst>
              <a:ext uri="{FF2B5EF4-FFF2-40B4-BE49-F238E27FC236}">
                <a16:creationId xmlns:a16="http://schemas.microsoft.com/office/drawing/2014/main" id="{99E614FD-2582-CF5D-419F-97E9D70C73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5465" y="9213263"/>
            <a:ext cx="1852086" cy="612648"/>
          </a:xfrm>
          <a:prstGeom prst="rect">
            <a:avLst/>
          </a:prstGeom>
        </p:spPr>
      </p:pic>
    </p:spTree>
  </p:cSld>
  <p:clrMapOvr>
    <a:masterClrMapping/>
  </p:clrMapOvr>
  <p:transition>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grpSp>
        <p:nvGrpSpPr>
          <p:cNvPr id="2" name="Group 2"/>
          <p:cNvGrpSpPr/>
          <p:nvPr/>
        </p:nvGrpSpPr>
        <p:grpSpPr>
          <a:xfrm>
            <a:off x="5886260" y="0"/>
            <a:ext cx="12401740" cy="10287000"/>
            <a:chOff x="0" y="0"/>
            <a:chExt cx="3266302" cy="2709333"/>
          </a:xfrm>
        </p:grpSpPr>
        <p:sp>
          <p:nvSpPr>
            <p:cNvPr id="3" name="Freeform 3"/>
            <p:cNvSpPr/>
            <p:nvPr/>
          </p:nvSpPr>
          <p:spPr>
            <a:xfrm>
              <a:off x="0" y="0"/>
              <a:ext cx="3266302" cy="2709333"/>
            </a:xfrm>
            <a:custGeom>
              <a:avLst/>
              <a:gdLst/>
              <a:ahLst/>
              <a:cxnLst/>
              <a:rect l="l" t="t" r="r" b="b"/>
              <a:pathLst>
                <a:path w="3266302" h="2709333">
                  <a:moveTo>
                    <a:pt x="0" y="0"/>
                  </a:moveTo>
                  <a:lnTo>
                    <a:pt x="3266302" y="0"/>
                  </a:lnTo>
                  <a:lnTo>
                    <a:pt x="3266302" y="2709333"/>
                  </a:lnTo>
                  <a:lnTo>
                    <a:pt x="0" y="2709333"/>
                  </a:lnTo>
                  <a:close/>
                </a:path>
              </a:pathLst>
            </a:custGeom>
            <a:solidFill>
              <a:srgbClr val="00000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60"/>
                </a:lnSpc>
              </a:pPr>
              <a:endParaRPr/>
            </a:p>
          </p:txBody>
        </p:sp>
      </p:grpSp>
      <p:grpSp>
        <p:nvGrpSpPr>
          <p:cNvPr id="6" name="Group 6"/>
          <p:cNvGrpSpPr/>
          <p:nvPr/>
        </p:nvGrpSpPr>
        <p:grpSpPr>
          <a:xfrm>
            <a:off x="399760" y="3765616"/>
            <a:ext cx="6316970" cy="2110761"/>
            <a:chOff x="0" y="0"/>
            <a:chExt cx="8422626" cy="2814349"/>
          </a:xfrm>
        </p:grpSpPr>
        <p:sp>
          <p:nvSpPr>
            <p:cNvPr id="7" name="TextBox 7"/>
            <p:cNvSpPr txBox="1"/>
            <p:nvPr/>
          </p:nvSpPr>
          <p:spPr>
            <a:xfrm>
              <a:off x="0" y="85725"/>
              <a:ext cx="8422626" cy="844782"/>
            </a:xfrm>
            <a:prstGeom prst="rect">
              <a:avLst/>
            </a:prstGeom>
          </p:spPr>
          <p:txBody>
            <a:bodyPr lIns="0" tIns="0" rIns="0" bIns="0" rtlCol="0" anchor="t">
              <a:spAutoFit/>
            </a:bodyPr>
            <a:lstStyle/>
            <a:p>
              <a:pPr marL="0" lvl="0" indent="0">
                <a:lnSpc>
                  <a:spcPts val="4600"/>
                </a:lnSpc>
                <a:spcBef>
                  <a:spcPct val="0"/>
                </a:spcBef>
              </a:pPr>
              <a:r>
                <a:rPr lang="en-US" sz="4600">
                  <a:solidFill>
                    <a:srgbClr val="000000"/>
                  </a:solidFill>
                  <a:latin typeface="Anton"/>
                </a:rPr>
                <a:t>Kansas City Chiefs</a:t>
              </a:r>
            </a:p>
          </p:txBody>
        </p:sp>
        <p:sp>
          <p:nvSpPr>
            <p:cNvPr id="8" name="TextBox 8"/>
            <p:cNvSpPr txBox="1"/>
            <p:nvPr/>
          </p:nvSpPr>
          <p:spPr>
            <a:xfrm>
              <a:off x="0" y="1031395"/>
              <a:ext cx="8422626" cy="919691"/>
            </a:xfrm>
            <a:prstGeom prst="rect">
              <a:avLst/>
            </a:prstGeom>
          </p:spPr>
          <p:txBody>
            <a:bodyPr lIns="0" tIns="0" rIns="0" bIns="0" rtlCol="0" anchor="t">
              <a:spAutoFit/>
            </a:bodyPr>
            <a:lstStyle/>
            <a:p>
              <a:pPr>
                <a:lnSpc>
                  <a:spcPts val="2800"/>
                </a:lnSpc>
              </a:pPr>
              <a:r>
                <a:rPr lang="en-US" sz="2000">
                  <a:solidFill>
                    <a:srgbClr val="000000"/>
                  </a:solidFill>
                  <a:latin typeface="Proxima Nova Bold"/>
                </a:rPr>
                <a:t>GEHA Field at Arrowhead Stadium</a:t>
              </a:r>
            </a:p>
            <a:p>
              <a:pPr>
                <a:lnSpc>
                  <a:spcPts val="2800"/>
                </a:lnSpc>
              </a:pPr>
              <a:r>
                <a:rPr lang="en-US" sz="2000">
                  <a:solidFill>
                    <a:srgbClr val="000000"/>
                  </a:solidFill>
                  <a:latin typeface="Proxima Nova Bold"/>
                </a:rPr>
                <a:t>Kansas City, MO</a:t>
              </a:r>
            </a:p>
          </p:txBody>
        </p:sp>
        <p:sp>
          <p:nvSpPr>
            <p:cNvPr id="9" name="TextBox 9"/>
            <p:cNvSpPr txBox="1"/>
            <p:nvPr/>
          </p:nvSpPr>
          <p:spPr>
            <a:xfrm>
              <a:off x="0" y="2364558"/>
              <a:ext cx="6507316" cy="449791"/>
            </a:xfrm>
            <a:prstGeom prst="rect">
              <a:avLst/>
            </a:prstGeom>
          </p:spPr>
          <p:txBody>
            <a:bodyPr lIns="0" tIns="0" rIns="0" bIns="0" rtlCol="0" anchor="t">
              <a:spAutoFit/>
            </a:bodyPr>
            <a:lstStyle/>
            <a:p>
              <a:pPr>
                <a:lnSpc>
                  <a:spcPts val="2800"/>
                </a:lnSpc>
              </a:pPr>
              <a:r>
                <a:rPr lang="en-US" sz="2000">
                  <a:solidFill>
                    <a:srgbClr val="000000"/>
                  </a:solidFill>
                  <a:latin typeface="Proxima Nova"/>
                </a:rPr>
                <a:t>Concessionaire: Levy</a:t>
              </a:r>
            </a:p>
          </p:txBody>
        </p:sp>
      </p:grpSp>
      <p:grpSp>
        <p:nvGrpSpPr>
          <p:cNvPr id="10" name="Group 10"/>
          <p:cNvGrpSpPr/>
          <p:nvPr/>
        </p:nvGrpSpPr>
        <p:grpSpPr>
          <a:xfrm>
            <a:off x="13849615" y="1542481"/>
            <a:ext cx="4030652" cy="2204085"/>
            <a:chOff x="0" y="0"/>
            <a:chExt cx="5374203" cy="2938780"/>
          </a:xfrm>
        </p:grpSpPr>
        <p:sp>
          <p:nvSpPr>
            <p:cNvPr id="11" name="TextBox 11"/>
            <p:cNvSpPr txBox="1"/>
            <p:nvPr/>
          </p:nvSpPr>
          <p:spPr>
            <a:xfrm>
              <a:off x="0" y="447040"/>
              <a:ext cx="5374203" cy="2491740"/>
            </a:xfrm>
            <a:prstGeom prst="rect">
              <a:avLst/>
            </a:prstGeom>
          </p:spPr>
          <p:txBody>
            <a:bodyPr lIns="0" tIns="0" rIns="0" bIns="0" rtlCol="0" anchor="t">
              <a:spAutoFit/>
            </a:bodyPr>
            <a:lstStyle/>
            <a:p>
              <a:pPr>
                <a:lnSpc>
                  <a:spcPts val="2520"/>
                </a:lnSpc>
              </a:pPr>
              <a:r>
                <a:rPr lang="en-US" sz="1800">
                  <a:solidFill>
                    <a:srgbClr val="FFFFFF"/>
                  </a:solidFill>
                  <a:latin typeface="Proxima Nova"/>
                </a:rPr>
                <a:t>Tender short rib sandwich paired with pepper jack cheese, crispy onion straws and spicy BBQ sauce. This sandwich is an experience: Fans pull out the short rib bone causing the tender meat to fall into the roll.</a:t>
              </a:r>
            </a:p>
          </p:txBody>
        </p:sp>
        <p:sp>
          <p:nvSpPr>
            <p:cNvPr id="12" name="TextBox 12"/>
            <p:cNvSpPr txBox="1"/>
            <p:nvPr/>
          </p:nvSpPr>
          <p:spPr>
            <a:xfrm>
              <a:off x="0" y="-38100"/>
              <a:ext cx="5374203" cy="396240"/>
            </a:xfrm>
            <a:prstGeom prst="rect">
              <a:avLst/>
            </a:prstGeom>
          </p:spPr>
          <p:txBody>
            <a:bodyPr lIns="0" tIns="0" rIns="0" bIns="0" rtlCol="0" anchor="t">
              <a:spAutoFit/>
            </a:bodyPr>
            <a:lstStyle/>
            <a:p>
              <a:pPr>
                <a:lnSpc>
                  <a:spcPts val="2520"/>
                </a:lnSpc>
              </a:pPr>
              <a:r>
                <a:rPr lang="en-US" sz="1800">
                  <a:solidFill>
                    <a:srgbClr val="FFFFFF"/>
                  </a:solidFill>
                  <a:latin typeface="Proxima Nova Bold"/>
                </a:rPr>
                <a:t>Bone-In Beef Short Rib Sandwich</a:t>
              </a:r>
            </a:p>
          </p:txBody>
        </p:sp>
      </p:grpSp>
      <p:grpSp>
        <p:nvGrpSpPr>
          <p:cNvPr id="13" name="Group 13"/>
          <p:cNvGrpSpPr/>
          <p:nvPr/>
        </p:nvGrpSpPr>
        <p:grpSpPr>
          <a:xfrm>
            <a:off x="13849615" y="6958149"/>
            <a:ext cx="4030652" cy="1575435"/>
            <a:chOff x="0" y="0"/>
            <a:chExt cx="5374203" cy="2100580"/>
          </a:xfrm>
        </p:grpSpPr>
        <p:sp>
          <p:nvSpPr>
            <p:cNvPr id="14" name="TextBox 14"/>
            <p:cNvSpPr txBox="1"/>
            <p:nvPr/>
          </p:nvSpPr>
          <p:spPr>
            <a:xfrm>
              <a:off x="0" y="447040"/>
              <a:ext cx="5374203" cy="1653540"/>
            </a:xfrm>
            <a:prstGeom prst="rect">
              <a:avLst/>
            </a:prstGeom>
          </p:spPr>
          <p:txBody>
            <a:bodyPr lIns="0" tIns="0" rIns="0" bIns="0" rtlCol="0" anchor="t">
              <a:spAutoFit/>
            </a:bodyPr>
            <a:lstStyle/>
            <a:p>
              <a:pPr>
                <a:lnSpc>
                  <a:spcPts val="2520"/>
                </a:lnSpc>
              </a:pPr>
              <a:r>
                <a:rPr lang="en-US" sz="1800">
                  <a:solidFill>
                    <a:srgbClr val="FFFFFF"/>
                  </a:solidFill>
                  <a:latin typeface="Proxima Nova"/>
                </a:rPr>
                <a:t>House-made kettle chips are topped with BBQ pulled pork, baked beans, melted white cheddar cheese and scallions.</a:t>
              </a:r>
            </a:p>
          </p:txBody>
        </p:sp>
        <p:sp>
          <p:nvSpPr>
            <p:cNvPr id="15" name="TextBox 15"/>
            <p:cNvSpPr txBox="1"/>
            <p:nvPr/>
          </p:nvSpPr>
          <p:spPr>
            <a:xfrm>
              <a:off x="0" y="-38100"/>
              <a:ext cx="5374203" cy="396240"/>
            </a:xfrm>
            <a:prstGeom prst="rect">
              <a:avLst/>
            </a:prstGeom>
          </p:spPr>
          <p:txBody>
            <a:bodyPr lIns="0" tIns="0" rIns="0" bIns="0" rtlCol="0" anchor="t">
              <a:spAutoFit/>
            </a:bodyPr>
            <a:lstStyle/>
            <a:p>
              <a:pPr>
                <a:lnSpc>
                  <a:spcPts val="2520"/>
                </a:lnSpc>
              </a:pPr>
              <a:r>
                <a:rPr lang="en-US" sz="1800">
                  <a:solidFill>
                    <a:srgbClr val="FFFFFF"/>
                  </a:solidFill>
                  <a:latin typeface="Proxima Nova Bold"/>
                </a:rPr>
                <a:t>Loaded BBQ Nachos</a:t>
              </a:r>
            </a:p>
          </p:txBody>
        </p:sp>
      </p:grpSp>
      <p:sp>
        <p:nvSpPr>
          <p:cNvPr id="16" name="Freeform 16"/>
          <p:cNvSpPr/>
          <p:nvPr/>
        </p:nvSpPr>
        <p:spPr>
          <a:xfrm>
            <a:off x="5886260" y="0"/>
            <a:ext cx="7620000" cy="5637105"/>
          </a:xfrm>
          <a:custGeom>
            <a:avLst/>
            <a:gdLst/>
            <a:ahLst/>
            <a:cxnLst/>
            <a:rect l="l" t="t" r="r" b="b"/>
            <a:pathLst>
              <a:path w="7620000" h="5637105">
                <a:moveTo>
                  <a:pt x="0" y="0"/>
                </a:moveTo>
                <a:lnTo>
                  <a:pt x="7620000" y="0"/>
                </a:lnTo>
                <a:lnTo>
                  <a:pt x="7620000" y="5637105"/>
                </a:lnTo>
                <a:lnTo>
                  <a:pt x="0" y="5637105"/>
                </a:lnTo>
                <a:lnTo>
                  <a:pt x="0" y="0"/>
                </a:lnTo>
                <a:close/>
              </a:path>
            </a:pathLst>
          </a:custGeom>
          <a:blipFill>
            <a:blip r:embed="rId2"/>
            <a:stretch>
              <a:fillRect b="-1381"/>
            </a:stretch>
          </a:blipFill>
        </p:spPr>
      </p:sp>
      <p:sp>
        <p:nvSpPr>
          <p:cNvPr id="17" name="Freeform 17"/>
          <p:cNvSpPr/>
          <p:nvPr/>
        </p:nvSpPr>
        <p:spPr>
          <a:xfrm>
            <a:off x="5886260" y="5141026"/>
            <a:ext cx="7620000" cy="5145974"/>
          </a:xfrm>
          <a:custGeom>
            <a:avLst/>
            <a:gdLst/>
            <a:ahLst/>
            <a:cxnLst/>
            <a:rect l="l" t="t" r="r" b="b"/>
            <a:pathLst>
              <a:path w="7620000" h="5145974">
                <a:moveTo>
                  <a:pt x="0" y="0"/>
                </a:moveTo>
                <a:lnTo>
                  <a:pt x="7620000" y="0"/>
                </a:lnTo>
                <a:lnTo>
                  <a:pt x="7620000" y="5145974"/>
                </a:lnTo>
                <a:lnTo>
                  <a:pt x="0" y="5145974"/>
                </a:lnTo>
                <a:lnTo>
                  <a:pt x="0" y="0"/>
                </a:lnTo>
                <a:close/>
              </a:path>
            </a:pathLst>
          </a:custGeom>
          <a:blipFill>
            <a:blip r:embed="rId3"/>
            <a:stretch>
              <a:fillRect/>
            </a:stretch>
          </a:blipFill>
        </p:spPr>
      </p:sp>
      <p:pic>
        <p:nvPicPr>
          <p:cNvPr id="18" name="Picture 17" descr="A black background with a black square&#10;&#10;Description automatically generated with medium confidence">
            <a:extLst>
              <a:ext uri="{FF2B5EF4-FFF2-40B4-BE49-F238E27FC236}">
                <a16:creationId xmlns:a16="http://schemas.microsoft.com/office/drawing/2014/main" id="{5EB81058-FFE4-7EC2-F391-84FF562F21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465" y="9213263"/>
            <a:ext cx="1852086" cy="612648"/>
          </a:xfrm>
          <a:prstGeom prst="rect">
            <a:avLst/>
          </a:prstGeom>
        </p:spPr>
      </p:pic>
    </p:spTree>
  </p:cSld>
  <p:clrMapOvr>
    <a:masterClrMapping/>
  </p:clrMapOvr>
  <p:transition>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grpSp>
        <p:nvGrpSpPr>
          <p:cNvPr id="2" name="Group 2"/>
          <p:cNvGrpSpPr/>
          <p:nvPr/>
        </p:nvGrpSpPr>
        <p:grpSpPr>
          <a:xfrm>
            <a:off x="5886260" y="0"/>
            <a:ext cx="12401740" cy="10287000"/>
            <a:chOff x="0" y="0"/>
            <a:chExt cx="3266302" cy="2709333"/>
          </a:xfrm>
        </p:grpSpPr>
        <p:sp>
          <p:nvSpPr>
            <p:cNvPr id="3" name="Freeform 3"/>
            <p:cNvSpPr/>
            <p:nvPr/>
          </p:nvSpPr>
          <p:spPr>
            <a:xfrm>
              <a:off x="0" y="0"/>
              <a:ext cx="3266302" cy="2709333"/>
            </a:xfrm>
            <a:custGeom>
              <a:avLst/>
              <a:gdLst/>
              <a:ahLst/>
              <a:cxnLst/>
              <a:rect l="l" t="t" r="r" b="b"/>
              <a:pathLst>
                <a:path w="3266302" h="2709333">
                  <a:moveTo>
                    <a:pt x="0" y="0"/>
                  </a:moveTo>
                  <a:lnTo>
                    <a:pt x="3266302" y="0"/>
                  </a:lnTo>
                  <a:lnTo>
                    <a:pt x="3266302" y="2709333"/>
                  </a:lnTo>
                  <a:lnTo>
                    <a:pt x="0" y="2709333"/>
                  </a:lnTo>
                  <a:close/>
                </a:path>
              </a:pathLst>
            </a:custGeom>
            <a:solidFill>
              <a:srgbClr val="FFFFFF"/>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60"/>
                </a:lnSpc>
              </a:pPr>
              <a:endParaRPr/>
            </a:p>
          </p:txBody>
        </p:sp>
      </p:grpSp>
      <p:grpSp>
        <p:nvGrpSpPr>
          <p:cNvPr id="6" name="Group 6"/>
          <p:cNvGrpSpPr/>
          <p:nvPr/>
        </p:nvGrpSpPr>
        <p:grpSpPr>
          <a:xfrm>
            <a:off x="399760" y="3771900"/>
            <a:ext cx="6316970" cy="2110761"/>
            <a:chOff x="0" y="0"/>
            <a:chExt cx="8422626" cy="2814349"/>
          </a:xfrm>
        </p:grpSpPr>
        <p:sp>
          <p:nvSpPr>
            <p:cNvPr id="7" name="TextBox 7"/>
            <p:cNvSpPr txBox="1"/>
            <p:nvPr/>
          </p:nvSpPr>
          <p:spPr>
            <a:xfrm>
              <a:off x="0" y="85725"/>
              <a:ext cx="8422626" cy="844782"/>
            </a:xfrm>
            <a:prstGeom prst="rect">
              <a:avLst/>
            </a:prstGeom>
          </p:spPr>
          <p:txBody>
            <a:bodyPr lIns="0" tIns="0" rIns="0" bIns="0" rtlCol="0" anchor="t">
              <a:spAutoFit/>
            </a:bodyPr>
            <a:lstStyle/>
            <a:p>
              <a:pPr marL="0" lvl="0" indent="0">
                <a:lnSpc>
                  <a:spcPts val="4600"/>
                </a:lnSpc>
                <a:spcBef>
                  <a:spcPct val="0"/>
                </a:spcBef>
              </a:pPr>
              <a:r>
                <a:rPr lang="en-US" sz="4600">
                  <a:solidFill>
                    <a:srgbClr val="000000"/>
                  </a:solidFill>
                  <a:latin typeface="Anton"/>
                </a:rPr>
                <a:t>Houston Texans</a:t>
              </a:r>
            </a:p>
          </p:txBody>
        </p:sp>
        <p:sp>
          <p:nvSpPr>
            <p:cNvPr id="8" name="TextBox 8"/>
            <p:cNvSpPr txBox="1"/>
            <p:nvPr/>
          </p:nvSpPr>
          <p:spPr>
            <a:xfrm>
              <a:off x="0" y="1031395"/>
              <a:ext cx="8422626" cy="919691"/>
            </a:xfrm>
            <a:prstGeom prst="rect">
              <a:avLst/>
            </a:prstGeom>
          </p:spPr>
          <p:txBody>
            <a:bodyPr lIns="0" tIns="0" rIns="0" bIns="0" rtlCol="0" anchor="t">
              <a:spAutoFit/>
            </a:bodyPr>
            <a:lstStyle/>
            <a:p>
              <a:pPr>
                <a:lnSpc>
                  <a:spcPts val="2800"/>
                </a:lnSpc>
              </a:pPr>
              <a:r>
                <a:rPr lang="en-US" sz="2000">
                  <a:solidFill>
                    <a:srgbClr val="000000"/>
                  </a:solidFill>
                  <a:latin typeface="Proxima Nova Bold"/>
                </a:rPr>
                <a:t>NRG Stadium</a:t>
              </a:r>
            </a:p>
            <a:p>
              <a:pPr>
                <a:lnSpc>
                  <a:spcPts val="2800"/>
                </a:lnSpc>
              </a:pPr>
              <a:r>
                <a:rPr lang="en-US" sz="2000">
                  <a:solidFill>
                    <a:srgbClr val="000000"/>
                  </a:solidFill>
                  <a:latin typeface="Proxima Nova Bold"/>
                </a:rPr>
                <a:t>Houston, TX</a:t>
              </a:r>
            </a:p>
          </p:txBody>
        </p:sp>
        <p:sp>
          <p:nvSpPr>
            <p:cNvPr id="9" name="TextBox 9"/>
            <p:cNvSpPr txBox="1"/>
            <p:nvPr/>
          </p:nvSpPr>
          <p:spPr>
            <a:xfrm>
              <a:off x="0" y="2364558"/>
              <a:ext cx="6507316" cy="449791"/>
            </a:xfrm>
            <a:prstGeom prst="rect">
              <a:avLst/>
            </a:prstGeom>
          </p:spPr>
          <p:txBody>
            <a:bodyPr lIns="0" tIns="0" rIns="0" bIns="0" rtlCol="0" anchor="t">
              <a:spAutoFit/>
            </a:bodyPr>
            <a:lstStyle/>
            <a:p>
              <a:pPr>
                <a:lnSpc>
                  <a:spcPts val="2800"/>
                </a:lnSpc>
              </a:pPr>
              <a:r>
                <a:rPr lang="en-US" sz="2000">
                  <a:solidFill>
                    <a:srgbClr val="000000"/>
                  </a:solidFill>
                  <a:latin typeface="Proxima Nova"/>
                </a:rPr>
                <a:t>Concessionaire: Aramark</a:t>
              </a:r>
            </a:p>
          </p:txBody>
        </p:sp>
      </p:grpSp>
      <p:sp>
        <p:nvSpPr>
          <p:cNvPr id="10" name="Freeform 10"/>
          <p:cNvSpPr/>
          <p:nvPr/>
        </p:nvSpPr>
        <p:spPr>
          <a:xfrm>
            <a:off x="7462205" y="2547178"/>
            <a:ext cx="10825795" cy="7682299"/>
          </a:xfrm>
          <a:custGeom>
            <a:avLst/>
            <a:gdLst/>
            <a:ahLst/>
            <a:cxnLst/>
            <a:rect l="l" t="t" r="r" b="b"/>
            <a:pathLst>
              <a:path w="10825795" h="7682299">
                <a:moveTo>
                  <a:pt x="0" y="0"/>
                </a:moveTo>
                <a:lnTo>
                  <a:pt x="10825795" y="0"/>
                </a:lnTo>
                <a:lnTo>
                  <a:pt x="10825795" y="7682299"/>
                </a:lnTo>
                <a:lnTo>
                  <a:pt x="0" y="7682299"/>
                </a:lnTo>
                <a:lnTo>
                  <a:pt x="0" y="0"/>
                </a:lnTo>
                <a:close/>
              </a:path>
            </a:pathLst>
          </a:custGeom>
          <a:blipFill>
            <a:blip r:embed="rId2"/>
            <a:stretch>
              <a:fillRect l="-1907" r="-3308"/>
            </a:stretch>
          </a:blipFill>
        </p:spPr>
      </p:sp>
      <p:grpSp>
        <p:nvGrpSpPr>
          <p:cNvPr id="11" name="Group 11"/>
          <p:cNvGrpSpPr/>
          <p:nvPr/>
        </p:nvGrpSpPr>
        <p:grpSpPr>
          <a:xfrm>
            <a:off x="6352447" y="2984292"/>
            <a:ext cx="4153716" cy="1261110"/>
            <a:chOff x="0" y="0"/>
            <a:chExt cx="5538288" cy="1681480"/>
          </a:xfrm>
        </p:grpSpPr>
        <p:sp>
          <p:nvSpPr>
            <p:cNvPr id="12" name="TextBox 12"/>
            <p:cNvSpPr txBox="1"/>
            <p:nvPr/>
          </p:nvSpPr>
          <p:spPr>
            <a:xfrm>
              <a:off x="0" y="447040"/>
              <a:ext cx="5538288" cy="1234440"/>
            </a:xfrm>
            <a:prstGeom prst="rect">
              <a:avLst/>
            </a:prstGeom>
          </p:spPr>
          <p:txBody>
            <a:bodyPr lIns="0" tIns="0" rIns="0" bIns="0" rtlCol="0" anchor="t">
              <a:spAutoFit/>
            </a:bodyPr>
            <a:lstStyle/>
            <a:p>
              <a:pPr>
                <a:lnSpc>
                  <a:spcPts val="2520"/>
                </a:lnSpc>
              </a:pPr>
              <a:r>
                <a:rPr lang="en-US" sz="1800">
                  <a:solidFill>
                    <a:srgbClr val="000000"/>
                  </a:solidFill>
                  <a:latin typeface="Proxima Nova"/>
                </a:rPr>
                <a:t>Chicken tenders tossed in choice of sauce including Buffalo, Parmesan garlic or bourbon BBQ (pictured).</a:t>
              </a:r>
            </a:p>
          </p:txBody>
        </p:sp>
        <p:sp>
          <p:nvSpPr>
            <p:cNvPr id="13" name="TextBox 13"/>
            <p:cNvSpPr txBox="1"/>
            <p:nvPr/>
          </p:nvSpPr>
          <p:spPr>
            <a:xfrm>
              <a:off x="0" y="-38100"/>
              <a:ext cx="5538288" cy="396240"/>
            </a:xfrm>
            <a:prstGeom prst="rect">
              <a:avLst/>
            </a:prstGeom>
          </p:spPr>
          <p:txBody>
            <a:bodyPr lIns="0" tIns="0" rIns="0" bIns="0" rtlCol="0" anchor="t">
              <a:spAutoFit/>
            </a:bodyPr>
            <a:lstStyle/>
            <a:p>
              <a:pPr>
                <a:lnSpc>
                  <a:spcPts val="2520"/>
                </a:lnSpc>
              </a:pPr>
              <a:r>
                <a:rPr lang="en-US" sz="1800">
                  <a:solidFill>
                    <a:srgbClr val="000000"/>
                  </a:solidFill>
                  <a:latin typeface="Proxima Nova Bold"/>
                </a:rPr>
                <a:t>Tossed Tenders</a:t>
              </a:r>
            </a:p>
          </p:txBody>
        </p:sp>
      </p:grpSp>
      <p:pic>
        <p:nvPicPr>
          <p:cNvPr id="14" name="Picture 13" descr="A black background with a black square&#10;&#10;Description automatically generated with medium confidence">
            <a:extLst>
              <a:ext uri="{FF2B5EF4-FFF2-40B4-BE49-F238E27FC236}">
                <a16:creationId xmlns:a16="http://schemas.microsoft.com/office/drawing/2014/main" id="{68C74C52-B82A-F977-4C4C-D42BA26A7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465" y="9213263"/>
            <a:ext cx="1852086" cy="612648"/>
          </a:xfrm>
          <a:prstGeom prst="rect">
            <a:avLst/>
          </a:prstGeom>
        </p:spPr>
      </p:pic>
    </p:spTree>
  </p:cSld>
  <p:clrMapOvr>
    <a:masterClrMapping/>
  </p:clrMapOvr>
  <p:transition>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grpSp>
        <p:nvGrpSpPr>
          <p:cNvPr id="2" name="Group 2"/>
          <p:cNvGrpSpPr/>
          <p:nvPr/>
        </p:nvGrpSpPr>
        <p:grpSpPr>
          <a:xfrm>
            <a:off x="5886260" y="0"/>
            <a:ext cx="12401740" cy="10287000"/>
            <a:chOff x="0" y="0"/>
            <a:chExt cx="3266302" cy="2709333"/>
          </a:xfrm>
        </p:grpSpPr>
        <p:sp>
          <p:nvSpPr>
            <p:cNvPr id="3" name="Freeform 3"/>
            <p:cNvSpPr/>
            <p:nvPr/>
          </p:nvSpPr>
          <p:spPr>
            <a:xfrm>
              <a:off x="0" y="0"/>
              <a:ext cx="3266302" cy="2709333"/>
            </a:xfrm>
            <a:custGeom>
              <a:avLst/>
              <a:gdLst/>
              <a:ahLst/>
              <a:cxnLst/>
              <a:rect l="l" t="t" r="r" b="b"/>
              <a:pathLst>
                <a:path w="3266302" h="2709333">
                  <a:moveTo>
                    <a:pt x="0" y="0"/>
                  </a:moveTo>
                  <a:lnTo>
                    <a:pt x="3266302" y="0"/>
                  </a:lnTo>
                  <a:lnTo>
                    <a:pt x="3266302" y="2709333"/>
                  </a:lnTo>
                  <a:lnTo>
                    <a:pt x="0" y="2709333"/>
                  </a:lnTo>
                  <a:close/>
                </a:path>
              </a:pathLst>
            </a:custGeom>
            <a:solidFill>
              <a:srgbClr val="00000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60"/>
                </a:lnSpc>
              </a:pPr>
              <a:endParaRPr/>
            </a:p>
          </p:txBody>
        </p:sp>
      </p:grpSp>
      <p:grpSp>
        <p:nvGrpSpPr>
          <p:cNvPr id="6" name="Group 6"/>
          <p:cNvGrpSpPr/>
          <p:nvPr/>
        </p:nvGrpSpPr>
        <p:grpSpPr>
          <a:xfrm>
            <a:off x="399760" y="3771900"/>
            <a:ext cx="6316970" cy="2110761"/>
            <a:chOff x="0" y="0"/>
            <a:chExt cx="8422626" cy="2814349"/>
          </a:xfrm>
        </p:grpSpPr>
        <p:sp>
          <p:nvSpPr>
            <p:cNvPr id="7" name="TextBox 7"/>
            <p:cNvSpPr txBox="1"/>
            <p:nvPr/>
          </p:nvSpPr>
          <p:spPr>
            <a:xfrm>
              <a:off x="0" y="85725"/>
              <a:ext cx="8422626" cy="844782"/>
            </a:xfrm>
            <a:prstGeom prst="rect">
              <a:avLst/>
            </a:prstGeom>
          </p:spPr>
          <p:txBody>
            <a:bodyPr lIns="0" tIns="0" rIns="0" bIns="0" rtlCol="0" anchor="t">
              <a:spAutoFit/>
            </a:bodyPr>
            <a:lstStyle/>
            <a:p>
              <a:pPr marL="0" lvl="0" indent="0">
                <a:lnSpc>
                  <a:spcPts val="4600"/>
                </a:lnSpc>
                <a:spcBef>
                  <a:spcPct val="0"/>
                </a:spcBef>
              </a:pPr>
              <a:r>
                <a:rPr lang="en-US" sz="4600" dirty="0">
                  <a:solidFill>
                    <a:srgbClr val="000000"/>
                  </a:solidFill>
                  <a:latin typeface="Anton"/>
                </a:rPr>
                <a:t>Buffalo Bills</a:t>
              </a:r>
            </a:p>
          </p:txBody>
        </p:sp>
        <p:sp>
          <p:nvSpPr>
            <p:cNvPr id="8" name="TextBox 8"/>
            <p:cNvSpPr txBox="1"/>
            <p:nvPr/>
          </p:nvSpPr>
          <p:spPr>
            <a:xfrm>
              <a:off x="0" y="1031395"/>
              <a:ext cx="8422626" cy="919691"/>
            </a:xfrm>
            <a:prstGeom prst="rect">
              <a:avLst/>
            </a:prstGeom>
          </p:spPr>
          <p:txBody>
            <a:bodyPr lIns="0" tIns="0" rIns="0" bIns="0" rtlCol="0" anchor="t">
              <a:spAutoFit/>
            </a:bodyPr>
            <a:lstStyle/>
            <a:p>
              <a:pPr>
                <a:lnSpc>
                  <a:spcPts val="2800"/>
                </a:lnSpc>
              </a:pPr>
              <a:r>
                <a:rPr lang="en-US" sz="2000">
                  <a:solidFill>
                    <a:srgbClr val="000000"/>
                  </a:solidFill>
                  <a:latin typeface="Proxima Nova Bold"/>
                </a:rPr>
                <a:t>Highmark Stadium</a:t>
              </a:r>
            </a:p>
            <a:p>
              <a:pPr>
                <a:lnSpc>
                  <a:spcPts val="2800"/>
                </a:lnSpc>
              </a:pPr>
              <a:r>
                <a:rPr lang="en-US" sz="2000">
                  <a:solidFill>
                    <a:srgbClr val="000000"/>
                  </a:solidFill>
                  <a:latin typeface="Proxima Nova Bold"/>
                </a:rPr>
                <a:t>Buffalo, NY</a:t>
              </a:r>
            </a:p>
          </p:txBody>
        </p:sp>
        <p:sp>
          <p:nvSpPr>
            <p:cNvPr id="9" name="TextBox 9"/>
            <p:cNvSpPr txBox="1"/>
            <p:nvPr/>
          </p:nvSpPr>
          <p:spPr>
            <a:xfrm>
              <a:off x="0" y="2364558"/>
              <a:ext cx="6507316" cy="449791"/>
            </a:xfrm>
            <a:prstGeom prst="rect">
              <a:avLst/>
            </a:prstGeom>
          </p:spPr>
          <p:txBody>
            <a:bodyPr lIns="0" tIns="0" rIns="0" bIns="0" rtlCol="0" anchor="t">
              <a:spAutoFit/>
            </a:bodyPr>
            <a:lstStyle/>
            <a:p>
              <a:pPr>
                <a:lnSpc>
                  <a:spcPts val="2800"/>
                </a:lnSpc>
              </a:pPr>
              <a:r>
                <a:rPr lang="en-US" sz="2000">
                  <a:solidFill>
                    <a:srgbClr val="000000"/>
                  </a:solidFill>
                  <a:latin typeface="Proxima Nova"/>
                </a:rPr>
                <a:t>Concessionaire: Delaware North</a:t>
              </a:r>
            </a:p>
          </p:txBody>
        </p:sp>
      </p:grpSp>
      <p:sp>
        <p:nvSpPr>
          <p:cNvPr id="10" name="Freeform 10"/>
          <p:cNvSpPr/>
          <p:nvPr/>
        </p:nvSpPr>
        <p:spPr>
          <a:xfrm>
            <a:off x="5867400" y="0"/>
            <a:ext cx="7611391" cy="5143500"/>
          </a:xfrm>
          <a:custGeom>
            <a:avLst/>
            <a:gdLst/>
            <a:ahLst/>
            <a:cxnLst/>
            <a:rect l="l" t="t" r="r" b="b"/>
            <a:pathLst>
              <a:path w="7611391" h="5143500">
                <a:moveTo>
                  <a:pt x="0" y="0"/>
                </a:moveTo>
                <a:lnTo>
                  <a:pt x="7611391" y="0"/>
                </a:lnTo>
                <a:lnTo>
                  <a:pt x="7611391" y="5143500"/>
                </a:lnTo>
                <a:lnTo>
                  <a:pt x="0" y="5143500"/>
                </a:lnTo>
                <a:lnTo>
                  <a:pt x="0" y="0"/>
                </a:lnTo>
                <a:close/>
              </a:path>
            </a:pathLst>
          </a:custGeom>
          <a:blipFill>
            <a:blip r:embed="rId2"/>
            <a:stretch>
              <a:fillRect/>
            </a:stretch>
          </a:blipFill>
        </p:spPr>
      </p:sp>
      <p:sp>
        <p:nvSpPr>
          <p:cNvPr id="11" name="Freeform 11"/>
          <p:cNvSpPr/>
          <p:nvPr/>
        </p:nvSpPr>
        <p:spPr>
          <a:xfrm>
            <a:off x="5867400" y="5143500"/>
            <a:ext cx="7611391" cy="5143500"/>
          </a:xfrm>
          <a:custGeom>
            <a:avLst/>
            <a:gdLst/>
            <a:ahLst/>
            <a:cxnLst/>
            <a:rect l="l" t="t" r="r" b="b"/>
            <a:pathLst>
              <a:path w="7611391" h="5143500">
                <a:moveTo>
                  <a:pt x="0" y="0"/>
                </a:moveTo>
                <a:lnTo>
                  <a:pt x="7611391" y="0"/>
                </a:lnTo>
                <a:lnTo>
                  <a:pt x="7611391" y="5143500"/>
                </a:lnTo>
                <a:lnTo>
                  <a:pt x="0" y="5143500"/>
                </a:lnTo>
                <a:lnTo>
                  <a:pt x="0" y="0"/>
                </a:lnTo>
                <a:close/>
              </a:path>
            </a:pathLst>
          </a:custGeom>
          <a:blipFill>
            <a:blip r:embed="rId3"/>
            <a:stretch>
              <a:fillRect/>
            </a:stretch>
          </a:blipFill>
        </p:spPr>
      </p:sp>
      <p:grpSp>
        <p:nvGrpSpPr>
          <p:cNvPr id="12" name="Group 12"/>
          <p:cNvGrpSpPr/>
          <p:nvPr/>
        </p:nvGrpSpPr>
        <p:grpSpPr>
          <a:xfrm>
            <a:off x="13775679" y="841058"/>
            <a:ext cx="3967598" cy="3461385"/>
            <a:chOff x="0" y="0"/>
            <a:chExt cx="5290130" cy="4615180"/>
          </a:xfrm>
        </p:grpSpPr>
        <p:sp>
          <p:nvSpPr>
            <p:cNvPr id="13" name="TextBox 13"/>
            <p:cNvSpPr txBox="1"/>
            <p:nvPr/>
          </p:nvSpPr>
          <p:spPr>
            <a:xfrm>
              <a:off x="0" y="447040"/>
              <a:ext cx="5290130" cy="4168140"/>
            </a:xfrm>
            <a:prstGeom prst="rect">
              <a:avLst/>
            </a:prstGeom>
          </p:spPr>
          <p:txBody>
            <a:bodyPr lIns="0" tIns="0" rIns="0" bIns="0" rtlCol="0" anchor="t">
              <a:spAutoFit/>
            </a:bodyPr>
            <a:lstStyle/>
            <a:p>
              <a:pPr>
                <a:lnSpc>
                  <a:spcPts val="2520"/>
                </a:lnSpc>
              </a:pPr>
              <a:r>
                <a:rPr lang="en-US" sz="1800">
                  <a:solidFill>
                    <a:srgbClr val="FFFFFF"/>
                  </a:solidFill>
                  <a:latin typeface="Proxima Nova"/>
                </a:rPr>
                <a:t>The quintessential Buffalo Beef on Weck sandwich features hand-carved, house-roasted top round beef served on a Wegman’s fresh-baked weck roll with complemented by horseradish and a pickle spear. For an even more indulgent option, the Queen City Weck features double-sized, hand-carved top round topped with horseradish fondue, crispy onions and jus.</a:t>
              </a:r>
            </a:p>
          </p:txBody>
        </p:sp>
        <p:sp>
          <p:nvSpPr>
            <p:cNvPr id="14" name="TextBox 14"/>
            <p:cNvSpPr txBox="1"/>
            <p:nvPr/>
          </p:nvSpPr>
          <p:spPr>
            <a:xfrm>
              <a:off x="0" y="-38100"/>
              <a:ext cx="5290130" cy="396240"/>
            </a:xfrm>
            <a:prstGeom prst="rect">
              <a:avLst/>
            </a:prstGeom>
          </p:spPr>
          <p:txBody>
            <a:bodyPr lIns="0" tIns="0" rIns="0" bIns="0" rtlCol="0" anchor="t">
              <a:spAutoFit/>
            </a:bodyPr>
            <a:lstStyle/>
            <a:p>
              <a:pPr>
                <a:lnSpc>
                  <a:spcPts val="2520"/>
                </a:lnSpc>
              </a:pPr>
              <a:r>
                <a:rPr lang="en-US" sz="1800">
                  <a:solidFill>
                    <a:srgbClr val="FFFFFF"/>
                  </a:solidFill>
                  <a:latin typeface="Proxima Nova Bold"/>
                </a:rPr>
                <a:t>Beef on Weck</a:t>
              </a:r>
            </a:p>
          </p:txBody>
        </p:sp>
      </p:grpSp>
      <p:grpSp>
        <p:nvGrpSpPr>
          <p:cNvPr id="15" name="Group 15"/>
          <p:cNvGrpSpPr/>
          <p:nvPr/>
        </p:nvGrpSpPr>
        <p:grpSpPr>
          <a:xfrm>
            <a:off x="13775679" y="7084695"/>
            <a:ext cx="3967598" cy="1261110"/>
            <a:chOff x="0" y="0"/>
            <a:chExt cx="5290130" cy="1681480"/>
          </a:xfrm>
        </p:grpSpPr>
        <p:sp>
          <p:nvSpPr>
            <p:cNvPr id="16" name="TextBox 16"/>
            <p:cNvSpPr txBox="1"/>
            <p:nvPr/>
          </p:nvSpPr>
          <p:spPr>
            <a:xfrm>
              <a:off x="0" y="447040"/>
              <a:ext cx="5290130" cy="1234440"/>
            </a:xfrm>
            <a:prstGeom prst="rect">
              <a:avLst/>
            </a:prstGeom>
          </p:spPr>
          <p:txBody>
            <a:bodyPr lIns="0" tIns="0" rIns="0" bIns="0" rtlCol="0" anchor="t">
              <a:spAutoFit/>
            </a:bodyPr>
            <a:lstStyle/>
            <a:p>
              <a:pPr>
                <a:lnSpc>
                  <a:spcPts val="2520"/>
                </a:lnSpc>
              </a:pPr>
              <a:r>
                <a:rPr lang="en-US" sz="1800">
                  <a:solidFill>
                    <a:srgbClr val="FFFFFF"/>
                  </a:solidFill>
                  <a:latin typeface="Proxima Nova"/>
                </a:rPr>
                <a:t>Traditional Buffalo-style Joey T’s Pizza is loaded with shredded mozzarella and cup-and-char pepperoni.</a:t>
              </a:r>
            </a:p>
          </p:txBody>
        </p:sp>
        <p:sp>
          <p:nvSpPr>
            <p:cNvPr id="17" name="TextBox 17"/>
            <p:cNvSpPr txBox="1"/>
            <p:nvPr/>
          </p:nvSpPr>
          <p:spPr>
            <a:xfrm>
              <a:off x="0" y="-38100"/>
              <a:ext cx="5290130" cy="396240"/>
            </a:xfrm>
            <a:prstGeom prst="rect">
              <a:avLst/>
            </a:prstGeom>
          </p:spPr>
          <p:txBody>
            <a:bodyPr lIns="0" tIns="0" rIns="0" bIns="0" rtlCol="0" anchor="t">
              <a:spAutoFit/>
            </a:bodyPr>
            <a:lstStyle/>
            <a:p>
              <a:pPr>
                <a:lnSpc>
                  <a:spcPts val="2520"/>
                </a:lnSpc>
              </a:pPr>
              <a:r>
                <a:rPr lang="en-US" sz="1800">
                  <a:solidFill>
                    <a:srgbClr val="FFFFFF"/>
                  </a:solidFill>
                  <a:latin typeface="Proxima Nova Bold"/>
                </a:rPr>
                <a:t>Joey T’s Pizza </a:t>
              </a:r>
            </a:p>
          </p:txBody>
        </p:sp>
      </p:grpSp>
      <p:pic>
        <p:nvPicPr>
          <p:cNvPr id="18" name="Picture 17" descr="A black background with a black square&#10;&#10;Description automatically generated with medium confidence">
            <a:extLst>
              <a:ext uri="{FF2B5EF4-FFF2-40B4-BE49-F238E27FC236}">
                <a16:creationId xmlns:a16="http://schemas.microsoft.com/office/drawing/2014/main" id="{CD641DC9-E8EC-0E6E-B1E0-C43EA712E7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465" y="9213263"/>
            <a:ext cx="1852086" cy="612648"/>
          </a:xfrm>
          <a:prstGeom prst="rect">
            <a:avLst/>
          </a:prstGeom>
        </p:spPr>
      </p:pic>
    </p:spTree>
  </p:cSld>
  <p:clrMapOvr>
    <a:masterClrMapping/>
  </p:clrMapOvr>
  <p:transition>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8000959" y="0"/>
            <a:ext cx="10287041" cy="10287000"/>
            <a:chOff x="0" y="0"/>
            <a:chExt cx="6350025" cy="6350000"/>
          </a:xfrm>
        </p:grpSpPr>
        <p:sp>
          <p:nvSpPr>
            <p:cNvPr id="3" name="Freeform 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a:stretch>
                <a:fillRect t="-33300"/>
              </a:stretch>
            </a:blipFill>
          </p:spPr>
        </p:sp>
      </p:grpSp>
      <p:grpSp>
        <p:nvGrpSpPr>
          <p:cNvPr id="4" name="Group 4"/>
          <p:cNvGrpSpPr/>
          <p:nvPr/>
        </p:nvGrpSpPr>
        <p:grpSpPr>
          <a:xfrm>
            <a:off x="381000" y="3848100"/>
            <a:ext cx="6201124" cy="1936153"/>
            <a:chOff x="-609600" y="-393571"/>
            <a:chExt cx="8268166" cy="2581536"/>
          </a:xfrm>
        </p:grpSpPr>
        <p:sp>
          <p:nvSpPr>
            <p:cNvPr id="5" name="TextBox 5"/>
            <p:cNvSpPr txBox="1"/>
            <p:nvPr/>
          </p:nvSpPr>
          <p:spPr>
            <a:xfrm>
              <a:off x="-609600" y="-393571"/>
              <a:ext cx="8268166" cy="844782"/>
            </a:xfrm>
            <a:prstGeom prst="rect">
              <a:avLst/>
            </a:prstGeom>
          </p:spPr>
          <p:txBody>
            <a:bodyPr lIns="0" tIns="0" rIns="0" bIns="0" rtlCol="0" anchor="t">
              <a:spAutoFit/>
            </a:bodyPr>
            <a:lstStyle/>
            <a:p>
              <a:pPr marL="0" lvl="0" indent="0">
                <a:lnSpc>
                  <a:spcPts val="4600"/>
                </a:lnSpc>
                <a:spcBef>
                  <a:spcPct val="0"/>
                </a:spcBef>
              </a:pPr>
              <a:r>
                <a:rPr lang="en-US" sz="4600" dirty="0">
                  <a:solidFill>
                    <a:srgbClr val="000000"/>
                  </a:solidFill>
                  <a:latin typeface="Anton"/>
                </a:rPr>
                <a:t>Pittsburgh Steelers</a:t>
              </a:r>
            </a:p>
          </p:txBody>
        </p:sp>
        <p:sp>
          <p:nvSpPr>
            <p:cNvPr id="6" name="TextBox 6"/>
            <p:cNvSpPr txBox="1"/>
            <p:nvPr/>
          </p:nvSpPr>
          <p:spPr>
            <a:xfrm>
              <a:off x="-609600" y="479786"/>
              <a:ext cx="7897461" cy="919690"/>
            </a:xfrm>
            <a:prstGeom prst="rect">
              <a:avLst/>
            </a:prstGeom>
          </p:spPr>
          <p:txBody>
            <a:bodyPr lIns="0" tIns="0" rIns="0" bIns="0" rtlCol="0" anchor="t">
              <a:spAutoFit/>
            </a:bodyPr>
            <a:lstStyle/>
            <a:p>
              <a:pPr>
                <a:lnSpc>
                  <a:spcPts val="2800"/>
                </a:lnSpc>
              </a:pPr>
              <a:r>
                <a:rPr lang="en-US" sz="2000">
                  <a:solidFill>
                    <a:srgbClr val="000000"/>
                  </a:solidFill>
                  <a:latin typeface="Proxima Nova Bold"/>
                </a:rPr>
                <a:t>Acrisure Stadium</a:t>
              </a:r>
            </a:p>
            <a:p>
              <a:pPr>
                <a:lnSpc>
                  <a:spcPts val="2800"/>
                </a:lnSpc>
              </a:pPr>
              <a:r>
                <a:rPr lang="en-US" sz="2000">
                  <a:solidFill>
                    <a:srgbClr val="000000"/>
                  </a:solidFill>
                  <a:latin typeface="Proxima Nova Bold"/>
                </a:rPr>
                <a:t>Pittsburgh, PA</a:t>
              </a:r>
            </a:p>
          </p:txBody>
        </p:sp>
        <p:sp>
          <p:nvSpPr>
            <p:cNvPr id="7" name="TextBox 7"/>
            <p:cNvSpPr txBox="1"/>
            <p:nvPr/>
          </p:nvSpPr>
          <p:spPr>
            <a:xfrm>
              <a:off x="-609600" y="1738175"/>
              <a:ext cx="6507317" cy="449790"/>
            </a:xfrm>
            <a:prstGeom prst="rect">
              <a:avLst/>
            </a:prstGeom>
          </p:spPr>
          <p:txBody>
            <a:bodyPr lIns="0" tIns="0" rIns="0" bIns="0" rtlCol="0" anchor="t">
              <a:spAutoFit/>
            </a:bodyPr>
            <a:lstStyle/>
            <a:p>
              <a:pPr>
                <a:lnSpc>
                  <a:spcPts val="2800"/>
                </a:lnSpc>
              </a:pPr>
              <a:r>
                <a:rPr lang="en-US" sz="2000">
                  <a:solidFill>
                    <a:srgbClr val="000000"/>
                  </a:solidFill>
                  <a:latin typeface="Proxima Nova"/>
                </a:rPr>
                <a:t>Concessionaire: Aramark</a:t>
              </a:r>
            </a:p>
          </p:txBody>
        </p:sp>
      </p:grpSp>
      <p:grpSp>
        <p:nvGrpSpPr>
          <p:cNvPr id="8" name="Group 8"/>
          <p:cNvGrpSpPr/>
          <p:nvPr/>
        </p:nvGrpSpPr>
        <p:grpSpPr>
          <a:xfrm>
            <a:off x="14019680" y="550546"/>
            <a:ext cx="4268320" cy="956308"/>
            <a:chOff x="0" y="0"/>
            <a:chExt cx="5691093" cy="1275078"/>
          </a:xfrm>
        </p:grpSpPr>
        <p:sp>
          <p:nvSpPr>
            <p:cNvPr id="9" name="TextBox 9"/>
            <p:cNvSpPr txBox="1"/>
            <p:nvPr/>
          </p:nvSpPr>
          <p:spPr>
            <a:xfrm>
              <a:off x="0" y="459739"/>
              <a:ext cx="5691093" cy="815339"/>
            </a:xfrm>
            <a:prstGeom prst="rect">
              <a:avLst/>
            </a:prstGeom>
          </p:spPr>
          <p:txBody>
            <a:bodyPr lIns="0" tIns="0" rIns="0" bIns="0" rtlCol="0" anchor="t">
              <a:spAutoFit/>
            </a:bodyPr>
            <a:lstStyle/>
            <a:p>
              <a:pPr>
                <a:lnSpc>
                  <a:spcPts val="2520"/>
                </a:lnSpc>
              </a:pPr>
              <a:r>
                <a:rPr lang="en-US" sz="1800">
                  <a:solidFill>
                    <a:srgbClr val="FFFFFF"/>
                  </a:solidFill>
                  <a:latin typeface="Proxima Nova"/>
                </a:rPr>
                <a:t>Piled high pulled pork is topped with coleslaw and crunchy potato sticks.</a:t>
              </a:r>
            </a:p>
          </p:txBody>
        </p:sp>
        <p:sp>
          <p:nvSpPr>
            <p:cNvPr id="10" name="TextBox 10"/>
            <p:cNvSpPr txBox="1"/>
            <p:nvPr/>
          </p:nvSpPr>
          <p:spPr>
            <a:xfrm>
              <a:off x="0" y="-38100"/>
              <a:ext cx="5691093" cy="396239"/>
            </a:xfrm>
            <a:prstGeom prst="rect">
              <a:avLst/>
            </a:prstGeom>
          </p:spPr>
          <p:txBody>
            <a:bodyPr lIns="0" tIns="0" rIns="0" bIns="0" rtlCol="0" anchor="t">
              <a:spAutoFit/>
            </a:bodyPr>
            <a:lstStyle/>
            <a:p>
              <a:pPr>
                <a:lnSpc>
                  <a:spcPts val="2520"/>
                </a:lnSpc>
              </a:pPr>
              <a:r>
                <a:rPr lang="en-US" sz="1800">
                  <a:solidFill>
                    <a:srgbClr val="FFFFFF"/>
                  </a:solidFill>
                  <a:latin typeface="Proxima Nova Bold"/>
                </a:rPr>
                <a:t>Barbeque Pulled Pork Sandwich</a:t>
              </a:r>
            </a:p>
          </p:txBody>
        </p:sp>
      </p:grpSp>
      <p:pic>
        <p:nvPicPr>
          <p:cNvPr id="12" name="Picture 11" descr="A black background with a black square&#10;&#10;Description automatically generated with medium confidence">
            <a:extLst>
              <a:ext uri="{FF2B5EF4-FFF2-40B4-BE49-F238E27FC236}">
                <a16:creationId xmlns:a16="http://schemas.microsoft.com/office/drawing/2014/main" id="{B438C02B-0635-8EE7-5FD5-55F6A99F6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465" y="9213263"/>
            <a:ext cx="1852086" cy="612648"/>
          </a:xfrm>
          <a:prstGeom prst="rect">
            <a:avLst/>
          </a:prstGeom>
        </p:spPr>
      </p:pic>
    </p:spTree>
  </p:cSld>
  <p:clrMapOvr>
    <a:masterClrMapping/>
  </p:clrMapOvr>
  <p:transition>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grpSp>
        <p:nvGrpSpPr>
          <p:cNvPr id="2" name="Group 2"/>
          <p:cNvGrpSpPr/>
          <p:nvPr/>
        </p:nvGrpSpPr>
        <p:grpSpPr>
          <a:xfrm>
            <a:off x="15726905" y="9494638"/>
            <a:ext cx="2561095" cy="792362"/>
            <a:chOff x="0" y="0"/>
            <a:chExt cx="674527" cy="208688"/>
          </a:xfrm>
        </p:grpSpPr>
        <p:sp>
          <p:nvSpPr>
            <p:cNvPr id="3" name="Freeform 3"/>
            <p:cNvSpPr/>
            <p:nvPr/>
          </p:nvSpPr>
          <p:spPr>
            <a:xfrm>
              <a:off x="0" y="0"/>
              <a:ext cx="674527" cy="208688"/>
            </a:xfrm>
            <a:custGeom>
              <a:avLst/>
              <a:gdLst/>
              <a:ahLst/>
              <a:cxnLst/>
              <a:rect l="l" t="t" r="r" b="b"/>
              <a:pathLst>
                <a:path w="674527" h="208688">
                  <a:moveTo>
                    <a:pt x="0" y="0"/>
                  </a:moveTo>
                  <a:lnTo>
                    <a:pt x="674527" y="0"/>
                  </a:lnTo>
                  <a:lnTo>
                    <a:pt x="674527" y="208688"/>
                  </a:lnTo>
                  <a:lnTo>
                    <a:pt x="0" y="208688"/>
                  </a:lnTo>
                  <a:close/>
                </a:path>
              </a:pathLst>
            </a:custGeom>
            <a:solidFill>
              <a:srgbClr val="000100">
                <a:alpha val="19608"/>
              </a:srgb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r">
                <a:lnSpc>
                  <a:spcPts val="3360"/>
                </a:lnSpc>
              </a:pPr>
              <a:endParaRPr/>
            </a:p>
          </p:txBody>
        </p:sp>
      </p:grpSp>
      <p:sp>
        <p:nvSpPr>
          <p:cNvPr id="5" name="TextBox 5"/>
          <p:cNvSpPr txBox="1"/>
          <p:nvPr/>
        </p:nvSpPr>
        <p:spPr>
          <a:xfrm>
            <a:off x="15726905" y="9692382"/>
            <a:ext cx="2561095" cy="349249"/>
          </a:xfrm>
          <a:prstGeom prst="rect">
            <a:avLst/>
          </a:prstGeom>
        </p:spPr>
        <p:txBody>
          <a:bodyPr lIns="0" tIns="0" rIns="0" bIns="0" rtlCol="0" anchor="t">
            <a:spAutoFit/>
          </a:bodyPr>
          <a:lstStyle/>
          <a:p>
            <a:pPr algn="ctr">
              <a:lnSpc>
                <a:spcPts val="2800"/>
              </a:lnSpc>
            </a:pPr>
            <a:r>
              <a:rPr lang="en-US" sz="2000">
                <a:solidFill>
                  <a:srgbClr val="FFFFFF"/>
                </a:solidFill>
                <a:latin typeface="Open Sans Bold"/>
              </a:rPr>
              <a:t>Delaware North</a:t>
            </a:r>
          </a:p>
        </p:txBody>
      </p:sp>
      <p:grpSp>
        <p:nvGrpSpPr>
          <p:cNvPr id="6" name="Group 6"/>
          <p:cNvGrpSpPr>
            <a:grpSpLocks noChangeAspect="1"/>
          </p:cNvGrpSpPr>
          <p:nvPr/>
        </p:nvGrpSpPr>
        <p:grpSpPr>
          <a:xfrm>
            <a:off x="8000959" y="0"/>
            <a:ext cx="5143521" cy="5143500"/>
            <a:chOff x="0" y="0"/>
            <a:chExt cx="6350025" cy="6350000"/>
          </a:xfrm>
        </p:grpSpPr>
        <p:sp>
          <p:nvSpPr>
            <p:cNvPr id="7" name="Freeform 7"/>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a:stretch>
                <a:fillRect/>
              </a:stretch>
            </a:blipFill>
          </p:spPr>
        </p:sp>
      </p:grpSp>
      <p:grpSp>
        <p:nvGrpSpPr>
          <p:cNvPr id="8" name="Group 8"/>
          <p:cNvGrpSpPr>
            <a:grpSpLocks noChangeAspect="1"/>
          </p:cNvGrpSpPr>
          <p:nvPr/>
        </p:nvGrpSpPr>
        <p:grpSpPr>
          <a:xfrm>
            <a:off x="13144479" y="0"/>
            <a:ext cx="5143521" cy="5143500"/>
            <a:chOff x="0" y="0"/>
            <a:chExt cx="6350025" cy="6350000"/>
          </a:xfrm>
        </p:grpSpPr>
        <p:sp>
          <p:nvSpPr>
            <p:cNvPr id="9" name="Freeform 9"/>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a:stretch>
                <a:fillRect l="-38888" r="-38888"/>
              </a:stretch>
            </a:blipFill>
          </p:spPr>
        </p:sp>
      </p:grpSp>
      <p:grpSp>
        <p:nvGrpSpPr>
          <p:cNvPr id="10" name="Group 10"/>
          <p:cNvGrpSpPr>
            <a:grpSpLocks noChangeAspect="1"/>
          </p:cNvGrpSpPr>
          <p:nvPr/>
        </p:nvGrpSpPr>
        <p:grpSpPr>
          <a:xfrm>
            <a:off x="8000959" y="5143500"/>
            <a:ext cx="5143521" cy="5143500"/>
            <a:chOff x="0" y="0"/>
            <a:chExt cx="6350025" cy="6350000"/>
          </a:xfrm>
        </p:grpSpPr>
        <p:sp>
          <p:nvSpPr>
            <p:cNvPr id="11" name="Freeform 11"/>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a:stretch>
                <a:fillRect l="-18618" r="-59158"/>
              </a:stretch>
            </a:blipFill>
          </p:spPr>
        </p:sp>
      </p:grpSp>
      <p:grpSp>
        <p:nvGrpSpPr>
          <p:cNvPr id="12" name="Group 12"/>
          <p:cNvGrpSpPr>
            <a:grpSpLocks noChangeAspect="1"/>
          </p:cNvGrpSpPr>
          <p:nvPr/>
        </p:nvGrpSpPr>
        <p:grpSpPr>
          <a:xfrm>
            <a:off x="13144479" y="5143500"/>
            <a:ext cx="5143521" cy="5143500"/>
            <a:chOff x="0" y="0"/>
            <a:chExt cx="6350025" cy="6350000"/>
          </a:xfrm>
        </p:grpSpPr>
        <p:sp>
          <p:nvSpPr>
            <p:cNvPr id="13" name="Freeform 1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5"/>
              <a:stretch>
                <a:fillRect/>
              </a:stretch>
            </a:blipFill>
          </p:spPr>
        </p:sp>
      </p:grpSp>
      <p:sp>
        <p:nvSpPr>
          <p:cNvPr id="14" name="TextBox 14"/>
          <p:cNvSpPr txBox="1"/>
          <p:nvPr/>
        </p:nvSpPr>
        <p:spPr>
          <a:xfrm>
            <a:off x="838200" y="900687"/>
            <a:ext cx="6201124" cy="612155"/>
          </a:xfrm>
          <a:prstGeom prst="rect">
            <a:avLst/>
          </a:prstGeom>
        </p:spPr>
        <p:txBody>
          <a:bodyPr lIns="0" tIns="0" rIns="0" bIns="0" rtlCol="0" anchor="t">
            <a:spAutoFit/>
          </a:bodyPr>
          <a:lstStyle/>
          <a:p>
            <a:pPr marL="0" lvl="0" indent="0">
              <a:lnSpc>
                <a:spcPts val="4600"/>
              </a:lnSpc>
              <a:spcBef>
                <a:spcPct val="0"/>
              </a:spcBef>
            </a:pPr>
            <a:r>
              <a:rPr lang="en-US" sz="4600">
                <a:solidFill>
                  <a:srgbClr val="000000"/>
                </a:solidFill>
                <a:latin typeface="Anton"/>
              </a:rPr>
              <a:t>Green Bay Packers</a:t>
            </a:r>
          </a:p>
        </p:txBody>
      </p:sp>
      <p:sp>
        <p:nvSpPr>
          <p:cNvPr id="15" name="TextBox 15"/>
          <p:cNvSpPr txBox="1"/>
          <p:nvPr/>
        </p:nvSpPr>
        <p:spPr>
          <a:xfrm>
            <a:off x="838200" y="1465217"/>
            <a:ext cx="5923096" cy="701674"/>
          </a:xfrm>
          <a:prstGeom prst="rect">
            <a:avLst/>
          </a:prstGeom>
        </p:spPr>
        <p:txBody>
          <a:bodyPr lIns="0" tIns="0" rIns="0" bIns="0" rtlCol="0" anchor="t">
            <a:spAutoFit/>
          </a:bodyPr>
          <a:lstStyle/>
          <a:p>
            <a:pPr>
              <a:lnSpc>
                <a:spcPts val="2800"/>
              </a:lnSpc>
            </a:pPr>
            <a:r>
              <a:rPr lang="en-US" sz="2000">
                <a:solidFill>
                  <a:srgbClr val="000000"/>
                </a:solidFill>
                <a:latin typeface="Proxima Nova Bold"/>
              </a:rPr>
              <a:t>Lambeau Field</a:t>
            </a:r>
          </a:p>
          <a:p>
            <a:pPr>
              <a:lnSpc>
                <a:spcPts val="2800"/>
              </a:lnSpc>
            </a:pPr>
            <a:r>
              <a:rPr lang="en-US" sz="2000">
                <a:solidFill>
                  <a:srgbClr val="000000"/>
                </a:solidFill>
                <a:latin typeface="Proxima Nova Bold"/>
              </a:rPr>
              <a:t>Green Bay, WI</a:t>
            </a:r>
          </a:p>
        </p:txBody>
      </p:sp>
      <p:sp>
        <p:nvSpPr>
          <p:cNvPr id="16" name="TextBox 16"/>
          <p:cNvSpPr txBox="1"/>
          <p:nvPr/>
        </p:nvSpPr>
        <p:spPr>
          <a:xfrm>
            <a:off x="838200" y="2222500"/>
            <a:ext cx="4880487" cy="349250"/>
          </a:xfrm>
          <a:prstGeom prst="rect">
            <a:avLst/>
          </a:prstGeom>
        </p:spPr>
        <p:txBody>
          <a:bodyPr lIns="0" tIns="0" rIns="0" bIns="0" rtlCol="0" anchor="t">
            <a:spAutoFit/>
          </a:bodyPr>
          <a:lstStyle/>
          <a:p>
            <a:pPr>
              <a:lnSpc>
                <a:spcPts val="2800"/>
              </a:lnSpc>
            </a:pPr>
            <a:r>
              <a:rPr lang="en-US" sz="2000">
                <a:solidFill>
                  <a:srgbClr val="000000"/>
                </a:solidFill>
                <a:latin typeface="Proxima Nova"/>
              </a:rPr>
              <a:t>Concessionaire: Delaware North</a:t>
            </a:r>
          </a:p>
        </p:txBody>
      </p:sp>
      <p:sp>
        <p:nvSpPr>
          <p:cNvPr id="17" name="Freeform 17"/>
          <p:cNvSpPr/>
          <p:nvPr/>
        </p:nvSpPr>
        <p:spPr>
          <a:xfrm>
            <a:off x="17345025" y="5354483"/>
            <a:ext cx="714375" cy="714375"/>
          </a:xfrm>
          <a:custGeom>
            <a:avLst/>
            <a:gdLst/>
            <a:ahLst/>
            <a:cxnLst/>
            <a:rect l="l" t="t" r="r" b="b"/>
            <a:pathLst>
              <a:path w="714375" h="714375">
                <a:moveTo>
                  <a:pt x="0" y="0"/>
                </a:moveTo>
                <a:lnTo>
                  <a:pt x="714375" y="0"/>
                </a:lnTo>
                <a:lnTo>
                  <a:pt x="714375" y="714375"/>
                </a:lnTo>
                <a:lnTo>
                  <a:pt x="0" y="7143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a:off x="12228837" y="5313887"/>
            <a:ext cx="714375" cy="714375"/>
          </a:xfrm>
          <a:custGeom>
            <a:avLst/>
            <a:gdLst/>
            <a:ahLst/>
            <a:cxnLst/>
            <a:rect l="l" t="t" r="r" b="b"/>
            <a:pathLst>
              <a:path w="714375" h="714375">
                <a:moveTo>
                  <a:pt x="0" y="0"/>
                </a:moveTo>
                <a:lnTo>
                  <a:pt x="714375" y="0"/>
                </a:lnTo>
                <a:lnTo>
                  <a:pt x="714375" y="714375"/>
                </a:lnTo>
                <a:lnTo>
                  <a:pt x="0" y="7143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a:off x="13315929" y="4213800"/>
            <a:ext cx="714375" cy="714375"/>
          </a:xfrm>
          <a:custGeom>
            <a:avLst/>
            <a:gdLst/>
            <a:ahLst/>
            <a:cxnLst/>
            <a:rect l="l" t="t" r="r" b="b"/>
            <a:pathLst>
              <a:path w="714375" h="714375">
                <a:moveTo>
                  <a:pt x="0" y="0"/>
                </a:moveTo>
                <a:lnTo>
                  <a:pt x="714375" y="0"/>
                </a:lnTo>
                <a:lnTo>
                  <a:pt x="714375" y="714375"/>
                </a:lnTo>
                <a:lnTo>
                  <a:pt x="0" y="7143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8174249" y="4259931"/>
            <a:ext cx="714375" cy="714375"/>
          </a:xfrm>
          <a:custGeom>
            <a:avLst/>
            <a:gdLst/>
            <a:ahLst/>
            <a:cxnLst/>
            <a:rect l="l" t="t" r="r" b="b"/>
            <a:pathLst>
              <a:path w="714375" h="714375">
                <a:moveTo>
                  <a:pt x="0" y="0"/>
                </a:moveTo>
                <a:lnTo>
                  <a:pt x="714375" y="0"/>
                </a:lnTo>
                <a:lnTo>
                  <a:pt x="714375" y="714375"/>
                </a:lnTo>
                <a:lnTo>
                  <a:pt x="0" y="7143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21" name="Group 21"/>
          <p:cNvGrpSpPr/>
          <p:nvPr/>
        </p:nvGrpSpPr>
        <p:grpSpPr>
          <a:xfrm>
            <a:off x="838200" y="3111371"/>
            <a:ext cx="6476183" cy="5119406"/>
            <a:chOff x="0" y="0"/>
            <a:chExt cx="8634911" cy="6825875"/>
          </a:xfrm>
        </p:grpSpPr>
        <p:sp>
          <p:nvSpPr>
            <p:cNvPr id="22" name="Freeform 22"/>
            <p:cNvSpPr/>
            <p:nvPr/>
          </p:nvSpPr>
          <p:spPr>
            <a:xfrm>
              <a:off x="0" y="0"/>
              <a:ext cx="508000" cy="508000"/>
            </a:xfrm>
            <a:custGeom>
              <a:avLst/>
              <a:gdLst/>
              <a:ahLst/>
              <a:cxnLst/>
              <a:rect l="l" t="t" r="r" b="b"/>
              <a:pathLst>
                <a:path w="508000" h="508000">
                  <a:moveTo>
                    <a:pt x="0" y="0"/>
                  </a:moveTo>
                  <a:lnTo>
                    <a:pt x="508000" y="0"/>
                  </a:lnTo>
                  <a:lnTo>
                    <a:pt x="508000" y="508000"/>
                  </a:lnTo>
                  <a:lnTo>
                    <a:pt x="0" y="5080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Freeform 23"/>
            <p:cNvSpPr/>
            <p:nvPr/>
          </p:nvSpPr>
          <p:spPr>
            <a:xfrm>
              <a:off x="0" y="2232112"/>
              <a:ext cx="508000" cy="508000"/>
            </a:xfrm>
            <a:custGeom>
              <a:avLst/>
              <a:gdLst/>
              <a:ahLst/>
              <a:cxnLst/>
              <a:rect l="l" t="t" r="r" b="b"/>
              <a:pathLst>
                <a:path w="508000" h="508000">
                  <a:moveTo>
                    <a:pt x="0" y="0"/>
                  </a:moveTo>
                  <a:lnTo>
                    <a:pt x="508000" y="0"/>
                  </a:lnTo>
                  <a:lnTo>
                    <a:pt x="508000" y="508000"/>
                  </a:lnTo>
                  <a:lnTo>
                    <a:pt x="0" y="5080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p:cNvSpPr/>
            <p:nvPr/>
          </p:nvSpPr>
          <p:spPr>
            <a:xfrm>
              <a:off x="0" y="4007024"/>
              <a:ext cx="508000" cy="508000"/>
            </a:xfrm>
            <a:custGeom>
              <a:avLst/>
              <a:gdLst/>
              <a:ahLst/>
              <a:cxnLst/>
              <a:rect l="l" t="t" r="r" b="b"/>
              <a:pathLst>
                <a:path w="508000" h="508000">
                  <a:moveTo>
                    <a:pt x="0" y="0"/>
                  </a:moveTo>
                  <a:lnTo>
                    <a:pt x="508000" y="0"/>
                  </a:lnTo>
                  <a:lnTo>
                    <a:pt x="508000" y="508000"/>
                  </a:lnTo>
                  <a:lnTo>
                    <a:pt x="0" y="5080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5" name="Freeform 25"/>
            <p:cNvSpPr/>
            <p:nvPr/>
          </p:nvSpPr>
          <p:spPr>
            <a:xfrm>
              <a:off x="0" y="5781935"/>
              <a:ext cx="508000" cy="508000"/>
            </a:xfrm>
            <a:custGeom>
              <a:avLst/>
              <a:gdLst/>
              <a:ahLst/>
              <a:cxnLst/>
              <a:rect l="l" t="t" r="r" b="b"/>
              <a:pathLst>
                <a:path w="508000" h="508000">
                  <a:moveTo>
                    <a:pt x="0" y="0"/>
                  </a:moveTo>
                  <a:lnTo>
                    <a:pt x="508000" y="0"/>
                  </a:lnTo>
                  <a:lnTo>
                    <a:pt x="508000" y="508000"/>
                  </a:lnTo>
                  <a:lnTo>
                    <a:pt x="0" y="5080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6" name="TextBox 26"/>
            <p:cNvSpPr txBox="1"/>
            <p:nvPr/>
          </p:nvSpPr>
          <p:spPr>
            <a:xfrm>
              <a:off x="737450" y="5791460"/>
              <a:ext cx="7897461" cy="1034415"/>
            </a:xfrm>
            <a:prstGeom prst="rect">
              <a:avLst/>
            </a:prstGeom>
          </p:spPr>
          <p:txBody>
            <a:bodyPr lIns="0" tIns="0" rIns="0" bIns="0" rtlCol="0" anchor="t">
              <a:spAutoFit/>
            </a:bodyPr>
            <a:lstStyle/>
            <a:p>
              <a:pPr>
                <a:lnSpc>
                  <a:spcPts val="2070"/>
                </a:lnSpc>
              </a:pPr>
              <a:r>
                <a:rPr lang="en-US" sz="1800">
                  <a:solidFill>
                    <a:srgbClr val="000000"/>
                  </a:solidFill>
                  <a:latin typeface="Proxima Nova Bold"/>
                </a:rPr>
                <a:t>Mozzarella Stick Sandwich</a:t>
              </a:r>
            </a:p>
            <a:p>
              <a:pPr>
                <a:lnSpc>
                  <a:spcPts val="2070"/>
                </a:lnSpc>
              </a:pPr>
              <a:r>
                <a:rPr lang="en-US" sz="1800">
                  <a:solidFill>
                    <a:srgbClr val="000000"/>
                  </a:solidFill>
                  <a:latin typeface="Proxima Nova"/>
                </a:rPr>
                <a:t>Topped with marinara, pepperoni and shredded mozzarella on sourdough bread.</a:t>
              </a:r>
            </a:p>
          </p:txBody>
        </p:sp>
        <p:sp>
          <p:nvSpPr>
            <p:cNvPr id="27" name="TextBox 27"/>
            <p:cNvSpPr txBox="1"/>
            <p:nvPr/>
          </p:nvSpPr>
          <p:spPr>
            <a:xfrm>
              <a:off x="737450" y="4016549"/>
              <a:ext cx="7897461" cy="1034415"/>
            </a:xfrm>
            <a:prstGeom prst="rect">
              <a:avLst/>
            </a:prstGeom>
          </p:spPr>
          <p:txBody>
            <a:bodyPr lIns="0" tIns="0" rIns="0" bIns="0" rtlCol="0" anchor="t">
              <a:spAutoFit/>
            </a:bodyPr>
            <a:lstStyle/>
            <a:p>
              <a:pPr>
                <a:lnSpc>
                  <a:spcPts val="2070"/>
                </a:lnSpc>
              </a:pPr>
              <a:r>
                <a:rPr lang="en-US" sz="1800">
                  <a:solidFill>
                    <a:srgbClr val="000000"/>
                  </a:solidFill>
                  <a:latin typeface="Proxima Nova Bold"/>
                </a:rPr>
                <a:t>Burnt Ends</a:t>
              </a:r>
            </a:p>
            <a:p>
              <a:pPr>
                <a:lnSpc>
                  <a:spcPts val="2070"/>
                </a:lnSpc>
              </a:pPr>
              <a:r>
                <a:rPr lang="en-US" sz="1800">
                  <a:solidFill>
                    <a:srgbClr val="000000"/>
                  </a:solidFill>
                  <a:latin typeface="Proxima Nova"/>
                </a:rPr>
                <a:t>Caramelized Andouille Johnsonville sausage paired with flavorful BBQ sauce.</a:t>
              </a:r>
            </a:p>
          </p:txBody>
        </p:sp>
        <p:sp>
          <p:nvSpPr>
            <p:cNvPr id="28" name="TextBox 28"/>
            <p:cNvSpPr txBox="1"/>
            <p:nvPr/>
          </p:nvSpPr>
          <p:spPr>
            <a:xfrm>
              <a:off x="737450" y="2241637"/>
              <a:ext cx="7897461" cy="1034415"/>
            </a:xfrm>
            <a:prstGeom prst="rect">
              <a:avLst/>
            </a:prstGeom>
          </p:spPr>
          <p:txBody>
            <a:bodyPr lIns="0" tIns="0" rIns="0" bIns="0" rtlCol="0" anchor="t">
              <a:spAutoFit/>
            </a:bodyPr>
            <a:lstStyle/>
            <a:p>
              <a:pPr>
                <a:lnSpc>
                  <a:spcPts val="2070"/>
                </a:lnSpc>
              </a:pPr>
              <a:r>
                <a:rPr lang="en-US" sz="1800">
                  <a:solidFill>
                    <a:srgbClr val="000000"/>
                  </a:solidFill>
                  <a:latin typeface="Proxima Nova Bold"/>
                </a:rPr>
                <a:t>Garlic Knots</a:t>
              </a:r>
            </a:p>
            <a:p>
              <a:pPr>
                <a:lnSpc>
                  <a:spcPts val="2070"/>
                </a:lnSpc>
              </a:pPr>
              <a:r>
                <a:rPr lang="en-US" sz="1800">
                  <a:solidFill>
                    <a:srgbClr val="000000"/>
                  </a:solidFill>
                  <a:latin typeface="Proxima Nova"/>
                </a:rPr>
                <a:t>Breadstick dough knotted with garlic and parmesan, served with marinara sauce.</a:t>
              </a:r>
            </a:p>
          </p:txBody>
        </p:sp>
        <p:sp>
          <p:nvSpPr>
            <p:cNvPr id="29" name="TextBox 29"/>
            <p:cNvSpPr txBox="1"/>
            <p:nvPr/>
          </p:nvSpPr>
          <p:spPr>
            <a:xfrm>
              <a:off x="737450" y="9525"/>
              <a:ext cx="7897461" cy="1377315"/>
            </a:xfrm>
            <a:prstGeom prst="rect">
              <a:avLst/>
            </a:prstGeom>
          </p:spPr>
          <p:txBody>
            <a:bodyPr lIns="0" tIns="0" rIns="0" bIns="0" rtlCol="0" anchor="t">
              <a:spAutoFit/>
            </a:bodyPr>
            <a:lstStyle/>
            <a:p>
              <a:pPr>
                <a:lnSpc>
                  <a:spcPts val="2070"/>
                </a:lnSpc>
              </a:pPr>
              <a:r>
                <a:rPr lang="en-US" sz="1800">
                  <a:solidFill>
                    <a:srgbClr val="000000"/>
                  </a:solidFill>
                  <a:latin typeface="Proxima Nova Bold"/>
                </a:rPr>
                <a:t>Special Teams Brat</a:t>
              </a:r>
            </a:p>
            <a:p>
              <a:pPr>
                <a:lnSpc>
                  <a:spcPts val="2070"/>
                </a:lnSpc>
              </a:pPr>
              <a:r>
                <a:rPr lang="en-US" sz="1800">
                  <a:solidFill>
                    <a:srgbClr val="000000"/>
                  </a:solidFill>
                  <a:latin typeface="Proxima Nova"/>
                </a:rPr>
                <a:t>Johnsonville brat topped with Coca-Cola-caramelized onions, sauerkraut, bacon and BBQ aioli, all served on a pretzel bun.</a:t>
              </a:r>
            </a:p>
          </p:txBody>
        </p:sp>
      </p:grpSp>
      <p:pic>
        <p:nvPicPr>
          <p:cNvPr id="31" name="Picture 30" descr="A black background with a black square&#10;&#10;Description automatically generated with medium confidence">
            <a:extLst>
              <a:ext uri="{FF2B5EF4-FFF2-40B4-BE49-F238E27FC236}">
                <a16:creationId xmlns:a16="http://schemas.microsoft.com/office/drawing/2014/main" id="{94B296F4-78A8-6484-F408-F64E6BFE39C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65465" y="9213263"/>
            <a:ext cx="1852086" cy="612648"/>
          </a:xfrm>
          <a:prstGeom prst="rect">
            <a:avLst/>
          </a:prstGeom>
        </p:spPr>
      </p:pic>
    </p:spTree>
  </p:cSld>
  <p:clrMapOvr>
    <a:masterClrMapping/>
  </p:clrMapOvr>
  <p:transition>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TotalTime>
  <Words>2125</Words>
  <Application>Microsoft Macintosh PowerPoint</Application>
  <PresentationFormat>Custom</PresentationFormat>
  <Paragraphs>211</Paragraphs>
  <Slides>22</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Anton</vt:lpstr>
      <vt:lpstr>Proxima Nova</vt:lpstr>
      <vt:lpstr>ITC Motter Corpus Condensed</vt:lpstr>
      <vt:lpstr>Quattrocento Bold</vt:lpstr>
      <vt:lpstr>Arial</vt:lpstr>
      <vt:lpstr>Proxima Nova Bold</vt:lpstr>
      <vt:lpstr>Calibri</vt:lpstr>
      <vt:lpstr>Open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NFL CONCESSIONS</dc:title>
  <cp:lastModifiedBy>Chris Lindauer</cp:lastModifiedBy>
  <cp:revision>6</cp:revision>
  <dcterms:created xsi:type="dcterms:W3CDTF">2006-08-16T00:00:00Z</dcterms:created>
  <dcterms:modified xsi:type="dcterms:W3CDTF">2023-09-22T18:57:20Z</dcterms:modified>
  <dc:identifier>DAFvBJ2GpOY</dc:identifier>
</cp:coreProperties>
</file>