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Lst>
  <p:sldSz cx="18288000" cy="10287000"/>
  <p:notesSz cx="6858000" cy="9144000"/>
  <p:embeddedFontLst>
    <p:embeddedFont>
      <p:font typeface="Calibri" panose="020F0502020204030204" pitchFamily="34" charset="0"/>
      <p:regular r:id="rId38"/>
      <p:bold r:id="rId39"/>
      <p:italic r:id="rId40"/>
      <p:boldItalic r:id="rId41"/>
    </p:embeddedFont>
    <p:embeddedFont>
      <p:font typeface="Trebuchet MS" panose="020B0703020202090204" pitchFamily="34" charset="0"/>
      <p:regular r:id="rId42"/>
      <p:bold r:id="rId43"/>
      <p:italic r:id="rId44"/>
    </p:embeddedFont>
    <p:embeddedFont>
      <p:font typeface="Trebuchet MS Bold" panose="020B0703020202090204" pitchFamily="34" charset="0"/>
      <p:regular r:id="rId45"/>
      <p:bold r:id="rId46"/>
      <p:italic r:id="rId47"/>
      <p:boldItalic r:id="rId4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autoAdjust="0"/>
    <p:restoredTop sz="94530" autoAdjust="0"/>
  </p:normalViewPr>
  <p:slideViewPr>
    <p:cSldViewPr>
      <p:cViewPr varScale="1">
        <p:scale>
          <a:sx n="70" d="100"/>
          <a:sy n="70" d="100"/>
        </p:scale>
        <p:origin x="840" y="15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2.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5.fntdata"/><Relationship Id="rId47" Type="http://schemas.openxmlformats.org/officeDocument/2006/relationships/font" Target="fonts/font10.fntdata"/><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3.fntdata"/><Relationship Id="rId45" Type="http://schemas.openxmlformats.org/officeDocument/2006/relationships/font" Target="fonts/font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7.fntdata"/><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6.fntdata"/><Relationship Id="rId48" Type="http://schemas.openxmlformats.org/officeDocument/2006/relationships/font" Target="fonts/font11.fntdata"/><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1.fntdata"/><Relationship Id="rId46" Type="http://schemas.openxmlformats.org/officeDocument/2006/relationships/font" Target="fonts/font9.fntdata"/><Relationship Id="rId20" Type="http://schemas.openxmlformats.org/officeDocument/2006/relationships/slide" Target="slides/slide19.xml"/><Relationship Id="rId41"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11/2/23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11/2/23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11/2/23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11/2/23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11/2/23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11/2/23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11/2/23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11/2/23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11/2/23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11/2/23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1.svg"/><Relationship Id="rId7"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7.xml"/><Relationship Id="rId1" Type="http://schemas.openxmlformats.org/officeDocument/2006/relationships/video" Target="https://www.youtube.com/watch?v=rqW4zNTzBks" TargetMode="External"/><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image" Target="../media/image5.svg"/><Relationship Id="rId7" Type="http://schemas.openxmlformats.org/officeDocument/2006/relationships/image" Target="../media/image24.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11.sv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7.xml"/><Relationship Id="rId1" Type="http://schemas.openxmlformats.org/officeDocument/2006/relationships/video" Target="https://www.youtube.com/watch?v=Q9E7TwNjKZE" TargetMode="External"/><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3" Type="http://schemas.openxmlformats.org/officeDocument/2006/relationships/image" Target="../media/image5.svg"/><Relationship Id="rId7" Type="http://schemas.openxmlformats.org/officeDocument/2006/relationships/image" Target="../media/image25.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11.sv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7.xml"/><Relationship Id="rId1" Type="http://schemas.openxmlformats.org/officeDocument/2006/relationships/video" Target="https://vimeo.com/878381687/c9321695c1" TargetMode="External"/><Relationship Id="rId4" Type="http://schemas.openxmlformats.org/officeDocument/2006/relationships/image" Target="../media/image15.jpeg"/></Relationships>
</file>

<file path=ppt/slides/_rels/slide17.xml.rels><?xml version="1.0" encoding="UTF-8" standalone="yes"?>
<Relationships xmlns="http://schemas.openxmlformats.org/package/2006/relationships"><Relationship Id="rId3" Type="http://schemas.openxmlformats.org/officeDocument/2006/relationships/image" Target="../media/image11.svg"/><Relationship Id="rId7" Type="http://schemas.openxmlformats.org/officeDocument/2006/relationships/image" Target="../media/image33.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32.png"/><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4.pn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svg"/></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7.xml"/><Relationship Id="rId1" Type="http://schemas.openxmlformats.org/officeDocument/2006/relationships/video" Target="https://www.youtube.com/watch?v=70pEg10w7ow" TargetMode="External"/><Relationship Id="rId4" Type="http://schemas.openxmlformats.org/officeDocument/2006/relationships/image" Target="../media/image15.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svg"/></Relationships>
</file>

<file path=ppt/slides/_rels/slide20.xml.rels><?xml version="1.0" encoding="UTF-8" standalone="yes"?>
<Relationships xmlns="http://schemas.openxmlformats.org/package/2006/relationships"><Relationship Id="rId3" Type="http://schemas.openxmlformats.org/officeDocument/2006/relationships/image" Target="../media/image11.svg"/><Relationship Id="rId7" Type="http://schemas.openxmlformats.org/officeDocument/2006/relationships/image" Target="../media/image37.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6.png"/><Relationship Id="rId4" Type="http://schemas.openxmlformats.org/officeDocument/2006/relationships/image" Target="../media/image35.png"/></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7.xml"/><Relationship Id="rId1" Type="http://schemas.openxmlformats.org/officeDocument/2006/relationships/video" Target="https://www.youtube.com/watch?v=Sd4OKc_Xm4Q" TargetMode="External"/><Relationship Id="rId4" Type="http://schemas.openxmlformats.org/officeDocument/2006/relationships/image" Target="../media/image15.jpeg"/></Relationships>
</file>

<file path=ppt/slides/_rels/slide22.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41.pn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svg"/></Relationships>
</file>

<file path=ppt/slides/_rels/slide2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7.xml"/><Relationship Id="rId1" Type="http://schemas.openxmlformats.org/officeDocument/2006/relationships/video" Target="https://youtu.be/6BkA6dDfcgw" TargetMode="External"/><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3" Type="http://schemas.openxmlformats.org/officeDocument/2006/relationships/image" Target="../media/image11.svg"/><Relationship Id="rId7" Type="http://schemas.openxmlformats.org/officeDocument/2006/relationships/image" Target="../media/image44.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43.png"/><Relationship Id="rId5" Type="http://schemas.openxmlformats.org/officeDocument/2006/relationships/image" Target="../media/image6.png"/><Relationship Id="rId4" Type="http://schemas.openxmlformats.org/officeDocument/2006/relationships/image" Target="../media/image42.png"/></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7.xml"/><Relationship Id="rId1" Type="http://schemas.openxmlformats.org/officeDocument/2006/relationships/video" Target="https://www.youtube.com/watch?v=o_mBMq7Oue8" TargetMode="External"/><Relationship Id="rId4" Type="http://schemas.openxmlformats.org/officeDocument/2006/relationships/image" Target="../media/image15.jpe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45.pn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svg"/></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7.xml"/><Relationship Id="rId1" Type="http://schemas.openxmlformats.org/officeDocument/2006/relationships/video" Target="https://www.youtube.com/watch?v=kiW18iexplU&amp;t=1s" TargetMode="External"/><Relationship Id="rId4" Type="http://schemas.openxmlformats.org/officeDocument/2006/relationships/image" Target="../media/image15.jpeg"/></Relationships>
</file>

<file path=ppt/slides/_rels/slide29.xml.rels><?xml version="1.0" encoding="UTF-8" standalone="yes"?>
<Relationships xmlns="http://schemas.openxmlformats.org/package/2006/relationships"><Relationship Id="rId3" Type="http://schemas.openxmlformats.org/officeDocument/2006/relationships/image" Target="../media/image11.svg"/><Relationship Id="rId7" Type="http://schemas.openxmlformats.org/officeDocument/2006/relationships/image" Target="../media/image48.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6.png"/><Relationship Id="rId4" Type="http://schemas.openxmlformats.org/officeDocument/2006/relationships/image" Target="../media/image46.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image" Target="../media/image5.svg"/></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7.xml"/><Relationship Id="rId1" Type="http://schemas.openxmlformats.org/officeDocument/2006/relationships/video" Target="https://www.youtube.com/watch?v=VM1dy5exQoA" TargetMode="External"/><Relationship Id="rId4" Type="http://schemas.openxmlformats.org/officeDocument/2006/relationships/image" Target="../media/image15.jpeg"/></Relationships>
</file>

<file path=ppt/slides/_rels/slide3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51.png"/><Relationship Id="rId4" Type="http://schemas.openxmlformats.org/officeDocument/2006/relationships/image" Target="../media/image50.png"/></Relationships>
</file>

<file path=ppt/slides/_rels/slide35.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51.png"/><Relationship Id="rId4" Type="http://schemas.openxmlformats.org/officeDocument/2006/relationships/image" Target="../media/image50.png"/></Relationships>
</file>

<file path=ppt/slides/_rels/slide36.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51.png"/><Relationship Id="rId4" Type="http://schemas.openxmlformats.org/officeDocument/2006/relationships/image" Target="../media/image50.png"/></Relationships>
</file>

<file path=ppt/slides/_rels/slide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hyperlink" Target="https://cbssports.com/nba/teams/" TargetMode="External"/><Relationship Id="rId5" Type="http://schemas.openxmlformats.org/officeDocument/2006/relationships/image" Target="../media/image9.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11.svg"/><Relationship Id="rId7" Type="http://schemas.openxmlformats.org/officeDocument/2006/relationships/image" Target="../media/image14.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6.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7.xml"/><Relationship Id="rId1" Type="http://schemas.openxmlformats.org/officeDocument/2006/relationships/video" Target="https://www.youtube.com/watch?v=yAxmdr6qIGQ" TargetMode="External"/><Relationship Id="rId4" Type="http://schemas.openxmlformats.org/officeDocument/2006/relationships/image" Target="../media/image15.jpe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19.pn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0.pn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sv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7.xml"/><Relationship Id="rId1" Type="http://schemas.openxmlformats.org/officeDocument/2006/relationships/video" Target="https://www.youtube.com/watch?v=kEgQsefDxYo" TargetMode="External"/><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482113" cy="10287000"/>
            <a:chOff x="0" y="0"/>
            <a:chExt cx="24642818" cy="13716000"/>
          </a:xfrm>
        </p:grpSpPr>
        <p:pic>
          <p:nvPicPr>
            <p:cNvPr id="3" name="Picture 3"/>
            <p:cNvPicPr>
              <a:picLocks noChangeAspect="1"/>
            </p:cNvPicPr>
            <p:nvPr/>
          </p:nvPicPr>
          <p:blipFill>
            <a:blip r:embed="rId2"/>
            <a:srcRect t="6431" b="6431"/>
            <a:stretch>
              <a:fillRect/>
            </a:stretch>
          </p:blipFill>
          <p:spPr>
            <a:xfrm>
              <a:off x="0" y="0"/>
              <a:ext cx="24642818" cy="13716000"/>
            </a:xfrm>
            <a:prstGeom prst="rect">
              <a:avLst/>
            </a:prstGeom>
          </p:spPr>
        </p:pic>
      </p:grpSp>
      <p:sp>
        <p:nvSpPr>
          <p:cNvPr id="4" name="Freeform 4"/>
          <p:cNvSpPr/>
          <p:nvPr/>
        </p:nvSpPr>
        <p:spPr>
          <a:xfrm>
            <a:off x="7854137" y="3739790"/>
            <a:ext cx="1019532" cy="550122"/>
          </a:xfrm>
          <a:custGeom>
            <a:avLst/>
            <a:gdLst/>
            <a:ahLst/>
            <a:cxnLst/>
            <a:rect l="l" t="t" r="r" b="b"/>
            <a:pathLst>
              <a:path w="1019532" h="550122">
                <a:moveTo>
                  <a:pt x="0" y="0"/>
                </a:moveTo>
                <a:lnTo>
                  <a:pt x="1019532" y="0"/>
                </a:lnTo>
                <a:lnTo>
                  <a:pt x="1019532" y="550122"/>
                </a:lnTo>
                <a:lnTo>
                  <a:pt x="0" y="550122"/>
                </a:lnTo>
                <a:lnTo>
                  <a:pt x="0" y="0"/>
                </a:lnTo>
                <a:close/>
              </a:path>
            </a:pathLst>
          </a:custGeom>
          <a:blipFill>
            <a:blip r:embed="rId3"/>
            <a:stretch>
              <a:fillRect/>
            </a:stretch>
          </a:blipFill>
        </p:spPr>
        <p:txBody>
          <a:bodyPr/>
          <a:lstStyle/>
          <a:p>
            <a:endParaRPr lang="en-US"/>
          </a:p>
        </p:txBody>
      </p:sp>
      <p:sp>
        <p:nvSpPr>
          <p:cNvPr id="5" name="TextBox 5"/>
          <p:cNvSpPr txBox="1"/>
          <p:nvPr/>
        </p:nvSpPr>
        <p:spPr>
          <a:xfrm>
            <a:off x="501831" y="1273172"/>
            <a:ext cx="10206554" cy="1463598"/>
          </a:xfrm>
          <a:prstGeom prst="rect">
            <a:avLst/>
          </a:prstGeom>
        </p:spPr>
        <p:txBody>
          <a:bodyPr lIns="0" tIns="0" rIns="0" bIns="0" rtlCol="0" anchor="t">
            <a:spAutoFit/>
          </a:bodyPr>
          <a:lstStyle/>
          <a:p>
            <a:pPr>
              <a:lnSpc>
                <a:spcPts val="9861"/>
              </a:lnSpc>
            </a:pPr>
            <a:r>
              <a:rPr lang="en-US" sz="13696" spc="-684">
                <a:solidFill>
                  <a:srgbClr val="FFFFFF"/>
                </a:solidFill>
                <a:latin typeface="Trebuchet MS Bold"/>
              </a:rPr>
              <a:t>nike x nba</a:t>
            </a:r>
          </a:p>
        </p:txBody>
      </p:sp>
      <p:sp>
        <p:nvSpPr>
          <p:cNvPr id="6" name="TextBox 6"/>
          <p:cNvSpPr txBox="1"/>
          <p:nvPr/>
        </p:nvSpPr>
        <p:spPr>
          <a:xfrm>
            <a:off x="501831" y="2847606"/>
            <a:ext cx="10735125" cy="3185698"/>
          </a:xfrm>
          <a:prstGeom prst="rect">
            <a:avLst/>
          </a:prstGeom>
        </p:spPr>
        <p:txBody>
          <a:bodyPr lIns="0" tIns="0" rIns="0" bIns="0" rtlCol="0" anchor="t">
            <a:spAutoFit/>
          </a:bodyPr>
          <a:lstStyle/>
          <a:p>
            <a:pPr>
              <a:lnSpc>
                <a:spcPts val="6342"/>
              </a:lnSpc>
            </a:pPr>
            <a:r>
              <a:rPr lang="en-US" sz="4530" spc="543">
                <a:solidFill>
                  <a:srgbClr val="FFFFFF"/>
                </a:solidFill>
                <a:latin typeface="Trebuchet MS Bold"/>
              </a:rPr>
              <a:t>CITY COLLECTION UNIFORMS</a:t>
            </a:r>
          </a:p>
          <a:p>
            <a:pPr>
              <a:lnSpc>
                <a:spcPts val="6342"/>
              </a:lnSpc>
            </a:pPr>
            <a:r>
              <a:rPr lang="en-US" sz="4530" spc="543">
                <a:solidFill>
                  <a:srgbClr val="FFFFFF"/>
                </a:solidFill>
                <a:latin typeface="Trebuchet MS Bold"/>
              </a:rPr>
              <a:t>2023-24 NBA SEASON</a:t>
            </a:r>
          </a:p>
          <a:p>
            <a:pPr>
              <a:lnSpc>
                <a:spcPts val="6342"/>
              </a:lnSpc>
            </a:pPr>
            <a:endParaRPr lang="en-US" sz="4530" spc="543">
              <a:solidFill>
                <a:srgbClr val="FFFFFF"/>
              </a:solidFill>
              <a:latin typeface="Trebuchet MS Bold"/>
            </a:endParaRPr>
          </a:p>
          <a:p>
            <a:pPr>
              <a:lnSpc>
                <a:spcPts val="6342"/>
              </a:lnSpc>
              <a:spcBef>
                <a:spcPct val="0"/>
              </a:spcBef>
            </a:pPr>
            <a:endParaRPr lang="en-US" sz="4530" spc="543">
              <a:solidFill>
                <a:srgbClr val="FFFFFF"/>
              </a:solidFill>
              <a:latin typeface="Trebuchet MS Bold"/>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2700000">
            <a:off x="7112499" y="-2266261"/>
            <a:ext cx="12258049" cy="12258049"/>
          </a:xfrm>
          <a:custGeom>
            <a:avLst/>
            <a:gdLst/>
            <a:ahLst/>
            <a:cxnLst/>
            <a:rect l="l" t="t" r="r" b="b"/>
            <a:pathLst>
              <a:path w="12258049" h="12258049">
                <a:moveTo>
                  <a:pt x="0" y="0"/>
                </a:moveTo>
                <a:lnTo>
                  <a:pt x="12258049" y="0"/>
                </a:lnTo>
                <a:lnTo>
                  <a:pt x="12258049" y="12258050"/>
                </a:lnTo>
                <a:lnTo>
                  <a:pt x="0" y="12258050"/>
                </a:lnTo>
                <a:lnTo>
                  <a:pt x="0" y="0"/>
                </a:lnTo>
                <a:close/>
              </a:path>
            </a:pathLst>
          </a:custGeom>
          <a:blipFill>
            <a:blip r:embed="rId2">
              <a:alphaModFix amt="8999"/>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3" name="Group 3"/>
          <p:cNvGrpSpPr/>
          <p:nvPr/>
        </p:nvGrpSpPr>
        <p:grpSpPr>
          <a:xfrm>
            <a:off x="8832140" y="340607"/>
            <a:ext cx="3871730" cy="3555377"/>
            <a:chOff x="0" y="0"/>
            <a:chExt cx="5162307" cy="4740503"/>
          </a:xfrm>
        </p:grpSpPr>
        <p:pic>
          <p:nvPicPr>
            <p:cNvPr id="4" name="Picture 4"/>
            <p:cNvPicPr>
              <a:picLocks noChangeAspect="1"/>
            </p:cNvPicPr>
            <p:nvPr/>
          </p:nvPicPr>
          <p:blipFill>
            <a:blip r:embed="rId4"/>
            <a:srcRect l="17707" t="9919" r="18985" b="11197"/>
            <a:stretch>
              <a:fillRect/>
            </a:stretch>
          </p:blipFill>
          <p:spPr>
            <a:xfrm>
              <a:off x="0" y="0"/>
              <a:ext cx="5162307" cy="4740503"/>
            </a:xfrm>
            <a:prstGeom prst="rect">
              <a:avLst/>
            </a:prstGeom>
          </p:spPr>
        </p:pic>
      </p:grpSp>
      <p:sp>
        <p:nvSpPr>
          <p:cNvPr id="5" name="TextBox 5"/>
          <p:cNvSpPr txBox="1"/>
          <p:nvPr/>
        </p:nvSpPr>
        <p:spPr>
          <a:xfrm>
            <a:off x="8878900" y="6126613"/>
            <a:ext cx="3616144" cy="1402164"/>
          </a:xfrm>
          <a:prstGeom prst="rect">
            <a:avLst/>
          </a:prstGeom>
        </p:spPr>
        <p:txBody>
          <a:bodyPr lIns="0" tIns="0" rIns="0" bIns="0" rtlCol="0" anchor="t">
            <a:spAutoFit/>
          </a:bodyPr>
          <a:lstStyle/>
          <a:p>
            <a:pPr>
              <a:lnSpc>
                <a:spcPts val="9138"/>
              </a:lnSpc>
            </a:pPr>
            <a:endParaRPr/>
          </a:p>
        </p:txBody>
      </p:sp>
      <p:grpSp>
        <p:nvGrpSpPr>
          <p:cNvPr id="6" name="Group 6"/>
          <p:cNvGrpSpPr/>
          <p:nvPr/>
        </p:nvGrpSpPr>
        <p:grpSpPr>
          <a:xfrm>
            <a:off x="0" y="0"/>
            <a:ext cx="7781347" cy="10287000"/>
            <a:chOff x="0" y="0"/>
            <a:chExt cx="10375129" cy="13716000"/>
          </a:xfrm>
        </p:grpSpPr>
        <p:pic>
          <p:nvPicPr>
            <p:cNvPr id="7" name="Picture 7"/>
            <p:cNvPicPr>
              <a:picLocks noChangeAspect="1"/>
            </p:cNvPicPr>
            <p:nvPr/>
          </p:nvPicPr>
          <p:blipFill>
            <a:blip r:embed="rId5"/>
            <a:srcRect l="11726" t="8931" r="10713" b="15525"/>
            <a:stretch>
              <a:fillRect/>
            </a:stretch>
          </p:blipFill>
          <p:spPr>
            <a:xfrm>
              <a:off x="0" y="0"/>
              <a:ext cx="10375129" cy="13716000"/>
            </a:xfrm>
            <a:prstGeom prst="rect">
              <a:avLst/>
            </a:prstGeom>
          </p:spPr>
        </p:pic>
      </p:grpSp>
      <p:grpSp>
        <p:nvGrpSpPr>
          <p:cNvPr id="8" name="Group 8"/>
          <p:cNvGrpSpPr/>
          <p:nvPr/>
        </p:nvGrpSpPr>
        <p:grpSpPr>
          <a:xfrm>
            <a:off x="14257075" y="3895984"/>
            <a:ext cx="4790256" cy="6391016"/>
            <a:chOff x="0" y="0"/>
            <a:chExt cx="6387009" cy="8521354"/>
          </a:xfrm>
        </p:grpSpPr>
        <p:pic>
          <p:nvPicPr>
            <p:cNvPr id="9" name="Picture 9"/>
            <p:cNvPicPr>
              <a:picLocks noChangeAspect="1"/>
            </p:cNvPicPr>
            <p:nvPr/>
          </p:nvPicPr>
          <p:blipFill>
            <a:blip r:embed="rId6"/>
            <a:srcRect l="4762" r="4762" b="18535"/>
            <a:stretch>
              <a:fillRect/>
            </a:stretch>
          </p:blipFill>
          <p:spPr>
            <a:xfrm>
              <a:off x="0" y="0"/>
              <a:ext cx="6387009" cy="8521354"/>
            </a:xfrm>
            <a:prstGeom prst="rect">
              <a:avLst/>
            </a:prstGeom>
          </p:spPr>
        </p:pic>
      </p:grpSp>
      <p:sp>
        <p:nvSpPr>
          <p:cNvPr id="10" name="Freeform 10"/>
          <p:cNvSpPr/>
          <p:nvPr/>
        </p:nvSpPr>
        <p:spPr>
          <a:xfrm>
            <a:off x="16861693" y="340607"/>
            <a:ext cx="652502" cy="688093"/>
          </a:xfrm>
          <a:custGeom>
            <a:avLst/>
            <a:gdLst/>
            <a:ahLst/>
            <a:cxnLst/>
            <a:rect l="l" t="t" r="r" b="b"/>
            <a:pathLst>
              <a:path w="652502" h="688093">
                <a:moveTo>
                  <a:pt x="0" y="0"/>
                </a:moveTo>
                <a:lnTo>
                  <a:pt x="652502" y="0"/>
                </a:lnTo>
                <a:lnTo>
                  <a:pt x="652502" y="688093"/>
                </a:lnTo>
                <a:lnTo>
                  <a:pt x="0" y="688093"/>
                </a:lnTo>
                <a:lnTo>
                  <a:pt x="0" y="0"/>
                </a:lnTo>
                <a:close/>
              </a:path>
            </a:pathLst>
          </a:custGeom>
          <a:blipFill>
            <a:blip r:embed="rId7"/>
            <a:stretch>
              <a:fillRect/>
            </a:stretch>
          </a:blipFill>
        </p:spPr>
        <p:txBody>
          <a:bodyPr/>
          <a:lstStyle/>
          <a:p>
            <a:endParaRPr lang="en-US"/>
          </a:p>
        </p:txBody>
      </p:sp>
      <p:sp>
        <p:nvSpPr>
          <p:cNvPr id="11" name="TextBox 11"/>
          <p:cNvSpPr txBox="1"/>
          <p:nvPr/>
        </p:nvSpPr>
        <p:spPr>
          <a:xfrm>
            <a:off x="13390984" y="2178337"/>
            <a:ext cx="4307646" cy="1855470"/>
          </a:xfrm>
          <a:prstGeom prst="rect">
            <a:avLst/>
          </a:prstGeom>
        </p:spPr>
        <p:txBody>
          <a:bodyPr lIns="0" tIns="0" rIns="0" bIns="0" rtlCol="0" anchor="t">
            <a:spAutoFit/>
          </a:bodyPr>
          <a:lstStyle/>
          <a:p>
            <a:pPr algn="just">
              <a:lnSpc>
                <a:spcPts val="3719"/>
              </a:lnSpc>
            </a:pPr>
            <a:r>
              <a:rPr lang="en-US" sz="2399" spc="81">
                <a:solidFill>
                  <a:srgbClr val="000000"/>
                </a:solidFill>
                <a:latin typeface="Trebuchet MS"/>
              </a:rPr>
              <a:t>The custom font in the Mavs wordmark is a tribute to vintage Texas R&amp;B album covers.</a:t>
            </a:r>
          </a:p>
        </p:txBody>
      </p:sp>
      <p:sp>
        <p:nvSpPr>
          <p:cNvPr id="12" name="TextBox 12"/>
          <p:cNvSpPr txBox="1"/>
          <p:nvPr/>
        </p:nvSpPr>
        <p:spPr>
          <a:xfrm>
            <a:off x="13378368" y="226307"/>
            <a:ext cx="2970267" cy="915059"/>
          </a:xfrm>
          <a:prstGeom prst="rect">
            <a:avLst/>
          </a:prstGeom>
        </p:spPr>
        <p:txBody>
          <a:bodyPr lIns="0" tIns="0" rIns="0" bIns="0" rtlCol="0" anchor="t">
            <a:spAutoFit/>
          </a:bodyPr>
          <a:lstStyle/>
          <a:p>
            <a:pPr>
              <a:lnSpc>
                <a:spcPts val="7840"/>
              </a:lnSpc>
              <a:spcBef>
                <a:spcPct val="0"/>
              </a:spcBef>
            </a:pPr>
            <a:r>
              <a:rPr lang="en-US" sz="5600" spc="509" dirty="0" err="1">
                <a:solidFill>
                  <a:srgbClr val="000000"/>
                </a:solidFill>
                <a:latin typeface="Trebuchet MS Bold"/>
              </a:rPr>
              <a:t>dallas</a:t>
            </a:r>
            <a:endParaRPr lang="en-US" sz="5600" spc="509" dirty="0">
              <a:solidFill>
                <a:srgbClr val="000000"/>
              </a:solidFill>
              <a:latin typeface="Trebuchet MS Bold"/>
            </a:endParaRPr>
          </a:p>
        </p:txBody>
      </p:sp>
      <p:sp>
        <p:nvSpPr>
          <p:cNvPr id="13" name="TextBox 13"/>
          <p:cNvSpPr txBox="1"/>
          <p:nvPr/>
        </p:nvSpPr>
        <p:spPr>
          <a:xfrm>
            <a:off x="8825504" y="4490358"/>
            <a:ext cx="5347695" cy="5642891"/>
          </a:xfrm>
          <a:prstGeom prst="rect">
            <a:avLst/>
          </a:prstGeom>
        </p:spPr>
        <p:txBody>
          <a:bodyPr wrap="square" lIns="0" tIns="0" rIns="0" bIns="0" rtlCol="0" anchor="t">
            <a:spAutoFit/>
          </a:bodyPr>
          <a:lstStyle/>
          <a:p>
            <a:pPr>
              <a:lnSpc>
                <a:spcPts val="3719"/>
              </a:lnSpc>
            </a:pPr>
            <a:r>
              <a:rPr lang="en-US" sz="2300" spc="81" dirty="0">
                <a:solidFill>
                  <a:srgbClr val="000000"/>
                </a:solidFill>
                <a:latin typeface="Trebuchet MS"/>
              </a:rPr>
              <a:t>The Mavs’ 23-24 City Edition uniform honors 150 years of rich cultural American Rhythm &amp; Blues history by partnering with Grammy winning artist &amp; Texas native Leon Bridges.</a:t>
            </a:r>
          </a:p>
          <a:p>
            <a:pPr>
              <a:lnSpc>
                <a:spcPts val="3719"/>
              </a:lnSpc>
            </a:pPr>
            <a:endParaRPr lang="en-US" sz="2300" spc="81" dirty="0">
              <a:solidFill>
                <a:srgbClr val="000000"/>
              </a:solidFill>
              <a:latin typeface="Trebuchet MS"/>
            </a:endParaRPr>
          </a:p>
          <a:p>
            <a:pPr>
              <a:lnSpc>
                <a:spcPts val="3719"/>
              </a:lnSpc>
            </a:pPr>
            <a:r>
              <a:rPr lang="en-US" sz="2300" spc="81" dirty="0">
                <a:solidFill>
                  <a:srgbClr val="000000"/>
                </a:solidFill>
                <a:latin typeface="Trebuchet MS"/>
              </a:rPr>
              <a:t>The collaboration serves as a tribute to the North Texas history-making musicians and the cultural movement they helped create. It’s a Bridge from the past to the present. </a:t>
            </a:r>
          </a:p>
          <a:p>
            <a:pPr>
              <a:lnSpc>
                <a:spcPts val="3719"/>
              </a:lnSpc>
            </a:pPr>
            <a:endParaRPr lang="en-US" sz="2300" spc="81" dirty="0">
              <a:solidFill>
                <a:srgbClr val="000000"/>
              </a:solidFill>
              <a:latin typeface="Trebuchet MS"/>
            </a:endParaRPr>
          </a:p>
        </p:txBody>
      </p:sp>
      <p:sp>
        <p:nvSpPr>
          <p:cNvPr id="14" name="TextBox 14"/>
          <p:cNvSpPr txBox="1"/>
          <p:nvPr/>
        </p:nvSpPr>
        <p:spPr>
          <a:xfrm>
            <a:off x="13390984" y="1074667"/>
            <a:ext cx="7593920" cy="915059"/>
          </a:xfrm>
          <a:prstGeom prst="rect">
            <a:avLst/>
          </a:prstGeom>
        </p:spPr>
        <p:txBody>
          <a:bodyPr lIns="0" tIns="0" rIns="0" bIns="0" rtlCol="0" anchor="t">
            <a:spAutoFit/>
          </a:bodyPr>
          <a:lstStyle/>
          <a:p>
            <a:pPr>
              <a:lnSpc>
                <a:spcPts val="7840"/>
              </a:lnSpc>
              <a:spcBef>
                <a:spcPct val="0"/>
              </a:spcBef>
            </a:pPr>
            <a:r>
              <a:rPr lang="en-US" sz="5600" spc="509" dirty="0">
                <a:solidFill>
                  <a:srgbClr val="000000"/>
                </a:solidFill>
                <a:latin typeface="Trebuchet MS Bold"/>
              </a:rPr>
              <a:t>mavericks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28700" y="617700"/>
            <a:ext cx="5115452" cy="751840"/>
          </a:xfrm>
          <a:prstGeom prst="rect">
            <a:avLst/>
          </a:prstGeom>
        </p:spPr>
        <p:txBody>
          <a:bodyPr lIns="0" tIns="0" rIns="0" bIns="0" rtlCol="0" anchor="t">
            <a:spAutoFit/>
          </a:bodyPr>
          <a:lstStyle/>
          <a:p>
            <a:pPr>
              <a:lnSpc>
                <a:spcPts val="5600"/>
              </a:lnSpc>
            </a:pPr>
            <a:r>
              <a:rPr lang="en-US" sz="5600" spc="386">
                <a:solidFill>
                  <a:srgbClr val="000000"/>
                </a:solidFill>
                <a:latin typeface="Trebuchet MS Bold"/>
              </a:rPr>
              <a:t>dallas</a:t>
            </a:r>
          </a:p>
        </p:txBody>
      </p:sp>
      <p:sp>
        <p:nvSpPr>
          <p:cNvPr id="3" name="TextBox 3"/>
          <p:cNvSpPr txBox="1"/>
          <p:nvPr/>
        </p:nvSpPr>
        <p:spPr>
          <a:xfrm>
            <a:off x="9721907" y="9162297"/>
            <a:ext cx="7537393" cy="751840"/>
          </a:xfrm>
          <a:prstGeom prst="rect">
            <a:avLst/>
          </a:prstGeom>
        </p:spPr>
        <p:txBody>
          <a:bodyPr lIns="0" tIns="0" rIns="0" bIns="0" rtlCol="0" anchor="t">
            <a:spAutoFit/>
          </a:bodyPr>
          <a:lstStyle/>
          <a:p>
            <a:pPr algn="r">
              <a:lnSpc>
                <a:spcPts val="5600"/>
              </a:lnSpc>
            </a:pPr>
            <a:r>
              <a:rPr lang="en-US" sz="5600" spc="1680">
                <a:solidFill>
                  <a:srgbClr val="000000"/>
                </a:solidFill>
                <a:latin typeface="Trebuchet MS Bold"/>
              </a:rPr>
              <a:t>mavericks</a:t>
            </a:r>
          </a:p>
        </p:txBody>
      </p:sp>
      <p:grpSp>
        <p:nvGrpSpPr>
          <p:cNvPr id="4" name="Group 4"/>
          <p:cNvGrpSpPr/>
          <p:nvPr/>
        </p:nvGrpSpPr>
        <p:grpSpPr>
          <a:xfrm>
            <a:off x="7575578" y="1381878"/>
            <a:ext cx="13099107" cy="2821179"/>
            <a:chOff x="0" y="0"/>
            <a:chExt cx="2530168" cy="544927"/>
          </a:xfrm>
        </p:grpSpPr>
        <p:sp>
          <p:nvSpPr>
            <p:cNvPr id="5" name="Freeform 5"/>
            <p:cNvSpPr/>
            <p:nvPr/>
          </p:nvSpPr>
          <p:spPr>
            <a:xfrm>
              <a:off x="0" y="0"/>
              <a:ext cx="2530168" cy="544927"/>
            </a:xfrm>
            <a:custGeom>
              <a:avLst/>
              <a:gdLst/>
              <a:ahLst/>
              <a:cxnLst/>
              <a:rect l="l" t="t" r="r" b="b"/>
              <a:pathLst>
                <a:path w="2530168" h="544927">
                  <a:moveTo>
                    <a:pt x="0" y="0"/>
                  </a:moveTo>
                  <a:lnTo>
                    <a:pt x="2530168" y="0"/>
                  </a:lnTo>
                  <a:lnTo>
                    <a:pt x="2530168" y="544927"/>
                  </a:lnTo>
                  <a:lnTo>
                    <a:pt x="0" y="544927"/>
                  </a:lnTo>
                  <a:close/>
                </a:path>
              </a:pathLst>
            </a:custGeom>
            <a:solidFill>
              <a:srgbClr val="777777">
                <a:alpha val="10980"/>
              </a:srgbClr>
            </a:solidFill>
          </p:spPr>
          <p:txBody>
            <a:bodyPr/>
            <a:lstStyle/>
            <a:p>
              <a:endParaRPr lang="en-US"/>
            </a:p>
          </p:txBody>
        </p:sp>
      </p:grpSp>
      <p:grpSp>
        <p:nvGrpSpPr>
          <p:cNvPr id="6" name="Group 6"/>
          <p:cNvGrpSpPr/>
          <p:nvPr/>
        </p:nvGrpSpPr>
        <p:grpSpPr>
          <a:xfrm>
            <a:off x="-3013990" y="6150618"/>
            <a:ext cx="12608393" cy="2821179"/>
            <a:chOff x="0" y="0"/>
            <a:chExt cx="2435384" cy="544927"/>
          </a:xfrm>
        </p:grpSpPr>
        <p:sp>
          <p:nvSpPr>
            <p:cNvPr id="7" name="Freeform 7"/>
            <p:cNvSpPr/>
            <p:nvPr/>
          </p:nvSpPr>
          <p:spPr>
            <a:xfrm>
              <a:off x="0" y="0"/>
              <a:ext cx="2435384" cy="544927"/>
            </a:xfrm>
            <a:custGeom>
              <a:avLst/>
              <a:gdLst/>
              <a:ahLst/>
              <a:cxnLst/>
              <a:rect l="l" t="t" r="r" b="b"/>
              <a:pathLst>
                <a:path w="2435384" h="544927">
                  <a:moveTo>
                    <a:pt x="0" y="0"/>
                  </a:moveTo>
                  <a:lnTo>
                    <a:pt x="2435384" y="0"/>
                  </a:lnTo>
                  <a:lnTo>
                    <a:pt x="2435384" y="544927"/>
                  </a:lnTo>
                  <a:lnTo>
                    <a:pt x="0" y="544927"/>
                  </a:lnTo>
                  <a:close/>
                </a:path>
              </a:pathLst>
            </a:custGeom>
            <a:solidFill>
              <a:srgbClr val="777777">
                <a:alpha val="10980"/>
              </a:srgbClr>
            </a:solidFill>
          </p:spPr>
          <p:txBody>
            <a:bodyPr/>
            <a:lstStyle/>
            <a:p>
              <a:endParaRPr lang="en-US"/>
            </a:p>
          </p:txBody>
        </p:sp>
      </p:grpSp>
      <p:sp>
        <p:nvSpPr>
          <p:cNvPr id="8" name="AutoShape 8"/>
          <p:cNvSpPr/>
          <p:nvPr/>
        </p:nvSpPr>
        <p:spPr>
          <a:xfrm>
            <a:off x="-1140534" y="467250"/>
            <a:ext cx="19428534" cy="0"/>
          </a:xfrm>
          <a:prstGeom prst="line">
            <a:avLst/>
          </a:prstGeom>
          <a:ln w="85725" cap="flat">
            <a:solidFill>
              <a:srgbClr val="000000"/>
            </a:solidFill>
            <a:prstDash val="solid"/>
            <a:headEnd type="none" w="sm" len="sm"/>
            <a:tailEnd type="none" w="sm" len="sm"/>
          </a:ln>
        </p:spPr>
        <p:txBody>
          <a:bodyPr/>
          <a:lstStyle/>
          <a:p>
            <a:endParaRPr lang="en-US"/>
          </a:p>
        </p:txBody>
      </p:sp>
      <p:sp>
        <p:nvSpPr>
          <p:cNvPr id="9" name="AutoShape 9"/>
          <p:cNvSpPr/>
          <p:nvPr/>
        </p:nvSpPr>
        <p:spPr>
          <a:xfrm>
            <a:off x="-507803" y="9901237"/>
            <a:ext cx="19428534" cy="0"/>
          </a:xfrm>
          <a:prstGeom prst="line">
            <a:avLst/>
          </a:prstGeom>
          <a:ln w="85725" cap="flat">
            <a:solidFill>
              <a:srgbClr val="000000"/>
            </a:solidFill>
            <a:prstDash val="solid"/>
            <a:headEnd type="none" w="sm" len="sm"/>
            <a:tailEnd type="none" w="sm" len="sm"/>
          </a:ln>
        </p:spPr>
        <p:txBody>
          <a:bodyPr/>
          <a:lstStyle/>
          <a:p>
            <a:endParaRPr lang="en-US"/>
          </a:p>
        </p:txBody>
      </p:sp>
      <p:sp>
        <p:nvSpPr>
          <p:cNvPr id="10" name="Freeform 10"/>
          <p:cNvSpPr/>
          <p:nvPr/>
        </p:nvSpPr>
        <p:spPr>
          <a:xfrm>
            <a:off x="16606798" y="601949"/>
            <a:ext cx="652502" cy="688093"/>
          </a:xfrm>
          <a:custGeom>
            <a:avLst/>
            <a:gdLst/>
            <a:ahLst/>
            <a:cxnLst/>
            <a:rect l="l" t="t" r="r" b="b"/>
            <a:pathLst>
              <a:path w="652502" h="688093">
                <a:moveTo>
                  <a:pt x="0" y="0"/>
                </a:moveTo>
                <a:lnTo>
                  <a:pt x="652502" y="0"/>
                </a:lnTo>
                <a:lnTo>
                  <a:pt x="652502" y="688093"/>
                </a:lnTo>
                <a:lnTo>
                  <a:pt x="0" y="688093"/>
                </a:lnTo>
                <a:lnTo>
                  <a:pt x="0" y="0"/>
                </a:lnTo>
                <a:close/>
              </a:path>
            </a:pathLst>
          </a:custGeom>
          <a:blipFill>
            <a:blip r:embed="rId3"/>
            <a:stretch>
              <a:fillRect/>
            </a:stretch>
          </a:blipFill>
        </p:spPr>
        <p:txBody>
          <a:bodyPr/>
          <a:lstStyle/>
          <a:p>
            <a:endParaRPr lang="en-US"/>
          </a:p>
        </p:txBody>
      </p:sp>
      <p:pic>
        <p:nvPicPr>
          <p:cNvPr id="11" name="Picture 11"/>
          <p:cNvPicPr>
            <a:picLocks noChangeAspect="1"/>
          </p:cNvPicPr>
          <p:nvPr>
            <a:videoFile r:link="rId1"/>
          </p:nvPr>
        </p:nvPicPr>
        <p:blipFill>
          <a:blip r:embed="rId4"/>
          <a:stretch>
            <a:fillRect/>
          </a:stretch>
        </p:blipFill>
        <p:spPr>
          <a:xfrm>
            <a:off x="2403743" y="1352106"/>
            <a:ext cx="13480515" cy="7582789"/>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065563" y="2167291"/>
            <a:ext cx="1027400" cy="1027400"/>
          </a:xfrm>
          <a:custGeom>
            <a:avLst/>
            <a:gdLst/>
            <a:ahLst/>
            <a:cxnLst/>
            <a:rect l="l" t="t" r="r" b="b"/>
            <a:pathLst>
              <a:path w="1027400" h="1027400">
                <a:moveTo>
                  <a:pt x="0" y="0"/>
                </a:moveTo>
                <a:lnTo>
                  <a:pt x="1027400" y="0"/>
                </a:lnTo>
                <a:lnTo>
                  <a:pt x="1027400" y="1027400"/>
                </a:lnTo>
                <a:lnTo>
                  <a:pt x="0" y="10274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Freeform 3"/>
          <p:cNvSpPr/>
          <p:nvPr/>
        </p:nvSpPr>
        <p:spPr>
          <a:xfrm rot="2425765">
            <a:off x="9337604" y="-2287599"/>
            <a:ext cx="10628036" cy="10628036"/>
          </a:xfrm>
          <a:custGeom>
            <a:avLst/>
            <a:gdLst/>
            <a:ahLst/>
            <a:cxnLst/>
            <a:rect l="l" t="t" r="r" b="b"/>
            <a:pathLst>
              <a:path w="10628036" h="10628036">
                <a:moveTo>
                  <a:pt x="0" y="0"/>
                </a:moveTo>
                <a:lnTo>
                  <a:pt x="10628036" y="0"/>
                </a:lnTo>
                <a:lnTo>
                  <a:pt x="10628036" y="10628035"/>
                </a:lnTo>
                <a:lnTo>
                  <a:pt x="0" y="10628035"/>
                </a:lnTo>
                <a:lnTo>
                  <a:pt x="0" y="0"/>
                </a:lnTo>
                <a:close/>
              </a:path>
            </a:pathLst>
          </a:custGeom>
          <a:blipFill>
            <a:blip r:embed="rId4">
              <a:alphaModFix amt="8999"/>
              <a:extLst>
                <a:ext uri="{96DAC541-7B7A-43D3-8B79-37D633B846F1}">
                  <asvg:svgBlip xmlns:asvg="http://schemas.microsoft.com/office/drawing/2016/SVG/main" r:embed="rId5"/>
                </a:ext>
              </a:extLst>
            </a:blip>
            <a:stretch>
              <a:fillRect/>
            </a:stretch>
          </a:blipFill>
        </p:spPr>
        <p:txBody>
          <a:bodyPr/>
          <a:lstStyle/>
          <a:p>
            <a:endParaRPr lang="en-US"/>
          </a:p>
        </p:txBody>
      </p:sp>
      <p:sp>
        <p:nvSpPr>
          <p:cNvPr id="4" name="Freeform 4"/>
          <p:cNvSpPr/>
          <p:nvPr/>
        </p:nvSpPr>
        <p:spPr>
          <a:xfrm flipH="1">
            <a:off x="9826490" y="2167291"/>
            <a:ext cx="1027400" cy="1027400"/>
          </a:xfrm>
          <a:custGeom>
            <a:avLst/>
            <a:gdLst/>
            <a:ahLst/>
            <a:cxnLst/>
            <a:rect l="l" t="t" r="r" b="b"/>
            <a:pathLst>
              <a:path w="1027400" h="1027400">
                <a:moveTo>
                  <a:pt x="1027400" y="0"/>
                </a:moveTo>
                <a:lnTo>
                  <a:pt x="0" y="0"/>
                </a:lnTo>
                <a:lnTo>
                  <a:pt x="0" y="1027400"/>
                </a:lnTo>
                <a:lnTo>
                  <a:pt x="1027400" y="1027400"/>
                </a:lnTo>
                <a:lnTo>
                  <a:pt x="102740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5" name="Freeform 5"/>
          <p:cNvSpPr/>
          <p:nvPr/>
        </p:nvSpPr>
        <p:spPr>
          <a:xfrm flipV="1">
            <a:off x="1028700" y="6885534"/>
            <a:ext cx="1027400" cy="1027400"/>
          </a:xfrm>
          <a:custGeom>
            <a:avLst/>
            <a:gdLst/>
            <a:ahLst/>
            <a:cxnLst/>
            <a:rect l="l" t="t" r="r" b="b"/>
            <a:pathLst>
              <a:path w="1027400" h="1027400">
                <a:moveTo>
                  <a:pt x="0" y="1027400"/>
                </a:moveTo>
                <a:lnTo>
                  <a:pt x="1027400" y="1027400"/>
                </a:lnTo>
                <a:lnTo>
                  <a:pt x="1027400" y="0"/>
                </a:lnTo>
                <a:lnTo>
                  <a:pt x="0" y="0"/>
                </a:lnTo>
                <a:lnTo>
                  <a:pt x="0" y="102740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Freeform 6"/>
          <p:cNvSpPr/>
          <p:nvPr/>
        </p:nvSpPr>
        <p:spPr>
          <a:xfrm flipH="1" flipV="1">
            <a:off x="9826490" y="6885534"/>
            <a:ext cx="1027400" cy="1027400"/>
          </a:xfrm>
          <a:custGeom>
            <a:avLst/>
            <a:gdLst/>
            <a:ahLst/>
            <a:cxnLst/>
            <a:rect l="l" t="t" r="r" b="b"/>
            <a:pathLst>
              <a:path w="1027400" h="1027400">
                <a:moveTo>
                  <a:pt x="1027400" y="1027400"/>
                </a:moveTo>
                <a:lnTo>
                  <a:pt x="0" y="1027400"/>
                </a:lnTo>
                <a:lnTo>
                  <a:pt x="0" y="0"/>
                </a:lnTo>
                <a:lnTo>
                  <a:pt x="1027400" y="0"/>
                </a:lnTo>
                <a:lnTo>
                  <a:pt x="1027400" y="102740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7" name="Freeform 7"/>
          <p:cNvSpPr/>
          <p:nvPr/>
        </p:nvSpPr>
        <p:spPr>
          <a:xfrm>
            <a:off x="16933049" y="9258300"/>
            <a:ext cx="652502" cy="688093"/>
          </a:xfrm>
          <a:custGeom>
            <a:avLst/>
            <a:gdLst/>
            <a:ahLst/>
            <a:cxnLst/>
            <a:rect l="l" t="t" r="r" b="b"/>
            <a:pathLst>
              <a:path w="652502" h="688093">
                <a:moveTo>
                  <a:pt x="0" y="0"/>
                </a:moveTo>
                <a:lnTo>
                  <a:pt x="652502" y="0"/>
                </a:lnTo>
                <a:lnTo>
                  <a:pt x="652502" y="688093"/>
                </a:lnTo>
                <a:lnTo>
                  <a:pt x="0" y="688093"/>
                </a:lnTo>
                <a:lnTo>
                  <a:pt x="0" y="0"/>
                </a:lnTo>
                <a:close/>
              </a:path>
            </a:pathLst>
          </a:custGeom>
          <a:blipFill>
            <a:blip r:embed="rId6"/>
            <a:stretch>
              <a:fillRect/>
            </a:stretch>
          </a:blipFill>
        </p:spPr>
        <p:txBody>
          <a:bodyPr/>
          <a:lstStyle/>
          <a:p>
            <a:endParaRPr lang="en-US"/>
          </a:p>
        </p:txBody>
      </p:sp>
      <p:sp>
        <p:nvSpPr>
          <p:cNvPr id="8" name="Freeform 8"/>
          <p:cNvSpPr/>
          <p:nvPr/>
        </p:nvSpPr>
        <p:spPr>
          <a:xfrm>
            <a:off x="1223060" y="2375588"/>
            <a:ext cx="9472048" cy="5345258"/>
          </a:xfrm>
          <a:custGeom>
            <a:avLst/>
            <a:gdLst/>
            <a:ahLst/>
            <a:cxnLst/>
            <a:rect l="l" t="t" r="r" b="b"/>
            <a:pathLst>
              <a:path w="9472048" h="5345258">
                <a:moveTo>
                  <a:pt x="0" y="0"/>
                </a:moveTo>
                <a:lnTo>
                  <a:pt x="9472048" y="0"/>
                </a:lnTo>
                <a:lnTo>
                  <a:pt x="9472048" y="5345258"/>
                </a:lnTo>
                <a:lnTo>
                  <a:pt x="0" y="5345258"/>
                </a:lnTo>
                <a:lnTo>
                  <a:pt x="0" y="0"/>
                </a:lnTo>
                <a:close/>
              </a:path>
            </a:pathLst>
          </a:custGeom>
          <a:blipFill>
            <a:blip r:embed="rId7"/>
            <a:stretch>
              <a:fillRect l="-161" r="-161"/>
            </a:stretch>
          </a:blipFill>
        </p:spPr>
        <p:txBody>
          <a:bodyPr/>
          <a:lstStyle/>
          <a:p>
            <a:endParaRPr lang="en-US"/>
          </a:p>
        </p:txBody>
      </p:sp>
      <p:sp>
        <p:nvSpPr>
          <p:cNvPr id="9" name="TextBox 9"/>
          <p:cNvSpPr txBox="1"/>
          <p:nvPr/>
        </p:nvSpPr>
        <p:spPr>
          <a:xfrm>
            <a:off x="11611390" y="1143000"/>
            <a:ext cx="6153073" cy="1821011"/>
          </a:xfrm>
          <a:prstGeom prst="rect">
            <a:avLst/>
          </a:prstGeom>
        </p:spPr>
        <p:txBody>
          <a:bodyPr lIns="0" tIns="0" rIns="0" bIns="0" rtlCol="0" anchor="t">
            <a:spAutoFit/>
          </a:bodyPr>
          <a:lstStyle/>
          <a:p>
            <a:pPr>
              <a:lnSpc>
                <a:spcPts val="7130"/>
              </a:lnSpc>
            </a:pPr>
            <a:r>
              <a:rPr lang="en-US" sz="6000" spc="648" dirty="0" err="1">
                <a:solidFill>
                  <a:srgbClr val="000000"/>
                </a:solidFill>
                <a:latin typeface="Trebuchet MS Bold"/>
              </a:rPr>
              <a:t>houston</a:t>
            </a:r>
            <a:endParaRPr lang="en-US" sz="6000" spc="648" dirty="0">
              <a:solidFill>
                <a:srgbClr val="000000"/>
              </a:solidFill>
              <a:latin typeface="Trebuchet MS Bold"/>
            </a:endParaRPr>
          </a:p>
          <a:p>
            <a:pPr>
              <a:lnSpc>
                <a:spcPts val="7130"/>
              </a:lnSpc>
            </a:pPr>
            <a:r>
              <a:rPr lang="en-US" sz="6000" spc="648" dirty="0">
                <a:solidFill>
                  <a:srgbClr val="000000"/>
                </a:solidFill>
                <a:latin typeface="Trebuchet MS Bold"/>
              </a:rPr>
              <a:t>rockets</a:t>
            </a:r>
          </a:p>
        </p:txBody>
      </p:sp>
      <p:sp>
        <p:nvSpPr>
          <p:cNvPr id="10" name="TextBox 10"/>
          <p:cNvSpPr txBox="1"/>
          <p:nvPr/>
        </p:nvSpPr>
        <p:spPr>
          <a:xfrm>
            <a:off x="11611389" y="3530029"/>
            <a:ext cx="5974161" cy="5171416"/>
          </a:xfrm>
          <a:prstGeom prst="rect">
            <a:avLst/>
          </a:prstGeom>
        </p:spPr>
        <p:txBody>
          <a:bodyPr wrap="square" lIns="0" tIns="0" rIns="0" bIns="0" rtlCol="0" anchor="t">
            <a:spAutoFit/>
          </a:bodyPr>
          <a:lstStyle/>
          <a:p>
            <a:pPr>
              <a:lnSpc>
                <a:spcPts val="3720"/>
              </a:lnSpc>
            </a:pPr>
            <a:r>
              <a:rPr lang="en-US" sz="2400" spc="81" dirty="0">
                <a:solidFill>
                  <a:srgbClr val="000000"/>
                </a:solidFill>
                <a:latin typeface="Trebuchet MS"/>
              </a:rPr>
              <a:t>The Houston Rockets 2023-24 City Edition uniform honors hometown legends Hakeem </a:t>
            </a:r>
            <a:r>
              <a:rPr lang="en-US" sz="2400" spc="81" dirty="0" err="1">
                <a:solidFill>
                  <a:srgbClr val="000000"/>
                </a:solidFill>
                <a:latin typeface="Trebuchet MS"/>
              </a:rPr>
              <a:t>Olajuwan</a:t>
            </a:r>
            <a:r>
              <a:rPr lang="en-US" sz="2400" spc="81" dirty="0">
                <a:solidFill>
                  <a:srgbClr val="000000"/>
                </a:solidFill>
                <a:latin typeface="Trebuchet MS"/>
              </a:rPr>
              <a:t> and Clyde Drexler.  </a:t>
            </a:r>
          </a:p>
          <a:p>
            <a:pPr>
              <a:lnSpc>
                <a:spcPts val="3720"/>
              </a:lnSpc>
            </a:pPr>
            <a:endParaRPr lang="en-US" sz="2400" spc="81" dirty="0">
              <a:solidFill>
                <a:srgbClr val="000000"/>
              </a:solidFill>
              <a:latin typeface="Trebuchet MS"/>
            </a:endParaRPr>
          </a:p>
          <a:p>
            <a:pPr>
              <a:lnSpc>
                <a:spcPts val="3720"/>
              </a:lnSpc>
            </a:pPr>
            <a:r>
              <a:rPr lang="en-US" sz="2400" spc="81" dirty="0" err="1">
                <a:solidFill>
                  <a:srgbClr val="000000"/>
                </a:solidFill>
                <a:latin typeface="Trebuchet MS"/>
              </a:rPr>
              <a:t>Olajuwan</a:t>
            </a:r>
            <a:r>
              <a:rPr lang="en-US" sz="2400" spc="81" dirty="0">
                <a:solidFill>
                  <a:srgbClr val="000000"/>
                </a:solidFill>
                <a:latin typeface="Trebuchet MS"/>
              </a:rPr>
              <a:t> and Drexler have ties to the city dating back to their college days at the University of Houston. The Dream and Clyde the Glide reunited with the Rockets in H-Town. Their signatures are inscribed on the jock tag.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28700" y="617700"/>
            <a:ext cx="5115452" cy="751840"/>
          </a:xfrm>
          <a:prstGeom prst="rect">
            <a:avLst/>
          </a:prstGeom>
        </p:spPr>
        <p:txBody>
          <a:bodyPr lIns="0" tIns="0" rIns="0" bIns="0" rtlCol="0" anchor="t">
            <a:spAutoFit/>
          </a:bodyPr>
          <a:lstStyle/>
          <a:p>
            <a:pPr>
              <a:lnSpc>
                <a:spcPts val="5600"/>
              </a:lnSpc>
            </a:pPr>
            <a:r>
              <a:rPr lang="en-US" sz="5600" spc="386">
                <a:solidFill>
                  <a:srgbClr val="000000"/>
                </a:solidFill>
                <a:latin typeface="Trebuchet MS Bold"/>
              </a:rPr>
              <a:t>houston</a:t>
            </a:r>
          </a:p>
        </p:txBody>
      </p:sp>
      <p:sp>
        <p:nvSpPr>
          <p:cNvPr id="3" name="TextBox 3"/>
          <p:cNvSpPr txBox="1"/>
          <p:nvPr/>
        </p:nvSpPr>
        <p:spPr>
          <a:xfrm>
            <a:off x="9721907" y="9128959"/>
            <a:ext cx="7537393" cy="751840"/>
          </a:xfrm>
          <a:prstGeom prst="rect">
            <a:avLst/>
          </a:prstGeom>
        </p:spPr>
        <p:txBody>
          <a:bodyPr lIns="0" tIns="0" rIns="0" bIns="0" rtlCol="0" anchor="t">
            <a:spAutoFit/>
          </a:bodyPr>
          <a:lstStyle/>
          <a:p>
            <a:pPr algn="r">
              <a:lnSpc>
                <a:spcPts val="5600"/>
              </a:lnSpc>
            </a:pPr>
            <a:r>
              <a:rPr lang="en-US" sz="5600" spc="1680">
                <a:solidFill>
                  <a:srgbClr val="000000"/>
                </a:solidFill>
                <a:latin typeface="Trebuchet MS Bold"/>
              </a:rPr>
              <a:t>rockets</a:t>
            </a:r>
          </a:p>
        </p:txBody>
      </p:sp>
      <p:grpSp>
        <p:nvGrpSpPr>
          <p:cNvPr id="4" name="Group 4"/>
          <p:cNvGrpSpPr/>
          <p:nvPr/>
        </p:nvGrpSpPr>
        <p:grpSpPr>
          <a:xfrm>
            <a:off x="7575578" y="1381878"/>
            <a:ext cx="13099107" cy="2821179"/>
            <a:chOff x="0" y="0"/>
            <a:chExt cx="2530168" cy="544927"/>
          </a:xfrm>
        </p:grpSpPr>
        <p:sp>
          <p:nvSpPr>
            <p:cNvPr id="5" name="Freeform 5"/>
            <p:cNvSpPr/>
            <p:nvPr/>
          </p:nvSpPr>
          <p:spPr>
            <a:xfrm>
              <a:off x="0" y="0"/>
              <a:ext cx="2530168" cy="544927"/>
            </a:xfrm>
            <a:custGeom>
              <a:avLst/>
              <a:gdLst/>
              <a:ahLst/>
              <a:cxnLst/>
              <a:rect l="l" t="t" r="r" b="b"/>
              <a:pathLst>
                <a:path w="2530168" h="544927">
                  <a:moveTo>
                    <a:pt x="0" y="0"/>
                  </a:moveTo>
                  <a:lnTo>
                    <a:pt x="2530168" y="0"/>
                  </a:lnTo>
                  <a:lnTo>
                    <a:pt x="2530168" y="544927"/>
                  </a:lnTo>
                  <a:lnTo>
                    <a:pt x="0" y="544927"/>
                  </a:lnTo>
                  <a:close/>
                </a:path>
              </a:pathLst>
            </a:custGeom>
            <a:solidFill>
              <a:srgbClr val="777777">
                <a:alpha val="10980"/>
              </a:srgbClr>
            </a:solidFill>
          </p:spPr>
          <p:txBody>
            <a:bodyPr/>
            <a:lstStyle/>
            <a:p>
              <a:endParaRPr lang="en-US"/>
            </a:p>
          </p:txBody>
        </p:sp>
      </p:grpSp>
      <p:grpSp>
        <p:nvGrpSpPr>
          <p:cNvPr id="6" name="Group 6"/>
          <p:cNvGrpSpPr/>
          <p:nvPr/>
        </p:nvGrpSpPr>
        <p:grpSpPr>
          <a:xfrm>
            <a:off x="-3013990" y="6150618"/>
            <a:ext cx="12608393" cy="2821179"/>
            <a:chOff x="0" y="0"/>
            <a:chExt cx="2435384" cy="544927"/>
          </a:xfrm>
        </p:grpSpPr>
        <p:sp>
          <p:nvSpPr>
            <p:cNvPr id="7" name="Freeform 7"/>
            <p:cNvSpPr/>
            <p:nvPr/>
          </p:nvSpPr>
          <p:spPr>
            <a:xfrm>
              <a:off x="0" y="0"/>
              <a:ext cx="2435384" cy="544927"/>
            </a:xfrm>
            <a:custGeom>
              <a:avLst/>
              <a:gdLst/>
              <a:ahLst/>
              <a:cxnLst/>
              <a:rect l="l" t="t" r="r" b="b"/>
              <a:pathLst>
                <a:path w="2435384" h="544927">
                  <a:moveTo>
                    <a:pt x="0" y="0"/>
                  </a:moveTo>
                  <a:lnTo>
                    <a:pt x="2435384" y="0"/>
                  </a:lnTo>
                  <a:lnTo>
                    <a:pt x="2435384" y="544927"/>
                  </a:lnTo>
                  <a:lnTo>
                    <a:pt x="0" y="544927"/>
                  </a:lnTo>
                  <a:close/>
                </a:path>
              </a:pathLst>
            </a:custGeom>
            <a:solidFill>
              <a:srgbClr val="777777">
                <a:alpha val="10980"/>
              </a:srgbClr>
            </a:solidFill>
          </p:spPr>
          <p:txBody>
            <a:bodyPr/>
            <a:lstStyle/>
            <a:p>
              <a:endParaRPr lang="en-US"/>
            </a:p>
          </p:txBody>
        </p:sp>
      </p:grpSp>
      <p:sp>
        <p:nvSpPr>
          <p:cNvPr id="8" name="AutoShape 8"/>
          <p:cNvSpPr/>
          <p:nvPr/>
        </p:nvSpPr>
        <p:spPr>
          <a:xfrm>
            <a:off x="-1140534" y="467250"/>
            <a:ext cx="19428534" cy="0"/>
          </a:xfrm>
          <a:prstGeom prst="line">
            <a:avLst/>
          </a:prstGeom>
          <a:ln w="85725" cap="flat">
            <a:solidFill>
              <a:srgbClr val="000000"/>
            </a:solidFill>
            <a:prstDash val="solid"/>
            <a:headEnd type="none" w="sm" len="sm"/>
            <a:tailEnd type="none" w="sm" len="sm"/>
          </a:ln>
        </p:spPr>
        <p:txBody>
          <a:bodyPr/>
          <a:lstStyle/>
          <a:p>
            <a:endParaRPr lang="en-US"/>
          </a:p>
        </p:txBody>
      </p:sp>
      <p:sp>
        <p:nvSpPr>
          <p:cNvPr id="9" name="AutoShape 9"/>
          <p:cNvSpPr/>
          <p:nvPr/>
        </p:nvSpPr>
        <p:spPr>
          <a:xfrm>
            <a:off x="-507803" y="9901237"/>
            <a:ext cx="19428534" cy="0"/>
          </a:xfrm>
          <a:prstGeom prst="line">
            <a:avLst/>
          </a:prstGeom>
          <a:ln w="85725" cap="flat">
            <a:solidFill>
              <a:srgbClr val="000000"/>
            </a:solidFill>
            <a:prstDash val="solid"/>
            <a:headEnd type="none" w="sm" len="sm"/>
            <a:tailEnd type="none" w="sm" len="sm"/>
          </a:ln>
        </p:spPr>
        <p:txBody>
          <a:bodyPr/>
          <a:lstStyle/>
          <a:p>
            <a:endParaRPr lang="en-US"/>
          </a:p>
        </p:txBody>
      </p:sp>
      <p:sp>
        <p:nvSpPr>
          <p:cNvPr id="10" name="Freeform 10"/>
          <p:cNvSpPr/>
          <p:nvPr/>
        </p:nvSpPr>
        <p:spPr>
          <a:xfrm>
            <a:off x="16606798" y="601949"/>
            <a:ext cx="652502" cy="688093"/>
          </a:xfrm>
          <a:custGeom>
            <a:avLst/>
            <a:gdLst/>
            <a:ahLst/>
            <a:cxnLst/>
            <a:rect l="l" t="t" r="r" b="b"/>
            <a:pathLst>
              <a:path w="652502" h="688093">
                <a:moveTo>
                  <a:pt x="0" y="0"/>
                </a:moveTo>
                <a:lnTo>
                  <a:pt x="652502" y="0"/>
                </a:lnTo>
                <a:lnTo>
                  <a:pt x="652502" y="688093"/>
                </a:lnTo>
                <a:lnTo>
                  <a:pt x="0" y="688093"/>
                </a:lnTo>
                <a:lnTo>
                  <a:pt x="0" y="0"/>
                </a:lnTo>
                <a:close/>
              </a:path>
            </a:pathLst>
          </a:custGeom>
          <a:blipFill>
            <a:blip r:embed="rId3"/>
            <a:stretch>
              <a:fillRect/>
            </a:stretch>
          </a:blipFill>
        </p:spPr>
        <p:txBody>
          <a:bodyPr/>
          <a:lstStyle/>
          <a:p>
            <a:endParaRPr lang="en-US"/>
          </a:p>
        </p:txBody>
      </p:sp>
      <p:pic>
        <p:nvPicPr>
          <p:cNvPr id="11" name="Picture 11"/>
          <p:cNvPicPr>
            <a:picLocks noChangeAspect="1"/>
          </p:cNvPicPr>
          <p:nvPr>
            <a:videoFile r:link="rId1"/>
          </p:nvPr>
        </p:nvPicPr>
        <p:blipFill>
          <a:blip r:embed="rId4"/>
          <a:stretch>
            <a:fillRect/>
          </a:stretch>
        </p:blipFill>
        <p:spPr>
          <a:xfrm>
            <a:off x="1827138" y="1348541"/>
            <a:ext cx="13493191" cy="7589919"/>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065563" y="2167291"/>
            <a:ext cx="1027400" cy="1027400"/>
          </a:xfrm>
          <a:custGeom>
            <a:avLst/>
            <a:gdLst/>
            <a:ahLst/>
            <a:cxnLst/>
            <a:rect l="l" t="t" r="r" b="b"/>
            <a:pathLst>
              <a:path w="1027400" h="1027400">
                <a:moveTo>
                  <a:pt x="0" y="0"/>
                </a:moveTo>
                <a:lnTo>
                  <a:pt x="1027400" y="0"/>
                </a:lnTo>
                <a:lnTo>
                  <a:pt x="1027400" y="1027400"/>
                </a:lnTo>
                <a:lnTo>
                  <a:pt x="0" y="10274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Freeform 3"/>
          <p:cNvSpPr/>
          <p:nvPr/>
        </p:nvSpPr>
        <p:spPr>
          <a:xfrm rot="2425765">
            <a:off x="9337604" y="-2287599"/>
            <a:ext cx="10628036" cy="10628036"/>
          </a:xfrm>
          <a:custGeom>
            <a:avLst/>
            <a:gdLst/>
            <a:ahLst/>
            <a:cxnLst/>
            <a:rect l="l" t="t" r="r" b="b"/>
            <a:pathLst>
              <a:path w="10628036" h="10628036">
                <a:moveTo>
                  <a:pt x="0" y="0"/>
                </a:moveTo>
                <a:lnTo>
                  <a:pt x="10628036" y="0"/>
                </a:lnTo>
                <a:lnTo>
                  <a:pt x="10628036" y="10628035"/>
                </a:lnTo>
                <a:lnTo>
                  <a:pt x="0" y="10628035"/>
                </a:lnTo>
                <a:lnTo>
                  <a:pt x="0" y="0"/>
                </a:lnTo>
                <a:close/>
              </a:path>
            </a:pathLst>
          </a:custGeom>
          <a:blipFill>
            <a:blip r:embed="rId4">
              <a:alphaModFix amt="8999"/>
              <a:extLst>
                <a:ext uri="{96DAC541-7B7A-43D3-8B79-37D633B846F1}">
                  <asvg:svgBlip xmlns:asvg="http://schemas.microsoft.com/office/drawing/2016/SVG/main" r:embed="rId5"/>
                </a:ext>
              </a:extLst>
            </a:blip>
            <a:stretch>
              <a:fillRect/>
            </a:stretch>
          </a:blipFill>
        </p:spPr>
        <p:txBody>
          <a:bodyPr/>
          <a:lstStyle/>
          <a:p>
            <a:endParaRPr lang="en-US"/>
          </a:p>
        </p:txBody>
      </p:sp>
      <p:sp>
        <p:nvSpPr>
          <p:cNvPr id="4" name="Freeform 4"/>
          <p:cNvSpPr/>
          <p:nvPr/>
        </p:nvSpPr>
        <p:spPr>
          <a:xfrm flipH="1">
            <a:off x="9826490" y="2167291"/>
            <a:ext cx="1027400" cy="1027400"/>
          </a:xfrm>
          <a:custGeom>
            <a:avLst/>
            <a:gdLst/>
            <a:ahLst/>
            <a:cxnLst/>
            <a:rect l="l" t="t" r="r" b="b"/>
            <a:pathLst>
              <a:path w="1027400" h="1027400">
                <a:moveTo>
                  <a:pt x="1027400" y="0"/>
                </a:moveTo>
                <a:lnTo>
                  <a:pt x="0" y="0"/>
                </a:lnTo>
                <a:lnTo>
                  <a:pt x="0" y="1027400"/>
                </a:lnTo>
                <a:lnTo>
                  <a:pt x="1027400" y="1027400"/>
                </a:lnTo>
                <a:lnTo>
                  <a:pt x="102740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5" name="Freeform 5"/>
          <p:cNvSpPr/>
          <p:nvPr/>
        </p:nvSpPr>
        <p:spPr>
          <a:xfrm flipV="1">
            <a:off x="1028700" y="6885534"/>
            <a:ext cx="1027400" cy="1027400"/>
          </a:xfrm>
          <a:custGeom>
            <a:avLst/>
            <a:gdLst/>
            <a:ahLst/>
            <a:cxnLst/>
            <a:rect l="l" t="t" r="r" b="b"/>
            <a:pathLst>
              <a:path w="1027400" h="1027400">
                <a:moveTo>
                  <a:pt x="0" y="1027400"/>
                </a:moveTo>
                <a:lnTo>
                  <a:pt x="1027400" y="1027400"/>
                </a:lnTo>
                <a:lnTo>
                  <a:pt x="1027400" y="0"/>
                </a:lnTo>
                <a:lnTo>
                  <a:pt x="0" y="0"/>
                </a:lnTo>
                <a:lnTo>
                  <a:pt x="0" y="102740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Freeform 6"/>
          <p:cNvSpPr/>
          <p:nvPr/>
        </p:nvSpPr>
        <p:spPr>
          <a:xfrm flipH="1" flipV="1">
            <a:off x="9826490" y="6885534"/>
            <a:ext cx="1027400" cy="1027400"/>
          </a:xfrm>
          <a:custGeom>
            <a:avLst/>
            <a:gdLst/>
            <a:ahLst/>
            <a:cxnLst/>
            <a:rect l="l" t="t" r="r" b="b"/>
            <a:pathLst>
              <a:path w="1027400" h="1027400">
                <a:moveTo>
                  <a:pt x="1027400" y="1027400"/>
                </a:moveTo>
                <a:lnTo>
                  <a:pt x="0" y="1027400"/>
                </a:lnTo>
                <a:lnTo>
                  <a:pt x="0" y="0"/>
                </a:lnTo>
                <a:lnTo>
                  <a:pt x="1027400" y="0"/>
                </a:lnTo>
                <a:lnTo>
                  <a:pt x="1027400" y="102740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7" name="Freeform 7"/>
          <p:cNvSpPr/>
          <p:nvPr/>
        </p:nvSpPr>
        <p:spPr>
          <a:xfrm>
            <a:off x="16933049" y="9258300"/>
            <a:ext cx="652502" cy="688093"/>
          </a:xfrm>
          <a:custGeom>
            <a:avLst/>
            <a:gdLst/>
            <a:ahLst/>
            <a:cxnLst/>
            <a:rect l="l" t="t" r="r" b="b"/>
            <a:pathLst>
              <a:path w="652502" h="688093">
                <a:moveTo>
                  <a:pt x="0" y="0"/>
                </a:moveTo>
                <a:lnTo>
                  <a:pt x="652502" y="0"/>
                </a:lnTo>
                <a:lnTo>
                  <a:pt x="652502" y="688093"/>
                </a:lnTo>
                <a:lnTo>
                  <a:pt x="0" y="688093"/>
                </a:lnTo>
                <a:lnTo>
                  <a:pt x="0" y="0"/>
                </a:lnTo>
                <a:close/>
              </a:path>
            </a:pathLst>
          </a:custGeom>
          <a:blipFill>
            <a:blip r:embed="rId6"/>
            <a:stretch>
              <a:fillRect/>
            </a:stretch>
          </a:blipFill>
        </p:spPr>
        <p:txBody>
          <a:bodyPr/>
          <a:lstStyle/>
          <a:p>
            <a:endParaRPr lang="en-US"/>
          </a:p>
        </p:txBody>
      </p:sp>
      <p:sp>
        <p:nvSpPr>
          <p:cNvPr id="8" name="TextBox 8"/>
          <p:cNvSpPr txBox="1"/>
          <p:nvPr/>
        </p:nvSpPr>
        <p:spPr>
          <a:xfrm>
            <a:off x="11318459" y="1084625"/>
            <a:ext cx="6740941" cy="1821011"/>
          </a:xfrm>
          <a:prstGeom prst="rect">
            <a:avLst/>
          </a:prstGeom>
        </p:spPr>
        <p:txBody>
          <a:bodyPr wrap="square" lIns="0" tIns="0" rIns="0" bIns="0" rtlCol="0" anchor="t">
            <a:spAutoFit/>
          </a:bodyPr>
          <a:lstStyle/>
          <a:p>
            <a:pPr>
              <a:lnSpc>
                <a:spcPts val="7130"/>
              </a:lnSpc>
            </a:pPr>
            <a:r>
              <a:rPr lang="en-US" sz="6000" spc="648" dirty="0" err="1">
                <a:solidFill>
                  <a:srgbClr val="000000"/>
                </a:solidFill>
                <a:latin typeface="Trebuchet MS Bold"/>
              </a:rPr>
              <a:t>portland</a:t>
            </a:r>
            <a:endParaRPr lang="en-US" sz="6000" spc="648" dirty="0">
              <a:solidFill>
                <a:srgbClr val="000000"/>
              </a:solidFill>
              <a:latin typeface="Trebuchet MS Bold"/>
            </a:endParaRPr>
          </a:p>
          <a:p>
            <a:pPr>
              <a:lnSpc>
                <a:spcPts val="7130"/>
              </a:lnSpc>
            </a:pPr>
            <a:r>
              <a:rPr lang="en-US" sz="6000" spc="648" dirty="0">
                <a:solidFill>
                  <a:srgbClr val="000000"/>
                </a:solidFill>
                <a:latin typeface="Trebuchet MS Bold"/>
              </a:rPr>
              <a:t>trail blazers</a:t>
            </a:r>
          </a:p>
        </p:txBody>
      </p:sp>
      <p:sp>
        <p:nvSpPr>
          <p:cNvPr id="9" name="TextBox 9"/>
          <p:cNvSpPr txBox="1"/>
          <p:nvPr/>
        </p:nvSpPr>
        <p:spPr>
          <a:xfrm>
            <a:off x="11318459" y="3262134"/>
            <a:ext cx="6446004" cy="5589270"/>
          </a:xfrm>
          <a:prstGeom prst="rect">
            <a:avLst/>
          </a:prstGeom>
        </p:spPr>
        <p:txBody>
          <a:bodyPr lIns="0" tIns="0" rIns="0" bIns="0" rtlCol="0" anchor="t">
            <a:spAutoFit/>
          </a:bodyPr>
          <a:lstStyle/>
          <a:p>
            <a:pPr>
              <a:lnSpc>
                <a:spcPts val="3720"/>
              </a:lnSpc>
            </a:pPr>
            <a:r>
              <a:rPr lang="en-US" sz="2400" spc="81" dirty="0">
                <a:solidFill>
                  <a:srgbClr val="000000"/>
                </a:solidFill>
                <a:latin typeface="Trebuchet MS"/>
              </a:rPr>
              <a:t>The Blazers’ 2023-24 City Edition Uniform pays homage to one of the most iconic coaches in NBA history, and 70's-chic fashionista, Coach Jack Ramsay (or "Dr. Jack" as fans affectionately knew him in Portland).  </a:t>
            </a:r>
          </a:p>
          <a:p>
            <a:pPr>
              <a:lnSpc>
                <a:spcPts val="3720"/>
              </a:lnSpc>
            </a:pPr>
            <a:endParaRPr lang="en-US" sz="2400" spc="81" dirty="0">
              <a:solidFill>
                <a:srgbClr val="000000"/>
              </a:solidFill>
              <a:latin typeface="Trebuchet MS"/>
            </a:endParaRPr>
          </a:p>
          <a:p>
            <a:pPr>
              <a:lnSpc>
                <a:spcPts val="3720"/>
              </a:lnSpc>
            </a:pPr>
            <a:r>
              <a:rPr lang="en-US" sz="2400" spc="81" dirty="0">
                <a:solidFill>
                  <a:srgbClr val="000000"/>
                </a:solidFill>
                <a:latin typeface="Trebuchet MS"/>
              </a:rPr>
              <a:t>Dr. Jack combined an innovative basketball IQ with his equally trendsetting and bold plaid-patterned fashions as he led the Trail Blazers to the only championship in franchise history in 1977.</a:t>
            </a:r>
          </a:p>
        </p:txBody>
      </p:sp>
      <p:sp>
        <p:nvSpPr>
          <p:cNvPr id="10" name="Freeform 10"/>
          <p:cNvSpPr/>
          <p:nvPr/>
        </p:nvSpPr>
        <p:spPr>
          <a:xfrm>
            <a:off x="1223060" y="2375588"/>
            <a:ext cx="9472048" cy="5328027"/>
          </a:xfrm>
          <a:custGeom>
            <a:avLst/>
            <a:gdLst/>
            <a:ahLst/>
            <a:cxnLst/>
            <a:rect l="l" t="t" r="r" b="b"/>
            <a:pathLst>
              <a:path w="9472048" h="5328027">
                <a:moveTo>
                  <a:pt x="0" y="0"/>
                </a:moveTo>
                <a:lnTo>
                  <a:pt x="9472048" y="0"/>
                </a:lnTo>
                <a:lnTo>
                  <a:pt x="9472048" y="5328027"/>
                </a:lnTo>
                <a:lnTo>
                  <a:pt x="0" y="5328027"/>
                </a:lnTo>
                <a:lnTo>
                  <a:pt x="0" y="0"/>
                </a:lnTo>
                <a:close/>
              </a:path>
            </a:pathLst>
          </a:custGeom>
          <a:blipFill>
            <a:blip r:embed="rId7"/>
            <a:stretch>
              <a:fillRect/>
            </a:stretch>
          </a:blipFill>
        </p:spPr>
        <p:txBody>
          <a:bodyPr/>
          <a:lstStyle/>
          <a:p>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a:xfrm>
            <a:off x="-1846940" y="-979067"/>
            <a:ext cx="11504237" cy="11504191"/>
            <a:chOff x="0" y="0"/>
            <a:chExt cx="6350025" cy="6350000"/>
          </a:xfrm>
        </p:grpSpPr>
        <p:sp>
          <p:nvSpPr>
            <p:cNvPr id="3" name="Freeform 3"/>
            <p:cNvSpPr/>
            <p:nvPr/>
          </p:nvSpPr>
          <p:spPr>
            <a:xfrm>
              <a:off x="0" y="0"/>
              <a:ext cx="6350026" cy="6350000"/>
            </a:xfrm>
            <a:custGeom>
              <a:avLst/>
              <a:gdLst/>
              <a:ahLst/>
              <a:cxnLst/>
              <a:rect l="l" t="t" r="r" b="b"/>
              <a:pathLst>
                <a:path w="6350026" h="6350000">
                  <a:moveTo>
                    <a:pt x="0" y="0"/>
                  </a:moveTo>
                  <a:lnTo>
                    <a:pt x="6350026" y="0"/>
                  </a:lnTo>
                  <a:lnTo>
                    <a:pt x="6350026" y="6350000"/>
                  </a:lnTo>
                  <a:lnTo>
                    <a:pt x="0" y="6350000"/>
                  </a:lnTo>
                  <a:close/>
                </a:path>
              </a:pathLst>
            </a:custGeom>
            <a:blipFill>
              <a:blip r:embed="rId2"/>
              <a:stretch>
                <a:fillRect t="-12500" b="-12500"/>
              </a:stretch>
            </a:blipFill>
          </p:spPr>
          <p:txBody>
            <a:bodyPr/>
            <a:lstStyle/>
            <a:p>
              <a:endParaRPr lang="en-US"/>
            </a:p>
          </p:txBody>
        </p:sp>
      </p:grpSp>
      <p:grpSp>
        <p:nvGrpSpPr>
          <p:cNvPr id="4" name="Group 4"/>
          <p:cNvGrpSpPr/>
          <p:nvPr/>
        </p:nvGrpSpPr>
        <p:grpSpPr>
          <a:xfrm>
            <a:off x="10279316" y="2899950"/>
            <a:ext cx="2624947" cy="2624947"/>
            <a:chOff x="0" y="0"/>
            <a:chExt cx="3499929" cy="3499929"/>
          </a:xfrm>
        </p:grpSpPr>
        <p:pic>
          <p:nvPicPr>
            <p:cNvPr id="5" name="Picture 5"/>
            <p:cNvPicPr>
              <a:picLocks noChangeAspect="1"/>
            </p:cNvPicPr>
            <p:nvPr/>
          </p:nvPicPr>
          <p:blipFill>
            <a:blip r:embed="rId3"/>
            <a:srcRect l="28085" t="24651" r="21694"/>
            <a:stretch>
              <a:fillRect/>
            </a:stretch>
          </p:blipFill>
          <p:spPr>
            <a:xfrm>
              <a:off x="0" y="0"/>
              <a:ext cx="3499929" cy="3499929"/>
            </a:xfrm>
            <a:prstGeom prst="rect">
              <a:avLst/>
            </a:prstGeom>
          </p:spPr>
        </p:pic>
      </p:grpSp>
      <p:grpSp>
        <p:nvGrpSpPr>
          <p:cNvPr id="6" name="Group 6"/>
          <p:cNvGrpSpPr/>
          <p:nvPr/>
        </p:nvGrpSpPr>
        <p:grpSpPr>
          <a:xfrm>
            <a:off x="10279316" y="5736385"/>
            <a:ext cx="2624947" cy="3961067"/>
            <a:chOff x="0" y="0"/>
            <a:chExt cx="3499929" cy="5281423"/>
          </a:xfrm>
        </p:grpSpPr>
        <p:pic>
          <p:nvPicPr>
            <p:cNvPr id="7" name="Picture 7"/>
            <p:cNvPicPr>
              <a:picLocks noChangeAspect="1"/>
            </p:cNvPicPr>
            <p:nvPr/>
          </p:nvPicPr>
          <p:blipFill>
            <a:blip r:embed="rId4"/>
            <a:srcRect t="2166" b="14846"/>
            <a:stretch>
              <a:fillRect/>
            </a:stretch>
          </p:blipFill>
          <p:spPr>
            <a:xfrm>
              <a:off x="0" y="0"/>
              <a:ext cx="3499929" cy="5281423"/>
            </a:xfrm>
            <a:prstGeom prst="rect">
              <a:avLst/>
            </a:prstGeom>
          </p:spPr>
        </p:pic>
      </p:grpSp>
      <p:grpSp>
        <p:nvGrpSpPr>
          <p:cNvPr id="8" name="Group 8"/>
          <p:cNvGrpSpPr/>
          <p:nvPr/>
        </p:nvGrpSpPr>
        <p:grpSpPr>
          <a:xfrm>
            <a:off x="13103311" y="2899950"/>
            <a:ext cx="4533196" cy="6797502"/>
            <a:chOff x="0" y="0"/>
            <a:chExt cx="6044261" cy="9063337"/>
          </a:xfrm>
        </p:grpSpPr>
        <p:pic>
          <p:nvPicPr>
            <p:cNvPr id="9" name="Picture 9"/>
            <p:cNvPicPr>
              <a:picLocks noChangeAspect="1"/>
            </p:cNvPicPr>
            <p:nvPr/>
          </p:nvPicPr>
          <p:blipFill>
            <a:blip r:embed="rId5"/>
            <a:srcRect l="27775" r="27775"/>
            <a:stretch>
              <a:fillRect/>
            </a:stretch>
          </p:blipFill>
          <p:spPr>
            <a:xfrm>
              <a:off x="0" y="0"/>
              <a:ext cx="6044261" cy="9063337"/>
            </a:xfrm>
            <a:prstGeom prst="rect">
              <a:avLst/>
            </a:prstGeom>
          </p:spPr>
        </p:pic>
      </p:grpSp>
      <p:grpSp>
        <p:nvGrpSpPr>
          <p:cNvPr id="10" name="Group 10"/>
          <p:cNvGrpSpPr/>
          <p:nvPr/>
        </p:nvGrpSpPr>
        <p:grpSpPr>
          <a:xfrm>
            <a:off x="10279316" y="703995"/>
            <a:ext cx="2624947" cy="1965299"/>
            <a:chOff x="0" y="0"/>
            <a:chExt cx="3499929" cy="2620399"/>
          </a:xfrm>
        </p:grpSpPr>
        <p:pic>
          <p:nvPicPr>
            <p:cNvPr id="11" name="Picture 11"/>
            <p:cNvPicPr>
              <a:picLocks noChangeAspect="1"/>
            </p:cNvPicPr>
            <p:nvPr/>
          </p:nvPicPr>
          <p:blipFill>
            <a:blip r:embed="rId6"/>
            <a:srcRect l="18070" t="5375" r="21287" b="26503"/>
            <a:stretch>
              <a:fillRect/>
            </a:stretch>
          </p:blipFill>
          <p:spPr>
            <a:xfrm>
              <a:off x="0" y="0"/>
              <a:ext cx="3499929" cy="2620399"/>
            </a:xfrm>
            <a:prstGeom prst="rect">
              <a:avLst/>
            </a:prstGeom>
          </p:spPr>
        </p:pic>
      </p:grpSp>
      <p:sp>
        <p:nvSpPr>
          <p:cNvPr id="13" name="TextBox 13"/>
          <p:cNvSpPr txBox="1"/>
          <p:nvPr/>
        </p:nvSpPr>
        <p:spPr>
          <a:xfrm>
            <a:off x="13103311" y="876300"/>
            <a:ext cx="4999738" cy="1487587"/>
          </a:xfrm>
          <a:prstGeom prst="rect">
            <a:avLst/>
          </a:prstGeom>
        </p:spPr>
        <p:txBody>
          <a:bodyPr lIns="0" tIns="0" rIns="0" bIns="0" rtlCol="0" anchor="t">
            <a:spAutoFit/>
          </a:bodyPr>
          <a:lstStyle/>
          <a:p>
            <a:pPr>
              <a:lnSpc>
                <a:spcPts val="5793"/>
              </a:lnSpc>
            </a:pPr>
            <a:r>
              <a:rPr lang="en-US" sz="5400" spc="527" dirty="0" err="1">
                <a:solidFill>
                  <a:srgbClr val="000000"/>
                </a:solidFill>
                <a:latin typeface="Trebuchet MS Bold"/>
              </a:rPr>
              <a:t>portland</a:t>
            </a:r>
            <a:endParaRPr lang="en-US" sz="5400" spc="527" dirty="0">
              <a:solidFill>
                <a:srgbClr val="000000"/>
              </a:solidFill>
              <a:latin typeface="Trebuchet MS Bold"/>
            </a:endParaRPr>
          </a:p>
          <a:p>
            <a:pPr>
              <a:lnSpc>
                <a:spcPts val="5793"/>
              </a:lnSpc>
            </a:pPr>
            <a:r>
              <a:rPr lang="en-US" sz="5400" spc="527" dirty="0">
                <a:solidFill>
                  <a:srgbClr val="000000"/>
                </a:solidFill>
                <a:latin typeface="Trebuchet MS Bold"/>
              </a:rPr>
              <a:t>trail blazers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28700" y="617700"/>
            <a:ext cx="5115452" cy="751840"/>
          </a:xfrm>
          <a:prstGeom prst="rect">
            <a:avLst/>
          </a:prstGeom>
        </p:spPr>
        <p:txBody>
          <a:bodyPr lIns="0" tIns="0" rIns="0" bIns="0" rtlCol="0" anchor="t">
            <a:spAutoFit/>
          </a:bodyPr>
          <a:lstStyle/>
          <a:p>
            <a:pPr>
              <a:lnSpc>
                <a:spcPts val="5600"/>
              </a:lnSpc>
            </a:pPr>
            <a:r>
              <a:rPr lang="en-US" sz="5600" spc="386">
                <a:solidFill>
                  <a:srgbClr val="000000"/>
                </a:solidFill>
                <a:latin typeface="Trebuchet MS Bold"/>
              </a:rPr>
              <a:t>portland</a:t>
            </a:r>
          </a:p>
        </p:txBody>
      </p:sp>
      <p:sp>
        <p:nvSpPr>
          <p:cNvPr id="3" name="TextBox 3"/>
          <p:cNvSpPr txBox="1"/>
          <p:nvPr/>
        </p:nvSpPr>
        <p:spPr>
          <a:xfrm>
            <a:off x="9721907" y="9128959"/>
            <a:ext cx="7537393" cy="751840"/>
          </a:xfrm>
          <a:prstGeom prst="rect">
            <a:avLst/>
          </a:prstGeom>
        </p:spPr>
        <p:txBody>
          <a:bodyPr lIns="0" tIns="0" rIns="0" bIns="0" rtlCol="0" anchor="t">
            <a:spAutoFit/>
          </a:bodyPr>
          <a:lstStyle/>
          <a:p>
            <a:pPr algn="r">
              <a:lnSpc>
                <a:spcPts val="5600"/>
              </a:lnSpc>
            </a:pPr>
            <a:r>
              <a:rPr lang="en-US" sz="5600" spc="1680">
                <a:solidFill>
                  <a:srgbClr val="000000"/>
                </a:solidFill>
                <a:latin typeface="Trebuchet MS Bold"/>
              </a:rPr>
              <a:t>trail blazers</a:t>
            </a:r>
          </a:p>
        </p:txBody>
      </p:sp>
      <p:grpSp>
        <p:nvGrpSpPr>
          <p:cNvPr id="4" name="Group 4"/>
          <p:cNvGrpSpPr/>
          <p:nvPr/>
        </p:nvGrpSpPr>
        <p:grpSpPr>
          <a:xfrm>
            <a:off x="7575578" y="1381878"/>
            <a:ext cx="13099107" cy="2821179"/>
            <a:chOff x="0" y="0"/>
            <a:chExt cx="2530168" cy="544927"/>
          </a:xfrm>
        </p:grpSpPr>
        <p:sp>
          <p:nvSpPr>
            <p:cNvPr id="5" name="Freeform 5"/>
            <p:cNvSpPr/>
            <p:nvPr/>
          </p:nvSpPr>
          <p:spPr>
            <a:xfrm>
              <a:off x="0" y="0"/>
              <a:ext cx="2530168" cy="544927"/>
            </a:xfrm>
            <a:custGeom>
              <a:avLst/>
              <a:gdLst/>
              <a:ahLst/>
              <a:cxnLst/>
              <a:rect l="l" t="t" r="r" b="b"/>
              <a:pathLst>
                <a:path w="2530168" h="544927">
                  <a:moveTo>
                    <a:pt x="0" y="0"/>
                  </a:moveTo>
                  <a:lnTo>
                    <a:pt x="2530168" y="0"/>
                  </a:lnTo>
                  <a:lnTo>
                    <a:pt x="2530168" y="544927"/>
                  </a:lnTo>
                  <a:lnTo>
                    <a:pt x="0" y="544927"/>
                  </a:lnTo>
                  <a:close/>
                </a:path>
              </a:pathLst>
            </a:custGeom>
            <a:solidFill>
              <a:srgbClr val="777777">
                <a:alpha val="10980"/>
              </a:srgbClr>
            </a:solidFill>
          </p:spPr>
          <p:txBody>
            <a:bodyPr/>
            <a:lstStyle/>
            <a:p>
              <a:endParaRPr lang="en-US"/>
            </a:p>
          </p:txBody>
        </p:sp>
      </p:grpSp>
      <p:grpSp>
        <p:nvGrpSpPr>
          <p:cNvPr id="6" name="Group 6"/>
          <p:cNvGrpSpPr/>
          <p:nvPr/>
        </p:nvGrpSpPr>
        <p:grpSpPr>
          <a:xfrm>
            <a:off x="-3013990" y="6150618"/>
            <a:ext cx="12608393" cy="2821179"/>
            <a:chOff x="0" y="0"/>
            <a:chExt cx="2435384" cy="544927"/>
          </a:xfrm>
        </p:grpSpPr>
        <p:sp>
          <p:nvSpPr>
            <p:cNvPr id="7" name="Freeform 7"/>
            <p:cNvSpPr/>
            <p:nvPr/>
          </p:nvSpPr>
          <p:spPr>
            <a:xfrm>
              <a:off x="0" y="0"/>
              <a:ext cx="2435384" cy="544927"/>
            </a:xfrm>
            <a:custGeom>
              <a:avLst/>
              <a:gdLst/>
              <a:ahLst/>
              <a:cxnLst/>
              <a:rect l="l" t="t" r="r" b="b"/>
              <a:pathLst>
                <a:path w="2435384" h="544927">
                  <a:moveTo>
                    <a:pt x="0" y="0"/>
                  </a:moveTo>
                  <a:lnTo>
                    <a:pt x="2435384" y="0"/>
                  </a:lnTo>
                  <a:lnTo>
                    <a:pt x="2435384" y="544927"/>
                  </a:lnTo>
                  <a:lnTo>
                    <a:pt x="0" y="544927"/>
                  </a:lnTo>
                  <a:close/>
                </a:path>
              </a:pathLst>
            </a:custGeom>
            <a:solidFill>
              <a:srgbClr val="777777">
                <a:alpha val="10980"/>
              </a:srgbClr>
            </a:solidFill>
          </p:spPr>
          <p:txBody>
            <a:bodyPr/>
            <a:lstStyle/>
            <a:p>
              <a:endParaRPr lang="en-US"/>
            </a:p>
          </p:txBody>
        </p:sp>
      </p:grpSp>
      <p:sp>
        <p:nvSpPr>
          <p:cNvPr id="8" name="AutoShape 8"/>
          <p:cNvSpPr/>
          <p:nvPr/>
        </p:nvSpPr>
        <p:spPr>
          <a:xfrm>
            <a:off x="-1140534" y="467250"/>
            <a:ext cx="19428534" cy="0"/>
          </a:xfrm>
          <a:prstGeom prst="line">
            <a:avLst/>
          </a:prstGeom>
          <a:ln w="85725" cap="flat">
            <a:solidFill>
              <a:srgbClr val="000000"/>
            </a:solidFill>
            <a:prstDash val="solid"/>
            <a:headEnd type="none" w="sm" len="sm"/>
            <a:tailEnd type="none" w="sm" len="sm"/>
          </a:ln>
        </p:spPr>
        <p:txBody>
          <a:bodyPr/>
          <a:lstStyle/>
          <a:p>
            <a:endParaRPr lang="en-US"/>
          </a:p>
        </p:txBody>
      </p:sp>
      <p:sp>
        <p:nvSpPr>
          <p:cNvPr id="9" name="AutoShape 9"/>
          <p:cNvSpPr/>
          <p:nvPr/>
        </p:nvSpPr>
        <p:spPr>
          <a:xfrm>
            <a:off x="-507803" y="9901237"/>
            <a:ext cx="19428534" cy="0"/>
          </a:xfrm>
          <a:prstGeom prst="line">
            <a:avLst/>
          </a:prstGeom>
          <a:ln w="85725" cap="flat">
            <a:solidFill>
              <a:srgbClr val="000000"/>
            </a:solidFill>
            <a:prstDash val="solid"/>
            <a:headEnd type="none" w="sm" len="sm"/>
            <a:tailEnd type="none" w="sm" len="sm"/>
          </a:ln>
        </p:spPr>
        <p:txBody>
          <a:bodyPr/>
          <a:lstStyle/>
          <a:p>
            <a:endParaRPr lang="en-US"/>
          </a:p>
        </p:txBody>
      </p:sp>
      <p:sp>
        <p:nvSpPr>
          <p:cNvPr id="10" name="Freeform 10"/>
          <p:cNvSpPr/>
          <p:nvPr/>
        </p:nvSpPr>
        <p:spPr>
          <a:xfrm>
            <a:off x="16606798" y="601949"/>
            <a:ext cx="652502" cy="688093"/>
          </a:xfrm>
          <a:custGeom>
            <a:avLst/>
            <a:gdLst/>
            <a:ahLst/>
            <a:cxnLst/>
            <a:rect l="l" t="t" r="r" b="b"/>
            <a:pathLst>
              <a:path w="652502" h="688093">
                <a:moveTo>
                  <a:pt x="0" y="0"/>
                </a:moveTo>
                <a:lnTo>
                  <a:pt x="652502" y="0"/>
                </a:lnTo>
                <a:lnTo>
                  <a:pt x="652502" y="688093"/>
                </a:lnTo>
                <a:lnTo>
                  <a:pt x="0" y="688093"/>
                </a:lnTo>
                <a:lnTo>
                  <a:pt x="0" y="0"/>
                </a:lnTo>
                <a:close/>
              </a:path>
            </a:pathLst>
          </a:custGeom>
          <a:blipFill>
            <a:blip r:embed="rId3"/>
            <a:stretch>
              <a:fillRect/>
            </a:stretch>
          </a:blipFill>
        </p:spPr>
        <p:txBody>
          <a:bodyPr/>
          <a:lstStyle/>
          <a:p>
            <a:endParaRPr lang="en-US"/>
          </a:p>
        </p:txBody>
      </p:sp>
      <p:pic>
        <p:nvPicPr>
          <p:cNvPr id="11" name="Picture 11"/>
          <p:cNvPicPr>
            <a:picLocks noChangeAspect="1"/>
          </p:cNvPicPr>
          <p:nvPr>
            <a:videoFile r:link="rId1"/>
          </p:nvPr>
        </p:nvPicPr>
        <p:blipFill>
          <a:blip r:embed="rId4"/>
          <a:stretch>
            <a:fillRect/>
          </a:stretch>
        </p:blipFill>
        <p:spPr>
          <a:xfrm>
            <a:off x="2467121" y="1381878"/>
            <a:ext cx="13472106" cy="7589919"/>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2700000">
            <a:off x="7112499" y="-2266261"/>
            <a:ext cx="12258049" cy="12258049"/>
          </a:xfrm>
          <a:custGeom>
            <a:avLst/>
            <a:gdLst/>
            <a:ahLst/>
            <a:cxnLst/>
            <a:rect l="l" t="t" r="r" b="b"/>
            <a:pathLst>
              <a:path w="12258049" h="12258049">
                <a:moveTo>
                  <a:pt x="0" y="0"/>
                </a:moveTo>
                <a:lnTo>
                  <a:pt x="12258049" y="0"/>
                </a:lnTo>
                <a:lnTo>
                  <a:pt x="12258049" y="12258050"/>
                </a:lnTo>
                <a:lnTo>
                  <a:pt x="0" y="12258050"/>
                </a:lnTo>
                <a:lnTo>
                  <a:pt x="0" y="0"/>
                </a:lnTo>
                <a:close/>
              </a:path>
            </a:pathLst>
          </a:custGeom>
          <a:blipFill>
            <a:blip r:embed="rId2">
              <a:alphaModFix amt="8999"/>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3" name="Group 3"/>
          <p:cNvGrpSpPr/>
          <p:nvPr/>
        </p:nvGrpSpPr>
        <p:grpSpPr>
          <a:xfrm>
            <a:off x="8832140" y="340607"/>
            <a:ext cx="3871730" cy="3555377"/>
            <a:chOff x="0" y="0"/>
            <a:chExt cx="5162307" cy="4740503"/>
          </a:xfrm>
        </p:grpSpPr>
        <p:pic>
          <p:nvPicPr>
            <p:cNvPr id="4" name="Picture 4"/>
            <p:cNvPicPr>
              <a:picLocks noChangeAspect="1"/>
            </p:cNvPicPr>
            <p:nvPr/>
          </p:nvPicPr>
          <p:blipFill>
            <a:blip r:embed="rId4"/>
            <a:srcRect t="4085" b="4085"/>
            <a:stretch>
              <a:fillRect/>
            </a:stretch>
          </p:blipFill>
          <p:spPr>
            <a:xfrm>
              <a:off x="0" y="0"/>
              <a:ext cx="5162307" cy="4740503"/>
            </a:xfrm>
            <a:prstGeom prst="rect">
              <a:avLst/>
            </a:prstGeom>
          </p:spPr>
        </p:pic>
      </p:grpSp>
      <p:grpSp>
        <p:nvGrpSpPr>
          <p:cNvPr id="5" name="Group 5"/>
          <p:cNvGrpSpPr/>
          <p:nvPr/>
        </p:nvGrpSpPr>
        <p:grpSpPr>
          <a:xfrm>
            <a:off x="0" y="0"/>
            <a:ext cx="7781347" cy="10287000"/>
            <a:chOff x="0" y="0"/>
            <a:chExt cx="10375129" cy="13716000"/>
          </a:xfrm>
        </p:grpSpPr>
        <p:pic>
          <p:nvPicPr>
            <p:cNvPr id="6" name="Picture 6"/>
            <p:cNvPicPr>
              <a:picLocks noChangeAspect="1"/>
            </p:cNvPicPr>
            <p:nvPr/>
          </p:nvPicPr>
          <p:blipFill>
            <a:blip r:embed="rId5"/>
            <a:srcRect l="12178" r="12178"/>
            <a:stretch>
              <a:fillRect/>
            </a:stretch>
          </p:blipFill>
          <p:spPr>
            <a:xfrm>
              <a:off x="0" y="0"/>
              <a:ext cx="10375129" cy="13716000"/>
            </a:xfrm>
            <a:prstGeom prst="rect">
              <a:avLst/>
            </a:prstGeom>
          </p:spPr>
        </p:pic>
      </p:grpSp>
      <p:sp>
        <p:nvSpPr>
          <p:cNvPr id="7" name="Freeform 7"/>
          <p:cNvSpPr/>
          <p:nvPr/>
        </p:nvSpPr>
        <p:spPr>
          <a:xfrm>
            <a:off x="17169656" y="9242865"/>
            <a:ext cx="652502" cy="688093"/>
          </a:xfrm>
          <a:custGeom>
            <a:avLst/>
            <a:gdLst/>
            <a:ahLst/>
            <a:cxnLst/>
            <a:rect l="l" t="t" r="r" b="b"/>
            <a:pathLst>
              <a:path w="652502" h="688093">
                <a:moveTo>
                  <a:pt x="0" y="0"/>
                </a:moveTo>
                <a:lnTo>
                  <a:pt x="652502" y="0"/>
                </a:lnTo>
                <a:lnTo>
                  <a:pt x="652502" y="688093"/>
                </a:lnTo>
                <a:lnTo>
                  <a:pt x="0" y="688093"/>
                </a:lnTo>
                <a:lnTo>
                  <a:pt x="0" y="0"/>
                </a:lnTo>
                <a:close/>
              </a:path>
            </a:pathLst>
          </a:custGeom>
          <a:blipFill>
            <a:blip r:embed="rId6"/>
            <a:stretch>
              <a:fillRect/>
            </a:stretch>
          </a:blipFill>
        </p:spPr>
        <p:txBody>
          <a:bodyPr/>
          <a:lstStyle/>
          <a:p>
            <a:endParaRPr lang="en-US"/>
          </a:p>
        </p:txBody>
      </p:sp>
      <p:sp>
        <p:nvSpPr>
          <p:cNvPr id="8" name="TextBox 8"/>
          <p:cNvSpPr txBox="1"/>
          <p:nvPr/>
        </p:nvSpPr>
        <p:spPr>
          <a:xfrm>
            <a:off x="8878900" y="6126613"/>
            <a:ext cx="3616144" cy="1402164"/>
          </a:xfrm>
          <a:prstGeom prst="rect">
            <a:avLst/>
          </a:prstGeom>
        </p:spPr>
        <p:txBody>
          <a:bodyPr lIns="0" tIns="0" rIns="0" bIns="0" rtlCol="0" anchor="t">
            <a:spAutoFit/>
          </a:bodyPr>
          <a:lstStyle/>
          <a:p>
            <a:pPr>
              <a:lnSpc>
                <a:spcPts val="9138"/>
              </a:lnSpc>
            </a:pPr>
            <a:endParaRPr/>
          </a:p>
        </p:txBody>
      </p:sp>
      <p:sp>
        <p:nvSpPr>
          <p:cNvPr id="9" name="TextBox 9"/>
          <p:cNvSpPr txBox="1"/>
          <p:nvPr/>
        </p:nvSpPr>
        <p:spPr>
          <a:xfrm>
            <a:off x="13390984" y="2104002"/>
            <a:ext cx="4307646" cy="1855470"/>
          </a:xfrm>
          <a:prstGeom prst="rect">
            <a:avLst/>
          </a:prstGeom>
        </p:spPr>
        <p:txBody>
          <a:bodyPr lIns="0" tIns="0" rIns="0" bIns="0" rtlCol="0" anchor="t">
            <a:spAutoFit/>
          </a:bodyPr>
          <a:lstStyle/>
          <a:p>
            <a:pPr algn="just">
              <a:lnSpc>
                <a:spcPts val="3719"/>
              </a:lnSpc>
            </a:pPr>
            <a:r>
              <a:rPr lang="en-US" sz="2399" spc="81">
                <a:solidFill>
                  <a:srgbClr val="000000"/>
                </a:solidFill>
                <a:latin typeface="Trebuchet MS"/>
              </a:rPr>
              <a:t>The primary icon on the left side of the short nods back to the team’s first seasons in Vancouver and Memphis.</a:t>
            </a:r>
          </a:p>
        </p:txBody>
      </p:sp>
      <p:sp>
        <p:nvSpPr>
          <p:cNvPr id="10" name="TextBox 10"/>
          <p:cNvSpPr txBox="1"/>
          <p:nvPr/>
        </p:nvSpPr>
        <p:spPr>
          <a:xfrm>
            <a:off x="13378368" y="226307"/>
            <a:ext cx="3590592" cy="915059"/>
          </a:xfrm>
          <a:prstGeom prst="rect">
            <a:avLst/>
          </a:prstGeom>
        </p:spPr>
        <p:txBody>
          <a:bodyPr lIns="0" tIns="0" rIns="0" bIns="0" rtlCol="0" anchor="t">
            <a:spAutoFit/>
          </a:bodyPr>
          <a:lstStyle/>
          <a:p>
            <a:pPr>
              <a:lnSpc>
                <a:spcPts val="7840"/>
              </a:lnSpc>
              <a:spcBef>
                <a:spcPct val="0"/>
              </a:spcBef>
            </a:pPr>
            <a:r>
              <a:rPr lang="en-US" sz="5600" spc="509" dirty="0" err="1">
                <a:solidFill>
                  <a:srgbClr val="000000"/>
                </a:solidFill>
                <a:latin typeface="Trebuchet MS Bold"/>
              </a:rPr>
              <a:t>memphis</a:t>
            </a:r>
            <a:endParaRPr lang="en-US" sz="5600" spc="509" dirty="0">
              <a:solidFill>
                <a:srgbClr val="000000"/>
              </a:solidFill>
              <a:latin typeface="Trebuchet MS Bold"/>
            </a:endParaRPr>
          </a:p>
        </p:txBody>
      </p:sp>
      <p:sp>
        <p:nvSpPr>
          <p:cNvPr id="11" name="TextBox 11"/>
          <p:cNvSpPr txBox="1"/>
          <p:nvPr/>
        </p:nvSpPr>
        <p:spPr>
          <a:xfrm>
            <a:off x="8832140" y="4464367"/>
            <a:ext cx="3662904" cy="5122545"/>
          </a:xfrm>
          <a:prstGeom prst="rect">
            <a:avLst/>
          </a:prstGeom>
        </p:spPr>
        <p:txBody>
          <a:bodyPr lIns="0" tIns="0" rIns="0" bIns="0" rtlCol="0" anchor="t">
            <a:spAutoFit/>
          </a:bodyPr>
          <a:lstStyle/>
          <a:p>
            <a:pPr>
              <a:lnSpc>
                <a:spcPts val="3719"/>
              </a:lnSpc>
            </a:pPr>
            <a:r>
              <a:rPr lang="en-US" sz="2399" spc="81">
                <a:solidFill>
                  <a:srgbClr val="000000"/>
                </a:solidFill>
                <a:latin typeface="Trebuchet MS"/>
              </a:rPr>
              <a:t>The Grizzlies’ 23-24 City Edition uniforms offer a clean, sleek black uniform that displays proudly a stylized “MEM” logo on the chest. This uniform represents the simple joys of playing basketball on local courts in Memphis from playgrounds to the pros.</a:t>
            </a:r>
          </a:p>
        </p:txBody>
      </p:sp>
      <p:sp>
        <p:nvSpPr>
          <p:cNvPr id="12" name="TextBox 12"/>
          <p:cNvSpPr txBox="1"/>
          <p:nvPr/>
        </p:nvSpPr>
        <p:spPr>
          <a:xfrm>
            <a:off x="13390984" y="1074667"/>
            <a:ext cx="7593920" cy="915059"/>
          </a:xfrm>
          <a:prstGeom prst="rect">
            <a:avLst/>
          </a:prstGeom>
        </p:spPr>
        <p:txBody>
          <a:bodyPr lIns="0" tIns="0" rIns="0" bIns="0" rtlCol="0" anchor="t">
            <a:spAutoFit/>
          </a:bodyPr>
          <a:lstStyle/>
          <a:p>
            <a:pPr>
              <a:lnSpc>
                <a:spcPts val="7840"/>
              </a:lnSpc>
              <a:spcBef>
                <a:spcPct val="0"/>
              </a:spcBef>
            </a:pPr>
            <a:r>
              <a:rPr lang="en-US" sz="5600" spc="509" dirty="0">
                <a:solidFill>
                  <a:srgbClr val="000000"/>
                </a:solidFill>
                <a:latin typeface="Trebuchet MS Bold"/>
              </a:rPr>
              <a:t>grizzlies</a:t>
            </a:r>
          </a:p>
        </p:txBody>
      </p:sp>
      <p:sp>
        <p:nvSpPr>
          <p:cNvPr id="13" name="Freeform 13"/>
          <p:cNvSpPr/>
          <p:nvPr/>
        </p:nvSpPr>
        <p:spPr>
          <a:xfrm>
            <a:off x="11978143" y="4326255"/>
            <a:ext cx="6391042" cy="5960745"/>
          </a:xfrm>
          <a:custGeom>
            <a:avLst/>
            <a:gdLst/>
            <a:ahLst/>
            <a:cxnLst/>
            <a:rect l="l" t="t" r="r" b="b"/>
            <a:pathLst>
              <a:path w="6391042" h="5960745">
                <a:moveTo>
                  <a:pt x="0" y="0"/>
                </a:moveTo>
                <a:lnTo>
                  <a:pt x="6391042" y="0"/>
                </a:lnTo>
                <a:lnTo>
                  <a:pt x="6391042" y="5960745"/>
                </a:lnTo>
                <a:lnTo>
                  <a:pt x="0" y="5960745"/>
                </a:lnTo>
                <a:lnTo>
                  <a:pt x="0" y="0"/>
                </a:lnTo>
                <a:close/>
              </a:path>
            </a:pathLst>
          </a:custGeom>
          <a:blipFill>
            <a:blip r:embed="rId7"/>
            <a:stretch>
              <a:fillRect t="-3609" b="-3609"/>
            </a:stretch>
          </a:blipFill>
        </p:spPr>
        <p:txBody>
          <a:bodyPr/>
          <a:lstStyle/>
          <a:p>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357628" y="1313686"/>
            <a:ext cx="12406661" cy="7671218"/>
            <a:chOff x="0" y="0"/>
            <a:chExt cx="16542215" cy="10228290"/>
          </a:xfrm>
        </p:grpSpPr>
        <p:pic>
          <p:nvPicPr>
            <p:cNvPr id="3" name="Picture 3"/>
            <p:cNvPicPr>
              <a:picLocks noChangeAspect="1"/>
            </p:cNvPicPr>
            <p:nvPr/>
          </p:nvPicPr>
          <p:blipFill>
            <a:blip r:embed="rId2"/>
            <a:srcRect t="3626" b="3626"/>
            <a:stretch>
              <a:fillRect/>
            </a:stretch>
          </p:blipFill>
          <p:spPr>
            <a:xfrm>
              <a:off x="0" y="0"/>
              <a:ext cx="16542215" cy="10228290"/>
            </a:xfrm>
            <a:prstGeom prst="rect">
              <a:avLst/>
            </a:prstGeom>
          </p:spPr>
        </p:pic>
      </p:grpSp>
      <p:sp>
        <p:nvSpPr>
          <p:cNvPr id="4" name="Freeform 4"/>
          <p:cNvSpPr/>
          <p:nvPr/>
        </p:nvSpPr>
        <p:spPr>
          <a:xfrm>
            <a:off x="1079787" y="1028700"/>
            <a:ext cx="1423818" cy="1423818"/>
          </a:xfrm>
          <a:custGeom>
            <a:avLst/>
            <a:gdLst/>
            <a:ahLst/>
            <a:cxnLst/>
            <a:rect l="l" t="t" r="r" b="b"/>
            <a:pathLst>
              <a:path w="1423818" h="1423818">
                <a:moveTo>
                  <a:pt x="0" y="0"/>
                </a:moveTo>
                <a:lnTo>
                  <a:pt x="1423818" y="0"/>
                </a:lnTo>
                <a:lnTo>
                  <a:pt x="1423818" y="1423818"/>
                </a:lnTo>
                <a:lnTo>
                  <a:pt x="0" y="142381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5" name="Freeform 5"/>
          <p:cNvSpPr/>
          <p:nvPr/>
        </p:nvSpPr>
        <p:spPr>
          <a:xfrm flipH="1">
            <a:off x="12616170" y="1028700"/>
            <a:ext cx="1423818" cy="1423818"/>
          </a:xfrm>
          <a:custGeom>
            <a:avLst/>
            <a:gdLst/>
            <a:ahLst/>
            <a:cxnLst/>
            <a:rect l="l" t="t" r="r" b="b"/>
            <a:pathLst>
              <a:path w="1423818" h="1423818">
                <a:moveTo>
                  <a:pt x="1423819" y="0"/>
                </a:moveTo>
                <a:lnTo>
                  <a:pt x="0" y="0"/>
                </a:lnTo>
                <a:lnTo>
                  <a:pt x="0" y="1423818"/>
                </a:lnTo>
                <a:lnTo>
                  <a:pt x="1423819" y="1423818"/>
                </a:lnTo>
                <a:lnTo>
                  <a:pt x="1423819"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6" name="Freeform 6"/>
          <p:cNvSpPr/>
          <p:nvPr/>
        </p:nvSpPr>
        <p:spPr>
          <a:xfrm flipV="1">
            <a:off x="1164124" y="7834482"/>
            <a:ext cx="1423818" cy="1423818"/>
          </a:xfrm>
          <a:custGeom>
            <a:avLst/>
            <a:gdLst/>
            <a:ahLst/>
            <a:cxnLst/>
            <a:rect l="l" t="t" r="r" b="b"/>
            <a:pathLst>
              <a:path w="1423818" h="1423818">
                <a:moveTo>
                  <a:pt x="0" y="1423818"/>
                </a:moveTo>
                <a:lnTo>
                  <a:pt x="1423818" y="1423818"/>
                </a:lnTo>
                <a:lnTo>
                  <a:pt x="1423818" y="0"/>
                </a:lnTo>
                <a:lnTo>
                  <a:pt x="0" y="0"/>
                </a:lnTo>
                <a:lnTo>
                  <a:pt x="0" y="1423818"/>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7" name="Freeform 7"/>
          <p:cNvSpPr/>
          <p:nvPr/>
        </p:nvSpPr>
        <p:spPr>
          <a:xfrm flipH="1" flipV="1">
            <a:off x="12616170" y="7834482"/>
            <a:ext cx="1423818" cy="1423818"/>
          </a:xfrm>
          <a:custGeom>
            <a:avLst/>
            <a:gdLst/>
            <a:ahLst/>
            <a:cxnLst/>
            <a:rect l="l" t="t" r="r" b="b"/>
            <a:pathLst>
              <a:path w="1423818" h="1423818">
                <a:moveTo>
                  <a:pt x="1423819" y="1423818"/>
                </a:moveTo>
                <a:lnTo>
                  <a:pt x="0" y="1423818"/>
                </a:lnTo>
                <a:lnTo>
                  <a:pt x="0" y="0"/>
                </a:lnTo>
                <a:lnTo>
                  <a:pt x="1423819" y="0"/>
                </a:lnTo>
                <a:lnTo>
                  <a:pt x="1423819" y="1423818"/>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8" name="Freeform 8"/>
          <p:cNvSpPr/>
          <p:nvPr/>
        </p:nvSpPr>
        <p:spPr>
          <a:xfrm>
            <a:off x="16933049" y="9258300"/>
            <a:ext cx="652502" cy="688093"/>
          </a:xfrm>
          <a:custGeom>
            <a:avLst/>
            <a:gdLst/>
            <a:ahLst/>
            <a:cxnLst/>
            <a:rect l="l" t="t" r="r" b="b"/>
            <a:pathLst>
              <a:path w="652502" h="688093">
                <a:moveTo>
                  <a:pt x="0" y="0"/>
                </a:moveTo>
                <a:lnTo>
                  <a:pt x="652502" y="0"/>
                </a:lnTo>
                <a:lnTo>
                  <a:pt x="652502" y="688093"/>
                </a:lnTo>
                <a:lnTo>
                  <a:pt x="0" y="688093"/>
                </a:lnTo>
                <a:lnTo>
                  <a:pt x="0" y="0"/>
                </a:lnTo>
                <a:close/>
              </a:path>
            </a:pathLst>
          </a:custGeom>
          <a:blipFill>
            <a:blip r:embed="rId5"/>
            <a:stretch>
              <a:fillRect/>
            </a:stretch>
          </a:blipFill>
        </p:spPr>
        <p:txBody>
          <a:bodyPr/>
          <a:lstStyle/>
          <a:p>
            <a:endParaRPr lang="en-US"/>
          </a:p>
        </p:txBody>
      </p:sp>
      <p:sp>
        <p:nvSpPr>
          <p:cNvPr id="9" name="TextBox 9"/>
          <p:cNvSpPr txBox="1"/>
          <p:nvPr/>
        </p:nvSpPr>
        <p:spPr>
          <a:xfrm rot="-5400000">
            <a:off x="13447690" y="4833244"/>
            <a:ext cx="6153073" cy="1876552"/>
          </a:xfrm>
          <a:prstGeom prst="rect">
            <a:avLst/>
          </a:prstGeom>
        </p:spPr>
        <p:txBody>
          <a:bodyPr lIns="0" tIns="0" rIns="0" bIns="0" rtlCol="0" anchor="t">
            <a:spAutoFit/>
          </a:bodyPr>
          <a:lstStyle/>
          <a:p>
            <a:pPr>
              <a:lnSpc>
                <a:spcPts val="7130"/>
              </a:lnSpc>
            </a:pPr>
            <a:r>
              <a:rPr lang="en-US" sz="7130" spc="648">
                <a:solidFill>
                  <a:srgbClr val="000000"/>
                </a:solidFill>
                <a:latin typeface="Trebuchet MS Bold"/>
              </a:rPr>
              <a:t>detroit</a:t>
            </a:r>
          </a:p>
          <a:p>
            <a:pPr>
              <a:lnSpc>
                <a:spcPts val="7130"/>
              </a:lnSpc>
            </a:pPr>
            <a:r>
              <a:rPr lang="en-US" sz="7130" spc="648">
                <a:solidFill>
                  <a:srgbClr val="000000"/>
                </a:solidFill>
                <a:latin typeface="Trebuchet MS Bold"/>
              </a:rPr>
              <a:t>pistons</a:t>
            </a:r>
          </a:p>
        </p:txBody>
      </p:sp>
      <p:sp>
        <p:nvSpPr>
          <p:cNvPr id="10" name="TextBox 10"/>
          <p:cNvSpPr txBox="1"/>
          <p:nvPr/>
        </p:nvSpPr>
        <p:spPr>
          <a:xfrm>
            <a:off x="14441807" y="1218436"/>
            <a:ext cx="3143744" cy="3722370"/>
          </a:xfrm>
          <a:prstGeom prst="rect">
            <a:avLst/>
          </a:prstGeom>
        </p:spPr>
        <p:txBody>
          <a:bodyPr lIns="0" tIns="0" rIns="0" bIns="0" rtlCol="0" anchor="t">
            <a:spAutoFit/>
          </a:bodyPr>
          <a:lstStyle/>
          <a:p>
            <a:pPr>
              <a:lnSpc>
                <a:spcPts val="3720"/>
              </a:lnSpc>
            </a:pPr>
            <a:r>
              <a:rPr lang="en-US" sz="2400" spc="81">
                <a:solidFill>
                  <a:srgbClr val="000000"/>
                </a:solidFill>
                <a:latin typeface="Trebuchet MS"/>
              </a:rPr>
              <a:t>The Pistons 23-24 City Edition uniform honors its iconic championship history and pays tribute to the original fan-made “Detroit Bad Boys” logo.</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28700" y="617700"/>
            <a:ext cx="5115452" cy="751840"/>
          </a:xfrm>
          <a:prstGeom prst="rect">
            <a:avLst/>
          </a:prstGeom>
        </p:spPr>
        <p:txBody>
          <a:bodyPr lIns="0" tIns="0" rIns="0" bIns="0" rtlCol="0" anchor="t">
            <a:spAutoFit/>
          </a:bodyPr>
          <a:lstStyle/>
          <a:p>
            <a:pPr>
              <a:lnSpc>
                <a:spcPts val="5600"/>
              </a:lnSpc>
            </a:pPr>
            <a:r>
              <a:rPr lang="en-US" sz="5600" spc="386">
                <a:solidFill>
                  <a:srgbClr val="000000"/>
                </a:solidFill>
                <a:latin typeface="Trebuchet MS Bold"/>
              </a:rPr>
              <a:t>detroit</a:t>
            </a:r>
          </a:p>
        </p:txBody>
      </p:sp>
      <p:sp>
        <p:nvSpPr>
          <p:cNvPr id="3" name="TextBox 3"/>
          <p:cNvSpPr txBox="1"/>
          <p:nvPr/>
        </p:nvSpPr>
        <p:spPr>
          <a:xfrm>
            <a:off x="9721907" y="9067047"/>
            <a:ext cx="7537393" cy="751840"/>
          </a:xfrm>
          <a:prstGeom prst="rect">
            <a:avLst/>
          </a:prstGeom>
        </p:spPr>
        <p:txBody>
          <a:bodyPr lIns="0" tIns="0" rIns="0" bIns="0" rtlCol="0" anchor="t">
            <a:spAutoFit/>
          </a:bodyPr>
          <a:lstStyle/>
          <a:p>
            <a:pPr algn="r">
              <a:lnSpc>
                <a:spcPts val="5600"/>
              </a:lnSpc>
            </a:pPr>
            <a:r>
              <a:rPr lang="en-US" sz="5600" spc="1680">
                <a:solidFill>
                  <a:srgbClr val="000000"/>
                </a:solidFill>
                <a:latin typeface="Trebuchet MS Bold"/>
              </a:rPr>
              <a:t>pistons</a:t>
            </a:r>
          </a:p>
        </p:txBody>
      </p:sp>
      <p:grpSp>
        <p:nvGrpSpPr>
          <p:cNvPr id="4" name="Group 4"/>
          <p:cNvGrpSpPr/>
          <p:nvPr/>
        </p:nvGrpSpPr>
        <p:grpSpPr>
          <a:xfrm>
            <a:off x="7575578" y="1381878"/>
            <a:ext cx="13099107" cy="2821179"/>
            <a:chOff x="0" y="0"/>
            <a:chExt cx="2530168" cy="544927"/>
          </a:xfrm>
        </p:grpSpPr>
        <p:sp>
          <p:nvSpPr>
            <p:cNvPr id="5" name="Freeform 5"/>
            <p:cNvSpPr/>
            <p:nvPr/>
          </p:nvSpPr>
          <p:spPr>
            <a:xfrm>
              <a:off x="0" y="0"/>
              <a:ext cx="2530168" cy="544927"/>
            </a:xfrm>
            <a:custGeom>
              <a:avLst/>
              <a:gdLst/>
              <a:ahLst/>
              <a:cxnLst/>
              <a:rect l="l" t="t" r="r" b="b"/>
              <a:pathLst>
                <a:path w="2530168" h="544927">
                  <a:moveTo>
                    <a:pt x="0" y="0"/>
                  </a:moveTo>
                  <a:lnTo>
                    <a:pt x="2530168" y="0"/>
                  </a:lnTo>
                  <a:lnTo>
                    <a:pt x="2530168" y="544927"/>
                  </a:lnTo>
                  <a:lnTo>
                    <a:pt x="0" y="544927"/>
                  </a:lnTo>
                  <a:close/>
                </a:path>
              </a:pathLst>
            </a:custGeom>
            <a:solidFill>
              <a:srgbClr val="777777">
                <a:alpha val="10980"/>
              </a:srgbClr>
            </a:solidFill>
          </p:spPr>
          <p:txBody>
            <a:bodyPr/>
            <a:lstStyle/>
            <a:p>
              <a:endParaRPr lang="en-US"/>
            </a:p>
          </p:txBody>
        </p:sp>
      </p:grpSp>
      <p:grpSp>
        <p:nvGrpSpPr>
          <p:cNvPr id="6" name="Group 6"/>
          <p:cNvGrpSpPr/>
          <p:nvPr/>
        </p:nvGrpSpPr>
        <p:grpSpPr>
          <a:xfrm>
            <a:off x="-3013990" y="6150618"/>
            <a:ext cx="12608393" cy="2821179"/>
            <a:chOff x="0" y="0"/>
            <a:chExt cx="2435384" cy="544927"/>
          </a:xfrm>
        </p:grpSpPr>
        <p:sp>
          <p:nvSpPr>
            <p:cNvPr id="7" name="Freeform 7"/>
            <p:cNvSpPr/>
            <p:nvPr/>
          </p:nvSpPr>
          <p:spPr>
            <a:xfrm>
              <a:off x="0" y="0"/>
              <a:ext cx="2435384" cy="544927"/>
            </a:xfrm>
            <a:custGeom>
              <a:avLst/>
              <a:gdLst/>
              <a:ahLst/>
              <a:cxnLst/>
              <a:rect l="l" t="t" r="r" b="b"/>
              <a:pathLst>
                <a:path w="2435384" h="544927">
                  <a:moveTo>
                    <a:pt x="0" y="0"/>
                  </a:moveTo>
                  <a:lnTo>
                    <a:pt x="2435384" y="0"/>
                  </a:lnTo>
                  <a:lnTo>
                    <a:pt x="2435384" y="544927"/>
                  </a:lnTo>
                  <a:lnTo>
                    <a:pt x="0" y="544927"/>
                  </a:lnTo>
                  <a:close/>
                </a:path>
              </a:pathLst>
            </a:custGeom>
            <a:solidFill>
              <a:srgbClr val="777777">
                <a:alpha val="10980"/>
              </a:srgbClr>
            </a:solidFill>
          </p:spPr>
          <p:txBody>
            <a:bodyPr/>
            <a:lstStyle/>
            <a:p>
              <a:endParaRPr lang="en-US"/>
            </a:p>
          </p:txBody>
        </p:sp>
      </p:grpSp>
      <p:sp>
        <p:nvSpPr>
          <p:cNvPr id="8" name="AutoShape 8"/>
          <p:cNvSpPr/>
          <p:nvPr/>
        </p:nvSpPr>
        <p:spPr>
          <a:xfrm>
            <a:off x="-1140534" y="467250"/>
            <a:ext cx="19428534" cy="0"/>
          </a:xfrm>
          <a:prstGeom prst="line">
            <a:avLst/>
          </a:prstGeom>
          <a:ln w="85725" cap="flat">
            <a:solidFill>
              <a:srgbClr val="000000"/>
            </a:solidFill>
            <a:prstDash val="solid"/>
            <a:headEnd type="none" w="sm" len="sm"/>
            <a:tailEnd type="none" w="sm" len="sm"/>
          </a:ln>
        </p:spPr>
        <p:txBody>
          <a:bodyPr/>
          <a:lstStyle/>
          <a:p>
            <a:endParaRPr lang="en-US"/>
          </a:p>
        </p:txBody>
      </p:sp>
      <p:sp>
        <p:nvSpPr>
          <p:cNvPr id="9" name="AutoShape 9"/>
          <p:cNvSpPr/>
          <p:nvPr/>
        </p:nvSpPr>
        <p:spPr>
          <a:xfrm>
            <a:off x="-507803" y="9901237"/>
            <a:ext cx="19428534" cy="0"/>
          </a:xfrm>
          <a:prstGeom prst="line">
            <a:avLst/>
          </a:prstGeom>
          <a:ln w="85725" cap="flat">
            <a:solidFill>
              <a:srgbClr val="000000"/>
            </a:solidFill>
            <a:prstDash val="solid"/>
            <a:headEnd type="none" w="sm" len="sm"/>
            <a:tailEnd type="none" w="sm" len="sm"/>
          </a:ln>
        </p:spPr>
        <p:txBody>
          <a:bodyPr/>
          <a:lstStyle/>
          <a:p>
            <a:endParaRPr lang="en-US"/>
          </a:p>
        </p:txBody>
      </p:sp>
      <p:sp>
        <p:nvSpPr>
          <p:cNvPr id="10" name="Freeform 10"/>
          <p:cNvSpPr/>
          <p:nvPr/>
        </p:nvSpPr>
        <p:spPr>
          <a:xfrm>
            <a:off x="16606798" y="601949"/>
            <a:ext cx="652502" cy="688093"/>
          </a:xfrm>
          <a:custGeom>
            <a:avLst/>
            <a:gdLst/>
            <a:ahLst/>
            <a:cxnLst/>
            <a:rect l="l" t="t" r="r" b="b"/>
            <a:pathLst>
              <a:path w="652502" h="688093">
                <a:moveTo>
                  <a:pt x="0" y="0"/>
                </a:moveTo>
                <a:lnTo>
                  <a:pt x="652502" y="0"/>
                </a:lnTo>
                <a:lnTo>
                  <a:pt x="652502" y="688093"/>
                </a:lnTo>
                <a:lnTo>
                  <a:pt x="0" y="688093"/>
                </a:lnTo>
                <a:lnTo>
                  <a:pt x="0" y="0"/>
                </a:lnTo>
                <a:close/>
              </a:path>
            </a:pathLst>
          </a:custGeom>
          <a:blipFill>
            <a:blip r:embed="rId3"/>
            <a:stretch>
              <a:fillRect/>
            </a:stretch>
          </a:blipFill>
        </p:spPr>
        <p:txBody>
          <a:bodyPr/>
          <a:lstStyle/>
          <a:p>
            <a:endParaRPr lang="en-US"/>
          </a:p>
        </p:txBody>
      </p:sp>
      <p:pic>
        <p:nvPicPr>
          <p:cNvPr id="11" name="Picture 11"/>
          <p:cNvPicPr>
            <a:picLocks noChangeAspect="1"/>
          </p:cNvPicPr>
          <p:nvPr>
            <a:videoFile r:link="rId1"/>
          </p:nvPr>
        </p:nvPicPr>
        <p:blipFill>
          <a:blip r:embed="rId4"/>
          <a:stretch>
            <a:fillRect/>
          </a:stretch>
        </p:blipFill>
        <p:spPr>
          <a:xfrm>
            <a:off x="2456672" y="1381878"/>
            <a:ext cx="13493191" cy="7589919"/>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339860" y="1307823"/>
            <a:ext cx="7410659" cy="4726010"/>
          </a:xfrm>
          <a:custGeom>
            <a:avLst/>
            <a:gdLst/>
            <a:ahLst/>
            <a:cxnLst/>
            <a:rect l="l" t="t" r="r" b="b"/>
            <a:pathLst>
              <a:path w="7410659" h="4726010">
                <a:moveTo>
                  <a:pt x="0" y="0"/>
                </a:moveTo>
                <a:lnTo>
                  <a:pt x="7410658" y="0"/>
                </a:lnTo>
                <a:lnTo>
                  <a:pt x="7410658" y="4726010"/>
                </a:lnTo>
                <a:lnTo>
                  <a:pt x="0" y="4726010"/>
                </a:lnTo>
                <a:lnTo>
                  <a:pt x="0" y="0"/>
                </a:lnTo>
                <a:close/>
              </a:path>
            </a:pathLst>
          </a:custGeom>
          <a:blipFill>
            <a:blip r:embed="rId2"/>
            <a:stretch>
              <a:fillRect l="-3766" t="-7024" r="-3295" b="-1118"/>
            </a:stretch>
          </a:blipFill>
        </p:spPr>
        <p:txBody>
          <a:bodyPr/>
          <a:lstStyle/>
          <a:p>
            <a:endParaRPr lang="en-US"/>
          </a:p>
        </p:txBody>
      </p:sp>
      <p:sp>
        <p:nvSpPr>
          <p:cNvPr id="3" name="Freeform 3"/>
          <p:cNvSpPr/>
          <p:nvPr/>
        </p:nvSpPr>
        <p:spPr>
          <a:xfrm>
            <a:off x="1060737" y="1028700"/>
            <a:ext cx="1423818" cy="1423818"/>
          </a:xfrm>
          <a:custGeom>
            <a:avLst/>
            <a:gdLst/>
            <a:ahLst/>
            <a:cxnLst/>
            <a:rect l="l" t="t" r="r" b="b"/>
            <a:pathLst>
              <a:path w="1423818" h="1423818">
                <a:moveTo>
                  <a:pt x="0" y="0"/>
                </a:moveTo>
                <a:lnTo>
                  <a:pt x="1423818" y="0"/>
                </a:lnTo>
                <a:lnTo>
                  <a:pt x="1423818" y="1423818"/>
                </a:lnTo>
                <a:lnTo>
                  <a:pt x="0" y="142381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4" name="Freeform 4"/>
          <p:cNvSpPr/>
          <p:nvPr/>
        </p:nvSpPr>
        <p:spPr>
          <a:xfrm flipH="1">
            <a:off x="7570932" y="1028700"/>
            <a:ext cx="1423818" cy="1423818"/>
          </a:xfrm>
          <a:custGeom>
            <a:avLst/>
            <a:gdLst/>
            <a:ahLst/>
            <a:cxnLst/>
            <a:rect l="l" t="t" r="r" b="b"/>
            <a:pathLst>
              <a:path w="1423818" h="1423818">
                <a:moveTo>
                  <a:pt x="1423819" y="0"/>
                </a:moveTo>
                <a:lnTo>
                  <a:pt x="0" y="0"/>
                </a:lnTo>
                <a:lnTo>
                  <a:pt x="0" y="1423818"/>
                </a:lnTo>
                <a:lnTo>
                  <a:pt x="1423819" y="1423818"/>
                </a:lnTo>
                <a:lnTo>
                  <a:pt x="1423819"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5" name="Freeform 5"/>
          <p:cNvSpPr/>
          <p:nvPr/>
        </p:nvSpPr>
        <p:spPr>
          <a:xfrm>
            <a:off x="1339860" y="5913616"/>
            <a:ext cx="7410659" cy="3100451"/>
          </a:xfrm>
          <a:custGeom>
            <a:avLst/>
            <a:gdLst/>
            <a:ahLst/>
            <a:cxnLst/>
            <a:rect l="l" t="t" r="r" b="b"/>
            <a:pathLst>
              <a:path w="7410659" h="3100451">
                <a:moveTo>
                  <a:pt x="0" y="0"/>
                </a:moveTo>
                <a:lnTo>
                  <a:pt x="7410658" y="0"/>
                </a:lnTo>
                <a:lnTo>
                  <a:pt x="7410658" y="3100451"/>
                </a:lnTo>
                <a:lnTo>
                  <a:pt x="0" y="3100451"/>
                </a:lnTo>
                <a:lnTo>
                  <a:pt x="0" y="0"/>
                </a:lnTo>
                <a:close/>
              </a:path>
            </a:pathLst>
          </a:custGeom>
          <a:blipFill>
            <a:blip r:embed="rId2"/>
            <a:stretch>
              <a:fillRect l="-3766" t="-1477" r="-3295" b="-63363"/>
            </a:stretch>
          </a:blipFill>
        </p:spPr>
        <p:txBody>
          <a:bodyPr/>
          <a:lstStyle/>
          <a:p>
            <a:endParaRPr lang="en-US"/>
          </a:p>
        </p:txBody>
      </p:sp>
      <p:sp>
        <p:nvSpPr>
          <p:cNvPr id="6" name="Freeform 6"/>
          <p:cNvSpPr/>
          <p:nvPr/>
        </p:nvSpPr>
        <p:spPr>
          <a:xfrm flipV="1">
            <a:off x="1060737" y="7854017"/>
            <a:ext cx="1423818" cy="1423818"/>
          </a:xfrm>
          <a:custGeom>
            <a:avLst/>
            <a:gdLst/>
            <a:ahLst/>
            <a:cxnLst/>
            <a:rect l="l" t="t" r="r" b="b"/>
            <a:pathLst>
              <a:path w="1423818" h="1423818">
                <a:moveTo>
                  <a:pt x="0" y="1423818"/>
                </a:moveTo>
                <a:lnTo>
                  <a:pt x="1423818" y="1423818"/>
                </a:lnTo>
                <a:lnTo>
                  <a:pt x="1423818" y="0"/>
                </a:lnTo>
                <a:lnTo>
                  <a:pt x="0" y="0"/>
                </a:lnTo>
                <a:lnTo>
                  <a:pt x="0" y="1423818"/>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7" name="Freeform 7"/>
          <p:cNvSpPr/>
          <p:nvPr/>
        </p:nvSpPr>
        <p:spPr>
          <a:xfrm flipH="1" flipV="1">
            <a:off x="7570932" y="7854017"/>
            <a:ext cx="1423818" cy="1423818"/>
          </a:xfrm>
          <a:custGeom>
            <a:avLst/>
            <a:gdLst/>
            <a:ahLst/>
            <a:cxnLst/>
            <a:rect l="l" t="t" r="r" b="b"/>
            <a:pathLst>
              <a:path w="1423818" h="1423818">
                <a:moveTo>
                  <a:pt x="1423819" y="1423818"/>
                </a:moveTo>
                <a:lnTo>
                  <a:pt x="0" y="1423818"/>
                </a:lnTo>
                <a:lnTo>
                  <a:pt x="0" y="0"/>
                </a:lnTo>
                <a:lnTo>
                  <a:pt x="1423819" y="0"/>
                </a:lnTo>
                <a:lnTo>
                  <a:pt x="1423819" y="1423818"/>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8" name="Freeform 8"/>
          <p:cNvSpPr/>
          <p:nvPr/>
        </p:nvSpPr>
        <p:spPr>
          <a:xfrm>
            <a:off x="16933049" y="9258300"/>
            <a:ext cx="652502" cy="688093"/>
          </a:xfrm>
          <a:custGeom>
            <a:avLst/>
            <a:gdLst/>
            <a:ahLst/>
            <a:cxnLst/>
            <a:rect l="l" t="t" r="r" b="b"/>
            <a:pathLst>
              <a:path w="652502" h="688093">
                <a:moveTo>
                  <a:pt x="0" y="0"/>
                </a:moveTo>
                <a:lnTo>
                  <a:pt x="652502" y="0"/>
                </a:lnTo>
                <a:lnTo>
                  <a:pt x="652502" y="688093"/>
                </a:lnTo>
                <a:lnTo>
                  <a:pt x="0" y="688093"/>
                </a:lnTo>
                <a:lnTo>
                  <a:pt x="0" y="0"/>
                </a:lnTo>
                <a:close/>
              </a:path>
            </a:pathLst>
          </a:custGeom>
          <a:blipFill>
            <a:blip r:embed="rId5"/>
            <a:stretch>
              <a:fillRect/>
            </a:stretch>
          </a:blipFill>
        </p:spPr>
        <p:txBody>
          <a:bodyPr/>
          <a:lstStyle/>
          <a:p>
            <a:endParaRPr lang="en-US"/>
          </a:p>
        </p:txBody>
      </p:sp>
      <p:sp>
        <p:nvSpPr>
          <p:cNvPr id="9" name="TextBox 9"/>
          <p:cNvSpPr txBox="1"/>
          <p:nvPr/>
        </p:nvSpPr>
        <p:spPr>
          <a:xfrm>
            <a:off x="10531023" y="3720775"/>
            <a:ext cx="6728277" cy="4823500"/>
          </a:xfrm>
          <a:prstGeom prst="rect">
            <a:avLst/>
          </a:prstGeom>
        </p:spPr>
        <p:txBody>
          <a:bodyPr lIns="0" tIns="0" rIns="0" bIns="0" rtlCol="0" anchor="t">
            <a:spAutoFit/>
          </a:bodyPr>
          <a:lstStyle/>
          <a:p>
            <a:pPr>
              <a:lnSpc>
                <a:spcPts val="3801"/>
              </a:lnSpc>
            </a:pPr>
            <a:r>
              <a:rPr lang="en-US" sz="2452" spc="83" dirty="0">
                <a:solidFill>
                  <a:srgbClr val="000000"/>
                </a:solidFill>
                <a:latin typeface="Trebuchet MS"/>
              </a:rPr>
              <a:t>Nike introduced the NBA City Edition uniforms when they became the NBA’s official partner in 2017 (replacing adidas), designed to (according to the brand) “represent insights and emotion from the court to the upper deck to the cities’ streets, in pursuit of a unique way to capture each team and its city in a way that respects the past and present of the clubs while also positioning them for the future.”</a:t>
            </a:r>
          </a:p>
        </p:txBody>
      </p:sp>
      <p:sp>
        <p:nvSpPr>
          <p:cNvPr id="10" name="TextBox 10"/>
          <p:cNvSpPr txBox="1"/>
          <p:nvPr/>
        </p:nvSpPr>
        <p:spPr>
          <a:xfrm>
            <a:off x="10531023" y="1563944"/>
            <a:ext cx="7756977" cy="1876552"/>
          </a:xfrm>
          <a:prstGeom prst="rect">
            <a:avLst/>
          </a:prstGeom>
        </p:spPr>
        <p:txBody>
          <a:bodyPr lIns="0" tIns="0" rIns="0" bIns="0" rtlCol="0" anchor="t">
            <a:spAutoFit/>
          </a:bodyPr>
          <a:lstStyle/>
          <a:p>
            <a:pPr>
              <a:lnSpc>
                <a:spcPts val="7130"/>
              </a:lnSpc>
            </a:pPr>
            <a:r>
              <a:rPr lang="en-US" sz="7130" spc="648" dirty="0">
                <a:solidFill>
                  <a:srgbClr val="000000"/>
                </a:solidFill>
                <a:latin typeface="Trebuchet MS Bold"/>
              </a:rPr>
              <a:t>NBA x Nike</a:t>
            </a:r>
          </a:p>
          <a:p>
            <a:pPr>
              <a:lnSpc>
                <a:spcPts val="7130"/>
              </a:lnSpc>
            </a:pPr>
            <a:r>
              <a:rPr lang="en-US" sz="7130" spc="648" dirty="0">
                <a:solidFill>
                  <a:srgbClr val="000000"/>
                </a:solidFill>
                <a:latin typeface="Trebuchet MS Bold"/>
              </a:rPr>
              <a:t>City Edition</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2425765">
            <a:off x="10193866" y="-1921567"/>
            <a:ext cx="9302192" cy="9302192"/>
          </a:xfrm>
          <a:custGeom>
            <a:avLst/>
            <a:gdLst/>
            <a:ahLst/>
            <a:cxnLst/>
            <a:rect l="l" t="t" r="r" b="b"/>
            <a:pathLst>
              <a:path w="9302192" h="9302192">
                <a:moveTo>
                  <a:pt x="0" y="0"/>
                </a:moveTo>
                <a:lnTo>
                  <a:pt x="9302192" y="0"/>
                </a:lnTo>
                <a:lnTo>
                  <a:pt x="9302192" y="9302192"/>
                </a:lnTo>
                <a:lnTo>
                  <a:pt x="0" y="9302192"/>
                </a:lnTo>
                <a:lnTo>
                  <a:pt x="0" y="0"/>
                </a:lnTo>
                <a:close/>
              </a:path>
            </a:pathLst>
          </a:custGeom>
          <a:blipFill>
            <a:blip r:embed="rId2">
              <a:alphaModFix amt="8999"/>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3" name="Group 3"/>
          <p:cNvGrpSpPr/>
          <p:nvPr/>
        </p:nvGrpSpPr>
        <p:grpSpPr>
          <a:xfrm>
            <a:off x="1702122" y="8240218"/>
            <a:ext cx="7659117" cy="1046037"/>
            <a:chOff x="0" y="0"/>
            <a:chExt cx="1913890" cy="261388"/>
          </a:xfrm>
        </p:grpSpPr>
        <p:sp>
          <p:nvSpPr>
            <p:cNvPr id="4" name="Freeform 4"/>
            <p:cNvSpPr/>
            <p:nvPr/>
          </p:nvSpPr>
          <p:spPr>
            <a:xfrm>
              <a:off x="0" y="0"/>
              <a:ext cx="1913890" cy="261388"/>
            </a:xfrm>
            <a:custGeom>
              <a:avLst/>
              <a:gdLst/>
              <a:ahLst/>
              <a:cxnLst/>
              <a:rect l="l" t="t" r="r" b="b"/>
              <a:pathLst>
                <a:path w="1913890" h="261388">
                  <a:moveTo>
                    <a:pt x="0" y="0"/>
                  </a:moveTo>
                  <a:lnTo>
                    <a:pt x="1913890" y="0"/>
                  </a:lnTo>
                  <a:lnTo>
                    <a:pt x="1913890" y="261388"/>
                  </a:lnTo>
                  <a:lnTo>
                    <a:pt x="0" y="261388"/>
                  </a:lnTo>
                  <a:close/>
                </a:path>
              </a:pathLst>
            </a:custGeom>
            <a:solidFill>
              <a:srgbClr val="FFFFFF">
                <a:alpha val="83922"/>
              </a:srgbClr>
            </a:solidFill>
          </p:spPr>
          <p:txBody>
            <a:bodyPr/>
            <a:lstStyle/>
            <a:p>
              <a:endParaRPr lang="en-US"/>
            </a:p>
          </p:txBody>
        </p:sp>
      </p:grpSp>
      <p:grpSp>
        <p:nvGrpSpPr>
          <p:cNvPr id="5" name="Group 5"/>
          <p:cNvGrpSpPr/>
          <p:nvPr/>
        </p:nvGrpSpPr>
        <p:grpSpPr>
          <a:xfrm>
            <a:off x="14661887" y="5993750"/>
            <a:ext cx="3044309" cy="3160460"/>
            <a:chOff x="0" y="0"/>
            <a:chExt cx="4059079" cy="4213947"/>
          </a:xfrm>
        </p:grpSpPr>
        <p:pic>
          <p:nvPicPr>
            <p:cNvPr id="6" name="Picture 6"/>
            <p:cNvPicPr>
              <a:picLocks noChangeAspect="1"/>
            </p:cNvPicPr>
            <p:nvPr/>
          </p:nvPicPr>
          <p:blipFill>
            <a:blip r:embed="rId4"/>
            <a:srcRect l="1837" r="1837"/>
            <a:stretch>
              <a:fillRect/>
            </a:stretch>
          </p:blipFill>
          <p:spPr>
            <a:xfrm>
              <a:off x="0" y="0"/>
              <a:ext cx="4059079" cy="4213947"/>
            </a:xfrm>
            <a:prstGeom prst="rect">
              <a:avLst/>
            </a:prstGeom>
          </p:spPr>
        </p:pic>
      </p:grpSp>
      <p:sp>
        <p:nvSpPr>
          <p:cNvPr id="7" name="Freeform 7"/>
          <p:cNvSpPr/>
          <p:nvPr/>
        </p:nvSpPr>
        <p:spPr>
          <a:xfrm>
            <a:off x="17229723" y="312652"/>
            <a:ext cx="652502" cy="688093"/>
          </a:xfrm>
          <a:custGeom>
            <a:avLst/>
            <a:gdLst/>
            <a:ahLst/>
            <a:cxnLst/>
            <a:rect l="l" t="t" r="r" b="b"/>
            <a:pathLst>
              <a:path w="652502" h="688093">
                <a:moveTo>
                  <a:pt x="0" y="0"/>
                </a:moveTo>
                <a:lnTo>
                  <a:pt x="652502" y="0"/>
                </a:lnTo>
                <a:lnTo>
                  <a:pt x="652502" y="688093"/>
                </a:lnTo>
                <a:lnTo>
                  <a:pt x="0" y="688093"/>
                </a:lnTo>
                <a:lnTo>
                  <a:pt x="0" y="0"/>
                </a:lnTo>
                <a:close/>
              </a:path>
            </a:pathLst>
          </a:custGeom>
          <a:blipFill>
            <a:blip r:embed="rId5"/>
            <a:stretch>
              <a:fillRect/>
            </a:stretch>
          </a:blipFill>
        </p:spPr>
        <p:txBody>
          <a:bodyPr/>
          <a:lstStyle/>
          <a:p>
            <a:endParaRPr lang="en-US"/>
          </a:p>
        </p:txBody>
      </p:sp>
      <p:sp>
        <p:nvSpPr>
          <p:cNvPr id="8" name="Freeform 8"/>
          <p:cNvSpPr/>
          <p:nvPr/>
        </p:nvSpPr>
        <p:spPr>
          <a:xfrm>
            <a:off x="1277815" y="633406"/>
            <a:ext cx="8083423" cy="4546925"/>
          </a:xfrm>
          <a:custGeom>
            <a:avLst/>
            <a:gdLst/>
            <a:ahLst/>
            <a:cxnLst/>
            <a:rect l="l" t="t" r="r" b="b"/>
            <a:pathLst>
              <a:path w="8083423" h="4546925">
                <a:moveTo>
                  <a:pt x="0" y="0"/>
                </a:moveTo>
                <a:lnTo>
                  <a:pt x="8083423" y="0"/>
                </a:lnTo>
                <a:lnTo>
                  <a:pt x="8083423" y="4546925"/>
                </a:lnTo>
                <a:lnTo>
                  <a:pt x="0" y="4546925"/>
                </a:lnTo>
                <a:lnTo>
                  <a:pt x="0" y="0"/>
                </a:lnTo>
                <a:close/>
              </a:path>
            </a:pathLst>
          </a:custGeom>
          <a:blipFill>
            <a:blip r:embed="rId6"/>
            <a:stretch>
              <a:fillRect/>
            </a:stretch>
          </a:blipFill>
        </p:spPr>
        <p:txBody>
          <a:bodyPr/>
          <a:lstStyle/>
          <a:p>
            <a:endParaRPr lang="en-US"/>
          </a:p>
        </p:txBody>
      </p:sp>
      <p:grpSp>
        <p:nvGrpSpPr>
          <p:cNvPr id="9" name="Group 9"/>
          <p:cNvGrpSpPr/>
          <p:nvPr/>
        </p:nvGrpSpPr>
        <p:grpSpPr>
          <a:xfrm>
            <a:off x="1277815" y="5468955"/>
            <a:ext cx="8083423" cy="4114800"/>
            <a:chOff x="0" y="0"/>
            <a:chExt cx="10777897" cy="5486400"/>
          </a:xfrm>
        </p:grpSpPr>
        <p:pic>
          <p:nvPicPr>
            <p:cNvPr id="10" name="Picture 10"/>
            <p:cNvPicPr>
              <a:picLocks noChangeAspect="1"/>
            </p:cNvPicPr>
            <p:nvPr/>
          </p:nvPicPr>
          <p:blipFill>
            <a:blip r:embed="rId7"/>
            <a:srcRect t="4751" b="4751"/>
            <a:stretch>
              <a:fillRect/>
            </a:stretch>
          </p:blipFill>
          <p:spPr>
            <a:xfrm>
              <a:off x="0" y="0"/>
              <a:ext cx="10777897" cy="5486400"/>
            </a:xfrm>
            <a:prstGeom prst="rect">
              <a:avLst/>
            </a:prstGeom>
          </p:spPr>
        </p:pic>
      </p:grpSp>
      <p:sp>
        <p:nvSpPr>
          <p:cNvPr id="11" name="TextBox 11"/>
          <p:cNvSpPr txBox="1"/>
          <p:nvPr/>
        </p:nvSpPr>
        <p:spPr>
          <a:xfrm>
            <a:off x="10310414" y="2591861"/>
            <a:ext cx="7335565" cy="3722435"/>
          </a:xfrm>
          <a:prstGeom prst="rect">
            <a:avLst/>
          </a:prstGeom>
        </p:spPr>
        <p:txBody>
          <a:bodyPr lIns="0" tIns="0" rIns="0" bIns="0" rtlCol="0" anchor="t">
            <a:spAutoFit/>
          </a:bodyPr>
          <a:lstStyle/>
          <a:p>
            <a:pPr>
              <a:lnSpc>
                <a:spcPts val="3717"/>
              </a:lnSpc>
            </a:pPr>
            <a:r>
              <a:rPr lang="en-US" sz="2398" spc="81" dirty="0">
                <a:solidFill>
                  <a:srgbClr val="000000"/>
                </a:solidFill>
                <a:latin typeface="Trebuchet MS"/>
              </a:rPr>
              <a:t>The 2023-24 Golden State Warriors City Edition uniform celebrates the anniversary of the historic cable cars. The cable cars are a landmark that distinguishes San Francisco and serves as a symbol of resilience, with its 150-year history, surviving the 1906 Earthquake. </a:t>
            </a:r>
          </a:p>
          <a:p>
            <a:pPr>
              <a:lnSpc>
                <a:spcPts val="3717"/>
              </a:lnSpc>
            </a:pPr>
            <a:endParaRPr lang="en-US" sz="2398" spc="81" dirty="0">
              <a:solidFill>
                <a:srgbClr val="000000"/>
              </a:solidFill>
              <a:latin typeface="Trebuchet MS"/>
            </a:endParaRPr>
          </a:p>
          <a:p>
            <a:pPr>
              <a:lnSpc>
                <a:spcPts val="3717"/>
              </a:lnSpc>
            </a:pPr>
            <a:endParaRPr lang="en-US" sz="2398" spc="81" dirty="0">
              <a:solidFill>
                <a:srgbClr val="000000"/>
              </a:solidFill>
              <a:latin typeface="Trebuchet MS"/>
            </a:endParaRPr>
          </a:p>
        </p:txBody>
      </p:sp>
      <p:sp>
        <p:nvSpPr>
          <p:cNvPr id="12" name="TextBox 12"/>
          <p:cNvSpPr txBox="1"/>
          <p:nvPr/>
        </p:nvSpPr>
        <p:spPr>
          <a:xfrm>
            <a:off x="10310414" y="544163"/>
            <a:ext cx="6296384" cy="1846659"/>
          </a:xfrm>
          <a:prstGeom prst="rect">
            <a:avLst/>
          </a:prstGeom>
        </p:spPr>
        <p:txBody>
          <a:bodyPr wrap="square" lIns="0" tIns="0" rIns="0" bIns="0" rtlCol="0" anchor="t">
            <a:spAutoFit/>
          </a:bodyPr>
          <a:lstStyle/>
          <a:p>
            <a:pPr>
              <a:lnSpc>
                <a:spcPts val="7200"/>
              </a:lnSpc>
            </a:pPr>
            <a:r>
              <a:rPr lang="en-US" sz="7200" spc="655" dirty="0">
                <a:solidFill>
                  <a:srgbClr val="000000"/>
                </a:solidFill>
                <a:latin typeface="Trebuchet MS Bold"/>
              </a:rPr>
              <a:t>golden state</a:t>
            </a:r>
          </a:p>
          <a:p>
            <a:pPr>
              <a:lnSpc>
                <a:spcPts val="7200"/>
              </a:lnSpc>
            </a:pPr>
            <a:r>
              <a:rPr lang="en-US" sz="7200" spc="655" dirty="0">
                <a:solidFill>
                  <a:srgbClr val="000000"/>
                </a:solidFill>
                <a:latin typeface="Trebuchet MS Bold"/>
              </a:rPr>
              <a:t>warriors</a:t>
            </a:r>
          </a:p>
        </p:txBody>
      </p:sp>
      <p:sp>
        <p:nvSpPr>
          <p:cNvPr id="13" name="TextBox 13"/>
          <p:cNvSpPr txBox="1"/>
          <p:nvPr/>
        </p:nvSpPr>
        <p:spPr>
          <a:xfrm>
            <a:off x="10310414" y="5898500"/>
            <a:ext cx="4103766" cy="3255710"/>
          </a:xfrm>
          <a:prstGeom prst="rect">
            <a:avLst/>
          </a:prstGeom>
        </p:spPr>
        <p:txBody>
          <a:bodyPr lIns="0" tIns="0" rIns="0" bIns="0" rtlCol="0" anchor="t">
            <a:spAutoFit/>
          </a:bodyPr>
          <a:lstStyle/>
          <a:p>
            <a:pPr>
              <a:lnSpc>
                <a:spcPts val="3717"/>
              </a:lnSpc>
            </a:pPr>
            <a:r>
              <a:rPr lang="en-US" sz="2398" spc="81" dirty="0">
                <a:solidFill>
                  <a:srgbClr val="000000"/>
                </a:solidFill>
                <a:latin typeface="Trebuchet MS"/>
              </a:rPr>
              <a:t>The uniform features a wordmark font inspired by route signs for cable cars. The shape of the wordmark pulls inspiration from the trolley route up and down the San Francisco hills.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28700" y="617700"/>
            <a:ext cx="5115452" cy="751840"/>
          </a:xfrm>
          <a:prstGeom prst="rect">
            <a:avLst/>
          </a:prstGeom>
        </p:spPr>
        <p:txBody>
          <a:bodyPr lIns="0" tIns="0" rIns="0" bIns="0" rtlCol="0" anchor="t">
            <a:spAutoFit/>
          </a:bodyPr>
          <a:lstStyle/>
          <a:p>
            <a:pPr>
              <a:lnSpc>
                <a:spcPts val="5600"/>
              </a:lnSpc>
            </a:pPr>
            <a:r>
              <a:rPr lang="en-US" sz="5600" spc="386">
                <a:solidFill>
                  <a:srgbClr val="000000"/>
                </a:solidFill>
                <a:latin typeface="Trebuchet MS Bold"/>
              </a:rPr>
              <a:t>golden state</a:t>
            </a:r>
          </a:p>
        </p:txBody>
      </p:sp>
      <p:sp>
        <p:nvSpPr>
          <p:cNvPr id="3" name="TextBox 3"/>
          <p:cNvSpPr txBox="1"/>
          <p:nvPr/>
        </p:nvSpPr>
        <p:spPr>
          <a:xfrm>
            <a:off x="9721907" y="9128959"/>
            <a:ext cx="7537393" cy="751840"/>
          </a:xfrm>
          <a:prstGeom prst="rect">
            <a:avLst/>
          </a:prstGeom>
        </p:spPr>
        <p:txBody>
          <a:bodyPr lIns="0" tIns="0" rIns="0" bIns="0" rtlCol="0" anchor="t">
            <a:spAutoFit/>
          </a:bodyPr>
          <a:lstStyle/>
          <a:p>
            <a:pPr algn="r">
              <a:lnSpc>
                <a:spcPts val="5600"/>
              </a:lnSpc>
            </a:pPr>
            <a:r>
              <a:rPr lang="en-US" sz="5600" spc="1680">
                <a:solidFill>
                  <a:srgbClr val="000000"/>
                </a:solidFill>
                <a:latin typeface="Trebuchet MS Bold"/>
              </a:rPr>
              <a:t>warriors</a:t>
            </a:r>
          </a:p>
        </p:txBody>
      </p:sp>
      <p:grpSp>
        <p:nvGrpSpPr>
          <p:cNvPr id="4" name="Group 4"/>
          <p:cNvGrpSpPr/>
          <p:nvPr/>
        </p:nvGrpSpPr>
        <p:grpSpPr>
          <a:xfrm>
            <a:off x="7575578" y="1381878"/>
            <a:ext cx="13099107" cy="2821179"/>
            <a:chOff x="0" y="0"/>
            <a:chExt cx="2530168" cy="544927"/>
          </a:xfrm>
        </p:grpSpPr>
        <p:sp>
          <p:nvSpPr>
            <p:cNvPr id="5" name="Freeform 5"/>
            <p:cNvSpPr/>
            <p:nvPr/>
          </p:nvSpPr>
          <p:spPr>
            <a:xfrm>
              <a:off x="0" y="0"/>
              <a:ext cx="2530168" cy="544927"/>
            </a:xfrm>
            <a:custGeom>
              <a:avLst/>
              <a:gdLst/>
              <a:ahLst/>
              <a:cxnLst/>
              <a:rect l="l" t="t" r="r" b="b"/>
              <a:pathLst>
                <a:path w="2530168" h="544927">
                  <a:moveTo>
                    <a:pt x="0" y="0"/>
                  </a:moveTo>
                  <a:lnTo>
                    <a:pt x="2530168" y="0"/>
                  </a:lnTo>
                  <a:lnTo>
                    <a:pt x="2530168" y="544927"/>
                  </a:lnTo>
                  <a:lnTo>
                    <a:pt x="0" y="544927"/>
                  </a:lnTo>
                  <a:close/>
                </a:path>
              </a:pathLst>
            </a:custGeom>
            <a:solidFill>
              <a:srgbClr val="777777">
                <a:alpha val="10980"/>
              </a:srgbClr>
            </a:solidFill>
          </p:spPr>
          <p:txBody>
            <a:bodyPr/>
            <a:lstStyle/>
            <a:p>
              <a:endParaRPr lang="en-US"/>
            </a:p>
          </p:txBody>
        </p:sp>
      </p:grpSp>
      <p:grpSp>
        <p:nvGrpSpPr>
          <p:cNvPr id="6" name="Group 6"/>
          <p:cNvGrpSpPr/>
          <p:nvPr/>
        </p:nvGrpSpPr>
        <p:grpSpPr>
          <a:xfrm>
            <a:off x="-3013990" y="6150618"/>
            <a:ext cx="12608393" cy="2821179"/>
            <a:chOff x="0" y="0"/>
            <a:chExt cx="2435384" cy="544927"/>
          </a:xfrm>
        </p:grpSpPr>
        <p:sp>
          <p:nvSpPr>
            <p:cNvPr id="7" name="Freeform 7"/>
            <p:cNvSpPr/>
            <p:nvPr/>
          </p:nvSpPr>
          <p:spPr>
            <a:xfrm>
              <a:off x="0" y="0"/>
              <a:ext cx="2435384" cy="544927"/>
            </a:xfrm>
            <a:custGeom>
              <a:avLst/>
              <a:gdLst/>
              <a:ahLst/>
              <a:cxnLst/>
              <a:rect l="l" t="t" r="r" b="b"/>
              <a:pathLst>
                <a:path w="2435384" h="544927">
                  <a:moveTo>
                    <a:pt x="0" y="0"/>
                  </a:moveTo>
                  <a:lnTo>
                    <a:pt x="2435384" y="0"/>
                  </a:lnTo>
                  <a:lnTo>
                    <a:pt x="2435384" y="544927"/>
                  </a:lnTo>
                  <a:lnTo>
                    <a:pt x="0" y="544927"/>
                  </a:lnTo>
                  <a:close/>
                </a:path>
              </a:pathLst>
            </a:custGeom>
            <a:solidFill>
              <a:srgbClr val="777777">
                <a:alpha val="10980"/>
              </a:srgbClr>
            </a:solidFill>
          </p:spPr>
          <p:txBody>
            <a:bodyPr/>
            <a:lstStyle/>
            <a:p>
              <a:endParaRPr lang="en-US"/>
            </a:p>
          </p:txBody>
        </p:sp>
      </p:grpSp>
      <p:sp>
        <p:nvSpPr>
          <p:cNvPr id="8" name="AutoShape 8"/>
          <p:cNvSpPr/>
          <p:nvPr/>
        </p:nvSpPr>
        <p:spPr>
          <a:xfrm>
            <a:off x="-1140534" y="467250"/>
            <a:ext cx="19428534" cy="0"/>
          </a:xfrm>
          <a:prstGeom prst="line">
            <a:avLst/>
          </a:prstGeom>
          <a:ln w="85725" cap="flat">
            <a:solidFill>
              <a:srgbClr val="000000"/>
            </a:solidFill>
            <a:prstDash val="solid"/>
            <a:headEnd type="none" w="sm" len="sm"/>
            <a:tailEnd type="none" w="sm" len="sm"/>
          </a:ln>
        </p:spPr>
        <p:txBody>
          <a:bodyPr/>
          <a:lstStyle/>
          <a:p>
            <a:endParaRPr lang="en-US"/>
          </a:p>
        </p:txBody>
      </p:sp>
      <p:sp>
        <p:nvSpPr>
          <p:cNvPr id="9" name="AutoShape 9"/>
          <p:cNvSpPr/>
          <p:nvPr/>
        </p:nvSpPr>
        <p:spPr>
          <a:xfrm>
            <a:off x="-507803" y="9901237"/>
            <a:ext cx="19428534" cy="0"/>
          </a:xfrm>
          <a:prstGeom prst="line">
            <a:avLst/>
          </a:prstGeom>
          <a:ln w="85725" cap="flat">
            <a:solidFill>
              <a:srgbClr val="000000"/>
            </a:solidFill>
            <a:prstDash val="solid"/>
            <a:headEnd type="none" w="sm" len="sm"/>
            <a:tailEnd type="none" w="sm" len="sm"/>
          </a:ln>
        </p:spPr>
        <p:txBody>
          <a:bodyPr/>
          <a:lstStyle/>
          <a:p>
            <a:endParaRPr lang="en-US"/>
          </a:p>
        </p:txBody>
      </p:sp>
      <p:sp>
        <p:nvSpPr>
          <p:cNvPr id="10" name="Freeform 10"/>
          <p:cNvSpPr/>
          <p:nvPr/>
        </p:nvSpPr>
        <p:spPr>
          <a:xfrm>
            <a:off x="16606798" y="601949"/>
            <a:ext cx="652502" cy="688093"/>
          </a:xfrm>
          <a:custGeom>
            <a:avLst/>
            <a:gdLst/>
            <a:ahLst/>
            <a:cxnLst/>
            <a:rect l="l" t="t" r="r" b="b"/>
            <a:pathLst>
              <a:path w="652502" h="688093">
                <a:moveTo>
                  <a:pt x="0" y="0"/>
                </a:moveTo>
                <a:lnTo>
                  <a:pt x="652502" y="0"/>
                </a:lnTo>
                <a:lnTo>
                  <a:pt x="652502" y="688093"/>
                </a:lnTo>
                <a:lnTo>
                  <a:pt x="0" y="688093"/>
                </a:lnTo>
                <a:lnTo>
                  <a:pt x="0" y="0"/>
                </a:lnTo>
                <a:close/>
              </a:path>
            </a:pathLst>
          </a:custGeom>
          <a:blipFill>
            <a:blip r:embed="rId3"/>
            <a:stretch>
              <a:fillRect/>
            </a:stretch>
          </a:blipFill>
        </p:spPr>
        <p:txBody>
          <a:bodyPr/>
          <a:lstStyle/>
          <a:p>
            <a:endParaRPr lang="en-US"/>
          </a:p>
        </p:txBody>
      </p:sp>
      <p:pic>
        <p:nvPicPr>
          <p:cNvPr id="11" name="Picture 11"/>
          <p:cNvPicPr>
            <a:picLocks noChangeAspect="1"/>
          </p:cNvPicPr>
          <p:nvPr>
            <a:videoFile r:link="rId1"/>
          </p:nvPr>
        </p:nvPicPr>
        <p:blipFill>
          <a:blip r:embed="rId4"/>
          <a:stretch>
            <a:fillRect/>
          </a:stretch>
        </p:blipFill>
        <p:spPr>
          <a:xfrm>
            <a:off x="2338138" y="1381878"/>
            <a:ext cx="13493191" cy="7589919"/>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2700000">
            <a:off x="7110726" y="-1988379"/>
            <a:ext cx="12258049" cy="12258049"/>
          </a:xfrm>
          <a:custGeom>
            <a:avLst/>
            <a:gdLst/>
            <a:ahLst/>
            <a:cxnLst/>
            <a:rect l="l" t="t" r="r" b="b"/>
            <a:pathLst>
              <a:path w="12258049" h="12258049">
                <a:moveTo>
                  <a:pt x="0" y="0"/>
                </a:moveTo>
                <a:lnTo>
                  <a:pt x="12258049" y="0"/>
                </a:lnTo>
                <a:lnTo>
                  <a:pt x="12258049" y="12258050"/>
                </a:lnTo>
                <a:lnTo>
                  <a:pt x="0" y="12258050"/>
                </a:lnTo>
                <a:lnTo>
                  <a:pt x="0" y="0"/>
                </a:lnTo>
                <a:close/>
              </a:path>
            </a:pathLst>
          </a:custGeom>
          <a:blipFill>
            <a:blip r:embed="rId2">
              <a:alphaModFix amt="8999"/>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3" name="Group 3"/>
          <p:cNvGrpSpPr/>
          <p:nvPr/>
        </p:nvGrpSpPr>
        <p:grpSpPr>
          <a:xfrm>
            <a:off x="8228766" y="451811"/>
            <a:ext cx="3871730" cy="3555377"/>
            <a:chOff x="0" y="0"/>
            <a:chExt cx="5162307" cy="4740503"/>
          </a:xfrm>
        </p:grpSpPr>
        <p:pic>
          <p:nvPicPr>
            <p:cNvPr id="4" name="Picture 4"/>
            <p:cNvPicPr>
              <a:picLocks noChangeAspect="1"/>
            </p:cNvPicPr>
            <p:nvPr/>
          </p:nvPicPr>
          <p:blipFill>
            <a:blip r:embed="rId4"/>
            <a:srcRect t="13268" b="13268"/>
            <a:stretch>
              <a:fillRect/>
            </a:stretch>
          </p:blipFill>
          <p:spPr>
            <a:xfrm>
              <a:off x="0" y="0"/>
              <a:ext cx="5162307" cy="4740503"/>
            </a:xfrm>
            <a:prstGeom prst="rect">
              <a:avLst/>
            </a:prstGeom>
          </p:spPr>
        </p:pic>
      </p:grpSp>
      <p:grpSp>
        <p:nvGrpSpPr>
          <p:cNvPr id="5" name="Group 5"/>
          <p:cNvGrpSpPr/>
          <p:nvPr/>
        </p:nvGrpSpPr>
        <p:grpSpPr>
          <a:xfrm>
            <a:off x="0" y="0"/>
            <a:ext cx="7781347" cy="10287000"/>
            <a:chOff x="0" y="0"/>
            <a:chExt cx="10375129" cy="13716000"/>
          </a:xfrm>
        </p:grpSpPr>
        <p:pic>
          <p:nvPicPr>
            <p:cNvPr id="6" name="Picture 6"/>
            <p:cNvPicPr>
              <a:picLocks noChangeAspect="1"/>
            </p:cNvPicPr>
            <p:nvPr/>
          </p:nvPicPr>
          <p:blipFill>
            <a:blip r:embed="rId5"/>
            <a:srcRect l="2723" r="2723"/>
            <a:stretch>
              <a:fillRect/>
            </a:stretch>
          </p:blipFill>
          <p:spPr>
            <a:xfrm>
              <a:off x="0" y="0"/>
              <a:ext cx="10375129" cy="13716000"/>
            </a:xfrm>
            <a:prstGeom prst="rect">
              <a:avLst/>
            </a:prstGeom>
          </p:spPr>
        </p:pic>
      </p:grpSp>
      <p:sp>
        <p:nvSpPr>
          <p:cNvPr id="7" name="Freeform 7"/>
          <p:cNvSpPr/>
          <p:nvPr/>
        </p:nvSpPr>
        <p:spPr>
          <a:xfrm>
            <a:off x="14046958" y="4751720"/>
            <a:ext cx="3874942" cy="4843677"/>
          </a:xfrm>
          <a:custGeom>
            <a:avLst/>
            <a:gdLst/>
            <a:ahLst/>
            <a:cxnLst/>
            <a:rect l="l" t="t" r="r" b="b"/>
            <a:pathLst>
              <a:path w="3874942" h="4843677">
                <a:moveTo>
                  <a:pt x="0" y="0"/>
                </a:moveTo>
                <a:lnTo>
                  <a:pt x="3874942" y="0"/>
                </a:lnTo>
                <a:lnTo>
                  <a:pt x="3874942" y="4843677"/>
                </a:lnTo>
                <a:lnTo>
                  <a:pt x="0" y="4843677"/>
                </a:lnTo>
                <a:lnTo>
                  <a:pt x="0" y="0"/>
                </a:lnTo>
                <a:close/>
              </a:path>
            </a:pathLst>
          </a:custGeom>
          <a:blipFill>
            <a:blip r:embed="rId6"/>
            <a:stretch>
              <a:fillRect/>
            </a:stretch>
          </a:blipFill>
        </p:spPr>
        <p:txBody>
          <a:bodyPr/>
          <a:lstStyle/>
          <a:p>
            <a:endParaRPr lang="en-US"/>
          </a:p>
        </p:txBody>
      </p:sp>
      <p:sp>
        <p:nvSpPr>
          <p:cNvPr id="8" name="TextBox 8"/>
          <p:cNvSpPr txBox="1"/>
          <p:nvPr/>
        </p:nvSpPr>
        <p:spPr>
          <a:xfrm>
            <a:off x="8878900" y="6126613"/>
            <a:ext cx="3616144" cy="1402164"/>
          </a:xfrm>
          <a:prstGeom prst="rect">
            <a:avLst/>
          </a:prstGeom>
        </p:spPr>
        <p:txBody>
          <a:bodyPr lIns="0" tIns="0" rIns="0" bIns="0" rtlCol="0" anchor="t">
            <a:spAutoFit/>
          </a:bodyPr>
          <a:lstStyle/>
          <a:p>
            <a:pPr>
              <a:lnSpc>
                <a:spcPts val="9138"/>
              </a:lnSpc>
            </a:pPr>
            <a:endParaRPr/>
          </a:p>
        </p:txBody>
      </p:sp>
      <p:sp>
        <p:nvSpPr>
          <p:cNvPr id="9" name="TextBox 9"/>
          <p:cNvSpPr txBox="1"/>
          <p:nvPr/>
        </p:nvSpPr>
        <p:spPr>
          <a:xfrm>
            <a:off x="12757645" y="234073"/>
            <a:ext cx="4710622" cy="915059"/>
          </a:xfrm>
          <a:prstGeom prst="rect">
            <a:avLst/>
          </a:prstGeom>
        </p:spPr>
        <p:txBody>
          <a:bodyPr lIns="0" tIns="0" rIns="0" bIns="0" rtlCol="0" anchor="t">
            <a:spAutoFit/>
          </a:bodyPr>
          <a:lstStyle/>
          <a:p>
            <a:pPr>
              <a:lnSpc>
                <a:spcPts val="7840"/>
              </a:lnSpc>
              <a:spcBef>
                <a:spcPct val="0"/>
              </a:spcBef>
            </a:pPr>
            <a:r>
              <a:rPr lang="en-US" sz="5600" spc="509" dirty="0" err="1">
                <a:solidFill>
                  <a:srgbClr val="000000"/>
                </a:solidFill>
                <a:latin typeface="Trebuchet MS Bold"/>
              </a:rPr>
              <a:t>milwaukee</a:t>
            </a:r>
            <a:endParaRPr lang="en-US" sz="5600" spc="509" dirty="0">
              <a:solidFill>
                <a:srgbClr val="000000"/>
              </a:solidFill>
              <a:latin typeface="Trebuchet MS Bold"/>
            </a:endParaRPr>
          </a:p>
        </p:txBody>
      </p:sp>
      <p:sp>
        <p:nvSpPr>
          <p:cNvPr id="10" name="TextBox 10"/>
          <p:cNvSpPr txBox="1"/>
          <p:nvPr/>
        </p:nvSpPr>
        <p:spPr>
          <a:xfrm>
            <a:off x="8228766" y="4587882"/>
            <a:ext cx="5370773" cy="5171352"/>
          </a:xfrm>
          <a:prstGeom prst="rect">
            <a:avLst/>
          </a:prstGeom>
        </p:spPr>
        <p:txBody>
          <a:bodyPr wrap="square" lIns="0" tIns="0" rIns="0" bIns="0" rtlCol="0" anchor="t">
            <a:spAutoFit/>
          </a:bodyPr>
          <a:lstStyle/>
          <a:p>
            <a:pPr>
              <a:lnSpc>
                <a:spcPts val="3719"/>
              </a:lnSpc>
            </a:pPr>
            <a:r>
              <a:rPr lang="en-US" sz="2399" spc="81" dirty="0">
                <a:solidFill>
                  <a:srgbClr val="000000"/>
                </a:solidFill>
                <a:latin typeface="Trebuchet MS"/>
              </a:rPr>
              <a:t>For the second season in a row, the Bucks are using the City uniform to highlight the team’s role of serving as a community gathering place, drawing inspiration from the crowds that gather in the Deer District.  </a:t>
            </a:r>
          </a:p>
          <a:p>
            <a:pPr>
              <a:lnSpc>
                <a:spcPts val="3719"/>
              </a:lnSpc>
            </a:pPr>
            <a:endParaRPr lang="en-US" sz="2399" spc="81" dirty="0">
              <a:solidFill>
                <a:srgbClr val="000000"/>
              </a:solidFill>
              <a:latin typeface="Trebuchet MS"/>
            </a:endParaRPr>
          </a:p>
          <a:p>
            <a:pPr>
              <a:lnSpc>
                <a:spcPts val="3719"/>
              </a:lnSpc>
            </a:pPr>
            <a:r>
              <a:rPr lang="en-US" sz="2399" spc="81" dirty="0">
                <a:solidFill>
                  <a:srgbClr val="000000"/>
                </a:solidFill>
                <a:latin typeface="Trebuchet MS"/>
              </a:rPr>
              <a:t>The front of the uniform showcases a uniquely curved banner that was inspired by the architecture of Fiserv Forum, the team’s home.</a:t>
            </a:r>
          </a:p>
        </p:txBody>
      </p:sp>
      <p:sp>
        <p:nvSpPr>
          <p:cNvPr id="11" name="TextBox 11"/>
          <p:cNvSpPr txBox="1"/>
          <p:nvPr/>
        </p:nvSpPr>
        <p:spPr>
          <a:xfrm>
            <a:off x="12757645" y="1154417"/>
            <a:ext cx="7593920" cy="915059"/>
          </a:xfrm>
          <a:prstGeom prst="rect">
            <a:avLst/>
          </a:prstGeom>
        </p:spPr>
        <p:txBody>
          <a:bodyPr lIns="0" tIns="0" rIns="0" bIns="0" rtlCol="0" anchor="t">
            <a:spAutoFit/>
          </a:bodyPr>
          <a:lstStyle/>
          <a:p>
            <a:pPr>
              <a:lnSpc>
                <a:spcPts val="7840"/>
              </a:lnSpc>
              <a:spcBef>
                <a:spcPct val="0"/>
              </a:spcBef>
            </a:pPr>
            <a:r>
              <a:rPr lang="en-US" sz="5600" spc="509" dirty="0">
                <a:solidFill>
                  <a:srgbClr val="000000"/>
                </a:solidFill>
                <a:latin typeface="Trebuchet MS Bold"/>
              </a:rPr>
              <a:t>bucks</a:t>
            </a:r>
          </a:p>
        </p:txBody>
      </p:sp>
      <p:sp>
        <p:nvSpPr>
          <p:cNvPr id="12" name="TextBox 12"/>
          <p:cNvSpPr txBox="1"/>
          <p:nvPr/>
        </p:nvSpPr>
        <p:spPr>
          <a:xfrm>
            <a:off x="12757645" y="2285175"/>
            <a:ext cx="5092877" cy="1855470"/>
          </a:xfrm>
          <a:prstGeom prst="rect">
            <a:avLst/>
          </a:prstGeom>
        </p:spPr>
        <p:txBody>
          <a:bodyPr lIns="0" tIns="0" rIns="0" bIns="0" rtlCol="0" anchor="t">
            <a:spAutoFit/>
          </a:bodyPr>
          <a:lstStyle/>
          <a:p>
            <a:pPr>
              <a:lnSpc>
                <a:spcPts val="3719"/>
              </a:lnSpc>
            </a:pPr>
            <a:r>
              <a:rPr lang="en-US" sz="2399" spc="81" dirty="0">
                <a:solidFill>
                  <a:srgbClr val="000000"/>
                </a:solidFill>
                <a:latin typeface="Trebuchet MS"/>
              </a:rPr>
              <a:t>For the 2nd in a row, the Bucks’ incorporated the “Great Lakes Blue” colorway in its City uniforms.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288773" y="1325268"/>
            <a:ext cx="7426855" cy="7655999"/>
            <a:chOff x="0" y="0"/>
            <a:chExt cx="9902473" cy="10207999"/>
          </a:xfrm>
        </p:grpSpPr>
        <p:pic>
          <p:nvPicPr>
            <p:cNvPr id="3" name="Picture 3"/>
            <p:cNvPicPr>
              <a:picLocks noChangeAspect="1"/>
            </p:cNvPicPr>
            <p:nvPr/>
          </p:nvPicPr>
          <p:blipFill>
            <a:blip r:embed="rId2"/>
            <a:srcRect l="17664" r="17664"/>
            <a:stretch>
              <a:fillRect/>
            </a:stretch>
          </p:blipFill>
          <p:spPr>
            <a:xfrm>
              <a:off x="0" y="0"/>
              <a:ext cx="9902473" cy="10207999"/>
            </a:xfrm>
            <a:prstGeom prst="rect">
              <a:avLst/>
            </a:prstGeom>
          </p:spPr>
        </p:pic>
      </p:grpSp>
      <p:sp>
        <p:nvSpPr>
          <p:cNvPr id="4" name="Freeform 4"/>
          <p:cNvSpPr/>
          <p:nvPr/>
        </p:nvSpPr>
        <p:spPr>
          <a:xfrm>
            <a:off x="1009650" y="1028700"/>
            <a:ext cx="1423818" cy="1423818"/>
          </a:xfrm>
          <a:custGeom>
            <a:avLst/>
            <a:gdLst/>
            <a:ahLst/>
            <a:cxnLst/>
            <a:rect l="l" t="t" r="r" b="b"/>
            <a:pathLst>
              <a:path w="1423818" h="1423818">
                <a:moveTo>
                  <a:pt x="0" y="0"/>
                </a:moveTo>
                <a:lnTo>
                  <a:pt x="1423818" y="0"/>
                </a:lnTo>
                <a:lnTo>
                  <a:pt x="1423818" y="1423818"/>
                </a:lnTo>
                <a:lnTo>
                  <a:pt x="0" y="142381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5" name="Freeform 5"/>
          <p:cNvSpPr/>
          <p:nvPr/>
        </p:nvSpPr>
        <p:spPr>
          <a:xfrm flipH="1">
            <a:off x="7570932" y="1028700"/>
            <a:ext cx="1423818" cy="1423818"/>
          </a:xfrm>
          <a:custGeom>
            <a:avLst/>
            <a:gdLst/>
            <a:ahLst/>
            <a:cxnLst/>
            <a:rect l="l" t="t" r="r" b="b"/>
            <a:pathLst>
              <a:path w="1423818" h="1423818">
                <a:moveTo>
                  <a:pt x="1423819" y="0"/>
                </a:moveTo>
                <a:lnTo>
                  <a:pt x="0" y="0"/>
                </a:lnTo>
                <a:lnTo>
                  <a:pt x="0" y="1423818"/>
                </a:lnTo>
                <a:lnTo>
                  <a:pt x="1423819" y="1423818"/>
                </a:lnTo>
                <a:lnTo>
                  <a:pt x="1423819"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6" name="Freeform 6"/>
          <p:cNvSpPr/>
          <p:nvPr/>
        </p:nvSpPr>
        <p:spPr>
          <a:xfrm flipV="1">
            <a:off x="1009650" y="7854017"/>
            <a:ext cx="1423818" cy="1423818"/>
          </a:xfrm>
          <a:custGeom>
            <a:avLst/>
            <a:gdLst/>
            <a:ahLst/>
            <a:cxnLst/>
            <a:rect l="l" t="t" r="r" b="b"/>
            <a:pathLst>
              <a:path w="1423818" h="1423818">
                <a:moveTo>
                  <a:pt x="0" y="1423818"/>
                </a:moveTo>
                <a:lnTo>
                  <a:pt x="1423818" y="1423818"/>
                </a:lnTo>
                <a:lnTo>
                  <a:pt x="1423818" y="0"/>
                </a:lnTo>
                <a:lnTo>
                  <a:pt x="0" y="0"/>
                </a:lnTo>
                <a:lnTo>
                  <a:pt x="0" y="1423818"/>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7" name="Freeform 7"/>
          <p:cNvSpPr/>
          <p:nvPr/>
        </p:nvSpPr>
        <p:spPr>
          <a:xfrm flipH="1" flipV="1">
            <a:off x="7570932" y="7854017"/>
            <a:ext cx="1423818" cy="1423818"/>
          </a:xfrm>
          <a:custGeom>
            <a:avLst/>
            <a:gdLst/>
            <a:ahLst/>
            <a:cxnLst/>
            <a:rect l="l" t="t" r="r" b="b"/>
            <a:pathLst>
              <a:path w="1423818" h="1423818">
                <a:moveTo>
                  <a:pt x="1423819" y="1423818"/>
                </a:moveTo>
                <a:lnTo>
                  <a:pt x="0" y="1423818"/>
                </a:lnTo>
                <a:lnTo>
                  <a:pt x="0" y="0"/>
                </a:lnTo>
                <a:lnTo>
                  <a:pt x="1423819" y="0"/>
                </a:lnTo>
                <a:lnTo>
                  <a:pt x="1423819" y="1423818"/>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8" name="TextBox 8"/>
          <p:cNvSpPr txBox="1"/>
          <p:nvPr/>
        </p:nvSpPr>
        <p:spPr>
          <a:xfrm>
            <a:off x="10531023" y="3497709"/>
            <a:ext cx="5971245" cy="5701220"/>
          </a:xfrm>
          <a:prstGeom prst="rect">
            <a:avLst/>
          </a:prstGeom>
        </p:spPr>
        <p:txBody>
          <a:bodyPr lIns="0" tIns="0" rIns="0" bIns="0" rtlCol="0" anchor="t">
            <a:spAutoFit/>
          </a:bodyPr>
          <a:lstStyle/>
          <a:p>
            <a:pPr>
              <a:lnSpc>
                <a:spcPts val="3801"/>
              </a:lnSpc>
            </a:pPr>
            <a:r>
              <a:rPr lang="en-US" sz="2452" spc="83">
                <a:solidFill>
                  <a:srgbClr val="000000"/>
                </a:solidFill>
                <a:latin typeface="Trebuchet MS"/>
              </a:rPr>
              <a:t>The Minnesota Timberwolves x Nike 2023-24 NBA City Edition uniform celebrates lake life in the state of Minnesota, inspired by the summertime fun that can only be found in the “Land of 10,000 Lakes.” </a:t>
            </a:r>
          </a:p>
          <a:p>
            <a:pPr>
              <a:lnSpc>
                <a:spcPts val="3801"/>
              </a:lnSpc>
            </a:pPr>
            <a:endParaRPr lang="en-US" sz="2452" spc="83">
              <a:solidFill>
                <a:srgbClr val="000000"/>
              </a:solidFill>
              <a:latin typeface="Trebuchet MS"/>
            </a:endParaRPr>
          </a:p>
          <a:p>
            <a:pPr>
              <a:lnSpc>
                <a:spcPts val="3801"/>
              </a:lnSpc>
            </a:pPr>
            <a:r>
              <a:rPr lang="en-US" sz="2452" spc="83">
                <a:solidFill>
                  <a:srgbClr val="000000"/>
                </a:solidFill>
                <a:latin typeface="Trebuchet MS"/>
              </a:rPr>
              <a:t>The shorts feature a custom artistic pattern with a "Land of 10,000 Lakes" design detail that extends from the side of the jersey to the bottom of the shorts. </a:t>
            </a:r>
          </a:p>
        </p:txBody>
      </p:sp>
      <p:sp>
        <p:nvSpPr>
          <p:cNvPr id="9" name="TextBox 9"/>
          <p:cNvSpPr txBox="1"/>
          <p:nvPr/>
        </p:nvSpPr>
        <p:spPr>
          <a:xfrm>
            <a:off x="10531023" y="1266630"/>
            <a:ext cx="7756977" cy="1876552"/>
          </a:xfrm>
          <a:prstGeom prst="rect">
            <a:avLst/>
          </a:prstGeom>
        </p:spPr>
        <p:txBody>
          <a:bodyPr lIns="0" tIns="0" rIns="0" bIns="0" rtlCol="0" anchor="t">
            <a:spAutoFit/>
          </a:bodyPr>
          <a:lstStyle/>
          <a:p>
            <a:pPr>
              <a:lnSpc>
                <a:spcPts val="7130"/>
              </a:lnSpc>
            </a:pPr>
            <a:r>
              <a:rPr lang="en-US" sz="7130" spc="648" dirty="0" err="1">
                <a:solidFill>
                  <a:srgbClr val="000000"/>
                </a:solidFill>
                <a:latin typeface="Trebuchet MS Bold"/>
              </a:rPr>
              <a:t>minnesota</a:t>
            </a:r>
            <a:endParaRPr lang="en-US" sz="7130" spc="648" dirty="0">
              <a:solidFill>
                <a:srgbClr val="000000"/>
              </a:solidFill>
              <a:latin typeface="Trebuchet MS Bold"/>
            </a:endParaRPr>
          </a:p>
          <a:p>
            <a:pPr>
              <a:lnSpc>
                <a:spcPts val="7130"/>
              </a:lnSpc>
            </a:pPr>
            <a:r>
              <a:rPr lang="en-US" sz="7130" spc="648" dirty="0" err="1">
                <a:solidFill>
                  <a:srgbClr val="000000"/>
                </a:solidFill>
                <a:latin typeface="Trebuchet MS Bold"/>
              </a:rPr>
              <a:t>timberwolves</a:t>
            </a:r>
            <a:endParaRPr lang="en-US" sz="7130" spc="648" dirty="0">
              <a:solidFill>
                <a:srgbClr val="000000"/>
              </a:solidFill>
              <a:latin typeface="Trebuchet MS Bold"/>
            </a:endParaRPr>
          </a:p>
        </p:txBody>
      </p:sp>
      <p:sp>
        <p:nvSpPr>
          <p:cNvPr id="10" name="Freeform 10"/>
          <p:cNvSpPr/>
          <p:nvPr/>
        </p:nvSpPr>
        <p:spPr>
          <a:xfrm>
            <a:off x="16933049" y="9258300"/>
            <a:ext cx="652502" cy="688093"/>
          </a:xfrm>
          <a:custGeom>
            <a:avLst/>
            <a:gdLst/>
            <a:ahLst/>
            <a:cxnLst/>
            <a:rect l="l" t="t" r="r" b="b"/>
            <a:pathLst>
              <a:path w="652502" h="688093">
                <a:moveTo>
                  <a:pt x="0" y="0"/>
                </a:moveTo>
                <a:lnTo>
                  <a:pt x="652502" y="0"/>
                </a:lnTo>
                <a:lnTo>
                  <a:pt x="652502" y="688093"/>
                </a:lnTo>
                <a:lnTo>
                  <a:pt x="0" y="688093"/>
                </a:lnTo>
                <a:lnTo>
                  <a:pt x="0" y="0"/>
                </a:lnTo>
                <a:close/>
              </a:path>
            </a:pathLst>
          </a:custGeom>
          <a:blipFill>
            <a:blip r:embed="rId5"/>
            <a:stretch>
              <a:fillRect/>
            </a:stretch>
          </a:blipFill>
        </p:spPr>
        <p:txBody>
          <a:bodyPr/>
          <a:lstStyle/>
          <a:p>
            <a:endParaRPr 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28700" y="605363"/>
            <a:ext cx="5115452" cy="751840"/>
          </a:xfrm>
          <a:prstGeom prst="rect">
            <a:avLst/>
          </a:prstGeom>
        </p:spPr>
        <p:txBody>
          <a:bodyPr lIns="0" tIns="0" rIns="0" bIns="0" rtlCol="0" anchor="t">
            <a:spAutoFit/>
          </a:bodyPr>
          <a:lstStyle/>
          <a:p>
            <a:pPr>
              <a:lnSpc>
                <a:spcPts val="5600"/>
              </a:lnSpc>
            </a:pPr>
            <a:r>
              <a:rPr lang="en-US" sz="5600" spc="386">
                <a:solidFill>
                  <a:srgbClr val="000000"/>
                </a:solidFill>
                <a:latin typeface="Trebuchet MS Bold"/>
              </a:rPr>
              <a:t>minnesota</a:t>
            </a:r>
          </a:p>
        </p:txBody>
      </p:sp>
      <p:sp>
        <p:nvSpPr>
          <p:cNvPr id="3" name="TextBox 3"/>
          <p:cNvSpPr txBox="1"/>
          <p:nvPr/>
        </p:nvSpPr>
        <p:spPr>
          <a:xfrm>
            <a:off x="9721907" y="9149397"/>
            <a:ext cx="7537393" cy="751840"/>
          </a:xfrm>
          <a:prstGeom prst="rect">
            <a:avLst/>
          </a:prstGeom>
        </p:spPr>
        <p:txBody>
          <a:bodyPr lIns="0" tIns="0" rIns="0" bIns="0" rtlCol="0" anchor="t">
            <a:spAutoFit/>
          </a:bodyPr>
          <a:lstStyle/>
          <a:p>
            <a:pPr algn="r">
              <a:lnSpc>
                <a:spcPts val="5600"/>
              </a:lnSpc>
            </a:pPr>
            <a:r>
              <a:rPr lang="en-US" sz="5600" spc="1680">
                <a:solidFill>
                  <a:srgbClr val="000000"/>
                </a:solidFill>
                <a:latin typeface="Trebuchet MS Bold"/>
              </a:rPr>
              <a:t>timberwolves</a:t>
            </a:r>
          </a:p>
        </p:txBody>
      </p:sp>
      <p:grpSp>
        <p:nvGrpSpPr>
          <p:cNvPr id="4" name="Group 4"/>
          <p:cNvGrpSpPr/>
          <p:nvPr/>
        </p:nvGrpSpPr>
        <p:grpSpPr>
          <a:xfrm>
            <a:off x="7575578" y="1381878"/>
            <a:ext cx="13099107" cy="2821179"/>
            <a:chOff x="0" y="0"/>
            <a:chExt cx="2530168" cy="544927"/>
          </a:xfrm>
        </p:grpSpPr>
        <p:sp>
          <p:nvSpPr>
            <p:cNvPr id="5" name="Freeform 5"/>
            <p:cNvSpPr/>
            <p:nvPr/>
          </p:nvSpPr>
          <p:spPr>
            <a:xfrm>
              <a:off x="0" y="0"/>
              <a:ext cx="2530168" cy="544927"/>
            </a:xfrm>
            <a:custGeom>
              <a:avLst/>
              <a:gdLst/>
              <a:ahLst/>
              <a:cxnLst/>
              <a:rect l="l" t="t" r="r" b="b"/>
              <a:pathLst>
                <a:path w="2530168" h="544927">
                  <a:moveTo>
                    <a:pt x="0" y="0"/>
                  </a:moveTo>
                  <a:lnTo>
                    <a:pt x="2530168" y="0"/>
                  </a:lnTo>
                  <a:lnTo>
                    <a:pt x="2530168" y="544927"/>
                  </a:lnTo>
                  <a:lnTo>
                    <a:pt x="0" y="544927"/>
                  </a:lnTo>
                  <a:close/>
                </a:path>
              </a:pathLst>
            </a:custGeom>
            <a:solidFill>
              <a:srgbClr val="777777">
                <a:alpha val="10980"/>
              </a:srgbClr>
            </a:solidFill>
          </p:spPr>
          <p:txBody>
            <a:bodyPr/>
            <a:lstStyle/>
            <a:p>
              <a:endParaRPr lang="en-US"/>
            </a:p>
          </p:txBody>
        </p:sp>
      </p:grpSp>
      <p:grpSp>
        <p:nvGrpSpPr>
          <p:cNvPr id="6" name="Group 6"/>
          <p:cNvGrpSpPr/>
          <p:nvPr/>
        </p:nvGrpSpPr>
        <p:grpSpPr>
          <a:xfrm>
            <a:off x="-3013990" y="6150618"/>
            <a:ext cx="12608393" cy="2821179"/>
            <a:chOff x="0" y="0"/>
            <a:chExt cx="2435384" cy="544927"/>
          </a:xfrm>
        </p:grpSpPr>
        <p:sp>
          <p:nvSpPr>
            <p:cNvPr id="7" name="Freeform 7"/>
            <p:cNvSpPr/>
            <p:nvPr/>
          </p:nvSpPr>
          <p:spPr>
            <a:xfrm>
              <a:off x="0" y="0"/>
              <a:ext cx="2435384" cy="544927"/>
            </a:xfrm>
            <a:custGeom>
              <a:avLst/>
              <a:gdLst/>
              <a:ahLst/>
              <a:cxnLst/>
              <a:rect l="l" t="t" r="r" b="b"/>
              <a:pathLst>
                <a:path w="2435384" h="544927">
                  <a:moveTo>
                    <a:pt x="0" y="0"/>
                  </a:moveTo>
                  <a:lnTo>
                    <a:pt x="2435384" y="0"/>
                  </a:lnTo>
                  <a:lnTo>
                    <a:pt x="2435384" y="544927"/>
                  </a:lnTo>
                  <a:lnTo>
                    <a:pt x="0" y="544927"/>
                  </a:lnTo>
                  <a:close/>
                </a:path>
              </a:pathLst>
            </a:custGeom>
            <a:solidFill>
              <a:srgbClr val="777777">
                <a:alpha val="10980"/>
              </a:srgbClr>
            </a:solidFill>
          </p:spPr>
          <p:txBody>
            <a:bodyPr/>
            <a:lstStyle/>
            <a:p>
              <a:endParaRPr lang="en-US"/>
            </a:p>
          </p:txBody>
        </p:sp>
      </p:grpSp>
      <p:sp>
        <p:nvSpPr>
          <p:cNvPr id="8" name="AutoShape 8"/>
          <p:cNvSpPr/>
          <p:nvPr/>
        </p:nvSpPr>
        <p:spPr>
          <a:xfrm>
            <a:off x="-1140534" y="467250"/>
            <a:ext cx="19428534" cy="0"/>
          </a:xfrm>
          <a:prstGeom prst="line">
            <a:avLst/>
          </a:prstGeom>
          <a:ln w="85725" cap="flat">
            <a:solidFill>
              <a:srgbClr val="000000"/>
            </a:solidFill>
            <a:prstDash val="solid"/>
            <a:headEnd type="none" w="sm" len="sm"/>
            <a:tailEnd type="none" w="sm" len="sm"/>
          </a:ln>
        </p:spPr>
        <p:txBody>
          <a:bodyPr/>
          <a:lstStyle/>
          <a:p>
            <a:endParaRPr lang="en-US"/>
          </a:p>
        </p:txBody>
      </p:sp>
      <p:sp>
        <p:nvSpPr>
          <p:cNvPr id="9" name="AutoShape 9"/>
          <p:cNvSpPr/>
          <p:nvPr/>
        </p:nvSpPr>
        <p:spPr>
          <a:xfrm>
            <a:off x="-507803" y="9901237"/>
            <a:ext cx="19428534" cy="0"/>
          </a:xfrm>
          <a:prstGeom prst="line">
            <a:avLst/>
          </a:prstGeom>
          <a:ln w="85725" cap="flat">
            <a:solidFill>
              <a:srgbClr val="000000"/>
            </a:solidFill>
            <a:prstDash val="solid"/>
            <a:headEnd type="none" w="sm" len="sm"/>
            <a:tailEnd type="none" w="sm" len="sm"/>
          </a:ln>
        </p:spPr>
        <p:txBody>
          <a:bodyPr/>
          <a:lstStyle/>
          <a:p>
            <a:endParaRPr lang="en-US"/>
          </a:p>
        </p:txBody>
      </p:sp>
      <p:pic>
        <p:nvPicPr>
          <p:cNvPr id="10" name="Picture 10"/>
          <p:cNvPicPr>
            <a:picLocks noChangeAspect="1"/>
          </p:cNvPicPr>
          <p:nvPr>
            <a:videoFile r:link="rId1"/>
          </p:nvPr>
        </p:nvPicPr>
        <p:blipFill>
          <a:blip r:embed="rId3"/>
          <a:stretch>
            <a:fillRect/>
          </a:stretch>
        </p:blipFill>
        <p:spPr>
          <a:xfrm>
            <a:off x="2397405" y="1381878"/>
            <a:ext cx="13493191" cy="7589919"/>
          </a:xfrm>
          <a:prstGeom prst="rect">
            <a:avLst/>
          </a:prstGeom>
        </p:spPr>
      </p:pic>
      <p:sp>
        <p:nvSpPr>
          <p:cNvPr id="11" name="Freeform 11"/>
          <p:cNvSpPr/>
          <p:nvPr/>
        </p:nvSpPr>
        <p:spPr>
          <a:xfrm>
            <a:off x="16606798" y="601949"/>
            <a:ext cx="652502" cy="688093"/>
          </a:xfrm>
          <a:custGeom>
            <a:avLst/>
            <a:gdLst/>
            <a:ahLst/>
            <a:cxnLst/>
            <a:rect l="l" t="t" r="r" b="b"/>
            <a:pathLst>
              <a:path w="652502" h="688093">
                <a:moveTo>
                  <a:pt x="0" y="0"/>
                </a:moveTo>
                <a:lnTo>
                  <a:pt x="652502" y="0"/>
                </a:lnTo>
                <a:lnTo>
                  <a:pt x="652502" y="688093"/>
                </a:lnTo>
                <a:lnTo>
                  <a:pt x="0" y="688093"/>
                </a:lnTo>
                <a:lnTo>
                  <a:pt x="0" y="0"/>
                </a:lnTo>
                <a:close/>
              </a:path>
            </a:pathLst>
          </a:custGeom>
          <a:blipFill>
            <a:blip r:embed="rId4"/>
            <a:stretch>
              <a:fillRect/>
            </a:stretch>
          </a:blipFill>
        </p:spPr>
        <p:txBody>
          <a:bodyPr/>
          <a:lstStyle/>
          <a:p>
            <a:endParaRPr 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2425765">
            <a:off x="10193866" y="-1921567"/>
            <a:ext cx="9302192" cy="9302192"/>
          </a:xfrm>
          <a:custGeom>
            <a:avLst/>
            <a:gdLst/>
            <a:ahLst/>
            <a:cxnLst/>
            <a:rect l="l" t="t" r="r" b="b"/>
            <a:pathLst>
              <a:path w="9302192" h="9302192">
                <a:moveTo>
                  <a:pt x="0" y="0"/>
                </a:moveTo>
                <a:lnTo>
                  <a:pt x="9302192" y="0"/>
                </a:lnTo>
                <a:lnTo>
                  <a:pt x="9302192" y="9302192"/>
                </a:lnTo>
                <a:lnTo>
                  <a:pt x="0" y="9302192"/>
                </a:lnTo>
                <a:lnTo>
                  <a:pt x="0" y="0"/>
                </a:lnTo>
                <a:close/>
              </a:path>
            </a:pathLst>
          </a:custGeom>
          <a:blipFill>
            <a:blip r:embed="rId2">
              <a:alphaModFix amt="8999"/>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3" name="Group 3"/>
          <p:cNvGrpSpPr/>
          <p:nvPr/>
        </p:nvGrpSpPr>
        <p:grpSpPr>
          <a:xfrm>
            <a:off x="1702122" y="8240218"/>
            <a:ext cx="7659117" cy="1046037"/>
            <a:chOff x="0" y="0"/>
            <a:chExt cx="1913890" cy="261388"/>
          </a:xfrm>
        </p:grpSpPr>
        <p:sp>
          <p:nvSpPr>
            <p:cNvPr id="4" name="Freeform 4"/>
            <p:cNvSpPr/>
            <p:nvPr/>
          </p:nvSpPr>
          <p:spPr>
            <a:xfrm>
              <a:off x="0" y="0"/>
              <a:ext cx="1913890" cy="261388"/>
            </a:xfrm>
            <a:custGeom>
              <a:avLst/>
              <a:gdLst/>
              <a:ahLst/>
              <a:cxnLst/>
              <a:rect l="l" t="t" r="r" b="b"/>
              <a:pathLst>
                <a:path w="1913890" h="261388">
                  <a:moveTo>
                    <a:pt x="0" y="0"/>
                  </a:moveTo>
                  <a:lnTo>
                    <a:pt x="1913890" y="0"/>
                  </a:lnTo>
                  <a:lnTo>
                    <a:pt x="1913890" y="261388"/>
                  </a:lnTo>
                  <a:lnTo>
                    <a:pt x="0" y="261388"/>
                  </a:lnTo>
                  <a:close/>
                </a:path>
              </a:pathLst>
            </a:custGeom>
            <a:solidFill>
              <a:srgbClr val="FFFFFF">
                <a:alpha val="83922"/>
              </a:srgbClr>
            </a:solidFill>
          </p:spPr>
          <p:txBody>
            <a:bodyPr/>
            <a:lstStyle/>
            <a:p>
              <a:endParaRPr lang="en-US"/>
            </a:p>
          </p:txBody>
        </p:sp>
      </p:grpSp>
      <p:grpSp>
        <p:nvGrpSpPr>
          <p:cNvPr id="5" name="Group 5"/>
          <p:cNvGrpSpPr/>
          <p:nvPr/>
        </p:nvGrpSpPr>
        <p:grpSpPr>
          <a:xfrm>
            <a:off x="14584438" y="5350275"/>
            <a:ext cx="3974796" cy="4246028"/>
            <a:chOff x="0" y="0"/>
            <a:chExt cx="5299729" cy="5661371"/>
          </a:xfrm>
        </p:grpSpPr>
        <p:pic>
          <p:nvPicPr>
            <p:cNvPr id="6" name="Picture 6"/>
            <p:cNvPicPr>
              <a:picLocks noChangeAspect="1"/>
            </p:cNvPicPr>
            <p:nvPr/>
          </p:nvPicPr>
          <p:blipFill>
            <a:blip r:embed="rId4"/>
            <a:srcRect l="3193" r="3193"/>
            <a:stretch>
              <a:fillRect/>
            </a:stretch>
          </p:blipFill>
          <p:spPr>
            <a:xfrm>
              <a:off x="0" y="0"/>
              <a:ext cx="5299729" cy="5661371"/>
            </a:xfrm>
            <a:prstGeom prst="rect">
              <a:avLst/>
            </a:prstGeom>
          </p:spPr>
        </p:pic>
      </p:grpSp>
      <p:sp>
        <p:nvSpPr>
          <p:cNvPr id="7" name="Freeform 7"/>
          <p:cNvSpPr/>
          <p:nvPr/>
        </p:nvSpPr>
        <p:spPr>
          <a:xfrm>
            <a:off x="16902569" y="569207"/>
            <a:ext cx="652502" cy="688093"/>
          </a:xfrm>
          <a:custGeom>
            <a:avLst/>
            <a:gdLst/>
            <a:ahLst/>
            <a:cxnLst/>
            <a:rect l="l" t="t" r="r" b="b"/>
            <a:pathLst>
              <a:path w="652502" h="688093">
                <a:moveTo>
                  <a:pt x="0" y="0"/>
                </a:moveTo>
                <a:lnTo>
                  <a:pt x="652502" y="0"/>
                </a:lnTo>
                <a:lnTo>
                  <a:pt x="652502" y="688093"/>
                </a:lnTo>
                <a:lnTo>
                  <a:pt x="0" y="688093"/>
                </a:lnTo>
                <a:lnTo>
                  <a:pt x="0" y="0"/>
                </a:lnTo>
                <a:close/>
              </a:path>
            </a:pathLst>
          </a:custGeom>
          <a:blipFill>
            <a:blip r:embed="rId5"/>
            <a:stretch>
              <a:fillRect/>
            </a:stretch>
          </a:blipFill>
        </p:spPr>
        <p:txBody>
          <a:bodyPr/>
          <a:lstStyle/>
          <a:p>
            <a:endParaRPr lang="en-US"/>
          </a:p>
        </p:txBody>
      </p:sp>
      <p:grpSp>
        <p:nvGrpSpPr>
          <p:cNvPr id="8" name="Group 8"/>
          <p:cNvGrpSpPr/>
          <p:nvPr/>
        </p:nvGrpSpPr>
        <p:grpSpPr>
          <a:xfrm>
            <a:off x="1277815" y="5917558"/>
            <a:ext cx="8083423" cy="4114800"/>
            <a:chOff x="0" y="0"/>
            <a:chExt cx="10777897" cy="5486400"/>
          </a:xfrm>
        </p:grpSpPr>
        <p:pic>
          <p:nvPicPr>
            <p:cNvPr id="9" name="Picture 9"/>
            <p:cNvPicPr>
              <a:picLocks noChangeAspect="1"/>
            </p:cNvPicPr>
            <p:nvPr/>
          </p:nvPicPr>
          <p:blipFill>
            <a:blip r:embed="rId6"/>
            <a:srcRect t="4751" b="4751"/>
            <a:stretch>
              <a:fillRect/>
            </a:stretch>
          </p:blipFill>
          <p:spPr>
            <a:xfrm>
              <a:off x="0" y="0"/>
              <a:ext cx="10777897" cy="5486400"/>
            </a:xfrm>
            <a:prstGeom prst="rect">
              <a:avLst/>
            </a:prstGeom>
          </p:spPr>
        </p:pic>
      </p:grpSp>
      <p:sp>
        <p:nvSpPr>
          <p:cNvPr id="10" name="Freeform 10"/>
          <p:cNvSpPr/>
          <p:nvPr/>
        </p:nvSpPr>
        <p:spPr>
          <a:xfrm>
            <a:off x="1277815" y="340607"/>
            <a:ext cx="8083423" cy="5388949"/>
          </a:xfrm>
          <a:custGeom>
            <a:avLst/>
            <a:gdLst/>
            <a:ahLst/>
            <a:cxnLst/>
            <a:rect l="l" t="t" r="r" b="b"/>
            <a:pathLst>
              <a:path w="8083423" h="5388949">
                <a:moveTo>
                  <a:pt x="0" y="0"/>
                </a:moveTo>
                <a:lnTo>
                  <a:pt x="8083423" y="0"/>
                </a:lnTo>
                <a:lnTo>
                  <a:pt x="8083423" y="5388949"/>
                </a:lnTo>
                <a:lnTo>
                  <a:pt x="0" y="5388949"/>
                </a:lnTo>
                <a:lnTo>
                  <a:pt x="0" y="0"/>
                </a:lnTo>
                <a:close/>
              </a:path>
            </a:pathLst>
          </a:custGeom>
          <a:blipFill>
            <a:blip r:embed="rId7"/>
            <a:stretch>
              <a:fillRect/>
            </a:stretch>
          </a:blipFill>
        </p:spPr>
        <p:txBody>
          <a:bodyPr/>
          <a:lstStyle/>
          <a:p>
            <a:endParaRPr lang="en-US"/>
          </a:p>
        </p:txBody>
      </p:sp>
      <p:sp>
        <p:nvSpPr>
          <p:cNvPr id="11" name="TextBox 11"/>
          <p:cNvSpPr txBox="1"/>
          <p:nvPr/>
        </p:nvSpPr>
        <p:spPr>
          <a:xfrm>
            <a:off x="10310414" y="2636357"/>
            <a:ext cx="7335565" cy="2322260"/>
          </a:xfrm>
          <a:prstGeom prst="rect">
            <a:avLst/>
          </a:prstGeom>
        </p:spPr>
        <p:txBody>
          <a:bodyPr lIns="0" tIns="0" rIns="0" bIns="0" rtlCol="0" anchor="t">
            <a:spAutoFit/>
          </a:bodyPr>
          <a:lstStyle/>
          <a:p>
            <a:pPr>
              <a:lnSpc>
                <a:spcPts val="3717"/>
              </a:lnSpc>
            </a:pPr>
            <a:r>
              <a:rPr lang="en-US" sz="2398" spc="81" dirty="0">
                <a:solidFill>
                  <a:srgbClr val="000000"/>
                </a:solidFill>
                <a:latin typeface="Trebuchet MS"/>
              </a:rPr>
              <a:t>The 2023-24 New Orleans Pelicans City Edition uniform is an ode to the 300 years of magic and mystery surrounding the Big Easy. It pays tribute to the unmatched cultural heritage of New Orleans. </a:t>
            </a:r>
          </a:p>
        </p:txBody>
      </p:sp>
      <p:sp>
        <p:nvSpPr>
          <p:cNvPr id="12" name="TextBox 12"/>
          <p:cNvSpPr txBox="1"/>
          <p:nvPr/>
        </p:nvSpPr>
        <p:spPr>
          <a:xfrm>
            <a:off x="10233278" y="398041"/>
            <a:ext cx="6699771" cy="1846659"/>
          </a:xfrm>
          <a:prstGeom prst="rect">
            <a:avLst/>
          </a:prstGeom>
        </p:spPr>
        <p:txBody>
          <a:bodyPr wrap="square" lIns="0" tIns="0" rIns="0" bIns="0" rtlCol="0" anchor="t">
            <a:spAutoFit/>
          </a:bodyPr>
          <a:lstStyle/>
          <a:p>
            <a:pPr>
              <a:lnSpc>
                <a:spcPts val="7200"/>
              </a:lnSpc>
            </a:pPr>
            <a:r>
              <a:rPr lang="en-US" sz="7200" spc="655" dirty="0">
                <a:solidFill>
                  <a:srgbClr val="000000"/>
                </a:solidFill>
                <a:latin typeface="Trebuchet MS Bold"/>
              </a:rPr>
              <a:t>new </a:t>
            </a:r>
            <a:r>
              <a:rPr lang="en-US" sz="7200" spc="655" dirty="0" err="1">
                <a:solidFill>
                  <a:srgbClr val="000000"/>
                </a:solidFill>
                <a:latin typeface="Trebuchet MS Bold"/>
              </a:rPr>
              <a:t>orleans</a:t>
            </a:r>
            <a:endParaRPr lang="en-US" sz="7200" spc="655" dirty="0">
              <a:solidFill>
                <a:srgbClr val="000000"/>
              </a:solidFill>
              <a:latin typeface="Trebuchet MS Bold"/>
            </a:endParaRPr>
          </a:p>
          <a:p>
            <a:pPr>
              <a:lnSpc>
                <a:spcPts val="7200"/>
              </a:lnSpc>
            </a:pPr>
            <a:r>
              <a:rPr lang="en-US" sz="7200" spc="655" dirty="0">
                <a:solidFill>
                  <a:srgbClr val="000000"/>
                </a:solidFill>
                <a:latin typeface="Trebuchet MS Bold"/>
              </a:rPr>
              <a:t>pelicans</a:t>
            </a:r>
          </a:p>
        </p:txBody>
      </p:sp>
      <p:sp>
        <p:nvSpPr>
          <p:cNvPr id="13" name="TextBox 13"/>
          <p:cNvSpPr txBox="1"/>
          <p:nvPr/>
        </p:nvSpPr>
        <p:spPr>
          <a:xfrm>
            <a:off x="10310414" y="5350275"/>
            <a:ext cx="4534548" cy="4189160"/>
          </a:xfrm>
          <a:prstGeom prst="rect">
            <a:avLst/>
          </a:prstGeom>
        </p:spPr>
        <p:txBody>
          <a:bodyPr lIns="0" tIns="0" rIns="0" bIns="0" rtlCol="0" anchor="t">
            <a:spAutoFit/>
          </a:bodyPr>
          <a:lstStyle/>
          <a:p>
            <a:pPr>
              <a:lnSpc>
                <a:spcPts val="3717"/>
              </a:lnSpc>
            </a:pPr>
            <a:r>
              <a:rPr lang="en-US" sz="2398" spc="81" dirty="0">
                <a:solidFill>
                  <a:srgbClr val="000000"/>
                </a:solidFill>
                <a:latin typeface="Trebuchet MS"/>
              </a:rPr>
              <a:t>The jersey showcases a vibrant purple with bright green accent colors inspired by the dark streets and glowing lights of New Orleans nightlife. The shorts feature a new twist on the Pelican (</a:t>
            </a:r>
            <a:r>
              <a:rPr lang="en-US" sz="2398" spc="81" dirty="0" err="1">
                <a:solidFill>
                  <a:srgbClr val="000000"/>
                </a:solidFill>
                <a:latin typeface="Trebuchet MS"/>
              </a:rPr>
              <a:t>Skelican</a:t>
            </a:r>
            <a:r>
              <a:rPr lang="en-US" sz="2398" spc="81" dirty="0">
                <a:solidFill>
                  <a:srgbClr val="000000"/>
                </a:solidFill>
                <a:latin typeface="Trebuchet MS"/>
              </a:rPr>
              <a:t>) logo as it has been recreated with bones. </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28700" y="605363"/>
            <a:ext cx="5115452" cy="751840"/>
          </a:xfrm>
          <a:prstGeom prst="rect">
            <a:avLst/>
          </a:prstGeom>
        </p:spPr>
        <p:txBody>
          <a:bodyPr lIns="0" tIns="0" rIns="0" bIns="0" rtlCol="0" anchor="t">
            <a:spAutoFit/>
          </a:bodyPr>
          <a:lstStyle/>
          <a:p>
            <a:pPr>
              <a:lnSpc>
                <a:spcPts val="5600"/>
              </a:lnSpc>
            </a:pPr>
            <a:r>
              <a:rPr lang="en-US" sz="5600" spc="386">
                <a:solidFill>
                  <a:srgbClr val="000000"/>
                </a:solidFill>
                <a:latin typeface="Trebuchet MS Bold"/>
              </a:rPr>
              <a:t>new orleans</a:t>
            </a:r>
          </a:p>
        </p:txBody>
      </p:sp>
      <p:sp>
        <p:nvSpPr>
          <p:cNvPr id="3" name="TextBox 3"/>
          <p:cNvSpPr txBox="1"/>
          <p:nvPr/>
        </p:nvSpPr>
        <p:spPr>
          <a:xfrm>
            <a:off x="9721907" y="9030144"/>
            <a:ext cx="7537393" cy="751840"/>
          </a:xfrm>
          <a:prstGeom prst="rect">
            <a:avLst/>
          </a:prstGeom>
        </p:spPr>
        <p:txBody>
          <a:bodyPr lIns="0" tIns="0" rIns="0" bIns="0" rtlCol="0" anchor="t">
            <a:spAutoFit/>
          </a:bodyPr>
          <a:lstStyle/>
          <a:p>
            <a:pPr algn="r">
              <a:lnSpc>
                <a:spcPts val="5600"/>
              </a:lnSpc>
            </a:pPr>
            <a:r>
              <a:rPr lang="en-US" sz="5600" spc="1680">
                <a:solidFill>
                  <a:srgbClr val="000000"/>
                </a:solidFill>
                <a:latin typeface="Trebuchet MS Bold"/>
              </a:rPr>
              <a:t>pelicans</a:t>
            </a:r>
          </a:p>
        </p:txBody>
      </p:sp>
      <p:grpSp>
        <p:nvGrpSpPr>
          <p:cNvPr id="4" name="Group 4"/>
          <p:cNvGrpSpPr/>
          <p:nvPr/>
        </p:nvGrpSpPr>
        <p:grpSpPr>
          <a:xfrm>
            <a:off x="7575578" y="1381878"/>
            <a:ext cx="13099107" cy="2821179"/>
            <a:chOff x="0" y="0"/>
            <a:chExt cx="2530168" cy="544927"/>
          </a:xfrm>
        </p:grpSpPr>
        <p:sp>
          <p:nvSpPr>
            <p:cNvPr id="5" name="Freeform 5"/>
            <p:cNvSpPr/>
            <p:nvPr/>
          </p:nvSpPr>
          <p:spPr>
            <a:xfrm>
              <a:off x="0" y="0"/>
              <a:ext cx="2530168" cy="544927"/>
            </a:xfrm>
            <a:custGeom>
              <a:avLst/>
              <a:gdLst/>
              <a:ahLst/>
              <a:cxnLst/>
              <a:rect l="l" t="t" r="r" b="b"/>
              <a:pathLst>
                <a:path w="2530168" h="544927">
                  <a:moveTo>
                    <a:pt x="0" y="0"/>
                  </a:moveTo>
                  <a:lnTo>
                    <a:pt x="2530168" y="0"/>
                  </a:lnTo>
                  <a:lnTo>
                    <a:pt x="2530168" y="544927"/>
                  </a:lnTo>
                  <a:lnTo>
                    <a:pt x="0" y="544927"/>
                  </a:lnTo>
                  <a:close/>
                </a:path>
              </a:pathLst>
            </a:custGeom>
            <a:solidFill>
              <a:srgbClr val="777777">
                <a:alpha val="10980"/>
              </a:srgbClr>
            </a:solidFill>
          </p:spPr>
          <p:txBody>
            <a:bodyPr/>
            <a:lstStyle/>
            <a:p>
              <a:endParaRPr lang="en-US"/>
            </a:p>
          </p:txBody>
        </p:sp>
      </p:grpSp>
      <p:grpSp>
        <p:nvGrpSpPr>
          <p:cNvPr id="6" name="Group 6"/>
          <p:cNvGrpSpPr/>
          <p:nvPr/>
        </p:nvGrpSpPr>
        <p:grpSpPr>
          <a:xfrm>
            <a:off x="-3013990" y="6150618"/>
            <a:ext cx="12608393" cy="2821179"/>
            <a:chOff x="0" y="0"/>
            <a:chExt cx="2435384" cy="544927"/>
          </a:xfrm>
        </p:grpSpPr>
        <p:sp>
          <p:nvSpPr>
            <p:cNvPr id="7" name="Freeform 7"/>
            <p:cNvSpPr/>
            <p:nvPr/>
          </p:nvSpPr>
          <p:spPr>
            <a:xfrm>
              <a:off x="0" y="0"/>
              <a:ext cx="2435384" cy="544927"/>
            </a:xfrm>
            <a:custGeom>
              <a:avLst/>
              <a:gdLst/>
              <a:ahLst/>
              <a:cxnLst/>
              <a:rect l="l" t="t" r="r" b="b"/>
              <a:pathLst>
                <a:path w="2435384" h="544927">
                  <a:moveTo>
                    <a:pt x="0" y="0"/>
                  </a:moveTo>
                  <a:lnTo>
                    <a:pt x="2435384" y="0"/>
                  </a:lnTo>
                  <a:lnTo>
                    <a:pt x="2435384" y="544927"/>
                  </a:lnTo>
                  <a:lnTo>
                    <a:pt x="0" y="544927"/>
                  </a:lnTo>
                  <a:close/>
                </a:path>
              </a:pathLst>
            </a:custGeom>
            <a:solidFill>
              <a:srgbClr val="777777">
                <a:alpha val="10980"/>
              </a:srgbClr>
            </a:solidFill>
          </p:spPr>
          <p:txBody>
            <a:bodyPr/>
            <a:lstStyle/>
            <a:p>
              <a:endParaRPr lang="en-US"/>
            </a:p>
          </p:txBody>
        </p:sp>
      </p:grpSp>
      <p:sp>
        <p:nvSpPr>
          <p:cNvPr id="8" name="AutoShape 8"/>
          <p:cNvSpPr/>
          <p:nvPr/>
        </p:nvSpPr>
        <p:spPr>
          <a:xfrm>
            <a:off x="-1140534" y="467250"/>
            <a:ext cx="19428534" cy="0"/>
          </a:xfrm>
          <a:prstGeom prst="line">
            <a:avLst/>
          </a:prstGeom>
          <a:ln w="85725" cap="flat">
            <a:solidFill>
              <a:srgbClr val="000000"/>
            </a:solidFill>
            <a:prstDash val="solid"/>
            <a:headEnd type="none" w="sm" len="sm"/>
            <a:tailEnd type="none" w="sm" len="sm"/>
          </a:ln>
        </p:spPr>
        <p:txBody>
          <a:bodyPr/>
          <a:lstStyle/>
          <a:p>
            <a:endParaRPr lang="en-US"/>
          </a:p>
        </p:txBody>
      </p:sp>
      <p:sp>
        <p:nvSpPr>
          <p:cNvPr id="9" name="AutoShape 9"/>
          <p:cNvSpPr/>
          <p:nvPr/>
        </p:nvSpPr>
        <p:spPr>
          <a:xfrm>
            <a:off x="-507803" y="9901237"/>
            <a:ext cx="19428534" cy="0"/>
          </a:xfrm>
          <a:prstGeom prst="line">
            <a:avLst/>
          </a:prstGeom>
          <a:ln w="85725" cap="flat">
            <a:solidFill>
              <a:srgbClr val="000000"/>
            </a:solidFill>
            <a:prstDash val="solid"/>
            <a:headEnd type="none" w="sm" len="sm"/>
            <a:tailEnd type="none" w="sm" len="sm"/>
          </a:ln>
        </p:spPr>
        <p:txBody>
          <a:bodyPr/>
          <a:lstStyle/>
          <a:p>
            <a:endParaRPr lang="en-US"/>
          </a:p>
        </p:txBody>
      </p:sp>
      <p:sp>
        <p:nvSpPr>
          <p:cNvPr id="10" name="Freeform 10"/>
          <p:cNvSpPr/>
          <p:nvPr/>
        </p:nvSpPr>
        <p:spPr>
          <a:xfrm>
            <a:off x="16606798" y="601949"/>
            <a:ext cx="652502" cy="688093"/>
          </a:xfrm>
          <a:custGeom>
            <a:avLst/>
            <a:gdLst/>
            <a:ahLst/>
            <a:cxnLst/>
            <a:rect l="l" t="t" r="r" b="b"/>
            <a:pathLst>
              <a:path w="652502" h="688093">
                <a:moveTo>
                  <a:pt x="0" y="0"/>
                </a:moveTo>
                <a:lnTo>
                  <a:pt x="652502" y="0"/>
                </a:lnTo>
                <a:lnTo>
                  <a:pt x="652502" y="688093"/>
                </a:lnTo>
                <a:lnTo>
                  <a:pt x="0" y="688093"/>
                </a:lnTo>
                <a:lnTo>
                  <a:pt x="0" y="0"/>
                </a:lnTo>
                <a:close/>
              </a:path>
            </a:pathLst>
          </a:custGeom>
          <a:blipFill>
            <a:blip r:embed="rId3"/>
            <a:stretch>
              <a:fillRect/>
            </a:stretch>
          </a:blipFill>
        </p:spPr>
        <p:txBody>
          <a:bodyPr/>
          <a:lstStyle/>
          <a:p>
            <a:endParaRPr lang="en-US"/>
          </a:p>
        </p:txBody>
      </p:sp>
      <p:pic>
        <p:nvPicPr>
          <p:cNvPr id="11" name="Picture 11"/>
          <p:cNvPicPr>
            <a:picLocks noChangeAspect="1"/>
          </p:cNvPicPr>
          <p:nvPr>
            <a:videoFile r:link="rId1"/>
          </p:nvPr>
        </p:nvPicPr>
        <p:blipFill>
          <a:blip r:embed="rId4"/>
          <a:stretch>
            <a:fillRect/>
          </a:stretch>
        </p:blipFill>
        <p:spPr>
          <a:xfrm>
            <a:off x="2403743" y="1352106"/>
            <a:ext cx="13480515" cy="7582789"/>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60737" y="1028700"/>
            <a:ext cx="7934014" cy="8249135"/>
            <a:chOff x="0" y="0"/>
            <a:chExt cx="10578685" cy="10998847"/>
          </a:xfrm>
        </p:grpSpPr>
        <p:pic>
          <p:nvPicPr>
            <p:cNvPr id="3" name="Picture 3"/>
            <p:cNvPicPr>
              <a:picLocks noChangeAspect="1"/>
            </p:cNvPicPr>
            <p:nvPr/>
          </p:nvPicPr>
          <p:blipFill>
            <a:blip r:embed="rId2"/>
            <a:srcRect l="22946" r="22946"/>
            <a:stretch>
              <a:fillRect/>
            </a:stretch>
          </p:blipFill>
          <p:spPr>
            <a:xfrm>
              <a:off x="0" y="0"/>
              <a:ext cx="10578685" cy="10998847"/>
            </a:xfrm>
            <a:prstGeom prst="rect">
              <a:avLst/>
            </a:prstGeom>
          </p:spPr>
        </p:pic>
      </p:grpSp>
      <p:sp>
        <p:nvSpPr>
          <p:cNvPr id="4" name="Freeform 4"/>
          <p:cNvSpPr/>
          <p:nvPr/>
        </p:nvSpPr>
        <p:spPr>
          <a:xfrm>
            <a:off x="1060737" y="1028700"/>
            <a:ext cx="1423818" cy="1423818"/>
          </a:xfrm>
          <a:custGeom>
            <a:avLst/>
            <a:gdLst/>
            <a:ahLst/>
            <a:cxnLst/>
            <a:rect l="l" t="t" r="r" b="b"/>
            <a:pathLst>
              <a:path w="1423818" h="1423818">
                <a:moveTo>
                  <a:pt x="0" y="0"/>
                </a:moveTo>
                <a:lnTo>
                  <a:pt x="1423818" y="0"/>
                </a:lnTo>
                <a:lnTo>
                  <a:pt x="1423818" y="1423818"/>
                </a:lnTo>
                <a:lnTo>
                  <a:pt x="0" y="142381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5" name="Freeform 5"/>
          <p:cNvSpPr/>
          <p:nvPr/>
        </p:nvSpPr>
        <p:spPr>
          <a:xfrm flipH="1">
            <a:off x="7570932" y="1028700"/>
            <a:ext cx="1423818" cy="1423818"/>
          </a:xfrm>
          <a:custGeom>
            <a:avLst/>
            <a:gdLst/>
            <a:ahLst/>
            <a:cxnLst/>
            <a:rect l="l" t="t" r="r" b="b"/>
            <a:pathLst>
              <a:path w="1423818" h="1423818">
                <a:moveTo>
                  <a:pt x="1423819" y="0"/>
                </a:moveTo>
                <a:lnTo>
                  <a:pt x="0" y="0"/>
                </a:lnTo>
                <a:lnTo>
                  <a:pt x="0" y="1423818"/>
                </a:lnTo>
                <a:lnTo>
                  <a:pt x="1423819" y="1423818"/>
                </a:lnTo>
                <a:lnTo>
                  <a:pt x="1423819"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6" name="Freeform 6"/>
          <p:cNvSpPr/>
          <p:nvPr/>
        </p:nvSpPr>
        <p:spPr>
          <a:xfrm flipV="1">
            <a:off x="1009650" y="7854017"/>
            <a:ext cx="1423818" cy="1423818"/>
          </a:xfrm>
          <a:custGeom>
            <a:avLst/>
            <a:gdLst/>
            <a:ahLst/>
            <a:cxnLst/>
            <a:rect l="l" t="t" r="r" b="b"/>
            <a:pathLst>
              <a:path w="1423818" h="1423818">
                <a:moveTo>
                  <a:pt x="0" y="1423818"/>
                </a:moveTo>
                <a:lnTo>
                  <a:pt x="1423818" y="1423818"/>
                </a:lnTo>
                <a:lnTo>
                  <a:pt x="1423818" y="0"/>
                </a:lnTo>
                <a:lnTo>
                  <a:pt x="0" y="0"/>
                </a:lnTo>
                <a:lnTo>
                  <a:pt x="0" y="1423818"/>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7" name="Freeform 7"/>
          <p:cNvSpPr/>
          <p:nvPr/>
        </p:nvSpPr>
        <p:spPr>
          <a:xfrm flipH="1" flipV="1">
            <a:off x="7570932" y="7854017"/>
            <a:ext cx="1423818" cy="1423818"/>
          </a:xfrm>
          <a:custGeom>
            <a:avLst/>
            <a:gdLst/>
            <a:ahLst/>
            <a:cxnLst/>
            <a:rect l="l" t="t" r="r" b="b"/>
            <a:pathLst>
              <a:path w="1423818" h="1423818">
                <a:moveTo>
                  <a:pt x="1423819" y="1423818"/>
                </a:moveTo>
                <a:lnTo>
                  <a:pt x="0" y="1423818"/>
                </a:lnTo>
                <a:lnTo>
                  <a:pt x="0" y="0"/>
                </a:lnTo>
                <a:lnTo>
                  <a:pt x="1423819" y="0"/>
                </a:lnTo>
                <a:lnTo>
                  <a:pt x="1423819" y="1423818"/>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8" name="Freeform 8"/>
          <p:cNvSpPr/>
          <p:nvPr/>
        </p:nvSpPr>
        <p:spPr>
          <a:xfrm>
            <a:off x="16933049" y="9258300"/>
            <a:ext cx="652502" cy="688093"/>
          </a:xfrm>
          <a:custGeom>
            <a:avLst/>
            <a:gdLst/>
            <a:ahLst/>
            <a:cxnLst/>
            <a:rect l="l" t="t" r="r" b="b"/>
            <a:pathLst>
              <a:path w="652502" h="688093">
                <a:moveTo>
                  <a:pt x="0" y="0"/>
                </a:moveTo>
                <a:lnTo>
                  <a:pt x="652502" y="0"/>
                </a:lnTo>
                <a:lnTo>
                  <a:pt x="652502" y="688093"/>
                </a:lnTo>
                <a:lnTo>
                  <a:pt x="0" y="688093"/>
                </a:lnTo>
                <a:lnTo>
                  <a:pt x="0" y="0"/>
                </a:lnTo>
                <a:close/>
              </a:path>
            </a:pathLst>
          </a:custGeom>
          <a:blipFill>
            <a:blip r:embed="rId5"/>
            <a:stretch>
              <a:fillRect/>
            </a:stretch>
          </a:blipFill>
        </p:spPr>
        <p:txBody>
          <a:bodyPr/>
          <a:lstStyle/>
          <a:p>
            <a:endParaRPr lang="en-US"/>
          </a:p>
        </p:txBody>
      </p:sp>
      <p:sp>
        <p:nvSpPr>
          <p:cNvPr id="9" name="TextBox 9"/>
          <p:cNvSpPr txBox="1"/>
          <p:nvPr/>
        </p:nvSpPr>
        <p:spPr>
          <a:xfrm>
            <a:off x="10531023" y="3486216"/>
            <a:ext cx="6728277" cy="5161998"/>
          </a:xfrm>
          <a:prstGeom prst="rect">
            <a:avLst/>
          </a:prstGeom>
        </p:spPr>
        <p:txBody>
          <a:bodyPr lIns="0" tIns="0" rIns="0" bIns="0" rtlCol="0" anchor="t">
            <a:spAutoFit/>
          </a:bodyPr>
          <a:lstStyle/>
          <a:p>
            <a:pPr>
              <a:lnSpc>
                <a:spcPts val="3801"/>
              </a:lnSpc>
            </a:pPr>
            <a:r>
              <a:rPr lang="en-US" sz="2452" spc="83">
                <a:solidFill>
                  <a:srgbClr val="000000"/>
                </a:solidFill>
                <a:latin typeface="Trebuchet MS"/>
              </a:rPr>
              <a:t>In celebration of the team’s 100th anniversary, the Kings’ City Edition uniform design blends the colors from the teams’ original branding as the “Royals” and present-day Kings colors, including royal blue, the team’s primary color for seven decades. The jersey's anthem tag pays tribute to the Kings’ heritage by displaying various crown logos, a cherished secondary symbol that has been an integral part of the team's roots in Rochester, New York.</a:t>
            </a:r>
          </a:p>
        </p:txBody>
      </p:sp>
      <p:sp>
        <p:nvSpPr>
          <p:cNvPr id="10" name="TextBox 10"/>
          <p:cNvSpPr txBox="1"/>
          <p:nvPr/>
        </p:nvSpPr>
        <p:spPr>
          <a:xfrm>
            <a:off x="10531023" y="1128105"/>
            <a:ext cx="7756977" cy="1876552"/>
          </a:xfrm>
          <a:prstGeom prst="rect">
            <a:avLst/>
          </a:prstGeom>
        </p:spPr>
        <p:txBody>
          <a:bodyPr lIns="0" tIns="0" rIns="0" bIns="0" rtlCol="0" anchor="t">
            <a:spAutoFit/>
          </a:bodyPr>
          <a:lstStyle/>
          <a:p>
            <a:pPr>
              <a:lnSpc>
                <a:spcPts val="7130"/>
              </a:lnSpc>
            </a:pPr>
            <a:r>
              <a:rPr lang="en-US" sz="7130" spc="648">
                <a:solidFill>
                  <a:srgbClr val="000000"/>
                </a:solidFill>
                <a:latin typeface="Trebuchet MS Bold"/>
              </a:rPr>
              <a:t>sacramento</a:t>
            </a:r>
          </a:p>
          <a:p>
            <a:pPr>
              <a:lnSpc>
                <a:spcPts val="7130"/>
              </a:lnSpc>
            </a:pPr>
            <a:r>
              <a:rPr lang="en-US" sz="7130" spc="648">
                <a:solidFill>
                  <a:srgbClr val="000000"/>
                </a:solidFill>
                <a:latin typeface="Trebuchet MS Bold"/>
              </a:rPr>
              <a:t>kings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28700" y="562500"/>
            <a:ext cx="5115452" cy="751840"/>
          </a:xfrm>
          <a:prstGeom prst="rect">
            <a:avLst/>
          </a:prstGeom>
        </p:spPr>
        <p:txBody>
          <a:bodyPr lIns="0" tIns="0" rIns="0" bIns="0" rtlCol="0" anchor="t">
            <a:spAutoFit/>
          </a:bodyPr>
          <a:lstStyle/>
          <a:p>
            <a:pPr>
              <a:lnSpc>
                <a:spcPts val="5600"/>
              </a:lnSpc>
            </a:pPr>
            <a:r>
              <a:rPr lang="en-US" sz="5600" spc="386">
                <a:solidFill>
                  <a:srgbClr val="000000"/>
                </a:solidFill>
                <a:latin typeface="Trebuchet MS Bold"/>
              </a:rPr>
              <a:t>sacramento</a:t>
            </a:r>
          </a:p>
        </p:txBody>
      </p:sp>
      <p:sp>
        <p:nvSpPr>
          <p:cNvPr id="3" name="TextBox 3"/>
          <p:cNvSpPr txBox="1"/>
          <p:nvPr/>
        </p:nvSpPr>
        <p:spPr>
          <a:xfrm>
            <a:off x="9721907" y="9067047"/>
            <a:ext cx="7537393" cy="751840"/>
          </a:xfrm>
          <a:prstGeom prst="rect">
            <a:avLst/>
          </a:prstGeom>
        </p:spPr>
        <p:txBody>
          <a:bodyPr lIns="0" tIns="0" rIns="0" bIns="0" rtlCol="0" anchor="t">
            <a:spAutoFit/>
          </a:bodyPr>
          <a:lstStyle/>
          <a:p>
            <a:pPr algn="r">
              <a:lnSpc>
                <a:spcPts val="5600"/>
              </a:lnSpc>
            </a:pPr>
            <a:r>
              <a:rPr lang="en-US" sz="5600" spc="1680">
                <a:solidFill>
                  <a:srgbClr val="000000"/>
                </a:solidFill>
                <a:latin typeface="Trebuchet MS Bold"/>
              </a:rPr>
              <a:t>kings</a:t>
            </a:r>
          </a:p>
        </p:txBody>
      </p:sp>
      <p:grpSp>
        <p:nvGrpSpPr>
          <p:cNvPr id="4" name="Group 4"/>
          <p:cNvGrpSpPr/>
          <p:nvPr/>
        </p:nvGrpSpPr>
        <p:grpSpPr>
          <a:xfrm>
            <a:off x="7575578" y="1381878"/>
            <a:ext cx="13099107" cy="2821179"/>
            <a:chOff x="0" y="0"/>
            <a:chExt cx="2530168" cy="544927"/>
          </a:xfrm>
        </p:grpSpPr>
        <p:sp>
          <p:nvSpPr>
            <p:cNvPr id="5" name="Freeform 5"/>
            <p:cNvSpPr/>
            <p:nvPr/>
          </p:nvSpPr>
          <p:spPr>
            <a:xfrm>
              <a:off x="0" y="0"/>
              <a:ext cx="2530168" cy="544927"/>
            </a:xfrm>
            <a:custGeom>
              <a:avLst/>
              <a:gdLst/>
              <a:ahLst/>
              <a:cxnLst/>
              <a:rect l="l" t="t" r="r" b="b"/>
              <a:pathLst>
                <a:path w="2530168" h="544927">
                  <a:moveTo>
                    <a:pt x="0" y="0"/>
                  </a:moveTo>
                  <a:lnTo>
                    <a:pt x="2530168" y="0"/>
                  </a:lnTo>
                  <a:lnTo>
                    <a:pt x="2530168" y="544927"/>
                  </a:lnTo>
                  <a:lnTo>
                    <a:pt x="0" y="544927"/>
                  </a:lnTo>
                  <a:close/>
                </a:path>
              </a:pathLst>
            </a:custGeom>
            <a:solidFill>
              <a:srgbClr val="777777">
                <a:alpha val="10980"/>
              </a:srgbClr>
            </a:solidFill>
          </p:spPr>
          <p:txBody>
            <a:bodyPr/>
            <a:lstStyle/>
            <a:p>
              <a:endParaRPr lang="en-US"/>
            </a:p>
          </p:txBody>
        </p:sp>
      </p:grpSp>
      <p:grpSp>
        <p:nvGrpSpPr>
          <p:cNvPr id="6" name="Group 6"/>
          <p:cNvGrpSpPr/>
          <p:nvPr/>
        </p:nvGrpSpPr>
        <p:grpSpPr>
          <a:xfrm>
            <a:off x="-3013990" y="6150618"/>
            <a:ext cx="12608393" cy="2821179"/>
            <a:chOff x="0" y="0"/>
            <a:chExt cx="2435384" cy="544927"/>
          </a:xfrm>
        </p:grpSpPr>
        <p:sp>
          <p:nvSpPr>
            <p:cNvPr id="7" name="Freeform 7"/>
            <p:cNvSpPr/>
            <p:nvPr/>
          </p:nvSpPr>
          <p:spPr>
            <a:xfrm>
              <a:off x="0" y="0"/>
              <a:ext cx="2435384" cy="544927"/>
            </a:xfrm>
            <a:custGeom>
              <a:avLst/>
              <a:gdLst/>
              <a:ahLst/>
              <a:cxnLst/>
              <a:rect l="l" t="t" r="r" b="b"/>
              <a:pathLst>
                <a:path w="2435384" h="544927">
                  <a:moveTo>
                    <a:pt x="0" y="0"/>
                  </a:moveTo>
                  <a:lnTo>
                    <a:pt x="2435384" y="0"/>
                  </a:lnTo>
                  <a:lnTo>
                    <a:pt x="2435384" y="544927"/>
                  </a:lnTo>
                  <a:lnTo>
                    <a:pt x="0" y="544927"/>
                  </a:lnTo>
                  <a:close/>
                </a:path>
              </a:pathLst>
            </a:custGeom>
            <a:solidFill>
              <a:srgbClr val="777777">
                <a:alpha val="10980"/>
              </a:srgbClr>
            </a:solidFill>
          </p:spPr>
          <p:txBody>
            <a:bodyPr/>
            <a:lstStyle/>
            <a:p>
              <a:endParaRPr lang="en-US"/>
            </a:p>
          </p:txBody>
        </p:sp>
      </p:grpSp>
      <p:sp>
        <p:nvSpPr>
          <p:cNvPr id="8" name="AutoShape 8"/>
          <p:cNvSpPr/>
          <p:nvPr/>
        </p:nvSpPr>
        <p:spPr>
          <a:xfrm>
            <a:off x="-1140534" y="467250"/>
            <a:ext cx="19428534" cy="0"/>
          </a:xfrm>
          <a:prstGeom prst="line">
            <a:avLst/>
          </a:prstGeom>
          <a:ln w="85725" cap="flat">
            <a:solidFill>
              <a:srgbClr val="000000"/>
            </a:solidFill>
            <a:prstDash val="solid"/>
            <a:headEnd type="none" w="sm" len="sm"/>
            <a:tailEnd type="none" w="sm" len="sm"/>
          </a:ln>
        </p:spPr>
        <p:txBody>
          <a:bodyPr/>
          <a:lstStyle/>
          <a:p>
            <a:endParaRPr lang="en-US"/>
          </a:p>
        </p:txBody>
      </p:sp>
      <p:sp>
        <p:nvSpPr>
          <p:cNvPr id="9" name="AutoShape 9"/>
          <p:cNvSpPr/>
          <p:nvPr/>
        </p:nvSpPr>
        <p:spPr>
          <a:xfrm>
            <a:off x="-507803" y="9901237"/>
            <a:ext cx="19428534" cy="0"/>
          </a:xfrm>
          <a:prstGeom prst="line">
            <a:avLst/>
          </a:prstGeom>
          <a:ln w="85725" cap="flat">
            <a:solidFill>
              <a:srgbClr val="000000"/>
            </a:solidFill>
            <a:prstDash val="solid"/>
            <a:headEnd type="none" w="sm" len="sm"/>
            <a:tailEnd type="none" w="sm" len="sm"/>
          </a:ln>
        </p:spPr>
        <p:txBody>
          <a:bodyPr/>
          <a:lstStyle/>
          <a:p>
            <a:endParaRPr lang="en-US"/>
          </a:p>
        </p:txBody>
      </p:sp>
      <p:sp>
        <p:nvSpPr>
          <p:cNvPr id="10" name="Freeform 10"/>
          <p:cNvSpPr/>
          <p:nvPr/>
        </p:nvSpPr>
        <p:spPr>
          <a:xfrm>
            <a:off x="16606798" y="601949"/>
            <a:ext cx="652502" cy="688093"/>
          </a:xfrm>
          <a:custGeom>
            <a:avLst/>
            <a:gdLst/>
            <a:ahLst/>
            <a:cxnLst/>
            <a:rect l="l" t="t" r="r" b="b"/>
            <a:pathLst>
              <a:path w="652502" h="688093">
                <a:moveTo>
                  <a:pt x="0" y="0"/>
                </a:moveTo>
                <a:lnTo>
                  <a:pt x="652502" y="0"/>
                </a:lnTo>
                <a:lnTo>
                  <a:pt x="652502" y="688093"/>
                </a:lnTo>
                <a:lnTo>
                  <a:pt x="0" y="688093"/>
                </a:lnTo>
                <a:lnTo>
                  <a:pt x="0" y="0"/>
                </a:lnTo>
                <a:close/>
              </a:path>
            </a:pathLst>
          </a:custGeom>
          <a:blipFill>
            <a:blip r:embed="rId3"/>
            <a:stretch>
              <a:fillRect/>
            </a:stretch>
          </a:blipFill>
        </p:spPr>
        <p:txBody>
          <a:bodyPr/>
          <a:lstStyle/>
          <a:p>
            <a:endParaRPr lang="en-US"/>
          </a:p>
        </p:txBody>
      </p:sp>
      <p:pic>
        <p:nvPicPr>
          <p:cNvPr id="11" name="Picture 11"/>
          <p:cNvPicPr>
            <a:picLocks noChangeAspect="1"/>
          </p:cNvPicPr>
          <p:nvPr>
            <a:videoFile r:link="rId1"/>
          </p:nvPr>
        </p:nvPicPr>
        <p:blipFill>
          <a:blip r:embed="rId4"/>
          <a:stretch>
            <a:fillRect/>
          </a:stretch>
        </p:blipFill>
        <p:spPr>
          <a:xfrm>
            <a:off x="2338138" y="1381878"/>
            <a:ext cx="13493191" cy="7589919"/>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2425765">
            <a:off x="10193866" y="-1921567"/>
            <a:ext cx="9302192" cy="9302192"/>
          </a:xfrm>
          <a:custGeom>
            <a:avLst/>
            <a:gdLst/>
            <a:ahLst/>
            <a:cxnLst/>
            <a:rect l="l" t="t" r="r" b="b"/>
            <a:pathLst>
              <a:path w="9302192" h="9302192">
                <a:moveTo>
                  <a:pt x="0" y="0"/>
                </a:moveTo>
                <a:lnTo>
                  <a:pt x="9302192" y="0"/>
                </a:lnTo>
                <a:lnTo>
                  <a:pt x="9302192" y="9302192"/>
                </a:lnTo>
                <a:lnTo>
                  <a:pt x="0" y="9302192"/>
                </a:lnTo>
                <a:lnTo>
                  <a:pt x="0" y="0"/>
                </a:lnTo>
                <a:close/>
              </a:path>
            </a:pathLst>
          </a:custGeom>
          <a:blipFill>
            <a:blip r:embed="rId2">
              <a:alphaModFix amt="8999"/>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3" name="Group 3"/>
          <p:cNvGrpSpPr/>
          <p:nvPr/>
        </p:nvGrpSpPr>
        <p:grpSpPr>
          <a:xfrm>
            <a:off x="1702122" y="8240218"/>
            <a:ext cx="7659117" cy="1046037"/>
            <a:chOff x="0" y="0"/>
            <a:chExt cx="1913890" cy="261388"/>
          </a:xfrm>
        </p:grpSpPr>
        <p:sp>
          <p:nvSpPr>
            <p:cNvPr id="4" name="Freeform 4"/>
            <p:cNvSpPr/>
            <p:nvPr/>
          </p:nvSpPr>
          <p:spPr>
            <a:xfrm>
              <a:off x="0" y="0"/>
              <a:ext cx="1913890" cy="261388"/>
            </a:xfrm>
            <a:custGeom>
              <a:avLst/>
              <a:gdLst/>
              <a:ahLst/>
              <a:cxnLst/>
              <a:rect l="l" t="t" r="r" b="b"/>
              <a:pathLst>
                <a:path w="1913890" h="261388">
                  <a:moveTo>
                    <a:pt x="0" y="0"/>
                  </a:moveTo>
                  <a:lnTo>
                    <a:pt x="1913890" y="0"/>
                  </a:lnTo>
                  <a:lnTo>
                    <a:pt x="1913890" y="261388"/>
                  </a:lnTo>
                  <a:lnTo>
                    <a:pt x="0" y="261388"/>
                  </a:lnTo>
                  <a:close/>
                </a:path>
              </a:pathLst>
            </a:custGeom>
            <a:solidFill>
              <a:srgbClr val="FFFFFF">
                <a:alpha val="83922"/>
              </a:srgbClr>
            </a:solidFill>
          </p:spPr>
          <p:txBody>
            <a:bodyPr/>
            <a:lstStyle/>
            <a:p>
              <a:endParaRPr lang="en-US"/>
            </a:p>
          </p:txBody>
        </p:sp>
      </p:grpSp>
      <p:grpSp>
        <p:nvGrpSpPr>
          <p:cNvPr id="5" name="Group 5"/>
          <p:cNvGrpSpPr/>
          <p:nvPr/>
        </p:nvGrpSpPr>
        <p:grpSpPr>
          <a:xfrm>
            <a:off x="14121557" y="5180331"/>
            <a:ext cx="4696147" cy="4708903"/>
            <a:chOff x="0" y="0"/>
            <a:chExt cx="6261529" cy="6278537"/>
          </a:xfrm>
        </p:grpSpPr>
        <p:pic>
          <p:nvPicPr>
            <p:cNvPr id="6" name="Picture 6"/>
            <p:cNvPicPr>
              <a:picLocks noChangeAspect="1"/>
            </p:cNvPicPr>
            <p:nvPr/>
          </p:nvPicPr>
          <p:blipFill>
            <a:blip r:embed="rId4"/>
            <a:srcRect l="135" r="135"/>
            <a:stretch>
              <a:fillRect/>
            </a:stretch>
          </p:blipFill>
          <p:spPr>
            <a:xfrm>
              <a:off x="0" y="0"/>
              <a:ext cx="6261529" cy="6278537"/>
            </a:xfrm>
            <a:prstGeom prst="rect">
              <a:avLst/>
            </a:prstGeom>
          </p:spPr>
        </p:pic>
      </p:grpSp>
      <p:sp>
        <p:nvSpPr>
          <p:cNvPr id="7" name="Freeform 7"/>
          <p:cNvSpPr/>
          <p:nvPr/>
        </p:nvSpPr>
        <p:spPr>
          <a:xfrm>
            <a:off x="16683934" y="943779"/>
            <a:ext cx="652502" cy="688093"/>
          </a:xfrm>
          <a:custGeom>
            <a:avLst/>
            <a:gdLst/>
            <a:ahLst/>
            <a:cxnLst/>
            <a:rect l="l" t="t" r="r" b="b"/>
            <a:pathLst>
              <a:path w="652502" h="688093">
                <a:moveTo>
                  <a:pt x="0" y="0"/>
                </a:moveTo>
                <a:lnTo>
                  <a:pt x="652502" y="0"/>
                </a:lnTo>
                <a:lnTo>
                  <a:pt x="652502" y="688093"/>
                </a:lnTo>
                <a:lnTo>
                  <a:pt x="0" y="688093"/>
                </a:lnTo>
                <a:lnTo>
                  <a:pt x="0" y="0"/>
                </a:lnTo>
                <a:close/>
              </a:path>
            </a:pathLst>
          </a:custGeom>
          <a:blipFill>
            <a:blip r:embed="rId5"/>
            <a:stretch>
              <a:fillRect/>
            </a:stretch>
          </a:blipFill>
        </p:spPr>
        <p:txBody>
          <a:bodyPr/>
          <a:lstStyle/>
          <a:p>
            <a:endParaRPr lang="en-US"/>
          </a:p>
        </p:txBody>
      </p:sp>
      <p:grpSp>
        <p:nvGrpSpPr>
          <p:cNvPr id="8" name="Group 8"/>
          <p:cNvGrpSpPr/>
          <p:nvPr/>
        </p:nvGrpSpPr>
        <p:grpSpPr>
          <a:xfrm>
            <a:off x="1277815" y="5556309"/>
            <a:ext cx="8083423" cy="4114800"/>
            <a:chOff x="0" y="0"/>
            <a:chExt cx="10777897" cy="5486400"/>
          </a:xfrm>
        </p:grpSpPr>
        <p:pic>
          <p:nvPicPr>
            <p:cNvPr id="9" name="Picture 9"/>
            <p:cNvPicPr>
              <a:picLocks noChangeAspect="1"/>
            </p:cNvPicPr>
            <p:nvPr/>
          </p:nvPicPr>
          <p:blipFill>
            <a:blip r:embed="rId6"/>
            <a:srcRect t="4751" b="4751"/>
            <a:stretch>
              <a:fillRect/>
            </a:stretch>
          </p:blipFill>
          <p:spPr>
            <a:xfrm>
              <a:off x="0" y="0"/>
              <a:ext cx="10777897" cy="5486400"/>
            </a:xfrm>
            <a:prstGeom prst="rect">
              <a:avLst/>
            </a:prstGeom>
          </p:spPr>
        </p:pic>
      </p:grpSp>
      <p:sp>
        <p:nvSpPr>
          <p:cNvPr id="10" name="Freeform 10"/>
          <p:cNvSpPr/>
          <p:nvPr/>
        </p:nvSpPr>
        <p:spPr>
          <a:xfrm>
            <a:off x="1277815" y="633406"/>
            <a:ext cx="8083423" cy="4546925"/>
          </a:xfrm>
          <a:custGeom>
            <a:avLst/>
            <a:gdLst/>
            <a:ahLst/>
            <a:cxnLst/>
            <a:rect l="l" t="t" r="r" b="b"/>
            <a:pathLst>
              <a:path w="8083423" h="4546925">
                <a:moveTo>
                  <a:pt x="0" y="0"/>
                </a:moveTo>
                <a:lnTo>
                  <a:pt x="8083423" y="0"/>
                </a:lnTo>
                <a:lnTo>
                  <a:pt x="8083423" y="4546925"/>
                </a:lnTo>
                <a:lnTo>
                  <a:pt x="0" y="4546925"/>
                </a:lnTo>
                <a:lnTo>
                  <a:pt x="0" y="0"/>
                </a:lnTo>
                <a:close/>
              </a:path>
            </a:pathLst>
          </a:custGeom>
          <a:blipFill>
            <a:blip r:embed="rId7"/>
            <a:stretch>
              <a:fillRect/>
            </a:stretch>
          </a:blipFill>
        </p:spPr>
        <p:txBody>
          <a:bodyPr/>
          <a:lstStyle/>
          <a:p>
            <a:endParaRPr lang="en-US"/>
          </a:p>
        </p:txBody>
      </p:sp>
      <p:sp>
        <p:nvSpPr>
          <p:cNvPr id="11" name="TextBox 11"/>
          <p:cNvSpPr txBox="1"/>
          <p:nvPr/>
        </p:nvSpPr>
        <p:spPr>
          <a:xfrm>
            <a:off x="10310414" y="3125305"/>
            <a:ext cx="7335565" cy="1855535"/>
          </a:xfrm>
          <a:prstGeom prst="rect">
            <a:avLst/>
          </a:prstGeom>
        </p:spPr>
        <p:txBody>
          <a:bodyPr lIns="0" tIns="0" rIns="0" bIns="0" rtlCol="0" anchor="t">
            <a:spAutoFit/>
          </a:bodyPr>
          <a:lstStyle/>
          <a:p>
            <a:pPr>
              <a:lnSpc>
                <a:spcPts val="3717"/>
              </a:lnSpc>
            </a:pPr>
            <a:r>
              <a:rPr lang="en-US" sz="2398" spc="81" dirty="0">
                <a:solidFill>
                  <a:srgbClr val="000000"/>
                </a:solidFill>
                <a:latin typeface="Trebuchet MS"/>
              </a:rPr>
              <a:t>The 2023-24 Washington Wizards City Edition uniform recognizes and celebrates the history of the District with its Boundary Stone-inspired uniform.  </a:t>
            </a:r>
          </a:p>
        </p:txBody>
      </p:sp>
      <p:sp>
        <p:nvSpPr>
          <p:cNvPr id="12" name="TextBox 12"/>
          <p:cNvSpPr txBox="1"/>
          <p:nvPr/>
        </p:nvSpPr>
        <p:spPr>
          <a:xfrm>
            <a:off x="10310414" y="747706"/>
            <a:ext cx="5898102" cy="1897380"/>
          </a:xfrm>
          <a:prstGeom prst="rect">
            <a:avLst/>
          </a:prstGeom>
        </p:spPr>
        <p:txBody>
          <a:bodyPr lIns="0" tIns="0" rIns="0" bIns="0" rtlCol="0" anchor="t">
            <a:spAutoFit/>
          </a:bodyPr>
          <a:lstStyle/>
          <a:p>
            <a:pPr>
              <a:lnSpc>
                <a:spcPts val="7200"/>
              </a:lnSpc>
            </a:pPr>
            <a:r>
              <a:rPr lang="en-US" sz="7200" spc="655">
                <a:solidFill>
                  <a:srgbClr val="000000"/>
                </a:solidFill>
                <a:latin typeface="Trebuchet MS Bold"/>
              </a:rPr>
              <a:t>washington</a:t>
            </a:r>
          </a:p>
          <a:p>
            <a:pPr>
              <a:lnSpc>
                <a:spcPts val="7200"/>
              </a:lnSpc>
            </a:pPr>
            <a:r>
              <a:rPr lang="en-US" sz="7200" spc="655">
                <a:solidFill>
                  <a:srgbClr val="000000"/>
                </a:solidFill>
                <a:latin typeface="Trebuchet MS Bold"/>
              </a:rPr>
              <a:t>wizards</a:t>
            </a:r>
          </a:p>
        </p:txBody>
      </p:sp>
      <p:sp>
        <p:nvSpPr>
          <p:cNvPr id="13" name="TextBox 13"/>
          <p:cNvSpPr txBox="1"/>
          <p:nvPr/>
        </p:nvSpPr>
        <p:spPr>
          <a:xfrm>
            <a:off x="10310414" y="5461059"/>
            <a:ext cx="4534548" cy="4189160"/>
          </a:xfrm>
          <a:prstGeom prst="rect">
            <a:avLst/>
          </a:prstGeom>
        </p:spPr>
        <p:txBody>
          <a:bodyPr lIns="0" tIns="0" rIns="0" bIns="0" rtlCol="0" anchor="t">
            <a:spAutoFit/>
          </a:bodyPr>
          <a:lstStyle/>
          <a:p>
            <a:pPr>
              <a:lnSpc>
                <a:spcPts val="3717"/>
              </a:lnSpc>
            </a:pPr>
            <a:r>
              <a:rPr lang="en-US" sz="2398" spc="81">
                <a:solidFill>
                  <a:srgbClr val="000000"/>
                </a:solidFill>
                <a:latin typeface="Trebuchet MS"/>
              </a:rPr>
              <a:t>The copper, teal, and red colorway signify both the old and new. The copper and teal patinaed pattern symbolize the oxidized metal fencing that now protects the stones as well as the natural flora that surround many of the stones.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8947948" y="987979"/>
            <a:ext cx="7985101" cy="4406755"/>
            <a:chOff x="0" y="0"/>
            <a:chExt cx="10646801" cy="5875674"/>
          </a:xfrm>
        </p:grpSpPr>
        <p:pic>
          <p:nvPicPr>
            <p:cNvPr id="3" name="Picture 3"/>
            <p:cNvPicPr>
              <a:picLocks noChangeAspect="1"/>
            </p:cNvPicPr>
            <p:nvPr/>
          </p:nvPicPr>
          <p:blipFill>
            <a:blip r:embed="rId2"/>
            <a:srcRect t="1329" b="559"/>
            <a:stretch>
              <a:fillRect/>
            </a:stretch>
          </p:blipFill>
          <p:spPr>
            <a:xfrm>
              <a:off x="0" y="0"/>
              <a:ext cx="10646801" cy="5875674"/>
            </a:xfrm>
            <a:prstGeom prst="rect">
              <a:avLst/>
            </a:prstGeom>
          </p:spPr>
        </p:pic>
      </p:grpSp>
      <p:sp>
        <p:nvSpPr>
          <p:cNvPr id="4" name="Freeform 4"/>
          <p:cNvSpPr/>
          <p:nvPr/>
        </p:nvSpPr>
        <p:spPr>
          <a:xfrm>
            <a:off x="8999035" y="987979"/>
            <a:ext cx="1423818" cy="1423818"/>
          </a:xfrm>
          <a:custGeom>
            <a:avLst/>
            <a:gdLst/>
            <a:ahLst/>
            <a:cxnLst/>
            <a:rect l="l" t="t" r="r" b="b"/>
            <a:pathLst>
              <a:path w="1423818" h="1423818">
                <a:moveTo>
                  <a:pt x="0" y="0"/>
                </a:moveTo>
                <a:lnTo>
                  <a:pt x="1423818" y="0"/>
                </a:lnTo>
                <a:lnTo>
                  <a:pt x="1423818" y="1423818"/>
                </a:lnTo>
                <a:lnTo>
                  <a:pt x="0" y="142381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5" name="Freeform 5"/>
          <p:cNvSpPr/>
          <p:nvPr/>
        </p:nvSpPr>
        <p:spPr>
          <a:xfrm flipH="1">
            <a:off x="15509231" y="987979"/>
            <a:ext cx="1423818" cy="1423818"/>
          </a:xfrm>
          <a:custGeom>
            <a:avLst/>
            <a:gdLst/>
            <a:ahLst/>
            <a:cxnLst/>
            <a:rect l="l" t="t" r="r" b="b"/>
            <a:pathLst>
              <a:path w="1423818" h="1423818">
                <a:moveTo>
                  <a:pt x="1423818" y="0"/>
                </a:moveTo>
                <a:lnTo>
                  <a:pt x="0" y="0"/>
                </a:lnTo>
                <a:lnTo>
                  <a:pt x="0" y="1423818"/>
                </a:lnTo>
                <a:lnTo>
                  <a:pt x="1423818" y="1423818"/>
                </a:lnTo>
                <a:lnTo>
                  <a:pt x="1423818"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6" name="Freeform 6"/>
          <p:cNvSpPr/>
          <p:nvPr/>
        </p:nvSpPr>
        <p:spPr>
          <a:xfrm>
            <a:off x="9092847" y="5394734"/>
            <a:ext cx="7840202" cy="3842380"/>
          </a:xfrm>
          <a:custGeom>
            <a:avLst/>
            <a:gdLst/>
            <a:ahLst/>
            <a:cxnLst/>
            <a:rect l="l" t="t" r="r" b="b"/>
            <a:pathLst>
              <a:path w="7840202" h="3842380">
                <a:moveTo>
                  <a:pt x="0" y="0"/>
                </a:moveTo>
                <a:lnTo>
                  <a:pt x="7840202" y="0"/>
                </a:lnTo>
                <a:lnTo>
                  <a:pt x="7840202" y="3842380"/>
                </a:lnTo>
                <a:lnTo>
                  <a:pt x="0" y="3842380"/>
                </a:lnTo>
                <a:lnTo>
                  <a:pt x="0" y="0"/>
                </a:lnTo>
                <a:close/>
              </a:path>
            </a:pathLst>
          </a:custGeom>
          <a:blipFill>
            <a:blip r:embed="rId5"/>
            <a:stretch>
              <a:fillRect b="-14775"/>
            </a:stretch>
          </a:blipFill>
        </p:spPr>
        <p:txBody>
          <a:bodyPr/>
          <a:lstStyle/>
          <a:p>
            <a:endParaRPr lang="en-US"/>
          </a:p>
        </p:txBody>
      </p:sp>
      <p:sp>
        <p:nvSpPr>
          <p:cNvPr id="7" name="Freeform 7"/>
          <p:cNvSpPr/>
          <p:nvPr/>
        </p:nvSpPr>
        <p:spPr>
          <a:xfrm flipV="1">
            <a:off x="8947948" y="7813295"/>
            <a:ext cx="1423818" cy="1423818"/>
          </a:xfrm>
          <a:custGeom>
            <a:avLst/>
            <a:gdLst/>
            <a:ahLst/>
            <a:cxnLst/>
            <a:rect l="l" t="t" r="r" b="b"/>
            <a:pathLst>
              <a:path w="1423818" h="1423818">
                <a:moveTo>
                  <a:pt x="0" y="1423819"/>
                </a:moveTo>
                <a:lnTo>
                  <a:pt x="1423819" y="1423819"/>
                </a:lnTo>
                <a:lnTo>
                  <a:pt x="1423819" y="0"/>
                </a:lnTo>
                <a:lnTo>
                  <a:pt x="0" y="0"/>
                </a:lnTo>
                <a:lnTo>
                  <a:pt x="0" y="1423819"/>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8" name="Freeform 8"/>
          <p:cNvSpPr/>
          <p:nvPr/>
        </p:nvSpPr>
        <p:spPr>
          <a:xfrm flipH="1" flipV="1">
            <a:off x="15509231" y="7813295"/>
            <a:ext cx="1423818" cy="1423818"/>
          </a:xfrm>
          <a:custGeom>
            <a:avLst/>
            <a:gdLst/>
            <a:ahLst/>
            <a:cxnLst/>
            <a:rect l="l" t="t" r="r" b="b"/>
            <a:pathLst>
              <a:path w="1423818" h="1423818">
                <a:moveTo>
                  <a:pt x="1423818" y="1423819"/>
                </a:moveTo>
                <a:lnTo>
                  <a:pt x="0" y="1423819"/>
                </a:lnTo>
                <a:lnTo>
                  <a:pt x="0" y="0"/>
                </a:lnTo>
                <a:lnTo>
                  <a:pt x="1423818" y="0"/>
                </a:lnTo>
                <a:lnTo>
                  <a:pt x="1423818" y="1423819"/>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9" name="TextBox 9"/>
          <p:cNvSpPr txBox="1"/>
          <p:nvPr/>
        </p:nvSpPr>
        <p:spPr>
          <a:xfrm>
            <a:off x="890623" y="3833732"/>
            <a:ext cx="6728277" cy="4748720"/>
          </a:xfrm>
          <a:prstGeom prst="rect">
            <a:avLst/>
          </a:prstGeom>
        </p:spPr>
        <p:txBody>
          <a:bodyPr lIns="0" tIns="0" rIns="0" bIns="0" rtlCol="0" anchor="t">
            <a:spAutoFit/>
          </a:bodyPr>
          <a:lstStyle/>
          <a:p>
            <a:pPr>
              <a:lnSpc>
                <a:spcPts val="3801"/>
              </a:lnSpc>
            </a:pPr>
            <a:r>
              <a:rPr lang="en-US" sz="2452" spc="83">
                <a:solidFill>
                  <a:srgbClr val="000000"/>
                </a:solidFill>
                <a:latin typeface="Trebuchet MS"/>
              </a:rPr>
              <a:t>The concept was, not surprisingly, incredibly popular with fans. This season, fans will see new versions of the collection, including city and “statement” edition uniforms.</a:t>
            </a:r>
          </a:p>
          <a:p>
            <a:pPr>
              <a:lnSpc>
                <a:spcPts val="3801"/>
              </a:lnSpc>
            </a:pPr>
            <a:endParaRPr lang="en-US" sz="2452" spc="83">
              <a:solidFill>
                <a:srgbClr val="000000"/>
              </a:solidFill>
              <a:latin typeface="Trebuchet MS"/>
            </a:endParaRPr>
          </a:p>
          <a:p>
            <a:pPr>
              <a:lnSpc>
                <a:spcPts val="3801"/>
              </a:lnSpc>
            </a:pPr>
            <a:r>
              <a:rPr lang="en-US" sz="2452" spc="83">
                <a:solidFill>
                  <a:srgbClr val="000000"/>
                </a:solidFill>
                <a:latin typeface="Trebuchet MS"/>
              </a:rPr>
              <a:t>In this presentation, we will explore some of the branding concepts behind this year’s NBA x Nike jersey collaborations.</a:t>
            </a:r>
          </a:p>
          <a:p>
            <a:pPr>
              <a:lnSpc>
                <a:spcPts val="3801"/>
              </a:lnSpc>
            </a:pPr>
            <a:endParaRPr lang="en-US" sz="2452" spc="83">
              <a:solidFill>
                <a:srgbClr val="000000"/>
              </a:solidFill>
              <a:latin typeface="Trebuchet MS"/>
            </a:endParaRPr>
          </a:p>
        </p:txBody>
      </p:sp>
      <p:sp>
        <p:nvSpPr>
          <p:cNvPr id="10" name="TextBox 10"/>
          <p:cNvSpPr txBox="1"/>
          <p:nvPr/>
        </p:nvSpPr>
        <p:spPr>
          <a:xfrm>
            <a:off x="890623" y="1676902"/>
            <a:ext cx="7756977" cy="1876552"/>
          </a:xfrm>
          <a:prstGeom prst="rect">
            <a:avLst/>
          </a:prstGeom>
        </p:spPr>
        <p:txBody>
          <a:bodyPr lIns="0" tIns="0" rIns="0" bIns="0" rtlCol="0" anchor="t">
            <a:spAutoFit/>
          </a:bodyPr>
          <a:lstStyle/>
          <a:p>
            <a:pPr>
              <a:lnSpc>
                <a:spcPts val="7130"/>
              </a:lnSpc>
            </a:pPr>
            <a:r>
              <a:rPr lang="en-US" sz="7130" spc="648">
                <a:solidFill>
                  <a:srgbClr val="000000"/>
                </a:solidFill>
                <a:latin typeface="Trebuchet MS Bold"/>
              </a:rPr>
              <a:t>NBA x Nike</a:t>
            </a:r>
          </a:p>
          <a:p>
            <a:pPr>
              <a:lnSpc>
                <a:spcPts val="7130"/>
              </a:lnSpc>
            </a:pPr>
            <a:r>
              <a:rPr lang="en-US" sz="7130" spc="648">
                <a:solidFill>
                  <a:srgbClr val="000000"/>
                </a:solidFill>
                <a:latin typeface="Trebuchet MS Bold"/>
              </a:rPr>
              <a:t>City Edition</a:t>
            </a:r>
          </a:p>
        </p:txBody>
      </p:sp>
      <p:sp>
        <p:nvSpPr>
          <p:cNvPr id="11" name="Freeform 11"/>
          <p:cNvSpPr/>
          <p:nvPr/>
        </p:nvSpPr>
        <p:spPr>
          <a:xfrm>
            <a:off x="376198" y="9237114"/>
            <a:ext cx="652502" cy="688093"/>
          </a:xfrm>
          <a:custGeom>
            <a:avLst/>
            <a:gdLst/>
            <a:ahLst/>
            <a:cxnLst/>
            <a:rect l="l" t="t" r="r" b="b"/>
            <a:pathLst>
              <a:path w="652502" h="688093">
                <a:moveTo>
                  <a:pt x="0" y="0"/>
                </a:moveTo>
                <a:lnTo>
                  <a:pt x="652502" y="0"/>
                </a:lnTo>
                <a:lnTo>
                  <a:pt x="652502" y="688092"/>
                </a:lnTo>
                <a:lnTo>
                  <a:pt x="0" y="688092"/>
                </a:lnTo>
                <a:lnTo>
                  <a:pt x="0" y="0"/>
                </a:lnTo>
                <a:close/>
              </a:path>
            </a:pathLst>
          </a:custGeom>
          <a:blipFill>
            <a:blip r:embed="rId6"/>
            <a:stretch>
              <a:fillRect/>
            </a:stretch>
          </a:blipFill>
        </p:spPr>
        <p:txBody>
          <a:bodyPr/>
          <a:lstStyle/>
          <a:p>
            <a:endParaRPr 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159986" y="620513"/>
            <a:ext cx="4841664" cy="716027"/>
          </a:xfrm>
          <a:prstGeom prst="rect">
            <a:avLst/>
          </a:prstGeom>
        </p:spPr>
        <p:txBody>
          <a:bodyPr lIns="0" tIns="0" rIns="0" bIns="0" rtlCol="0" anchor="t">
            <a:spAutoFit/>
          </a:bodyPr>
          <a:lstStyle/>
          <a:p>
            <a:pPr>
              <a:lnSpc>
                <a:spcPts val="5300"/>
              </a:lnSpc>
            </a:pPr>
            <a:r>
              <a:rPr lang="en-US" sz="5300" spc="365">
                <a:solidFill>
                  <a:srgbClr val="000000"/>
                </a:solidFill>
                <a:latin typeface="Trebuchet MS Bold"/>
              </a:rPr>
              <a:t>washington</a:t>
            </a:r>
          </a:p>
        </p:txBody>
      </p:sp>
      <p:sp>
        <p:nvSpPr>
          <p:cNvPr id="3" name="TextBox 3"/>
          <p:cNvSpPr txBox="1"/>
          <p:nvPr/>
        </p:nvSpPr>
        <p:spPr>
          <a:xfrm>
            <a:off x="9721907" y="9067047"/>
            <a:ext cx="7537393" cy="751840"/>
          </a:xfrm>
          <a:prstGeom prst="rect">
            <a:avLst/>
          </a:prstGeom>
        </p:spPr>
        <p:txBody>
          <a:bodyPr lIns="0" tIns="0" rIns="0" bIns="0" rtlCol="0" anchor="t">
            <a:spAutoFit/>
          </a:bodyPr>
          <a:lstStyle/>
          <a:p>
            <a:pPr algn="r">
              <a:lnSpc>
                <a:spcPts val="5600"/>
              </a:lnSpc>
            </a:pPr>
            <a:r>
              <a:rPr lang="en-US" sz="5600" spc="1680">
                <a:solidFill>
                  <a:srgbClr val="000000"/>
                </a:solidFill>
                <a:latin typeface="Trebuchet MS Bold"/>
              </a:rPr>
              <a:t>wizards</a:t>
            </a:r>
          </a:p>
        </p:txBody>
      </p:sp>
      <p:grpSp>
        <p:nvGrpSpPr>
          <p:cNvPr id="4" name="Group 4"/>
          <p:cNvGrpSpPr/>
          <p:nvPr/>
        </p:nvGrpSpPr>
        <p:grpSpPr>
          <a:xfrm>
            <a:off x="7575578" y="1381878"/>
            <a:ext cx="13099107" cy="2821179"/>
            <a:chOff x="0" y="0"/>
            <a:chExt cx="2530168" cy="544927"/>
          </a:xfrm>
        </p:grpSpPr>
        <p:sp>
          <p:nvSpPr>
            <p:cNvPr id="5" name="Freeform 5"/>
            <p:cNvSpPr/>
            <p:nvPr/>
          </p:nvSpPr>
          <p:spPr>
            <a:xfrm>
              <a:off x="0" y="0"/>
              <a:ext cx="2530168" cy="544927"/>
            </a:xfrm>
            <a:custGeom>
              <a:avLst/>
              <a:gdLst/>
              <a:ahLst/>
              <a:cxnLst/>
              <a:rect l="l" t="t" r="r" b="b"/>
              <a:pathLst>
                <a:path w="2530168" h="544927">
                  <a:moveTo>
                    <a:pt x="0" y="0"/>
                  </a:moveTo>
                  <a:lnTo>
                    <a:pt x="2530168" y="0"/>
                  </a:lnTo>
                  <a:lnTo>
                    <a:pt x="2530168" y="544927"/>
                  </a:lnTo>
                  <a:lnTo>
                    <a:pt x="0" y="544927"/>
                  </a:lnTo>
                  <a:close/>
                </a:path>
              </a:pathLst>
            </a:custGeom>
            <a:solidFill>
              <a:srgbClr val="777777">
                <a:alpha val="10980"/>
              </a:srgbClr>
            </a:solidFill>
          </p:spPr>
          <p:txBody>
            <a:bodyPr/>
            <a:lstStyle/>
            <a:p>
              <a:endParaRPr lang="en-US"/>
            </a:p>
          </p:txBody>
        </p:sp>
      </p:grpSp>
      <p:grpSp>
        <p:nvGrpSpPr>
          <p:cNvPr id="6" name="Group 6"/>
          <p:cNvGrpSpPr/>
          <p:nvPr/>
        </p:nvGrpSpPr>
        <p:grpSpPr>
          <a:xfrm>
            <a:off x="-3013990" y="6150618"/>
            <a:ext cx="12608393" cy="2821179"/>
            <a:chOff x="0" y="0"/>
            <a:chExt cx="2435384" cy="544927"/>
          </a:xfrm>
        </p:grpSpPr>
        <p:sp>
          <p:nvSpPr>
            <p:cNvPr id="7" name="Freeform 7"/>
            <p:cNvSpPr/>
            <p:nvPr/>
          </p:nvSpPr>
          <p:spPr>
            <a:xfrm>
              <a:off x="0" y="0"/>
              <a:ext cx="2435384" cy="544927"/>
            </a:xfrm>
            <a:custGeom>
              <a:avLst/>
              <a:gdLst/>
              <a:ahLst/>
              <a:cxnLst/>
              <a:rect l="l" t="t" r="r" b="b"/>
              <a:pathLst>
                <a:path w="2435384" h="544927">
                  <a:moveTo>
                    <a:pt x="0" y="0"/>
                  </a:moveTo>
                  <a:lnTo>
                    <a:pt x="2435384" y="0"/>
                  </a:lnTo>
                  <a:lnTo>
                    <a:pt x="2435384" y="544927"/>
                  </a:lnTo>
                  <a:lnTo>
                    <a:pt x="0" y="544927"/>
                  </a:lnTo>
                  <a:close/>
                </a:path>
              </a:pathLst>
            </a:custGeom>
            <a:solidFill>
              <a:srgbClr val="777777">
                <a:alpha val="10980"/>
              </a:srgbClr>
            </a:solidFill>
          </p:spPr>
          <p:txBody>
            <a:bodyPr/>
            <a:lstStyle/>
            <a:p>
              <a:endParaRPr lang="en-US"/>
            </a:p>
          </p:txBody>
        </p:sp>
      </p:grpSp>
      <p:sp>
        <p:nvSpPr>
          <p:cNvPr id="8" name="AutoShape 8"/>
          <p:cNvSpPr/>
          <p:nvPr/>
        </p:nvSpPr>
        <p:spPr>
          <a:xfrm>
            <a:off x="-1140534" y="467250"/>
            <a:ext cx="19428534" cy="0"/>
          </a:xfrm>
          <a:prstGeom prst="line">
            <a:avLst/>
          </a:prstGeom>
          <a:ln w="85725" cap="flat">
            <a:solidFill>
              <a:srgbClr val="000000"/>
            </a:solidFill>
            <a:prstDash val="solid"/>
            <a:headEnd type="none" w="sm" len="sm"/>
            <a:tailEnd type="none" w="sm" len="sm"/>
          </a:ln>
        </p:spPr>
        <p:txBody>
          <a:bodyPr/>
          <a:lstStyle/>
          <a:p>
            <a:endParaRPr lang="en-US"/>
          </a:p>
        </p:txBody>
      </p:sp>
      <p:sp>
        <p:nvSpPr>
          <p:cNvPr id="9" name="AutoShape 9"/>
          <p:cNvSpPr/>
          <p:nvPr/>
        </p:nvSpPr>
        <p:spPr>
          <a:xfrm>
            <a:off x="-507803" y="9901237"/>
            <a:ext cx="19428534" cy="0"/>
          </a:xfrm>
          <a:prstGeom prst="line">
            <a:avLst/>
          </a:prstGeom>
          <a:ln w="85725" cap="flat">
            <a:solidFill>
              <a:srgbClr val="000000"/>
            </a:solidFill>
            <a:prstDash val="solid"/>
            <a:headEnd type="none" w="sm" len="sm"/>
            <a:tailEnd type="none" w="sm" len="sm"/>
          </a:ln>
        </p:spPr>
        <p:txBody>
          <a:bodyPr/>
          <a:lstStyle/>
          <a:p>
            <a:endParaRPr lang="en-US"/>
          </a:p>
        </p:txBody>
      </p:sp>
      <p:sp>
        <p:nvSpPr>
          <p:cNvPr id="10" name="Freeform 10"/>
          <p:cNvSpPr/>
          <p:nvPr/>
        </p:nvSpPr>
        <p:spPr>
          <a:xfrm>
            <a:off x="16606798" y="601949"/>
            <a:ext cx="652502" cy="688093"/>
          </a:xfrm>
          <a:custGeom>
            <a:avLst/>
            <a:gdLst/>
            <a:ahLst/>
            <a:cxnLst/>
            <a:rect l="l" t="t" r="r" b="b"/>
            <a:pathLst>
              <a:path w="652502" h="688093">
                <a:moveTo>
                  <a:pt x="0" y="0"/>
                </a:moveTo>
                <a:lnTo>
                  <a:pt x="652502" y="0"/>
                </a:lnTo>
                <a:lnTo>
                  <a:pt x="652502" y="688093"/>
                </a:lnTo>
                <a:lnTo>
                  <a:pt x="0" y="688093"/>
                </a:lnTo>
                <a:lnTo>
                  <a:pt x="0" y="0"/>
                </a:lnTo>
                <a:close/>
              </a:path>
            </a:pathLst>
          </a:custGeom>
          <a:blipFill>
            <a:blip r:embed="rId3"/>
            <a:stretch>
              <a:fillRect/>
            </a:stretch>
          </a:blipFill>
        </p:spPr>
        <p:txBody>
          <a:bodyPr/>
          <a:lstStyle/>
          <a:p>
            <a:endParaRPr lang="en-US"/>
          </a:p>
        </p:txBody>
      </p:sp>
      <p:pic>
        <p:nvPicPr>
          <p:cNvPr id="11" name="Picture 11"/>
          <p:cNvPicPr>
            <a:picLocks noChangeAspect="1"/>
          </p:cNvPicPr>
          <p:nvPr>
            <a:videoFile r:link="rId1"/>
          </p:nvPr>
        </p:nvPicPr>
        <p:blipFill>
          <a:blip r:embed="rId4"/>
          <a:stretch>
            <a:fillRect/>
          </a:stretch>
        </p:blipFill>
        <p:spPr>
          <a:xfrm>
            <a:off x="2431271" y="1381878"/>
            <a:ext cx="13425457" cy="7551819"/>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12470" y="523875"/>
            <a:ext cx="19428534" cy="0"/>
          </a:xfrm>
          <a:prstGeom prst="line">
            <a:avLst/>
          </a:prstGeom>
          <a:ln w="85725" cap="flat">
            <a:solidFill>
              <a:srgbClr val="000000"/>
            </a:solidFill>
            <a:prstDash val="solid"/>
            <a:headEnd type="none" w="sm" len="sm"/>
            <a:tailEnd type="none" w="sm" len="sm"/>
          </a:ln>
        </p:spPr>
        <p:txBody>
          <a:bodyPr/>
          <a:lstStyle/>
          <a:p>
            <a:endParaRPr lang="en-US"/>
          </a:p>
        </p:txBody>
      </p:sp>
      <p:sp>
        <p:nvSpPr>
          <p:cNvPr id="3" name="AutoShape 3"/>
          <p:cNvSpPr/>
          <p:nvPr/>
        </p:nvSpPr>
        <p:spPr>
          <a:xfrm>
            <a:off x="-507803" y="9744074"/>
            <a:ext cx="19428534" cy="0"/>
          </a:xfrm>
          <a:prstGeom prst="line">
            <a:avLst/>
          </a:prstGeom>
          <a:ln w="85725" cap="flat">
            <a:solidFill>
              <a:srgbClr val="000000"/>
            </a:solidFill>
            <a:prstDash val="solid"/>
            <a:headEnd type="none" w="sm" len="sm"/>
            <a:tailEnd type="none" w="sm" len="sm"/>
          </a:ln>
        </p:spPr>
        <p:txBody>
          <a:bodyPr/>
          <a:lstStyle/>
          <a:p>
            <a:endParaRPr lang="en-US"/>
          </a:p>
        </p:txBody>
      </p:sp>
      <p:sp>
        <p:nvSpPr>
          <p:cNvPr id="4" name="Freeform 4"/>
          <p:cNvSpPr/>
          <p:nvPr/>
        </p:nvSpPr>
        <p:spPr>
          <a:xfrm>
            <a:off x="16001228" y="9061595"/>
            <a:ext cx="1735940" cy="553147"/>
          </a:xfrm>
          <a:custGeom>
            <a:avLst/>
            <a:gdLst/>
            <a:ahLst/>
            <a:cxnLst/>
            <a:rect l="l" t="t" r="r" b="b"/>
            <a:pathLst>
              <a:path w="1735940" h="553147">
                <a:moveTo>
                  <a:pt x="0" y="0"/>
                </a:moveTo>
                <a:lnTo>
                  <a:pt x="1735940" y="0"/>
                </a:lnTo>
                <a:lnTo>
                  <a:pt x="1735940" y="553146"/>
                </a:lnTo>
                <a:lnTo>
                  <a:pt x="0" y="553146"/>
                </a:lnTo>
                <a:lnTo>
                  <a:pt x="0" y="0"/>
                </a:lnTo>
                <a:close/>
              </a:path>
            </a:pathLst>
          </a:custGeom>
          <a:blipFill>
            <a:blip r:embed="rId2"/>
            <a:stretch>
              <a:fillRect/>
            </a:stretch>
          </a:blipFill>
        </p:spPr>
        <p:txBody>
          <a:bodyPr/>
          <a:lstStyle/>
          <a:p>
            <a:endParaRPr lang="en-US"/>
          </a:p>
        </p:txBody>
      </p:sp>
      <p:sp>
        <p:nvSpPr>
          <p:cNvPr id="5" name="TextBox 5"/>
          <p:cNvSpPr txBox="1"/>
          <p:nvPr/>
        </p:nvSpPr>
        <p:spPr>
          <a:xfrm>
            <a:off x="1028700" y="615357"/>
            <a:ext cx="15840498" cy="923330"/>
          </a:xfrm>
          <a:prstGeom prst="rect">
            <a:avLst/>
          </a:prstGeom>
        </p:spPr>
        <p:txBody>
          <a:bodyPr lIns="0" tIns="0" rIns="0" bIns="0" rtlCol="0" anchor="t">
            <a:spAutoFit/>
          </a:bodyPr>
          <a:lstStyle/>
          <a:p>
            <a:pPr>
              <a:lnSpc>
                <a:spcPts val="7199"/>
              </a:lnSpc>
            </a:pPr>
            <a:r>
              <a:rPr lang="en-US" sz="6000" spc="496">
                <a:solidFill>
                  <a:srgbClr val="000000"/>
                </a:solidFill>
                <a:latin typeface="Trebuchet MS Bold"/>
              </a:rPr>
              <a:t>• sources and youtube links</a:t>
            </a:r>
          </a:p>
        </p:txBody>
      </p:sp>
      <p:sp>
        <p:nvSpPr>
          <p:cNvPr id="6" name="TextBox 6"/>
          <p:cNvSpPr txBox="1"/>
          <p:nvPr/>
        </p:nvSpPr>
        <p:spPr>
          <a:xfrm>
            <a:off x="1056132" y="1757085"/>
            <a:ext cx="14412468" cy="7768590"/>
          </a:xfrm>
          <a:prstGeom prst="rect">
            <a:avLst/>
          </a:prstGeom>
        </p:spPr>
        <p:txBody>
          <a:bodyPr wrap="square" lIns="0" tIns="0" rIns="0" bIns="0" rtlCol="0" anchor="t">
            <a:spAutoFit/>
          </a:bodyPr>
          <a:lstStyle/>
          <a:p>
            <a:pPr>
              <a:lnSpc>
                <a:spcPts val="2100"/>
              </a:lnSpc>
            </a:pPr>
            <a:r>
              <a:rPr lang="en-US" sz="2100" u="sng" spc="630" dirty="0">
                <a:solidFill>
                  <a:srgbClr val="000000"/>
                </a:solidFill>
                <a:latin typeface="Trebuchet MS"/>
              </a:rPr>
              <a:t>NBA</a:t>
            </a:r>
            <a:r>
              <a:rPr lang="en-US" sz="2100" spc="630" dirty="0">
                <a:solidFill>
                  <a:srgbClr val="000000"/>
                </a:solidFill>
                <a:latin typeface="Trebuchet MS"/>
              </a:rPr>
              <a:t>: https://</a:t>
            </a:r>
            <a:r>
              <a:rPr lang="en-US" sz="2100" spc="630" dirty="0" err="1">
                <a:solidFill>
                  <a:srgbClr val="000000"/>
                </a:solidFill>
                <a:latin typeface="Trebuchet MS"/>
              </a:rPr>
              <a:t>www.nba.com</a:t>
            </a:r>
            <a:r>
              <a:rPr lang="en-US" sz="2100" spc="630" dirty="0">
                <a:solidFill>
                  <a:srgbClr val="000000"/>
                </a:solidFill>
                <a:latin typeface="Trebuchet MS"/>
              </a:rPr>
              <a:t>/city-edition-jerseys/2023-24</a:t>
            </a:r>
          </a:p>
          <a:p>
            <a:pPr>
              <a:lnSpc>
                <a:spcPts val="2100"/>
              </a:lnSpc>
            </a:pPr>
            <a:endParaRPr lang="en-US" sz="2100" spc="630" dirty="0">
              <a:solidFill>
                <a:srgbClr val="000000"/>
              </a:solidFill>
              <a:latin typeface="Trebuchet MS"/>
            </a:endParaRPr>
          </a:p>
          <a:p>
            <a:pPr>
              <a:lnSpc>
                <a:spcPts val="2100"/>
              </a:lnSpc>
            </a:pPr>
            <a:endParaRPr lang="en-US" sz="2100" spc="630" dirty="0">
              <a:solidFill>
                <a:srgbClr val="000000"/>
              </a:solidFill>
              <a:latin typeface="Trebuchet MS"/>
            </a:endParaRPr>
          </a:p>
          <a:p>
            <a:pPr>
              <a:lnSpc>
                <a:spcPts val="2100"/>
              </a:lnSpc>
            </a:pPr>
            <a:r>
              <a:rPr lang="en-US" sz="2100" u="sng" spc="630" dirty="0">
                <a:solidFill>
                  <a:srgbClr val="000000"/>
                </a:solidFill>
                <a:latin typeface="Trebuchet MS"/>
              </a:rPr>
              <a:t>BROOKLYN:</a:t>
            </a:r>
            <a:r>
              <a:rPr lang="en-US" sz="2100" spc="630" dirty="0">
                <a:solidFill>
                  <a:srgbClr val="000000"/>
                </a:solidFill>
                <a:latin typeface="Trebuchet MS"/>
              </a:rPr>
              <a:t> https://</a:t>
            </a:r>
            <a:r>
              <a:rPr lang="en-US" sz="2100" spc="630" dirty="0" err="1">
                <a:solidFill>
                  <a:srgbClr val="000000"/>
                </a:solidFill>
                <a:latin typeface="Trebuchet MS"/>
              </a:rPr>
              <a:t>www.nba.com</a:t>
            </a:r>
            <a:r>
              <a:rPr lang="en-US" sz="2100" spc="630" dirty="0">
                <a:solidFill>
                  <a:srgbClr val="000000"/>
                </a:solidFill>
                <a:latin typeface="Trebuchet MS"/>
              </a:rPr>
              <a:t>/nets/news/brooklyn-nets-unveil-2023-24-nike-nba-city-edition-uniform-created-with-renowned-artist-kaws</a:t>
            </a:r>
          </a:p>
          <a:p>
            <a:pPr>
              <a:lnSpc>
                <a:spcPts val="2100"/>
              </a:lnSpc>
            </a:pPr>
            <a:endParaRPr lang="en-US" sz="2100" spc="630" dirty="0">
              <a:solidFill>
                <a:srgbClr val="000000"/>
              </a:solidFill>
              <a:latin typeface="Trebuchet MS"/>
            </a:endParaRPr>
          </a:p>
          <a:p>
            <a:pPr>
              <a:lnSpc>
                <a:spcPts val="2100"/>
              </a:lnSpc>
            </a:pPr>
            <a:endParaRPr lang="en-US" sz="2100" spc="630" dirty="0">
              <a:solidFill>
                <a:srgbClr val="000000"/>
              </a:solidFill>
              <a:latin typeface="Trebuchet MS"/>
            </a:endParaRPr>
          </a:p>
          <a:p>
            <a:pPr>
              <a:lnSpc>
                <a:spcPts val="2100"/>
              </a:lnSpc>
            </a:pPr>
            <a:r>
              <a:rPr lang="en-US" sz="2100" u="sng" spc="630" dirty="0">
                <a:solidFill>
                  <a:srgbClr val="000000"/>
                </a:solidFill>
                <a:latin typeface="Trebuchet MS"/>
              </a:rPr>
              <a:t>CHARLOTTE</a:t>
            </a:r>
            <a:r>
              <a:rPr lang="en-US" sz="2100" spc="630" dirty="0">
                <a:solidFill>
                  <a:srgbClr val="000000"/>
                </a:solidFill>
                <a:latin typeface="Trebuchet MS"/>
              </a:rPr>
              <a:t>: https://</a:t>
            </a:r>
            <a:r>
              <a:rPr lang="en-US" sz="2100" spc="630" dirty="0" err="1">
                <a:solidFill>
                  <a:srgbClr val="000000"/>
                </a:solidFill>
                <a:latin typeface="Trebuchet MS"/>
              </a:rPr>
              <a:t>www.nba.com</a:t>
            </a:r>
            <a:r>
              <a:rPr lang="en-US" sz="2100" spc="630" dirty="0">
                <a:solidFill>
                  <a:srgbClr val="000000"/>
                </a:solidFill>
                <a:latin typeface="Trebuchet MS"/>
              </a:rPr>
              <a:t>/news/charlotte-hornets-2023-24-city-edition-uniform-buzz-city-gold-rush</a:t>
            </a:r>
          </a:p>
          <a:p>
            <a:pPr>
              <a:lnSpc>
                <a:spcPts val="2100"/>
              </a:lnSpc>
            </a:pPr>
            <a:endParaRPr lang="en-US" sz="2100" spc="630" dirty="0">
              <a:solidFill>
                <a:srgbClr val="000000"/>
              </a:solidFill>
              <a:latin typeface="Trebuchet MS"/>
            </a:endParaRPr>
          </a:p>
          <a:p>
            <a:pPr>
              <a:lnSpc>
                <a:spcPts val="2100"/>
              </a:lnSpc>
            </a:pPr>
            <a:r>
              <a:rPr lang="en-US" sz="2100" spc="630" dirty="0">
                <a:solidFill>
                  <a:srgbClr val="000000"/>
                </a:solidFill>
                <a:latin typeface="Trebuchet MS"/>
              </a:rPr>
              <a:t>https://</a:t>
            </a:r>
            <a:r>
              <a:rPr lang="en-US" sz="2100" spc="630" dirty="0" err="1">
                <a:solidFill>
                  <a:srgbClr val="000000"/>
                </a:solidFill>
                <a:latin typeface="Trebuchet MS"/>
              </a:rPr>
              <a:t>www.youtube.com</a:t>
            </a:r>
            <a:r>
              <a:rPr lang="en-US" sz="2100" spc="630" dirty="0">
                <a:solidFill>
                  <a:srgbClr val="000000"/>
                </a:solidFill>
                <a:latin typeface="Trebuchet MS"/>
              </a:rPr>
              <a:t>/</a:t>
            </a:r>
            <a:r>
              <a:rPr lang="en-US" sz="2100" spc="630" dirty="0" err="1">
                <a:solidFill>
                  <a:srgbClr val="000000"/>
                </a:solidFill>
                <a:latin typeface="Trebuchet MS"/>
              </a:rPr>
              <a:t>watch?v</a:t>
            </a:r>
            <a:r>
              <a:rPr lang="en-US" sz="2100" spc="630" dirty="0">
                <a:solidFill>
                  <a:srgbClr val="000000"/>
                </a:solidFill>
                <a:latin typeface="Trebuchet MS"/>
              </a:rPr>
              <a:t>=</a:t>
            </a:r>
            <a:r>
              <a:rPr lang="en-US" sz="2100" spc="630" dirty="0" err="1">
                <a:solidFill>
                  <a:srgbClr val="000000"/>
                </a:solidFill>
                <a:latin typeface="Trebuchet MS"/>
              </a:rPr>
              <a:t>kEgQsefDxYo</a:t>
            </a:r>
            <a:endParaRPr lang="en-US" sz="2100" spc="630" dirty="0">
              <a:solidFill>
                <a:srgbClr val="000000"/>
              </a:solidFill>
              <a:latin typeface="Trebuchet MS"/>
            </a:endParaRPr>
          </a:p>
          <a:p>
            <a:pPr>
              <a:lnSpc>
                <a:spcPts val="2100"/>
              </a:lnSpc>
            </a:pPr>
            <a:endParaRPr lang="en-US" sz="2100" spc="630" dirty="0">
              <a:solidFill>
                <a:srgbClr val="000000"/>
              </a:solidFill>
              <a:latin typeface="Trebuchet MS"/>
            </a:endParaRPr>
          </a:p>
          <a:p>
            <a:pPr>
              <a:lnSpc>
                <a:spcPts val="2100"/>
              </a:lnSpc>
            </a:pPr>
            <a:endParaRPr lang="en-US" sz="2100" spc="630" dirty="0">
              <a:solidFill>
                <a:srgbClr val="000000"/>
              </a:solidFill>
              <a:latin typeface="Trebuchet MS"/>
            </a:endParaRPr>
          </a:p>
          <a:p>
            <a:pPr>
              <a:lnSpc>
                <a:spcPts val="2100"/>
              </a:lnSpc>
            </a:pPr>
            <a:r>
              <a:rPr lang="en-US" sz="2100" u="sng" spc="630" dirty="0">
                <a:solidFill>
                  <a:srgbClr val="000000"/>
                </a:solidFill>
                <a:latin typeface="Trebuchet MS"/>
              </a:rPr>
              <a:t>DALLAS</a:t>
            </a:r>
            <a:r>
              <a:rPr lang="en-US" sz="2100" spc="630" dirty="0">
                <a:solidFill>
                  <a:srgbClr val="000000"/>
                </a:solidFill>
                <a:latin typeface="Trebuchet MS"/>
              </a:rPr>
              <a:t>: https://</a:t>
            </a:r>
            <a:r>
              <a:rPr lang="en-US" sz="2100" spc="630" dirty="0" err="1">
                <a:solidFill>
                  <a:srgbClr val="000000"/>
                </a:solidFill>
                <a:latin typeface="Trebuchet MS"/>
              </a:rPr>
              <a:t>www.youtube.com</a:t>
            </a:r>
            <a:r>
              <a:rPr lang="en-US" sz="2100" spc="630" dirty="0">
                <a:solidFill>
                  <a:srgbClr val="000000"/>
                </a:solidFill>
                <a:latin typeface="Trebuchet MS"/>
              </a:rPr>
              <a:t>/</a:t>
            </a:r>
            <a:r>
              <a:rPr lang="en-US" sz="2100" spc="630" dirty="0" err="1">
                <a:solidFill>
                  <a:srgbClr val="000000"/>
                </a:solidFill>
                <a:latin typeface="Trebuchet MS"/>
              </a:rPr>
              <a:t>watch?v</a:t>
            </a:r>
            <a:r>
              <a:rPr lang="en-US" sz="2100" spc="630" dirty="0">
                <a:solidFill>
                  <a:srgbClr val="000000"/>
                </a:solidFill>
                <a:latin typeface="Trebuchet MS"/>
              </a:rPr>
              <a:t>=rqW4zNTzBks</a:t>
            </a:r>
          </a:p>
          <a:p>
            <a:pPr>
              <a:lnSpc>
                <a:spcPts val="2100"/>
              </a:lnSpc>
            </a:pPr>
            <a:endParaRPr lang="en-US" sz="2100" spc="630" dirty="0">
              <a:solidFill>
                <a:srgbClr val="000000"/>
              </a:solidFill>
              <a:latin typeface="Trebuchet MS"/>
            </a:endParaRPr>
          </a:p>
          <a:p>
            <a:pPr>
              <a:lnSpc>
                <a:spcPts val="2100"/>
              </a:lnSpc>
            </a:pPr>
            <a:r>
              <a:rPr lang="en-US" sz="2100" spc="630" dirty="0">
                <a:solidFill>
                  <a:srgbClr val="000000"/>
                </a:solidFill>
                <a:latin typeface="Trebuchet MS"/>
              </a:rPr>
              <a:t>https://</a:t>
            </a:r>
            <a:r>
              <a:rPr lang="en-US" sz="2100" spc="630" dirty="0" err="1">
                <a:solidFill>
                  <a:srgbClr val="000000"/>
                </a:solidFill>
                <a:latin typeface="Trebuchet MS"/>
              </a:rPr>
              <a:t>www.nba.com</a:t>
            </a:r>
            <a:r>
              <a:rPr lang="en-US" sz="2100" spc="630" dirty="0">
                <a:solidFill>
                  <a:srgbClr val="000000"/>
                </a:solidFill>
                <a:latin typeface="Trebuchet MS"/>
              </a:rPr>
              <a:t>/news/dallas-mavericks-2023-24-city-edition-uniform-mavs-x-bridges</a:t>
            </a:r>
          </a:p>
          <a:p>
            <a:pPr>
              <a:lnSpc>
                <a:spcPts val="2100"/>
              </a:lnSpc>
            </a:pPr>
            <a:endParaRPr lang="en-US" sz="2100" spc="630" dirty="0">
              <a:solidFill>
                <a:srgbClr val="000000"/>
              </a:solidFill>
              <a:latin typeface="Trebuchet MS"/>
            </a:endParaRPr>
          </a:p>
          <a:p>
            <a:pPr>
              <a:lnSpc>
                <a:spcPts val="2100"/>
              </a:lnSpc>
            </a:pPr>
            <a:endParaRPr lang="en-US" sz="2100" spc="630" dirty="0">
              <a:solidFill>
                <a:srgbClr val="000000"/>
              </a:solidFill>
              <a:latin typeface="Trebuchet MS"/>
            </a:endParaRPr>
          </a:p>
          <a:p>
            <a:pPr>
              <a:lnSpc>
                <a:spcPts val="2100"/>
              </a:lnSpc>
            </a:pPr>
            <a:r>
              <a:rPr lang="en-US" sz="2100" u="sng" spc="630" dirty="0">
                <a:solidFill>
                  <a:srgbClr val="000000"/>
                </a:solidFill>
                <a:latin typeface="Trebuchet MS"/>
              </a:rPr>
              <a:t>DETROIT</a:t>
            </a:r>
            <a:r>
              <a:rPr lang="en-US" sz="2100" spc="630" dirty="0">
                <a:solidFill>
                  <a:srgbClr val="000000"/>
                </a:solidFill>
                <a:latin typeface="Trebuchet MS"/>
              </a:rPr>
              <a:t>: https://</a:t>
            </a:r>
            <a:r>
              <a:rPr lang="en-US" sz="2100" spc="630" dirty="0" err="1">
                <a:solidFill>
                  <a:srgbClr val="000000"/>
                </a:solidFill>
                <a:latin typeface="Trebuchet MS"/>
              </a:rPr>
              <a:t>www.nba.com</a:t>
            </a:r>
            <a:r>
              <a:rPr lang="en-US" sz="2100" spc="630" dirty="0">
                <a:solidFill>
                  <a:srgbClr val="000000"/>
                </a:solidFill>
                <a:latin typeface="Trebuchet MS"/>
              </a:rPr>
              <a:t>/pistons/photos/23-24-city-edition</a:t>
            </a:r>
          </a:p>
          <a:p>
            <a:pPr>
              <a:lnSpc>
                <a:spcPts val="2100"/>
              </a:lnSpc>
            </a:pPr>
            <a:endParaRPr lang="en-US" sz="2100" spc="630" dirty="0">
              <a:solidFill>
                <a:srgbClr val="000000"/>
              </a:solidFill>
              <a:latin typeface="Trebuchet MS"/>
            </a:endParaRPr>
          </a:p>
          <a:p>
            <a:pPr>
              <a:lnSpc>
                <a:spcPts val="2100"/>
              </a:lnSpc>
            </a:pPr>
            <a:r>
              <a:rPr lang="en-US" sz="2100" spc="630" dirty="0">
                <a:solidFill>
                  <a:srgbClr val="000000"/>
                </a:solidFill>
                <a:latin typeface="Trebuchet MS"/>
              </a:rPr>
              <a:t>https://</a:t>
            </a:r>
            <a:r>
              <a:rPr lang="en-US" sz="2100" spc="630" dirty="0" err="1">
                <a:solidFill>
                  <a:srgbClr val="000000"/>
                </a:solidFill>
                <a:latin typeface="Trebuchet MS"/>
              </a:rPr>
              <a:t>www.youtube.com</a:t>
            </a:r>
            <a:r>
              <a:rPr lang="en-US" sz="2100" spc="630" dirty="0">
                <a:solidFill>
                  <a:srgbClr val="000000"/>
                </a:solidFill>
                <a:latin typeface="Trebuchet MS"/>
              </a:rPr>
              <a:t>/</a:t>
            </a:r>
            <a:r>
              <a:rPr lang="en-US" sz="2100" spc="630" dirty="0" err="1">
                <a:solidFill>
                  <a:srgbClr val="000000"/>
                </a:solidFill>
                <a:latin typeface="Trebuchet MS"/>
              </a:rPr>
              <a:t>watch?v</a:t>
            </a:r>
            <a:r>
              <a:rPr lang="en-US" sz="2100" spc="630" dirty="0">
                <a:solidFill>
                  <a:srgbClr val="000000"/>
                </a:solidFill>
                <a:latin typeface="Trebuchet MS"/>
              </a:rPr>
              <a:t>=70pEg10w7ow</a:t>
            </a:r>
          </a:p>
          <a:p>
            <a:pPr>
              <a:lnSpc>
                <a:spcPts val="2100"/>
              </a:lnSpc>
            </a:pPr>
            <a:endParaRPr lang="en-US" sz="2100" spc="630" dirty="0">
              <a:solidFill>
                <a:srgbClr val="000000"/>
              </a:solidFill>
              <a:latin typeface="Trebuchet MS"/>
            </a:endParaRPr>
          </a:p>
          <a:p>
            <a:pPr>
              <a:lnSpc>
                <a:spcPts val="2100"/>
              </a:lnSpc>
            </a:pPr>
            <a:endParaRPr lang="en-US" sz="2100" spc="630" dirty="0">
              <a:solidFill>
                <a:srgbClr val="000000"/>
              </a:solidFill>
              <a:latin typeface="Trebuchet MS"/>
            </a:endParaRPr>
          </a:p>
          <a:p>
            <a:pPr>
              <a:lnSpc>
                <a:spcPts val="2100"/>
              </a:lnSpc>
            </a:pPr>
            <a:r>
              <a:rPr lang="en-US" sz="2100" u="sng" spc="630" dirty="0">
                <a:solidFill>
                  <a:srgbClr val="000000"/>
                </a:solidFill>
                <a:latin typeface="Trebuchet MS"/>
              </a:rPr>
              <a:t>HOUSTON</a:t>
            </a:r>
            <a:r>
              <a:rPr lang="en-US" sz="2100" spc="630" dirty="0">
                <a:solidFill>
                  <a:srgbClr val="000000"/>
                </a:solidFill>
                <a:latin typeface="Trebuchet MS"/>
              </a:rPr>
              <a:t>: https://</a:t>
            </a:r>
            <a:r>
              <a:rPr lang="en-US" sz="2100" spc="630" dirty="0" err="1">
                <a:solidFill>
                  <a:srgbClr val="000000"/>
                </a:solidFill>
                <a:latin typeface="Trebuchet MS"/>
              </a:rPr>
              <a:t>www.youtube.com</a:t>
            </a:r>
            <a:r>
              <a:rPr lang="en-US" sz="2100" spc="630" dirty="0">
                <a:solidFill>
                  <a:srgbClr val="000000"/>
                </a:solidFill>
                <a:latin typeface="Trebuchet MS"/>
              </a:rPr>
              <a:t>/</a:t>
            </a:r>
            <a:r>
              <a:rPr lang="en-US" sz="2100" spc="630" dirty="0" err="1">
                <a:solidFill>
                  <a:srgbClr val="000000"/>
                </a:solidFill>
                <a:latin typeface="Trebuchet MS"/>
              </a:rPr>
              <a:t>watch?v</a:t>
            </a:r>
            <a:r>
              <a:rPr lang="en-US" sz="2100" spc="630" dirty="0">
                <a:solidFill>
                  <a:srgbClr val="000000"/>
                </a:solidFill>
                <a:latin typeface="Trebuchet MS"/>
              </a:rPr>
              <a:t>=Q9E7TwNjKZE</a:t>
            </a:r>
          </a:p>
          <a:p>
            <a:pPr>
              <a:lnSpc>
                <a:spcPts val="2100"/>
              </a:lnSpc>
            </a:pPr>
            <a:endParaRPr lang="en-US" sz="2100" spc="630" dirty="0">
              <a:solidFill>
                <a:srgbClr val="000000"/>
              </a:solidFill>
              <a:latin typeface="Trebuchet MS"/>
            </a:endParaRPr>
          </a:p>
          <a:p>
            <a:pPr>
              <a:lnSpc>
                <a:spcPts val="2100"/>
              </a:lnSpc>
            </a:pPr>
            <a:r>
              <a:rPr lang="en-US" sz="2100" spc="630" dirty="0">
                <a:solidFill>
                  <a:srgbClr val="000000"/>
                </a:solidFill>
                <a:latin typeface="Trebuchet MS"/>
              </a:rPr>
              <a:t>https://</a:t>
            </a:r>
            <a:r>
              <a:rPr lang="en-US" sz="2100" spc="630" dirty="0" err="1">
                <a:solidFill>
                  <a:srgbClr val="000000"/>
                </a:solidFill>
                <a:latin typeface="Trebuchet MS"/>
              </a:rPr>
              <a:t>www.nba.com</a:t>
            </a:r>
            <a:r>
              <a:rPr lang="en-US" sz="2100" spc="630" dirty="0">
                <a:solidFill>
                  <a:srgbClr val="000000"/>
                </a:solidFill>
                <a:latin typeface="Trebuchet MS"/>
              </a:rPr>
              <a:t>/news/houston-rockets-2023-24-city-edition-uniform-hometown-heroes</a:t>
            </a:r>
          </a:p>
          <a:p>
            <a:pPr>
              <a:lnSpc>
                <a:spcPts val="2100"/>
              </a:lnSpc>
            </a:pPr>
            <a:endParaRPr lang="en-US" sz="2100" spc="630" dirty="0">
              <a:solidFill>
                <a:srgbClr val="000000"/>
              </a:solidFill>
              <a:latin typeface="Trebuchet MS"/>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12470" y="523875"/>
            <a:ext cx="19428534" cy="0"/>
          </a:xfrm>
          <a:prstGeom prst="line">
            <a:avLst/>
          </a:prstGeom>
          <a:ln w="85725" cap="flat">
            <a:solidFill>
              <a:srgbClr val="000000"/>
            </a:solidFill>
            <a:prstDash val="solid"/>
            <a:headEnd type="none" w="sm" len="sm"/>
            <a:tailEnd type="none" w="sm" len="sm"/>
          </a:ln>
        </p:spPr>
        <p:txBody>
          <a:bodyPr/>
          <a:lstStyle/>
          <a:p>
            <a:endParaRPr lang="en-US"/>
          </a:p>
        </p:txBody>
      </p:sp>
      <p:sp>
        <p:nvSpPr>
          <p:cNvPr id="3" name="AutoShape 3"/>
          <p:cNvSpPr/>
          <p:nvPr/>
        </p:nvSpPr>
        <p:spPr>
          <a:xfrm>
            <a:off x="-507803" y="9744074"/>
            <a:ext cx="19428534" cy="0"/>
          </a:xfrm>
          <a:prstGeom prst="line">
            <a:avLst/>
          </a:prstGeom>
          <a:ln w="85725" cap="flat">
            <a:solidFill>
              <a:srgbClr val="000000"/>
            </a:solidFill>
            <a:prstDash val="solid"/>
            <a:headEnd type="none" w="sm" len="sm"/>
            <a:tailEnd type="none" w="sm" len="sm"/>
          </a:ln>
        </p:spPr>
        <p:txBody>
          <a:bodyPr/>
          <a:lstStyle/>
          <a:p>
            <a:endParaRPr lang="en-US"/>
          </a:p>
        </p:txBody>
      </p:sp>
      <p:sp>
        <p:nvSpPr>
          <p:cNvPr id="4" name="Freeform 4"/>
          <p:cNvSpPr/>
          <p:nvPr/>
        </p:nvSpPr>
        <p:spPr>
          <a:xfrm>
            <a:off x="16001228" y="9046797"/>
            <a:ext cx="1735940" cy="553147"/>
          </a:xfrm>
          <a:custGeom>
            <a:avLst/>
            <a:gdLst/>
            <a:ahLst/>
            <a:cxnLst/>
            <a:rect l="l" t="t" r="r" b="b"/>
            <a:pathLst>
              <a:path w="1735940" h="553147">
                <a:moveTo>
                  <a:pt x="0" y="0"/>
                </a:moveTo>
                <a:lnTo>
                  <a:pt x="1735940" y="0"/>
                </a:lnTo>
                <a:lnTo>
                  <a:pt x="1735940" y="553146"/>
                </a:lnTo>
                <a:lnTo>
                  <a:pt x="0" y="553146"/>
                </a:lnTo>
                <a:lnTo>
                  <a:pt x="0" y="0"/>
                </a:lnTo>
                <a:close/>
              </a:path>
            </a:pathLst>
          </a:custGeom>
          <a:blipFill>
            <a:blip r:embed="rId2"/>
            <a:stretch>
              <a:fillRect/>
            </a:stretch>
          </a:blipFill>
        </p:spPr>
        <p:txBody>
          <a:bodyPr/>
          <a:lstStyle/>
          <a:p>
            <a:endParaRPr lang="en-US"/>
          </a:p>
        </p:txBody>
      </p:sp>
      <p:sp>
        <p:nvSpPr>
          <p:cNvPr id="5" name="TextBox 5"/>
          <p:cNvSpPr txBox="1"/>
          <p:nvPr/>
        </p:nvSpPr>
        <p:spPr>
          <a:xfrm>
            <a:off x="1028700" y="687056"/>
            <a:ext cx="15840498" cy="923330"/>
          </a:xfrm>
          <a:prstGeom prst="rect">
            <a:avLst/>
          </a:prstGeom>
        </p:spPr>
        <p:txBody>
          <a:bodyPr lIns="0" tIns="0" rIns="0" bIns="0" rtlCol="0" anchor="t">
            <a:spAutoFit/>
          </a:bodyPr>
          <a:lstStyle/>
          <a:p>
            <a:pPr>
              <a:lnSpc>
                <a:spcPts val="7199"/>
              </a:lnSpc>
            </a:pPr>
            <a:r>
              <a:rPr lang="en-US" sz="6000" spc="496" dirty="0">
                <a:solidFill>
                  <a:srgbClr val="000000"/>
                </a:solidFill>
                <a:latin typeface="Trebuchet MS Bold"/>
              </a:rPr>
              <a:t>• sources and </a:t>
            </a:r>
            <a:r>
              <a:rPr lang="en-US" sz="6000" spc="496" dirty="0" err="1">
                <a:solidFill>
                  <a:srgbClr val="000000"/>
                </a:solidFill>
                <a:latin typeface="Trebuchet MS Bold"/>
              </a:rPr>
              <a:t>youtube</a:t>
            </a:r>
            <a:r>
              <a:rPr lang="en-US" sz="6000" spc="496" dirty="0">
                <a:solidFill>
                  <a:srgbClr val="000000"/>
                </a:solidFill>
                <a:latin typeface="Trebuchet MS Bold"/>
              </a:rPr>
              <a:t> links</a:t>
            </a:r>
          </a:p>
        </p:txBody>
      </p:sp>
      <p:sp>
        <p:nvSpPr>
          <p:cNvPr id="6" name="TextBox 6"/>
          <p:cNvSpPr txBox="1"/>
          <p:nvPr/>
        </p:nvSpPr>
        <p:spPr>
          <a:xfrm>
            <a:off x="1028700" y="1886959"/>
            <a:ext cx="16230600" cy="6968490"/>
          </a:xfrm>
          <a:prstGeom prst="rect">
            <a:avLst/>
          </a:prstGeom>
        </p:spPr>
        <p:txBody>
          <a:bodyPr lIns="0" tIns="0" rIns="0" bIns="0" rtlCol="0" anchor="t">
            <a:spAutoFit/>
          </a:bodyPr>
          <a:lstStyle/>
          <a:p>
            <a:pPr>
              <a:lnSpc>
                <a:spcPts val="2100"/>
              </a:lnSpc>
            </a:pPr>
            <a:endParaRPr dirty="0"/>
          </a:p>
          <a:p>
            <a:pPr>
              <a:lnSpc>
                <a:spcPts val="2100"/>
              </a:lnSpc>
            </a:pPr>
            <a:r>
              <a:rPr lang="en-US" sz="2100" u="sng" spc="630" dirty="0">
                <a:solidFill>
                  <a:srgbClr val="000000"/>
                </a:solidFill>
                <a:latin typeface="Trebuchet MS"/>
              </a:rPr>
              <a:t>HOUSTON</a:t>
            </a:r>
            <a:r>
              <a:rPr lang="en-US" sz="2100" spc="630" dirty="0">
                <a:solidFill>
                  <a:srgbClr val="000000"/>
                </a:solidFill>
                <a:latin typeface="Trebuchet MS"/>
              </a:rPr>
              <a:t>: https://</a:t>
            </a:r>
            <a:r>
              <a:rPr lang="en-US" sz="2100" spc="630" dirty="0" err="1">
                <a:solidFill>
                  <a:srgbClr val="000000"/>
                </a:solidFill>
                <a:latin typeface="Trebuchet MS"/>
              </a:rPr>
              <a:t>www.youtube.com</a:t>
            </a:r>
            <a:r>
              <a:rPr lang="en-US" sz="2100" spc="630" dirty="0">
                <a:solidFill>
                  <a:srgbClr val="000000"/>
                </a:solidFill>
                <a:latin typeface="Trebuchet MS"/>
              </a:rPr>
              <a:t>/</a:t>
            </a:r>
            <a:r>
              <a:rPr lang="en-US" sz="2100" spc="630" dirty="0" err="1">
                <a:solidFill>
                  <a:srgbClr val="000000"/>
                </a:solidFill>
                <a:latin typeface="Trebuchet MS"/>
              </a:rPr>
              <a:t>watch?v</a:t>
            </a:r>
            <a:r>
              <a:rPr lang="en-US" sz="2100" spc="630" dirty="0">
                <a:solidFill>
                  <a:srgbClr val="000000"/>
                </a:solidFill>
                <a:latin typeface="Trebuchet MS"/>
              </a:rPr>
              <a:t>=Q9E7TwNjKZE</a:t>
            </a:r>
          </a:p>
          <a:p>
            <a:pPr>
              <a:lnSpc>
                <a:spcPts val="2100"/>
              </a:lnSpc>
            </a:pPr>
            <a:endParaRPr lang="en-US" sz="2100" spc="630" dirty="0">
              <a:solidFill>
                <a:srgbClr val="000000"/>
              </a:solidFill>
              <a:latin typeface="Trebuchet MS"/>
            </a:endParaRPr>
          </a:p>
          <a:p>
            <a:pPr>
              <a:lnSpc>
                <a:spcPts val="2100"/>
              </a:lnSpc>
            </a:pPr>
            <a:r>
              <a:rPr lang="en-US" sz="2100" spc="630" dirty="0">
                <a:solidFill>
                  <a:srgbClr val="000000"/>
                </a:solidFill>
                <a:latin typeface="Trebuchet MS"/>
              </a:rPr>
              <a:t>https://</a:t>
            </a:r>
            <a:r>
              <a:rPr lang="en-US" sz="2100" spc="630" dirty="0" err="1">
                <a:solidFill>
                  <a:srgbClr val="000000"/>
                </a:solidFill>
                <a:latin typeface="Trebuchet MS"/>
              </a:rPr>
              <a:t>www.nba.com</a:t>
            </a:r>
            <a:r>
              <a:rPr lang="en-US" sz="2100" spc="630" dirty="0">
                <a:solidFill>
                  <a:srgbClr val="000000"/>
                </a:solidFill>
                <a:latin typeface="Trebuchet MS"/>
              </a:rPr>
              <a:t>/news/houston-rockets-2023-24-city-edition-uniform-hometown-heroes</a:t>
            </a:r>
          </a:p>
          <a:p>
            <a:pPr>
              <a:lnSpc>
                <a:spcPts val="2100"/>
              </a:lnSpc>
            </a:pPr>
            <a:endParaRPr lang="en-US" sz="2100" spc="630" dirty="0">
              <a:solidFill>
                <a:srgbClr val="000000"/>
              </a:solidFill>
              <a:latin typeface="Trebuchet MS"/>
            </a:endParaRPr>
          </a:p>
          <a:p>
            <a:pPr>
              <a:lnSpc>
                <a:spcPts val="2100"/>
              </a:lnSpc>
            </a:pPr>
            <a:endParaRPr lang="en-US" sz="2100" spc="630" dirty="0">
              <a:solidFill>
                <a:srgbClr val="000000"/>
              </a:solidFill>
              <a:latin typeface="Trebuchet MS"/>
            </a:endParaRPr>
          </a:p>
          <a:p>
            <a:pPr>
              <a:lnSpc>
                <a:spcPts val="2100"/>
              </a:lnSpc>
            </a:pPr>
            <a:r>
              <a:rPr lang="en-US" sz="2100" u="sng" spc="630" dirty="0">
                <a:solidFill>
                  <a:srgbClr val="000000"/>
                </a:solidFill>
                <a:latin typeface="Trebuchet MS"/>
              </a:rPr>
              <a:t>GOLDEN </a:t>
            </a:r>
            <a:r>
              <a:rPr lang="en-US" sz="2100" u="sng" spc="630" dirty="0" err="1">
                <a:solidFill>
                  <a:srgbClr val="000000"/>
                </a:solidFill>
                <a:latin typeface="Trebuchet MS"/>
              </a:rPr>
              <a:t>STATE</a:t>
            </a:r>
            <a:r>
              <a:rPr lang="en-US" sz="2100" spc="630" dirty="0" err="1">
                <a:solidFill>
                  <a:srgbClr val="000000"/>
                </a:solidFill>
                <a:latin typeface="Trebuchet MS"/>
              </a:rPr>
              <a:t>:https</a:t>
            </a:r>
            <a:r>
              <a:rPr lang="en-US" sz="2100" spc="630" dirty="0">
                <a:solidFill>
                  <a:srgbClr val="000000"/>
                </a:solidFill>
                <a:latin typeface="Trebuchet MS"/>
              </a:rPr>
              <a:t>://</a:t>
            </a:r>
            <a:r>
              <a:rPr lang="en-US" sz="2100" spc="630" dirty="0" err="1">
                <a:solidFill>
                  <a:srgbClr val="000000"/>
                </a:solidFill>
                <a:latin typeface="Trebuchet MS"/>
              </a:rPr>
              <a:t>www.nba.com</a:t>
            </a:r>
            <a:r>
              <a:rPr lang="en-US" sz="2100" spc="630" dirty="0">
                <a:solidFill>
                  <a:srgbClr val="000000"/>
                </a:solidFill>
                <a:latin typeface="Trebuchet MS"/>
              </a:rPr>
              <a:t>/news/golden-state-warriors-2023-24-city-edition-uniform-born-in-the-city </a:t>
            </a:r>
          </a:p>
          <a:p>
            <a:pPr>
              <a:lnSpc>
                <a:spcPts val="2100"/>
              </a:lnSpc>
            </a:pPr>
            <a:endParaRPr lang="en-US" sz="2100" spc="630" dirty="0">
              <a:solidFill>
                <a:srgbClr val="000000"/>
              </a:solidFill>
              <a:latin typeface="Trebuchet MS"/>
            </a:endParaRPr>
          </a:p>
          <a:p>
            <a:pPr>
              <a:lnSpc>
                <a:spcPts val="2100"/>
              </a:lnSpc>
            </a:pPr>
            <a:r>
              <a:rPr lang="en-US" sz="2100" spc="630" dirty="0">
                <a:solidFill>
                  <a:srgbClr val="000000"/>
                </a:solidFill>
                <a:latin typeface="Trebuchet MS"/>
              </a:rPr>
              <a:t>https://</a:t>
            </a:r>
            <a:r>
              <a:rPr lang="en-US" sz="2100" spc="630" dirty="0" err="1">
                <a:solidFill>
                  <a:srgbClr val="000000"/>
                </a:solidFill>
                <a:latin typeface="Trebuchet MS"/>
              </a:rPr>
              <a:t>www.youtube.com</a:t>
            </a:r>
            <a:r>
              <a:rPr lang="en-US" sz="2100" spc="630" dirty="0">
                <a:solidFill>
                  <a:srgbClr val="000000"/>
                </a:solidFill>
                <a:latin typeface="Trebuchet MS"/>
              </a:rPr>
              <a:t>/</a:t>
            </a:r>
            <a:r>
              <a:rPr lang="en-US" sz="2100" spc="630" dirty="0" err="1">
                <a:solidFill>
                  <a:srgbClr val="000000"/>
                </a:solidFill>
                <a:latin typeface="Trebuchet MS"/>
              </a:rPr>
              <a:t>watch?v</a:t>
            </a:r>
            <a:r>
              <a:rPr lang="en-US" sz="2100" spc="630" dirty="0">
                <a:solidFill>
                  <a:srgbClr val="000000"/>
                </a:solidFill>
                <a:latin typeface="Trebuchet MS"/>
              </a:rPr>
              <a:t>=Sd4OKc_Xm4Q</a:t>
            </a:r>
          </a:p>
          <a:p>
            <a:pPr>
              <a:lnSpc>
                <a:spcPts val="2100"/>
              </a:lnSpc>
            </a:pPr>
            <a:endParaRPr lang="en-US" sz="2100" spc="630" dirty="0">
              <a:solidFill>
                <a:srgbClr val="000000"/>
              </a:solidFill>
              <a:latin typeface="Trebuchet MS"/>
            </a:endParaRPr>
          </a:p>
          <a:p>
            <a:pPr>
              <a:lnSpc>
                <a:spcPts val="2100"/>
              </a:lnSpc>
            </a:pPr>
            <a:endParaRPr lang="en-US" sz="2100" spc="630" dirty="0">
              <a:solidFill>
                <a:srgbClr val="000000"/>
              </a:solidFill>
              <a:latin typeface="Trebuchet MS"/>
            </a:endParaRPr>
          </a:p>
          <a:p>
            <a:pPr>
              <a:lnSpc>
                <a:spcPts val="2100"/>
              </a:lnSpc>
            </a:pPr>
            <a:r>
              <a:rPr lang="en-US" sz="2100" u="sng" spc="630" dirty="0">
                <a:solidFill>
                  <a:srgbClr val="000000"/>
                </a:solidFill>
                <a:latin typeface="Trebuchet MS"/>
              </a:rPr>
              <a:t>MEMPHIS</a:t>
            </a:r>
            <a:r>
              <a:rPr lang="en-US" sz="2100" spc="630" dirty="0">
                <a:solidFill>
                  <a:srgbClr val="000000"/>
                </a:solidFill>
                <a:latin typeface="Trebuchet MS"/>
              </a:rPr>
              <a:t>: https://</a:t>
            </a:r>
            <a:r>
              <a:rPr lang="en-US" sz="2100" spc="630" dirty="0" err="1">
                <a:solidFill>
                  <a:srgbClr val="000000"/>
                </a:solidFill>
                <a:latin typeface="Trebuchet MS"/>
              </a:rPr>
              <a:t>www.nba.com</a:t>
            </a:r>
            <a:r>
              <a:rPr lang="en-US" sz="2100" spc="630" dirty="0">
                <a:solidFill>
                  <a:srgbClr val="000000"/>
                </a:solidFill>
                <a:latin typeface="Trebuchet MS"/>
              </a:rPr>
              <a:t>/news/memphis-grizzlies-2023-24-city-edition-uniform-hometown-feels</a:t>
            </a:r>
          </a:p>
          <a:p>
            <a:pPr>
              <a:lnSpc>
                <a:spcPts val="2100"/>
              </a:lnSpc>
            </a:pPr>
            <a:endParaRPr lang="en-US" sz="2100" spc="630" dirty="0">
              <a:solidFill>
                <a:srgbClr val="000000"/>
              </a:solidFill>
              <a:latin typeface="Trebuchet MS"/>
            </a:endParaRPr>
          </a:p>
          <a:p>
            <a:pPr>
              <a:lnSpc>
                <a:spcPts val="2100"/>
              </a:lnSpc>
            </a:pPr>
            <a:endParaRPr lang="en-US" sz="2100" spc="630" dirty="0">
              <a:solidFill>
                <a:srgbClr val="000000"/>
              </a:solidFill>
              <a:latin typeface="Trebuchet MS"/>
            </a:endParaRPr>
          </a:p>
          <a:p>
            <a:pPr>
              <a:lnSpc>
                <a:spcPts val="2100"/>
              </a:lnSpc>
            </a:pPr>
            <a:r>
              <a:rPr lang="en-US" sz="2100" u="sng" spc="630" dirty="0">
                <a:solidFill>
                  <a:srgbClr val="000000"/>
                </a:solidFill>
                <a:latin typeface="Trebuchet MS"/>
              </a:rPr>
              <a:t>MINNESOTA:</a:t>
            </a:r>
            <a:r>
              <a:rPr lang="en-US" sz="2100" spc="630" dirty="0">
                <a:solidFill>
                  <a:srgbClr val="000000"/>
                </a:solidFill>
                <a:latin typeface="Trebuchet MS"/>
              </a:rPr>
              <a:t> https://</a:t>
            </a:r>
            <a:r>
              <a:rPr lang="en-US" sz="2100" spc="630" dirty="0" err="1">
                <a:solidFill>
                  <a:srgbClr val="000000"/>
                </a:solidFill>
                <a:latin typeface="Trebuchet MS"/>
              </a:rPr>
              <a:t>www.nba.com</a:t>
            </a:r>
            <a:r>
              <a:rPr lang="en-US" sz="2100" spc="630" dirty="0">
                <a:solidFill>
                  <a:srgbClr val="000000"/>
                </a:solidFill>
                <a:latin typeface="Trebuchet MS"/>
              </a:rPr>
              <a:t>/</a:t>
            </a:r>
            <a:r>
              <a:rPr lang="en-US" sz="2100" spc="630" dirty="0" err="1">
                <a:solidFill>
                  <a:srgbClr val="000000"/>
                </a:solidFill>
                <a:latin typeface="Trebuchet MS"/>
              </a:rPr>
              <a:t>timberwolves</a:t>
            </a:r>
            <a:r>
              <a:rPr lang="en-US" sz="2100" spc="630" dirty="0">
                <a:solidFill>
                  <a:srgbClr val="000000"/>
                </a:solidFill>
                <a:latin typeface="Trebuchet MS"/>
              </a:rPr>
              <a:t>/news/timberwolves-2023-24-city-edition-jersey-uniform</a:t>
            </a:r>
          </a:p>
          <a:p>
            <a:pPr>
              <a:lnSpc>
                <a:spcPts val="2100"/>
              </a:lnSpc>
            </a:pPr>
            <a:endParaRPr lang="en-US" sz="2100" spc="630" dirty="0">
              <a:solidFill>
                <a:srgbClr val="000000"/>
              </a:solidFill>
              <a:latin typeface="Trebuchet MS"/>
            </a:endParaRPr>
          </a:p>
          <a:p>
            <a:pPr>
              <a:lnSpc>
                <a:spcPts val="2100"/>
              </a:lnSpc>
            </a:pPr>
            <a:r>
              <a:rPr lang="en-US" sz="2100" spc="630" dirty="0">
                <a:solidFill>
                  <a:srgbClr val="000000"/>
                </a:solidFill>
                <a:latin typeface="Trebuchet MS"/>
              </a:rPr>
              <a:t>https://</a:t>
            </a:r>
            <a:r>
              <a:rPr lang="en-US" sz="2100" spc="630" dirty="0" err="1">
                <a:solidFill>
                  <a:srgbClr val="000000"/>
                </a:solidFill>
                <a:latin typeface="Trebuchet MS"/>
              </a:rPr>
              <a:t>www.youtube.com</a:t>
            </a:r>
            <a:r>
              <a:rPr lang="en-US" sz="2100" spc="630" dirty="0">
                <a:solidFill>
                  <a:srgbClr val="000000"/>
                </a:solidFill>
                <a:latin typeface="Trebuchet MS"/>
              </a:rPr>
              <a:t>/</a:t>
            </a:r>
            <a:r>
              <a:rPr lang="en-US" sz="2100" spc="630" dirty="0" err="1">
                <a:solidFill>
                  <a:srgbClr val="000000"/>
                </a:solidFill>
                <a:latin typeface="Trebuchet MS"/>
              </a:rPr>
              <a:t>watch?v</a:t>
            </a:r>
            <a:r>
              <a:rPr lang="en-US" sz="2100" spc="630" dirty="0">
                <a:solidFill>
                  <a:srgbClr val="000000"/>
                </a:solidFill>
                <a:latin typeface="Trebuchet MS"/>
              </a:rPr>
              <a:t>=6BkA6dDfcgw&amp;t=2s</a:t>
            </a:r>
          </a:p>
          <a:p>
            <a:pPr>
              <a:lnSpc>
                <a:spcPts val="2100"/>
              </a:lnSpc>
            </a:pPr>
            <a:endParaRPr lang="en-US" sz="2100" spc="630" dirty="0">
              <a:solidFill>
                <a:srgbClr val="000000"/>
              </a:solidFill>
              <a:latin typeface="Trebuchet MS"/>
            </a:endParaRPr>
          </a:p>
          <a:p>
            <a:pPr>
              <a:lnSpc>
                <a:spcPts val="2100"/>
              </a:lnSpc>
            </a:pPr>
            <a:endParaRPr lang="en-US" sz="2100" spc="630" dirty="0">
              <a:solidFill>
                <a:srgbClr val="000000"/>
              </a:solidFill>
              <a:latin typeface="Trebuchet MS"/>
            </a:endParaRPr>
          </a:p>
          <a:p>
            <a:pPr>
              <a:lnSpc>
                <a:spcPts val="2100"/>
              </a:lnSpc>
            </a:pPr>
            <a:r>
              <a:rPr lang="en-US" sz="2100" u="sng" spc="630" dirty="0">
                <a:solidFill>
                  <a:srgbClr val="000000"/>
                </a:solidFill>
                <a:latin typeface="Trebuchet MS"/>
              </a:rPr>
              <a:t>MILWAUKEE</a:t>
            </a:r>
            <a:r>
              <a:rPr lang="en-US" sz="2100" spc="630" dirty="0">
                <a:solidFill>
                  <a:srgbClr val="000000"/>
                </a:solidFill>
                <a:latin typeface="Trebuchet MS"/>
              </a:rPr>
              <a:t>: https://</a:t>
            </a:r>
            <a:r>
              <a:rPr lang="en-US" sz="2100" spc="630" dirty="0" err="1">
                <a:solidFill>
                  <a:srgbClr val="000000"/>
                </a:solidFill>
                <a:latin typeface="Trebuchet MS"/>
              </a:rPr>
              <a:t>www.nba.com</a:t>
            </a:r>
            <a:r>
              <a:rPr lang="en-US" sz="2100" spc="630" dirty="0">
                <a:solidFill>
                  <a:srgbClr val="000000"/>
                </a:solidFill>
                <a:latin typeface="Trebuchet MS"/>
              </a:rPr>
              <a:t>/bucks/news/milwaukee-bucks-unveil-new-city-edition-uniforms-for-2023-24-season</a:t>
            </a:r>
          </a:p>
          <a:p>
            <a:pPr>
              <a:lnSpc>
                <a:spcPts val="2100"/>
              </a:lnSpc>
            </a:pPr>
            <a:endParaRPr lang="en-US" sz="2100" spc="630" dirty="0">
              <a:solidFill>
                <a:srgbClr val="000000"/>
              </a:solidFill>
              <a:latin typeface="Trebuchet MS"/>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12470" y="523875"/>
            <a:ext cx="19428534" cy="0"/>
          </a:xfrm>
          <a:prstGeom prst="line">
            <a:avLst/>
          </a:prstGeom>
          <a:ln w="85725" cap="flat">
            <a:solidFill>
              <a:srgbClr val="000000"/>
            </a:solidFill>
            <a:prstDash val="solid"/>
            <a:headEnd type="none" w="sm" len="sm"/>
            <a:tailEnd type="none" w="sm" len="sm"/>
          </a:ln>
        </p:spPr>
        <p:txBody>
          <a:bodyPr/>
          <a:lstStyle/>
          <a:p>
            <a:endParaRPr lang="en-US"/>
          </a:p>
        </p:txBody>
      </p:sp>
      <p:sp>
        <p:nvSpPr>
          <p:cNvPr id="3" name="AutoShape 3"/>
          <p:cNvSpPr/>
          <p:nvPr/>
        </p:nvSpPr>
        <p:spPr>
          <a:xfrm>
            <a:off x="-507803" y="9744074"/>
            <a:ext cx="19428534" cy="0"/>
          </a:xfrm>
          <a:prstGeom prst="line">
            <a:avLst/>
          </a:prstGeom>
          <a:ln w="85725" cap="flat">
            <a:solidFill>
              <a:srgbClr val="000000"/>
            </a:solidFill>
            <a:prstDash val="solid"/>
            <a:headEnd type="none" w="sm" len="sm"/>
            <a:tailEnd type="none" w="sm" len="sm"/>
          </a:ln>
        </p:spPr>
        <p:txBody>
          <a:bodyPr/>
          <a:lstStyle/>
          <a:p>
            <a:endParaRPr lang="en-US"/>
          </a:p>
        </p:txBody>
      </p:sp>
      <p:sp>
        <p:nvSpPr>
          <p:cNvPr id="4" name="Freeform 4"/>
          <p:cNvSpPr/>
          <p:nvPr/>
        </p:nvSpPr>
        <p:spPr>
          <a:xfrm>
            <a:off x="16001228" y="9046797"/>
            <a:ext cx="1735940" cy="553147"/>
          </a:xfrm>
          <a:custGeom>
            <a:avLst/>
            <a:gdLst/>
            <a:ahLst/>
            <a:cxnLst/>
            <a:rect l="l" t="t" r="r" b="b"/>
            <a:pathLst>
              <a:path w="1735940" h="553147">
                <a:moveTo>
                  <a:pt x="0" y="0"/>
                </a:moveTo>
                <a:lnTo>
                  <a:pt x="1735940" y="0"/>
                </a:lnTo>
                <a:lnTo>
                  <a:pt x="1735940" y="553146"/>
                </a:lnTo>
                <a:lnTo>
                  <a:pt x="0" y="553146"/>
                </a:lnTo>
                <a:lnTo>
                  <a:pt x="0" y="0"/>
                </a:lnTo>
                <a:close/>
              </a:path>
            </a:pathLst>
          </a:custGeom>
          <a:blipFill>
            <a:blip r:embed="rId2"/>
            <a:stretch>
              <a:fillRect/>
            </a:stretch>
          </a:blipFill>
        </p:spPr>
        <p:txBody>
          <a:bodyPr/>
          <a:lstStyle/>
          <a:p>
            <a:endParaRPr lang="en-US"/>
          </a:p>
        </p:txBody>
      </p:sp>
      <p:sp>
        <p:nvSpPr>
          <p:cNvPr id="6" name="TextBox 6"/>
          <p:cNvSpPr txBox="1"/>
          <p:nvPr/>
        </p:nvSpPr>
        <p:spPr>
          <a:xfrm>
            <a:off x="1028700" y="1886959"/>
            <a:ext cx="16230600" cy="4301490"/>
          </a:xfrm>
          <a:prstGeom prst="rect">
            <a:avLst/>
          </a:prstGeom>
        </p:spPr>
        <p:txBody>
          <a:bodyPr lIns="0" tIns="0" rIns="0" bIns="0" rtlCol="0" anchor="t">
            <a:spAutoFit/>
          </a:bodyPr>
          <a:lstStyle/>
          <a:p>
            <a:pPr>
              <a:lnSpc>
                <a:spcPts val="2100"/>
              </a:lnSpc>
            </a:pPr>
            <a:endParaRPr/>
          </a:p>
          <a:p>
            <a:pPr>
              <a:lnSpc>
                <a:spcPts val="2100"/>
              </a:lnSpc>
            </a:pPr>
            <a:r>
              <a:rPr lang="en-US" sz="2100" u="sng" spc="630">
                <a:solidFill>
                  <a:srgbClr val="000000"/>
                </a:solidFill>
                <a:latin typeface="Trebuchet MS"/>
              </a:rPr>
              <a:t>PORTLAND</a:t>
            </a:r>
            <a:r>
              <a:rPr lang="en-US" sz="2100" spc="630">
                <a:solidFill>
                  <a:srgbClr val="000000"/>
                </a:solidFill>
                <a:latin typeface="Trebuchet MS"/>
              </a:rPr>
              <a:t>: https://www.nba.com/blazers/city</a:t>
            </a:r>
          </a:p>
          <a:p>
            <a:pPr>
              <a:lnSpc>
                <a:spcPts val="2100"/>
              </a:lnSpc>
            </a:pPr>
            <a:endParaRPr lang="en-US" sz="2100" spc="630">
              <a:solidFill>
                <a:srgbClr val="000000"/>
              </a:solidFill>
              <a:latin typeface="Trebuchet MS"/>
            </a:endParaRPr>
          </a:p>
          <a:p>
            <a:pPr>
              <a:lnSpc>
                <a:spcPts val="2100"/>
              </a:lnSpc>
            </a:pPr>
            <a:r>
              <a:rPr lang="en-US" sz="2100" spc="630">
                <a:solidFill>
                  <a:srgbClr val="000000"/>
                </a:solidFill>
                <a:latin typeface="Trebuchet MS"/>
              </a:rPr>
              <a:t>https://vimeo.com/878381687/c9321695c1</a:t>
            </a:r>
          </a:p>
          <a:p>
            <a:pPr>
              <a:lnSpc>
                <a:spcPts val="2100"/>
              </a:lnSpc>
            </a:pPr>
            <a:endParaRPr lang="en-US" sz="2100" spc="630">
              <a:solidFill>
                <a:srgbClr val="000000"/>
              </a:solidFill>
              <a:latin typeface="Trebuchet MS"/>
            </a:endParaRPr>
          </a:p>
          <a:p>
            <a:pPr>
              <a:lnSpc>
                <a:spcPts val="2100"/>
              </a:lnSpc>
            </a:pPr>
            <a:endParaRPr lang="en-US" sz="2100" spc="630">
              <a:solidFill>
                <a:srgbClr val="000000"/>
              </a:solidFill>
              <a:latin typeface="Trebuchet MS"/>
            </a:endParaRPr>
          </a:p>
          <a:p>
            <a:pPr>
              <a:lnSpc>
                <a:spcPts val="2100"/>
              </a:lnSpc>
            </a:pPr>
            <a:r>
              <a:rPr lang="en-US" sz="2100" u="sng" spc="630">
                <a:solidFill>
                  <a:srgbClr val="000000"/>
                </a:solidFill>
                <a:latin typeface="Trebuchet MS"/>
              </a:rPr>
              <a:t>SACRAMENTO</a:t>
            </a:r>
            <a:r>
              <a:rPr lang="en-US" sz="2100" spc="630">
                <a:solidFill>
                  <a:srgbClr val="000000"/>
                </a:solidFill>
                <a:latin typeface="Trebuchet MS"/>
              </a:rPr>
              <a:t>: https://nba.com/kings/news/sacramento-kings-2023-24-nike-nba-city-edition-uniform-celebrates-100-years-of-royalty</a:t>
            </a:r>
          </a:p>
          <a:p>
            <a:pPr>
              <a:lnSpc>
                <a:spcPts val="2100"/>
              </a:lnSpc>
            </a:pPr>
            <a:endParaRPr lang="en-US" sz="2100" spc="630">
              <a:solidFill>
                <a:srgbClr val="000000"/>
              </a:solidFill>
              <a:latin typeface="Trebuchet MS"/>
            </a:endParaRPr>
          </a:p>
          <a:p>
            <a:pPr>
              <a:lnSpc>
                <a:spcPts val="2100"/>
              </a:lnSpc>
            </a:pPr>
            <a:r>
              <a:rPr lang="en-US" sz="2100" spc="630">
                <a:solidFill>
                  <a:srgbClr val="000000"/>
                </a:solidFill>
                <a:latin typeface="Trebuchet MS"/>
              </a:rPr>
              <a:t>https://youtu.be/kiW18iexplU?si=v8jb_O8q30Ds5Ldx</a:t>
            </a:r>
          </a:p>
          <a:p>
            <a:pPr>
              <a:lnSpc>
                <a:spcPts val="2100"/>
              </a:lnSpc>
            </a:pPr>
            <a:endParaRPr lang="en-US" sz="2100" spc="630">
              <a:solidFill>
                <a:srgbClr val="000000"/>
              </a:solidFill>
              <a:latin typeface="Trebuchet MS"/>
            </a:endParaRPr>
          </a:p>
          <a:p>
            <a:pPr>
              <a:lnSpc>
                <a:spcPts val="2100"/>
              </a:lnSpc>
            </a:pPr>
            <a:endParaRPr lang="en-US" sz="2100" spc="630">
              <a:solidFill>
                <a:srgbClr val="000000"/>
              </a:solidFill>
              <a:latin typeface="Trebuchet MS"/>
            </a:endParaRPr>
          </a:p>
          <a:p>
            <a:pPr>
              <a:lnSpc>
                <a:spcPts val="2100"/>
              </a:lnSpc>
            </a:pPr>
            <a:r>
              <a:rPr lang="en-US" sz="2100" u="sng" spc="630">
                <a:solidFill>
                  <a:srgbClr val="000000"/>
                </a:solidFill>
                <a:latin typeface="Trebuchet MS"/>
              </a:rPr>
              <a:t>WASHINGTON</a:t>
            </a:r>
            <a:r>
              <a:rPr lang="en-US" sz="2100" spc="630">
                <a:solidFill>
                  <a:srgbClr val="000000"/>
                </a:solidFill>
                <a:latin typeface="Trebuchet MS"/>
              </a:rPr>
              <a:t>: https://www.nba.com/news/washington-wizards-2023-24-city-edition-uniform-the-district</a:t>
            </a:r>
          </a:p>
          <a:p>
            <a:pPr>
              <a:lnSpc>
                <a:spcPts val="2100"/>
              </a:lnSpc>
            </a:pPr>
            <a:endParaRPr lang="en-US" sz="2100" spc="630">
              <a:solidFill>
                <a:srgbClr val="000000"/>
              </a:solidFill>
              <a:latin typeface="Trebuchet MS"/>
            </a:endParaRPr>
          </a:p>
          <a:p>
            <a:pPr>
              <a:lnSpc>
                <a:spcPts val="2100"/>
              </a:lnSpc>
            </a:pPr>
            <a:r>
              <a:rPr lang="en-US" sz="2100" spc="630">
                <a:solidFill>
                  <a:srgbClr val="000000"/>
                </a:solidFill>
                <a:latin typeface="Trebuchet MS"/>
              </a:rPr>
              <a:t>https://www.youtube.com/watch?v=VM1dy5exQoA</a:t>
            </a:r>
          </a:p>
        </p:txBody>
      </p:sp>
      <p:sp>
        <p:nvSpPr>
          <p:cNvPr id="7" name="TextBox 5">
            <a:extLst>
              <a:ext uri="{FF2B5EF4-FFF2-40B4-BE49-F238E27FC236}">
                <a16:creationId xmlns:a16="http://schemas.microsoft.com/office/drawing/2014/main" id="{1CE47679-0021-D66A-3C60-ACA83F0AEA76}"/>
              </a:ext>
            </a:extLst>
          </p:cNvPr>
          <p:cNvSpPr txBox="1"/>
          <p:nvPr/>
        </p:nvSpPr>
        <p:spPr>
          <a:xfrm>
            <a:off x="1028700" y="687056"/>
            <a:ext cx="15840498" cy="923330"/>
          </a:xfrm>
          <a:prstGeom prst="rect">
            <a:avLst/>
          </a:prstGeom>
        </p:spPr>
        <p:txBody>
          <a:bodyPr lIns="0" tIns="0" rIns="0" bIns="0" rtlCol="0" anchor="t">
            <a:spAutoFit/>
          </a:bodyPr>
          <a:lstStyle/>
          <a:p>
            <a:pPr>
              <a:lnSpc>
                <a:spcPts val="7199"/>
              </a:lnSpc>
            </a:pPr>
            <a:r>
              <a:rPr lang="en-US" sz="6000" spc="496" dirty="0">
                <a:solidFill>
                  <a:srgbClr val="000000"/>
                </a:solidFill>
                <a:latin typeface="Trebuchet MS Bold"/>
              </a:rPr>
              <a:t>• sources and </a:t>
            </a:r>
            <a:r>
              <a:rPr lang="en-US" sz="6000" spc="496" dirty="0" err="1">
                <a:solidFill>
                  <a:srgbClr val="000000"/>
                </a:solidFill>
                <a:latin typeface="Trebuchet MS Bold"/>
              </a:rPr>
              <a:t>youtube</a:t>
            </a:r>
            <a:r>
              <a:rPr lang="en-US" sz="6000" spc="496" dirty="0">
                <a:solidFill>
                  <a:srgbClr val="000000"/>
                </a:solidFill>
                <a:latin typeface="Trebuchet MS Bold"/>
              </a:rPr>
              <a:t> links</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2211342" y="29893"/>
            <a:ext cx="3465187" cy="10308801"/>
            <a:chOff x="0" y="0"/>
            <a:chExt cx="912642" cy="2715075"/>
          </a:xfrm>
        </p:grpSpPr>
        <p:sp>
          <p:nvSpPr>
            <p:cNvPr id="3" name="Freeform 3"/>
            <p:cNvSpPr/>
            <p:nvPr/>
          </p:nvSpPr>
          <p:spPr>
            <a:xfrm>
              <a:off x="0" y="0"/>
              <a:ext cx="912642" cy="2715075"/>
            </a:xfrm>
            <a:custGeom>
              <a:avLst/>
              <a:gdLst/>
              <a:ahLst/>
              <a:cxnLst/>
              <a:rect l="l" t="t" r="r" b="b"/>
              <a:pathLst>
                <a:path w="912642" h="2715075">
                  <a:moveTo>
                    <a:pt x="0" y="0"/>
                  </a:moveTo>
                  <a:lnTo>
                    <a:pt x="912642" y="0"/>
                  </a:lnTo>
                  <a:lnTo>
                    <a:pt x="912642" y="2715075"/>
                  </a:lnTo>
                  <a:lnTo>
                    <a:pt x="0" y="2715075"/>
                  </a:lnTo>
                  <a:close/>
                </a:path>
              </a:pathLst>
            </a:custGeom>
            <a:solidFill>
              <a:srgbClr val="545454"/>
            </a:solidFill>
          </p:spPr>
          <p:txBody>
            <a:bodyPr/>
            <a:lstStyle/>
            <a:p>
              <a:endParaRPr lang="en-US"/>
            </a:p>
          </p:txBody>
        </p:sp>
        <p:sp>
          <p:nvSpPr>
            <p:cNvPr id="4" name="TextBox 4"/>
            <p:cNvSpPr txBox="1"/>
            <p:nvPr/>
          </p:nvSpPr>
          <p:spPr>
            <a:xfrm>
              <a:off x="0" y="-95250"/>
              <a:ext cx="912642" cy="2810325"/>
            </a:xfrm>
            <a:prstGeom prst="rect">
              <a:avLst/>
            </a:prstGeom>
          </p:spPr>
          <p:txBody>
            <a:bodyPr lIns="50800" tIns="50800" rIns="50800" bIns="50800" rtlCol="0" anchor="ctr"/>
            <a:lstStyle/>
            <a:p>
              <a:pPr algn="ctr">
                <a:lnSpc>
                  <a:spcPts val="3719"/>
                </a:lnSpc>
              </a:pPr>
              <a:endParaRPr/>
            </a:p>
          </p:txBody>
        </p:sp>
      </p:grpSp>
      <p:sp>
        <p:nvSpPr>
          <p:cNvPr id="5" name="Freeform 5"/>
          <p:cNvSpPr/>
          <p:nvPr/>
        </p:nvSpPr>
        <p:spPr>
          <a:xfrm rot="2425765">
            <a:off x="-3605181" y="290564"/>
            <a:ext cx="11324839" cy="11324839"/>
          </a:xfrm>
          <a:custGeom>
            <a:avLst/>
            <a:gdLst/>
            <a:ahLst/>
            <a:cxnLst/>
            <a:rect l="l" t="t" r="r" b="b"/>
            <a:pathLst>
              <a:path w="11324839" h="11324839">
                <a:moveTo>
                  <a:pt x="0" y="0"/>
                </a:moveTo>
                <a:lnTo>
                  <a:pt x="11324838" y="0"/>
                </a:lnTo>
                <a:lnTo>
                  <a:pt x="11324838" y="11324839"/>
                </a:lnTo>
                <a:lnTo>
                  <a:pt x="0" y="11324839"/>
                </a:lnTo>
                <a:lnTo>
                  <a:pt x="0" y="0"/>
                </a:lnTo>
                <a:close/>
              </a:path>
            </a:pathLst>
          </a:custGeom>
          <a:blipFill>
            <a:blip r:embed="rId2">
              <a:alphaModFix amt="8999"/>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6" name="Group 6"/>
          <p:cNvGrpSpPr/>
          <p:nvPr/>
        </p:nvGrpSpPr>
        <p:grpSpPr>
          <a:xfrm>
            <a:off x="1121638" y="8960114"/>
            <a:ext cx="8479495" cy="799213"/>
            <a:chOff x="0" y="0"/>
            <a:chExt cx="4135163" cy="389749"/>
          </a:xfrm>
        </p:grpSpPr>
        <p:sp>
          <p:nvSpPr>
            <p:cNvPr id="7" name="Freeform 7"/>
            <p:cNvSpPr/>
            <p:nvPr/>
          </p:nvSpPr>
          <p:spPr>
            <a:xfrm>
              <a:off x="0" y="0"/>
              <a:ext cx="4135163" cy="389749"/>
            </a:xfrm>
            <a:custGeom>
              <a:avLst/>
              <a:gdLst/>
              <a:ahLst/>
              <a:cxnLst/>
              <a:rect l="l" t="t" r="r" b="b"/>
              <a:pathLst>
                <a:path w="4135163" h="389749">
                  <a:moveTo>
                    <a:pt x="0" y="0"/>
                  </a:moveTo>
                  <a:lnTo>
                    <a:pt x="4135163" y="0"/>
                  </a:lnTo>
                  <a:lnTo>
                    <a:pt x="4135163" y="389749"/>
                  </a:lnTo>
                  <a:lnTo>
                    <a:pt x="0" y="389749"/>
                  </a:lnTo>
                  <a:close/>
                </a:path>
              </a:pathLst>
            </a:custGeom>
            <a:solidFill>
              <a:srgbClr val="000000"/>
            </a:solidFill>
          </p:spPr>
          <p:txBody>
            <a:bodyPr/>
            <a:lstStyle/>
            <a:p>
              <a:endParaRPr lang="en-US"/>
            </a:p>
          </p:txBody>
        </p:sp>
      </p:grpSp>
      <p:sp>
        <p:nvSpPr>
          <p:cNvPr id="8" name="AutoShape 8"/>
          <p:cNvSpPr/>
          <p:nvPr/>
        </p:nvSpPr>
        <p:spPr>
          <a:xfrm>
            <a:off x="1028700" y="1564112"/>
            <a:ext cx="7147003" cy="0"/>
          </a:xfrm>
          <a:prstGeom prst="line">
            <a:avLst/>
          </a:prstGeom>
          <a:ln w="85725" cap="flat">
            <a:solidFill>
              <a:srgbClr val="000000"/>
            </a:solidFill>
            <a:prstDash val="solid"/>
            <a:headEnd type="none" w="sm" len="sm"/>
            <a:tailEnd type="none" w="sm" len="sm"/>
          </a:ln>
        </p:spPr>
        <p:txBody>
          <a:bodyPr/>
          <a:lstStyle/>
          <a:p>
            <a:endParaRPr lang="en-US"/>
          </a:p>
        </p:txBody>
      </p:sp>
      <p:sp>
        <p:nvSpPr>
          <p:cNvPr id="9" name="Freeform 9"/>
          <p:cNvSpPr/>
          <p:nvPr/>
        </p:nvSpPr>
        <p:spPr>
          <a:xfrm>
            <a:off x="9744354" y="9011179"/>
            <a:ext cx="2185019" cy="697084"/>
          </a:xfrm>
          <a:custGeom>
            <a:avLst/>
            <a:gdLst/>
            <a:ahLst/>
            <a:cxnLst/>
            <a:rect l="l" t="t" r="r" b="b"/>
            <a:pathLst>
              <a:path w="2185019" h="697084">
                <a:moveTo>
                  <a:pt x="0" y="0"/>
                </a:moveTo>
                <a:lnTo>
                  <a:pt x="2185019" y="0"/>
                </a:lnTo>
                <a:lnTo>
                  <a:pt x="2185019" y="697084"/>
                </a:lnTo>
                <a:lnTo>
                  <a:pt x="0" y="697084"/>
                </a:lnTo>
                <a:lnTo>
                  <a:pt x="0" y="0"/>
                </a:lnTo>
                <a:close/>
              </a:path>
            </a:pathLst>
          </a:custGeom>
          <a:blipFill>
            <a:blip r:embed="rId4"/>
            <a:stretch>
              <a:fillRect/>
            </a:stretch>
          </a:blipFill>
        </p:spPr>
        <p:txBody>
          <a:bodyPr/>
          <a:lstStyle/>
          <a:p>
            <a:endParaRPr lang="en-US"/>
          </a:p>
        </p:txBody>
      </p:sp>
      <p:sp>
        <p:nvSpPr>
          <p:cNvPr id="10" name="Freeform 10"/>
          <p:cNvSpPr/>
          <p:nvPr/>
        </p:nvSpPr>
        <p:spPr>
          <a:xfrm>
            <a:off x="12391643" y="-367226"/>
            <a:ext cx="3139457" cy="5952984"/>
          </a:xfrm>
          <a:custGeom>
            <a:avLst/>
            <a:gdLst/>
            <a:ahLst/>
            <a:cxnLst/>
            <a:rect l="l" t="t" r="r" b="b"/>
            <a:pathLst>
              <a:path w="3139457" h="5952984">
                <a:moveTo>
                  <a:pt x="0" y="0"/>
                </a:moveTo>
                <a:lnTo>
                  <a:pt x="3139456" y="0"/>
                </a:lnTo>
                <a:lnTo>
                  <a:pt x="3139456" y="5952984"/>
                </a:lnTo>
                <a:lnTo>
                  <a:pt x="0" y="5952984"/>
                </a:lnTo>
                <a:lnTo>
                  <a:pt x="0" y="0"/>
                </a:lnTo>
                <a:close/>
              </a:path>
            </a:pathLst>
          </a:custGeom>
          <a:blipFill>
            <a:blip r:embed="rId5"/>
            <a:stretch>
              <a:fillRect l="-7635" r="-240108"/>
            </a:stretch>
          </a:blipFill>
        </p:spPr>
        <p:txBody>
          <a:bodyPr/>
          <a:lstStyle/>
          <a:p>
            <a:endParaRPr lang="en-US"/>
          </a:p>
        </p:txBody>
      </p:sp>
      <p:sp>
        <p:nvSpPr>
          <p:cNvPr id="11" name="Freeform 11"/>
          <p:cNvSpPr/>
          <p:nvPr/>
        </p:nvSpPr>
        <p:spPr>
          <a:xfrm>
            <a:off x="12391643" y="4908425"/>
            <a:ext cx="3139457" cy="5952984"/>
          </a:xfrm>
          <a:custGeom>
            <a:avLst/>
            <a:gdLst/>
            <a:ahLst/>
            <a:cxnLst/>
            <a:rect l="l" t="t" r="r" b="b"/>
            <a:pathLst>
              <a:path w="3139457" h="5952984">
                <a:moveTo>
                  <a:pt x="0" y="0"/>
                </a:moveTo>
                <a:lnTo>
                  <a:pt x="3139456" y="0"/>
                </a:lnTo>
                <a:lnTo>
                  <a:pt x="3139456" y="5952983"/>
                </a:lnTo>
                <a:lnTo>
                  <a:pt x="0" y="5952983"/>
                </a:lnTo>
                <a:lnTo>
                  <a:pt x="0" y="0"/>
                </a:lnTo>
                <a:close/>
              </a:path>
            </a:pathLst>
          </a:custGeom>
          <a:blipFill>
            <a:blip r:embed="rId5"/>
            <a:stretch>
              <a:fillRect l="-105597" r="-142147"/>
            </a:stretch>
          </a:blipFill>
        </p:spPr>
        <p:txBody>
          <a:bodyPr/>
          <a:lstStyle/>
          <a:p>
            <a:endParaRPr lang="en-US"/>
          </a:p>
        </p:txBody>
      </p:sp>
      <p:sp>
        <p:nvSpPr>
          <p:cNvPr id="12" name="TextBox 12"/>
          <p:cNvSpPr txBox="1"/>
          <p:nvPr/>
        </p:nvSpPr>
        <p:spPr>
          <a:xfrm>
            <a:off x="1028700" y="602712"/>
            <a:ext cx="7394645" cy="683065"/>
          </a:xfrm>
          <a:prstGeom prst="rect">
            <a:avLst/>
          </a:prstGeom>
        </p:spPr>
        <p:txBody>
          <a:bodyPr lIns="0" tIns="0" rIns="0" bIns="0" rtlCol="0" anchor="t">
            <a:spAutoFit/>
          </a:bodyPr>
          <a:lstStyle/>
          <a:p>
            <a:pPr>
              <a:lnSpc>
                <a:spcPts val="5142"/>
              </a:lnSpc>
            </a:pPr>
            <a:r>
              <a:rPr lang="en-US" sz="5142" spc="-149">
                <a:solidFill>
                  <a:srgbClr val="000000"/>
                </a:solidFill>
                <a:latin typeface="Trebuchet MS Bold"/>
              </a:rPr>
              <a:t>Classroom Discussion</a:t>
            </a:r>
          </a:p>
        </p:txBody>
      </p:sp>
      <p:sp>
        <p:nvSpPr>
          <p:cNvPr id="13" name="TextBox 13"/>
          <p:cNvSpPr txBox="1"/>
          <p:nvPr/>
        </p:nvSpPr>
        <p:spPr>
          <a:xfrm>
            <a:off x="1251450" y="9205416"/>
            <a:ext cx="8788192" cy="337185"/>
          </a:xfrm>
          <a:prstGeom prst="rect">
            <a:avLst/>
          </a:prstGeom>
        </p:spPr>
        <p:txBody>
          <a:bodyPr lIns="0" tIns="0" rIns="0" bIns="0" rtlCol="0" anchor="t">
            <a:spAutoFit/>
          </a:bodyPr>
          <a:lstStyle/>
          <a:p>
            <a:pPr>
              <a:lnSpc>
                <a:spcPts val="2400"/>
              </a:lnSpc>
            </a:pPr>
            <a:r>
              <a:rPr lang="en-US" sz="2400" spc="218">
                <a:solidFill>
                  <a:srgbClr val="FFFFFF"/>
                </a:solidFill>
                <a:latin typeface="Trebuchet MS"/>
              </a:rPr>
              <a:t>THE BUSINESS OF SPORTS &amp; ENTERTAINMENT</a:t>
            </a:r>
          </a:p>
        </p:txBody>
      </p:sp>
      <p:sp>
        <p:nvSpPr>
          <p:cNvPr id="14" name="TextBox 14"/>
          <p:cNvSpPr txBox="1"/>
          <p:nvPr/>
        </p:nvSpPr>
        <p:spPr>
          <a:xfrm>
            <a:off x="1028700" y="2093586"/>
            <a:ext cx="10625481" cy="5447132"/>
          </a:xfrm>
          <a:prstGeom prst="rect">
            <a:avLst/>
          </a:prstGeom>
        </p:spPr>
        <p:txBody>
          <a:bodyPr lIns="0" tIns="0" rIns="0" bIns="0" rtlCol="0" anchor="t">
            <a:spAutoFit/>
          </a:bodyPr>
          <a:lstStyle/>
          <a:p>
            <a:pPr>
              <a:lnSpc>
                <a:spcPts val="3920"/>
              </a:lnSpc>
            </a:pPr>
            <a:r>
              <a:rPr lang="en-US" sz="2400" dirty="0">
                <a:solidFill>
                  <a:srgbClr val="000000"/>
                </a:solidFill>
                <a:latin typeface="Trebuchet MS"/>
              </a:rPr>
              <a:t>1) What is a brand?  Is the NBA a brand?  Nike?  Jordan?  Can a city be a brand?</a:t>
            </a:r>
          </a:p>
          <a:p>
            <a:pPr>
              <a:lnSpc>
                <a:spcPts val="3920"/>
              </a:lnSpc>
            </a:pPr>
            <a:endParaRPr lang="en-US" sz="2400" dirty="0">
              <a:solidFill>
                <a:srgbClr val="000000"/>
              </a:solidFill>
              <a:latin typeface="Trebuchet MS"/>
            </a:endParaRPr>
          </a:p>
          <a:p>
            <a:pPr>
              <a:lnSpc>
                <a:spcPts val="3920"/>
              </a:lnSpc>
            </a:pPr>
            <a:r>
              <a:rPr lang="en-US" sz="2400" dirty="0">
                <a:solidFill>
                  <a:srgbClr val="000000"/>
                </a:solidFill>
                <a:latin typeface="Trebuchet MS"/>
              </a:rPr>
              <a:t>2) Why is branding important to NBA teams?  To Nike and Jordan Brand?</a:t>
            </a:r>
          </a:p>
          <a:p>
            <a:pPr>
              <a:lnSpc>
                <a:spcPts val="3920"/>
              </a:lnSpc>
            </a:pPr>
            <a:endParaRPr lang="en-US" sz="2400" dirty="0">
              <a:solidFill>
                <a:srgbClr val="000000"/>
              </a:solidFill>
              <a:latin typeface="Trebuchet MS"/>
            </a:endParaRPr>
          </a:p>
          <a:p>
            <a:pPr>
              <a:lnSpc>
                <a:spcPts val="3920"/>
              </a:lnSpc>
            </a:pPr>
            <a:r>
              <a:rPr lang="en-US" sz="2400" dirty="0">
                <a:solidFill>
                  <a:srgbClr val="000000"/>
                </a:solidFill>
                <a:latin typeface="Trebuchet MS"/>
              </a:rPr>
              <a:t>3) How has the partnership with Nike helped the NBA from a branding and marketing perspective? </a:t>
            </a:r>
          </a:p>
          <a:p>
            <a:pPr>
              <a:lnSpc>
                <a:spcPts val="3920"/>
              </a:lnSpc>
            </a:pPr>
            <a:endParaRPr lang="en-US" sz="2400" dirty="0">
              <a:solidFill>
                <a:srgbClr val="000000"/>
              </a:solidFill>
              <a:latin typeface="Trebuchet MS"/>
            </a:endParaRPr>
          </a:p>
          <a:p>
            <a:pPr>
              <a:lnSpc>
                <a:spcPts val="3920"/>
              </a:lnSpc>
              <a:spcBef>
                <a:spcPct val="0"/>
              </a:spcBef>
            </a:pPr>
            <a:r>
              <a:rPr lang="en-US" sz="2400" dirty="0">
                <a:solidFill>
                  <a:srgbClr val="000000"/>
                </a:solidFill>
                <a:latin typeface="Trebuchet MS"/>
              </a:rPr>
              <a:t>4) How might the different uniform variations help NBA teams to sell more merchandise?  How might Nike and Jordan Brand benefit from an increase in jersey sales?</a:t>
            </a:r>
          </a:p>
        </p:txBody>
      </p:sp>
      <p:sp>
        <p:nvSpPr>
          <p:cNvPr id="15" name="TextBox 15"/>
          <p:cNvSpPr txBox="1"/>
          <p:nvPr/>
        </p:nvSpPr>
        <p:spPr>
          <a:xfrm rot="-5400000">
            <a:off x="12080488" y="4322578"/>
            <a:ext cx="9251865" cy="1621633"/>
          </a:xfrm>
          <a:prstGeom prst="rect">
            <a:avLst/>
          </a:prstGeom>
        </p:spPr>
        <p:txBody>
          <a:bodyPr lIns="0" tIns="0" rIns="0" bIns="0" rtlCol="0" anchor="t">
            <a:spAutoFit/>
          </a:bodyPr>
          <a:lstStyle/>
          <a:p>
            <a:pPr>
              <a:lnSpc>
                <a:spcPts val="12093"/>
              </a:lnSpc>
            </a:pPr>
            <a:r>
              <a:rPr lang="en-US" sz="12093" spc="-919">
                <a:solidFill>
                  <a:srgbClr val="000000"/>
                </a:solidFill>
                <a:latin typeface="Trebuchet MS Bold"/>
              </a:rPr>
              <a:t>Discussion</a:t>
            </a:r>
          </a:p>
        </p:txBody>
      </p:sp>
      <p:sp>
        <p:nvSpPr>
          <p:cNvPr id="16" name="TextBox 16"/>
          <p:cNvSpPr txBox="1"/>
          <p:nvPr/>
        </p:nvSpPr>
        <p:spPr>
          <a:xfrm rot="-5400000">
            <a:off x="15899209" y="7764936"/>
            <a:ext cx="3370093" cy="516562"/>
          </a:xfrm>
          <a:prstGeom prst="rect">
            <a:avLst/>
          </a:prstGeom>
        </p:spPr>
        <p:txBody>
          <a:bodyPr lIns="0" tIns="0" rIns="0" bIns="0" rtlCol="0" anchor="t">
            <a:spAutoFit/>
          </a:bodyPr>
          <a:lstStyle/>
          <a:p>
            <a:pPr>
              <a:lnSpc>
                <a:spcPts val="3837"/>
              </a:lnSpc>
            </a:pPr>
            <a:r>
              <a:rPr lang="en-US" sz="3837">
                <a:solidFill>
                  <a:srgbClr val="000000"/>
                </a:solidFill>
                <a:latin typeface="Trebuchet MS Bold"/>
              </a:rPr>
              <a:t>QUESTIONS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2211342" y="29893"/>
            <a:ext cx="3465187" cy="10308801"/>
            <a:chOff x="0" y="0"/>
            <a:chExt cx="912642" cy="2715075"/>
          </a:xfrm>
        </p:grpSpPr>
        <p:sp>
          <p:nvSpPr>
            <p:cNvPr id="3" name="Freeform 3"/>
            <p:cNvSpPr/>
            <p:nvPr/>
          </p:nvSpPr>
          <p:spPr>
            <a:xfrm>
              <a:off x="0" y="0"/>
              <a:ext cx="912642" cy="2715075"/>
            </a:xfrm>
            <a:custGeom>
              <a:avLst/>
              <a:gdLst/>
              <a:ahLst/>
              <a:cxnLst/>
              <a:rect l="l" t="t" r="r" b="b"/>
              <a:pathLst>
                <a:path w="912642" h="2715075">
                  <a:moveTo>
                    <a:pt x="0" y="0"/>
                  </a:moveTo>
                  <a:lnTo>
                    <a:pt x="912642" y="0"/>
                  </a:lnTo>
                  <a:lnTo>
                    <a:pt x="912642" y="2715075"/>
                  </a:lnTo>
                  <a:lnTo>
                    <a:pt x="0" y="2715075"/>
                  </a:lnTo>
                  <a:close/>
                </a:path>
              </a:pathLst>
            </a:custGeom>
            <a:solidFill>
              <a:srgbClr val="545454"/>
            </a:solidFill>
          </p:spPr>
          <p:txBody>
            <a:bodyPr/>
            <a:lstStyle/>
            <a:p>
              <a:endParaRPr lang="en-US"/>
            </a:p>
          </p:txBody>
        </p:sp>
        <p:sp>
          <p:nvSpPr>
            <p:cNvPr id="4" name="TextBox 4"/>
            <p:cNvSpPr txBox="1"/>
            <p:nvPr/>
          </p:nvSpPr>
          <p:spPr>
            <a:xfrm>
              <a:off x="0" y="-95250"/>
              <a:ext cx="912642" cy="2810325"/>
            </a:xfrm>
            <a:prstGeom prst="rect">
              <a:avLst/>
            </a:prstGeom>
          </p:spPr>
          <p:txBody>
            <a:bodyPr lIns="50800" tIns="50800" rIns="50800" bIns="50800" rtlCol="0" anchor="ctr"/>
            <a:lstStyle/>
            <a:p>
              <a:pPr algn="ctr">
                <a:lnSpc>
                  <a:spcPts val="3719"/>
                </a:lnSpc>
              </a:pPr>
              <a:endParaRPr/>
            </a:p>
          </p:txBody>
        </p:sp>
      </p:grpSp>
      <p:sp>
        <p:nvSpPr>
          <p:cNvPr id="5" name="Freeform 5"/>
          <p:cNvSpPr/>
          <p:nvPr/>
        </p:nvSpPr>
        <p:spPr>
          <a:xfrm rot="2425765">
            <a:off x="-3605181" y="290564"/>
            <a:ext cx="11324839" cy="11324839"/>
          </a:xfrm>
          <a:custGeom>
            <a:avLst/>
            <a:gdLst/>
            <a:ahLst/>
            <a:cxnLst/>
            <a:rect l="l" t="t" r="r" b="b"/>
            <a:pathLst>
              <a:path w="11324839" h="11324839">
                <a:moveTo>
                  <a:pt x="0" y="0"/>
                </a:moveTo>
                <a:lnTo>
                  <a:pt x="11324838" y="0"/>
                </a:lnTo>
                <a:lnTo>
                  <a:pt x="11324838" y="11324839"/>
                </a:lnTo>
                <a:lnTo>
                  <a:pt x="0" y="11324839"/>
                </a:lnTo>
                <a:lnTo>
                  <a:pt x="0" y="0"/>
                </a:lnTo>
                <a:close/>
              </a:path>
            </a:pathLst>
          </a:custGeom>
          <a:blipFill>
            <a:blip r:embed="rId2">
              <a:alphaModFix amt="8999"/>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6" name="Group 6"/>
          <p:cNvGrpSpPr/>
          <p:nvPr/>
        </p:nvGrpSpPr>
        <p:grpSpPr>
          <a:xfrm>
            <a:off x="1121638" y="8960114"/>
            <a:ext cx="8479495" cy="799213"/>
            <a:chOff x="0" y="0"/>
            <a:chExt cx="4135163" cy="389749"/>
          </a:xfrm>
        </p:grpSpPr>
        <p:sp>
          <p:nvSpPr>
            <p:cNvPr id="7" name="Freeform 7"/>
            <p:cNvSpPr/>
            <p:nvPr/>
          </p:nvSpPr>
          <p:spPr>
            <a:xfrm>
              <a:off x="0" y="0"/>
              <a:ext cx="4135163" cy="389749"/>
            </a:xfrm>
            <a:custGeom>
              <a:avLst/>
              <a:gdLst/>
              <a:ahLst/>
              <a:cxnLst/>
              <a:rect l="l" t="t" r="r" b="b"/>
              <a:pathLst>
                <a:path w="4135163" h="389749">
                  <a:moveTo>
                    <a:pt x="0" y="0"/>
                  </a:moveTo>
                  <a:lnTo>
                    <a:pt x="4135163" y="0"/>
                  </a:lnTo>
                  <a:lnTo>
                    <a:pt x="4135163" y="389749"/>
                  </a:lnTo>
                  <a:lnTo>
                    <a:pt x="0" y="389749"/>
                  </a:lnTo>
                  <a:close/>
                </a:path>
              </a:pathLst>
            </a:custGeom>
            <a:solidFill>
              <a:srgbClr val="000000"/>
            </a:solidFill>
          </p:spPr>
          <p:txBody>
            <a:bodyPr/>
            <a:lstStyle/>
            <a:p>
              <a:endParaRPr lang="en-US"/>
            </a:p>
          </p:txBody>
        </p:sp>
      </p:grpSp>
      <p:sp>
        <p:nvSpPr>
          <p:cNvPr id="8" name="AutoShape 8"/>
          <p:cNvSpPr/>
          <p:nvPr/>
        </p:nvSpPr>
        <p:spPr>
          <a:xfrm>
            <a:off x="1028700" y="1564112"/>
            <a:ext cx="7147003" cy="0"/>
          </a:xfrm>
          <a:prstGeom prst="line">
            <a:avLst/>
          </a:prstGeom>
          <a:ln w="85725" cap="flat">
            <a:solidFill>
              <a:srgbClr val="000000"/>
            </a:solidFill>
            <a:prstDash val="solid"/>
            <a:headEnd type="none" w="sm" len="sm"/>
            <a:tailEnd type="none" w="sm" len="sm"/>
          </a:ln>
        </p:spPr>
        <p:txBody>
          <a:bodyPr/>
          <a:lstStyle/>
          <a:p>
            <a:endParaRPr lang="en-US"/>
          </a:p>
        </p:txBody>
      </p:sp>
      <p:sp>
        <p:nvSpPr>
          <p:cNvPr id="9" name="Freeform 9"/>
          <p:cNvSpPr/>
          <p:nvPr/>
        </p:nvSpPr>
        <p:spPr>
          <a:xfrm>
            <a:off x="9744354" y="9011179"/>
            <a:ext cx="2185019" cy="697084"/>
          </a:xfrm>
          <a:custGeom>
            <a:avLst/>
            <a:gdLst/>
            <a:ahLst/>
            <a:cxnLst/>
            <a:rect l="l" t="t" r="r" b="b"/>
            <a:pathLst>
              <a:path w="2185019" h="697084">
                <a:moveTo>
                  <a:pt x="0" y="0"/>
                </a:moveTo>
                <a:lnTo>
                  <a:pt x="2185019" y="0"/>
                </a:lnTo>
                <a:lnTo>
                  <a:pt x="2185019" y="697084"/>
                </a:lnTo>
                <a:lnTo>
                  <a:pt x="0" y="697084"/>
                </a:lnTo>
                <a:lnTo>
                  <a:pt x="0" y="0"/>
                </a:lnTo>
                <a:close/>
              </a:path>
            </a:pathLst>
          </a:custGeom>
          <a:blipFill>
            <a:blip r:embed="rId4"/>
            <a:stretch>
              <a:fillRect/>
            </a:stretch>
          </a:blipFill>
        </p:spPr>
        <p:txBody>
          <a:bodyPr/>
          <a:lstStyle/>
          <a:p>
            <a:endParaRPr lang="en-US"/>
          </a:p>
        </p:txBody>
      </p:sp>
      <p:sp>
        <p:nvSpPr>
          <p:cNvPr id="10" name="Freeform 10"/>
          <p:cNvSpPr/>
          <p:nvPr/>
        </p:nvSpPr>
        <p:spPr>
          <a:xfrm>
            <a:off x="12391643" y="-367226"/>
            <a:ext cx="3139457" cy="5952984"/>
          </a:xfrm>
          <a:custGeom>
            <a:avLst/>
            <a:gdLst/>
            <a:ahLst/>
            <a:cxnLst/>
            <a:rect l="l" t="t" r="r" b="b"/>
            <a:pathLst>
              <a:path w="3139457" h="5952984">
                <a:moveTo>
                  <a:pt x="0" y="0"/>
                </a:moveTo>
                <a:lnTo>
                  <a:pt x="3139456" y="0"/>
                </a:lnTo>
                <a:lnTo>
                  <a:pt x="3139456" y="5952984"/>
                </a:lnTo>
                <a:lnTo>
                  <a:pt x="0" y="5952984"/>
                </a:lnTo>
                <a:lnTo>
                  <a:pt x="0" y="0"/>
                </a:lnTo>
                <a:close/>
              </a:path>
            </a:pathLst>
          </a:custGeom>
          <a:blipFill>
            <a:blip r:embed="rId5"/>
            <a:stretch>
              <a:fillRect l="-7635" r="-240108"/>
            </a:stretch>
          </a:blipFill>
        </p:spPr>
        <p:txBody>
          <a:bodyPr/>
          <a:lstStyle/>
          <a:p>
            <a:endParaRPr lang="en-US"/>
          </a:p>
        </p:txBody>
      </p:sp>
      <p:sp>
        <p:nvSpPr>
          <p:cNvPr id="11" name="Freeform 11"/>
          <p:cNvSpPr/>
          <p:nvPr/>
        </p:nvSpPr>
        <p:spPr>
          <a:xfrm>
            <a:off x="12391643" y="4908425"/>
            <a:ext cx="3139457" cy="5952984"/>
          </a:xfrm>
          <a:custGeom>
            <a:avLst/>
            <a:gdLst/>
            <a:ahLst/>
            <a:cxnLst/>
            <a:rect l="l" t="t" r="r" b="b"/>
            <a:pathLst>
              <a:path w="3139457" h="5952984">
                <a:moveTo>
                  <a:pt x="0" y="0"/>
                </a:moveTo>
                <a:lnTo>
                  <a:pt x="3139456" y="0"/>
                </a:lnTo>
                <a:lnTo>
                  <a:pt x="3139456" y="5952983"/>
                </a:lnTo>
                <a:lnTo>
                  <a:pt x="0" y="5952983"/>
                </a:lnTo>
                <a:lnTo>
                  <a:pt x="0" y="0"/>
                </a:lnTo>
                <a:close/>
              </a:path>
            </a:pathLst>
          </a:custGeom>
          <a:blipFill>
            <a:blip r:embed="rId5"/>
            <a:stretch>
              <a:fillRect l="-105597" r="-142147"/>
            </a:stretch>
          </a:blipFill>
        </p:spPr>
        <p:txBody>
          <a:bodyPr/>
          <a:lstStyle/>
          <a:p>
            <a:endParaRPr lang="en-US"/>
          </a:p>
        </p:txBody>
      </p:sp>
      <p:sp>
        <p:nvSpPr>
          <p:cNvPr id="12" name="TextBox 12"/>
          <p:cNvSpPr txBox="1"/>
          <p:nvPr/>
        </p:nvSpPr>
        <p:spPr>
          <a:xfrm>
            <a:off x="1028700" y="602712"/>
            <a:ext cx="7394645" cy="683065"/>
          </a:xfrm>
          <a:prstGeom prst="rect">
            <a:avLst/>
          </a:prstGeom>
        </p:spPr>
        <p:txBody>
          <a:bodyPr lIns="0" tIns="0" rIns="0" bIns="0" rtlCol="0" anchor="t">
            <a:spAutoFit/>
          </a:bodyPr>
          <a:lstStyle/>
          <a:p>
            <a:pPr>
              <a:lnSpc>
                <a:spcPts val="5142"/>
              </a:lnSpc>
            </a:pPr>
            <a:r>
              <a:rPr lang="en-US" sz="5142" spc="-149">
                <a:solidFill>
                  <a:srgbClr val="000000"/>
                </a:solidFill>
                <a:latin typeface="Trebuchet MS Bold"/>
              </a:rPr>
              <a:t>Classroom Discussion</a:t>
            </a:r>
          </a:p>
        </p:txBody>
      </p:sp>
      <p:sp>
        <p:nvSpPr>
          <p:cNvPr id="13" name="TextBox 13"/>
          <p:cNvSpPr txBox="1"/>
          <p:nvPr/>
        </p:nvSpPr>
        <p:spPr>
          <a:xfrm>
            <a:off x="1251450" y="9205416"/>
            <a:ext cx="8788192" cy="337185"/>
          </a:xfrm>
          <a:prstGeom prst="rect">
            <a:avLst/>
          </a:prstGeom>
        </p:spPr>
        <p:txBody>
          <a:bodyPr lIns="0" tIns="0" rIns="0" bIns="0" rtlCol="0" anchor="t">
            <a:spAutoFit/>
          </a:bodyPr>
          <a:lstStyle/>
          <a:p>
            <a:pPr>
              <a:lnSpc>
                <a:spcPts val="2400"/>
              </a:lnSpc>
            </a:pPr>
            <a:r>
              <a:rPr lang="en-US" sz="2400" spc="218">
                <a:solidFill>
                  <a:srgbClr val="FFFFFF"/>
                </a:solidFill>
                <a:latin typeface="Trebuchet MS"/>
              </a:rPr>
              <a:t>THE BUSINESS OF SPORTS &amp; ENTERTAINMENT</a:t>
            </a:r>
          </a:p>
        </p:txBody>
      </p:sp>
      <p:sp>
        <p:nvSpPr>
          <p:cNvPr id="14" name="TextBox 14"/>
          <p:cNvSpPr txBox="1"/>
          <p:nvPr/>
        </p:nvSpPr>
        <p:spPr>
          <a:xfrm>
            <a:off x="1118858" y="1909691"/>
            <a:ext cx="10006635" cy="6447406"/>
          </a:xfrm>
          <a:prstGeom prst="rect">
            <a:avLst/>
          </a:prstGeom>
        </p:spPr>
        <p:txBody>
          <a:bodyPr lIns="0" tIns="0" rIns="0" bIns="0" rtlCol="0" anchor="t">
            <a:spAutoFit/>
          </a:bodyPr>
          <a:lstStyle/>
          <a:p>
            <a:pPr>
              <a:lnSpc>
                <a:spcPts val="3920"/>
              </a:lnSpc>
            </a:pPr>
            <a:r>
              <a:rPr lang="en-US" sz="2400" dirty="0">
                <a:solidFill>
                  <a:srgbClr val="000000"/>
                </a:solidFill>
                <a:latin typeface="Trebuchet MS"/>
              </a:rPr>
              <a:t>5) Why do you think teams offer city-themed uniforms that pay tribute to the communities in which they play? </a:t>
            </a:r>
          </a:p>
          <a:p>
            <a:pPr>
              <a:lnSpc>
                <a:spcPts val="3920"/>
              </a:lnSpc>
            </a:pPr>
            <a:endParaRPr lang="en-US" sz="2400" dirty="0">
              <a:solidFill>
                <a:srgbClr val="000000"/>
              </a:solidFill>
              <a:latin typeface="Trebuchet MS"/>
            </a:endParaRPr>
          </a:p>
          <a:p>
            <a:pPr>
              <a:lnSpc>
                <a:spcPts val="3920"/>
              </a:lnSpc>
            </a:pPr>
            <a:r>
              <a:rPr lang="en-US" sz="2400" dirty="0">
                <a:solidFill>
                  <a:srgbClr val="000000"/>
                </a:solidFill>
                <a:latin typeface="Trebuchet MS"/>
              </a:rPr>
              <a:t>6) What is licensing?</a:t>
            </a:r>
          </a:p>
          <a:p>
            <a:pPr>
              <a:lnSpc>
                <a:spcPts val="3920"/>
              </a:lnSpc>
            </a:pPr>
            <a:endParaRPr lang="en-US" sz="2400" dirty="0">
              <a:solidFill>
                <a:srgbClr val="000000"/>
              </a:solidFill>
              <a:latin typeface="Trebuchet MS"/>
            </a:endParaRPr>
          </a:p>
          <a:p>
            <a:pPr>
              <a:lnSpc>
                <a:spcPts val="3920"/>
              </a:lnSpc>
            </a:pPr>
            <a:r>
              <a:rPr lang="en-US" sz="2400" dirty="0">
                <a:solidFill>
                  <a:srgbClr val="000000"/>
                </a:solidFill>
                <a:latin typeface="Trebuchet MS"/>
              </a:rPr>
              <a:t>7) In this case, who is the licensee, Nike or the NBA?  Who is the licensee?</a:t>
            </a:r>
          </a:p>
          <a:p>
            <a:pPr>
              <a:lnSpc>
                <a:spcPts val="3920"/>
              </a:lnSpc>
            </a:pPr>
            <a:endParaRPr lang="en-US" sz="2400" dirty="0">
              <a:solidFill>
                <a:srgbClr val="000000"/>
              </a:solidFill>
              <a:latin typeface="Trebuchet MS"/>
            </a:endParaRPr>
          </a:p>
          <a:p>
            <a:pPr>
              <a:lnSpc>
                <a:spcPts val="3920"/>
              </a:lnSpc>
            </a:pPr>
            <a:r>
              <a:rPr lang="en-US" sz="2400" dirty="0">
                <a:solidFill>
                  <a:srgbClr val="000000"/>
                </a:solidFill>
                <a:latin typeface="Trebuchet MS"/>
              </a:rPr>
              <a:t>8) What is sponsorship?</a:t>
            </a:r>
          </a:p>
          <a:p>
            <a:pPr>
              <a:lnSpc>
                <a:spcPts val="3920"/>
              </a:lnSpc>
            </a:pPr>
            <a:endParaRPr lang="en-US" sz="2400" dirty="0">
              <a:solidFill>
                <a:srgbClr val="000000"/>
              </a:solidFill>
              <a:latin typeface="Trebuchet MS"/>
            </a:endParaRPr>
          </a:p>
          <a:p>
            <a:pPr>
              <a:lnSpc>
                <a:spcPts val="3920"/>
              </a:lnSpc>
              <a:spcBef>
                <a:spcPct val="0"/>
              </a:spcBef>
            </a:pPr>
            <a:r>
              <a:rPr lang="en-US" sz="2400" dirty="0">
                <a:solidFill>
                  <a:srgbClr val="000000"/>
                </a:solidFill>
                <a:latin typeface="Trebuchet MS"/>
              </a:rPr>
              <a:t>9) The league allows teams to sell advertising on the jerseys in the form of a small 2” by 2” patch, displaying the sponsor’s logo.  How might special edition jerseys help add value for those corporate partners?  </a:t>
            </a:r>
          </a:p>
        </p:txBody>
      </p:sp>
      <p:sp>
        <p:nvSpPr>
          <p:cNvPr id="15" name="TextBox 15"/>
          <p:cNvSpPr txBox="1"/>
          <p:nvPr/>
        </p:nvSpPr>
        <p:spPr>
          <a:xfrm rot="-5400000">
            <a:off x="12080488" y="4322578"/>
            <a:ext cx="9251865" cy="1621633"/>
          </a:xfrm>
          <a:prstGeom prst="rect">
            <a:avLst/>
          </a:prstGeom>
        </p:spPr>
        <p:txBody>
          <a:bodyPr lIns="0" tIns="0" rIns="0" bIns="0" rtlCol="0" anchor="t">
            <a:spAutoFit/>
          </a:bodyPr>
          <a:lstStyle/>
          <a:p>
            <a:pPr>
              <a:lnSpc>
                <a:spcPts val="12093"/>
              </a:lnSpc>
            </a:pPr>
            <a:r>
              <a:rPr lang="en-US" sz="12093" spc="-919">
                <a:solidFill>
                  <a:srgbClr val="000000"/>
                </a:solidFill>
                <a:latin typeface="Trebuchet MS Bold"/>
              </a:rPr>
              <a:t>Discussion</a:t>
            </a:r>
          </a:p>
        </p:txBody>
      </p:sp>
      <p:sp>
        <p:nvSpPr>
          <p:cNvPr id="16" name="TextBox 16"/>
          <p:cNvSpPr txBox="1"/>
          <p:nvPr/>
        </p:nvSpPr>
        <p:spPr>
          <a:xfrm rot="-5400000">
            <a:off x="15899209" y="7764936"/>
            <a:ext cx="3370093" cy="516562"/>
          </a:xfrm>
          <a:prstGeom prst="rect">
            <a:avLst/>
          </a:prstGeom>
        </p:spPr>
        <p:txBody>
          <a:bodyPr lIns="0" tIns="0" rIns="0" bIns="0" rtlCol="0" anchor="t">
            <a:spAutoFit/>
          </a:bodyPr>
          <a:lstStyle/>
          <a:p>
            <a:pPr>
              <a:lnSpc>
                <a:spcPts val="3837"/>
              </a:lnSpc>
            </a:pPr>
            <a:r>
              <a:rPr lang="en-US" sz="3837">
                <a:solidFill>
                  <a:srgbClr val="000000"/>
                </a:solidFill>
                <a:latin typeface="Trebuchet MS Bold"/>
              </a:rPr>
              <a:t>QUESTIONS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2211342" y="29893"/>
            <a:ext cx="3465187" cy="10308801"/>
            <a:chOff x="0" y="0"/>
            <a:chExt cx="912642" cy="2715075"/>
          </a:xfrm>
        </p:grpSpPr>
        <p:sp>
          <p:nvSpPr>
            <p:cNvPr id="3" name="Freeform 3"/>
            <p:cNvSpPr/>
            <p:nvPr/>
          </p:nvSpPr>
          <p:spPr>
            <a:xfrm>
              <a:off x="0" y="0"/>
              <a:ext cx="912642" cy="2715075"/>
            </a:xfrm>
            <a:custGeom>
              <a:avLst/>
              <a:gdLst/>
              <a:ahLst/>
              <a:cxnLst/>
              <a:rect l="l" t="t" r="r" b="b"/>
              <a:pathLst>
                <a:path w="912642" h="2715075">
                  <a:moveTo>
                    <a:pt x="0" y="0"/>
                  </a:moveTo>
                  <a:lnTo>
                    <a:pt x="912642" y="0"/>
                  </a:lnTo>
                  <a:lnTo>
                    <a:pt x="912642" y="2715075"/>
                  </a:lnTo>
                  <a:lnTo>
                    <a:pt x="0" y="2715075"/>
                  </a:lnTo>
                  <a:close/>
                </a:path>
              </a:pathLst>
            </a:custGeom>
            <a:solidFill>
              <a:srgbClr val="545454"/>
            </a:solidFill>
          </p:spPr>
          <p:txBody>
            <a:bodyPr/>
            <a:lstStyle/>
            <a:p>
              <a:endParaRPr lang="en-US"/>
            </a:p>
          </p:txBody>
        </p:sp>
        <p:sp>
          <p:nvSpPr>
            <p:cNvPr id="4" name="TextBox 4"/>
            <p:cNvSpPr txBox="1"/>
            <p:nvPr/>
          </p:nvSpPr>
          <p:spPr>
            <a:xfrm>
              <a:off x="0" y="-95250"/>
              <a:ext cx="912642" cy="2810325"/>
            </a:xfrm>
            <a:prstGeom prst="rect">
              <a:avLst/>
            </a:prstGeom>
          </p:spPr>
          <p:txBody>
            <a:bodyPr lIns="50800" tIns="50800" rIns="50800" bIns="50800" rtlCol="0" anchor="ctr"/>
            <a:lstStyle/>
            <a:p>
              <a:pPr algn="ctr">
                <a:lnSpc>
                  <a:spcPts val="3719"/>
                </a:lnSpc>
              </a:pPr>
              <a:endParaRPr/>
            </a:p>
          </p:txBody>
        </p:sp>
      </p:grpSp>
      <p:sp>
        <p:nvSpPr>
          <p:cNvPr id="5" name="Freeform 5"/>
          <p:cNvSpPr/>
          <p:nvPr/>
        </p:nvSpPr>
        <p:spPr>
          <a:xfrm rot="2425765">
            <a:off x="-3605181" y="290564"/>
            <a:ext cx="11324839" cy="11324839"/>
          </a:xfrm>
          <a:custGeom>
            <a:avLst/>
            <a:gdLst/>
            <a:ahLst/>
            <a:cxnLst/>
            <a:rect l="l" t="t" r="r" b="b"/>
            <a:pathLst>
              <a:path w="11324839" h="11324839">
                <a:moveTo>
                  <a:pt x="0" y="0"/>
                </a:moveTo>
                <a:lnTo>
                  <a:pt x="11324838" y="0"/>
                </a:lnTo>
                <a:lnTo>
                  <a:pt x="11324838" y="11324839"/>
                </a:lnTo>
                <a:lnTo>
                  <a:pt x="0" y="11324839"/>
                </a:lnTo>
                <a:lnTo>
                  <a:pt x="0" y="0"/>
                </a:lnTo>
                <a:close/>
              </a:path>
            </a:pathLst>
          </a:custGeom>
          <a:blipFill>
            <a:blip r:embed="rId2">
              <a:alphaModFix amt="8999"/>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6" name="Group 6"/>
          <p:cNvGrpSpPr/>
          <p:nvPr/>
        </p:nvGrpSpPr>
        <p:grpSpPr>
          <a:xfrm>
            <a:off x="1121638" y="8960114"/>
            <a:ext cx="8479495" cy="799213"/>
            <a:chOff x="0" y="0"/>
            <a:chExt cx="4135163" cy="389749"/>
          </a:xfrm>
        </p:grpSpPr>
        <p:sp>
          <p:nvSpPr>
            <p:cNvPr id="7" name="Freeform 7"/>
            <p:cNvSpPr/>
            <p:nvPr/>
          </p:nvSpPr>
          <p:spPr>
            <a:xfrm>
              <a:off x="0" y="0"/>
              <a:ext cx="4135163" cy="389749"/>
            </a:xfrm>
            <a:custGeom>
              <a:avLst/>
              <a:gdLst/>
              <a:ahLst/>
              <a:cxnLst/>
              <a:rect l="l" t="t" r="r" b="b"/>
              <a:pathLst>
                <a:path w="4135163" h="389749">
                  <a:moveTo>
                    <a:pt x="0" y="0"/>
                  </a:moveTo>
                  <a:lnTo>
                    <a:pt x="4135163" y="0"/>
                  </a:lnTo>
                  <a:lnTo>
                    <a:pt x="4135163" y="389749"/>
                  </a:lnTo>
                  <a:lnTo>
                    <a:pt x="0" y="389749"/>
                  </a:lnTo>
                  <a:close/>
                </a:path>
              </a:pathLst>
            </a:custGeom>
            <a:solidFill>
              <a:srgbClr val="000000"/>
            </a:solidFill>
          </p:spPr>
          <p:txBody>
            <a:bodyPr/>
            <a:lstStyle/>
            <a:p>
              <a:endParaRPr lang="en-US"/>
            </a:p>
          </p:txBody>
        </p:sp>
      </p:grpSp>
      <p:sp>
        <p:nvSpPr>
          <p:cNvPr id="8" name="AutoShape 8"/>
          <p:cNvSpPr/>
          <p:nvPr/>
        </p:nvSpPr>
        <p:spPr>
          <a:xfrm>
            <a:off x="1028700" y="1564112"/>
            <a:ext cx="7147003" cy="0"/>
          </a:xfrm>
          <a:prstGeom prst="line">
            <a:avLst/>
          </a:prstGeom>
          <a:ln w="85725" cap="flat">
            <a:solidFill>
              <a:srgbClr val="000000"/>
            </a:solidFill>
            <a:prstDash val="solid"/>
            <a:headEnd type="none" w="sm" len="sm"/>
            <a:tailEnd type="none" w="sm" len="sm"/>
          </a:ln>
        </p:spPr>
        <p:txBody>
          <a:bodyPr/>
          <a:lstStyle/>
          <a:p>
            <a:endParaRPr lang="en-US"/>
          </a:p>
        </p:txBody>
      </p:sp>
      <p:sp>
        <p:nvSpPr>
          <p:cNvPr id="9" name="Freeform 9"/>
          <p:cNvSpPr/>
          <p:nvPr/>
        </p:nvSpPr>
        <p:spPr>
          <a:xfrm>
            <a:off x="9744354" y="9011179"/>
            <a:ext cx="2185019" cy="697084"/>
          </a:xfrm>
          <a:custGeom>
            <a:avLst/>
            <a:gdLst/>
            <a:ahLst/>
            <a:cxnLst/>
            <a:rect l="l" t="t" r="r" b="b"/>
            <a:pathLst>
              <a:path w="2185019" h="697084">
                <a:moveTo>
                  <a:pt x="0" y="0"/>
                </a:moveTo>
                <a:lnTo>
                  <a:pt x="2185019" y="0"/>
                </a:lnTo>
                <a:lnTo>
                  <a:pt x="2185019" y="697084"/>
                </a:lnTo>
                <a:lnTo>
                  <a:pt x="0" y="697084"/>
                </a:lnTo>
                <a:lnTo>
                  <a:pt x="0" y="0"/>
                </a:lnTo>
                <a:close/>
              </a:path>
            </a:pathLst>
          </a:custGeom>
          <a:blipFill>
            <a:blip r:embed="rId4"/>
            <a:stretch>
              <a:fillRect/>
            </a:stretch>
          </a:blipFill>
        </p:spPr>
        <p:txBody>
          <a:bodyPr/>
          <a:lstStyle/>
          <a:p>
            <a:endParaRPr lang="en-US"/>
          </a:p>
        </p:txBody>
      </p:sp>
      <p:sp>
        <p:nvSpPr>
          <p:cNvPr id="10" name="Freeform 10"/>
          <p:cNvSpPr/>
          <p:nvPr/>
        </p:nvSpPr>
        <p:spPr>
          <a:xfrm>
            <a:off x="12391643" y="-367226"/>
            <a:ext cx="3139457" cy="5952984"/>
          </a:xfrm>
          <a:custGeom>
            <a:avLst/>
            <a:gdLst/>
            <a:ahLst/>
            <a:cxnLst/>
            <a:rect l="l" t="t" r="r" b="b"/>
            <a:pathLst>
              <a:path w="3139457" h="5952984">
                <a:moveTo>
                  <a:pt x="0" y="0"/>
                </a:moveTo>
                <a:lnTo>
                  <a:pt x="3139456" y="0"/>
                </a:lnTo>
                <a:lnTo>
                  <a:pt x="3139456" y="5952984"/>
                </a:lnTo>
                <a:lnTo>
                  <a:pt x="0" y="5952984"/>
                </a:lnTo>
                <a:lnTo>
                  <a:pt x="0" y="0"/>
                </a:lnTo>
                <a:close/>
              </a:path>
            </a:pathLst>
          </a:custGeom>
          <a:blipFill>
            <a:blip r:embed="rId5"/>
            <a:stretch>
              <a:fillRect l="-7635" r="-240108"/>
            </a:stretch>
          </a:blipFill>
        </p:spPr>
        <p:txBody>
          <a:bodyPr/>
          <a:lstStyle/>
          <a:p>
            <a:endParaRPr lang="en-US"/>
          </a:p>
        </p:txBody>
      </p:sp>
      <p:sp>
        <p:nvSpPr>
          <p:cNvPr id="11" name="Freeform 11"/>
          <p:cNvSpPr/>
          <p:nvPr/>
        </p:nvSpPr>
        <p:spPr>
          <a:xfrm>
            <a:off x="12391643" y="4908425"/>
            <a:ext cx="3139457" cy="5952984"/>
          </a:xfrm>
          <a:custGeom>
            <a:avLst/>
            <a:gdLst/>
            <a:ahLst/>
            <a:cxnLst/>
            <a:rect l="l" t="t" r="r" b="b"/>
            <a:pathLst>
              <a:path w="3139457" h="5952984">
                <a:moveTo>
                  <a:pt x="0" y="0"/>
                </a:moveTo>
                <a:lnTo>
                  <a:pt x="3139456" y="0"/>
                </a:lnTo>
                <a:lnTo>
                  <a:pt x="3139456" y="5952983"/>
                </a:lnTo>
                <a:lnTo>
                  <a:pt x="0" y="5952983"/>
                </a:lnTo>
                <a:lnTo>
                  <a:pt x="0" y="0"/>
                </a:lnTo>
                <a:close/>
              </a:path>
            </a:pathLst>
          </a:custGeom>
          <a:blipFill>
            <a:blip r:embed="rId5"/>
            <a:stretch>
              <a:fillRect l="-105597" r="-142147"/>
            </a:stretch>
          </a:blipFill>
        </p:spPr>
        <p:txBody>
          <a:bodyPr/>
          <a:lstStyle/>
          <a:p>
            <a:endParaRPr lang="en-US"/>
          </a:p>
        </p:txBody>
      </p:sp>
      <p:sp>
        <p:nvSpPr>
          <p:cNvPr id="12" name="TextBox 12"/>
          <p:cNvSpPr txBox="1"/>
          <p:nvPr/>
        </p:nvSpPr>
        <p:spPr>
          <a:xfrm>
            <a:off x="1028700" y="602712"/>
            <a:ext cx="7394645" cy="683065"/>
          </a:xfrm>
          <a:prstGeom prst="rect">
            <a:avLst/>
          </a:prstGeom>
        </p:spPr>
        <p:txBody>
          <a:bodyPr lIns="0" tIns="0" rIns="0" bIns="0" rtlCol="0" anchor="t">
            <a:spAutoFit/>
          </a:bodyPr>
          <a:lstStyle/>
          <a:p>
            <a:pPr>
              <a:lnSpc>
                <a:spcPts val="5142"/>
              </a:lnSpc>
            </a:pPr>
            <a:r>
              <a:rPr lang="en-US" sz="5142" spc="-149">
                <a:solidFill>
                  <a:srgbClr val="000000"/>
                </a:solidFill>
                <a:latin typeface="Trebuchet MS Bold"/>
              </a:rPr>
              <a:t>Classroom Discussion</a:t>
            </a:r>
          </a:p>
        </p:txBody>
      </p:sp>
      <p:sp>
        <p:nvSpPr>
          <p:cNvPr id="13" name="TextBox 13"/>
          <p:cNvSpPr txBox="1"/>
          <p:nvPr/>
        </p:nvSpPr>
        <p:spPr>
          <a:xfrm>
            <a:off x="1251450" y="9205416"/>
            <a:ext cx="8788192" cy="337185"/>
          </a:xfrm>
          <a:prstGeom prst="rect">
            <a:avLst/>
          </a:prstGeom>
        </p:spPr>
        <p:txBody>
          <a:bodyPr lIns="0" tIns="0" rIns="0" bIns="0" rtlCol="0" anchor="t">
            <a:spAutoFit/>
          </a:bodyPr>
          <a:lstStyle/>
          <a:p>
            <a:pPr>
              <a:lnSpc>
                <a:spcPts val="2400"/>
              </a:lnSpc>
            </a:pPr>
            <a:r>
              <a:rPr lang="en-US" sz="2400" spc="218">
                <a:solidFill>
                  <a:srgbClr val="FFFFFF"/>
                </a:solidFill>
                <a:latin typeface="Trebuchet MS"/>
              </a:rPr>
              <a:t>THE BUSINESS OF SPORTS &amp; ENTERTAINMENT</a:t>
            </a:r>
          </a:p>
        </p:txBody>
      </p:sp>
      <p:sp>
        <p:nvSpPr>
          <p:cNvPr id="14" name="TextBox 14"/>
          <p:cNvSpPr txBox="1"/>
          <p:nvPr/>
        </p:nvSpPr>
        <p:spPr>
          <a:xfrm>
            <a:off x="1073341" y="1919797"/>
            <a:ext cx="10006635" cy="6447406"/>
          </a:xfrm>
          <a:prstGeom prst="rect">
            <a:avLst/>
          </a:prstGeom>
        </p:spPr>
        <p:txBody>
          <a:bodyPr lIns="0" tIns="0" rIns="0" bIns="0" rtlCol="0" anchor="t">
            <a:spAutoFit/>
          </a:bodyPr>
          <a:lstStyle/>
          <a:p>
            <a:pPr>
              <a:lnSpc>
                <a:spcPts val="3920"/>
              </a:lnSpc>
            </a:pPr>
            <a:r>
              <a:rPr lang="en-US" sz="2400" dirty="0">
                <a:solidFill>
                  <a:srgbClr val="000000"/>
                </a:solidFill>
                <a:latin typeface="Trebuchet MS"/>
              </a:rPr>
              <a:t>10) Why is it important for teams to add value for sponsors? What do you think teams are doing to help generate exposure for their jersey partners?  Did you notice any examples in this presentation?</a:t>
            </a:r>
          </a:p>
          <a:p>
            <a:pPr>
              <a:lnSpc>
                <a:spcPts val="3920"/>
              </a:lnSpc>
            </a:pPr>
            <a:endParaRPr lang="en-US" sz="2400" dirty="0">
              <a:solidFill>
                <a:srgbClr val="000000"/>
              </a:solidFill>
              <a:latin typeface="Trebuchet MS"/>
            </a:endParaRPr>
          </a:p>
          <a:p>
            <a:pPr>
              <a:lnSpc>
                <a:spcPts val="3920"/>
              </a:lnSpc>
            </a:pPr>
            <a:r>
              <a:rPr lang="en-US" sz="2400" dirty="0">
                <a:solidFill>
                  <a:srgbClr val="000000"/>
                </a:solidFill>
                <a:latin typeface="Trebuchet MS"/>
              </a:rPr>
              <a:t>11) What are community relations?</a:t>
            </a:r>
          </a:p>
          <a:p>
            <a:pPr>
              <a:lnSpc>
                <a:spcPts val="3920"/>
              </a:lnSpc>
            </a:pPr>
            <a:endParaRPr lang="en-US" sz="2400" dirty="0">
              <a:solidFill>
                <a:srgbClr val="000000"/>
              </a:solidFill>
              <a:latin typeface="Trebuchet MS"/>
            </a:endParaRPr>
          </a:p>
          <a:p>
            <a:pPr>
              <a:lnSpc>
                <a:spcPts val="3920"/>
              </a:lnSpc>
            </a:pPr>
            <a:r>
              <a:rPr lang="en-US" sz="2400" dirty="0">
                <a:solidFill>
                  <a:srgbClr val="000000"/>
                </a:solidFill>
                <a:latin typeface="Trebuchet MS"/>
              </a:rPr>
              <a:t>12) How might teams wearing “City” or “Statement” uniforms provide community relations opportunities?</a:t>
            </a:r>
          </a:p>
          <a:p>
            <a:pPr>
              <a:lnSpc>
                <a:spcPts val="3920"/>
              </a:lnSpc>
            </a:pPr>
            <a:endParaRPr lang="en-US" sz="2400" dirty="0">
              <a:solidFill>
                <a:srgbClr val="000000"/>
              </a:solidFill>
              <a:latin typeface="Trebuchet MS"/>
            </a:endParaRPr>
          </a:p>
          <a:p>
            <a:pPr>
              <a:lnSpc>
                <a:spcPts val="3920"/>
              </a:lnSpc>
            </a:pPr>
            <a:r>
              <a:rPr lang="en-US" sz="2400" dirty="0">
                <a:solidFill>
                  <a:srgbClr val="000000"/>
                </a:solidFill>
                <a:latin typeface="Trebuchet MS"/>
              </a:rPr>
              <a:t>13) What is one example from this presentation of how a team might incorporate elements of community in their branding?</a:t>
            </a:r>
          </a:p>
          <a:p>
            <a:pPr>
              <a:lnSpc>
                <a:spcPts val="3920"/>
              </a:lnSpc>
            </a:pPr>
            <a:endParaRPr lang="en-US" sz="2400" dirty="0">
              <a:solidFill>
                <a:srgbClr val="000000"/>
              </a:solidFill>
              <a:latin typeface="Trebuchet MS"/>
            </a:endParaRPr>
          </a:p>
          <a:p>
            <a:pPr>
              <a:lnSpc>
                <a:spcPts val="3920"/>
              </a:lnSpc>
              <a:spcBef>
                <a:spcPct val="0"/>
              </a:spcBef>
            </a:pPr>
            <a:r>
              <a:rPr lang="en-US" sz="2400" dirty="0">
                <a:solidFill>
                  <a:srgbClr val="000000"/>
                </a:solidFill>
                <a:latin typeface="Trebuchet MS"/>
              </a:rPr>
              <a:t>14) Which uniform was your favorite?  Why?</a:t>
            </a:r>
          </a:p>
        </p:txBody>
      </p:sp>
      <p:sp>
        <p:nvSpPr>
          <p:cNvPr id="15" name="TextBox 15"/>
          <p:cNvSpPr txBox="1"/>
          <p:nvPr/>
        </p:nvSpPr>
        <p:spPr>
          <a:xfrm rot="-5400000">
            <a:off x="12080488" y="4322578"/>
            <a:ext cx="9251865" cy="1621633"/>
          </a:xfrm>
          <a:prstGeom prst="rect">
            <a:avLst/>
          </a:prstGeom>
        </p:spPr>
        <p:txBody>
          <a:bodyPr lIns="0" tIns="0" rIns="0" bIns="0" rtlCol="0" anchor="t">
            <a:spAutoFit/>
          </a:bodyPr>
          <a:lstStyle/>
          <a:p>
            <a:pPr>
              <a:lnSpc>
                <a:spcPts val="12093"/>
              </a:lnSpc>
            </a:pPr>
            <a:r>
              <a:rPr lang="en-US" sz="12093" spc="-919">
                <a:solidFill>
                  <a:srgbClr val="000000"/>
                </a:solidFill>
                <a:latin typeface="Trebuchet MS Bold"/>
              </a:rPr>
              <a:t>Discussion</a:t>
            </a:r>
          </a:p>
        </p:txBody>
      </p:sp>
      <p:sp>
        <p:nvSpPr>
          <p:cNvPr id="16" name="TextBox 16"/>
          <p:cNvSpPr txBox="1"/>
          <p:nvPr/>
        </p:nvSpPr>
        <p:spPr>
          <a:xfrm rot="-5400000">
            <a:off x="15899209" y="7764936"/>
            <a:ext cx="3370093" cy="516562"/>
          </a:xfrm>
          <a:prstGeom prst="rect">
            <a:avLst/>
          </a:prstGeom>
        </p:spPr>
        <p:txBody>
          <a:bodyPr lIns="0" tIns="0" rIns="0" bIns="0" rtlCol="0" anchor="t">
            <a:spAutoFit/>
          </a:bodyPr>
          <a:lstStyle/>
          <a:p>
            <a:pPr>
              <a:lnSpc>
                <a:spcPts val="3837"/>
              </a:lnSpc>
            </a:pPr>
            <a:r>
              <a:rPr lang="en-US" sz="3837">
                <a:solidFill>
                  <a:srgbClr val="000000"/>
                </a:solidFill>
                <a:latin typeface="Trebuchet MS Bold"/>
              </a:rPr>
              <a:t>QUESTIONS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060737" y="1028700"/>
            <a:ext cx="1423818" cy="1423818"/>
          </a:xfrm>
          <a:custGeom>
            <a:avLst/>
            <a:gdLst/>
            <a:ahLst/>
            <a:cxnLst/>
            <a:rect l="l" t="t" r="r" b="b"/>
            <a:pathLst>
              <a:path w="1423818" h="1423818">
                <a:moveTo>
                  <a:pt x="0" y="0"/>
                </a:moveTo>
                <a:lnTo>
                  <a:pt x="1423818" y="0"/>
                </a:lnTo>
                <a:lnTo>
                  <a:pt x="1423818" y="1423818"/>
                </a:lnTo>
                <a:lnTo>
                  <a:pt x="0" y="142381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Freeform 3"/>
          <p:cNvSpPr/>
          <p:nvPr/>
        </p:nvSpPr>
        <p:spPr>
          <a:xfrm flipH="1">
            <a:off x="7570932" y="1028700"/>
            <a:ext cx="1423818" cy="1423818"/>
          </a:xfrm>
          <a:custGeom>
            <a:avLst/>
            <a:gdLst/>
            <a:ahLst/>
            <a:cxnLst/>
            <a:rect l="l" t="t" r="r" b="b"/>
            <a:pathLst>
              <a:path w="1423818" h="1423818">
                <a:moveTo>
                  <a:pt x="1423819" y="0"/>
                </a:moveTo>
                <a:lnTo>
                  <a:pt x="0" y="0"/>
                </a:lnTo>
                <a:lnTo>
                  <a:pt x="0" y="1423818"/>
                </a:lnTo>
                <a:lnTo>
                  <a:pt x="1423819" y="1423818"/>
                </a:lnTo>
                <a:lnTo>
                  <a:pt x="1423819"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flipV="1">
            <a:off x="1060737" y="7854017"/>
            <a:ext cx="1423818" cy="1423818"/>
          </a:xfrm>
          <a:custGeom>
            <a:avLst/>
            <a:gdLst/>
            <a:ahLst/>
            <a:cxnLst/>
            <a:rect l="l" t="t" r="r" b="b"/>
            <a:pathLst>
              <a:path w="1423818" h="1423818">
                <a:moveTo>
                  <a:pt x="0" y="1423818"/>
                </a:moveTo>
                <a:lnTo>
                  <a:pt x="1423818" y="1423818"/>
                </a:lnTo>
                <a:lnTo>
                  <a:pt x="1423818" y="0"/>
                </a:lnTo>
                <a:lnTo>
                  <a:pt x="0" y="0"/>
                </a:lnTo>
                <a:lnTo>
                  <a:pt x="0" y="1423818"/>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5" name="Freeform 5"/>
          <p:cNvSpPr/>
          <p:nvPr/>
        </p:nvSpPr>
        <p:spPr>
          <a:xfrm flipH="1" flipV="1">
            <a:off x="7570932" y="7854017"/>
            <a:ext cx="1423818" cy="1423818"/>
          </a:xfrm>
          <a:custGeom>
            <a:avLst/>
            <a:gdLst/>
            <a:ahLst/>
            <a:cxnLst/>
            <a:rect l="l" t="t" r="r" b="b"/>
            <a:pathLst>
              <a:path w="1423818" h="1423818">
                <a:moveTo>
                  <a:pt x="1423819" y="1423818"/>
                </a:moveTo>
                <a:lnTo>
                  <a:pt x="0" y="1423818"/>
                </a:lnTo>
                <a:lnTo>
                  <a:pt x="0" y="0"/>
                </a:lnTo>
                <a:lnTo>
                  <a:pt x="1423819" y="0"/>
                </a:lnTo>
                <a:lnTo>
                  <a:pt x="1423819" y="1423818"/>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Freeform 6"/>
          <p:cNvSpPr/>
          <p:nvPr/>
        </p:nvSpPr>
        <p:spPr>
          <a:xfrm>
            <a:off x="16933049" y="9258300"/>
            <a:ext cx="652502" cy="688093"/>
          </a:xfrm>
          <a:custGeom>
            <a:avLst/>
            <a:gdLst/>
            <a:ahLst/>
            <a:cxnLst/>
            <a:rect l="l" t="t" r="r" b="b"/>
            <a:pathLst>
              <a:path w="652502" h="688093">
                <a:moveTo>
                  <a:pt x="0" y="0"/>
                </a:moveTo>
                <a:lnTo>
                  <a:pt x="652502" y="0"/>
                </a:lnTo>
                <a:lnTo>
                  <a:pt x="652502" y="688093"/>
                </a:lnTo>
                <a:lnTo>
                  <a:pt x="0" y="688093"/>
                </a:lnTo>
                <a:lnTo>
                  <a:pt x="0" y="0"/>
                </a:lnTo>
                <a:close/>
              </a:path>
            </a:pathLst>
          </a:custGeom>
          <a:blipFill>
            <a:blip r:embed="rId4"/>
            <a:stretch>
              <a:fillRect/>
            </a:stretch>
          </a:blipFill>
        </p:spPr>
        <p:txBody>
          <a:bodyPr/>
          <a:lstStyle/>
          <a:p>
            <a:endParaRPr lang="en-US"/>
          </a:p>
        </p:txBody>
      </p:sp>
      <p:sp>
        <p:nvSpPr>
          <p:cNvPr id="7" name="Freeform 7"/>
          <p:cNvSpPr/>
          <p:nvPr/>
        </p:nvSpPr>
        <p:spPr>
          <a:xfrm>
            <a:off x="1334748" y="1310062"/>
            <a:ext cx="7381736" cy="7702039"/>
          </a:xfrm>
          <a:custGeom>
            <a:avLst/>
            <a:gdLst/>
            <a:ahLst/>
            <a:cxnLst/>
            <a:rect l="l" t="t" r="r" b="b"/>
            <a:pathLst>
              <a:path w="7381736" h="7702039">
                <a:moveTo>
                  <a:pt x="0" y="0"/>
                </a:moveTo>
                <a:lnTo>
                  <a:pt x="7381736" y="0"/>
                </a:lnTo>
                <a:lnTo>
                  <a:pt x="7381736" y="7702039"/>
                </a:lnTo>
                <a:lnTo>
                  <a:pt x="0" y="7702039"/>
                </a:lnTo>
                <a:lnTo>
                  <a:pt x="0" y="0"/>
                </a:lnTo>
                <a:close/>
              </a:path>
            </a:pathLst>
          </a:custGeom>
          <a:blipFill>
            <a:blip r:embed="rId5"/>
            <a:stretch>
              <a:fillRect l="-9318" r="-82030"/>
            </a:stretch>
          </a:blipFill>
        </p:spPr>
        <p:txBody>
          <a:bodyPr/>
          <a:lstStyle/>
          <a:p>
            <a:endParaRPr lang="en-US"/>
          </a:p>
        </p:txBody>
      </p:sp>
      <p:sp>
        <p:nvSpPr>
          <p:cNvPr id="8" name="TextBox 8"/>
          <p:cNvSpPr txBox="1"/>
          <p:nvPr/>
        </p:nvSpPr>
        <p:spPr>
          <a:xfrm>
            <a:off x="10531023" y="3720775"/>
            <a:ext cx="6728277" cy="6103048"/>
          </a:xfrm>
          <a:prstGeom prst="rect">
            <a:avLst/>
          </a:prstGeom>
        </p:spPr>
        <p:txBody>
          <a:bodyPr lIns="0" tIns="0" rIns="0" bIns="0" rtlCol="0" anchor="t">
            <a:spAutoFit/>
          </a:bodyPr>
          <a:lstStyle/>
          <a:p>
            <a:pPr>
              <a:lnSpc>
                <a:spcPts val="3801"/>
              </a:lnSpc>
            </a:pPr>
            <a:r>
              <a:rPr lang="en-US" sz="2452" spc="83">
                <a:solidFill>
                  <a:srgbClr val="000000"/>
                </a:solidFill>
                <a:latin typeface="Trebuchet MS"/>
              </a:rPr>
              <a:t>Back in the day, </a:t>
            </a:r>
            <a:r>
              <a:rPr lang="en-US" sz="2452" u="sng" spc="83">
                <a:solidFill>
                  <a:srgbClr val="000000"/>
                </a:solidFill>
                <a:latin typeface="Trebuchet MS"/>
                <a:hlinkClick r:id="rId6" tooltip="https://cbssports.com/nba/teams/"/>
              </a:rPr>
              <a:t>NBA teams</a:t>
            </a:r>
            <a:r>
              <a:rPr lang="en-US" sz="2452" spc="83">
                <a:solidFill>
                  <a:srgbClr val="000000"/>
                </a:solidFill>
                <a:latin typeface="Trebuchet MS"/>
              </a:rPr>
              <a:t> mostly had just two sets of jerseys, one for home games and another for when they were on the road. Now, the categories are different as "Association" and "Icon" replaced home and away, respectively. Classic jerseys are throwbacks, and City Edition and Statement Edition are alternate jerseys.</a:t>
            </a:r>
          </a:p>
          <a:p>
            <a:pPr>
              <a:lnSpc>
                <a:spcPts val="3801"/>
              </a:lnSpc>
            </a:pPr>
            <a:r>
              <a:rPr lang="en-US" sz="2452" spc="83">
                <a:solidFill>
                  <a:srgbClr val="000000"/>
                </a:solidFill>
                <a:latin typeface="Trebuchet MS"/>
              </a:rPr>
              <a:t>Each uniform has its own unique design, and teams even release a schedule to let fans know when they are going to wear each version.</a:t>
            </a:r>
          </a:p>
          <a:p>
            <a:pPr>
              <a:lnSpc>
                <a:spcPts val="3801"/>
              </a:lnSpc>
            </a:pPr>
            <a:endParaRPr lang="en-US" sz="2452" spc="83">
              <a:solidFill>
                <a:srgbClr val="000000"/>
              </a:solidFill>
              <a:latin typeface="Trebuchet MS"/>
            </a:endParaRPr>
          </a:p>
        </p:txBody>
      </p:sp>
      <p:sp>
        <p:nvSpPr>
          <p:cNvPr id="9" name="TextBox 9"/>
          <p:cNvSpPr txBox="1"/>
          <p:nvPr/>
        </p:nvSpPr>
        <p:spPr>
          <a:xfrm>
            <a:off x="10531023" y="1563944"/>
            <a:ext cx="7756977" cy="1876552"/>
          </a:xfrm>
          <a:prstGeom prst="rect">
            <a:avLst/>
          </a:prstGeom>
        </p:spPr>
        <p:txBody>
          <a:bodyPr lIns="0" tIns="0" rIns="0" bIns="0" rtlCol="0" anchor="t">
            <a:spAutoFit/>
          </a:bodyPr>
          <a:lstStyle/>
          <a:p>
            <a:pPr>
              <a:lnSpc>
                <a:spcPts val="7130"/>
              </a:lnSpc>
            </a:pPr>
            <a:r>
              <a:rPr lang="en-US" sz="7130" spc="648">
                <a:solidFill>
                  <a:srgbClr val="000000"/>
                </a:solidFill>
                <a:latin typeface="Trebuchet MS Bold"/>
              </a:rPr>
              <a:t>NBA x Nike</a:t>
            </a:r>
          </a:p>
          <a:p>
            <a:pPr>
              <a:lnSpc>
                <a:spcPts val="7130"/>
              </a:lnSpc>
            </a:pPr>
            <a:r>
              <a:rPr lang="en-US" sz="7130" spc="648">
                <a:solidFill>
                  <a:srgbClr val="000000"/>
                </a:solidFill>
                <a:latin typeface="Trebuchet MS Bold"/>
              </a:rPr>
              <a:t>City Edition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2425765">
            <a:off x="10522270" y="-1851382"/>
            <a:ext cx="9644795" cy="9644795"/>
          </a:xfrm>
          <a:custGeom>
            <a:avLst/>
            <a:gdLst/>
            <a:ahLst/>
            <a:cxnLst/>
            <a:rect l="l" t="t" r="r" b="b"/>
            <a:pathLst>
              <a:path w="9644795" h="9644795">
                <a:moveTo>
                  <a:pt x="0" y="0"/>
                </a:moveTo>
                <a:lnTo>
                  <a:pt x="9644795" y="0"/>
                </a:lnTo>
                <a:lnTo>
                  <a:pt x="9644795" y="9644795"/>
                </a:lnTo>
                <a:lnTo>
                  <a:pt x="0" y="9644795"/>
                </a:lnTo>
                <a:lnTo>
                  <a:pt x="0" y="0"/>
                </a:lnTo>
                <a:close/>
              </a:path>
            </a:pathLst>
          </a:custGeom>
          <a:blipFill>
            <a:blip r:embed="rId2">
              <a:alphaModFix amt="8999"/>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3" name="Group 3"/>
          <p:cNvGrpSpPr/>
          <p:nvPr/>
        </p:nvGrpSpPr>
        <p:grpSpPr>
          <a:xfrm>
            <a:off x="1702122" y="8240218"/>
            <a:ext cx="7659117" cy="1046037"/>
            <a:chOff x="0" y="0"/>
            <a:chExt cx="1913890" cy="261388"/>
          </a:xfrm>
        </p:grpSpPr>
        <p:sp>
          <p:nvSpPr>
            <p:cNvPr id="4" name="Freeform 4"/>
            <p:cNvSpPr/>
            <p:nvPr/>
          </p:nvSpPr>
          <p:spPr>
            <a:xfrm>
              <a:off x="0" y="0"/>
              <a:ext cx="1913890" cy="261388"/>
            </a:xfrm>
            <a:custGeom>
              <a:avLst/>
              <a:gdLst/>
              <a:ahLst/>
              <a:cxnLst/>
              <a:rect l="l" t="t" r="r" b="b"/>
              <a:pathLst>
                <a:path w="1913890" h="261388">
                  <a:moveTo>
                    <a:pt x="0" y="0"/>
                  </a:moveTo>
                  <a:lnTo>
                    <a:pt x="1913890" y="0"/>
                  </a:lnTo>
                  <a:lnTo>
                    <a:pt x="1913890" y="261388"/>
                  </a:lnTo>
                  <a:lnTo>
                    <a:pt x="0" y="261388"/>
                  </a:lnTo>
                  <a:close/>
                </a:path>
              </a:pathLst>
            </a:custGeom>
            <a:solidFill>
              <a:srgbClr val="FFFFFF">
                <a:alpha val="83922"/>
              </a:srgbClr>
            </a:solidFill>
          </p:spPr>
          <p:txBody>
            <a:bodyPr/>
            <a:lstStyle/>
            <a:p>
              <a:endParaRPr lang="en-US"/>
            </a:p>
          </p:txBody>
        </p:sp>
      </p:grpSp>
      <p:grpSp>
        <p:nvGrpSpPr>
          <p:cNvPr id="5" name="Group 5"/>
          <p:cNvGrpSpPr/>
          <p:nvPr/>
        </p:nvGrpSpPr>
        <p:grpSpPr>
          <a:xfrm>
            <a:off x="14844962" y="5913729"/>
            <a:ext cx="3488285" cy="3807876"/>
            <a:chOff x="0" y="0"/>
            <a:chExt cx="4651047" cy="5077168"/>
          </a:xfrm>
        </p:grpSpPr>
        <p:pic>
          <p:nvPicPr>
            <p:cNvPr id="6" name="Picture 6"/>
            <p:cNvPicPr>
              <a:picLocks noChangeAspect="1"/>
            </p:cNvPicPr>
            <p:nvPr/>
          </p:nvPicPr>
          <p:blipFill>
            <a:blip r:embed="rId4"/>
            <a:srcRect t="6372" b="6372"/>
            <a:stretch>
              <a:fillRect/>
            </a:stretch>
          </p:blipFill>
          <p:spPr>
            <a:xfrm>
              <a:off x="0" y="0"/>
              <a:ext cx="4651047" cy="5077168"/>
            </a:xfrm>
            <a:prstGeom prst="rect">
              <a:avLst/>
            </a:prstGeom>
          </p:spPr>
        </p:pic>
      </p:grpSp>
      <p:sp>
        <p:nvSpPr>
          <p:cNvPr id="7" name="Freeform 7"/>
          <p:cNvSpPr/>
          <p:nvPr/>
        </p:nvSpPr>
        <p:spPr>
          <a:xfrm>
            <a:off x="16606798" y="340607"/>
            <a:ext cx="652502" cy="688093"/>
          </a:xfrm>
          <a:custGeom>
            <a:avLst/>
            <a:gdLst/>
            <a:ahLst/>
            <a:cxnLst/>
            <a:rect l="l" t="t" r="r" b="b"/>
            <a:pathLst>
              <a:path w="652502" h="688093">
                <a:moveTo>
                  <a:pt x="0" y="0"/>
                </a:moveTo>
                <a:lnTo>
                  <a:pt x="652502" y="0"/>
                </a:lnTo>
                <a:lnTo>
                  <a:pt x="652502" y="688093"/>
                </a:lnTo>
                <a:lnTo>
                  <a:pt x="0" y="688093"/>
                </a:lnTo>
                <a:lnTo>
                  <a:pt x="0" y="0"/>
                </a:lnTo>
                <a:close/>
              </a:path>
            </a:pathLst>
          </a:custGeom>
          <a:blipFill>
            <a:blip r:embed="rId5"/>
            <a:stretch>
              <a:fillRect/>
            </a:stretch>
          </a:blipFill>
        </p:spPr>
        <p:txBody>
          <a:bodyPr/>
          <a:lstStyle/>
          <a:p>
            <a:endParaRPr lang="en-US"/>
          </a:p>
        </p:txBody>
      </p:sp>
      <p:sp>
        <p:nvSpPr>
          <p:cNvPr id="8" name="Freeform 8"/>
          <p:cNvSpPr/>
          <p:nvPr/>
        </p:nvSpPr>
        <p:spPr>
          <a:xfrm>
            <a:off x="1281332" y="340607"/>
            <a:ext cx="8500695" cy="4448697"/>
          </a:xfrm>
          <a:custGeom>
            <a:avLst/>
            <a:gdLst/>
            <a:ahLst/>
            <a:cxnLst/>
            <a:rect l="l" t="t" r="r" b="b"/>
            <a:pathLst>
              <a:path w="8500695" h="4448697">
                <a:moveTo>
                  <a:pt x="0" y="0"/>
                </a:moveTo>
                <a:lnTo>
                  <a:pt x="8500696" y="0"/>
                </a:lnTo>
                <a:lnTo>
                  <a:pt x="8500696" y="4448697"/>
                </a:lnTo>
                <a:lnTo>
                  <a:pt x="0" y="4448697"/>
                </a:lnTo>
                <a:lnTo>
                  <a:pt x="0" y="0"/>
                </a:lnTo>
                <a:close/>
              </a:path>
            </a:pathLst>
          </a:custGeom>
          <a:blipFill>
            <a:blip r:embed="rId6"/>
            <a:stretch>
              <a:fillRect/>
            </a:stretch>
          </a:blipFill>
        </p:spPr>
        <p:txBody>
          <a:bodyPr/>
          <a:lstStyle/>
          <a:p>
            <a:endParaRPr lang="en-US"/>
          </a:p>
        </p:txBody>
      </p:sp>
      <p:sp>
        <p:nvSpPr>
          <p:cNvPr id="9" name="Freeform 9"/>
          <p:cNvSpPr/>
          <p:nvPr/>
        </p:nvSpPr>
        <p:spPr>
          <a:xfrm>
            <a:off x="1281332" y="5143500"/>
            <a:ext cx="8400219" cy="4725123"/>
          </a:xfrm>
          <a:custGeom>
            <a:avLst/>
            <a:gdLst/>
            <a:ahLst/>
            <a:cxnLst/>
            <a:rect l="l" t="t" r="r" b="b"/>
            <a:pathLst>
              <a:path w="8400219" h="4725123">
                <a:moveTo>
                  <a:pt x="0" y="0"/>
                </a:moveTo>
                <a:lnTo>
                  <a:pt x="8400219" y="0"/>
                </a:lnTo>
                <a:lnTo>
                  <a:pt x="8400219" y="4725123"/>
                </a:lnTo>
                <a:lnTo>
                  <a:pt x="0" y="4725123"/>
                </a:lnTo>
                <a:lnTo>
                  <a:pt x="0" y="0"/>
                </a:lnTo>
                <a:close/>
              </a:path>
            </a:pathLst>
          </a:custGeom>
          <a:blipFill>
            <a:blip r:embed="rId7"/>
            <a:stretch>
              <a:fillRect/>
            </a:stretch>
          </a:blipFill>
        </p:spPr>
        <p:txBody>
          <a:bodyPr/>
          <a:lstStyle/>
          <a:p>
            <a:endParaRPr lang="en-US"/>
          </a:p>
        </p:txBody>
      </p:sp>
      <p:sp>
        <p:nvSpPr>
          <p:cNvPr id="10" name="TextBox 10"/>
          <p:cNvSpPr txBox="1"/>
          <p:nvPr/>
        </p:nvSpPr>
        <p:spPr>
          <a:xfrm>
            <a:off x="10844583" y="2811619"/>
            <a:ext cx="6801396" cy="3255710"/>
          </a:xfrm>
          <a:prstGeom prst="rect">
            <a:avLst/>
          </a:prstGeom>
        </p:spPr>
        <p:txBody>
          <a:bodyPr lIns="0" tIns="0" rIns="0" bIns="0" rtlCol="0" anchor="t">
            <a:spAutoFit/>
          </a:bodyPr>
          <a:lstStyle/>
          <a:p>
            <a:pPr>
              <a:lnSpc>
                <a:spcPts val="3717"/>
              </a:lnSpc>
            </a:pPr>
            <a:r>
              <a:rPr lang="en-US" sz="2398" spc="81">
                <a:solidFill>
                  <a:srgbClr val="000000"/>
                </a:solidFill>
                <a:latin typeface="Trebuchet MS"/>
              </a:rPr>
              <a:t>With the mantra, “Lift as We Fly”, the Hawks are encouraging fans to come together and lift one another up in the community.  The lower “atl” conveys familiarity and southern hospitality while the numbers represent the city’s down-to-earth demeanor.</a:t>
            </a:r>
          </a:p>
          <a:p>
            <a:pPr>
              <a:lnSpc>
                <a:spcPts val="3717"/>
              </a:lnSpc>
            </a:pPr>
            <a:endParaRPr lang="en-US" sz="2398" spc="81">
              <a:solidFill>
                <a:srgbClr val="000000"/>
              </a:solidFill>
              <a:latin typeface="Trebuchet MS"/>
            </a:endParaRPr>
          </a:p>
        </p:txBody>
      </p:sp>
      <p:sp>
        <p:nvSpPr>
          <p:cNvPr id="11" name="TextBox 11"/>
          <p:cNvSpPr txBox="1"/>
          <p:nvPr/>
        </p:nvSpPr>
        <p:spPr>
          <a:xfrm>
            <a:off x="10844583" y="667576"/>
            <a:ext cx="5898102" cy="1897380"/>
          </a:xfrm>
          <a:prstGeom prst="rect">
            <a:avLst/>
          </a:prstGeom>
        </p:spPr>
        <p:txBody>
          <a:bodyPr lIns="0" tIns="0" rIns="0" bIns="0" rtlCol="0" anchor="t">
            <a:spAutoFit/>
          </a:bodyPr>
          <a:lstStyle/>
          <a:p>
            <a:pPr>
              <a:lnSpc>
                <a:spcPts val="7200"/>
              </a:lnSpc>
            </a:pPr>
            <a:r>
              <a:rPr lang="en-US" sz="7200" spc="655">
                <a:solidFill>
                  <a:srgbClr val="000000"/>
                </a:solidFill>
                <a:latin typeface="Trebuchet MS Bold"/>
              </a:rPr>
              <a:t>atlanta </a:t>
            </a:r>
          </a:p>
          <a:p>
            <a:pPr>
              <a:lnSpc>
                <a:spcPts val="7200"/>
              </a:lnSpc>
            </a:pPr>
            <a:r>
              <a:rPr lang="en-US" sz="7200" spc="655">
                <a:solidFill>
                  <a:srgbClr val="000000"/>
                </a:solidFill>
                <a:latin typeface="Trebuchet MS Bold"/>
              </a:rPr>
              <a:t>hawks</a:t>
            </a:r>
          </a:p>
        </p:txBody>
      </p:sp>
      <p:sp>
        <p:nvSpPr>
          <p:cNvPr id="12" name="TextBox 12"/>
          <p:cNvSpPr txBox="1"/>
          <p:nvPr/>
        </p:nvSpPr>
        <p:spPr>
          <a:xfrm>
            <a:off x="10844583" y="6142187"/>
            <a:ext cx="4362235" cy="3255710"/>
          </a:xfrm>
          <a:prstGeom prst="rect">
            <a:avLst/>
          </a:prstGeom>
        </p:spPr>
        <p:txBody>
          <a:bodyPr lIns="0" tIns="0" rIns="0" bIns="0" rtlCol="0" anchor="t">
            <a:spAutoFit/>
          </a:bodyPr>
          <a:lstStyle/>
          <a:p>
            <a:pPr>
              <a:lnSpc>
                <a:spcPts val="3717"/>
              </a:lnSpc>
            </a:pPr>
            <a:r>
              <a:rPr lang="en-US" sz="2398" spc="81">
                <a:solidFill>
                  <a:srgbClr val="000000"/>
                </a:solidFill>
                <a:latin typeface="Trebuchet MS"/>
              </a:rPr>
              <a:t>The “Heritage Blue” colorway pays homage to Hawks iconic 1968 uniform while “Buttery Brown”  embodies the team’s smooth style on the court and echoes the richness and diversity in Atlanta.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28700" y="634722"/>
            <a:ext cx="5115452" cy="655320"/>
          </a:xfrm>
          <a:prstGeom prst="rect">
            <a:avLst/>
          </a:prstGeom>
        </p:spPr>
        <p:txBody>
          <a:bodyPr lIns="0" tIns="0" rIns="0" bIns="0" rtlCol="0" anchor="t">
            <a:spAutoFit/>
          </a:bodyPr>
          <a:lstStyle/>
          <a:p>
            <a:pPr>
              <a:lnSpc>
                <a:spcPts val="4800"/>
              </a:lnSpc>
            </a:pPr>
            <a:r>
              <a:rPr lang="en-US" sz="4800" spc="331" dirty="0" err="1">
                <a:solidFill>
                  <a:srgbClr val="000000"/>
                </a:solidFill>
                <a:latin typeface="Trebuchet MS Bold"/>
              </a:rPr>
              <a:t>atlanta</a:t>
            </a:r>
            <a:endParaRPr lang="en-US" sz="4800" spc="331" dirty="0">
              <a:solidFill>
                <a:srgbClr val="000000"/>
              </a:solidFill>
              <a:latin typeface="Trebuchet MS Bold"/>
            </a:endParaRPr>
          </a:p>
        </p:txBody>
      </p:sp>
      <p:sp>
        <p:nvSpPr>
          <p:cNvPr id="3" name="TextBox 3"/>
          <p:cNvSpPr txBox="1"/>
          <p:nvPr/>
        </p:nvSpPr>
        <p:spPr>
          <a:xfrm>
            <a:off x="9721907" y="9245917"/>
            <a:ext cx="7537393" cy="655320"/>
          </a:xfrm>
          <a:prstGeom prst="rect">
            <a:avLst/>
          </a:prstGeom>
        </p:spPr>
        <p:txBody>
          <a:bodyPr lIns="0" tIns="0" rIns="0" bIns="0" rtlCol="0" anchor="t">
            <a:spAutoFit/>
          </a:bodyPr>
          <a:lstStyle/>
          <a:p>
            <a:pPr algn="r">
              <a:lnSpc>
                <a:spcPts val="4800"/>
              </a:lnSpc>
            </a:pPr>
            <a:r>
              <a:rPr lang="en-US" sz="4800" spc="1440">
                <a:solidFill>
                  <a:srgbClr val="000000"/>
                </a:solidFill>
                <a:latin typeface="Trebuchet MS Bold"/>
              </a:rPr>
              <a:t>hawks</a:t>
            </a:r>
          </a:p>
        </p:txBody>
      </p:sp>
      <p:grpSp>
        <p:nvGrpSpPr>
          <p:cNvPr id="4" name="Group 4"/>
          <p:cNvGrpSpPr/>
          <p:nvPr/>
        </p:nvGrpSpPr>
        <p:grpSpPr>
          <a:xfrm>
            <a:off x="7575578" y="1381878"/>
            <a:ext cx="13099107" cy="2821179"/>
            <a:chOff x="0" y="0"/>
            <a:chExt cx="2530168" cy="544927"/>
          </a:xfrm>
        </p:grpSpPr>
        <p:sp>
          <p:nvSpPr>
            <p:cNvPr id="5" name="Freeform 5"/>
            <p:cNvSpPr/>
            <p:nvPr/>
          </p:nvSpPr>
          <p:spPr>
            <a:xfrm>
              <a:off x="0" y="0"/>
              <a:ext cx="2530168" cy="544927"/>
            </a:xfrm>
            <a:custGeom>
              <a:avLst/>
              <a:gdLst/>
              <a:ahLst/>
              <a:cxnLst/>
              <a:rect l="l" t="t" r="r" b="b"/>
              <a:pathLst>
                <a:path w="2530168" h="544927">
                  <a:moveTo>
                    <a:pt x="0" y="0"/>
                  </a:moveTo>
                  <a:lnTo>
                    <a:pt x="2530168" y="0"/>
                  </a:lnTo>
                  <a:lnTo>
                    <a:pt x="2530168" y="544927"/>
                  </a:lnTo>
                  <a:lnTo>
                    <a:pt x="0" y="544927"/>
                  </a:lnTo>
                  <a:close/>
                </a:path>
              </a:pathLst>
            </a:custGeom>
            <a:solidFill>
              <a:srgbClr val="777777">
                <a:alpha val="10980"/>
              </a:srgbClr>
            </a:solidFill>
          </p:spPr>
          <p:txBody>
            <a:bodyPr/>
            <a:lstStyle/>
            <a:p>
              <a:endParaRPr lang="en-US"/>
            </a:p>
          </p:txBody>
        </p:sp>
      </p:grpSp>
      <p:grpSp>
        <p:nvGrpSpPr>
          <p:cNvPr id="6" name="Group 6"/>
          <p:cNvGrpSpPr/>
          <p:nvPr/>
        </p:nvGrpSpPr>
        <p:grpSpPr>
          <a:xfrm>
            <a:off x="-3013990" y="6150618"/>
            <a:ext cx="12608393" cy="2821179"/>
            <a:chOff x="0" y="0"/>
            <a:chExt cx="2435384" cy="544927"/>
          </a:xfrm>
        </p:grpSpPr>
        <p:sp>
          <p:nvSpPr>
            <p:cNvPr id="7" name="Freeform 7"/>
            <p:cNvSpPr/>
            <p:nvPr/>
          </p:nvSpPr>
          <p:spPr>
            <a:xfrm>
              <a:off x="0" y="0"/>
              <a:ext cx="2435384" cy="544927"/>
            </a:xfrm>
            <a:custGeom>
              <a:avLst/>
              <a:gdLst/>
              <a:ahLst/>
              <a:cxnLst/>
              <a:rect l="l" t="t" r="r" b="b"/>
              <a:pathLst>
                <a:path w="2435384" h="544927">
                  <a:moveTo>
                    <a:pt x="0" y="0"/>
                  </a:moveTo>
                  <a:lnTo>
                    <a:pt x="2435384" y="0"/>
                  </a:lnTo>
                  <a:lnTo>
                    <a:pt x="2435384" y="544927"/>
                  </a:lnTo>
                  <a:lnTo>
                    <a:pt x="0" y="544927"/>
                  </a:lnTo>
                  <a:close/>
                </a:path>
              </a:pathLst>
            </a:custGeom>
            <a:solidFill>
              <a:srgbClr val="777777">
                <a:alpha val="10980"/>
              </a:srgbClr>
            </a:solidFill>
          </p:spPr>
          <p:txBody>
            <a:bodyPr/>
            <a:lstStyle/>
            <a:p>
              <a:endParaRPr lang="en-US"/>
            </a:p>
          </p:txBody>
        </p:sp>
      </p:grpSp>
      <p:sp>
        <p:nvSpPr>
          <p:cNvPr id="8" name="AutoShape 8"/>
          <p:cNvSpPr/>
          <p:nvPr/>
        </p:nvSpPr>
        <p:spPr>
          <a:xfrm>
            <a:off x="-1140534" y="467250"/>
            <a:ext cx="19428534" cy="0"/>
          </a:xfrm>
          <a:prstGeom prst="line">
            <a:avLst/>
          </a:prstGeom>
          <a:ln w="85725" cap="flat">
            <a:solidFill>
              <a:srgbClr val="000000"/>
            </a:solidFill>
            <a:prstDash val="solid"/>
            <a:headEnd type="none" w="sm" len="sm"/>
            <a:tailEnd type="none" w="sm" len="sm"/>
          </a:ln>
        </p:spPr>
        <p:txBody>
          <a:bodyPr/>
          <a:lstStyle/>
          <a:p>
            <a:endParaRPr lang="en-US"/>
          </a:p>
        </p:txBody>
      </p:sp>
      <p:sp>
        <p:nvSpPr>
          <p:cNvPr id="9" name="AutoShape 9"/>
          <p:cNvSpPr/>
          <p:nvPr/>
        </p:nvSpPr>
        <p:spPr>
          <a:xfrm>
            <a:off x="-507803" y="9901237"/>
            <a:ext cx="19428534" cy="0"/>
          </a:xfrm>
          <a:prstGeom prst="line">
            <a:avLst/>
          </a:prstGeom>
          <a:ln w="85725" cap="flat">
            <a:solidFill>
              <a:srgbClr val="000000"/>
            </a:solidFill>
            <a:prstDash val="solid"/>
            <a:headEnd type="none" w="sm" len="sm"/>
            <a:tailEnd type="none" w="sm" len="sm"/>
          </a:ln>
        </p:spPr>
        <p:txBody>
          <a:bodyPr/>
          <a:lstStyle/>
          <a:p>
            <a:endParaRPr lang="en-US"/>
          </a:p>
        </p:txBody>
      </p:sp>
      <p:sp>
        <p:nvSpPr>
          <p:cNvPr id="10" name="Freeform 10"/>
          <p:cNvSpPr/>
          <p:nvPr/>
        </p:nvSpPr>
        <p:spPr>
          <a:xfrm>
            <a:off x="16606798" y="601949"/>
            <a:ext cx="652502" cy="688093"/>
          </a:xfrm>
          <a:custGeom>
            <a:avLst/>
            <a:gdLst/>
            <a:ahLst/>
            <a:cxnLst/>
            <a:rect l="l" t="t" r="r" b="b"/>
            <a:pathLst>
              <a:path w="652502" h="688093">
                <a:moveTo>
                  <a:pt x="0" y="0"/>
                </a:moveTo>
                <a:lnTo>
                  <a:pt x="652502" y="0"/>
                </a:lnTo>
                <a:lnTo>
                  <a:pt x="652502" y="688093"/>
                </a:lnTo>
                <a:lnTo>
                  <a:pt x="0" y="688093"/>
                </a:lnTo>
                <a:lnTo>
                  <a:pt x="0" y="0"/>
                </a:lnTo>
                <a:close/>
              </a:path>
            </a:pathLst>
          </a:custGeom>
          <a:blipFill>
            <a:blip r:embed="rId3"/>
            <a:stretch>
              <a:fillRect/>
            </a:stretch>
          </a:blipFill>
        </p:spPr>
        <p:txBody>
          <a:bodyPr/>
          <a:lstStyle/>
          <a:p>
            <a:endParaRPr lang="en-US"/>
          </a:p>
        </p:txBody>
      </p:sp>
      <p:pic>
        <p:nvPicPr>
          <p:cNvPr id="11" name="Picture 11"/>
          <p:cNvPicPr>
            <a:picLocks noChangeAspect="1"/>
          </p:cNvPicPr>
          <p:nvPr>
            <a:videoFile r:link="rId1"/>
          </p:nvPr>
        </p:nvPicPr>
        <p:blipFill>
          <a:blip r:embed="rId4"/>
          <a:stretch>
            <a:fillRect/>
          </a:stretch>
        </p:blipFill>
        <p:spPr>
          <a:xfrm>
            <a:off x="2187499" y="1381878"/>
            <a:ext cx="13493191" cy="7589919"/>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65568" y="585273"/>
            <a:ext cx="7934247" cy="9192654"/>
            <a:chOff x="0" y="0"/>
            <a:chExt cx="10578997" cy="12256872"/>
          </a:xfrm>
        </p:grpSpPr>
        <p:pic>
          <p:nvPicPr>
            <p:cNvPr id="3" name="Picture 3"/>
            <p:cNvPicPr>
              <a:picLocks noChangeAspect="1"/>
            </p:cNvPicPr>
            <p:nvPr/>
          </p:nvPicPr>
          <p:blipFill>
            <a:blip r:embed="rId2"/>
            <a:srcRect t="3655" b="3655"/>
            <a:stretch>
              <a:fillRect/>
            </a:stretch>
          </p:blipFill>
          <p:spPr>
            <a:xfrm>
              <a:off x="0" y="0"/>
              <a:ext cx="10578997" cy="12256872"/>
            </a:xfrm>
            <a:prstGeom prst="rect">
              <a:avLst/>
            </a:prstGeom>
          </p:spPr>
        </p:pic>
      </p:grpSp>
      <p:grpSp>
        <p:nvGrpSpPr>
          <p:cNvPr id="4" name="Group 4"/>
          <p:cNvGrpSpPr/>
          <p:nvPr/>
        </p:nvGrpSpPr>
        <p:grpSpPr>
          <a:xfrm>
            <a:off x="8685565" y="585273"/>
            <a:ext cx="3522271" cy="3391489"/>
            <a:chOff x="0" y="0"/>
            <a:chExt cx="4696362" cy="4521985"/>
          </a:xfrm>
        </p:grpSpPr>
        <p:pic>
          <p:nvPicPr>
            <p:cNvPr id="5" name="Picture 5"/>
            <p:cNvPicPr>
              <a:picLocks noChangeAspect="1"/>
            </p:cNvPicPr>
            <p:nvPr/>
          </p:nvPicPr>
          <p:blipFill>
            <a:blip r:embed="rId3"/>
            <a:srcRect t="11485" b="11485"/>
            <a:stretch>
              <a:fillRect/>
            </a:stretch>
          </p:blipFill>
          <p:spPr>
            <a:xfrm>
              <a:off x="0" y="0"/>
              <a:ext cx="4696362" cy="4521985"/>
            </a:xfrm>
            <a:prstGeom prst="rect">
              <a:avLst/>
            </a:prstGeom>
          </p:spPr>
        </p:pic>
      </p:grpSp>
      <p:grpSp>
        <p:nvGrpSpPr>
          <p:cNvPr id="6" name="Group 6"/>
          <p:cNvGrpSpPr/>
          <p:nvPr/>
        </p:nvGrpSpPr>
        <p:grpSpPr>
          <a:xfrm>
            <a:off x="12495581" y="585273"/>
            <a:ext cx="5326852" cy="3372790"/>
            <a:chOff x="0" y="0"/>
            <a:chExt cx="7102469" cy="4497054"/>
          </a:xfrm>
        </p:grpSpPr>
        <p:pic>
          <p:nvPicPr>
            <p:cNvPr id="7" name="Picture 7"/>
            <p:cNvPicPr>
              <a:picLocks noChangeAspect="1"/>
            </p:cNvPicPr>
            <p:nvPr/>
          </p:nvPicPr>
          <p:blipFill>
            <a:blip r:embed="rId4"/>
            <a:srcRect t="24673" b="24673"/>
            <a:stretch>
              <a:fillRect/>
            </a:stretch>
          </p:blipFill>
          <p:spPr>
            <a:xfrm>
              <a:off x="0" y="0"/>
              <a:ext cx="7102469" cy="4497054"/>
            </a:xfrm>
            <a:prstGeom prst="rect">
              <a:avLst/>
            </a:prstGeom>
          </p:spPr>
        </p:pic>
      </p:grpSp>
      <p:grpSp>
        <p:nvGrpSpPr>
          <p:cNvPr id="8" name="Group 8"/>
          <p:cNvGrpSpPr/>
          <p:nvPr/>
        </p:nvGrpSpPr>
        <p:grpSpPr>
          <a:xfrm>
            <a:off x="8685565" y="4217819"/>
            <a:ext cx="6893079" cy="5455958"/>
            <a:chOff x="0" y="0"/>
            <a:chExt cx="9190772" cy="7274611"/>
          </a:xfrm>
        </p:grpSpPr>
        <p:pic>
          <p:nvPicPr>
            <p:cNvPr id="9" name="Picture 9"/>
            <p:cNvPicPr>
              <a:picLocks noChangeAspect="1"/>
            </p:cNvPicPr>
            <p:nvPr/>
          </p:nvPicPr>
          <p:blipFill>
            <a:blip r:embed="rId5"/>
            <a:srcRect t="18339" b="18339"/>
            <a:stretch>
              <a:fillRect/>
            </a:stretch>
          </p:blipFill>
          <p:spPr>
            <a:xfrm>
              <a:off x="0" y="0"/>
              <a:ext cx="9190772" cy="7274611"/>
            </a:xfrm>
            <a:prstGeom prst="rect">
              <a:avLst/>
            </a:prstGeom>
          </p:spPr>
        </p:pic>
      </p:grpSp>
      <p:grpSp>
        <p:nvGrpSpPr>
          <p:cNvPr id="10" name="Group 10"/>
          <p:cNvGrpSpPr/>
          <p:nvPr/>
        </p:nvGrpSpPr>
        <p:grpSpPr>
          <a:xfrm>
            <a:off x="781050" y="5721553"/>
            <a:ext cx="6896100" cy="3536747"/>
            <a:chOff x="0" y="0"/>
            <a:chExt cx="1816257" cy="931489"/>
          </a:xfrm>
        </p:grpSpPr>
        <p:sp>
          <p:nvSpPr>
            <p:cNvPr id="11" name="Freeform 11"/>
            <p:cNvSpPr/>
            <p:nvPr/>
          </p:nvSpPr>
          <p:spPr>
            <a:xfrm>
              <a:off x="0" y="0"/>
              <a:ext cx="1816257" cy="931489"/>
            </a:xfrm>
            <a:custGeom>
              <a:avLst/>
              <a:gdLst/>
              <a:ahLst/>
              <a:cxnLst/>
              <a:rect l="l" t="t" r="r" b="b"/>
              <a:pathLst>
                <a:path w="1816257" h="931489">
                  <a:moveTo>
                    <a:pt x="0" y="0"/>
                  </a:moveTo>
                  <a:lnTo>
                    <a:pt x="1816257" y="0"/>
                  </a:lnTo>
                  <a:lnTo>
                    <a:pt x="1816257" y="931489"/>
                  </a:lnTo>
                  <a:lnTo>
                    <a:pt x="0" y="931489"/>
                  </a:lnTo>
                  <a:close/>
                </a:path>
              </a:pathLst>
            </a:custGeom>
            <a:solidFill>
              <a:srgbClr val="FFFFFF">
                <a:alpha val="84706"/>
              </a:srgbClr>
            </a:solidFill>
          </p:spPr>
          <p:txBody>
            <a:bodyPr/>
            <a:lstStyle/>
            <a:p>
              <a:endParaRPr lang="en-US"/>
            </a:p>
          </p:txBody>
        </p:sp>
        <p:sp>
          <p:nvSpPr>
            <p:cNvPr id="12" name="TextBox 12"/>
            <p:cNvSpPr txBox="1"/>
            <p:nvPr/>
          </p:nvSpPr>
          <p:spPr>
            <a:xfrm>
              <a:off x="0" y="47625"/>
              <a:ext cx="1816257" cy="883864"/>
            </a:xfrm>
            <a:prstGeom prst="rect">
              <a:avLst/>
            </a:prstGeom>
          </p:spPr>
          <p:txBody>
            <a:bodyPr lIns="50800" tIns="50800" rIns="50800" bIns="50800" rtlCol="0" anchor="ctr"/>
            <a:lstStyle/>
            <a:p>
              <a:pPr algn="ctr">
                <a:lnSpc>
                  <a:spcPts val="2597"/>
                </a:lnSpc>
              </a:pPr>
              <a:endParaRPr/>
            </a:p>
          </p:txBody>
        </p:sp>
      </p:grpSp>
      <p:sp>
        <p:nvSpPr>
          <p:cNvPr id="13" name="TextBox 13"/>
          <p:cNvSpPr txBox="1"/>
          <p:nvPr/>
        </p:nvSpPr>
        <p:spPr>
          <a:xfrm rot="-5400000">
            <a:off x="13621729" y="6004962"/>
            <a:ext cx="6348041" cy="1197889"/>
          </a:xfrm>
          <a:prstGeom prst="rect">
            <a:avLst/>
          </a:prstGeom>
        </p:spPr>
        <p:txBody>
          <a:bodyPr lIns="0" tIns="0" rIns="0" bIns="0" rtlCol="0" anchor="t">
            <a:spAutoFit/>
          </a:bodyPr>
          <a:lstStyle/>
          <a:p>
            <a:pPr>
              <a:lnSpc>
                <a:spcPts val="8910"/>
              </a:lnSpc>
            </a:pPr>
            <a:r>
              <a:rPr lang="en-US" sz="8910" spc="-677">
                <a:solidFill>
                  <a:srgbClr val="000000"/>
                </a:solidFill>
                <a:latin typeface="Trebuchet MS Bold"/>
              </a:rPr>
              <a:t>city edition</a:t>
            </a:r>
          </a:p>
        </p:txBody>
      </p:sp>
      <p:sp>
        <p:nvSpPr>
          <p:cNvPr id="14" name="TextBox 14"/>
          <p:cNvSpPr txBox="1"/>
          <p:nvPr/>
        </p:nvSpPr>
        <p:spPr>
          <a:xfrm rot="-5400000">
            <a:off x="14647577" y="6640983"/>
            <a:ext cx="5715440" cy="386998"/>
          </a:xfrm>
          <a:prstGeom prst="rect">
            <a:avLst/>
          </a:prstGeom>
        </p:spPr>
        <p:txBody>
          <a:bodyPr lIns="0" tIns="0" rIns="0" bIns="0" rtlCol="0" anchor="t">
            <a:spAutoFit/>
          </a:bodyPr>
          <a:lstStyle/>
          <a:p>
            <a:pPr>
              <a:lnSpc>
                <a:spcPts val="2861"/>
              </a:lnSpc>
            </a:pPr>
            <a:r>
              <a:rPr lang="en-US" sz="2861">
                <a:solidFill>
                  <a:srgbClr val="000000"/>
                </a:solidFill>
                <a:latin typeface="Trebuchet MS Bold"/>
              </a:rPr>
              <a:t>DESIGNED BY KAWS</a:t>
            </a:r>
          </a:p>
        </p:txBody>
      </p:sp>
      <p:sp>
        <p:nvSpPr>
          <p:cNvPr id="15" name="TextBox 15"/>
          <p:cNvSpPr txBox="1"/>
          <p:nvPr/>
        </p:nvSpPr>
        <p:spPr>
          <a:xfrm>
            <a:off x="1344484" y="7057861"/>
            <a:ext cx="5889450" cy="1829622"/>
          </a:xfrm>
          <a:prstGeom prst="rect">
            <a:avLst/>
          </a:prstGeom>
        </p:spPr>
        <p:txBody>
          <a:bodyPr lIns="0" tIns="0" rIns="0" bIns="0" rtlCol="0" anchor="t">
            <a:spAutoFit/>
          </a:bodyPr>
          <a:lstStyle/>
          <a:p>
            <a:pPr>
              <a:lnSpc>
                <a:spcPts val="3718"/>
              </a:lnSpc>
            </a:pPr>
            <a:r>
              <a:rPr lang="en-US" sz="2399" spc="81">
                <a:solidFill>
                  <a:srgbClr val="000000"/>
                </a:solidFill>
                <a:latin typeface="Trebuchet MS"/>
              </a:rPr>
              <a:t>Designed KAWS, an American artist, the jerseys are a swirl of teal, blue, red, black and gray, with "NETS" in an offset comic book font in front.</a:t>
            </a:r>
          </a:p>
        </p:txBody>
      </p:sp>
      <p:sp>
        <p:nvSpPr>
          <p:cNvPr id="16" name="TextBox 16"/>
          <p:cNvSpPr txBox="1"/>
          <p:nvPr/>
        </p:nvSpPr>
        <p:spPr>
          <a:xfrm>
            <a:off x="1344484" y="6017934"/>
            <a:ext cx="5769233" cy="965468"/>
          </a:xfrm>
          <a:prstGeom prst="rect">
            <a:avLst/>
          </a:prstGeom>
        </p:spPr>
        <p:txBody>
          <a:bodyPr lIns="0" tIns="0" rIns="0" bIns="0" rtlCol="0" anchor="t">
            <a:spAutoFit/>
          </a:bodyPr>
          <a:lstStyle/>
          <a:p>
            <a:pPr>
              <a:lnSpc>
                <a:spcPts val="7260"/>
              </a:lnSpc>
            </a:pPr>
            <a:r>
              <a:rPr lang="en-US" sz="7260" spc="-551" dirty="0" err="1">
                <a:solidFill>
                  <a:srgbClr val="000000"/>
                </a:solidFill>
                <a:latin typeface="Trebuchet MS Bold"/>
              </a:rPr>
              <a:t>brookyln</a:t>
            </a:r>
            <a:r>
              <a:rPr lang="en-US" sz="7260" spc="-551" dirty="0">
                <a:solidFill>
                  <a:srgbClr val="000000"/>
                </a:solidFill>
                <a:latin typeface="Trebuchet MS Bold"/>
              </a:rPr>
              <a:t> nets</a:t>
            </a:r>
          </a:p>
        </p:txBody>
      </p:sp>
      <p:sp>
        <p:nvSpPr>
          <p:cNvPr id="17" name="Freeform 17"/>
          <p:cNvSpPr/>
          <p:nvPr/>
        </p:nvSpPr>
        <p:spPr>
          <a:xfrm>
            <a:off x="16606798" y="340607"/>
            <a:ext cx="652502" cy="688093"/>
          </a:xfrm>
          <a:custGeom>
            <a:avLst/>
            <a:gdLst/>
            <a:ahLst/>
            <a:cxnLst/>
            <a:rect l="l" t="t" r="r" b="b"/>
            <a:pathLst>
              <a:path w="652502" h="688093">
                <a:moveTo>
                  <a:pt x="0" y="0"/>
                </a:moveTo>
                <a:lnTo>
                  <a:pt x="652502" y="0"/>
                </a:lnTo>
                <a:lnTo>
                  <a:pt x="652502" y="688093"/>
                </a:lnTo>
                <a:lnTo>
                  <a:pt x="0" y="688093"/>
                </a:lnTo>
                <a:lnTo>
                  <a:pt x="0" y="0"/>
                </a:lnTo>
                <a:close/>
              </a:path>
            </a:pathLst>
          </a:custGeom>
          <a:blipFill>
            <a:blip r:embed="rId6"/>
            <a:stretch>
              <a:fillRect/>
            </a:stretch>
          </a:blipFill>
        </p:spPr>
        <p:txBody>
          <a:bodyPr/>
          <a:lstStyle/>
          <a:p>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911654" y="1321631"/>
            <a:ext cx="12798044" cy="7560888"/>
            <a:chOff x="0" y="0"/>
            <a:chExt cx="17064059" cy="10081183"/>
          </a:xfrm>
        </p:grpSpPr>
        <p:pic>
          <p:nvPicPr>
            <p:cNvPr id="3" name="Picture 3"/>
            <p:cNvPicPr>
              <a:picLocks noChangeAspect="1"/>
            </p:cNvPicPr>
            <p:nvPr/>
          </p:nvPicPr>
          <p:blipFill>
            <a:blip r:embed="rId2"/>
            <a:srcRect l="2393" r="2393"/>
            <a:stretch>
              <a:fillRect/>
            </a:stretch>
          </p:blipFill>
          <p:spPr>
            <a:xfrm>
              <a:off x="0" y="0"/>
              <a:ext cx="17064059" cy="10081183"/>
            </a:xfrm>
            <a:prstGeom prst="rect">
              <a:avLst/>
            </a:prstGeom>
          </p:spPr>
        </p:pic>
      </p:grpSp>
      <p:sp>
        <p:nvSpPr>
          <p:cNvPr id="4" name="Freeform 4"/>
          <p:cNvSpPr/>
          <p:nvPr/>
        </p:nvSpPr>
        <p:spPr>
          <a:xfrm>
            <a:off x="627059" y="1028700"/>
            <a:ext cx="1423818" cy="1423818"/>
          </a:xfrm>
          <a:custGeom>
            <a:avLst/>
            <a:gdLst/>
            <a:ahLst/>
            <a:cxnLst/>
            <a:rect l="l" t="t" r="r" b="b"/>
            <a:pathLst>
              <a:path w="1423818" h="1423818">
                <a:moveTo>
                  <a:pt x="0" y="0"/>
                </a:moveTo>
                <a:lnTo>
                  <a:pt x="1423818" y="0"/>
                </a:lnTo>
                <a:lnTo>
                  <a:pt x="1423818" y="1423818"/>
                </a:lnTo>
                <a:lnTo>
                  <a:pt x="0" y="142381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5" name="Freeform 5"/>
          <p:cNvSpPr/>
          <p:nvPr/>
        </p:nvSpPr>
        <p:spPr>
          <a:xfrm flipH="1">
            <a:off x="12561580" y="1028700"/>
            <a:ext cx="1423818" cy="1423818"/>
          </a:xfrm>
          <a:custGeom>
            <a:avLst/>
            <a:gdLst/>
            <a:ahLst/>
            <a:cxnLst/>
            <a:rect l="l" t="t" r="r" b="b"/>
            <a:pathLst>
              <a:path w="1423818" h="1423818">
                <a:moveTo>
                  <a:pt x="1423818" y="0"/>
                </a:moveTo>
                <a:lnTo>
                  <a:pt x="0" y="0"/>
                </a:lnTo>
                <a:lnTo>
                  <a:pt x="0" y="1423818"/>
                </a:lnTo>
                <a:lnTo>
                  <a:pt x="1423818" y="1423818"/>
                </a:lnTo>
                <a:lnTo>
                  <a:pt x="1423818"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6" name="Freeform 6"/>
          <p:cNvSpPr/>
          <p:nvPr/>
        </p:nvSpPr>
        <p:spPr>
          <a:xfrm flipV="1">
            <a:off x="627059" y="7716167"/>
            <a:ext cx="1423818" cy="1423818"/>
          </a:xfrm>
          <a:custGeom>
            <a:avLst/>
            <a:gdLst/>
            <a:ahLst/>
            <a:cxnLst/>
            <a:rect l="l" t="t" r="r" b="b"/>
            <a:pathLst>
              <a:path w="1423818" h="1423818">
                <a:moveTo>
                  <a:pt x="0" y="1423818"/>
                </a:moveTo>
                <a:lnTo>
                  <a:pt x="1423818" y="1423818"/>
                </a:lnTo>
                <a:lnTo>
                  <a:pt x="1423818" y="0"/>
                </a:lnTo>
                <a:lnTo>
                  <a:pt x="0" y="0"/>
                </a:lnTo>
                <a:lnTo>
                  <a:pt x="0" y="1423818"/>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7" name="Freeform 7"/>
          <p:cNvSpPr/>
          <p:nvPr/>
        </p:nvSpPr>
        <p:spPr>
          <a:xfrm flipH="1" flipV="1">
            <a:off x="12561580" y="7716167"/>
            <a:ext cx="1423818" cy="1423818"/>
          </a:xfrm>
          <a:custGeom>
            <a:avLst/>
            <a:gdLst/>
            <a:ahLst/>
            <a:cxnLst/>
            <a:rect l="l" t="t" r="r" b="b"/>
            <a:pathLst>
              <a:path w="1423818" h="1423818">
                <a:moveTo>
                  <a:pt x="1423818" y="1423818"/>
                </a:moveTo>
                <a:lnTo>
                  <a:pt x="0" y="1423818"/>
                </a:lnTo>
                <a:lnTo>
                  <a:pt x="0" y="0"/>
                </a:lnTo>
                <a:lnTo>
                  <a:pt x="1423818" y="0"/>
                </a:lnTo>
                <a:lnTo>
                  <a:pt x="1423818" y="1423818"/>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8" name="Freeform 8"/>
          <p:cNvSpPr/>
          <p:nvPr/>
        </p:nvSpPr>
        <p:spPr>
          <a:xfrm>
            <a:off x="16933049" y="9258300"/>
            <a:ext cx="652502" cy="688093"/>
          </a:xfrm>
          <a:custGeom>
            <a:avLst/>
            <a:gdLst/>
            <a:ahLst/>
            <a:cxnLst/>
            <a:rect l="l" t="t" r="r" b="b"/>
            <a:pathLst>
              <a:path w="652502" h="688093">
                <a:moveTo>
                  <a:pt x="0" y="0"/>
                </a:moveTo>
                <a:lnTo>
                  <a:pt x="652502" y="0"/>
                </a:lnTo>
                <a:lnTo>
                  <a:pt x="652502" y="688093"/>
                </a:lnTo>
                <a:lnTo>
                  <a:pt x="0" y="688093"/>
                </a:lnTo>
                <a:lnTo>
                  <a:pt x="0" y="0"/>
                </a:lnTo>
                <a:close/>
              </a:path>
            </a:pathLst>
          </a:custGeom>
          <a:blipFill>
            <a:blip r:embed="rId5"/>
            <a:stretch>
              <a:fillRect/>
            </a:stretch>
          </a:blipFill>
        </p:spPr>
        <p:txBody>
          <a:bodyPr/>
          <a:lstStyle/>
          <a:p>
            <a:endParaRPr lang="en-US"/>
          </a:p>
        </p:txBody>
      </p:sp>
      <p:sp>
        <p:nvSpPr>
          <p:cNvPr id="9" name="TextBox 9"/>
          <p:cNvSpPr txBox="1"/>
          <p:nvPr/>
        </p:nvSpPr>
        <p:spPr>
          <a:xfrm rot="-5400000">
            <a:off x="13361533" y="4867706"/>
            <a:ext cx="6153073" cy="1876552"/>
          </a:xfrm>
          <a:prstGeom prst="rect">
            <a:avLst/>
          </a:prstGeom>
        </p:spPr>
        <p:txBody>
          <a:bodyPr lIns="0" tIns="0" rIns="0" bIns="0" rtlCol="0" anchor="t">
            <a:spAutoFit/>
          </a:bodyPr>
          <a:lstStyle/>
          <a:p>
            <a:pPr>
              <a:lnSpc>
                <a:spcPts val="7130"/>
              </a:lnSpc>
            </a:pPr>
            <a:r>
              <a:rPr lang="en-US" sz="7130" spc="648" dirty="0">
                <a:solidFill>
                  <a:srgbClr val="000000"/>
                </a:solidFill>
                <a:latin typeface="Trebuchet MS Bold"/>
              </a:rPr>
              <a:t>charlotte </a:t>
            </a:r>
          </a:p>
          <a:p>
            <a:pPr>
              <a:lnSpc>
                <a:spcPts val="7130"/>
              </a:lnSpc>
            </a:pPr>
            <a:r>
              <a:rPr lang="en-US" sz="7130" spc="648" dirty="0">
                <a:solidFill>
                  <a:srgbClr val="000000"/>
                </a:solidFill>
                <a:latin typeface="Trebuchet MS Bold"/>
              </a:rPr>
              <a:t>hornets</a:t>
            </a:r>
          </a:p>
        </p:txBody>
      </p:sp>
      <p:sp>
        <p:nvSpPr>
          <p:cNvPr id="10" name="TextBox 10"/>
          <p:cNvSpPr txBox="1"/>
          <p:nvPr/>
        </p:nvSpPr>
        <p:spPr>
          <a:xfrm>
            <a:off x="14630400" y="1421245"/>
            <a:ext cx="3306376" cy="2324482"/>
          </a:xfrm>
          <a:prstGeom prst="rect">
            <a:avLst/>
          </a:prstGeom>
        </p:spPr>
        <p:txBody>
          <a:bodyPr wrap="square" lIns="0" tIns="0" rIns="0" bIns="0" rtlCol="0" anchor="t">
            <a:spAutoFit/>
          </a:bodyPr>
          <a:lstStyle/>
          <a:p>
            <a:pPr>
              <a:lnSpc>
                <a:spcPts val="3720"/>
              </a:lnSpc>
            </a:pPr>
            <a:r>
              <a:rPr lang="en-US" sz="2400" spc="81" dirty="0">
                <a:solidFill>
                  <a:srgbClr val="000000"/>
                </a:solidFill>
                <a:latin typeface="Trebuchet MS"/>
              </a:rPr>
              <a:t>“Buzz City Minted” combines elements from previous versions of the Hornets’ city edition uniforms.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28700" y="617700"/>
            <a:ext cx="5115452" cy="751840"/>
          </a:xfrm>
          <a:prstGeom prst="rect">
            <a:avLst/>
          </a:prstGeom>
        </p:spPr>
        <p:txBody>
          <a:bodyPr lIns="0" tIns="0" rIns="0" bIns="0" rtlCol="0" anchor="t">
            <a:spAutoFit/>
          </a:bodyPr>
          <a:lstStyle/>
          <a:p>
            <a:pPr>
              <a:lnSpc>
                <a:spcPts val="5600"/>
              </a:lnSpc>
            </a:pPr>
            <a:r>
              <a:rPr lang="en-US" sz="5600" spc="386">
                <a:solidFill>
                  <a:srgbClr val="000000"/>
                </a:solidFill>
                <a:latin typeface="Trebuchet MS Bold"/>
              </a:rPr>
              <a:t>charlotte</a:t>
            </a:r>
          </a:p>
        </p:txBody>
      </p:sp>
      <p:sp>
        <p:nvSpPr>
          <p:cNvPr id="3" name="TextBox 3"/>
          <p:cNvSpPr txBox="1"/>
          <p:nvPr/>
        </p:nvSpPr>
        <p:spPr>
          <a:xfrm>
            <a:off x="9721907" y="9162297"/>
            <a:ext cx="7537393" cy="751840"/>
          </a:xfrm>
          <a:prstGeom prst="rect">
            <a:avLst/>
          </a:prstGeom>
        </p:spPr>
        <p:txBody>
          <a:bodyPr lIns="0" tIns="0" rIns="0" bIns="0" rtlCol="0" anchor="t">
            <a:spAutoFit/>
          </a:bodyPr>
          <a:lstStyle/>
          <a:p>
            <a:pPr algn="r">
              <a:lnSpc>
                <a:spcPts val="5600"/>
              </a:lnSpc>
            </a:pPr>
            <a:r>
              <a:rPr lang="en-US" sz="5600" spc="1680">
                <a:solidFill>
                  <a:srgbClr val="000000"/>
                </a:solidFill>
                <a:latin typeface="Trebuchet MS Bold"/>
              </a:rPr>
              <a:t>hornets</a:t>
            </a:r>
          </a:p>
        </p:txBody>
      </p:sp>
      <p:grpSp>
        <p:nvGrpSpPr>
          <p:cNvPr id="4" name="Group 4"/>
          <p:cNvGrpSpPr/>
          <p:nvPr/>
        </p:nvGrpSpPr>
        <p:grpSpPr>
          <a:xfrm>
            <a:off x="7575578" y="1381878"/>
            <a:ext cx="13099107" cy="2821179"/>
            <a:chOff x="0" y="0"/>
            <a:chExt cx="2530168" cy="544927"/>
          </a:xfrm>
        </p:grpSpPr>
        <p:sp>
          <p:nvSpPr>
            <p:cNvPr id="5" name="Freeform 5"/>
            <p:cNvSpPr/>
            <p:nvPr/>
          </p:nvSpPr>
          <p:spPr>
            <a:xfrm>
              <a:off x="0" y="0"/>
              <a:ext cx="2530168" cy="544927"/>
            </a:xfrm>
            <a:custGeom>
              <a:avLst/>
              <a:gdLst/>
              <a:ahLst/>
              <a:cxnLst/>
              <a:rect l="l" t="t" r="r" b="b"/>
              <a:pathLst>
                <a:path w="2530168" h="544927">
                  <a:moveTo>
                    <a:pt x="0" y="0"/>
                  </a:moveTo>
                  <a:lnTo>
                    <a:pt x="2530168" y="0"/>
                  </a:lnTo>
                  <a:lnTo>
                    <a:pt x="2530168" y="544927"/>
                  </a:lnTo>
                  <a:lnTo>
                    <a:pt x="0" y="544927"/>
                  </a:lnTo>
                  <a:close/>
                </a:path>
              </a:pathLst>
            </a:custGeom>
            <a:solidFill>
              <a:srgbClr val="777777">
                <a:alpha val="10980"/>
              </a:srgbClr>
            </a:solidFill>
          </p:spPr>
          <p:txBody>
            <a:bodyPr/>
            <a:lstStyle/>
            <a:p>
              <a:endParaRPr lang="en-US"/>
            </a:p>
          </p:txBody>
        </p:sp>
      </p:grpSp>
      <p:grpSp>
        <p:nvGrpSpPr>
          <p:cNvPr id="6" name="Group 6"/>
          <p:cNvGrpSpPr/>
          <p:nvPr/>
        </p:nvGrpSpPr>
        <p:grpSpPr>
          <a:xfrm>
            <a:off x="-3013990" y="6150618"/>
            <a:ext cx="12608393" cy="2821179"/>
            <a:chOff x="0" y="0"/>
            <a:chExt cx="2435384" cy="544927"/>
          </a:xfrm>
        </p:grpSpPr>
        <p:sp>
          <p:nvSpPr>
            <p:cNvPr id="7" name="Freeform 7"/>
            <p:cNvSpPr/>
            <p:nvPr/>
          </p:nvSpPr>
          <p:spPr>
            <a:xfrm>
              <a:off x="0" y="0"/>
              <a:ext cx="2435384" cy="544927"/>
            </a:xfrm>
            <a:custGeom>
              <a:avLst/>
              <a:gdLst/>
              <a:ahLst/>
              <a:cxnLst/>
              <a:rect l="l" t="t" r="r" b="b"/>
              <a:pathLst>
                <a:path w="2435384" h="544927">
                  <a:moveTo>
                    <a:pt x="0" y="0"/>
                  </a:moveTo>
                  <a:lnTo>
                    <a:pt x="2435384" y="0"/>
                  </a:lnTo>
                  <a:lnTo>
                    <a:pt x="2435384" y="544927"/>
                  </a:lnTo>
                  <a:lnTo>
                    <a:pt x="0" y="544927"/>
                  </a:lnTo>
                  <a:close/>
                </a:path>
              </a:pathLst>
            </a:custGeom>
            <a:solidFill>
              <a:srgbClr val="777777">
                <a:alpha val="10980"/>
              </a:srgbClr>
            </a:solidFill>
          </p:spPr>
          <p:txBody>
            <a:bodyPr/>
            <a:lstStyle/>
            <a:p>
              <a:endParaRPr lang="en-US"/>
            </a:p>
          </p:txBody>
        </p:sp>
      </p:grpSp>
      <p:sp>
        <p:nvSpPr>
          <p:cNvPr id="8" name="AutoShape 8"/>
          <p:cNvSpPr/>
          <p:nvPr/>
        </p:nvSpPr>
        <p:spPr>
          <a:xfrm>
            <a:off x="-1140534" y="467250"/>
            <a:ext cx="19428534" cy="0"/>
          </a:xfrm>
          <a:prstGeom prst="line">
            <a:avLst/>
          </a:prstGeom>
          <a:ln w="85725" cap="flat">
            <a:solidFill>
              <a:srgbClr val="000000"/>
            </a:solidFill>
            <a:prstDash val="solid"/>
            <a:headEnd type="none" w="sm" len="sm"/>
            <a:tailEnd type="none" w="sm" len="sm"/>
          </a:ln>
        </p:spPr>
        <p:txBody>
          <a:bodyPr/>
          <a:lstStyle/>
          <a:p>
            <a:endParaRPr lang="en-US"/>
          </a:p>
        </p:txBody>
      </p:sp>
      <p:sp>
        <p:nvSpPr>
          <p:cNvPr id="9" name="AutoShape 9"/>
          <p:cNvSpPr/>
          <p:nvPr/>
        </p:nvSpPr>
        <p:spPr>
          <a:xfrm>
            <a:off x="-507803" y="9901237"/>
            <a:ext cx="19428534" cy="0"/>
          </a:xfrm>
          <a:prstGeom prst="line">
            <a:avLst/>
          </a:prstGeom>
          <a:ln w="85725" cap="flat">
            <a:solidFill>
              <a:srgbClr val="000000"/>
            </a:solidFill>
            <a:prstDash val="solid"/>
            <a:headEnd type="none" w="sm" len="sm"/>
            <a:tailEnd type="none" w="sm" len="sm"/>
          </a:ln>
        </p:spPr>
        <p:txBody>
          <a:bodyPr/>
          <a:lstStyle/>
          <a:p>
            <a:endParaRPr lang="en-US"/>
          </a:p>
        </p:txBody>
      </p:sp>
      <p:sp>
        <p:nvSpPr>
          <p:cNvPr id="10" name="Freeform 10"/>
          <p:cNvSpPr/>
          <p:nvPr/>
        </p:nvSpPr>
        <p:spPr>
          <a:xfrm>
            <a:off x="16606798" y="601949"/>
            <a:ext cx="652502" cy="688093"/>
          </a:xfrm>
          <a:custGeom>
            <a:avLst/>
            <a:gdLst/>
            <a:ahLst/>
            <a:cxnLst/>
            <a:rect l="l" t="t" r="r" b="b"/>
            <a:pathLst>
              <a:path w="652502" h="688093">
                <a:moveTo>
                  <a:pt x="0" y="0"/>
                </a:moveTo>
                <a:lnTo>
                  <a:pt x="652502" y="0"/>
                </a:lnTo>
                <a:lnTo>
                  <a:pt x="652502" y="688093"/>
                </a:lnTo>
                <a:lnTo>
                  <a:pt x="0" y="688093"/>
                </a:lnTo>
                <a:lnTo>
                  <a:pt x="0" y="0"/>
                </a:lnTo>
                <a:close/>
              </a:path>
            </a:pathLst>
          </a:custGeom>
          <a:blipFill>
            <a:blip r:embed="rId3"/>
            <a:stretch>
              <a:fillRect/>
            </a:stretch>
          </a:blipFill>
        </p:spPr>
        <p:txBody>
          <a:bodyPr/>
          <a:lstStyle/>
          <a:p>
            <a:endParaRPr lang="en-US"/>
          </a:p>
        </p:txBody>
      </p:sp>
      <p:pic>
        <p:nvPicPr>
          <p:cNvPr id="11" name="Picture 11"/>
          <p:cNvPicPr>
            <a:picLocks noChangeAspect="1"/>
          </p:cNvPicPr>
          <p:nvPr>
            <a:videoFile r:link="rId1"/>
          </p:nvPr>
        </p:nvPicPr>
        <p:blipFill>
          <a:blip r:embed="rId4"/>
          <a:stretch>
            <a:fillRect/>
          </a:stretch>
        </p:blipFill>
        <p:spPr>
          <a:xfrm>
            <a:off x="2403743" y="1389008"/>
            <a:ext cx="13480515" cy="7582789"/>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TotalTime>
  <Words>1866</Words>
  <Application>Microsoft Macintosh PowerPoint</Application>
  <PresentationFormat>Custom</PresentationFormat>
  <Paragraphs>197</Paragraphs>
  <Slides>36</Slides>
  <Notes>0</Notes>
  <HiddenSlides>0</HiddenSlides>
  <MMClips>11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36</vt:i4>
      </vt:variant>
    </vt:vector>
  </HeadingPairs>
  <TitlesOfParts>
    <vt:vector size="41" baseType="lpstr">
      <vt:lpstr>Trebuchet MS</vt:lpstr>
      <vt:lpstr>Calibri</vt:lpstr>
      <vt:lpstr>Trebuchet MS Bold</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SportsBiz:  Nike x NBA City Connect 23-24</dc:title>
  <cp:lastModifiedBy>Chris Lindauer</cp:lastModifiedBy>
  <cp:revision>5</cp:revision>
  <dcterms:created xsi:type="dcterms:W3CDTF">2006-08-16T00:00:00Z</dcterms:created>
  <dcterms:modified xsi:type="dcterms:W3CDTF">2023-11-03T01:31:23Z</dcterms:modified>
  <dc:identifier>DAFrdGWUxPY</dc:identifier>
</cp:coreProperties>
</file>