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4"/>
  </p:notes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Lst>
  <p:sldSz cx="18288000" cy="10287000"/>
  <p:notesSz cx="6858000" cy="9144000"/>
  <p:embeddedFontLst>
    <p:embeddedFont>
      <p:font typeface="Bodoni MT" panose="02070603080606020203" pitchFamily="18" charset="77"/>
      <p:regular r:id="rId55"/>
      <p:bold r:id="rId56"/>
      <p:italic r:id="rId57"/>
      <p:boldItalic r:id="rId58"/>
    </p:embeddedFont>
    <p:embeddedFont>
      <p:font typeface="Calibri" panose="020F0502020204030204" pitchFamily="34" charset="0"/>
      <p:regular r:id="rId59"/>
      <p:bold r:id="rId60"/>
      <p:italic r:id="rId61"/>
      <p:boldItalic r:id="rId62"/>
    </p:embeddedFont>
    <p:embeddedFont>
      <p:font typeface="Canva Sans" panose="020B0503030501040103" pitchFamily="34" charset="0"/>
      <p:regular r:id="rId63"/>
    </p:embeddedFont>
    <p:embeddedFont>
      <p:font typeface="Canva Sans Italics" panose="020B0503030501040103" pitchFamily="34" charset="0"/>
      <p:regular r:id="rId64"/>
      <p:italic r:id="rId65"/>
    </p:embeddedFont>
    <p:embeddedFont>
      <p:font typeface="EFCO Brookshire" pitchFamily="2" charset="0"/>
      <p:regular r:id="rId66"/>
    </p:embeddedFont>
    <p:embeddedFont>
      <p:font typeface="Lucida Sans" panose="020B0602030504020204" pitchFamily="34" charset="77"/>
      <p:regular r:id="rId67"/>
      <p:bold r:id="rId68"/>
      <p:italic r:id="rId69"/>
      <p:boldItalic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558" autoAdjust="0"/>
  </p:normalViewPr>
  <p:slideViewPr>
    <p:cSldViewPr>
      <p:cViewPr varScale="1">
        <p:scale>
          <a:sx n="80" d="100"/>
          <a:sy n="80" d="100"/>
        </p:scale>
        <p:origin x="824" y="216"/>
      </p:cViewPr>
      <p:guideLst>
        <p:guide orient="horz" pos="2160"/>
        <p:guide pos="576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9.fntdata"/><Relationship Id="rId68"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font" Target="fonts/font12.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1.fntdata"/><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6602DE-FB81-7C4B-AE51-ECAA40EB5416}" type="datetimeFigureOut">
              <a:rPr lang="en-US" smtClean="0"/>
              <a:t>12/8/23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3FA747-D9BC-414C-81E3-9F51A82357EC}" type="slidenum">
              <a:rPr lang="en-US" smtClean="0"/>
              <a:t>‹#›</a:t>
            </a:fld>
            <a:endParaRPr lang="en-US"/>
          </a:p>
        </p:txBody>
      </p:sp>
    </p:spTree>
    <p:extLst>
      <p:ext uri="{BB962C8B-B14F-4D97-AF65-F5344CB8AC3E}">
        <p14:creationId xmlns:p14="http://schemas.microsoft.com/office/powerpoint/2010/main" val="4228181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3FA747-D9BC-414C-81E3-9F51A82357EC}" type="slidenum">
              <a:rPr lang="en-US" smtClean="0"/>
              <a:t>9</a:t>
            </a:fld>
            <a:endParaRPr lang="en-US"/>
          </a:p>
        </p:txBody>
      </p:sp>
    </p:spTree>
    <p:extLst>
      <p:ext uri="{BB962C8B-B14F-4D97-AF65-F5344CB8AC3E}">
        <p14:creationId xmlns:p14="http://schemas.microsoft.com/office/powerpoint/2010/main" val="496901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12/8/23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12/8/23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news.bk.com/blog-posts/tis-the-cheeson-burger-king-r-celebrates-the-holidays-with-31-days-of-deals-and-the-return-of-two-fan-favorites" TargetMode="Externa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8.svg"/><Relationship Id="rId7"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0.png"/><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5.sv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hyperlink" Target="https://newsroom.chipotle.com/2023-11-29-CHIPOTLE-DRIVES-HOLIDAY-GIFTING-TO-NEXT-LEVEL-WITH-FAN-INSPIRED-CAR-NAPKIN-HOLDER-AND-MYSTERY-TEE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2.png"/><Relationship Id="rId2" Type="http://schemas.openxmlformats.org/officeDocument/2006/relationships/hyperlink" Target="https://www.mediapost.com/publications/article/391647/turo-warner-brothers-partner-for-elf-promotion.html?edition=132553" TargetMode="Externa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8.svg"/><Relationship Id="rId7" Type="http://schemas.openxmlformats.org/officeDocument/2006/relationships/image" Target="../media/image3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0.png"/><Relationship Id="rId10" Type="http://schemas.openxmlformats.org/officeDocument/2006/relationships/image" Target="../media/image41.png"/><Relationship Id="rId4" Type="http://schemas.openxmlformats.org/officeDocument/2006/relationships/image" Target="../media/image4.pn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2.png"/><Relationship Id="rId4" Type="http://schemas.openxmlformats.org/officeDocument/2006/relationships/hyperlink" Target="https://www.youtube.com/watch?v=qckh0LmUoUI"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hyperlink" Target="https://www.prnewswire.com/news-releases/dominos-is-plowing-for-pizza-snowy-roads-shouldnt-get-in-the-way-of-hot-pizza-302003913.html" TargetMode="External"/><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4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www.evergreenhills.com" TargetMode="External"/><Relationship Id="rId7" Type="http://schemas.openxmlformats.org/officeDocument/2006/relationships/image" Target="../media/image25.svg"/><Relationship Id="rId2" Type="http://schemas.openxmlformats.org/officeDocument/2006/relationships/slideLayout" Target="../slideLayouts/slideLayout7.xml"/><Relationship Id="rId1" Type="http://schemas.openxmlformats.org/officeDocument/2006/relationships/video" Target="https://www.youtube.com/embed/6ybuVDUKJlc?feature=oembed" TargetMode="External"/><Relationship Id="rId6" Type="http://schemas.openxmlformats.org/officeDocument/2006/relationships/image" Target="../media/image24.png"/><Relationship Id="rId5" Type="http://schemas.openxmlformats.org/officeDocument/2006/relationships/image" Target="../media/image2.png"/><Relationship Id="rId4" Type="http://schemas.openxmlformats.org/officeDocument/2006/relationships/hyperlink" Target="https://www.youtube.com/watch?v=6ybuVDUKJlc" TargetMode="External"/><Relationship Id="rId9"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8.png"/><Relationship Id="rId4" Type="http://schemas.openxmlformats.org/officeDocument/2006/relationships/hyperlink" Target="https://youtu.be/R_zROjU1mxU"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hyperlink" Target="https://us.coca-cola.com/holiday/coke-holiday-recipes?mc_id=se_ko_cli_goog_201991&amp;gclid=Cj0KCQiAkMGcBhCSARIsAIW6d0DHPapejDgEaonZwbh8V3NMwcvsEMhOvEJuctCdco5mJMvjFx89GMQaApZBEALw_wcB&amp;gclsrc=aw.ds" TargetMode="External"/><Relationship Id="rId4" Type="http://schemas.openxmlformats.org/officeDocument/2006/relationships/hyperlink" Target="https://us.coca-cola.com/store/?mc_id=se_ko_cli_goog_201991&amp;gclid=Cj0KCQiAkMGcBhCSARIsAIW6d0CnYnlXewXRCVYZWd_Q9AbraR9XgRsdiA2jUPmV8e5DU8gBDYGddLIaAsOJEALw_wcB&amp;gclsrc=aw.d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hyperlink" Target="https://www.createrealmagic.com" TargetMode="External"/><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3.png"/><Relationship Id="rId4" Type="http://schemas.openxmlformats.org/officeDocument/2006/relationships/hyperlink" Target="https://us.coca-cola.com/holiday-hub/caravan"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8" Type="http://schemas.openxmlformats.org/officeDocument/2006/relationships/hyperlink" Target="https://www.youtube.com/watch?app=desktop&amp;v=zDVQ3he7lVA" TargetMode="External"/><Relationship Id="rId3" Type="http://schemas.openxmlformats.org/officeDocument/2006/relationships/slideLayout" Target="../slideLayouts/slideLayout7.xml"/><Relationship Id="rId7" Type="http://schemas.openxmlformats.org/officeDocument/2006/relationships/hyperlink" Target="https://www.youtube.com/watch?v=LMH5-IHrras" TargetMode="External"/><Relationship Id="rId2" Type="http://schemas.openxmlformats.org/officeDocument/2006/relationships/video" Target="https://www.youtube.com/embed/zDVQ3he7lVA?feature=oembed" TargetMode="External"/><Relationship Id="rId1" Type="http://schemas.openxmlformats.org/officeDocument/2006/relationships/video" Target="https://www.youtube.com/embed/LMH5-IHrras?feature=oembed" TargetMode="External"/><Relationship Id="rId6" Type="http://schemas.openxmlformats.org/officeDocument/2006/relationships/image" Target="../media/image9.png"/><Relationship Id="rId11" Type="http://schemas.openxmlformats.org/officeDocument/2006/relationships/image" Target="../media/image56.jpeg"/><Relationship Id="rId5" Type="http://schemas.openxmlformats.org/officeDocument/2006/relationships/image" Target="../media/image25.svg"/><Relationship Id="rId10" Type="http://schemas.openxmlformats.org/officeDocument/2006/relationships/image" Target="../media/image55.jpeg"/><Relationship Id="rId4" Type="http://schemas.openxmlformats.org/officeDocument/2006/relationships/image" Target="../media/image24.png"/><Relationship Id="rId9"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7.jpeg"/><Relationship Id="rId2" Type="http://schemas.openxmlformats.org/officeDocument/2006/relationships/slideLayout" Target="../slideLayouts/slideLayout7.xml"/><Relationship Id="rId1" Type="http://schemas.openxmlformats.org/officeDocument/2006/relationships/video" Target="https://www.youtube.com/embed/jmF0bOCa_4Q?feature=oembed" TargetMode="Externa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hyperlink" Target="https://www.youtube.com/watch?v=jmF0bOCa_4Q"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youtu.be/znIyaGS5BNc" TargetMode="External"/><Relationship Id="rId7" Type="http://schemas.openxmlformats.org/officeDocument/2006/relationships/image" Target="../media/image58.jpeg"/><Relationship Id="rId2" Type="http://schemas.openxmlformats.org/officeDocument/2006/relationships/slideLayout" Target="../slideLayouts/slideLayout7.xml"/><Relationship Id="rId1" Type="http://schemas.openxmlformats.org/officeDocument/2006/relationships/video" Target="https://www.youtube.com/embed/znIyaGS5BNc?feature=oembed" TargetMode="External"/><Relationship Id="rId6" Type="http://schemas.openxmlformats.org/officeDocument/2006/relationships/image" Target="../media/image2.png"/><Relationship Id="rId5" Type="http://schemas.openxmlformats.org/officeDocument/2006/relationships/image" Target="../media/image25.svg"/><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hyperlink" Target="https://www.youtube.com/watch?v=xJAwluDKovg" TargetMode="Externa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ideo" Target="https://www.youtube.com/embed/xJAwluDKovg?feature=oembed" TargetMode="External"/><Relationship Id="rId6" Type="http://schemas.openxmlformats.org/officeDocument/2006/relationships/image" Target="../media/image9.png"/><Relationship Id="rId5" Type="http://schemas.openxmlformats.org/officeDocument/2006/relationships/image" Target="../media/image25.svg"/><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2.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svg"/><Relationship Id="rId7"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hyperlink" Target="https://coffeeatthree.com/starbucks-holiday-drinks/" TargetMode="External"/><Relationship Id="rId4" Type="http://schemas.openxmlformats.org/officeDocument/2006/relationships/image" Target="../media/image9.png"/><Relationship Id="rId9" Type="http://schemas.openxmlformats.org/officeDocument/2006/relationships/hyperlink" Target="https://stories.starbucks.com/stories/2023/a-sneak-peek-of-starbucks-holiday-cups/"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5.png"/><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5.svg"/><Relationship Id="rId4" Type="http://schemas.openxmlformats.org/officeDocument/2006/relationships/image" Target="../media/image24.pn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5.png"/><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5.svg"/><Relationship Id="rId4" Type="http://schemas.openxmlformats.org/officeDocument/2006/relationships/image" Target="../media/image24.png"/></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4.png"/><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5.svg"/><Relationship Id="rId4" Type="http://schemas.openxmlformats.org/officeDocument/2006/relationships/image" Target="../media/image24.png"/></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5.png"/><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5.svg"/><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5.png"/><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5.svg"/><Relationship Id="rId4" Type="http://schemas.openxmlformats.org/officeDocument/2006/relationships/image" Target="../media/image24.png"/></Relationships>
</file>

<file path=ppt/slides/_rels/slide4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9.png"/></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5.png"/><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5.svg"/><Relationship Id="rId4" Type="http://schemas.openxmlformats.org/officeDocument/2006/relationships/image" Target="../media/image24.png"/></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5.png"/><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5.svg"/><Relationship Id="rId4" Type="http://schemas.openxmlformats.org/officeDocument/2006/relationships/image" Target="../media/image24.png"/></Relationships>
</file>

<file path=ppt/slides/_rels/slide4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hyperlink" Target="https://news.dunkindonuts.com/news/holiday-menu-2023" TargetMode="External"/><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0.png"/></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0.png"/></Relationships>
</file>

<file path=ppt/slides/_rels/slide5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hyperlink" Target="https://stories.starbucks.com/red-cup-da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A862771F-D643-7DBF-7EEA-367C2DD16A36}"/>
              </a:ext>
            </a:extLst>
          </p:cNvPr>
          <p:cNvGrpSpPr/>
          <p:nvPr/>
        </p:nvGrpSpPr>
        <p:grpSpPr>
          <a:xfrm>
            <a:off x="0" y="0"/>
            <a:ext cx="18288000" cy="10287000"/>
            <a:chOff x="0" y="0"/>
            <a:chExt cx="4816593" cy="2709333"/>
          </a:xfrm>
        </p:grpSpPr>
        <p:sp>
          <p:nvSpPr>
            <p:cNvPr id="9" name="Freeform 3">
              <a:extLst>
                <a:ext uri="{FF2B5EF4-FFF2-40B4-BE49-F238E27FC236}">
                  <a16:creationId xmlns:a16="http://schemas.microsoft.com/office/drawing/2014/main" id="{D61D99A8-E18D-FAB2-135B-8CD67FB8493F}"/>
                </a:ext>
              </a:extLst>
            </p:cNvPr>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1B2C51"/>
            </a:solidFill>
          </p:spPr>
          <p:txBody>
            <a:bodyPr/>
            <a:lstStyle/>
            <a:p>
              <a:endParaRPr lang="en-US"/>
            </a:p>
          </p:txBody>
        </p:sp>
        <p:sp>
          <p:nvSpPr>
            <p:cNvPr id="10" name="TextBox 4">
              <a:extLst>
                <a:ext uri="{FF2B5EF4-FFF2-40B4-BE49-F238E27FC236}">
                  <a16:creationId xmlns:a16="http://schemas.microsoft.com/office/drawing/2014/main" id="{E4BFBE9F-F9FD-9072-953C-946B347D886C}"/>
                </a:ext>
              </a:extLst>
            </p:cNvPr>
            <p:cNvSpPr txBox="1"/>
            <p:nvPr/>
          </p:nvSpPr>
          <p:spPr>
            <a:xfrm>
              <a:off x="0" y="0"/>
              <a:ext cx="4816593" cy="2709333"/>
            </a:xfrm>
            <a:prstGeom prst="rect">
              <a:avLst/>
            </a:prstGeom>
          </p:spPr>
          <p:txBody>
            <a:bodyPr lIns="50800" tIns="50800" rIns="50800" bIns="50800" rtlCol="0" anchor="ctr"/>
            <a:lstStyle/>
            <a:p>
              <a:pPr algn="ctr">
                <a:lnSpc>
                  <a:spcPts val="2759"/>
                </a:lnSpc>
              </a:pPr>
              <a:endParaRPr/>
            </a:p>
          </p:txBody>
        </p:sp>
      </p:grpSp>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0000"/>
            </a:blip>
            <a:stretch>
              <a:fillRect l="-3958" t="-68605" r="-2916" b="-21394"/>
            </a:stretch>
          </a:blipFill>
        </p:spPr>
        <p:txBody>
          <a:bodyPr/>
          <a:lstStyle/>
          <a:p>
            <a:endParaRPr lang="en-US" dirty="0"/>
          </a:p>
        </p:txBody>
      </p:sp>
      <p:sp>
        <p:nvSpPr>
          <p:cNvPr id="3" name="TextBox 3"/>
          <p:cNvSpPr txBox="1"/>
          <p:nvPr/>
        </p:nvSpPr>
        <p:spPr>
          <a:xfrm>
            <a:off x="5445872" y="6275654"/>
            <a:ext cx="7384171" cy="1527175"/>
          </a:xfrm>
          <a:prstGeom prst="rect">
            <a:avLst/>
          </a:prstGeom>
        </p:spPr>
        <p:txBody>
          <a:bodyPr lIns="0" tIns="0" rIns="0" bIns="0" rtlCol="0" anchor="t">
            <a:spAutoFit/>
          </a:bodyPr>
          <a:lstStyle/>
          <a:p>
            <a:pPr algn="ctr">
              <a:lnSpc>
                <a:spcPts val="4024"/>
              </a:lnSpc>
            </a:pPr>
            <a:r>
              <a:rPr lang="en-US" sz="3200" dirty="0">
                <a:solidFill>
                  <a:schemeClr val="bg1"/>
                </a:solidFill>
                <a:effectLst>
                  <a:outerShdw blurRad="38100" dist="38100" dir="2700000" algn="tl">
                    <a:srgbClr val="000000">
                      <a:alpha val="43137"/>
                    </a:srgbClr>
                  </a:outerShdw>
                </a:effectLst>
                <a:latin typeface="Lucida Sans" panose="020B0602030504020204" pitchFamily="34" charset="77"/>
              </a:rPr>
              <a:t>How are businesses and brands promoting their products and services this holiday season?</a:t>
            </a:r>
          </a:p>
        </p:txBody>
      </p:sp>
      <p:sp>
        <p:nvSpPr>
          <p:cNvPr id="4" name="TextBox 4"/>
          <p:cNvSpPr txBox="1"/>
          <p:nvPr/>
        </p:nvSpPr>
        <p:spPr>
          <a:xfrm>
            <a:off x="3124200" y="2247900"/>
            <a:ext cx="12027515" cy="4050829"/>
          </a:xfrm>
          <a:prstGeom prst="rect">
            <a:avLst/>
          </a:prstGeom>
        </p:spPr>
        <p:txBody>
          <a:bodyPr lIns="0" tIns="0" rIns="0" bIns="0" rtlCol="0" anchor="t">
            <a:spAutoFit/>
          </a:bodyPr>
          <a:lstStyle/>
          <a:p>
            <a:pPr algn="ctr">
              <a:lnSpc>
                <a:spcPts val="15349"/>
              </a:lnSpc>
            </a:pPr>
            <a:r>
              <a:rPr lang="en-US" sz="17246" dirty="0">
                <a:solidFill>
                  <a:srgbClr val="DB0000"/>
                </a:solidFill>
                <a:effectLst>
                  <a:outerShdw blurRad="38100" dist="38100" dir="2700000" algn="tl">
                    <a:srgbClr val="000000">
                      <a:alpha val="43137"/>
                    </a:srgbClr>
                  </a:outerShdw>
                </a:effectLst>
                <a:latin typeface="EFCO Brookshire"/>
              </a:rPr>
              <a:t>Holiday</a:t>
            </a:r>
          </a:p>
          <a:p>
            <a:pPr algn="ctr">
              <a:lnSpc>
                <a:spcPts val="15349"/>
              </a:lnSpc>
            </a:pPr>
            <a:r>
              <a:rPr lang="en-US" sz="17246" dirty="0">
                <a:solidFill>
                  <a:srgbClr val="DB0000"/>
                </a:solidFill>
                <a:effectLst>
                  <a:outerShdw blurRad="38100" dist="38100" dir="2700000" algn="tl">
                    <a:srgbClr val="000000">
                      <a:alpha val="43137"/>
                    </a:srgbClr>
                  </a:outerShdw>
                </a:effectLst>
                <a:latin typeface="EFCO Brookshire"/>
              </a:rPr>
              <a:t>Marketing</a:t>
            </a:r>
          </a:p>
        </p:txBody>
      </p:sp>
      <p:sp>
        <p:nvSpPr>
          <p:cNvPr id="11" name="Freeform 7">
            <a:extLst>
              <a:ext uri="{FF2B5EF4-FFF2-40B4-BE49-F238E27FC236}">
                <a16:creationId xmlns:a16="http://schemas.microsoft.com/office/drawing/2014/main" id="{5689DF80-90B9-1F3D-7CDF-56804AB71A6E}"/>
              </a:ext>
            </a:extLst>
          </p:cNvPr>
          <p:cNvSpPr/>
          <p:nvPr/>
        </p:nvSpPr>
        <p:spPr>
          <a:xfrm>
            <a:off x="8146507" y="8362685"/>
            <a:ext cx="1982899" cy="1294355"/>
          </a:xfrm>
          <a:custGeom>
            <a:avLst/>
            <a:gdLst/>
            <a:ahLst/>
            <a:cxnLst/>
            <a:rect l="l" t="t" r="r" b="b"/>
            <a:pathLst>
              <a:path w="937787" h="612149">
                <a:moveTo>
                  <a:pt x="0" y="0"/>
                </a:moveTo>
                <a:lnTo>
                  <a:pt x="937787" y="0"/>
                </a:lnTo>
                <a:lnTo>
                  <a:pt x="937787" y="612149"/>
                </a:lnTo>
                <a:lnTo>
                  <a:pt x="0" y="612149"/>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B2C51"/>
        </a:solidFill>
        <a:effectLst/>
      </p:bgPr>
    </p:bg>
    <p:spTree>
      <p:nvGrpSpPr>
        <p:cNvPr id="1" name=""/>
        <p:cNvGrpSpPr/>
        <p:nvPr/>
      </p:nvGrpSpPr>
      <p:grpSpPr>
        <a:xfrm>
          <a:off x="0" y="0"/>
          <a:ext cx="0" cy="0"/>
          <a:chOff x="0" y="0"/>
          <a:chExt cx="0" cy="0"/>
        </a:xfrm>
      </p:grpSpPr>
      <p:sp>
        <p:nvSpPr>
          <p:cNvPr id="2" name="AutoShape 2"/>
          <p:cNvSpPr/>
          <p:nvPr/>
        </p:nvSpPr>
        <p:spPr>
          <a:xfrm>
            <a:off x="0" y="0"/>
            <a:ext cx="8613940" cy="10287000"/>
          </a:xfrm>
          <a:prstGeom prst="rect">
            <a:avLst/>
          </a:prstGeom>
          <a:solidFill>
            <a:srgbClr val="C7EBFF"/>
          </a:solidFill>
        </p:spPr>
        <p:txBody>
          <a:bodyPr/>
          <a:lstStyle/>
          <a:p>
            <a:endParaRPr lang="en-US"/>
          </a:p>
        </p:txBody>
      </p:sp>
      <p:sp>
        <p:nvSpPr>
          <p:cNvPr id="3" name="Freeform 3"/>
          <p:cNvSpPr/>
          <p:nvPr/>
        </p:nvSpPr>
        <p:spPr>
          <a:xfrm>
            <a:off x="17259300" y="9543199"/>
            <a:ext cx="937787" cy="612149"/>
          </a:xfrm>
          <a:custGeom>
            <a:avLst/>
            <a:gdLst/>
            <a:ahLst/>
            <a:cxnLst/>
            <a:rect l="l" t="t" r="r" b="b"/>
            <a:pathLst>
              <a:path w="937787" h="612149">
                <a:moveTo>
                  <a:pt x="0" y="0"/>
                </a:moveTo>
                <a:lnTo>
                  <a:pt x="937787" y="0"/>
                </a:lnTo>
                <a:lnTo>
                  <a:pt x="937787" y="612149"/>
                </a:lnTo>
                <a:lnTo>
                  <a:pt x="0" y="612149"/>
                </a:lnTo>
                <a:lnTo>
                  <a:pt x="0" y="0"/>
                </a:lnTo>
                <a:close/>
              </a:path>
            </a:pathLst>
          </a:custGeom>
          <a:blipFill>
            <a:blip r:embed="rId2"/>
            <a:stretch>
              <a:fillRect/>
            </a:stretch>
          </a:blipFill>
        </p:spPr>
        <p:txBody>
          <a:bodyPr/>
          <a:lstStyle/>
          <a:p>
            <a:endParaRPr lang="en-US"/>
          </a:p>
        </p:txBody>
      </p:sp>
      <p:sp>
        <p:nvSpPr>
          <p:cNvPr id="4" name="Freeform 4"/>
          <p:cNvSpPr/>
          <p:nvPr/>
        </p:nvSpPr>
        <p:spPr>
          <a:xfrm>
            <a:off x="-219787" y="0"/>
            <a:ext cx="9423459" cy="10287000"/>
          </a:xfrm>
          <a:custGeom>
            <a:avLst/>
            <a:gdLst/>
            <a:ahLst/>
            <a:cxnLst/>
            <a:rect l="l" t="t" r="r" b="b"/>
            <a:pathLst>
              <a:path w="9423459" h="10287000">
                <a:moveTo>
                  <a:pt x="0" y="0"/>
                </a:moveTo>
                <a:lnTo>
                  <a:pt x="9423459" y="0"/>
                </a:lnTo>
                <a:lnTo>
                  <a:pt x="9423459" y="10287000"/>
                </a:lnTo>
                <a:lnTo>
                  <a:pt x="0" y="10287000"/>
                </a:lnTo>
                <a:lnTo>
                  <a:pt x="0" y="0"/>
                </a:lnTo>
                <a:close/>
              </a:path>
            </a:pathLst>
          </a:custGeom>
          <a:blipFill>
            <a:blip r:embed="rId3"/>
            <a:stretch>
              <a:fillRect l="-10916" r="-14840"/>
            </a:stretch>
          </a:blipFill>
        </p:spPr>
        <p:txBody>
          <a:bodyPr/>
          <a:lstStyle/>
          <a:p>
            <a:endParaRPr lang="en-US"/>
          </a:p>
        </p:txBody>
      </p:sp>
      <p:grpSp>
        <p:nvGrpSpPr>
          <p:cNvPr id="5" name="Group 5"/>
          <p:cNvGrpSpPr/>
          <p:nvPr/>
        </p:nvGrpSpPr>
        <p:grpSpPr>
          <a:xfrm>
            <a:off x="10144572" y="2974775"/>
            <a:ext cx="6238428" cy="3899655"/>
            <a:chOff x="0" y="0"/>
            <a:chExt cx="9486304" cy="5232532"/>
          </a:xfrm>
        </p:grpSpPr>
        <p:sp>
          <p:nvSpPr>
            <p:cNvPr id="6" name="TextBox 6"/>
            <p:cNvSpPr txBox="1"/>
            <p:nvPr/>
          </p:nvSpPr>
          <p:spPr>
            <a:xfrm>
              <a:off x="0" y="0"/>
              <a:ext cx="9486304" cy="2872581"/>
            </a:xfrm>
            <a:prstGeom prst="rect">
              <a:avLst/>
            </a:prstGeom>
          </p:spPr>
          <p:txBody>
            <a:bodyPr lIns="0" tIns="0" rIns="0" bIns="0" rtlCol="0" anchor="t">
              <a:spAutoFit/>
            </a:bodyPr>
            <a:lstStyle/>
            <a:p>
              <a:pPr>
                <a:lnSpc>
                  <a:spcPts val="2760"/>
                </a:lnSpc>
              </a:pPr>
              <a:r>
                <a:rPr lang="en-US" sz="2000" b="1" dirty="0">
                  <a:solidFill>
                    <a:schemeClr val="accent6"/>
                  </a:solidFill>
                  <a:latin typeface="Lucida Sans" panose="020B0602030504020204" pitchFamily="34" charset="77"/>
                </a:rPr>
                <a:t>HOLIDAY PROMOTION</a:t>
              </a:r>
            </a:p>
            <a:p>
              <a:pPr>
                <a:lnSpc>
                  <a:spcPts val="8639"/>
                </a:lnSpc>
              </a:pPr>
              <a:r>
                <a:rPr lang="en-US" sz="7199" b="1" dirty="0">
                  <a:solidFill>
                    <a:srgbClr val="F8F8F8"/>
                  </a:solidFill>
                  <a:latin typeface="Bodoni MT" panose="02070603080606020203" pitchFamily="18" charset="77"/>
                </a:rPr>
                <a:t>Starbucks</a:t>
              </a:r>
            </a:p>
            <a:p>
              <a:pPr>
                <a:lnSpc>
                  <a:spcPts val="5400"/>
                </a:lnSpc>
              </a:pPr>
              <a:r>
                <a:rPr lang="en-US" sz="3600" b="1" dirty="0">
                  <a:solidFill>
                    <a:srgbClr val="F8F8F8"/>
                  </a:solidFill>
                  <a:latin typeface="Bodoni MT" panose="02070603080606020203" pitchFamily="18" charset="77"/>
                </a:rPr>
                <a:t>Festive </a:t>
              </a:r>
              <a:r>
                <a:rPr lang="en-US" sz="3600" b="1" dirty="0" err="1">
                  <a:solidFill>
                    <a:srgbClr val="F8F8F8"/>
                  </a:solidFill>
                  <a:latin typeface="Bodoni MT" panose="02070603080606020203" pitchFamily="18" charset="77"/>
                </a:rPr>
                <a:t>Thur-Yays</a:t>
              </a:r>
              <a:endParaRPr lang="en-US" sz="3600" b="1" dirty="0">
                <a:solidFill>
                  <a:srgbClr val="F8F8F8"/>
                </a:solidFill>
                <a:latin typeface="Bodoni MT" panose="02070603080606020203" pitchFamily="18" charset="77"/>
              </a:endParaRPr>
            </a:p>
          </p:txBody>
        </p:sp>
        <p:sp>
          <p:nvSpPr>
            <p:cNvPr id="7" name="TextBox 7"/>
            <p:cNvSpPr txBox="1"/>
            <p:nvPr/>
          </p:nvSpPr>
          <p:spPr>
            <a:xfrm>
              <a:off x="0" y="3390588"/>
              <a:ext cx="9486304" cy="1841944"/>
            </a:xfrm>
            <a:prstGeom prst="rect">
              <a:avLst/>
            </a:prstGeom>
          </p:spPr>
          <p:txBody>
            <a:bodyPr lIns="0" tIns="0" rIns="0" bIns="0" rtlCol="0" anchor="t">
              <a:spAutoFit/>
            </a:bodyPr>
            <a:lstStyle/>
            <a:p>
              <a:pPr>
                <a:lnSpc>
                  <a:spcPct val="114000"/>
                </a:lnSpc>
              </a:pPr>
              <a:r>
                <a:rPr lang="en-US" sz="2000" dirty="0">
                  <a:solidFill>
                    <a:srgbClr val="F8F8F8"/>
                  </a:solidFill>
                  <a:latin typeface="Lucida Sans" panose="020B0602030504020204" pitchFamily="34" charset="77"/>
                </a:rPr>
                <a:t>During the month of December, on Thursday afternoons from 12-6 PM, Starbucks Rewards members can get half off any hand-crafted Starbucks beverage. </a:t>
              </a:r>
            </a:p>
          </p:txBody>
        </p:sp>
      </p:grpSp>
      <p:sp>
        <p:nvSpPr>
          <p:cNvPr id="8" name="Freeform 8"/>
          <p:cNvSpPr/>
          <p:nvPr/>
        </p:nvSpPr>
        <p:spPr>
          <a:xfrm>
            <a:off x="14052678" y="1028700"/>
            <a:ext cx="3604150" cy="2758813"/>
          </a:xfrm>
          <a:custGeom>
            <a:avLst/>
            <a:gdLst/>
            <a:ahLst/>
            <a:cxnLst/>
            <a:rect l="l" t="t" r="r" b="b"/>
            <a:pathLst>
              <a:path w="3604150" h="2758813">
                <a:moveTo>
                  <a:pt x="0" y="0"/>
                </a:moveTo>
                <a:lnTo>
                  <a:pt x="3604150" y="0"/>
                </a:lnTo>
                <a:lnTo>
                  <a:pt x="3604150" y="2758813"/>
                </a:lnTo>
                <a:lnTo>
                  <a:pt x="0" y="2758813"/>
                </a:lnTo>
                <a:lnTo>
                  <a:pt x="0" y="0"/>
                </a:lnTo>
                <a:close/>
              </a:path>
            </a:pathLst>
          </a:custGeom>
          <a:blipFill>
            <a:blip r:embed="rId4">
              <a:alphaModFix amt="20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4BE63E75-3C86-46CE-C364-D759AB70F417}"/>
              </a:ext>
            </a:extLst>
          </p:cNvPr>
          <p:cNvSpPr txBox="1"/>
          <p:nvPr/>
        </p:nvSpPr>
        <p:spPr>
          <a:xfrm>
            <a:off x="9233790" y="9849273"/>
            <a:ext cx="9637776" cy="337015"/>
          </a:xfrm>
          <a:prstGeom prst="rect">
            <a:avLst/>
          </a:prstGeom>
          <a:noFill/>
        </p:spPr>
        <p:txBody>
          <a:bodyPr wrap="square">
            <a:spAutoFit/>
          </a:bodyPr>
          <a:lstStyle/>
          <a:p>
            <a:pPr>
              <a:lnSpc>
                <a:spcPts val="2240"/>
              </a:lnSpc>
            </a:pPr>
            <a:r>
              <a:rPr lang="en-US" sz="1000" dirty="0">
                <a:solidFill>
                  <a:srgbClr val="FFFFFF"/>
                </a:solidFill>
                <a:latin typeface="Canva Sans Italics"/>
              </a:rPr>
              <a:t>Image via Starbucks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2">
            <a:extLst>
              <a:ext uri="{FF2B5EF4-FFF2-40B4-BE49-F238E27FC236}">
                <a16:creationId xmlns:a16="http://schemas.microsoft.com/office/drawing/2014/main" id="{9900FCA7-0D13-B0F8-3AE5-B98293A6B4D4}"/>
              </a:ext>
            </a:extLst>
          </p:cNvPr>
          <p:cNvGrpSpPr/>
          <p:nvPr/>
        </p:nvGrpSpPr>
        <p:grpSpPr>
          <a:xfrm>
            <a:off x="0" y="0"/>
            <a:ext cx="21047570" cy="10287000"/>
            <a:chOff x="0" y="0"/>
            <a:chExt cx="28063427" cy="13716000"/>
          </a:xfrm>
        </p:grpSpPr>
        <p:sp>
          <p:nvSpPr>
            <p:cNvPr id="15" name="Freeform 3">
              <a:extLst>
                <a:ext uri="{FF2B5EF4-FFF2-40B4-BE49-F238E27FC236}">
                  <a16:creationId xmlns:a16="http://schemas.microsoft.com/office/drawing/2014/main" id="{C496A734-64EC-36B8-239F-15C41E76E70F}"/>
                </a:ext>
              </a:extLst>
            </p:cNvPr>
            <p:cNvSpPr/>
            <p:nvPr/>
          </p:nvSpPr>
          <p:spPr>
            <a:xfrm>
              <a:off x="0" y="0"/>
              <a:ext cx="14031714" cy="13716000"/>
            </a:xfrm>
            <a:custGeom>
              <a:avLst/>
              <a:gdLst/>
              <a:ahLst/>
              <a:cxnLst/>
              <a:rect l="l" t="t" r="r" b="b"/>
              <a:pathLst>
                <a:path w="14031714" h="13716000">
                  <a:moveTo>
                    <a:pt x="0" y="0"/>
                  </a:moveTo>
                  <a:lnTo>
                    <a:pt x="14031714" y="0"/>
                  </a:lnTo>
                  <a:lnTo>
                    <a:pt x="14031714" y="13716000"/>
                  </a:lnTo>
                  <a:lnTo>
                    <a:pt x="0" y="13716000"/>
                  </a:lnTo>
                  <a:lnTo>
                    <a:pt x="0" y="0"/>
                  </a:lnTo>
                  <a:close/>
                </a:path>
              </a:pathLst>
            </a:custGeom>
            <a:blipFill>
              <a:blip r:embed="rId2">
                <a:alphaModFix amt="48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4">
              <a:extLst>
                <a:ext uri="{FF2B5EF4-FFF2-40B4-BE49-F238E27FC236}">
                  <a16:creationId xmlns:a16="http://schemas.microsoft.com/office/drawing/2014/main" id="{3FE69C5D-3823-1F19-2F3C-5FF8833DF26D}"/>
                </a:ext>
              </a:extLst>
            </p:cNvPr>
            <p:cNvSpPr/>
            <p:nvPr/>
          </p:nvSpPr>
          <p:spPr>
            <a:xfrm>
              <a:off x="14031714" y="0"/>
              <a:ext cx="14031714" cy="13716000"/>
            </a:xfrm>
            <a:custGeom>
              <a:avLst/>
              <a:gdLst/>
              <a:ahLst/>
              <a:cxnLst/>
              <a:rect l="l" t="t" r="r" b="b"/>
              <a:pathLst>
                <a:path w="14031714" h="13716000">
                  <a:moveTo>
                    <a:pt x="0" y="0"/>
                  </a:moveTo>
                  <a:lnTo>
                    <a:pt x="14031713" y="0"/>
                  </a:lnTo>
                  <a:lnTo>
                    <a:pt x="14031713" y="13716000"/>
                  </a:lnTo>
                  <a:lnTo>
                    <a:pt x="0" y="13716000"/>
                  </a:lnTo>
                  <a:lnTo>
                    <a:pt x="0" y="0"/>
                  </a:lnTo>
                  <a:close/>
                </a:path>
              </a:pathLst>
            </a:custGeom>
            <a:blipFill>
              <a:blip r:embed="rId2">
                <a:alphaModFix amt="48000"/>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3" name="Group 3"/>
          <p:cNvGrpSpPr/>
          <p:nvPr/>
        </p:nvGrpSpPr>
        <p:grpSpPr>
          <a:xfrm>
            <a:off x="9144000" y="0"/>
            <a:ext cx="9144000" cy="10287000"/>
            <a:chOff x="0" y="0"/>
            <a:chExt cx="2448870" cy="2709333"/>
          </a:xfrm>
        </p:grpSpPr>
        <p:sp>
          <p:nvSpPr>
            <p:cNvPr id="4" name="Freeform 4"/>
            <p:cNvSpPr/>
            <p:nvPr/>
          </p:nvSpPr>
          <p:spPr>
            <a:xfrm>
              <a:off x="0" y="0"/>
              <a:ext cx="2448870" cy="2709333"/>
            </a:xfrm>
            <a:custGeom>
              <a:avLst/>
              <a:gdLst/>
              <a:ahLst/>
              <a:cxnLst/>
              <a:rect l="l" t="t" r="r" b="b"/>
              <a:pathLst>
                <a:path w="2448870" h="2709333">
                  <a:moveTo>
                    <a:pt x="0" y="0"/>
                  </a:moveTo>
                  <a:lnTo>
                    <a:pt x="2448870" y="0"/>
                  </a:lnTo>
                  <a:lnTo>
                    <a:pt x="2448870" y="2709333"/>
                  </a:lnTo>
                  <a:lnTo>
                    <a:pt x="0" y="2709333"/>
                  </a:lnTo>
                  <a:close/>
                </a:path>
              </a:pathLst>
            </a:custGeom>
            <a:solidFill>
              <a:srgbClr val="FFFFFF"/>
            </a:solidFill>
          </p:spPr>
          <p:txBody>
            <a:bodyPr/>
            <a:lstStyle/>
            <a:p>
              <a:endParaRPr lang="en-US"/>
            </a:p>
          </p:txBody>
        </p:sp>
        <p:sp>
          <p:nvSpPr>
            <p:cNvPr id="5" name="TextBox 5"/>
            <p:cNvSpPr txBox="1"/>
            <p:nvPr/>
          </p:nvSpPr>
          <p:spPr>
            <a:xfrm>
              <a:off x="0" y="0"/>
              <a:ext cx="2448870" cy="2709333"/>
            </a:xfrm>
            <a:prstGeom prst="rect">
              <a:avLst/>
            </a:prstGeom>
          </p:spPr>
          <p:txBody>
            <a:bodyPr lIns="50800" tIns="50800" rIns="50800" bIns="50800" rtlCol="0" anchor="ctr"/>
            <a:lstStyle/>
            <a:p>
              <a:pPr algn="ctr">
                <a:lnSpc>
                  <a:spcPts val="2760"/>
                </a:lnSpc>
              </a:pPr>
              <a:endParaRPr/>
            </a:p>
          </p:txBody>
        </p:sp>
      </p:grpSp>
      <p:grpSp>
        <p:nvGrpSpPr>
          <p:cNvPr id="6" name="Group 6"/>
          <p:cNvGrpSpPr/>
          <p:nvPr/>
        </p:nvGrpSpPr>
        <p:grpSpPr>
          <a:xfrm>
            <a:off x="1028700" y="3191388"/>
            <a:ext cx="6667500" cy="3829172"/>
            <a:chOff x="0" y="0"/>
            <a:chExt cx="9496362" cy="5105563"/>
          </a:xfrm>
        </p:grpSpPr>
        <p:sp>
          <p:nvSpPr>
            <p:cNvPr id="7" name="TextBox 7"/>
            <p:cNvSpPr txBox="1"/>
            <p:nvPr/>
          </p:nvSpPr>
          <p:spPr>
            <a:xfrm>
              <a:off x="0" y="0"/>
              <a:ext cx="9496362" cy="2872581"/>
            </a:xfrm>
            <a:prstGeom prst="rect">
              <a:avLst/>
            </a:prstGeom>
          </p:spPr>
          <p:txBody>
            <a:bodyPr lIns="0" tIns="0" rIns="0" bIns="0" rtlCol="0" anchor="t">
              <a:spAutoFit/>
            </a:bodyPr>
            <a:lstStyle/>
            <a:p>
              <a:pPr>
                <a:lnSpc>
                  <a:spcPts val="2760"/>
                </a:lnSpc>
              </a:pPr>
              <a:r>
                <a:rPr lang="en-US" sz="2000" b="1" dirty="0">
                  <a:solidFill>
                    <a:schemeClr val="accent6"/>
                  </a:solidFill>
                  <a:latin typeface="Lucida Sans" panose="020B0602030504020204" pitchFamily="34" charset="77"/>
                </a:rPr>
                <a:t>HOLIDAY PROMOTION</a:t>
              </a:r>
            </a:p>
            <a:p>
              <a:pPr>
                <a:lnSpc>
                  <a:spcPts val="8639"/>
                </a:lnSpc>
              </a:pPr>
              <a:r>
                <a:rPr lang="en-US" sz="7199" b="1" dirty="0">
                  <a:solidFill>
                    <a:schemeClr val="bg1">
                      <a:lumMod val="50000"/>
                    </a:schemeClr>
                  </a:solidFill>
                  <a:latin typeface="Bodoni MT" panose="02070603080606020203" pitchFamily="18" charset="77"/>
                </a:rPr>
                <a:t>Dunkin'</a:t>
              </a:r>
            </a:p>
            <a:p>
              <a:pPr>
                <a:lnSpc>
                  <a:spcPts val="5400"/>
                </a:lnSpc>
              </a:pPr>
              <a:r>
                <a:rPr lang="en-US" sz="3600" b="1" dirty="0">
                  <a:solidFill>
                    <a:schemeClr val="bg1">
                      <a:lumMod val="50000"/>
                    </a:schemeClr>
                  </a:solidFill>
                  <a:latin typeface="Bodoni MT" panose="02070603080606020203" pitchFamily="18" charset="77"/>
                </a:rPr>
                <a:t>Free Donut Wednesdays</a:t>
              </a:r>
            </a:p>
          </p:txBody>
        </p:sp>
        <p:sp>
          <p:nvSpPr>
            <p:cNvPr id="8" name="TextBox 8"/>
            <p:cNvSpPr txBox="1"/>
            <p:nvPr/>
          </p:nvSpPr>
          <p:spPr>
            <a:xfrm>
              <a:off x="0" y="3275232"/>
              <a:ext cx="9496362" cy="1830331"/>
            </a:xfrm>
            <a:prstGeom prst="rect">
              <a:avLst/>
            </a:prstGeom>
          </p:spPr>
          <p:txBody>
            <a:bodyPr lIns="0" tIns="0" rIns="0" bIns="0" rtlCol="0" anchor="t">
              <a:spAutoFit/>
            </a:bodyPr>
            <a:lstStyle/>
            <a:p>
              <a:pPr>
                <a:lnSpc>
                  <a:spcPct val="114000"/>
                </a:lnSpc>
              </a:pPr>
              <a:r>
                <a:rPr lang="en-US" sz="2000" dirty="0">
                  <a:solidFill>
                    <a:schemeClr val="bg1">
                      <a:lumMod val="50000"/>
                    </a:schemeClr>
                  </a:solidFill>
                  <a:latin typeface="Lucida Sans" panose="020B0602030504020204" pitchFamily="34" charset="77"/>
                </a:rPr>
                <a:t>Dunkin’ Free Donut Wednesdays returned in 2023 with the debut of the Dunkin’ holiday menu. Dunkin’ is offering rewards club members to a free donut with the purchase of any drink through December 31.</a:t>
              </a:r>
            </a:p>
          </p:txBody>
        </p:sp>
      </p:grpSp>
      <p:sp>
        <p:nvSpPr>
          <p:cNvPr id="9" name="Freeform 9"/>
          <p:cNvSpPr/>
          <p:nvPr/>
        </p:nvSpPr>
        <p:spPr>
          <a:xfrm rot="-5400000">
            <a:off x="220703" y="6392903"/>
            <a:ext cx="3673394" cy="4114800"/>
          </a:xfrm>
          <a:custGeom>
            <a:avLst/>
            <a:gdLst/>
            <a:ahLst/>
            <a:cxnLst/>
            <a:rect l="l" t="t" r="r" b="b"/>
            <a:pathLst>
              <a:path w="3673394" h="4114800">
                <a:moveTo>
                  <a:pt x="0" y="0"/>
                </a:moveTo>
                <a:lnTo>
                  <a:pt x="3673394" y="0"/>
                </a:lnTo>
                <a:lnTo>
                  <a:pt x="3673394" y="4114800"/>
                </a:lnTo>
                <a:lnTo>
                  <a:pt x="0" y="4114800"/>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rot="5400000">
            <a:off x="5095849" y="-220703"/>
            <a:ext cx="3673394" cy="4114800"/>
          </a:xfrm>
          <a:custGeom>
            <a:avLst/>
            <a:gdLst/>
            <a:ahLst/>
            <a:cxnLst/>
            <a:rect l="l" t="t" r="r" b="b"/>
            <a:pathLst>
              <a:path w="3673394" h="4114800">
                <a:moveTo>
                  <a:pt x="0" y="0"/>
                </a:moveTo>
                <a:lnTo>
                  <a:pt x="3673394" y="0"/>
                </a:lnTo>
                <a:lnTo>
                  <a:pt x="3673394" y="4114800"/>
                </a:lnTo>
                <a:lnTo>
                  <a:pt x="0" y="4114800"/>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9586205" y="1028700"/>
            <a:ext cx="8105536" cy="8229600"/>
          </a:xfrm>
          <a:custGeom>
            <a:avLst/>
            <a:gdLst/>
            <a:ahLst/>
            <a:cxnLst/>
            <a:rect l="l" t="t" r="r" b="b"/>
            <a:pathLst>
              <a:path w="8105536" h="8229600">
                <a:moveTo>
                  <a:pt x="0" y="0"/>
                </a:moveTo>
                <a:lnTo>
                  <a:pt x="8105536" y="0"/>
                </a:lnTo>
                <a:lnTo>
                  <a:pt x="8105536" y="8229600"/>
                </a:lnTo>
                <a:lnTo>
                  <a:pt x="0" y="8229600"/>
                </a:lnTo>
                <a:lnTo>
                  <a:pt x="0" y="0"/>
                </a:lnTo>
                <a:close/>
              </a:path>
            </a:pathLst>
          </a:custGeom>
          <a:blipFill>
            <a:blip r:embed="rId6"/>
            <a:stretch>
              <a:fillRect/>
            </a:stretch>
          </a:blipFill>
        </p:spPr>
        <p:txBody>
          <a:bodyPr/>
          <a:lstStyle/>
          <a:p>
            <a:endParaRPr lang="en-US"/>
          </a:p>
        </p:txBody>
      </p:sp>
      <p:sp>
        <p:nvSpPr>
          <p:cNvPr id="12" name="Freeform 12"/>
          <p:cNvSpPr/>
          <p:nvPr/>
        </p:nvSpPr>
        <p:spPr>
          <a:xfrm>
            <a:off x="362889" y="9543199"/>
            <a:ext cx="665811" cy="582777"/>
          </a:xfrm>
          <a:custGeom>
            <a:avLst/>
            <a:gdLst/>
            <a:ahLst/>
            <a:cxnLst/>
            <a:rect l="l" t="t" r="r" b="b"/>
            <a:pathLst>
              <a:path w="665811" h="582777">
                <a:moveTo>
                  <a:pt x="0" y="0"/>
                </a:moveTo>
                <a:lnTo>
                  <a:pt x="665811" y="0"/>
                </a:lnTo>
                <a:lnTo>
                  <a:pt x="665811" y="582777"/>
                </a:lnTo>
                <a:lnTo>
                  <a:pt x="0" y="582777"/>
                </a:lnTo>
                <a:lnTo>
                  <a:pt x="0" y="0"/>
                </a:lnTo>
                <a:close/>
              </a:path>
            </a:pathLst>
          </a:custGeom>
          <a:blipFill>
            <a:blip r:embed="rId7"/>
            <a:stretch>
              <a:fillRect/>
            </a:stretch>
          </a:blipFill>
        </p:spPr>
        <p:txBody>
          <a:bodyPr/>
          <a:lstStyle/>
          <a:p>
            <a:endParaRPr lang="en-US"/>
          </a:p>
        </p:txBody>
      </p:sp>
      <p:sp>
        <p:nvSpPr>
          <p:cNvPr id="13" name="TextBox 12">
            <a:extLst>
              <a:ext uri="{FF2B5EF4-FFF2-40B4-BE49-F238E27FC236}">
                <a16:creationId xmlns:a16="http://schemas.microsoft.com/office/drawing/2014/main" id="{2ADF92EE-337F-2BFE-1001-4C81DC2A50F0}"/>
              </a:ext>
            </a:extLst>
          </p:cNvPr>
          <p:cNvSpPr txBox="1"/>
          <p:nvPr/>
        </p:nvSpPr>
        <p:spPr>
          <a:xfrm>
            <a:off x="-704088" y="9869473"/>
            <a:ext cx="9637776" cy="337015"/>
          </a:xfrm>
          <a:prstGeom prst="rect">
            <a:avLst/>
          </a:prstGeom>
          <a:noFill/>
        </p:spPr>
        <p:txBody>
          <a:bodyPr wrap="square">
            <a:spAutoFit/>
          </a:bodyPr>
          <a:lstStyle/>
          <a:p>
            <a:pPr algn="r">
              <a:lnSpc>
                <a:spcPts val="2240"/>
              </a:lnSpc>
            </a:pPr>
            <a:r>
              <a:rPr lang="en-US" sz="1000" dirty="0">
                <a:solidFill>
                  <a:schemeClr val="tx2"/>
                </a:solidFill>
                <a:latin typeface="Canva Sans Italics"/>
              </a:rPr>
              <a:t>Image Via Dunkin Donuts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B2C51"/>
        </a:solidFill>
        <a:effectLst/>
      </p:bgPr>
    </p:bg>
    <p:spTree>
      <p:nvGrpSpPr>
        <p:cNvPr id="1" name=""/>
        <p:cNvGrpSpPr/>
        <p:nvPr/>
      </p:nvGrpSpPr>
      <p:grpSpPr>
        <a:xfrm>
          <a:off x="0" y="0"/>
          <a:ext cx="0" cy="0"/>
          <a:chOff x="0" y="0"/>
          <a:chExt cx="0" cy="0"/>
        </a:xfrm>
      </p:grpSpPr>
      <p:sp>
        <p:nvSpPr>
          <p:cNvPr id="2" name="AutoShape 2"/>
          <p:cNvSpPr/>
          <p:nvPr/>
        </p:nvSpPr>
        <p:spPr>
          <a:xfrm>
            <a:off x="0" y="0"/>
            <a:ext cx="9144000" cy="10287000"/>
          </a:xfrm>
          <a:prstGeom prst="rect">
            <a:avLst/>
          </a:prstGeom>
          <a:solidFill>
            <a:srgbClr val="FCA838"/>
          </a:solidFill>
        </p:spPr>
        <p:txBody>
          <a:bodyPr/>
          <a:lstStyle/>
          <a:p>
            <a:endParaRPr lang="en-US"/>
          </a:p>
        </p:txBody>
      </p:sp>
      <p:grpSp>
        <p:nvGrpSpPr>
          <p:cNvPr id="3" name="Group 3"/>
          <p:cNvGrpSpPr/>
          <p:nvPr/>
        </p:nvGrpSpPr>
        <p:grpSpPr>
          <a:xfrm>
            <a:off x="10342661" y="2668569"/>
            <a:ext cx="6410072" cy="4534982"/>
            <a:chOff x="0" y="0"/>
            <a:chExt cx="9506581" cy="6046642"/>
          </a:xfrm>
        </p:grpSpPr>
        <p:sp>
          <p:nvSpPr>
            <p:cNvPr id="4" name="TextBox 4"/>
            <p:cNvSpPr txBox="1"/>
            <p:nvPr/>
          </p:nvSpPr>
          <p:spPr>
            <a:xfrm>
              <a:off x="0" y="0"/>
              <a:ext cx="9440393" cy="2872581"/>
            </a:xfrm>
            <a:prstGeom prst="rect">
              <a:avLst/>
            </a:prstGeom>
          </p:spPr>
          <p:txBody>
            <a:bodyPr lIns="0" tIns="0" rIns="0" bIns="0" rtlCol="0" anchor="t">
              <a:spAutoFit/>
            </a:bodyPr>
            <a:lstStyle/>
            <a:p>
              <a:pPr>
                <a:lnSpc>
                  <a:spcPts val="2760"/>
                </a:lnSpc>
              </a:pPr>
              <a:r>
                <a:rPr lang="en-US" sz="2000" b="1" dirty="0">
                  <a:solidFill>
                    <a:schemeClr val="accent6"/>
                  </a:solidFill>
                  <a:effectLst>
                    <a:outerShdw blurRad="38100" dist="38100" dir="2700000" algn="tl">
                      <a:srgbClr val="000000">
                        <a:alpha val="43137"/>
                      </a:srgbClr>
                    </a:outerShdw>
                  </a:effectLst>
                  <a:latin typeface="Lucida Sans" panose="020B0602030504020204" pitchFamily="34" charset="77"/>
                </a:rPr>
                <a:t>HOLIDAY PROMOTION</a:t>
              </a:r>
            </a:p>
            <a:p>
              <a:pPr>
                <a:lnSpc>
                  <a:spcPts val="8639"/>
                </a:lnSpc>
              </a:pPr>
              <a:r>
                <a:rPr lang="en-US" sz="7199" b="1" dirty="0">
                  <a:solidFill>
                    <a:srgbClr val="F8F8F8"/>
                  </a:solidFill>
                  <a:effectLst>
                    <a:outerShdw blurRad="38100" dist="38100" dir="2700000" algn="tl">
                      <a:srgbClr val="000000">
                        <a:alpha val="43137"/>
                      </a:srgbClr>
                    </a:outerShdw>
                  </a:effectLst>
                  <a:latin typeface="Bodoni MT" panose="02070603080606020203" pitchFamily="18" charset="77"/>
                </a:rPr>
                <a:t>Burger King</a:t>
              </a:r>
            </a:p>
            <a:p>
              <a:pPr>
                <a:lnSpc>
                  <a:spcPts val="5400"/>
                </a:lnSpc>
              </a:pPr>
              <a:r>
                <a:rPr lang="en-US" sz="3600" b="1" dirty="0">
                  <a:solidFill>
                    <a:srgbClr val="F8F8F8"/>
                  </a:solidFill>
                  <a:effectLst>
                    <a:outerShdw blurRad="38100" dist="38100" dir="2700000" algn="tl">
                      <a:srgbClr val="000000">
                        <a:alpha val="43137"/>
                      </a:srgbClr>
                    </a:outerShdw>
                  </a:effectLst>
                  <a:latin typeface="Bodoni MT" panose="02070603080606020203" pitchFamily="18" charset="77"/>
                </a:rPr>
                <a:t>“</a:t>
              </a:r>
              <a:r>
                <a:rPr lang="en-US" sz="3600" b="1" dirty="0" err="1">
                  <a:solidFill>
                    <a:srgbClr val="F8F8F8"/>
                  </a:solidFill>
                  <a:effectLst>
                    <a:outerShdw blurRad="38100" dist="38100" dir="2700000" algn="tl">
                      <a:srgbClr val="000000">
                        <a:alpha val="43137"/>
                      </a:srgbClr>
                    </a:outerShdw>
                  </a:effectLst>
                  <a:latin typeface="Bodoni MT" panose="02070603080606020203" pitchFamily="18" charset="77"/>
                </a:rPr>
                <a:t>T’is</a:t>
              </a:r>
              <a:r>
                <a:rPr lang="en-US" sz="3600" b="1" dirty="0">
                  <a:solidFill>
                    <a:srgbClr val="F8F8F8"/>
                  </a:solidFill>
                  <a:effectLst>
                    <a:outerShdw blurRad="38100" dist="38100" dir="2700000" algn="tl">
                      <a:srgbClr val="000000">
                        <a:alpha val="43137"/>
                      </a:srgbClr>
                    </a:outerShdw>
                  </a:effectLst>
                  <a:latin typeface="Bodoni MT" panose="02070603080606020203" pitchFamily="18" charset="77"/>
                </a:rPr>
                <a:t> the </a:t>
              </a:r>
              <a:r>
                <a:rPr lang="en-US" sz="3600" b="1" dirty="0" err="1">
                  <a:solidFill>
                    <a:srgbClr val="F8F8F8"/>
                  </a:solidFill>
                  <a:effectLst>
                    <a:outerShdw blurRad="38100" dist="38100" dir="2700000" algn="tl">
                      <a:srgbClr val="000000">
                        <a:alpha val="43137"/>
                      </a:srgbClr>
                    </a:outerShdw>
                  </a:effectLst>
                  <a:latin typeface="Bodoni MT" panose="02070603080606020203" pitchFamily="18" charset="77"/>
                </a:rPr>
                <a:t>Cheeson</a:t>
              </a:r>
              <a:r>
                <a:rPr lang="en-US" sz="3600" b="1" dirty="0">
                  <a:solidFill>
                    <a:srgbClr val="F8F8F8"/>
                  </a:solidFill>
                  <a:effectLst>
                    <a:outerShdw blurRad="38100" dist="38100" dir="2700000" algn="tl">
                      <a:srgbClr val="000000">
                        <a:alpha val="43137"/>
                      </a:srgbClr>
                    </a:outerShdw>
                  </a:effectLst>
                  <a:latin typeface="Bodoni MT" panose="02070603080606020203" pitchFamily="18" charset="77"/>
                </a:rPr>
                <a:t>”</a:t>
              </a:r>
            </a:p>
          </p:txBody>
        </p:sp>
        <p:sp>
          <p:nvSpPr>
            <p:cNvPr id="5" name="TextBox 5"/>
            <p:cNvSpPr txBox="1"/>
            <p:nvPr/>
          </p:nvSpPr>
          <p:spPr>
            <a:xfrm>
              <a:off x="0" y="3280671"/>
              <a:ext cx="9506581" cy="2765971"/>
            </a:xfrm>
            <a:prstGeom prst="rect">
              <a:avLst/>
            </a:prstGeom>
          </p:spPr>
          <p:txBody>
            <a:bodyPr lIns="0" tIns="0" rIns="0" bIns="0" rtlCol="0" anchor="t">
              <a:spAutoFit/>
            </a:bodyPr>
            <a:lstStyle/>
            <a:p>
              <a:pPr>
                <a:lnSpc>
                  <a:spcPct val="114000"/>
                </a:lnSpc>
              </a:pPr>
              <a:r>
                <a:rPr lang="en-US" sz="2000" b="1" u="sng" dirty="0">
                  <a:solidFill>
                    <a:schemeClr val="accent5">
                      <a:lumMod val="40000"/>
                      <a:lumOff val="60000"/>
                    </a:schemeClr>
                  </a:solidFill>
                  <a:latin typeface="Lucida Sans" panose="020B0602030504020204" pitchFamily="34" charset="77"/>
                  <a:hlinkClick r:id="rId2" tooltip="https://news.bk.com/blog-posts/tis-the-cheeson-burger-king-r-celebrates-the-holidays-with-31-days-of-deals-and-the-return-of-two-fan-favorites">
                    <a:extLst>
                      <a:ext uri="{A12FA001-AC4F-418D-AE19-62706E023703}">
                        <ahyp:hlinkClr xmlns:ahyp="http://schemas.microsoft.com/office/drawing/2018/hyperlinkcolor" val="tx"/>
                      </a:ext>
                    </a:extLst>
                  </a:hlinkClick>
                </a:rPr>
                <a:t>Burger King "Tis the Cheeson"</a:t>
              </a:r>
            </a:p>
            <a:p>
              <a:pPr>
                <a:lnSpc>
                  <a:spcPct val="114000"/>
                </a:lnSpc>
              </a:pPr>
              <a:r>
                <a:rPr lang="en-US" sz="2000" dirty="0">
                  <a:solidFill>
                    <a:srgbClr val="F8F8F8"/>
                  </a:solidFill>
                  <a:latin typeface="Lucida Sans" panose="020B0602030504020204" pitchFamily="34" charset="77"/>
                </a:rPr>
                <a:t>Available from Dec. 1 – 31 in the BK App, Burger King rewards club members can access daily deals, which include free food with purchase on select days and $3 Whopper sandwiches every Wednesday.</a:t>
              </a:r>
            </a:p>
            <a:p>
              <a:pPr>
                <a:lnSpc>
                  <a:spcPct val="114000"/>
                </a:lnSpc>
              </a:pPr>
              <a:endParaRPr lang="en-US" sz="2000" dirty="0">
                <a:solidFill>
                  <a:srgbClr val="F8F8F8"/>
                </a:solidFill>
                <a:latin typeface="Lucida Sans" panose="020B0602030504020204" pitchFamily="34" charset="77"/>
              </a:endParaRPr>
            </a:p>
          </p:txBody>
        </p:sp>
      </p:grpSp>
      <p:sp>
        <p:nvSpPr>
          <p:cNvPr id="6" name="Freeform 6"/>
          <p:cNvSpPr/>
          <p:nvPr/>
        </p:nvSpPr>
        <p:spPr>
          <a:xfrm>
            <a:off x="457200" y="1028700"/>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a:stretch>
          </a:blipFill>
        </p:spPr>
        <p:txBody>
          <a:bodyPr/>
          <a:lstStyle/>
          <a:p>
            <a:endParaRPr lang="en-US"/>
          </a:p>
        </p:txBody>
      </p:sp>
      <p:sp>
        <p:nvSpPr>
          <p:cNvPr id="7" name="Freeform 7"/>
          <p:cNvSpPr/>
          <p:nvPr/>
        </p:nvSpPr>
        <p:spPr>
          <a:xfrm>
            <a:off x="17259300" y="9543199"/>
            <a:ext cx="937787" cy="612149"/>
          </a:xfrm>
          <a:custGeom>
            <a:avLst/>
            <a:gdLst/>
            <a:ahLst/>
            <a:cxnLst/>
            <a:rect l="l" t="t" r="r" b="b"/>
            <a:pathLst>
              <a:path w="937787" h="612149">
                <a:moveTo>
                  <a:pt x="0" y="0"/>
                </a:moveTo>
                <a:lnTo>
                  <a:pt x="937787" y="0"/>
                </a:lnTo>
                <a:lnTo>
                  <a:pt x="937787" y="612149"/>
                </a:lnTo>
                <a:lnTo>
                  <a:pt x="0" y="612149"/>
                </a:lnTo>
                <a:lnTo>
                  <a:pt x="0" y="0"/>
                </a:lnTo>
                <a:close/>
              </a:path>
            </a:pathLst>
          </a:custGeom>
          <a:blipFill>
            <a:blip r:embed="rId4"/>
            <a:stretch>
              <a:fillRect/>
            </a:stretch>
          </a:blipFill>
        </p:spPr>
        <p:txBody>
          <a:bodyPr/>
          <a:lstStyle/>
          <a:p>
            <a:endParaRPr lang="en-US"/>
          </a:p>
        </p:txBody>
      </p:sp>
      <p:sp>
        <p:nvSpPr>
          <p:cNvPr id="8" name="Freeform 8"/>
          <p:cNvSpPr/>
          <p:nvPr/>
        </p:nvSpPr>
        <p:spPr>
          <a:xfrm rot="5400000">
            <a:off x="12762567" y="-927657"/>
            <a:ext cx="5928296" cy="6640657"/>
          </a:xfrm>
          <a:custGeom>
            <a:avLst/>
            <a:gdLst/>
            <a:ahLst/>
            <a:cxnLst/>
            <a:rect l="l" t="t" r="r" b="b"/>
            <a:pathLst>
              <a:path w="5928296" h="6640657">
                <a:moveTo>
                  <a:pt x="0" y="0"/>
                </a:moveTo>
                <a:lnTo>
                  <a:pt x="5928296" y="0"/>
                </a:lnTo>
                <a:lnTo>
                  <a:pt x="5928296" y="6640657"/>
                </a:lnTo>
                <a:lnTo>
                  <a:pt x="0" y="6640657"/>
                </a:lnTo>
                <a:lnTo>
                  <a:pt x="0" y="0"/>
                </a:lnTo>
                <a:close/>
              </a:path>
            </a:pathLst>
          </a:custGeom>
          <a:blipFill>
            <a:blip r:embed="rId5">
              <a:alphaModFix amt="43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rot="-5400000">
            <a:off x="8858545" y="4939739"/>
            <a:ext cx="5885331" cy="5314420"/>
          </a:xfrm>
          <a:custGeom>
            <a:avLst/>
            <a:gdLst/>
            <a:ahLst/>
            <a:cxnLst/>
            <a:rect l="l" t="t" r="r" b="b"/>
            <a:pathLst>
              <a:path w="5885331" h="5314420">
                <a:moveTo>
                  <a:pt x="0" y="0"/>
                </a:moveTo>
                <a:lnTo>
                  <a:pt x="5885331" y="0"/>
                </a:lnTo>
                <a:lnTo>
                  <a:pt x="5885331" y="5314419"/>
                </a:lnTo>
                <a:lnTo>
                  <a:pt x="0" y="5314419"/>
                </a:lnTo>
                <a:lnTo>
                  <a:pt x="0" y="0"/>
                </a:lnTo>
                <a:close/>
              </a:path>
            </a:pathLst>
          </a:custGeom>
          <a:blipFill>
            <a:blip r:embed="rId5">
              <a:alphaModFix amt="43000"/>
              <a:extLst>
                <a:ext uri="{96DAC541-7B7A-43D3-8B79-37D633B846F1}">
                  <asvg:svgBlip xmlns:asvg="http://schemas.microsoft.com/office/drawing/2016/SVG/main" r:embed="rId6"/>
                </a:ext>
              </a:extLst>
            </a:blip>
            <a:stretch>
              <a:fillRect l="-730" t="-24955"/>
            </a:stretch>
          </a:blipFill>
        </p:spPr>
        <p:txBody>
          <a:bodyPr/>
          <a:lstStyle/>
          <a:p>
            <a:endParaRPr lang="en-US"/>
          </a:p>
        </p:txBody>
      </p:sp>
      <p:sp>
        <p:nvSpPr>
          <p:cNvPr id="10" name="TextBox 9">
            <a:extLst>
              <a:ext uri="{FF2B5EF4-FFF2-40B4-BE49-F238E27FC236}">
                <a16:creationId xmlns:a16="http://schemas.microsoft.com/office/drawing/2014/main" id="{795A407B-C322-0404-8A83-DE27C9CCA065}"/>
              </a:ext>
            </a:extLst>
          </p:cNvPr>
          <p:cNvSpPr txBox="1"/>
          <p:nvPr/>
        </p:nvSpPr>
        <p:spPr>
          <a:xfrm>
            <a:off x="-1447800" y="9089792"/>
            <a:ext cx="9637776" cy="337015"/>
          </a:xfrm>
          <a:prstGeom prst="rect">
            <a:avLst/>
          </a:prstGeom>
          <a:noFill/>
        </p:spPr>
        <p:txBody>
          <a:bodyPr wrap="square">
            <a:spAutoFit/>
          </a:bodyPr>
          <a:lstStyle/>
          <a:p>
            <a:pPr algn="r">
              <a:lnSpc>
                <a:spcPts val="2240"/>
              </a:lnSpc>
            </a:pPr>
            <a:r>
              <a:rPr lang="en-US" sz="1000" dirty="0">
                <a:solidFill>
                  <a:srgbClr val="FFFFFF"/>
                </a:solidFill>
                <a:latin typeface="Canva Sans Italics"/>
              </a:rPr>
              <a:t>Image via Burger King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2">
            <a:extLst>
              <a:ext uri="{FF2B5EF4-FFF2-40B4-BE49-F238E27FC236}">
                <a16:creationId xmlns:a16="http://schemas.microsoft.com/office/drawing/2014/main" id="{35FEDC25-6682-942B-A863-2E8A3EA0C33B}"/>
              </a:ext>
            </a:extLst>
          </p:cNvPr>
          <p:cNvGrpSpPr/>
          <p:nvPr/>
        </p:nvGrpSpPr>
        <p:grpSpPr>
          <a:xfrm>
            <a:off x="0" y="0"/>
            <a:ext cx="21047570" cy="10287000"/>
            <a:chOff x="0" y="0"/>
            <a:chExt cx="28063427" cy="13716000"/>
          </a:xfrm>
        </p:grpSpPr>
        <p:sp>
          <p:nvSpPr>
            <p:cNvPr id="18" name="Freeform 3">
              <a:extLst>
                <a:ext uri="{FF2B5EF4-FFF2-40B4-BE49-F238E27FC236}">
                  <a16:creationId xmlns:a16="http://schemas.microsoft.com/office/drawing/2014/main" id="{B86A8795-BD4B-3899-5D90-A511D98F67B5}"/>
                </a:ext>
              </a:extLst>
            </p:cNvPr>
            <p:cNvSpPr/>
            <p:nvPr/>
          </p:nvSpPr>
          <p:spPr>
            <a:xfrm>
              <a:off x="0" y="0"/>
              <a:ext cx="14031714" cy="13716000"/>
            </a:xfrm>
            <a:custGeom>
              <a:avLst/>
              <a:gdLst/>
              <a:ahLst/>
              <a:cxnLst/>
              <a:rect l="l" t="t" r="r" b="b"/>
              <a:pathLst>
                <a:path w="14031714" h="13716000">
                  <a:moveTo>
                    <a:pt x="0" y="0"/>
                  </a:moveTo>
                  <a:lnTo>
                    <a:pt x="14031714" y="0"/>
                  </a:lnTo>
                  <a:lnTo>
                    <a:pt x="14031714" y="13716000"/>
                  </a:lnTo>
                  <a:lnTo>
                    <a:pt x="0" y="13716000"/>
                  </a:lnTo>
                  <a:lnTo>
                    <a:pt x="0" y="0"/>
                  </a:lnTo>
                  <a:close/>
                </a:path>
              </a:pathLst>
            </a:custGeom>
            <a:blipFill>
              <a:blip r:embed="rId2">
                <a:alphaModFix amt="48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4">
              <a:extLst>
                <a:ext uri="{FF2B5EF4-FFF2-40B4-BE49-F238E27FC236}">
                  <a16:creationId xmlns:a16="http://schemas.microsoft.com/office/drawing/2014/main" id="{A252539F-FB5F-13E8-608B-CF8126A69DE5}"/>
                </a:ext>
              </a:extLst>
            </p:cNvPr>
            <p:cNvSpPr/>
            <p:nvPr/>
          </p:nvSpPr>
          <p:spPr>
            <a:xfrm>
              <a:off x="14031714" y="0"/>
              <a:ext cx="14031714" cy="13716000"/>
            </a:xfrm>
            <a:custGeom>
              <a:avLst/>
              <a:gdLst/>
              <a:ahLst/>
              <a:cxnLst/>
              <a:rect l="l" t="t" r="r" b="b"/>
              <a:pathLst>
                <a:path w="14031714" h="13716000">
                  <a:moveTo>
                    <a:pt x="0" y="0"/>
                  </a:moveTo>
                  <a:lnTo>
                    <a:pt x="14031713" y="0"/>
                  </a:lnTo>
                  <a:lnTo>
                    <a:pt x="14031713" y="13716000"/>
                  </a:lnTo>
                  <a:lnTo>
                    <a:pt x="0" y="13716000"/>
                  </a:lnTo>
                  <a:lnTo>
                    <a:pt x="0" y="0"/>
                  </a:lnTo>
                  <a:close/>
                </a:path>
              </a:pathLst>
            </a:custGeom>
            <a:blipFill>
              <a:blip r:embed="rId2">
                <a:alphaModFix amt="48000"/>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6" name="Freeform 13">
            <a:extLst>
              <a:ext uri="{FF2B5EF4-FFF2-40B4-BE49-F238E27FC236}">
                <a16:creationId xmlns:a16="http://schemas.microsoft.com/office/drawing/2014/main" id="{E8BD6C3F-96DA-4C7A-2F9D-358AEC9629DF}"/>
              </a:ext>
            </a:extLst>
          </p:cNvPr>
          <p:cNvSpPr/>
          <p:nvPr/>
        </p:nvSpPr>
        <p:spPr>
          <a:xfrm rot="16038920">
            <a:off x="3743316" y="-1103425"/>
            <a:ext cx="6465634" cy="6708829"/>
          </a:xfrm>
          <a:custGeom>
            <a:avLst/>
            <a:gdLst/>
            <a:ahLst/>
            <a:cxnLst/>
            <a:rect l="l" t="t" r="r" b="b"/>
            <a:pathLst>
              <a:path w="6465634" h="6708829">
                <a:moveTo>
                  <a:pt x="0" y="0"/>
                </a:moveTo>
                <a:lnTo>
                  <a:pt x="6465634" y="0"/>
                </a:lnTo>
                <a:lnTo>
                  <a:pt x="6465634" y="6708829"/>
                </a:lnTo>
                <a:lnTo>
                  <a:pt x="0" y="6708829"/>
                </a:lnTo>
                <a:lnTo>
                  <a:pt x="0" y="0"/>
                </a:lnTo>
                <a:close/>
              </a:path>
            </a:pathLst>
          </a:custGeom>
          <a:blipFill>
            <a:blip r:embed="rId4">
              <a:alphaModFix amt="19999"/>
            </a:blip>
            <a:stretch>
              <a:fillRect/>
            </a:stretch>
          </a:blipFill>
        </p:spPr>
        <p:txBody>
          <a:bodyPr/>
          <a:lstStyle/>
          <a:p>
            <a:endParaRPr lang="en-US"/>
          </a:p>
        </p:txBody>
      </p:sp>
      <p:grpSp>
        <p:nvGrpSpPr>
          <p:cNvPr id="3" name="Group 3"/>
          <p:cNvGrpSpPr/>
          <p:nvPr/>
        </p:nvGrpSpPr>
        <p:grpSpPr>
          <a:xfrm>
            <a:off x="9144000" y="0"/>
            <a:ext cx="9144000" cy="10287000"/>
            <a:chOff x="0" y="0"/>
            <a:chExt cx="2408296" cy="2709333"/>
          </a:xfrm>
        </p:grpSpPr>
        <p:sp>
          <p:nvSpPr>
            <p:cNvPr id="4" name="Freeform 4"/>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F7F8FB"/>
            </a:solidFill>
          </p:spPr>
          <p:txBody>
            <a:bodyPr/>
            <a:lstStyle/>
            <a:p>
              <a:endParaRPr lang="en-US"/>
            </a:p>
          </p:txBody>
        </p:sp>
        <p:sp>
          <p:nvSpPr>
            <p:cNvPr id="5" name="TextBox 5"/>
            <p:cNvSpPr txBox="1"/>
            <p:nvPr/>
          </p:nvSpPr>
          <p:spPr>
            <a:xfrm>
              <a:off x="0" y="0"/>
              <a:ext cx="2408296" cy="2709333"/>
            </a:xfrm>
            <a:prstGeom prst="rect">
              <a:avLst/>
            </a:prstGeom>
          </p:spPr>
          <p:txBody>
            <a:bodyPr lIns="50800" tIns="50800" rIns="50800" bIns="50800" rtlCol="0" anchor="ctr"/>
            <a:lstStyle/>
            <a:p>
              <a:pPr algn="ctr">
                <a:lnSpc>
                  <a:spcPts val="2880"/>
                </a:lnSpc>
              </a:pPr>
              <a:endParaRPr/>
            </a:p>
          </p:txBody>
        </p:sp>
      </p:grpSp>
      <p:sp>
        <p:nvSpPr>
          <p:cNvPr id="6" name="Freeform 6"/>
          <p:cNvSpPr/>
          <p:nvPr/>
        </p:nvSpPr>
        <p:spPr>
          <a:xfrm>
            <a:off x="10028684" y="740048"/>
            <a:ext cx="3612246" cy="4186559"/>
          </a:xfrm>
          <a:custGeom>
            <a:avLst/>
            <a:gdLst/>
            <a:ahLst/>
            <a:cxnLst/>
            <a:rect l="l" t="t" r="r" b="b"/>
            <a:pathLst>
              <a:path w="3612246" h="4186559">
                <a:moveTo>
                  <a:pt x="0" y="0"/>
                </a:moveTo>
                <a:lnTo>
                  <a:pt x="3612245" y="0"/>
                </a:lnTo>
                <a:lnTo>
                  <a:pt x="3612245" y="4186560"/>
                </a:lnTo>
                <a:lnTo>
                  <a:pt x="0" y="4186560"/>
                </a:lnTo>
                <a:lnTo>
                  <a:pt x="0" y="0"/>
                </a:lnTo>
                <a:close/>
              </a:path>
            </a:pathLst>
          </a:custGeom>
          <a:blipFill>
            <a:blip r:embed="rId5"/>
            <a:stretch>
              <a:fillRect t="-13064" r="-101021" b="-13265"/>
            </a:stretch>
          </a:blipFill>
        </p:spPr>
        <p:txBody>
          <a:bodyPr/>
          <a:lstStyle/>
          <a:p>
            <a:endParaRPr lang="en-US"/>
          </a:p>
        </p:txBody>
      </p:sp>
      <p:sp>
        <p:nvSpPr>
          <p:cNvPr id="7" name="Freeform 7"/>
          <p:cNvSpPr/>
          <p:nvPr/>
        </p:nvSpPr>
        <p:spPr>
          <a:xfrm>
            <a:off x="10104902" y="5458663"/>
            <a:ext cx="3536028" cy="4169731"/>
          </a:xfrm>
          <a:custGeom>
            <a:avLst/>
            <a:gdLst/>
            <a:ahLst/>
            <a:cxnLst/>
            <a:rect l="l" t="t" r="r" b="b"/>
            <a:pathLst>
              <a:path w="3536028" h="4169731">
                <a:moveTo>
                  <a:pt x="0" y="0"/>
                </a:moveTo>
                <a:lnTo>
                  <a:pt x="3536027" y="0"/>
                </a:lnTo>
                <a:lnTo>
                  <a:pt x="3536027" y="4169730"/>
                </a:lnTo>
                <a:lnTo>
                  <a:pt x="0" y="4169730"/>
                </a:lnTo>
                <a:lnTo>
                  <a:pt x="0" y="0"/>
                </a:lnTo>
                <a:close/>
              </a:path>
            </a:pathLst>
          </a:custGeom>
          <a:blipFill>
            <a:blip r:embed="rId6"/>
            <a:stretch>
              <a:fillRect t="-13923" r="-105354" b="-12914"/>
            </a:stretch>
          </a:blipFill>
        </p:spPr>
        <p:txBody>
          <a:bodyPr/>
          <a:lstStyle/>
          <a:p>
            <a:endParaRPr lang="en-US"/>
          </a:p>
        </p:txBody>
      </p:sp>
      <p:sp>
        <p:nvSpPr>
          <p:cNvPr id="8" name="Freeform 8"/>
          <p:cNvSpPr/>
          <p:nvPr/>
        </p:nvSpPr>
        <p:spPr>
          <a:xfrm>
            <a:off x="14133170" y="740048"/>
            <a:ext cx="3630695" cy="4127659"/>
          </a:xfrm>
          <a:custGeom>
            <a:avLst/>
            <a:gdLst/>
            <a:ahLst/>
            <a:cxnLst/>
            <a:rect l="l" t="t" r="r" b="b"/>
            <a:pathLst>
              <a:path w="3630695" h="4127659">
                <a:moveTo>
                  <a:pt x="0" y="0"/>
                </a:moveTo>
                <a:lnTo>
                  <a:pt x="3630696" y="0"/>
                </a:lnTo>
                <a:lnTo>
                  <a:pt x="3630696" y="4127659"/>
                </a:lnTo>
                <a:lnTo>
                  <a:pt x="0" y="4127659"/>
                </a:lnTo>
                <a:lnTo>
                  <a:pt x="0" y="0"/>
                </a:lnTo>
                <a:close/>
              </a:path>
            </a:pathLst>
          </a:custGeom>
          <a:blipFill>
            <a:blip r:embed="rId7"/>
            <a:stretch>
              <a:fillRect l="-100000" t="-15900" b="-12231"/>
            </a:stretch>
          </a:blipFill>
        </p:spPr>
        <p:txBody>
          <a:bodyPr/>
          <a:lstStyle/>
          <a:p>
            <a:endParaRPr lang="en-US"/>
          </a:p>
        </p:txBody>
      </p:sp>
      <p:sp>
        <p:nvSpPr>
          <p:cNvPr id="9" name="Freeform 9"/>
          <p:cNvSpPr/>
          <p:nvPr/>
        </p:nvSpPr>
        <p:spPr>
          <a:xfrm>
            <a:off x="14096271" y="4867707"/>
            <a:ext cx="3667595" cy="4683007"/>
          </a:xfrm>
          <a:custGeom>
            <a:avLst/>
            <a:gdLst/>
            <a:ahLst/>
            <a:cxnLst/>
            <a:rect l="l" t="t" r="r" b="b"/>
            <a:pathLst>
              <a:path w="3667595" h="4683007">
                <a:moveTo>
                  <a:pt x="0" y="0"/>
                </a:moveTo>
                <a:lnTo>
                  <a:pt x="3667595" y="0"/>
                </a:lnTo>
                <a:lnTo>
                  <a:pt x="3667595" y="4683007"/>
                </a:lnTo>
                <a:lnTo>
                  <a:pt x="0" y="4683007"/>
                </a:lnTo>
                <a:lnTo>
                  <a:pt x="0" y="0"/>
                </a:lnTo>
                <a:close/>
              </a:path>
            </a:pathLst>
          </a:custGeom>
          <a:blipFill>
            <a:blip r:embed="rId8"/>
            <a:stretch>
              <a:fillRect l="-97987" b="-12936"/>
            </a:stretch>
          </a:blipFill>
        </p:spPr>
        <p:txBody>
          <a:bodyPr/>
          <a:lstStyle/>
          <a:p>
            <a:endParaRPr lang="en-US"/>
          </a:p>
        </p:txBody>
      </p:sp>
      <p:grpSp>
        <p:nvGrpSpPr>
          <p:cNvPr id="10" name="Group 10"/>
          <p:cNvGrpSpPr/>
          <p:nvPr/>
        </p:nvGrpSpPr>
        <p:grpSpPr>
          <a:xfrm>
            <a:off x="1028700" y="2092260"/>
            <a:ext cx="6681863" cy="6187649"/>
            <a:chOff x="0" y="0"/>
            <a:chExt cx="8909151" cy="8250199"/>
          </a:xfrm>
        </p:grpSpPr>
        <p:sp>
          <p:nvSpPr>
            <p:cNvPr id="11" name="TextBox 11"/>
            <p:cNvSpPr txBox="1"/>
            <p:nvPr/>
          </p:nvSpPr>
          <p:spPr>
            <a:xfrm>
              <a:off x="0" y="0"/>
              <a:ext cx="8909151" cy="2769989"/>
            </a:xfrm>
            <a:prstGeom prst="rect">
              <a:avLst/>
            </a:prstGeom>
          </p:spPr>
          <p:txBody>
            <a:bodyPr lIns="0" tIns="0" rIns="0" bIns="0" rtlCol="0" anchor="t">
              <a:spAutoFit/>
            </a:bodyPr>
            <a:lstStyle/>
            <a:p>
              <a:pPr>
                <a:lnSpc>
                  <a:spcPts val="2760"/>
                </a:lnSpc>
              </a:pPr>
              <a:r>
                <a:rPr lang="en-US" sz="2000" b="1" dirty="0">
                  <a:solidFill>
                    <a:schemeClr val="accent6"/>
                  </a:solidFill>
                  <a:latin typeface="Lucida Sans" panose="020B0602030504020204" pitchFamily="34" charset="77"/>
                  <a:ea typeface="PT Sans Bold"/>
                </a:rPr>
                <a:t>HOLIDAY ﻿PROMOTION</a:t>
              </a:r>
            </a:p>
            <a:p>
              <a:pPr>
                <a:lnSpc>
                  <a:spcPts val="8639"/>
                </a:lnSpc>
              </a:pPr>
              <a:r>
                <a:rPr lang="en-US" sz="7199" b="1" dirty="0">
                  <a:solidFill>
                    <a:schemeClr val="bg1">
                      <a:lumMod val="50000"/>
                    </a:schemeClr>
                  </a:solidFill>
                  <a:latin typeface="Bodoni MT" panose="02070603080606020203" pitchFamily="18" charset="77"/>
                </a:rPr>
                <a:t>M&amp;Ms</a:t>
              </a:r>
            </a:p>
            <a:p>
              <a:pPr>
                <a:lnSpc>
                  <a:spcPts val="4800"/>
                </a:lnSpc>
              </a:pPr>
              <a:r>
                <a:rPr lang="en-US" sz="3600" b="1" dirty="0">
                  <a:solidFill>
                    <a:schemeClr val="bg1">
                      <a:lumMod val="50000"/>
                    </a:schemeClr>
                  </a:solidFill>
                  <a:latin typeface="Bodoni MT" panose="02070603080606020203" pitchFamily="18" charset="77"/>
                </a:rPr>
                <a:t>Promotional Products</a:t>
              </a:r>
            </a:p>
          </p:txBody>
        </p:sp>
        <p:sp>
          <p:nvSpPr>
            <p:cNvPr id="12" name="TextBox 12"/>
            <p:cNvSpPr txBox="1"/>
            <p:nvPr/>
          </p:nvSpPr>
          <p:spPr>
            <a:xfrm>
              <a:off x="0" y="3310640"/>
              <a:ext cx="8909151" cy="4939559"/>
            </a:xfrm>
            <a:prstGeom prst="rect">
              <a:avLst/>
            </a:prstGeom>
          </p:spPr>
          <p:txBody>
            <a:bodyPr lIns="0" tIns="0" rIns="0" bIns="0" rtlCol="0" anchor="t">
              <a:spAutoFit/>
            </a:bodyPr>
            <a:lstStyle/>
            <a:p>
              <a:pPr>
                <a:lnSpc>
                  <a:spcPts val="2879"/>
                </a:lnSpc>
              </a:pPr>
              <a:r>
                <a:rPr lang="en-US" sz="2000" dirty="0">
                  <a:solidFill>
                    <a:schemeClr val="bg1">
                      <a:lumMod val="50000"/>
                    </a:schemeClr>
                  </a:solidFill>
                  <a:latin typeface="Lucida Sans" panose="020B0602030504020204" pitchFamily="34" charset="77"/>
                </a:rPr>
                <a:t>In addition to holiday-themed packaging, and seasonal flavors M&amp;Ms offers a variety of themed holiday gift options including:</a:t>
              </a:r>
            </a:p>
            <a:p>
              <a:pPr>
                <a:lnSpc>
                  <a:spcPts val="2879"/>
                </a:lnSpc>
              </a:pPr>
              <a:endParaRPr lang="en-US" sz="2000" dirty="0">
                <a:solidFill>
                  <a:schemeClr val="bg1">
                    <a:lumMod val="50000"/>
                  </a:schemeClr>
                </a:solidFill>
                <a:latin typeface="Lucida Sans" panose="020B0602030504020204" pitchFamily="34" charset="77"/>
              </a:endParaRPr>
            </a:p>
            <a:p>
              <a:pPr marL="518160" lvl="1" indent="-259080">
                <a:lnSpc>
                  <a:spcPts val="2879"/>
                </a:lnSpc>
                <a:buFont typeface="Arial"/>
                <a:buChar char="•"/>
              </a:pPr>
              <a:r>
                <a:rPr lang="en-US" sz="2000" dirty="0">
                  <a:solidFill>
                    <a:schemeClr val="bg1">
                      <a:lumMod val="50000"/>
                    </a:schemeClr>
                  </a:solidFill>
                  <a:latin typeface="Lucida Sans" panose="020B0602030504020204" pitchFamily="34" charset="77"/>
                </a:rPr>
                <a:t>Customizable personalized candies</a:t>
              </a:r>
            </a:p>
            <a:p>
              <a:pPr marL="518160" lvl="1" indent="-259080">
                <a:lnSpc>
                  <a:spcPts val="2879"/>
                </a:lnSpc>
                <a:buFont typeface="Arial"/>
                <a:buChar char="•"/>
              </a:pPr>
              <a:r>
                <a:rPr lang="en-US" sz="2000" dirty="0">
                  <a:solidFill>
                    <a:schemeClr val="bg1">
                      <a:lumMod val="50000"/>
                    </a:schemeClr>
                  </a:solidFill>
                  <a:latin typeface="Lucida Sans" panose="020B0602030504020204" pitchFamily="34" charset="77"/>
                </a:rPr>
                <a:t>Customizable personalized packaging </a:t>
              </a:r>
            </a:p>
            <a:p>
              <a:pPr marL="518160" lvl="1" indent="-259080">
                <a:lnSpc>
                  <a:spcPts val="2879"/>
                </a:lnSpc>
                <a:buFont typeface="Arial"/>
                <a:buChar char="•"/>
              </a:pPr>
              <a:r>
                <a:rPr lang="en-US" sz="2000" dirty="0">
                  <a:solidFill>
                    <a:schemeClr val="bg1">
                      <a:lumMod val="50000"/>
                    </a:schemeClr>
                  </a:solidFill>
                  <a:latin typeface="Lucida Sans" panose="020B0602030504020204" pitchFamily="34" charset="77"/>
                </a:rPr>
                <a:t>Branded merchandise</a:t>
              </a:r>
            </a:p>
            <a:p>
              <a:pPr marL="518160" lvl="1" indent="-259080">
                <a:lnSpc>
                  <a:spcPts val="2879"/>
                </a:lnSpc>
                <a:buFont typeface="Arial"/>
                <a:buChar char="•"/>
              </a:pPr>
              <a:r>
                <a:rPr lang="en-US" sz="2000" dirty="0">
                  <a:solidFill>
                    <a:schemeClr val="bg1">
                      <a:lumMod val="50000"/>
                    </a:schemeClr>
                  </a:solidFill>
                  <a:latin typeface="Lucida Sans" panose="020B0602030504020204" pitchFamily="34" charset="77"/>
                </a:rPr>
                <a:t>Holiday recipes</a:t>
              </a:r>
            </a:p>
            <a:p>
              <a:pPr marL="518160" lvl="1" indent="-259080">
                <a:lnSpc>
                  <a:spcPts val="2879"/>
                </a:lnSpc>
                <a:buFont typeface="Arial"/>
                <a:buChar char="•"/>
              </a:pPr>
              <a:r>
                <a:rPr lang="en-US" sz="2000" dirty="0">
                  <a:solidFill>
                    <a:schemeClr val="bg1">
                      <a:lumMod val="50000"/>
                    </a:schemeClr>
                  </a:solidFill>
                  <a:latin typeface="Lucida Sans" panose="020B0602030504020204" pitchFamily="34" charset="77"/>
                </a:rPr>
                <a:t>Corporate gifts </a:t>
              </a:r>
            </a:p>
            <a:p>
              <a:pPr marL="518160" lvl="1" indent="-259080">
                <a:lnSpc>
                  <a:spcPts val="2879"/>
                </a:lnSpc>
                <a:buFont typeface="Arial"/>
                <a:buChar char="•"/>
              </a:pPr>
              <a:r>
                <a:rPr lang="en-US" sz="2000" dirty="0">
                  <a:solidFill>
                    <a:schemeClr val="bg1">
                      <a:lumMod val="50000"/>
                    </a:schemeClr>
                  </a:solidFill>
                  <a:latin typeface="Lucida Sans" panose="020B0602030504020204" pitchFamily="34" charset="77"/>
                </a:rPr>
                <a:t>Party favors </a:t>
              </a:r>
            </a:p>
          </p:txBody>
        </p:sp>
      </p:grpSp>
      <p:sp>
        <p:nvSpPr>
          <p:cNvPr id="13" name="Freeform 13"/>
          <p:cNvSpPr/>
          <p:nvPr/>
        </p:nvSpPr>
        <p:spPr>
          <a:xfrm rot="5400000">
            <a:off x="-1044535" y="4446022"/>
            <a:ext cx="6465634" cy="6708829"/>
          </a:xfrm>
          <a:custGeom>
            <a:avLst/>
            <a:gdLst/>
            <a:ahLst/>
            <a:cxnLst/>
            <a:rect l="l" t="t" r="r" b="b"/>
            <a:pathLst>
              <a:path w="6465634" h="6708829">
                <a:moveTo>
                  <a:pt x="0" y="0"/>
                </a:moveTo>
                <a:lnTo>
                  <a:pt x="6465634" y="0"/>
                </a:lnTo>
                <a:lnTo>
                  <a:pt x="6465634" y="6708829"/>
                </a:lnTo>
                <a:lnTo>
                  <a:pt x="0" y="6708829"/>
                </a:lnTo>
                <a:lnTo>
                  <a:pt x="0" y="0"/>
                </a:lnTo>
                <a:close/>
              </a:path>
            </a:pathLst>
          </a:custGeom>
          <a:blipFill>
            <a:blip r:embed="rId4">
              <a:alphaModFix amt="19999"/>
            </a:blip>
            <a:stretch>
              <a:fillRect/>
            </a:stretch>
          </a:blipFill>
        </p:spPr>
        <p:txBody>
          <a:bodyPr/>
          <a:lstStyle/>
          <a:p>
            <a:endParaRPr lang="en-US"/>
          </a:p>
        </p:txBody>
      </p:sp>
      <p:sp>
        <p:nvSpPr>
          <p:cNvPr id="14" name="Freeform 14"/>
          <p:cNvSpPr/>
          <p:nvPr/>
        </p:nvSpPr>
        <p:spPr>
          <a:xfrm>
            <a:off x="362889" y="9543199"/>
            <a:ext cx="665811" cy="582777"/>
          </a:xfrm>
          <a:custGeom>
            <a:avLst/>
            <a:gdLst/>
            <a:ahLst/>
            <a:cxnLst/>
            <a:rect l="l" t="t" r="r" b="b"/>
            <a:pathLst>
              <a:path w="665811" h="582777">
                <a:moveTo>
                  <a:pt x="0" y="0"/>
                </a:moveTo>
                <a:lnTo>
                  <a:pt x="665811" y="0"/>
                </a:lnTo>
                <a:lnTo>
                  <a:pt x="665811" y="582777"/>
                </a:lnTo>
                <a:lnTo>
                  <a:pt x="0" y="582777"/>
                </a:lnTo>
                <a:lnTo>
                  <a:pt x="0" y="0"/>
                </a:lnTo>
                <a:close/>
              </a:path>
            </a:pathLst>
          </a:custGeom>
          <a:blipFill>
            <a:blip r:embed="rId9"/>
            <a:stretch>
              <a:fillRect/>
            </a:stretch>
          </a:blipFill>
        </p:spPr>
        <p:txBody>
          <a:bodyPr/>
          <a:lstStyle/>
          <a:p>
            <a:endParaRPr lang="en-US"/>
          </a:p>
        </p:txBody>
      </p:sp>
      <p:sp>
        <p:nvSpPr>
          <p:cNvPr id="15" name="TextBox 14">
            <a:extLst>
              <a:ext uri="{FF2B5EF4-FFF2-40B4-BE49-F238E27FC236}">
                <a16:creationId xmlns:a16="http://schemas.microsoft.com/office/drawing/2014/main" id="{92D83AF3-E579-1ECF-2BD2-D6FB62A31C1F}"/>
              </a:ext>
            </a:extLst>
          </p:cNvPr>
          <p:cNvSpPr txBox="1"/>
          <p:nvPr/>
        </p:nvSpPr>
        <p:spPr>
          <a:xfrm>
            <a:off x="-493776" y="9849273"/>
            <a:ext cx="9637776" cy="337015"/>
          </a:xfrm>
          <a:prstGeom prst="rect">
            <a:avLst/>
          </a:prstGeom>
          <a:noFill/>
        </p:spPr>
        <p:txBody>
          <a:bodyPr wrap="square">
            <a:spAutoFit/>
          </a:bodyPr>
          <a:lstStyle/>
          <a:p>
            <a:pPr algn="r">
              <a:lnSpc>
                <a:spcPts val="2240"/>
              </a:lnSpc>
            </a:pPr>
            <a:r>
              <a:rPr lang="en-US" sz="1000" dirty="0">
                <a:solidFill>
                  <a:schemeClr val="tx2"/>
                </a:solidFill>
                <a:latin typeface="Canva Sans Italics"/>
              </a:rPr>
              <a:t>Images Via  M&amp;Ms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73433"/>
        </a:solidFill>
        <a:effectLst/>
      </p:bgPr>
    </p:bg>
    <p:spTree>
      <p:nvGrpSpPr>
        <p:cNvPr id="1" name=""/>
        <p:cNvGrpSpPr/>
        <p:nvPr/>
      </p:nvGrpSpPr>
      <p:grpSpPr>
        <a:xfrm>
          <a:off x="0" y="0"/>
          <a:ext cx="0" cy="0"/>
          <a:chOff x="0" y="0"/>
          <a:chExt cx="0" cy="0"/>
        </a:xfrm>
      </p:grpSpPr>
      <p:grpSp>
        <p:nvGrpSpPr>
          <p:cNvPr id="2" name="Group 2"/>
          <p:cNvGrpSpPr/>
          <p:nvPr/>
        </p:nvGrpSpPr>
        <p:grpSpPr>
          <a:xfrm>
            <a:off x="10137968" y="2479722"/>
            <a:ext cx="6640658" cy="5043992"/>
            <a:chOff x="0" y="0"/>
            <a:chExt cx="9495110" cy="6725323"/>
          </a:xfrm>
        </p:grpSpPr>
        <p:sp>
          <p:nvSpPr>
            <p:cNvPr id="3" name="TextBox 3"/>
            <p:cNvSpPr txBox="1"/>
            <p:nvPr/>
          </p:nvSpPr>
          <p:spPr>
            <a:xfrm>
              <a:off x="0" y="0"/>
              <a:ext cx="9495110" cy="2775033"/>
            </a:xfrm>
            <a:prstGeom prst="rect">
              <a:avLst/>
            </a:prstGeom>
          </p:spPr>
          <p:txBody>
            <a:bodyPr lIns="0" tIns="0" rIns="0" bIns="0" rtlCol="0" anchor="t">
              <a:spAutoFit/>
            </a:bodyPr>
            <a:lstStyle/>
            <a:p>
              <a:pPr>
                <a:lnSpc>
                  <a:spcPts val="2880"/>
                </a:lnSpc>
              </a:pPr>
              <a:r>
                <a:rPr lang="en-US" sz="2000" b="1" dirty="0">
                  <a:solidFill>
                    <a:schemeClr val="accent6"/>
                  </a:solidFill>
                  <a:effectLst>
                    <a:outerShdw blurRad="38100" dist="38100" dir="2700000" algn="tl">
                      <a:srgbClr val="000000">
                        <a:alpha val="43137"/>
                      </a:srgbClr>
                    </a:outerShdw>
                  </a:effectLst>
                  <a:latin typeface="Lucida Sans" panose="020B0602030504020204" pitchFamily="34" charset="77"/>
                </a:rPr>
                <a:t>HOLIDAY PROMOTION</a:t>
              </a:r>
            </a:p>
            <a:p>
              <a:pPr>
                <a:lnSpc>
                  <a:spcPts val="8639"/>
                </a:lnSpc>
              </a:pPr>
              <a:r>
                <a:rPr lang="en-US" sz="7199" b="1" dirty="0">
                  <a:solidFill>
                    <a:srgbClr val="E6DCE0"/>
                  </a:solidFill>
                  <a:effectLst>
                    <a:outerShdw blurRad="38100" dist="38100" dir="2700000" algn="tl">
                      <a:srgbClr val="000000">
                        <a:alpha val="43137"/>
                      </a:srgbClr>
                    </a:outerShdw>
                  </a:effectLst>
                  <a:latin typeface="Bodoni MT" panose="02070603080606020203" pitchFamily="18" charset="77"/>
                </a:rPr>
                <a:t>Olive Garden</a:t>
              </a:r>
            </a:p>
            <a:p>
              <a:pPr>
                <a:lnSpc>
                  <a:spcPts val="4799"/>
                </a:lnSpc>
              </a:pPr>
              <a:r>
                <a:rPr lang="en-US" sz="3600" b="1" dirty="0">
                  <a:solidFill>
                    <a:srgbClr val="E6DCE0"/>
                  </a:solidFill>
                  <a:effectLst>
                    <a:outerShdw blurRad="38100" dist="38100" dir="2700000" algn="tl">
                      <a:srgbClr val="000000">
                        <a:alpha val="43137"/>
                      </a:srgbClr>
                    </a:outerShdw>
                  </a:effectLst>
                  <a:latin typeface="Bodoni MT" panose="02070603080606020203" pitchFamily="18" charset="77"/>
                </a:rPr>
                <a:t>Holiday Merchandise</a:t>
              </a:r>
            </a:p>
          </p:txBody>
        </p:sp>
        <p:sp>
          <p:nvSpPr>
            <p:cNvPr id="4" name="TextBox 4"/>
            <p:cNvSpPr txBox="1"/>
            <p:nvPr/>
          </p:nvSpPr>
          <p:spPr>
            <a:xfrm>
              <a:off x="0" y="3491531"/>
              <a:ext cx="9495110" cy="3233792"/>
            </a:xfrm>
            <a:prstGeom prst="rect">
              <a:avLst/>
            </a:prstGeom>
          </p:spPr>
          <p:txBody>
            <a:bodyPr lIns="0" tIns="0" rIns="0" bIns="0" rtlCol="0" anchor="t">
              <a:spAutoFit/>
            </a:bodyPr>
            <a:lstStyle/>
            <a:p>
              <a:pPr>
                <a:lnSpc>
                  <a:spcPct val="114000"/>
                </a:lnSpc>
              </a:pPr>
              <a:r>
                <a:rPr lang="en-US" sz="2000" dirty="0">
                  <a:solidFill>
                    <a:srgbClr val="E6DCE0"/>
                  </a:solidFill>
                  <a:latin typeface="Lucida Sans" panose="020B0602030504020204" pitchFamily="34" charset="77"/>
                </a:rPr>
                <a:t>Just in time for the Holiday Season, Olive Garden released their “Never Ending First Course” collection which includes their signature cheese grater, and a “Seasons Gratings” sweatshirt. The product line also features other themed apparel, including pajama pants and shirts, as well as a breadstick plush for pets. </a:t>
              </a:r>
            </a:p>
          </p:txBody>
        </p:sp>
      </p:grpSp>
      <p:sp>
        <p:nvSpPr>
          <p:cNvPr id="5" name="Freeform 5"/>
          <p:cNvSpPr/>
          <p:nvPr/>
        </p:nvSpPr>
        <p:spPr>
          <a:xfrm>
            <a:off x="797982" y="3013234"/>
            <a:ext cx="8115300" cy="4260532"/>
          </a:xfrm>
          <a:custGeom>
            <a:avLst/>
            <a:gdLst/>
            <a:ahLst/>
            <a:cxnLst/>
            <a:rect l="l" t="t" r="r" b="b"/>
            <a:pathLst>
              <a:path w="8115300" h="4260532">
                <a:moveTo>
                  <a:pt x="0" y="0"/>
                </a:moveTo>
                <a:lnTo>
                  <a:pt x="8115300" y="0"/>
                </a:lnTo>
                <a:lnTo>
                  <a:pt x="8115300" y="4260532"/>
                </a:lnTo>
                <a:lnTo>
                  <a:pt x="0" y="4260532"/>
                </a:lnTo>
                <a:lnTo>
                  <a:pt x="0" y="0"/>
                </a:lnTo>
                <a:close/>
              </a:path>
            </a:pathLst>
          </a:custGeom>
          <a:blipFill>
            <a:blip r:embed="rId2"/>
            <a:stretch>
              <a:fillRect/>
            </a:stretch>
          </a:blipFill>
        </p:spPr>
        <p:txBody>
          <a:bodyPr/>
          <a:lstStyle/>
          <a:p>
            <a:endParaRPr lang="en-US"/>
          </a:p>
        </p:txBody>
      </p:sp>
      <p:sp>
        <p:nvSpPr>
          <p:cNvPr id="6" name="Freeform 6"/>
          <p:cNvSpPr/>
          <p:nvPr/>
        </p:nvSpPr>
        <p:spPr>
          <a:xfrm>
            <a:off x="17259300" y="9543199"/>
            <a:ext cx="937787" cy="612149"/>
          </a:xfrm>
          <a:custGeom>
            <a:avLst/>
            <a:gdLst/>
            <a:ahLst/>
            <a:cxnLst/>
            <a:rect l="l" t="t" r="r" b="b"/>
            <a:pathLst>
              <a:path w="937787" h="612149">
                <a:moveTo>
                  <a:pt x="0" y="0"/>
                </a:moveTo>
                <a:lnTo>
                  <a:pt x="937787" y="0"/>
                </a:lnTo>
                <a:lnTo>
                  <a:pt x="937787" y="612149"/>
                </a:lnTo>
                <a:lnTo>
                  <a:pt x="0" y="612149"/>
                </a:lnTo>
                <a:lnTo>
                  <a:pt x="0" y="0"/>
                </a:lnTo>
                <a:close/>
              </a:path>
            </a:pathLst>
          </a:custGeom>
          <a:blipFill>
            <a:blip r:embed="rId3"/>
            <a:stretch>
              <a:fillRect/>
            </a:stretch>
          </a:blipFill>
        </p:spPr>
        <p:txBody>
          <a:bodyPr/>
          <a:lstStyle/>
          <a:p>
            <a:endParaRPr lang="en-US"/>
          </a:p>
        </p:txBody>
      </p:sp>
      <p:sp>
        <p:nvSpPr>
          <p:cNvPr id="7" name="Freeform 7"/>
          <p:cNvSpPr/>
          <p:nvPr/>
        </p:nvSpPr>
        <p:spPr>
          <a:xfrm rot="5400000">
            <a:off x="12615747" y="-529144"/>
            <a:ext cx="5928296" cy="6640657"/>
          </a:xfrm>
          <a:custGeom>
            <a:avLst/>
            <a:gdLst/>
            <a:ahLst/>
            <a:cxnLst/>
            <a:rect l="l" t="t" r="r" b="b"/>
            <a:pathLst>
              <a:path w="5928296" h="6640657">
                <a:moveTo>
                  <a:pt x="0" y="0"/>
                </a:moveTo>
                <a:lnTo>
                  <a:pt x="5928295" y="0"/>
                </a:lnTo>
                <a:lnTo>
                  <a:pt x="5928295" y="6640657"/>
                </a:lnTo>
                <a:lnTo>
                  <a:pt x="0" y="6640657"/>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5400000">
            <a:off x="-285456" y="5150069"/>
            <a:ext cx="5885331" cy="5314420"/>
          </a:xfrm>
          <a:custGeom>
            <a:avLst/>
            <a:gdLst/>
            <a:ahLst/>
            <a:cxnLst/>
            <a:rect l="l" t="t" r="r" b="b"/>
            <a:pathLst>
              <a:path w="5885331" h="5314420">
                <a:moveTo>
                  <a:pt x="0" y="0"/>
                </a:moveTo>
                <a:lnTo>
                  <a:pt x="5885331" y="0"/>
                </a:lnTo>
                <a:lnTo>
                  <a:pt x="5885331" y="5314419"/>
                </a:lnTo>
                <a:lnTo>
                  <a:pt x="0" y="5314419"/>
                </a:lnTo>
                <a:lnTo>
                  <a:pt x="0" y="0"/>
                </a:lnTo>
                <a:close/>
              </a:path>
            </a:pathLst>
          </a:custGeom>
          <a:blipFill>
            <a:blip r:embed="rId4">
              <a:alphaModFix amt="43000"/>
              <a:extLst>
                <a:ext uri="{96DAC541-7B7A-43D3-8B79-37D633B846F1}">
                  <asvg:svgBlip xmlns:asvg="http://schemas.microsoft.com/office/drawing/2016/SVG/main" r:embed="rId5"/>
                </a:ext>
              </a:extLst>
            </a:blip>
            <a:stretch>
              <a:fillRect l="-730" t="-24955"/>
            </a:stretch>
          </a:blipFill>
        </p:spPr>
        <p:txBody>
          <a:bodyPr/>
          <a:lstStyle/>
          <a:p>
            <a:endParaRPr lang="en-US"/>
          </a:p>
        </p:txBody>
      </p:sp>
      <p:sp>
        <p:nvSpPr>
          <p:cNvPr id="9" name="Freeform 9"/>
          <p:cNvSpPr/>
          <p:nvPr/>
        </p:nvSpPr>
        <p:spPr>
          <a:xfrm rot="-1277551" flipH="1" flipV="1">
            <a:off x="-1376589" y="-518889"/>
            <a:ext cx="4349142" cy="2609485"/>
          </a:xfrm>
          <a:custGeom>
            <a:avLst/>
            <a:gdLst/>
            <a:ahLst/>
            <a:cxnLst/>
            <a:rect l="l" t="t" r="r" b="b"/>
            <a:pathLst>
              <a:path w="4349142" h="2609485">
                <a:moveTo>
                  <a:pt x="4349142" y="2609486"/>
                </a:moveTo>
                <a:lnTo>
                  <a:pt x="0" y="2609486"/>
                </a:lnTo>
                <a:lnTo>
                  <a:pt x="0" y="0"/>
                </a:lnTo>
                <a:lnTo>
                  <a:pt x="4349142" y="0"/>
                </a:lnTo>
                <a:lnTo>
                  <a:pt x="4349142" y="2609486"/>
                </a:lnTo>
                <a:close/>
              </a:path>
            </a:pathLst>
          </a:custGeom>
          <a:blipFill>
            <a:blip r:embed="rId6"/>
            <a:stretch>
              <a:fillRect/>
            </a:stretch>
          </a:blipFill>
        </p:spPr>
        <p:txBody>
          <a:bodyPr/>
          <a:lstStyle/>
          <a:p>
            <a:endParaRPr lang="en-US"/>
          </a:p>
        </p:txBody>
      </p:sp>
      <p:sp>
        <p:nvSpPr>
          <p:cNvPr id="10" name="TextBox 9">
            <a:extLst>
              <a:ext uri="{FF2B5EF4-FFF2-40B4-BE49-F238E27FC236}">
                <a16:creationId xmlns:a16="http://schemas.microsoft.com/office/drawing/2014/main" id="{174E3262-96A4-8440-DE45-2A6A1D8E2BF6}"/>
              </a:ext>
            </a:extLst>
          </p:cNvPr>
          <p:cNvSpPr txBox="1"/>
          <p:nvPr/>
        </p:nvSpPr>
        <p:spPr>
          <a:xfrm>
            <a:off x="-724494" y="7327308"/>
            <a:ext cx="9637776" cy="337015"/>
          </a:xfrm>
          <a:prstGeom prst="rect">
            <a:avLst/>
          </a:prstGeom>
          <a:noFill/>
        </p:spPr>
        <p:txBody>
          <a:bodyPr wrap="square">
            <a:spAutoFit/>
          </a:bodyPr>
          <a:lstStyle/>
          <a:p>
            <a:pPr algn="r">
              <a:lnSpc>
                <a:spcPts val="2240"/>
              </a:lnSpc>
            </a:pPr>
            <a:r>
              <a:rPr lang="en-US" sz="1000" dirty="0">
                <a:solidFill>
                  <a:srgbClr val="FFFFFF"/>
                </a:solidFill>
                <a:latin typeface="Canva Sans Italics"/>
              </a:rPr>
              <a:t>Image Via Olive Garden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F8FB"/>
        </a:solidFill>
        <a:effectLst/>
      </p:bgPr>
    </p:bg>
    <p:spTree>
      <p:nvGrpSpPr>
        <p:cNvPr id="1" name=""/>
        <p:cNvGrpSpPr/>
        <p:nvPr/>
      </p:nvGrpSpPr>
      <p:grpSpPr>
        <a:xfrm>
          <a:off x="0" y="0"/>
          <a:ext cx="0" cy="0"/>
          <a:chOff x="0" y="0"/>
          <a:chExt cx="0" cy="0"/>
        </a:xfrm>
      </p:grpSpPr>
      <p:sp>
        <p:nvSpPr>
          <p:cNvPr id="2" name="Freeform 2"/>
          <p:cNvSpPr/>
          <p:nvPr/>
        </p:nvSpPr>
        <p:spPr>
          <a:xfrm>
            <a:off x="16918217" y="9258300"/>
            <a:ext cx="845648" cy="740186"/>
          </a:xfrm>
          <a:custGeom>
            <a:avLst/>
            <a:gdLst/>
            <a:ahLst/>
            <a:cxnLst/>
            <a:rect l="l" t="t" r="r" b="b"/>
            <a:pathLst>
              <a:path w="845648" h="740186">
                <a:moveTo>
                  <a:pt x="0" y="0"/>
                </a:moveTo>
                <a:lnTo>
                  <a:pt x="845649" y="0"/>
                </a:lnTo>
                <a:lnTo>
                  <a:pt x="845649" y="740186"/>
                </a:lnTo>
                <a:lnTo>
                  <a:pt x="0" y="740186"/>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0" y="0"/>
            <a:ext cx="9144000" cy="10287000"/>
            <a:chOff x="0" y="0"/>
            <a:chExt cx="2408296" cy="2709333"/>
          </a:xfrm>
        </p:grpSpPr>
        <p:sp>
          <p:nvSpPr>
            <p:cNvPr id="4" name="Freeform 4"/>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1B2C51"/>
            </a:solidFill>
          </p:spPr>
          <p:txBody>
            <a:bodyPr/>
            <a:lstStyle/>
            <a:p>
              <a:endParaRPr lang="en-US"/>
            </a:p>
          </p:txBody>
        </p:sp>
        <p:sp>
          <p:nvSpPr>
            <p:cNvPr id="5" name="TextBox 5"/>
            <p:cNvSpPr txBox="1"/>
            <p:nvPr/>
          </p:nvSpPr>
          <p:spPr>
            <a:xfrm>
              <a:off x="0" y="0"/>
              <a:ext cx="2408296" cy="2709333"/>
            </a:xfrm>
            <a:prstGeom prst="rect">
              <a:avLst/>
            </a:prstGeom>
          </p:spPr>
          <p:txBody>
            <a:bodyPr lIns="50800" tIns="50800" rIns="50800" bIns="50800" rtlCol="0" anchor="ctr"/>
            <a:lstStyle/>
            <a:p>
              <a:pPr algn="ctr">
                <a:lnSpc>
                  <a:spcPts val="2760"/>
                </a:lnSpc>
              </a:pPr>
              <a:endParaRPr/>
            </a:p>
          </p:txBody>
        </p:sp>
      </p:grpSp>
      <p:sp>
        <p:nvSpPr>
          <p:cNvPr id="6" name="Freeform 6"/>
          <p:cNvSpPr/>
          <p:nvPr/>
        </p:nvSpPr>
        <p:spPr>
          <a:xfrm rot="5400000">
            <a:off x="-1330340" y="4668714"/>
            <a:ext cx="6465634" cy="6708829"/>
          </a:xfrm>
          <a:custGeom>
            <a:avLst/>
            <a:gdLst/>
            <a:ahLst/>
            <a:cxnLst/>
            <a:rect l="l" t="t" r="r" b="b"/>
            <a:pathLst>
              <a:path w="6465634" h="6708829">
                <a:moveTo>
                  <a:pt x="0" y="0"/>
                </a:moveTo>
                <a:lnTo>
                  <a:pt x="6465634" y="0"/>
                </a:lnTo>
                <a:lnTo>
                  <a:pt x="6465634" y="6708829"/>
                </a:lnTo>
                <a:lnTo>
                  <a:pt x="0" y="6708829"/>
                </a:lnTo>
                <a:lnTo>
                  <a:pt x="0" y="0"/>
                </a:lnTo>
                <a:close/>
              </a:path>
            </a:pathLst>
          </a:custGeom>
          <a:blipFill>
            <a:blip r:embed="rId3">
              <a:alphaModFix amt="30000"/>
            </a:blip>
            <a:stretch>
              <a:fillRect/>
            </a:stretch>
          </a:blipFill>
        </p:spPr>
        <p:txBody>
          <a:bodyPr/>
          <a:lstStyle/>
          <a:p>
            <a:endParaRPr lang="en-US" dirty="0"/>
          </a:p>
        </p:txBody>
      </p:sp>
      <p:grpSp>
        <p:nvGrpSpPr>
          <p:cNvPr id="7" name="Group 7"/>
          <p:cNvGrpSpPr/>
          <p:nvPr/>
        </p:nvGrpSpPr>
        <p:grpSpPr>
          <a:xfrm>
            <a:off x="1028701" y="2850869"/>
            <a:ext cx="6286500" cy="4237074"/>
            <a:chOff x="0" y="0"/>
            <a:chExt cx="9496433" cy="5649431"/>
          </a:xfrm>
        </p:grpSpPr>
        <p:sp>
          <p:nvSpPr>
            <p:cNvPr id="8" name="TextBox 8"/>
            <p:cNvSpPr txBox="1"/>
            <p:nvPr/>
          </p:nvSpPr>
          <p:spPr>
            <a:xfrm>
              <a:off x="0" y="0"/>
              <a:ext cx="9496433" cy="2585923"/>
            </a:xfrm>
            <a:prstGeom prst="rect">
              <a:avLst/>
            </a:prstGeom>
          </p:spPr>
          <p:txBody>
            <a:bodyPr lIns="0" tIns="0" rIns="0" bIns="0" rtlCol="0" anchor="t">
              <a:spAutoFit/>
            </a:bodyPr>
            <a:lstStyle/>
            <a:p>
              <a:pPr>
                <a:lnSpc>
                  <a:spcPts val="2760"/>
                </a:lnSpc>
              </a:pPr>
              <a:r>
                <a:rPr lang="en-US" sz="2000" b="1" dirty="0">
                  <a:solidFill>
                    <a:schemeClr val="accent6"/>
                  </a:solidFill>
                  <a:effectLst>
                    <a:outerShdw blurRad="38100" dist="38100" dir="2700000" algn="tl">
                      <a:srgbClr val="000000">
                        <a:alpha val="43137"/>
                      </a:srgbClr>
                    </a:outerShdw>
                  </a:effectLst>
                  <a:latin typeface="Lucida Sans" panose="020B0602030504020204" pitchFamily="34" charset="77"/>
                  <a:ea typeface="PT Sans Bold"/>
                </a:rPr>
                <a:t>HOLIDAY ﻿PROMOTION</a:t>
              </a:r>
            </a:p>
            <a:p>
              <a:pPr>
                <a:lnSpc>
                  <a:spcPts val="7679"/>
                </a:lnSpc>
              </a:pPr>
              <a:r>
                <a:rPr lang="en-US" sz="6399" b="1" dirty="0">
                  <a:solidFill>
                    <a:srgbClr val="FFFFFF"/>
                  </a:solidFill>
                  <a:effectLst>
                    <a:outerShdw blurRad="38100" dist="38100" dir="2700000" algn="tl">
                      <a:srgbClr val="000000">
                        <a:alpha val="43137"/>
                      </a:srgbClr>
                    </a:outerShdw>
                  </a:effectLst>
                  <a:latin typeface="Bodoni MT" panose="02070603080606020203" pitchFamily="18" charset="77"/>
                </a:rPr>
                <a:t>Chipotle</a:t>
              </a:r>
            </a:p>
            <a:p>
              <a:pPr>
                <a:lnSpc>
                  <a:spcPts val="4799"/>
                </a:lnSpc>
              </a:pPr>
              <a:r>
                <a:rPr lang="en-US" sz="3600" b="1" dirty="0">
                  <a:solidFill>
                    <a:srgbClr val="FFFFFF"/>
                  </a:solidFill>
                  <a:effectLst>
                    <a:outerShdw blurRad="38100" dist="38100" dir="2700000" algn="tl">
                      <a:srgbClr val="000000">
                        <a:alpha val="43137"/>
                      </a:srgbClr>
                    </a:outerShdw>
                  </a:effectLst>
                  <a:latin typeface="Bodoni MT" panose="02070603080606020203" pitchFamily="18" charset="77"/>
                </a:rPr>
                <a:t>Limited Edition Products</a:t>
              </a:r>
            </a:p>
          </p:txBody>
        </p:sp>
        <p:sp>
          <p:nvSpPr>
            <p:cNvPr id="9" name="TextBox 9"/>
            <p:cNvSpPr txBox="1"/>
            <p:nvPr/>
          </p:nvSpPr>
          <p:spPr>
            <a:xfrm>
              <a:off x="0" y="3218081"/>
              <a:ext cx="9496433" cy="2431350"/>
            </a:xfrm>
            <a:prstGeom prst="rect">
              <a:avLst/>
            </a:prstGeom>
          </p:spPr>
          <p:txBody>
            <a:bodyPr lIns="0" tIns="0" rIns="0" bIns="0" rtlCol="0" anchor="t">
              <a:spAutoFit/>
            </a:bodyPr>
            <a:lstStyle/>
            <a:p>
              <a:pPr>
                <a:lnSpc>
                  <a:spcPts val="2879"/>
                </a:lnSpc>
              </a:pPr>
              <a:r>
                <a:rPr lang="en-US" sz="2000" dirty="0">
                  <a:solidFill>
                    <a:srgbClr val="FFFFFF"/>
                  </a:solidFill>
                  <a:latin typeface="Lucida Sans" panose="020B0602030504020204" pitchFamily="34" charset="77"/>
                </a:rPr>
                <a:t>Just in time for the 2023 holiday gifting season, Chipotle </a:t>
              </a:r>
              <a:r>
                <a:rPr lang="en-US" sz="2000" u="sng" dirty="0">
                  <a:solidFill>
                    <a:schemeClr val="accent5">
                      <a:lumMod val="40000"/>
                      <a:lumOff val="60000"/>
                    </a:schemeClr>
                  </a:solidFill>
                  <a:latin typeface="Lucida Sans" panose="020B0602030504020204" pitchFamily="34" charset="77"/>
                  <a:hlinkClick r:id="rId4" tooltip="https://newsroom.chipotle.com/2023-11-29-CHIPOTLE-DRIVES-HOLIDAY-GIFTING-TO-NEXT-LEVEL-WITH-FAN-INSPIRED-CAR-NAPKIN-HOLDER-AND-MYSTERY-TEES">
                    <a:extLst>
                      <a:ext uri="{A12FA001-AC4F-418D-AE19-62706E023703}">
                        <ahyp:hlinkClr xmlns:ahyp="http://schemas.microsoft.com/office/drawing/2018/hyperlinkcolor" val="tx"/>
                      </a:ext>
                    </a:extLst>
                  </a:hlinkClick>
                </a:rPr>
                <a:t>released</a:t>
              </a:r>
              <a:r>
                <a:rPr lang="en-US" sz="2000" dirty="0">
                  <a:solidFill>
                    <a:srgbClr val="FFFFFF"/>
                  </a:solidFill>
                  <a:latin typeface="Lucida Sans" panose="020B0602030504020204" pitchFamily="34" charset="77"/>
                </a:rPr>
                <a:t> a series of limited-edition t-shirts, featuring Chipotle-themed artwork created by emerging artists. The company also released a limited-edition car napkin holder that sold out in hours of it’s release!</a:t>
              </a:r>
            </a:p>
          </p:txBody>
        </p:sp>
      </p:grpSp>
      <p:sp>
        <p:nvSpPr>
          <p:cNvPr id="10" name="Freeform 10"/>
          <p:cNvSpPr/>
          <p:nvPr/>
        </p:nvSpPr>
        <p:spPr>
          <a:xfrm>
            <a:off x="9144000" y="0"/>
            <a:ext cx="9144000" cy="5715000"/>
          </a:xfrm>
          <a:custGeom>
            <a:avLst/>
            <a:gdLst/>
            <a:ahLst/>
            <a:cxnLst/>
            <a:rect l="l" t="t" r="r" b="b"/>
            <a:pathLst>
              <a:path w="9144000" h="5715000">
                <a:moveTo>
                  <a:pt x="0" y="0"/>
                </a:moveTo>
                <a:lnTo>
                  <a:pt x="9144000" y="0"/>
                </a:lnTo>
                <a:lnTo>
                  <a:pt x="9144000" y="5715000"/>
                </a:lnTo>
                <a:lnTo>
                  <a:pt x="0" y="5715000"/>
                </a:lnTo>
                <a:lnTo>
                  <a:pt x="0" y="0"/>
                </a:lnTo>
                <a:close/>
              </a:path>
            </a:pathLst>
          </a:custGeom>
          <a:blipFill>
            <a:blip r:embed="rId5"/>
            <a:stretch>
              <a:fillRect/>
            </a:stretch>
          </a:blipFill>
        </p:spPr>
        <p:txBody>
          <a:bodyPr/>
          <a:lstStyle/>
          <a:p>
            <a:endParaRPr lang="en-US"/>
          </a:p>
        </p:txBody>
      </p:sp>
      <p:sp>
        <p:nvSpPr>
          <p:cNvPr id="11" name="Freeform 11"/>
          <p:cNvSpPr/>
          <p:nvPr/>
        </p:nvSpPr>
        <p:spPr>
          <a:xfrm>
            <a:off x="9144000" y="5325470"/>
            <a:ext cx="9144000" cy="5143500"/>
          </a:xfrm>
          <a:custGeom>
            <a:avLst/>
            <a:gdLst/>
            <a:ahLst/>
            <a:cxnLst/>
            <a:rect l="l" t="t" r="r" b="b"/>
            <a:pathLst>
              <a:path w="9144000" h="5143500">
                <a:moveTo>
                  <a:pt x="0" y="0"/>
                </a:moveTo>
                <a:lnTo>
                  <a:pt x="9144000" y="0"/>
                </a:lnTo>
                <a:lnTo>
                  <a:pt x="9144000" y="5143500"/>
                </a:lnTo>
                <a:lnTo>
                  <a:pt x="0" y="5143500"/>
                </a:lnTo>
                <a:lnTo>
                  <a:pt x="0" y="0"/>
                </a:lnTo>
                <a:close/>
              </a:path>
            </a:pathLst>
          </a:custGeom>
          <a:blipFill>
            <a:blip r:embed="rId6"/>
            <a:stretch>
              <a:fillRect/>
            </a:stretch>
          </a:blipFill>
        </p:spPr>
        <p:txBody>
          <a:bodyPr/>
          <a:lstStyle/>
          <a:p>
            <a:endParaRPr lang="en-US"/>
          </a:p>
        </p:txBody>
      </p:sp>
      <p:sp>
        <p:nvSpPr>
          <p:cNvPr id="12" name="Freeform 12"/>
          <p:cNvSpPr/>
          <p:nvPr/>
        </p:nvSpPr>
        <p:spPr>
          <a:xfrm>
            <a:off x="226901" y="9543199"/>
            <a:ext cx="937787" cy="612149"/>
          </a:xfrm>
          <a:custGeom>
            <a:avLst/>
            <a:gdLst/>
            <a:ahLst/>
            <a:cxnLst/>
            <a:rect l="l" t="t" r="r" b="b"/>
            <a:pathLst>
              <a:path w="937787" h="612149">
                <a:moveTo>
                  <a:pt x="0" y="0"/>
                </a:moveTo>
                <a:lnTo>
                  <a:pt x="937787" y="0"/>
                </a:lnTo>
                <a:lnTo>
                  <a:pt x="937787" y="612149"/>
                </a:lnTo>
                <a:lnTo>
                  <a:pt x="0" y="612149"/>
                </a:lnTo>
                <a:lnTo>
                  <a:pt x="0" y="0"/>
                </a:lnTo>
                <a:close/>
              </a:path>
            </a:pathLst>
          </a:custGeom>
          <a:blipFill>
            <a:blip r:embed="rId7"/>
            <a:stretch>
              <a:fillRect/>
            </a:stretch>
          </a:blipFill>
        </p:spPr>
        <p:txBody>
          <a:bodyPr/>
          <a:lstStyle/>
          <a:p>
            <a:endParaRPr lang="en-US"/>
          </a:p>
        </p:txBody>
      </p:sp>
      <p:sp>
        <p:nvSpPr>
          <p:cNvPr id="13" name="Freeform 13"/>
          <p:cNvSpPr/>
          <p:nvPr/>
        </p:nvSpPr>
        <p:spPr>
          <a:xfrm rot="1664722">
            <a:off x="6007270" y="-348127"/>
            <a:ext cx="3353115" cy="2011869"/>
          </a:xfrm>
          <a:custGeom>
            <a:avLst/>
            <a:gdLst/>
            <a:ahLst/>
            <a:cxnLst/>
            <a:rect l="l" t="t" r="r" b="b"/>
            <a:pathLst>
              <a:path w="3353115" h="2011869">
                <a:moveTo>
                  <a:pt x="0" y="0"/>
                </a:moveTo>
                <a:lnTo>
                  <a:pt x="3353114" y="0"/>
                </a:lnTo>
                <a:lnTo>
                  <a:pt x="3353114" y="2011869"/>
                </a:lnTo>
                <a:lnTo>
                  <a:pt x="0" y="2011869"/>
                </a:lnTo>
                <a:lnTo>
                  <a:pt x="0" y="0"/>
                </a:lnTo>
                <a:close/>
              </a:path>
            </a:pathLst>
          </a:custGeom>
          <a:blipFill>
            <a:blip r:embed="rId8"/>
            <a:stretch>
              <a:fillRect/>
            </a:stretch>
          </a:blipFill>
        </p:spPr>
        <p:txBody>
          <a:bodyPr/>
          <a:lstStyle/>
          <a:p>
            <a:endParaRPr lang="en-US"/>
          </a:p>
        </p:txBody>
      </p:sp>
      <p:sp>
        <p:nvSpPr>
          <p:cNvPr id="15" name="TextBox 14">
            <a:extLst>
              <a:ext uri="{FF2B5EF4-FFF2-40B4-BE49-F238E27FC236}">
                <a16:creationId xmlns:a16="http://schemas.microsoft.com/office/drawing/2014/main" id="{CBF439A0-69A3-6024-4AF6-30B81AA5BC44}"/>
              </a:ext>
            </a:extLst>
          </p:cNvPr>
          <p:cNvSpPr txBox="1"/>
          <p:nvPr/>
        </p:nvSpPr>
        <p:spPr>
          <a:xfrm>
            <a:off x="-493776" y="9849273"/>
            <a:ext cx="9637776" cy="337015"/>
          </a:xfrm>
          <a:prstGeom prst="rect">
            <a:avLst/>
          </a:prstGeom>
          <a:noFill/>
        </p:spPr>
        <p:txBody>
          <a:bodyPr wrap="square">
            <a:spAutoFit/>
          </a:bodyPr>
          <a:lstStyle/>
          <a:p>
            <a:pPr algn="r">
              <a:lnSpc>
                <a:spcPts val="2240"/>
              </a:lnSpc>
            </a:pPr>
            <a:r>
              <a:rPr lang="en-US" sz="1000" dirty="0">
                <a:solidFill>
                  <a:srgbClr val="FFFFFF"/>
                </a:solidFill>
                <a:latin typeface="Canva Sans Italics"/>
              </a:rPr>
              <a:t>Images Via Chipotle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21047570" cy="10287000"/>
            <a:chOff x="0" y="0"/>
            <a:chExt cx="28063427" cy="13716000"/>
          </a:xfrm>
        </p:grpSpPr>
        <p:sp>
          <p:nvSpPr>
            <p:cNvPr id="3" name="Freeform 3"/>
            <p:cNvSpPr/>
            <p:nvPr/>
          </p:nvSpPr>
          <p:spPr>
            <a:xfrm>
              <a:off x="0" y="0"/>
              <a:ext cx="14031714" cy="13716000"/>
            </a:xfrm>
            <a:custGeom>
              <a:avLst/>
              <a:gdLst/>
              <a:ahLst/>
              <a:cxnLst/>
              <a:rect l="l" t="t" r="r" b="b"/>
              <a:pathLst>
                <a:path w="14031714" h="13716000">
                  <a:moveTo>
                    <a:pt x="0" y="0"/>
                  </a:moveTo>
                  <a:lnTo>
                    <a:pt x="14031714" y="0"/>
                  </a:lnTo>
                  <a:lnTo>
                    <a:pt x="14031714" y="13716000"/>
                  </a:lnTo>
                  <a:lnTo>
                    <a:pt x="0" y="13716000"/>
                  </a:lnTo>
                  <a:lnTo>
                    <a:pt x="0" y="0"/>
                  </a:lnTo>
                  <a:close/>
                </a:path>
              </a:pathLst>
            </a:custGeom>
            <a:blipFill>
              <a:blip r:embed="rId2">
                <a:alphaModFix amt="48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4031714" y="0"/>
              <a:ext cx="14031714" cy="13716000"/>
            </a:xfrm>
            <a:custGeom>
              <a:avLst/>
              <a:gdLst/>
              <a:ahLst/>
              <a:cxnLst/>
              <a:rect l="l" t="t" r="r" b="b"/>
              <a:pathLst>
                <a:path w="14031714" h="13716000">
                  <a:moveTo>
                    <a:pt x="0" y="0"/>
                  </a:moveTo>
                  <a:lnTo>
                    <a:pt x="14031713" y="0"/>
                  </a:lnTo>
                  <a:lnTo>
                    <a:pt x="14031713" y="13716000"/>
                  </a:lnTo>
                  <a:lnTo>
                    <a:pt x="0" y="13716000"/>
                  </a:lnTo>
                  <a:lnTo>
                    <a:pt x="0" y="0"/>
                  </a:lnTo>
                  <a:close/>
                </a:path>
              </a:pathLst>
            </a:custGeom>
            <a:blipFill>
              <a:blip r:embed="rId2">
                <a:alphaModFix amt="48000"/>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5" name="Freeform 5"/>
          <p:cNvSpPr/>
          <p:nvPr/>
        </p:nvSpPr>
        <p:spPr>
          <a:xfrm>
            <a:off x="362889" y="9543199"/>
            <a:ext cx="665811" cy="582777"/>
          </a:xfrm>
          <a:custGeom>
            <a:avLst/>
            <a:gdLst/>
            <a:ahLst/>
            <a:cxnLst/>
            <a:rect l="l" t="t" r="r" b="b"/>
            <a:pathLst>
              <a:path w="665811" h="582777">
                <a:moveTo>
                  <a:pt x="0" y="0"/>
                </a:moveTo>
                <a:lnTo>
                  <a:pt x="665811" y="0"/>
                </a:lnTo>
                <a:lnTo>
                  <a:pt x="665811" y="582777"/>
                </a:lnTo>
                <a:lnTo>
                  <a:pt x="0" y="582777"/>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1028700" y="2367427"/>
            <a:ext cx="14770431" cy="1316355"/>
          </a:xfrm>
          <a:prstGeom prst="rect">
            <a:avLst/>
          </a:prstGeom>
        </p:spPr>
        <p:txBody>
          <a:bodyPr lIns="0" tIns="0" rIns="0" bIns="0" rtlCol="0" anchor="t">
            <a:spAutoFit/>
          </a:bodyPr>
          <a:lstStyle/>
          <a:p>
            <a:pPr>
              <a:lnSpc>
                <a:spcPts val="10260"/>
              </a:lnSpc>
            </a:pPr>
            <a:r>
              <a:rPr lang="en-US" sz="9000" b="1" dirty="0">
                <a:solidFill>
                  <a:srgbClr val="DB0000"/>
                </a:solidFill>
                <a:effectLst>
                  <a:outerShdw blurRad="38100" dist="38100" dir="2700000" algn="tl">
                    <a:srgbClr val="000000">
                      <a:alpha val="43137"/>
                    </a:srgbClr>
                  </a:outerShdw>
                </a:effectLst>
                <a:latin typeface="Bodoni MT" panose="02070603080606020203" pitchFamily="18" charset="77"/>
              </a:rPr>
              <a:t>Publicity Stunts</a:t>
            </a:r>
          </a:p>
        </p:txBody>
      </p:sp>
      <p:sp>
        <p:nvSpPr>
          <p:cNvPr id="7" name="TextBox 7"/>
          <p:cNvSpPr txBox="1"/>
          <p:nvPr/>
        </p:nvSpPr>
        <p:spPr>
          <a:xfrm>
            <a:off x="1028700" y="4018768"/>
            <a:ext cx="8594058" cy="3944478"/>
          </a:xfrm>
          <a:prstGeom prst="rect">
            <a:avLst/>
          </a:prstGeom>
        </p:spPr>
        <p:txBody>
          <a:bodyPr lIns="0" tIns="0" rIns="0" bIns="0" rtlCol="0" anchor="t">
            <a:spAutoFit/>
          </a:bodyPr>
          <a:lstStyle/>
          <a:p>
            <a:pPr>
              <a:lnSpc>
                <a:spcPts val="3919"/>
              </a:lnSpc>
            </a:pPr>
            <a:r>
              <a:rPr lang="en-US" sz="2400" b="1" dirty="0">
                <a:solidFill>
                  <a:srgbClr val="2C0B0D"/>
                </a:solidFill>
                <a:latin typeface="Lucida Sans" panose="020B0602030504020204" pitchFamily="34" charset="77"/>
              </a:rPr>
              <a:t>Publicity stunts</a:t>
            </a:r>
            <a:r>
              <a:rPr lang="en-US" sz="2400" dirty="0">
                <a:solidFill>
                  <a:srgbClr val="2C0B0D"/>
                </a:solidFill>
                <a:latin typeface="Lucida Sans" panose="020B0602030504020204" pitchFamily="34" charset="77"/>
              </a:rPr>
              <a:t> are a marketing strategy where specific events or activities are planned with the sole purpose of achieving a high level of media coverage and public awareness. Publicity stunts (also referred to as </a:t>
            </a:r>
            <a:r>
              <a:rPr lang="en-US" sz="2400" b="1" dirty="0">
                <a:solidFill>
                  <a:srgbClr val="2C0B0D"/>
                </a:solidFill>
                <a:latin typeface="Lucida Sans" panose="020B0602030504020204" pitchFamily="34" charset="77"/>
              </a:rPr>
              <a:t>PR stunts</a:t>
            </a:r>
            <a:r>
              <a:rPr lang="en-US" sz="2400" dirty="0">
                <a:solidFill>
                  <a:srgbClr val="2C0B0D"/>
                </a:solidFill>
                <a:latin typeface="Lucida Sans" panose="020B0602030504020204" pitchFamily="34" charset="77"/>
              </a:rPr>
              <a:t> or </a:t>
            </a:r>
            <a:r>
              <a:rPr lang="en-US" sz="2400" b="1" dirty="0">
                <a:solidFill>
                  <a:srgbClr val="2C0B0D"/>
                </a:solidFill>
                <a:latin typeface="Lucida Sans" panose="020B0602030504020204" pitchFamily="34" charset="77"/>
              </a:rPr>
              <a:t>marketing stunts</a:t>
            </a:r>
            <a:r>
              <a:rPr lang="en-US" sz="2400" dirty="0">
                <a:solidFill>
                  <a:srgbClr val="2C0B0D"/>
                </a:solidFill>
                <a:latin typeface="Lucida Sans" panose="020B0602030504020204" pitchFamily="34" charset="77"/>
              </a:rPr>
              <a:t>) can serve as an effective vehicle in generating public “buzz” surrounding a brand, often promoting the release of a new product or around a major event.</a:t>
            </a:r>
          </a:p>
        </p:txBody>
      </p:sp>
      <p:sp>
        <p:nvSpPr>
          <p:cNvPr id="8" name="Freeform 8"/>
          <p:cNvSpPr/>
          <p:nvPr/>
        </p:nvSpPr>
        <p:spPr>
          <a:xfrm>
            <a:off x="11242328" y="588239"/>
            <a:ext cx="7045672" cy="10101322"/>
          </a:xfrm>
          <a:custGeom>
            <a:avLst/>
            <a:gdLst/>
            <a:ahLst/>
            <a:cxnLst/>
            <a:rect l="l" t="t" r="r" b="b"/>
            <a:pathLst>
              <a:path w="7045672" h="10101322">
                <a:moveTo>
                  <a:pt x="0" y="0"/>
                </a:moveTo>
                <a:lnTo>
                  <a:pt x="7045672" y="0"/>
                </a:lnTo>
                <a:lnTo>
                  <a:pt x="7045672" y="10101322"/>
                </a:lnTo>
                <a:lnTo>
                  <a:pt x="0" y="10101322"/>
                </a:lnTo>
                <a:lnTo>
                  <a:pt x="0" y="0"/>
                </a:lnTo>
                <a:close/>
              </a:path>
            </a:pathLst>
          </a:custGeom>
          <a:blipFill>
            <a:blip r:embed="rId5">
              <a:alphaModFix amt="18999"/>
            </a:blip>
            <a:stretch>
              <a:fillRect/>
            </a:stretch>
          </a:blipFill>
        </p:spPr>
        <p:txBody>
          <a:bodyPr/>
          <a:lstStyle/>
          <a:p>
            <a:endParaRPr lang="en-US"/>
          </a:p>
        </p:txBody>
      </p:sp>
      <p:sp>
        <p:nvSpPr>
          <p:cNvPr id="9" name="Freeform 9"/>
          <p:cNvSpPr/>
          <p:nvPr/>
        </p:nvSpPr>
        <p:spPr>
          <a:xfrm>
            <a:off x="0" y="9228451"/>
            <a:ext cx="18288000" cy="53662"/>
          </a:xfrm>
          <a:custGeom>
            <a:avLst/>
            <a:gdLst/>
            <a:ahLst/>
            <a:cxnLst/>
            <a:rect l="l" t="t" r="r" b="b"/>
            <a:pathLst>
              <a:path w="18288000" h="53662">
                <a:moveTo>
                  <a:pt x="0" y="0"/>
                </a:moveTo>
                <a:lnTo>
                  <a:pt x="18288000" y="0"/>
                </a:lnTo>
                <a:lnTo>
                  <a:pt x="18288000" y="53661"/>
                </a:lnTo>
                <a:lnTo>
                  <a:pt x="0" y="53661"/>
                </a:lnTo>
                <a:lnTo>
                  <a:pt x="0" y="0"/>
                </a:lnTo>
                <a:close/>
              </a:path>
            </a:pathLst>
          </a:custGeom>
          <a:blipFill>
            <a:blip r:embed="rId6"/>
            <a:stretch>
              <a:fillRect t="-184406" b="-13793"/>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B2C51"/>
        </a:solidFill>
        <a:effectLst/>
      </p:bgPr>
    </p:bg>
    <p:spTree>
      <p:nvGrpSpPr>
        <p:cNvPr id="1" name=""/>
        <p:cNvGrpSpPr/>
        <p:nvPr/>
      </p:nvGrpSpPr>
      <p:grpSpPr>
        <a:xfrm>
          <a:off x="0" y="0"/>
          <a:ext cx="0" cy="0"/>
          <a:chOff x="0" y="0"/>
          <a:chExt cx="0" cy="0"/>
        </a:xfrm>
      </p:grpSpPr>
      <p:sp>
        <p:nvSpPr>
          <p:cNvPr id="2" name="AutoShape 2"/>
          <p:cNvSpPr/>
          <p:nvPr/>
        </p:nvSpPr>
        <p:spPr>
          <a:xfrm>
            <a:off x="0" y="0"/>
            <a:ext cx="8234695" cy="10287000"/>
          </a:xfrm>
          <a:prstGeom prst="rect">
            <a:avLst/>
          </a:prstGeom>
          <a:solidFill>
            <a:srgbClr val="F8F8F8"/>
          </a:solidFill>
        </p:spPr>
        <p:txBody>
          <a:bodyPr/>
          <a:lstStyle/>
          <a:p>
            <a:endParaRPr lang="en-US"/>
          </a:p>
        </p:txBody>
      </p:sp>
      <p:grpSp>
        <p:nvGrpSpPr>
          <p:cNvPr id="3" name="Group 3"/>
          <p:cNvGrpSpPr/>
          <p:nvPr/>
        </p:nvGrpSpPr>
        <p:grpSpPr>
          <a:xfrm>
            <a:off x="9388356" y="2305131"/>
            <a:ext cx="7870944" cy="5676737"/>
            <a:chOff x="-8930" y="0"/>
            <a:chExt cx="11529613" cy="7568984"/>
          </a:xfrm>
        </p:grpSpPr>
        <p:sp>
          <p:nvSpPr>
            <p:cNvPr id="4" name="TextBox 4"/>
            <p:cNvSpPr txBox="1"/>
            <p:nvPr/>
          </p:nvSpPr>
          <p:spPr>
            <a:xfrm>
              <a:off x="0" y="0"/>
              <a:ext cx="11520683" cy="2889680"/>
            </a:xfrm>
            <a:prstGeom prst="rect">
              <a:avLst/>
            </a:prstGeom>
          </p:spPr>
          <p:txBody>
            <a:bodyPr lIns="0" tIns="0" rIns="0" bIns="0" rtlCol="0" anchor="t">
              <a:spAutoFit/>
            </a:bodyPr>
            <a:lstStyle/>
            <a:p>
              <a:pPr>
                <a:lnSpc>
                  <a:spcPts val="2880"/>
                </a:lnSpc>
              </a:pPr>
              <a:r>
                <a:rPr lang="en-US" sz="2000" b="1" dirty="0">
                  <a:solidFill>
                    <a:schemeClr val="accent6"/>
                  </a:solidFill>
                  <a:effectLst>
                    <a:outerShdw blurRad="38100" dist="38100" dir="2700000" algn="tl">
                      <a:srgbClr val="000000">
                        <a:alpha val="43137"/>
                      </a:srgbClr>
                    </a:outerShdw>
                  </a:effectLst>
                  <a:latin typeface="Lucida Sans" panose="020B0602030504020204" pitchFamily="34" charset="77"/>
                </a:rPr>
                <a:t>PUBLICITY STUNT</a:t>
              </a:r>
            </a:p>
            <a:p>
              <a:pPr>
                <a:lnSpc>
                  <a:spcPts val="8639"/>
                </a:lnSpc>
              </a:pPr>
              <a:r>
                <a:rPr lang="en-US" sz="7199" b="1" dirty="0">
                  <a:solidFill>
                    <a:srgbClr val="F8F8F8"/>
                  </a:solidFill>
                  <a:effectLst>
                    <a:outerShdw blurRad="38100" dist="38100" dir="2700000" algn="tl">
                      <a:srgbClr val="000000">
                        <a:alpha val="43137"/>
                      </a:srgbClr>
                    </a:outerShdw>
                  </a:effectLst>
                  <a:latin typeface="Bodoni MT" panose="02070603080606020203" pitchFamily="18" charset="77"/>
                </a:rPr>
                <a:t>Turo x Warner Bros.</a:t>
              </a:r>
            </a:p>
            <a:p>
              <a:pPr>
                <a:lnSpc>
                  <a:spcPts val="5400"/>
                </a:lnSpc>
              </a:pPr>
              <a:r>
                <a:rPr lang="en-US" sz="3600" b="1" dirty="0">
                  <a:solidFill>
                    <a:srgbClr val="F8F8F8"/>
                  </a:solidFill>
                  <a:effectLst>
                    <a:outerShdw blurRad="38100" dist="38100" dir="2700000" algn="tl">
                      <a:srgbClr val="000000">
                        <a:alpha val="43137"/>
                      </a:srgbClr>
                    </a:outerShdw>
                  </a:effectLst>
                  <a:latin typeface="Bodoni MT" panose="02070603080606020203" pitchFamily="18" charset="77"/>
                </a:rPr>
                <a:t>“Elf” 20th Anniversary Promotion</a:t>
              </a:r>
            </a:p>
          </p:txBody>
        </p:sp>
        <p:sp>
          <p:nvSpPr>
            <p:cNvPr id="5" name="TextBox 5"/>
            <p:cNvSpPr txBox="1"/>
            <p:nvPr/>
          </p:nvSpPr>
          <p:spPr>
            <a:xfrm>
              <a:off x="-8930" y="3399550"/>
              <a:ext cx="11520683" cy="4169434"/>
            </a:xfrm>
            <a:prstGeom prst="rect">
              <a:avLst/>
            </a:prstGeom>
          </p:spPr>
          <p:txBody>
            <a:bodyPr lIns="0" tIns="0" rIns="0" bIns="0" rtlCol="0" anchor="t">
              <a:spAutoFit/>
            </a:bodyPr>
            <a:lstStyle/>
            <a:p>
              <a:pPr>
                <a:lnSpc>
                  <a:spcPct val="114000"/>
                </a:lnSpc>
              </a:pPr>
              <a:r>
                <a:rPr lang="en-US" sz="2000" dirty="0">
                  <a:solidFill>
                    <a:srgbClr val="F8F8F8"/>
                  </a:solidFill>
                  <a:latin typeface="Lucida Sans" panose="020B0602030504020204" pitchFamily="34" charset="77"/>
                </a:rPr>
                <a:t>In 2023 Car sharing company, Turo </a:t>
              </a:r>
              <a:r>
                <a:rPr lang="en-US" sz="2000" u="sng" dirty="0">
                  <a:solidFill>
                    <a:schemeClr val="accent5">
                      <a:lumMod val="60000"/>
                      <a:lumOff val="40000"/>
                    </a:schemeClr>
                  </a:solidFill>
                  <a:latin typeface="Lucida Sans" panose="020B0602030504020204" pitchFamily="34" charset="77"/>
                  <a:hlinkClick r:id="rId2" tooltip="https://www.mediapost.com/publications/article/391647/turo-warner-brothers-partner-for-elf-promotion.html?edition=132553">
                    <a:extLst>
                      <a:ext uri="{A12FA001-AC4F-418D-AE19-62706E023703}">
                        <ahyp:hlinkClr xmlns:ahyp="http://schemas.microsoft.com/office/drawing/2018/hyperlinkcolor" val="tx"/>
                      </a:ext>
                    </a:extLst>
                  </a:hlinkClick>
                </a:rPr>
                <a:t>partnered</a:t>
              </a:r>
              <a:r>
                <a:rPr lang="en-US" sz="2000" dirty="0">
                  <a:solidFill>
                    <a:schemeClr val="accent5">
                      <a:lumMod val="60000"/>
                      <a:lumOff val="40000"/>
                    </a:schemeClr>
                  </a:solidFill>
                  <a:latin typeface="Lucida Sans" panose="020B0602030504020204" pitchFamily="34" charset="77"/>
                </a:rPr>
                <a:t> </a:t>
              </a:r>
              <a:r>
                <a:rPr lang="en-US" sz="2000" dirty="0">
                  <a:solidFill>
                    <a:srgbClr val="F8F8F8"/>
                  </a:solidFill>
                  <a:latin typeface="Lucida Sans" panose="020B0602030504020204" pitchFamily="34" charset="77"/>
                </a:rPr>
                <a:t>with Warner Brothers Discovery to promote the 20th anniversary of the iconic holiday movie "Elf.” </a:t>
              </a:r>
            </a:p>
            <a:p>
              <a:pPr>
                <a:lnSpc>
                  <a:spcPct val="114000"/>
                </a:lnSpc>
              </a:pPr>
              <a:endParaRPr lang="en-US" sz="2000" dirty="0">
                <a:solidFill>
                  <a:srgbClr val="F8F8F8"/>
                </a:solidFill>
                <a:latin typeface="Lucida Sans" panose="020B0602030504020204" pitchFamily="34" charset="77"/>
              </a:endParaRPr>
            </a:p>
            <a:p>
              <a:pPr>
                <a:lnSpc>
                  <a:spcPct val="114000"/>
                </a:lnSpc>
              </a:pPr>
              <a:r>
                <a:rPr lang="en-US" sz="2000" dirty="0">
                  <a:solidFill>
                    <a:srgbClr val="F8F8F8"/>
                  </a:solidFill>
                  <a:latin typeface="Lucida Sans" panose="020B0602030504020204" pitchFamily="34" charset="77"/>
                </a:rPr>
                <a:t>Turo created five limited-edition "Elf"-themed cars for guests to book in NYC from Dec. 6 to 12 on a first-come, first-served basis. The Elf experience includes car rental, four tickets to a theater showing of Elf, Buddy the Elf hats, and car snacks from the four Elf food groups — candy, candy canes, candy corns, and syrup!</a:t>
              </a:r>
            </a:p>
          </p:txBody>
        </p:sp>
      </p:grpSp>
      <p:sp>
        <p:nvSpPr>
          <p:cNvPr id="6" name="Freeform 6"/>
          <p:cNvSpPr/>
          <p:nvPr/>
        </p:nvSpPr>
        <p:spPr>
          <a:xfrm>
            <a:off x="0" y="-267990"/>
            <a:ext cx="8229600" cy="5143500"/>
          </a:xfrm>
          <a:custGeom>
            <a:avLst/>
            <a:gdLst/>
            <a:ahLst/>
            <a:cxnLst/>
            <a:rect l="l" t="t" r="r" b="b"/>
            <a:pathLst>
              <a:path w="8229600" h="5143500">
                <a:moveTo>
                  <a:pt x="0" y="0"/>
                </a:moveTo>
                <a:lnTo>
                  <a:pt x="8229600" y="0"/>
                </a:lnTo>
                <a:lnTo>
                  <a:pt x="8229600" y="5143500"/>
                </a:lnTo>
                <a:lnTo>
                  <a:pt x="0" y="5143500"/>
                </a:lnTo>
                <a:lnTo>
                  <a:pt x="0" y="0"/>
                </a:lnTo>
                <a:close/>
              </a:path>
            </a:pathLst>
          </a:custGeom>
          <a:blipFill>
            <a:blip r:embed="rId3"/>
            <a:stretch>
              <a:fillRect/>
            </a:stretch>
          </a:blipFill>
        </p:spPr>
        <p:txBody>
          <a:bodyPr/>
          <a:lstStyle/>
          <a:p>
            <a:endParaRPr lang="en-US"/>
          </a:p>
        </p:txBody>
      </p:sp>
      <p:sp>
        <p:nvSpPr>
          <p:cNvPr id="7" name="Freeform 7"/>
          <p:cNvSpPr/>
          <p:nvPr/>
        </p:nvSpPr>
        <p:spPr>
          <a:xfrm>
            <a:off x="0" y="4789785"/>
            <a:ext cx="8234695" cy="5497215"/>
          </a:xfrm>
          <a:custGeom>
            <a:avLst/>
            <a:gdLst/>
            <a:ahLst/>
            <a:cxnLst/>
            <a:rect l="l" t="t" r="r" b="b"/>
            <a:pathLst>
              <a:path w="8234695" h="5497215">
                <a:moveTo>
                  <a:pt x="0" y="0"/>
                </a:moveTo>
                <a:lnTo>
                  <a:pt x="8234695" y="0"/>
                </a:lnTo>
                <a:lnTo>
                  <a:pt x="8234695" y="5497215"/>
                </a:lnTo>
                <a:lnTo>
                  <a:pt x="0" y="5497215"/>
                </a:lnTo>
                <a:lnTo>
                  <a:pt x="0" y="0"/>
                </a:lnTo>
                <a:close/>
              </a:path>
            </a:pathLst>
          </a:custGeom>
          <a:blipFill>
            <a:blip r:embed="rId4"/>
            <a:stretch>
              <a:fillRect/>
            </a:stretch>
          </a:blipFill>
        </p:spPr>
        <p:txBody>
          <a:bodyPr/>
          <a:lstStyle/>
          <a:p>
            <a:endParaRPr lang="en-US"/>
          </a:p>
        </p:txBody>
      </p:sp>
      <p:sp>
        <p:nvSpPr>
          <p:cNvPr id="8" name="Freeform 8"/>
          <p:cNvSpPr/>
          <p:nvPr/>
        </p:nvSpPr>
        <p:spPr>
          <a:xfrm rot="5400000">
            <a:off x="13010293" y="-356181"/>
            <a:ext cx="5928296" cy="6640657"/>
          </a:xfrm>
          <a:custGeom>
            <a:avLst/>
            <a:gdLst/>
            <a:ahLst/>
            <a:cxnLst/>
            <a:rect l="l" t="t" r="r" b="b"/>
            <a:pathLst>
              <a:path w="5928296" h="6640657">
                <a:moveTo>
                  <a:pt x="0" y="0"/>
                </a:moveTo>
                <a:lnTo>
                  <a:pt x="5928295" y="0"/>
                </a:lnTo>
                <a:lnTo>
                  <a:pt x="5928295" y="6640657"/>
                </a:lnTo>
                <a:lnTo>
                  <a:pt x="0" y="6640657"/>
                </a:lnTo>
                <a:lnTo>
                  <a:pt x="0" y="0"/>
                </a:lnTo>
                <a:close/>
              </a:path>
            </a:pathLst>
          </a:custGeom>
          <a:blipFill>
            <a:blip r:embed="rId5">
              <a:alphaModFix amt="43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rot="-5400000">
            <a:off x="8016566" y="5411805"/>
            <a:ext cx="5805114" cy="5268504"/>
          </a:xfrm>
          <a:custGeom>
            <a:avLst/>
            <a:gdLst/>
            <a:ahLst/>
            <a:cxnLst/>
            <a:rect l="l" t="t" r="r" b="b"/>
            <a:pathLst>
              <a:path w="5805114" h="5268504">
                <a:moveTo>
                  <a:pt x="0" y="0"/>
                </a:moveTo>
                <a:lnTo>
                  <a:pt x="5805114" y="0"/>
                </a:lnTo>
                <a:lnTo>
                  <a:pt x="5805114" y="5268504"/>
                </a:lnTo>
                <a:lnTo>
                  <a:pt x="0" y="5268504"/>
                </a:lnTo>
                <a:lnTo>
                  <a:pt x="0" y="0"/>
                </a:lnTo>
                <a:close/>
              </a:path>
            </a:pathLst>
          </a:custGeom>
          <a:blipFill>
            <a:blip r:embed="rId5">
              <a:alphaModFix amt="43000"/>
              <a:extLst>
                <a:ext uri="{96DAC541-7B7A-43D3-8B79-37D633B846F1}">
                  <asvg:svgBlip xmlns:asvg="http://schemas.microsoft.com/office/drawing/2016/SVG/main" r:embed="rId6"/>
                </a:ext>
              </a:extLst>
            </a:blip>
            <a:stretch>
              <a:fillRect l="-2121" t="-26044"/>
            </a:stretch>
          </a:blipFill>
        </p:spPr>
        <p:txBody>
          <a:bodyPr/>
          <a:lstStyle/>
          <a:p>
            <a:endParaRPr lang="en-US"/>
          </a:p>
        </p:txBody>
      </p:sp>
      <p:sp>
        <p:nvSpPr>
          <p:cNvPr id="10" name="Freeform 10"/>
          <p:cNvSpPr/>
          <p:nvPr/>
        </p:nvSpPr>
        <p:spPr>
          <a:xfrm>
            <a:off x="17259300" y="9543199"/>
            <a:ext cx="937787" cy="612149"/>
          </a:xfrm>
          <a:custGeom>
            <a:avLst/>
            <a:gdLst/>
            <a:ahLst/>
            <a:cxnLst/>
            <a:rect l="l" t="t" r="r" b="b"/>
            <a:pathLst>
              <a:path w="937787" h="612149">
                <a:moveTo>
                  <a:pt x="0" y="0"/>
                </a:moveTo>
                <a:lnTo>
                  <a:pt x="937787" y="0"/>
                </a:lnTo>
                <a:lnTo>
                  <a:pt x="937787" y="612149"/>
                </a:lnTo>
                <a:lnTo>
                  <a:pt x="0" y="612149"/>
                </a:lnTo>
                <a:lnTo>
                  <a:pt x="0" y="0"/>
                </a:lnTo>
                <a:close/>
              </a:path>
            </a:pathLst>
          </a:custGeom>
          <a:blipFill>
            <a:blip r:embed="rId7"/>
            <a:stretch>
              <a:fillRect/>
            </a:stretch>
          </a:blipFill>
        </p:spPr>
        <p:txBody>
          <a:bodyPr/>
          <a:lstStyle/>
          <a:p>
            <a:endParaRPr lang="en-US"/>
          </a:p>
        </p:txBody>
      </p:sp>
      <p:sp>
        <p:nvSpPr>
          <p:cNvPr id="11" name="TextBox 10">
            <a:extLst>
              <a:ext uri="{FF2B5EF4-FFF2-40B4-BE49-F238E27FC236}">
                <a16:creationId xmlns:a16="http://schemas.microsoft.com/office/drawing/2014/main" id="{7319E582-A3E6-E078-252F-6B25D156AB82}"/>
              </a:ext>
            </a:extLst>
          </p:cNvPr>
          <p:cNvSpPr txBox="1"/>
          <p:nvPr/>
        </p:nvSpPr>
        <p:spPr>
          <a:xfrm>
            <a:off x="8294015" y="9921029"/>
            <a:ext cx="9637776" cy="337015"/>
          </a:xfrm>
          <a:prstGeom prst="rect">
            <a:avLst/>
          </a:prstGeom>
          <a:noFill/>
        </p:spPr>
        <p:txBody>
          <a:bodyPr wrap="square">
            <a:spAutoFit/>
          </a:bodyPr>
          <a:lstStyle/>
          <a:p>
            <a:pPr>
              <a:lnSpc>
                <a:spcPts val="2240"/>
              </a:lnSpc>
            </a:pPr>
            <a:r>
              <a:rPr lang="en-US" sz="1000" dirty="0">
                <a:solidFill>
                  <a:srgbClr val="FFFFFF"/>
                </a:solidFill>
                <a:latin typeface="Canva Sans Italics"/>
              </a:rPr>
              <a:t>Images via Turo</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
            <a:extLst>
              <a:ext uri="{FF2B5EF4-FFF2-40B4-BE49-F238E27FC236}">
                <a16:creationId xmlns:a16="http://schemas.microsoft.com/office/drawing/2014/main" id="{5D6162F3-89FE-2C1E-E41E-E26B85AF56B6}"/>
              </a:ext>
            </a:extLst>
          </p:cNvPr>
          <p:cNvGrpSpPr/>
          <p:nvPr/>
        </p:nvGrpSpPr>
        <p:grpSpPr>
          <a:xfrm>
            <a:off x="0" y="0"/>
            <a:ext cx="21047570" cy="10287000"/>
            <a:chOff x="0" y="0"/>
            <a:chExt cx="28063427" cy="13716000"/>
          </a:xfrm>
        </p:grpSpPr>
        <p:sp>
          <p:nvSpPr>
            <p:cNvPr id="27" name="Freeform 4">
              <a:extLst>
                <a:ext uri="{FF2B5EF4-FFF2-40B4-BE49-F238E27FC236}">
                  <a16:creationId xmlns:a16="http://schemas.microsoft.com/office/drawing/2014/main" id="{96AD9450-0D2A-2B9C-2FFD-4F0B1C5B974D}"/>
                </a:ext>
              </a:extLst>
            </p:cNvPr>
            <p:cNvSpPr/>
            <p:nvPr/>
          </p:nvSpPr>
          <p:spPr>
            <a:xfrm>
              <a:off x="14031714" y="0"/>
              <a:ext cx="14031714" cy="13716000"/>
            </a:xfrm>
            <a:custGeom>
              <a:avLst/>
              <a:gdLst/>
              <a:ahLst/>
              <a:cxnLst/>
              <a:rect l="l" t="t" r="r" b="b"/>
              <a:pathLst>
                <a:path w="14031714" h="13716000">
                  <a:moveTo>
                    <a:pt x="0" y="0"/>
                  </a:moveTo>
                  <a:lnTo>
                    <a:pt x="14031713" y="0"/>
                  </a:lnTo>
                  <a:lnTo>
                    <a:pt x="14031713" y="13716000"/>
                  </a:lnTo>
                  <a:lnTo>
                    <a:pt x="0" y="13716000"/>
                  </a:lnTo>
                  <a:lnTo>
                    <a:pt x="0" y="0"/>
                  </a:lnTo>
                  <a:close/>
                </a:path>
              </a:pathLst>
            </a:custGeom>
            <a:blipFill>
              <a:blip r:embed="rId2">
                <a:alphaModFix amt="48000"/>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26" name="Freeform 3">
              <a:extLst>
                <a:ext uri="{FF2B5EF4-FFF2-40B4-BE49-F238E27FC236}">
                  <a16:creationId xmlns:a16="http://schemas.microsoft.com/office/drawing/2014/main" id="{6BB4C2BF-027E-EF2F-B14F-83B1B788F611}"/>
                </a:ext>
              </a:extLst>
            </p:cNvPr>
            <p:cNvSpPr/>
            <p:nvPr/>
          </p:nvSpPr>
          <p:spPr>
            <a:xfrm>
              <a:off x="0" y="0"/>
              <a:ext cx="14031714" cy="13716000"/>
            </a:xfrm>
            <a:custGeom>
              <a:avLst/>
              <a:gdLst/>
              <a:ahLst/>
              <a:cxnLst/>
              <a:rect l="l" t="t" r="r" b="b"/>
              <a:pathLst>
                <a:path w="14031714" h="13716000">
                  <a:moveTo>
                    <a:pt x="0" y="0"/>
                  </a:moveTo>
                  <a:lnTo>
                    <a:pt x="14031714" y="0"/>
                  </a:lnTo>
                  <a:lnTo>
                    <a:pt x="14031714" y="13716000"/>
                  </a:lnTo>
                  <a:lnTo>
                    <a:pt x="0" y="13716000"/>
                  </a:lnTo>
                  <a:lnTo>
                    <a:pt x="0" y="0"/>
                  </a:lnTo>
                  <a:close/>
                </a:path>
              </a:pathLst>
            </a:custGeom>
            <a:blipFill>
              <a:blip r:embed="rId2">
                <a:alphaModFix amt="48000"/>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4" name="Group 4"/>
          <p:cNvGrpSpPr/>
          <p:nvPr/>
        </p:nvGrpSpPr>
        <p:grpSpPr>
          <a:xfrm>
            <a:off x="10121104" y="1803525"/>
            <a:ext cx="6472556" cy="6474773"/>
            <a:chOff x="-941" y="0"/>
            <a:chExt cx="9516693" cy="8633029"/>
          </a:xfrm>
        </p:grpSpPr>
        <p:sp>
          <p:nvSpPr>
            <p:cNvPr id="5" name="TextBox 5"/>
            <p:cNvSpPr txBox="1"/>
            <p:nvPr/>
          </p:nvSpPr>
          <p:spPr>
            <a:xfrm>
              <a:off x="0" y="0"/>
              <a:ext cx="9515752" cy="3813009"/>
            </a:xfrm>
            <a:prstGeom prst="rect">
              <a:avLst/>
            </a:prstGeom>
          </p:spPr>
          <p:txBody>
            <a:bodyPr lIns="0" tIns="0" rIns="0" bIns="0" rtlCol="0" anchor="t">
              <a:spAutoFit/>
            </a:bodyPr>
            <a:lstStyle/>
            <a:p>
              <a:pPr>
                <a:lnSpc>
                  <a:spcPts val="2880"/>
                </a:lnSpc>
              </a:pPr>
              <a:r>
                <a:rPr lang="en-US" sz="2000" b="1" dirty="0">
                  <a:solidFill>
                    <a:schemeClr val="accent6"/>
                  </a:solidFill>
                  <a:latin typeface="Lucida Sans" panose="020B0602030504020204" pitchFamily="34" charset="77"/>
                </a:rPr>
                <a:t>PUBLICITY STUNT</a:t>
              </a:r>
            </a:p>
            <a:p>
              <a:pPr>
                <a:lnSpc>
                  <a:spcPts val="8639"/>
                </a:lnSpc>
              </a:pPr>
              <a:r>
                <a:rPr lang="en-US" sz="7199" b="1" dirty="0">
                  <a:solidFill>
                    <a:schemeClr val="bg1">
                      <a:lumMod val="50000"/>
                    </a:schemeClr>
                  </a:solidFill>
                  <a:latin typeface="Bodoni MT" panose="02070603080606020203" pitchFamily="18" charset="77"/>
                </a:rPr>
                <a:t>Sun Maid</a:t>
              </a:r>
            </a:p>
            <a:p>
              <a:pPr>
                <a:lnSpc>
                  <a:spcPts val="5400"/>
                </a:lnSpc>
              </a:pPr>
              <a:r>
                <a:rPr lang="en-US" sz="3600" b="1" dirty="0">
                  <a:solidFill>
                    <a:schemeClr val="bg1">
                      <a:lumMod val="50000"/>
                    </a:schemeClr>
                  </a:solidFill>
                  <a:latin typeface="Bodoni MT" panose="02070603080606020203" pitchFamily="18" charset="77"/>
                </a:rPr>
                <a:t>Dried Fruit Breaks Up </a:t>
              </a:r>
            </a:p>
            <a:p>
              <a:pPr>
                <a:lnSpc>
                  <a:spcPts val="5400"/>
                </a:lnSpc>
              </a:pPr>
              <a:r>
                <a:rPr lang="en-US" sz="3600" b="1" dirty="0">
                  <a:solidFill>
                    <a:schemeClr val="bg1">
                      <a:lumMod val="50000"/>
                    </a:schemeClr>
                  </a:solidFill>
                  <a:latin typeface="Bodoni MT" panose="02070603080606020203" pitchFamily="18" charset="77"/>
                </a:rPr>
                <a:t>With Fruit Cake</a:t>
              </a:r>
            </a:p>
          </p:txBody>
        </p:sp>
        <p:sp>
          <p:nvSpPr>
            <p:cNvPr id="6" name="TextBox 6"/>
            <p:cNvSpPr txBox="1"/>
            <p:nvPr/>
          </p:nvSpPr>
          <p:spPr>
            <a:xfrm>
              <a:off x="-941" y="4068618"/>
              <a:ext cx="9515752" cy="4564411"/>
            </a:xfrm>
            <a:prstGeom prst="rect">
              <a:avLst/>
            </a:prstGeom>
          </p:spPr>
          <p:txBody>
            <a:bodyPr lIns="0" tIns="0" rIns="0" bIns="0" rtlCol="0" anchor="t">
              <a:spAutoFit/>
            </a:bodyPr>
            <a:lstStyle/>
            <a:p>
              <a:pPr>
                <a:lnSpc>
                  <a:spcPts val="3000"/>
                </a:lnSpc>
              </a:pPr>
              <a:r>
                <a:rPr lang="en-US" sz="2000" dirty="0">
                  <a:solidFill>
                    <a:schemeClr val="bg1">
                      <a:lumMod val="50000"/>
                    </a:schemeClr>
                  </a:solidFill>
                  <a:latin typeface="Lucida Sans" panose="020B0602030504020204" pitchFamily="34" charset="77"/>
                </a:rPr>
                <a:t>In a social media stunt, Sun-Maid Growers of California, “formally” announced an “amicable” breakup with fruitcake, the classic but polarizing holiday dessert. </a:t>
              </a:r>
            </a:p>
            <a:p>
              <a:pPr>
                <a:lnSpc>
                  <a:spcPts val="3000"/>
                </a:lnSpc>
              </a:pPr>
              <a:endParaRPr lang="en-US" sz="2000" dirty="0">
                <a:solidFill>
                  <a:schemeClr val="bg1">
                    <a:lumMod val="50000"/>
                  </a:schemeClr>
                </a:solidFill>
                <a:latin typeface="Lucida Sans" panose="020B0602030504020204" pitchFamily="34" charset="77"/>
              </a:endParaRPr>
            </a:p>
            <a:p>
              <a:pPr>
                <a:lnSpc>
                  <a:spcPts val="3000"/>
                </a:lnSpc>
              </a:pPr>
              <a:r>
                <a:rPr lang="en-US" sz="2000" dirty="0">
                  <a:solidFill>
                    <a:schemeClr val="bg1">
                      <a:lumMod val="50000"/>
                    </a:schemeClr>
                  </a:solidFill>
                  <a:latin typeface="Lucida Sans" panose="020B0602030504020204" pitchFamily="34" charset="77"/>
                </a:rPr>
                <a:t>This gives Sun-Maid dried fruits a chance to pair up with others baked goods at the holidays. </a:t>
              </a:r>
            </a:p>
            <a:p>
              <a:pPr>
                <a:lnSpc>
                  <a:spcPts val="3000"/>
                </a:lnSpc>
              </a:pPr>
              <a:r>
                <a:rPr lang="en-US" sz="2000" dirty="0">
                  <a:solidFill>
                    <a:schemeClr val="bg1">
                      <a:lumMod val="50000"/>
                    </a:schemeClr>
                  </a:solidFill>
                  <a:latin typeface="Lucida Sans" panose="020B0602030504020204" pitchFamily="34" charset="77"/>
                </a:rPr>
                <a:t>Sun-Maid even hired celebrity pastry chef, TV host Duff Goldman to create new custom recipes.</a:t>
              </a:r>
            </a:p>
          </p:txBody>
        </p:sp>
      </p:grpSp>
      <p:sp>
        <p:nvSpPr>
          <p:cNvPr id="7" name="Freeform 7"/>
          <p:cNvSpPr/>
          <p:nvPr/>
        </p:nvSpPr>
        <p:spPr>
          <a:xfrm>
            <a:off x="16918217" y="9258300"/>
            <a:ext cx="845648" cy="740186"/>
          </a:xfrm>
          <a:custGeom>
            <a:avLst/>
            <a:gdLst/>
            <a:ahLst/>
            <a:cxnLst/>
            <a:rect l="l" t="t" r="r" b="b"/>
            <a:pathLst>
              <a:path w="845648" h="740186">
                <a:moveTo>
                  <a:pt x="0" y="0"/>
                </a:moveTo>
                <a:lnTo>
                  <a:pt x="845649" y="0"/>
                </a:lnTo>
                <a:lnTo>
                  <a:pt x="845649" y="740186"/>
                </a:lnTo>
                <a:lnTo>
                  <a:pt x="0" y="740186"/>
                </a:lnTo>
                <a:lnTo>
                  <a:pt x="0" y="0"/>
                </a:lnTo>
                <a:close/>
              </a:path>
            </a:pathLst>
          </a:custGeom>
          <a:blipFill>
            <a:blip r:embed="rId4"/>
            <a:stretch>
              <a:fillRect/>
            </a:stretch>
          </a:blipFill>
        </p:spPr>
        <p:txBody>
          <a:bodyPr/>
          <a:lstStyle/>
          <a:p>
            <a:endParaRPr lang="en-US"/>
          </a:p>
        </p:txBody>
      </p:sp>
      <p:sp>
        <p:nvSpPr>
          <p:cNvPr id="3" name="AutoShape 3"/>
          <p:cNvSpPr/>
          <p:nvPr/>
        </p:nvSpPr>
        <p:spPr>
          <a:xfrm>
            <a:off x="-18952" y="2313"/>
            <a:ext cx="9144000" cy="10287000"/>
          </a:xfrm>
          <a:prstGeom prst="rect">
            <a:avLst/>
          </a:prstGeom>
          <a:solidFill>
            <a:schemeClr val="bg1">
              <a:lumMod val="95000"/>
            </a:schemeClr>
          </a:solidFill>
        </p:spPr>
        <p:txBody>
          <a:bodyPr/>
          <a:lstStyle/>
          <a:p>
            <a:endParaRPr lang="en-US"/>
          </a:p>
        </p:txBody>
      </p:sp>
      <p:sp>
        <p:nvSpPr>
          <p:cNvPr id="8" name="Freeform 8"/>
          <p:cNvSpPr/>
          <p:nvPr/>
        </p:nvSpPr>
        <p:spPr>
          <a:xfrm rot="5400000">
            <a:off x="-855506" y="4173293"/>
            <a:ext cx="6465634" cy="6708829"/>
          </a:xfrm>
          <a:custGeom>
            <a:avLst/>
            <a:gdLst/>
            <a:ahLst/>
            <a:cxnLst/>
            <a:rect l="l" t="t" r="r" b="b"/>
            <a:pathLst>
              <a:path w="6465634" h="6708829">
                <a:moveTo>
                  <a:pt x="0" y="0"/>
                </a:moveTo>
                <a:lnTo>
                  <a:pt x="6465634" y="0"/>
                </a:lnTo>
                <a:lnTo>
                  <a:pt x="6465634" y="6708829"/>
                </a:lnTo>
                <a:lnTo>
                  <a:pt x="0" y="6708829"/>
                </a:lnTo>
                <a:lnTo>
                  <a:pt x="0" y="0"/>
                </a:lnTo>
                <a:close/>
              </a:path>
            </a:pathLst>
          </a:custGeom>
          <a:blipFill>
            <a:blip r:embed="rId5">
              <a:alphaModFix amt="19999"/>
            </a:blip>
            <a:stretch>
              <a:fillRect/>
            </a:stretch>
          </a:blipFill>
        </p:spPr>
        <p:txBody>
          <a:bodyPr/>
          <a:lstStyle/>
          <a:p>
            <a:endParaRPr lang="en-US"/>
          </a:p>
        </p:txBody>
      </p:sp>
      <p:sp>
        <p:nvSpPr>
          <p:cNvPr id="9" name="Freeform 9"/>
          <p:cNvSpPr/>
          <p:nvPr/>
        </p:nvSpPr>
        <p:spPr>
          <a:xfrm rot="1664722">
            <a:off x="4960378" y="-459790"/>
            <a:ext cx="4349142" cy="2609485"/>
          </a:xfrm>
          <a:custGeom>
            <a:avLst/>
            <a:gdLst/>
            <a:ahLst/>
            <a:cxnLst/>
            <a:rect l="l" t="t" r="r" b="b"/>
            <a:pathLst>
              <a:path w="4349142" h="2609485">
                <a:moveTo>
                  <a:pt x="0" y="0"/>
                </a:moveTo>
                <a:lnTo>
                  <a:pt x="4349142" y="0"/>
                </a:lnTo>
                <a:lnTo>
                  <a:pt x="4349142" y="2609485"/>
                </a:lnTo>
                <a:lnTo>
                  <a:pt x="0" y="2609485"/>
                </a:lnTo>
                <a:lnTo>
                  <a:pt x="0" y="0"/>
                </a:lnTo>
                <a:close/>
              </a:path>
            </a:pathLst>
          </a:custGeom>
          <a:blipFill>
            <a:blip r:embed="rId6"/>
            <a:stretch>
              <a:fillRect/>
            </a:stretch>
          </a:blipFill>
        </p:spPr>
        <p:txBody>
          <a:bodyPr/>
          <a:lstStyle/>
          <a:p>
            <a:endParaRPr lang="en-US"/>
          </a:p>
        </p:txBody>
      </p:sp>
      <p:sp>
        <p:nvSpPr>
          <p:cNvPr id="10" name="Freeform 10"/>
          <p:cNvSpPr/>
          <p:nvPr/>
        </p:nvSpPr>
        <p:spPr>
          <a:xfrm rot="1664722">
            <a:off x="-664911" y="8693744"/>
            <a:ext cx="4349142" cy="2609485"/>
          </a:xfrm>
          <a:custGeom>
            <a:avLst/>
            <a:gdLst/>
            <a:ahLst/>
            <a:cxnLst/>
            <a:rect l="l" t="t" r="r" b="b"/>
            <a:pathLst>
              <a:path w="4349142" h="2609485">
                <a:moveTo>
                  <a:pt x="0" y="0"/>
                </a:moveTo>
                <a:lnTo>
                  <a:pt x="4349142" y="0"/>
                </a:lnTo>
                <a:lnTo>
                  <a:pt x="4349142" y="2609485"/>
                </a:lnTo>
                <a:lnTo>
                  <a:pt x="0" y="2609485"/>
                </a:lnTo>
                <a:lnTo>
                  <a:pt x="0" y="0"/>
                </a:lnTo>
                <a:close/>
              </a:path>
            </a:pathLst>
          </a:custGeom>
          <a:blipFill>
            <a:blip r:embed="rId6"/>
            <a:stretch>
              <a:fillRect/>
            </a:stretch>
          </a:blipFill>
        </p:spPr>
        <p:txBody>
          <a:bodyPr/>
          <a:lstStyle/>
          <a:p>
            <a:endParaRPr lang="en-US"/>
          </a:p>
        </p:txBody>
      </p:sp>
      <p:grpSp>
        <p:nvGrpSpPr>
          <p:cNvPr id="11" name="Group 11"/>
          <p:cNvGrpSpPr>
            <a:grpSpLocks noChangeAspect="1"/>
          </p:cNvGrpSpPr>
          <p:nvPr/>
        </p:nvGrpSpPr>
        <p:grpSpPr>
          <a:xfrm>
            <a:off x="696681" y="1507788"/>
            <a:ext cx="3910096" cy="7736796"/>
            <a:chOff x="0" y="0"/>
            <a:chExt cx="2620010" cy="5184140"/>
          </a:xfrm>
        </p:grpSpPr>
        <p:sp>
          <p:nvSpPr>
            <p:cNvPr id="12" name="Freeform 12"/>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endParaRPr lang="en-US"/>
            </a:p>
          </p:txBody>
        </p:sp>
        <p:sp>
          <p:nvSpPr>
            <p:cNvPr id="13" name="Freeform 13"/>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7"/>
              <a:stretch>
                <a:fillRect l="-67" r="-67"/>
              </a:stretch>
            </a:blipFill>
          </p:spPr>
          <p:txBody>
            <a:bodyPr/>
            <a:lstStyle/>
            <a:p>
              <a:endParaRPr lang="en-US"/>
            </a:p>
          </p:txBody>
        </p:sp>
        <p:sp>
          <p:nvSpPr>
            <p:cNvPr id="14" name="Freeform 14"/>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606060"/>
            </a:solidFill>
          </p:spPr>
          <p:txBody>
            <a:bodyPr/>
            <a:lstStyle/>
            <a:p>
              <a:endParaRPr lang="en-US"/>
            </a:p>
          </p:txBody>
        </p:sp>
        <p:sp>
          <p:nvSpPr>
            <p:cNvPr id="15" name="Freeform 15"/>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606060"/>
            </a:solidFill>
          </p:spPr>
          <p:txBody>
            <a:bodyPr/>
            <a:lstStyle/>
            <a:p>
              <a:endParaRPr lang="en-US"/>
            </a:p>
          </p:txBody>
        </p:sp>
        <p:sp>
          <p:nvSpPr>
            <p:cNvPr id="16" name="Freeform 16"/>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B8B8B8"/>
            </a:solidFill>
          </p:spPr>
          <p:txBody>
            <a:bodyPr/>
            <a:lstStyle/>
            <a:p>
              <a:endParaRPr lang="en-US"/>
            </a:p>
          </p:txBody>
        </p:sp>
        <p:sp>
          <p:nvSpPr>
            <p:cNvPr id="17" name="Freeform 17"/>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B8B8B8"/>
            </a:solidFill>
          </p:spPr>
          <p:txBody>
            <a:bodyPr/>
            <a:lstStyle/>
            <a:p>
              <a:endParaRPr lang="en-US"/>
            </a:p>
          </p:txBody>
        </p:sp>
        <p:sp>
          <p:nvSpPr>
            <p:cNvPr id="18" name="Freeform 18"/>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B8B8B8"/>
            </a:solidFill>
          </p:spPr>
          <p:txBody>
            <a:bodyPr/>
            <a:lstStyle/>
            <a:p>
              <a:endParaRPr lang="en-US"/>
            </a:p>
          </p:txBody>
        </p:sp>
        <p:sp>
          <p:nvSpPr>
            <p:cNvPr id="19" name="Freeform 19"/>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B8B8B8"/>
            </a:solidFill>
          </p:spPr>
          <p:txBody>
            <a:bodyPr/>
            <a:lstStyle/>
            <a:p>
              <a:endParaRPr lang="en-US"/>
            </a:p>
          </p:txBody>
        </p:sp>
        <p:sp>
          <p:nvSpPr>
            <p:cNvPr id="20" name="Freeform 20"/>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E9E9E9"/>
            </a:solidFill>
          </p:spPr>
          <p:txBody>
            <a:bodyPr/>
            <a:lstStyle/>
            <a:p>
              <a:endParaRPr lang="en-US"/>
            </a:p>
          </p:txBody>
        </p:sp>
      </p:grpSp>
      <p:sp>
        <p:nvSpPr>
          <p:cNvPr id="21" name="Freeform 21"/>
          <p:cNvSpPr/>
          <p:nvPr/>
        </p:nvSpPr>
        <p:spPr>
          <a:xfrm rot="-5400000">
            <a:off x="13014727" y="-1311129"/>
            <a:ext cx="6465634" cy="6708829"/>
          </a:xfrm>
          <a:custGeom>
            <a:avLst/>
            <a:gdLst/>
            <a:ahLst/>
            <a:cxnLst/>
            <a:rect l="l" t="t" r="r" b="b"/>
            <a:pathLst>
              <a:path w="6465634" h="6708829">
                <a:moveTo>
                  <a:pt x="0" y="0"/>
                </a:moveTo>
                <a:lnTo>
                  <a:pt x="6465634" y="0"/>
                </a:lnTo>
                <a:lnTo>
                  <a:pt x="6465634" y="6708829"/>
                </a:lnTo>
                <a:lnTo>
                  <a:pt x="0" y="6708829"/>
                </a:lnTo>
                <a:lnTo>
                  <a:pt x="0" y="0"/>
                </a:lnTo>
                <a:close/>
              </a:path>
            </a:pathLst>
          </a:custGeom>
          <a:blipFill>
            <a:blip r:embed="rId5">
              <a:alphaModFix amt="19999"/>
            </a:blip>
            <a:stretch>
              <a:fillRect/>
            </a:stretch>
          </a:blipFill>
        </p:spPr>
        <p:txBody>
          <a:bodyPr/>
          <a:lstStyle/>
          <a:p>
            <a:endParaRPr lang="en-US"/>
          </a:p>
        </p:txBody>
      </p:sp>
      <p:pic>
        <p:nvPicPr>
          <p:cNvPr id="22" name="Picture 21">
            <a:extLst>
              <a:ext uri="{FF2B5EF4-FFF2-40B4-BE49-F238E27FC236}">
                <a16:creationId xmlns:a16="http://schemas.microsoft.com/office/drawing/2014/main" id="{8C49ABF5-D72D-8A4F-93EE-3D72D40FA78D}"/>
              </a:ext>
            </a:extLst>
          </p:cNvPr>
          <p:cNvPicPr>
            <a:picLocks noChangeAspect="1"/>
          </p:cNvPicPr>
          <p:nvPr/>
        </p:nvPicPr>
        <p:blipFill>
          <a:blip r:embed="rId8"/>
          <a:stretch>
            <a:fillRect/>
          </a:stretch>
        </p:blipFill>
        <p:spPr>
          <a:xfrm>
            <a:off x="4701638" y="6577267"/>
            <a:ext cx="1947801" cy="2128356"/>
          </a:xfrm>
          <a:prstGeom prst="rect">
            <a:avLst/>
          </a:prstGeom>
        </p:spPr>
      </p:pic>
      <p:sp>
        <p:nvSpPr>
          <p:cNvPr id="24" name="TextBox 23">
            <a:extLst>
              <a:ext uri="{FF2B5EF4-FFF2-40B4-BE49-F238E27FC236}">
                <a16:creationId xmlns:a16="http://schemas.microsoft.com/office/drawing/2014/main" id="{736231D1-E697-8BC4-D56E-24540B26A42E}"/>
              </a:ext>
            </a:extLst>
          </p:cNvPr>
          <p:cNvSpPr txBox="1"/>
          <p:nvPr/>
        </p:nvSpPr>
        <p:spPr>
          <a:xfrm>
            <a:off x="9144000" y="9898233"/>
            <a:ext cx="9637776" cy="337015"/>
          </a:xfrm>
          <a:prstGeom prst="rect">
            <a:avLst/>
          </a:prstGeom>
          <a:noFill/>
        </p:spPr>
        <p:txBody>
          <a:bodyPr wrap="square">
            <a:spAutoFit/>
          </a:bodyPr>
          <a:lstStyle/>
          <a:p>
            <a:pPr>
              <a:lnSpc>
                <a:spcPts val="2240"/>
              </a:lnSpc>
            </a:pPr>
            <a:r>
              <a:rPr lang="en-US" sz="1000" dirty="0">
                <a:solidFill>
                  <a:schemeClr val="tx2"/>
                </a:solidFill>
                <a:latin typeface="Canva Sans Italics"/>
              </a:rPr>
              <a:t>Images via Sun Maid</a:t>
            </a:r>
          </a:p>
        </p:txBody>
      </p:sp>
      <p:pic>
        <p:nvPicPr>
          <p:cNvPr id="1026" name="Picture 2" descr="Truce Cookies">
            <a:extLst>
              <a:ext uri="{FF2B5EF4-FFF2-40B4-BE49-F238E27FC236}">
                <a16:creationId xmlns:a16="http://schemas.microsoft.com/office/drawing/2014/main" id="{53432FA7-17E9-F19F-5FCA-1F8E5C3DB10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11701" y="2043286"/>
            <a:ext cx="3910424" cy="450320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AC312AA3-3A41-31A8-0BDF-0BB8C644F425}"/>
              </a:ext>
            </a:extLst>
          </p:cNvPr>
          <p:cNvPicPr>
            <a:picLocks noChangeAspect="1"/>
          </p:cNvPicPr>
          <p:nvPr/>
        </p:nvPicPr>
        <p:blipFill>
          <a:blip r:embed="rId10"/>
          <a:stretch>
            <a:fillRect/>
          </a:stretch>
        </p:blipFill>
        <p:spPr>
          <a:xfrm>
            <a:off x="6684281" y="6577267"/>
            <a:ext cx="1947801" cy="212835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AutoShape 2"/>
          <p:cNvSpPr/>
          <p:nvPr/>
        </p:nvSpPr>
        <p:spPr>
          <a:xfrm>
            <a:off x="0" y="0"/>
            <a:ext cx="9144000" cy="10287000"/>
          </a:xfrm>
          <a:prstGeom prst="rect">
            <a:avLst/>
          </a:prstGeom>
          <a:solidFill>
            <a:srgbClr val="073433"/>
          </a:solidFill>
        </p:spPr>
        <p:txBody>
          <a:bodyPr/>
          <a:lstStyle/>
          <a:p>
            <a:endParaRPr lang="en-US"/>
          </a:p>
        </p:txBody>
      </p:sp>
      <p:sp>
        <p:nvSpPr>
          <p:cNvPr id="3" name="Freeform 3"/>
          <p:cNvSpPr/>
          <p:nvPr/>
        </p:nvSpPr>
        <p:spPr>
          <a:xfrm rot="5400000">
            <a:off x="-1234750" y="4819180"/>
            <a:ext cx="6465634" cy="6708829"/>
          </a:xfrm>
          <a:custGeom>
            <a:avLst/>
            <a:gdLst/>
            <a:ahLst/>
            <a:cxnLst/>
            <a:rect l="l" t="t" r="r" b="b"/>
            <a:pathLst>
              <a:path w="6465634" h="6708829">
                <a:moveTo>
                  <a:pt x="0" y="0"/>
                </a:moveTo>
                <a:lnTo>
                  <a:pt x="6465633" y="0"/>
                </a:lnTo>
                <a:lnTo>
                  <a:pt x="6465633" y="6708829"/>
                </a:lnTo>
                <a:lnTo>
                  <a:pt x="0" y="6708829"/>
                </a:lnTo>
                <a:lnTo>
                  <a:pt x="0" y="0"/>
                </a:lnTo>
                <a:close/>
              </a:path>
            </a:pathLst>
          </a:custGeom>
          <a:blipFill>
            <a:blip r:embed="rId2">
              <a:alphaModFix amt="30000"/>
            </a:blip>
            <a:stretch>
              <a:fillRect/>
            </a:stretch>
          </a:blipFill>
        </p:spPr>
        <p:txBody>
          <a:bodyPr/>
          <a:lstStyle/>
          <a:p>
            <a:endParaRPr lang="en-US"/>
          </a:p>
        </p:txBody>
      </p:sp>
      <p:sp>
        <p:nvSpPr>
          <p:cNvPr id="4" name="Freeform 4"/>
          <p:cNvSpPr/>
          <p:nvPr/>
        </p:nvSpPr>
        <p:spPr>
          <a:xfrm rot="1664722">
            <a:off x="15749117" y="-277088"/>
            <a:ext cx="3353115" cy="2011869"/>
          </a:xfrm>
          <a:custGeom>
            <a:avLst/>
            <a:gdLst/>
            <a:ahLst/>
            <a:cxnLst/>
            <a:rect l="l" t="t" r="r" b="b"/>
            <a:pathLst>
              <a:path w="3353115" h="2011869">
                <a:moveTo>
                  <a:pt x="0" y="0"/>
                </a:moveTo>
                <a:lnTo>
                  <a:pt x="3353115" y="0"/>
                </a:lnTo>
                <a:lnTo>
                  <a:pt x="3353115" y="2011868"/>
                </a:lnTo>
                <a:lnTo>
                  <a:pt x="0" y="2011868"/>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952756" y="2824778"/>
            <a:ext cx="7581900" cy="2167260"/>
          </a:xfrm>
          <a:prstGeom prst="rect">
            <a:avLst/>
          </a:prstGeom>
        </p:spPr>
        <p:txBody>
          <a:bodyPr wrap="square" lIns="0" tIns="0" rIns="0" bIns="0" rtlCol="0" anchor="t">
            <a:spAutoFit/>
          </a:bodyPr>
          <a:lstStyle/>
          <a:p>
            <a:pPr>
              <a:lnSpc>
                <a:spcPts val="2880"/>
              </a:lnSpc>
            </a:pPr>
            <a:r>
              <a:rPr lang="en-US" sz="2000" b="1" dirty="0">
                <a:solidFill>
                  <a:schemeClr val="accent6"/>
                </a:solidFill>
                <a:effectLst>
                  <a:outerShdw blurRad="38100" dist="38100" dir="2700000" algn="tl">
                    <a:srgbClr val="000000">
                      <a:alpha val="43137"/>
                    </a:srgbClr>
                  </a:outerShdw>
                </a:effectLst>
                <a:latin typeface="Lucida Sans" panose="020B0602030504020204" pitchFamily="34" charset="77"/>
              </a:rPr>
              <a:t>PUBLICITY STUNT</a:t>
            </a:r>
          </a:p>
          <a:p>
            <a:pPr>
              <a:lnSpc>
                <a:spcPts val="8639"/>
              </a:lnSpc>
            </a:pPr>
            <a:r>
              <a:rPr lang="en-US" sz="7199" b="1" dirty="0">
                <a:solidFill>
                  <a:srgbClr val="F8F8F8"/>
                </a:solidFill>
                <a:effectLst>
                  <a:outerShdw blurRad="38100" dist="38100" dir="2700000" algn="tl">
                    <a:srgbClr val="000000">
                      <a:alpha val="43137"/>
                    </a:srgbClr>
                  </a:outerShdw>
                </a:effectLst>
                <a:latin typeface="Bodoni MT" panose="02070603080606020203" pitchFamily="18" charset="77"/>
              </a:rPr>
              <a:t>Bath &amp; Body Works</a:t>
            </a:r>
          </a:p>
          <a:p>
            <a:pPr>
              <a:lnSpc>
                <a:spcPts val="5400"/>
              </a:lnSpc>
            </a:pPr>
            <a:r>
              <a:rPr lang="en-US" sz="4500" b="1" dirty="0">
                <a:solidFill>
                  <a:srgbClr val="F8F8F8"/>
                </a:solidFill>
                <a:effectLst>
                  <a:outerShdw blurRad="38100" dist="38100" dir="2700000" algn="tl">
                    <a:srgbClr val="000000">
                      <a:alpha val="43137"/>
                    </a:srgbClr>
                  </a:outerShdw>
                </a:effectLst>
                <a:latin typeface="Bodoni MT" panose="02070603080606020203" pitchFamily="18" charset="77"/>
              </a:rPr>
              <a:t>Giant Candle Street Display</a:t>
            </a:r>
          </a:p>
        </p:txBody>
      </p:sp>
      <p:sp>
        <p:nvSpPr>
          <p:cNvPr id="6" name="TextBox 6"/>
          <p:cNvSpPr txBox="1"/>
          <p:nvPr/>
        </p:nvSpPr>
        <p:spPr>
          <a:xfrm>
            <a:off x="952756" y="5442582"/>
            <a:ext cx="7581899" cy="1372748"/>
          </a:xfrm>
          <a:prstGeom prst="rect">
            <a:avLst/>
          </a:prstGeom>
        </p:spPr>
        <p:txBody>
          <a:bodyPr wrap="square" lIns="0" tIns="0" rIns="0" bIns="0" rtlCol="0" anchor="t">
            <a:spAutoFit/>
          </a:bodyPr>
          <a:lstStyle/>
          <a:p>
            <a:pPr>
              <a:lnSpc>
                <a:spcPct val="114000"/>
              </a:lnSpc>
            </a:pPr>
            <a:r>
              <a:rPr lang="en-US" sz="2000" dirty="0">
                <a:solidFill>
                  <a:srgbClr val="F8F8F8"/>
                </a:solidFill>
                <a:latin typeface="Lucida Sans" panose="020B0602030504020204" pitchFamily="34" charset="77"/>
              </a:rPr>
              <a:t>In early December 2023, Bath &amp; Body Works installed a huge scented candle outside of the Herald Square Macy’s in New York City.  The campaign, themed “Come Back to your Senses,” also includes a </a:t>
            </a:r>
            <a:r>
              <a:rPr lang="en-US" sz="2000" u="sng" dirty="0">
                <a:solidFill>
                  <a:schemeClr val="accent5">
                    <a:lumMod val="40000"/>
                    <a:lumOff val="60000"/>
                  </a:schemeClr>
                </a:solidFill>
                <a:latin typeface="Lucida Sans" panose="020B0602030504020204" pitchFamily="34" charset="77"/>
                <a:hlinkClick r:id="rId4" tooltip="https://www.youtube.com/watch?v=qckh0LmUoUI">
                  <a:extLst>
                    <a:ext uri="{A12FA001-AC4F-418D-AE19-62706E023703}">
                      <ahyp:hlinkClr xmlns:ahyp="http://schemas.microsoft.com/office/drawing/2018/hyperlinkcolor" val="tx"/>
                    </a:ext>
                  </a:extLst>
                </a:hlinkClick>
              </a:rPr>
              <a:t>15-second television spot</a:t>
            </a:r>
            <a:r>
              <a:rPr lang="en-US" sz="2000" dirty="0">
                <a:solidFill>
                  <a:srgbClr val="F8F8F8"/>
                </a:solidFill>
                <a:latin typeface="Lucida Sans" panose="020B0602030504020204" pitchFamily="34" charset="77"/>
              </a:rPr>
              <a:t>.</a:t>
            </a:r>
          </a:p>
        </p:txBody>
      </p:sp>
      <p:sp>
        <p:nvSpPr>
          <p:cNvPr id="7" name="Freeform 7"/>
          <p:cNvSpPr/>
          <p:nvPr/>
        </p:nvSpPr>
        <p:spPr>
          <a:xfrm>
            <a:off x="9532264" y="2399633"/>
            <a:ext cx="8231601" cy="5487734"/>
          </a:xfrm>
          <a:custGeom>
            <a:avLst/>
            <a:gdLst/>
            <a:ahLst/>
            <a:cxnLst/>
            <a:rect l="l" t="t" r="r" b="b"/>
            <a:pathLst>
              <a:path w="8231601" h="5487734">
                <a:moveTo>
                  <a:pt x="0" y="0"/>
                </a:moveTo>
                <a:lnTo>
                  <a:pt x="8231602" y="0"/>
                </a:lnTo>
                <a:lnTo>
                  <a:pt x="8231602" y="5487734"/>
                </a:lnTo>
                <a:lnTo>
                  <a:pt x="0" y="5487734"/>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14856511" y="7928912"/>
            <a:ext cx="2904306" cy="244682"/>
          </a:xfrm>
          <a:prstGeom prst="rect">
            <a:avLst/>
          </a:prstGeom>
        </p:spPr>
        <p:txBody>
          <a:bodyPr lIns="0" tIns="0" rIns="0" bIns="0" rtlCol="0" anchor="t">
            <a:spAutoFit/>
          </a:bodyPr>
          <a:lstStyle/>
          <a:p>
            <a:pPr algn="r">
              <a:lnSpc>
                <a:spcPts val="2240"/>
              </a:lnSpc>
            </a:pPr>
            <a:r>
              <a:rPr lang="en-US" sz="1000" dirty="0">
                <a:solidFill>
                  <a:srgbClr val="FFFFFF"/>
                </a:solidFill>
                <a:latin typeface="Canva Sans Italics"/>
              </a:rPr>
              <a:t>Image Via Bath &amp; Body Works</a:t>
            </a:r>
          </a:p>
        </p:txBody>
      </p:sp>
      <p:sp>
        <p:nvSpPr>
          <p:cNvPr id="9" name="Freeform 9"/>
          <p:cNvSpPr/>
          <p:nvPr/>
        </p:nvSpPr>
        <p:spPr>
          <a:xfrm>
            <a:off x="226901" y="9543199"/>
            <a:ext cx="937787" cy="612149"/>
          </a:xfrm>
          <a:custGeom>
            <a:avLst/>
            <a:gdLst/>
            <a:ahLst/>
            <a:cxnLst/>
            <a:rect l="l" t="t" r="r" b="b"/>
            <a:pathLst>
              <a:path w="937787" h="612149">
                <a:moveTo>
                  <a:pt x="0" y="0"/>
                </a:moveTo>
                <a:lnTo>
                  <a:pt x="937787" y="0"/>
                </a:lnTo>
                <a:lnTo>
                  <a:pt x="937787" y="612149"/>
                </a:lnTo>
                <a:lnTo>
                  <a:pt x="0" y="612149"/>
                </a:lnTo>
                <a:lnTo>
                  <a:pt x="0" y="0"/>
                </a:lnTo>
                <a:close/>
              </a:path>
            </a:pathLst>
          </a:custGeom>
          <a:blipFill>
            <a:blip r:embed="rId6"/>
            <a:stretch>
              <a:fillRect/>
            </a:stretch>
          </a:blipFill>
        </p:spPr>
        <p:txBody>
          <a:bodyPr/>
          <a:lstStyle/>
          <a:p>
            <a:endParaRPr lang="en-US"/>
          </a:p>
        </p:txBody>
      </p:sp>
      <p:sp>
        <p:nvSpPr>
          <p:cNvPr id="10" name="Freeform 10"/>
          <p:cNvSpPr/>
          <p:nvPr/>
        </p:nvSpPr>
        <p:spPr>
          <a:xfrm rot="-5400000">
            <a:off x="3144959" y="-1035466"/>
            <a:ext cx="6465634" cy="5465173"/>
          </a:xfrm>
          <a:custGeom>
            <a:avLst/>
            <a:gdLst/>
            <a:ahLst/>
            <a:cxnLst/>
            <a:rect l="l" t="t" r="r" b="b"/>
            <a:pathLst>
              <a:path w="6465634" h="5465173">
                <a:moveTo>
                  <a:pt x="0" y="0"/>
                </a:moveTo>
                <a:lnTo>
                  <a:pt x="6465634" y="0"/>
                </a:lnTo>
                <a:lnTo>
                  <a:pt x="6465634" y="5465172"/>
                </a:lnTo>
                <a:lnTo>
                  <a:pt x="0" y="5465172"/>
                </a:lnTo>
                <a:lnTo>
                  <a:pt x="0" y="0"/>
                </a:lnTo>
                <a:close/>
              </a:path>
            </a:pathLst>
          </a:custGeom>
          <a:blipFill>
            <a:blip r:embed="rId2">
              <a:alphaModFix amt="30000"/>
            </a:blip>
            <a:stretch>
              <a:fillRect b="-22756"/>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2482198"/>
            <a:ext cx="14770431" cy="5354147"/>
            <a:chOff x="0" y="47625"/>
            <a:chExt cx="19693908" cy="7138863"/>
          </a:xfrm>
        </p:grpSpPr>
        <p:sp>
          <p:nvSpPr>
            <p:cNvPr id="3" name="TextBox 3"/>
            <p:cNvSpPr txBox="1"/>
            <p:nvPr/>
          </p:nvSpPr>
          <p:spPr>
            <a:xfrm>
              <a:off x="0" y="47625"/>
              <a:ext cx="19693908" cy="3307145"/>
            </a:xfrm>
            <a:prstGeom prst="rect">
              <a:avLst/>
            </a:prstGeom>
          </p:spPr>
          <p:txBody>
            <a:bodyPr lIns="0" tIns="0" rIns="0" bIns="0" rtlCol="0" anchor="t">
              <a:spAutoFit/>
            </a:bodyPr>
            <a:lstStyle/>
            <a:p>
              <a:pPr>
                <a:lnSpc>
                  <a:spcPts val="9600"/>
                </a:lnSpc>
              </a:pPr>
              <a:r>
                <a:rPr lang="en-US" sz="9000" b="1" dirty="0">
                  <a:solidFill>
                    <a:srgbClr val="DB0000"/>
                  </a:solidFill>
                  <a:effectLst>
                    <a:outerShdw blurRad="38100" dist="38100" dir="2700000" algn="tl">
                      <a:srgbClr val="000000">
                        <a:alpha val="43137"/>
                      </a:srgbClr>
                    </a:outerShdw>
                  </a:effectLst>
                  <a:latin typeface="Bodoni MT" panose="020F0502020204030204" pitchFamily="34" charset="0"/>
                  <a:ea typeface="Baskerville SemiBold" panose="02020502070401020303" pitchFamily="18" charset="0"/>
                  <a:cs typeface="Bodoni MT" panose="020F0502020204030204" pitchFamily="34" charset="0"/>
                </a:rPr>
                <a:t>Seasonal </a:t>
              </a:r>
            </a:p>
            <a:p>
              <a:pPr>
                <a:lnSpc>
                  <a:spcPts val="9600"/>
                </a:lnSpc>
              </a:pPr>
              <a:r>
                <a:rPr lang="en-US" sz="9000" b="1" dirty="0">
                  <a:solidFill>
                    <a:srgbClr val="DB0000"/>
                  </a:solidFill>
                  <a:effectLst>
                    <a:outerShdw blurRad="38100" dist="38100" dir="2700000" algn="tl">
                      <a:srgbClr val="000000">
                        <a:alpha val="43137"/>
                      </a:srgbClr>
                    </a:outerShdw>
                  </a:effectLst>
                  <a:latin typeface="Bodoni MT" panose="020F0502020204030204" pitchFamily="34" charset="0"/>
                  <a:ea typeface="Baskerville SemiBold" panose="02020502070401020303" pitchFamily="18" charset="0"/>
                  <a:cs typeface="Bodoni MT" panose="020F0502020204030204" pitchFamily="34" charset="0"/>
                </a:rPr>
                <a:t>Marketing</a:t>
              </a:r>
            </a:p>
          </p:txBody>
        </p:sp>
        <p:sp>
          <p:nvSpPr>
            <p:cNvPr id="4" name="TextBox 4"/>
            <p:cNvSpPr txBox="1"/>
            <p:nvPr/>
          </p:nvSpPr>
          <p:spPr>
            <a:xfrm>
              <a:off x="0" y="3927732"/>
              <a:ext cx="11458744" cy="3258756"/>
            </a:xfrm>
            <a:prstGeom prst="rect">
              <a:avLst/>
            </a:prstGeom>
          </p:spPr>
          <p:txBody>
            <a:bodyPr lIns="0" tIns="0" rIns="0" bIns="0" rtlCol="0" anchor="t">
              <a:spAutoFit/>
            </a:bodyPr>
            <a:lstStyle/>
            <a:p>
              <a:pPr>
                <a:lnSpc>
                  <a:spcPts val="3919"/>
                </a:lnSpc>
              </a:pPr>
              <a:r>
                <a:rPr lang="en-US" sz="2400" b="1" dirty="0">
                  <a:solidFill>
                    <a:srgbClr val="2C0B0D"/>
                  </a:solidFill>
                  <a:latin typeface="Lucida Sans" panose="020B0602030504020204" pitchFamily="34" charset="77"/>
                </a:rPr>
                <a:t>Seasonality</a:t>
              </a:r>
              <a:r>
                <a:rPr lang="en-US" sz="2400" dirty="0">
                  <a:solidFill>
                    <a:srgbClr val="2C0B0D"/>
                  </a:solidFill>
                  <a:latin typeface="Lucida Sans" panose="020B0602030504020204" pitchFamily="34" charset="77"/>
                </a:rPr>
                <a:t> refers to periods of the calendar year where certain products and services generate higher levels of consumer demand. These marketing “seasons” influence sales and revenue for some companies and impact how those brands create business and marketing plans. </a:t>
              </a:r>
            </a:p>
          </p:txBody>
        </p:sp>
      </p:grpSp>
      <p:sp>
        <p:nvSpPr>
          <p:cNvPr id="5" name="Freeform 5"/>
          <p:cNvSpPr/>
          <p:nvPr/>
        </p:nvSpPr>
        <p:spPr>
          <a:xfrm>
            <a:off x="9928852" y="1532207"/>
            <a:ext cx="8359148" cy="7222585"/>
          </a:xfrm>
          <a:custGeom>
            <a:avLst/>
            <a:gdLst/>
            <a:ahLst/>
            <a:cxnLst/>
            <a:rect l="l" t="t" r="r" b="b"/>
            <a:pathLst>
              <a:path w="9489512" h="7222585">
                <a:moveTo>
                  <a:pt x="0" y="0"/>
                </a:moveTo>
                <a:lnTo>
                  <a:pt x="9489512" y="0"/>
                </a:lnTo>
                <a:lnTo>
                  <a:pt x="9489512" y="7222586"/>
                </a:lnTo>
                <a:lnTo>
                  <a:pt x="0" y="7222586"/>
                </a:lnTo>
                <a:lnTo>
                  <a:pt x="0" y="0"/>
                </a:lnTo>
                <a:close/>
              </a:path>
            </a:pathLst>
          </a:custGeom>
          <a:blipFill>
            <a:blip r:embed="rId2"/>
            <a:stretch>
              <a:fillRect l="-1481"/>
            </a:stretch>
          </a:blipFill>
        </p:spPr>
        <p:txBody>
          <a:bodyPr/>
          <a:lstStyle/>
          <a:p>
            <a:endParaRPr lang="en-US" dirty="0"/>
          </a:p>
        </p:txBody>
      </p:sp>
      <p:sp>
        <p:nvSpPr>
          <p:cNvPr id="6" name="Freeform 6"/>
          <p:cNvSpPr/>
          <p:nvPr/>
        </p:nvSpPr>
        <p:spPr>
          <a:xfrm>
            <a:off x="362889" y="9543199"/>
            <a:ext cx="665811" cy="582777"/>
          </a:xfrm>
          <a:custGeom>
            <a:avLst/>
            <a:gdLst/>
            <a:ahLst/>
            <a:cxnLst/>
            <a:rect l="l" t="t" r="r" b="b"/>
            <a:pathLst>
              <a:path w="665811" h="582777">
                <a:moveTo>
                  <a:pt x="0" y="0"/>
                </a:moveTo>
                <a:lnTo>
                  <a:pt x="665811" y="0"/>
                </a:lnTo>
                <a:lnTo>
                  <a:pt x="665811" y="582777"/>
                </a:lnTo>
                <a:lnTo>
                  <a:pt x="0" y="582777"/>
                </a:lnTo>
                <a:lnTo>
                  <a:pt x="0" y="0"/>
                </a:lnTo>
                <a:close/>
              </a:path>
            </a:pathLst>
          </a:custGeom>
          <a:blipFill>
            <a:blip r:embed="rId3"/>
            <a:stretch>
              <a:fillRect/>
            </a:stretch>
          </a:blipFill>
        </p:spPr>
        <p:txBody>
          <a:bodyPr/>
          <a:lstStyle/>
          <a:p>
            <a:endParaRPr lang="en-US"/>
          </a:p>
        </p:txBody>
      </p:sp>
      <p:sp>
        <p:nvSpPr>
          <p:cNvPr id="7" name="Freeform 7"/>
          <p:cNvSpPr/>
          <p:nvPr/>
        </p:nvSpPr>
        <p:spPr>
          <a:xfrm>
            <a:off x="0" y="9228451"/>
            <a:ext cx="18288000" cy="53662"/>
          </a:xfrm>
          <a:custGeom>
            <a:avLst/>
            <a:gdLst/>
            <a:ahLst/>
            <a:cxnLst/>
            <a:rect l="l" t="t" r="r" b="b"/>
            <a:pathLst>
              <a:path w="18288000" h="53662">
                <a:moveTo>
                  <a:pt x="0" y="0"/>
                </a:moveTo>
                <a:lnTo>
                  <a:pt x="18288000" y="0"/>
                </a:lnTo>
                <a:lnTo>
                  <a:pt x="18288000" y="53661"/>
                </a:lnTo>
                <a:lnTo>
                  <a:pt x="0" y="53661"/>
                </a:lnTo>
                <a:lnTo>
                  <a:pt x="0" y="0"/>
                </a:lnTo>
                <a:close/>
              </a:path>
            </a:pathLst>
          </a:custGeom>
          <a:blipFill>
            <a:blip r:embed="rId4"/>
            <a:stretch>
              <a:fillRect t="-184406" b="-13793"/>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613044"/>
            <a:ext cx="14770431" cy="6780962"/>
            <a:chOff x="0" y="47625"/>
            <a:chExt cx="19693908" cy="9041283"/>
          </a:xfrm>
        </p:grpSpPr>
        <p:sp>
          <p:nvSpPr>
            <p:cNvPr id="3" name="TextBox 3"/>
            <p:cNvSpPr txBox="1"/>
            <p:nvPr/>
          </p:nvSpPr>
          <p:spPr>
            <a:xfrm>
              <a:off x="0" y="2166756"/>
              <a:ext cx="13167647" cy="6922152"/>
            </a:xfrm>
            <a:prstGeom prst="rect">
              <a:avLst/>
            </a:prstGeom>
          </p:spPr>
          <p:txBody>
            <a:bodyPr lIns="0" tIns="0" rIns="0" bIns="0" rtlCol="0" anchor="t">
              <a:spAutoFit/>
            </a:bodyPr>
            <a:lstStyle/>
            <a:p>
              <a:pPr>
                <a:lnSpc>
                  <a:spcPts val="3360"/>
                </a:lnSpc>
              </a:pPr>
              <a:r>
                <a:rPr lang="en-US" sz="2400" b="1" dirty="0">
                  <a:solidFill>
                    <a:srgbClr val="000000"/>
                  </a:solidFill>
                  <a:latin typeface="Lucida Sans" panose="020B0602030504020204" pitchFamily="34" charset="77"/>
                </a:rPr>
                <a:t>Public relations (PR)</a:t>
              </a:r>
              <a:r>
                <a:rPr lang="en-US" sz="2400" dirty="0">
                  <a:solidFill>
                    <a:srgbClr val="000000"/>
                  </a:solidFill>
                  <a:latin typeface="Lucida Sans" panose="020B0602030504020204" pitchFamily="34" charset="77"/>
                </a:rPr>
                <a:t> refers to a business or brand’s efforts to build and maintain a favorable image with consumers through mass communication. Unlike advertising, which can also influence consumer perceptions, public relations is not a paid form of media, and does not always have a direct impact on sales. Instead, a brand or business will lean on a public relations strategy to build its image and communicate key information to consumers without spending money through any advertising channels.</a:t>
              </a:r>
            </a:p>
            <a:p>
              <a:pPr>
                <a:lnSpc>
                  <a:spcPts val="3360"/>
                </a:lnSpc>
              </a:pPr>
              <a:endParaRPr lang="en-US" sz="2400" dirty="0">
                <a:solidFill>
                  <a:srgbClr val="000000"/>
                </a:solidFill>
                <a:latin typeface="Lucida Sans" panose="020B0602030504020204" pitchFamily="34" charset="77"/>
              </a:endParaRPr>
            </a:p>
            <a:p>
              <a:pPr>
                <a:lnSpc>
                  <a:spcPts val="3360"/>
                </a:lnSpc>
              </a:pPr>
              <a:r>
                <a:rPr lang="en-US" sz="2400" dirty="0">
                  <a:solidFill>
                    <a:srgbClr val="000000"/>
                  </a:solidFill>
                  <a:latin typeface="Lucida Sans" panose="020B0602030504020204" pitchFamily="34" charset="77"/>
                </a:rPr>
                <a:t>Throughout the holidays, businesses and brands engage in a variety of activities designed to make a positive impact on communities around the world.</a:t>
              </a:r>
            </a:p>
          </p:txBody>
        </p:sp>
        <p:sp>
          <p:nvSpPr>
            <p:cNvPr id="4" name="TextBox 4"/>
            <p:cNvSpPr txBox="1"/>
            <p:nvPr/>
          </p:nvSpPr>
          <p:spPr>
            <a:xfrm>
              <a:off x="0" y="47625"/>
              <a:ext cx="19693908" cy="1771015"/>
            </a:xfrm>
            <a:prstGeom prst="rect">
              <a:avLst/>
            </a:prstGeom>
          </p:spPr>
          <p:txBody>
            <a:bodyPr lIns="0" tIns="0" rIns="0" bIns="0" rtlCol="0" anchor="t">
              <a:spAutoFit/>
            </a:bodyPr>
            <a:lstStyle/>
            <a:p>
              <a:pPr>
                <a:lnSpc>
                  <a:spcPts val="10260"/>
                </a:lnSpc>
              </a:pPr>
              <a:r>
                <a:rPr lang="en-US" sz="9000" b="1" dirty="0">
                  <a:solidFill>
                    <a:srgbClr val="DB0000"/>
                  </a:solidFill>
                  <a:effectLst>
                    <a:outerShdw blurRad="38100" dist="38100" dir="2700000" algn="tl">
                      <a:srgbClr val="000000">
                        <a:alpha val="43137"/>
                      </a:srgbClr>
                    </a:outerShdw>
                  </a:effectLst>
                  <a:latin typeface="Bodoni MT" panose="02070603080606020203" pitchFamily="18" charset="77"/>
                </a:rPr>
                <a:t>Public Relations</a:t>
              </a:r>
            </a:p>
          </p:txBody>
        </p:sp>
      </p:grpSp>
      <p:sp>
        <p:nvSpPr>
          <p:cNvPr id="5" name="Freeform 5"/>
          <p:cNvSpPr/>
          <p:nvPr/>
        </p:nvSpPr>
        <p:spPr>
          <a:xfrm>
            <a:off x="0" y="9228451"/>
            <a:ext cx="18288000" cy="53662"/>
          </a:xfrm>
          <a:custGeom>
            <a:avLst/>
            <a:gdLst/>
            <a:ahLst/>
            <a:cxnLst/>
            <a:rect l="l" t="t" r="r" b="b"/>
            <a:pathLst>
              <a:path w="18288000" h="53662">
                <a:moveTo>
                  <a:pt x="0" y="0"/>
                </a:moveTo>
                <a:lnTo>
                  <a:pt x="18288000" y="0"/>
                </a:lnTo>
                <a:lnTo>
                  <a:pt x="18288000" y="53661"/>
                </a:lnTo>
                <a:lnTo>
                  <a:pt x="0" y="53661"/>
                </a:lnTo>
                <a:lnTo>
                  <a:pt x="0" y="0"/>
                </a:lnTo>
                <a:close/>
              </a:path>
            </a:pathLst>
          </a:custGeom>
          <a:blipFill>
            <a:blip r:embed="rId2"/>
            <a:stretch>
              <a:fillRect t="-184406" b="-13793"/>
            </a:stretch>
          </a:blipFill>
        </p:spPr>
        <p:txBody>
          <a:bodyPr/>
          <a:lstStyle/>
          <a:p>
            <a:endParaRPr lang="en-US"/>
          </a:p>
        </p:txBody>
      </p:sp>
      <p:sp>
        <p:nvSpPr>
          <p:cNvPr id="6" name="Freeform 6"/>
          <p:cNvSpPr/>
          <p:nvPr/>
        </p:nvSpPr>
        <p:spPr>
          <a:xfrm>
            <a:off x="11876250" y="0"/>
            <a:ext cx="8239411" cy="10287000"/>
          </a:xfrm>
          <a:custGeom>
            <a:avLst/>
            <a:gdLst/>
            <a:ahLst/>
            <a:cxnLst/>
            <a:rect l="l" t="t" r="r" b="b"/>
            <a:pathLst>
              <a:path w="8239411" h="10287000">
                <a:moveTo>
                  <a:pt x="0" y="0"/>
                </a:moveTo>
                <a:lnTo>
                  <a:pt x="8239410" y="0"/>
                </a:lnTo>
                <a:lnTo>
                  <a:pt x="8239410" y="10287000"/>
                </a:lnTo>
                <a:lnTo>
                  <a:pt x="0" y="10287000"/>
                </a:lnTo>
                <a:lnTo>
                  <a:pt x="0" y="0"/>
                </a:lnTo>
                <a:close/>
              </a:path>
            </a:pathLst>
          </a:custGeom>
          <a:blipFill>
            <a:blip r:embed="rId3"/>
            <a:stretch>
              <a:fillRect l="-43579" r="-154572"/>
            </a:stretch>
          </a:blipFill>
        </p:spPr>
        <p:txBody>
          <a:bodyPr/>
          <a:lstStyle/>
          <a:p>
            <a:endParaRPr lang="en-US"/>
          </a:p>
        </p:txBody>
      </p:sp>
      <p:sp>
        <p:nvSpPr>
          <p:cNvPr id="7" name="Freeform 7"/>
          <p:cNvSpPr/>
          <p:nvPr/>
        </p:nvSpPr>
        <p:spPr>
          <a:xfrm>
            <a:off x="362889" y="9543199"/>
            <a:ext cx="665811" cy="582777"/>
          </a:xfrm>
          <a:custGeom>
            <a:avLst/>
            <a:gdLst/>
            <a:ahLst/>
            <a:cxnLst/>
            <a:rect l="l" t="t" r="r" b="b"/>
            <a:pathLst>
              <a:path w="665811" h="582777">
                <a:moveTo>
                  <a:pt x="0" y="0"/>
                </a:moveTo>
                <a:lnTo>
                  <a:pt x="665811" y="0"/>
                </a:lnTo>
                <a:lnTo>
                  <a:pt x="665811" y="582777"/>
                </a:lnTo>
                <a:lnTo>
                  <a:pt x="0" y="582777"/>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B2C51"/>
        </a:solidFill>
        <a:effectLst/>
      </p:bgPr>
    </p:bg>
    <p:spTree>
      <p:nvGrpSpPr>
        <p:cNvPr id="1" name=""/>
        <p:cNvGrpSpPr/>
        <p:nvPr/>
      </p:nvGrpSpPr>
      <p:grpSpPr>
        <a:xfrm>
          <a:off x="0" y="0"/>
          <a:ext cx="0" cy="0"/>
          <a:chOff x="0" y="0"/>
          <a:chExt cx="0" cy="0"/>
        </a:xfrm>
      </p:grpSpPr>
      <p:sp>
        <p:nvSpPr>
          <p:cNvPr id="2" name="AutoShape 2"/>
          <p:cNvSpPr/>
          <p:nvPr/>
        </p:nvSpPr>
        <p:spPr>
          <a:xfrm>
            <a:off x="0" y="0"/>
            <a:ext cx="9144000" cy="10287000"/>
          </a:xfrm>
          <a:prstGeom prst="rect">
            <a:avLst/>
          </a:prstGeom>
          <a:solidFill>
            <a:srgbClr val="D1D9E4"/>
          </a:solidFill>
        </p:spPr>
        <p:txBody>
          <a:bodyPr/>
          <a:lstStyle/>
          <a:p>
            <a:endParaRPr lang="en-US"/>
          </a:p>
        </p:txBody>
      </p:sp>
      <p:sp>
        <p:nvSpPr>
          <p:cNvPr id="3" name="Freeform 3"/>
          <p:cNvSpPr/>
          <p:nvPr/>
        </p:nvSpPr>
        <p:spPr>
          <a:xfrm>
            <a:off x="13142408" y="4294891"/>
            <a:ext cx="6465634" cy="6708829"/>
          </a:xfrm>
          <a:custGeom>
            <a:avLst/>
            <a:gdLst/>
            <a:ahLst/>
            <a:cxnLst/>
            <a:rect l="l" t="t" r="r" b="b"/>
            <a:pathLst>
              <a:path w="6465634" h="6708829">
                <a:moveTo>
                  <a:pt x="0" y="0"/>
                </a:moveTo>
                <a:lnTo>
                  <a:pt x="6465634" y="0"/>
                </a:lnTo>
                <a:lnTo>
                  <a:pt x="6465634" y="6708829"/>
                </a:lnTo>
                <a:lnTo>
                  <a:pt x="0" y="6708829"/>
                </a:lnTo>
                <a:lnTo>
                  <a:pt x="0" y="0"/>
                </a:lnTo>
                <a:close/>
              </a:path>
            </a:pathLst>
          </a:custGeom>
          <a:blipFill>
            <a:blip r:embed="rId2">
              <a:alphaModFix amt="30000"/>
            </a:blip>
            <a:stretch>
              <a:fillRect/>
            </a:stretch>
          </a:blipFill>
        </p:spPr>
        <p:txBody>
          <a:bodyPr/>
          <a:lstStyle/>
          <a:p>
            <a:endParaRPr lang="en-US"/>
          </a:p>
        </p:txBody>
      </p:sp>
      <p:grpSp>
        <p:nvGrpSpPr>
          <p:cNvPr id="4" name="Group 4"/>
          <p:cNvGrpSpPr/>
          <p:nvPr/>
        </p:nvGrpSpPr>
        <p:grpSpPr>
          <a:xfrm>
            <a:off x="10363200" y="2372501"/>
            <a:ext cx="6475069" cy="4749453"/>
            <a:chOff x="0" y="0"/>
            <a:chExt cx="9503749" cy="6332604"/>
          </a:xfrm>
        </p:grpSpPr>
        <p:sp>
          <p:nvSpPr>
            <p:cNvPr id="5" name="TextBox 5"/>
            <p:cNvSpPr txBox="1"/>
            <p:nvPr/>
          </p:nvSpPr>
          <p:spPr>
            <a:xfrm>
              <a:off x="0" y="0"/>
              <a:ext cx="9503749" cy="2889680"/>
            </a:xfrm>
            <a:prstGeom prst="rect">
              <a:avLst/>
            </a:prstGeom>
          </p:spPr>
          <p:txBody>
            <a:bodyPr lIns="0" tIns="0" rIns="0" bIns="0" rtlCol="0" anchor="t">
              <a:spAutoFit/>
            </a:bodyPr>
            <a:lstStyle/>
            <a:p>
              <a:pPr>
                <a:lnSpc>
                  <a:spcPts val="2880"/>
                </a:lnSpc>
              </a:pPr>
              <a:r>
                <a:rPr lang="en-US" sz="2000" b="1" dirty="0">
                  <a:solidFill>
                    <a:srgbClr val="F8F8F8"/>
                  </a:solidFill>
                  <a:latin typeface="Lucida Sans" panose="020B0602030504020204" pitchFamily="34" charset="77"/>
                </a:rPr>
                <a:t>PUBLIC RELATION</a:t>
              </a:r>
              <a:r>
                <a:rPr lang="en-US" sz="2000" b="1" dirty="0">
                  <a:solidFill>
                    <a:srgbClr val="F8F8F8"/>
                  </a:solidFill>
                  <a:effectLst>
                    <a:outerShdw blurRad="38100" dist="38100" dir="2700000" algn="tl">
                      <a:srgbClr val="000000">
                        <a:alpha val="43137"/>
                      </a:srgbClr>
                    </a:outerShdw>
                  </a:effectLst>
                  <a:latin typeface="Lucida Sans" panose="020B0602030504020204" pitchFamily="34" charset="77"/>
                </a:rPr>
                <a:t>S</a:t>
              </a:r>
            </a:p>
            <a:p>
              <a:pPr>
                <a:lnSpc>
                  <a:spcPts val="8639"/>
                </a:lnSpc>
              </a:pPr>
              <a:r>
                <a:rPr lang="en-US" sz="7199" b="1" dirty="0">
                  <a:solidFill>
                    <a:srgbClr val="F8F8F8"/>
                  </a:solidFill>
                  <a:latin typeface="Bodoni MT" panose="02070603080606020203" pitchFamily="18" charset="77"/>
                </a:rPr>
                <a:t>Domino’s</a:t>
              </a:r>
            </a:p>
            <a:p>
              <a:pPr>
                <a:lnSpc>
                  <a:spcPts val="5400"/>
                </a:lnSpc>
              </a:pPr>
              <a:r>
                <a:rPr lang="en-US" sz="3600" b="1" dirty="0">
                  <a:solidFill>
                    <a:srgbClr val="F8F8F8"/>
                  </a:solidFill>
                  <a:latin typeface="Bodoni MT" panose="02070603080606020203" pitchFamily="18" charset="77"/>
                </a:rPr>
                <a:t>“Plowing for Pizza”</a:t>
              </a:r>
            </a:p>
          </p:txBody>
        </p:sp>
        <p:sp>
          <p:nvSpPr>
            <p:cNvPr id="6" name="TextBox 6"/>
            <p:cNvSpPr txBox="1"/>
            <p:nvPr/>
          </p:nvSpPr>
          <p:spPr>
            <a:xfrm>
              <a:off x="0" y="3566632"/>
              <a:ext cx="9503749" cy="2765972"/>
            </a:xfrm>
            <a:prstGeom prst="rect">
              <a:avLst/>
            </a:prstGeom>
          </p:spPr>
          <p:txBody>
            <a:bodyPr lIns="0" tIns="0" rIns="0" bIns="0" rtlCol="0" anchor="t">
              <a:spAutoFit/>
            </a:bodyPr>
            <a:lstStyle/>
            <a:p>
              <a:pPr>
                <a:lnSpc>
                  <a:spcPct val="114000"/>
                </a:lnSpc>
              </a:pPr>
              <a:r>
                <a:rPr lang="en-US" sz="2000" dirty="0">
                  <a:solidFill>
                    <a:srgbClr val="F8F8F8"/>
                  </a:solidFill>
                  <a:latin typeface="Lucida Sans" panose="020B0602030504020204" pitchFamily="34" charset="77"/>
                </a:rPr>
                <a:t>Domino’s  is awarding </a:t>
              </a:r>
              <a:r>
                <a:rPr lang="en-US" sz="2000" u="sng" dirty="0">
                  <a:solidFill>
                    <a:schemeClr val="accent5">
                      <a:lumMod val="40000"/>
                      <a:lumOff val="60000"/>
                    </a:schemeClr>
                  </a:solidFill>
                  <a:latin typeface="Lucida Sans" panose="020B0602030504020204" pitchFamily="34" charset="77"/>
                  <a:hlinkClick r:id="rId3" tooltip="https://www.prnewswire.com/news-releases/dominos-is-plowing-for-pizza-snowy-roads-shouldnt-get-in-the-way-of-hot-pizza-302003913.html">
                    <a:extLst>
                      <a:ext uri="{A12FA001-AC4F-418D-AE19-62706E023703}">
                        <ahyp:hlinkClr xmlns:ahyp="http://schemas.microsoft.com/office/drawing/2018/hyperlinkcolor" val="tx"/>
                      </a:ext>
                    </a:extLst>
                  </a:hlinkClick>
                </a:rPr>
                <a:t>half a million dollars</a:t>
              </a:r>
              <a:r>
                <a:rPr lang="en-US" sz="2000" dirty="0">
                  <a:solidFill>
                    <a:schemeClr val="accent5">
                      <a:lumMod val="40000"/>
                      <a:lumOff val="60000"/>
                    </a:schemeClr>
                  </a:solidFill>
                  <a:latin typeface="Lucida Sans" panose="020B0602030504020204" pitchFamily="34" charset="77"/>
                </a:rPr>
                <a:t> </a:t>
              </a:r>
              <a:r>
                <a:rPr lang="en-US" sz="2000" dirty="0">
                  <a:solidFill>
                    <a:srgbClr val="F8F8F8"/>
                  </a:solidFill>
                  <a:latin typeface="Lucida Sans" panose="020B0602030504020204" pitchFamily="34" charset="77"/>
                </a:rPr>
                <a:t>in grants for snow plowing, “so that carryout customers can have access to hot pizza, even on the coldest, snowiest days.” Customers can nominate their hometown on the company’s website. Dominos will award up to 20 cities, $25,000 in snow plowing grants. </a:t>
              </a:r>
            </a:p>
          </p:txBody>
        </p:sp>
      </p:grpSp>
      <p:sp>
        <p:nvSpPr>
          <p:cNvPr id="7" name="Freeform 7"/>
          <p:cNvSpPr/>
          <p:nvPr/>
        </p:nvSpPr>
        <p:spPr>
          <a:xfrm>
            <a:off x="0" y="2604060"/>
            <a:ext cx="9144000" cy="4800599"/>
          </a:xfrm>
          <a:custGeom>
            <a:avLst/>
            <a:gdLst/>
            <a:ahLst/>
            <a:cxnLst/>
            <a:rect l="l" t="t" r="r" b="b"/>
            <a:pathLst>
              <a:path w="8613940" h="4522318">
                <a:moveTo>
                  <a:pt x="0" y="0"/>
                </a:moveTo>
                <a:lnTo>
                  <a:pt x="8613940" y="0"/>
                </a:lnTo>
                <a:lnTo>
                  <a:pt x="8613940" y="4522318"/>
                </a:lnTo>
                <a:lnTo>
                  <a:pt x="0" y="4522318"/>
                </a:lnTo>
                <a:lnTo>
                  <a:pt x="0" y="0"/>
                </a:lnTo>
                <a:close/>
              </a:path>
            </a:pathLst>
          </a:custGeom>
          <a:blipFill>
            <a:blip r:embed="rId4"/>
            <a:stretch>
              <a:fillRect/>
            </a:stretch>
          </a:blipFill>
        </p:spPr>
        <p:txBody>
          <a:bodyPr/>
          <a:lstStyle/>
          <a:p>
            <a:endParaRPr lang="en-US"/>
          </a:p>
        </p:txBody>
      </p:sp>
      <p:sp>
        <p:nvSpPr>
          <p:cNvPr id="8" name="Freeform 8"/>
          <p:cNvSpPr/>
          <p:nvPr/>
        </p:nvSpPr>
        <p:spPr>
          <a:xfrm>
            <a:off x="17259300" y="9543199"/>
            <a:ext cx="937787" cy="612149"/>
          </a:xfrm>
          <a:custGeom>
            <a:avLst/>
            <a:gdLst/>
            <a:ahLst/>
            <a:cxnLst/>
            <a:rect l="l" t="t" r="r" b="b"/>
            <a:pathLst>
              <a:path w="937787" h="612149">
                <a:moveTo>
                  <a:pt x="0" y="0"/>
                </a:moveTo>
                <a:lnTo>
                  <a:pt x="937787" y="0"/>
                </a:lnTo>
                <a:lnTo>
                  <a:pt x="937787" y="612149"/>
                </a:lnTo>
                <a:lnTo>
                  <a:pt x="0" y="612149"/>
                </a:lnTo>
                <a:lnTo>
                  <a:pt x="0" y="0"/>
                </a:lnTo>
                <a:close/>
              </a:path>
            </a:pathLst>
          </a:custGeom>
          <a:blipFill>
            <a:blip r:embed="rId5"/>
            <a:stretch>
              <a:fillRect/>
            </a:stretch>
          </a:blipFill>
        </p:spPr>
        <p:txBody>
          <a:bodyPr/>
          <a:lstStyle/>
          <a:p>
            <a:endParaRPr lang="en-US"/>
          </a:p>
        </p:txBody>
      </p:sp>
      <p:sp>
        <p:nvSpPr>
          <p:cNvPr id="9" name="Freeform 9"/>
          <p:cNvSpPr/>
          <p:nvPr/>
        </p:nvSpPr>
        <p:spPr>
          <a:xfrm rot="5400000">
            <a:off x="-855506" y="4173293"/>
            <a:ext cx="6465634" cy="6708829"/>
          </a:xfrm>
          <a:custGeom>
            <a:avLst/>
            <a:gdLst/>
            <a:ahLst/>
            <a:cxnLst/>
            <a:rect l="l" t="t" r="r" b="b"/>
            <a:pathLst>
              <a:path w="6465634" h="6708829">
                <a:moveTo>
                  <a:pt x="0" y="0"/>
                </a:moveTo>
                <a:lnTo>
                  <a:pt x="6465634" y="0"/>
                </a:lnTo>
                <a:lnTo>
                  <a:pt x="6465634" y="6708829"/>
                </a:lnTo>
                <a:lnTo>
                  <a:pt x="0" y="6708829"/>
                </a:lnTo>
                <a:lnTo>
                  <a:pt x="0" y="0"/>
                </a:lnTo>
                <a:close/>
              </a:path>
            </a:pathLst>
          </a:custGeom>
          <a:blipFill>
            <a:blip r:embed="rId2">
              <a:alphaModFix amt="30000"/>
            </a:blip>
            <a:stretch>
              <a:fillRect/>
            </a:stretch>
          </a:blipFill>
        </p:spPr>
        <p:txBody>
          <a:bodyPr/>
          <a:lstStyle/>
          <a:p>
            <a:endParaRPr lang="en-US"/>
          </a:p>
        </p:txBody>
      </p:sp>
      <p:sp>
        <p:nvSpPr>
          <p:cNvPr id="10" name="Freeform 10"/>
          <p:cNvSpPr/>
          <p:nvPr/>
        </p:nvSpPr>
        <p:spPr>
          <a:xfrm rot="-5400000">
            <a:off x="13020811" y="-1125949"/>
            <a:ext cx="6465634" cy="6708829"/>
          </a:xfrm>
          <a:custGeom>
            <a:avLst/>
            <a:gdLst/>
            <a:ahLst/>
            <a:cxnLst/>
            <a:rect l="l" t="t" r="r" b="b"/>
            <a:pathLst>
              <a:path w="6465634" h="6708829">
                <a:moveTo>
                  <a:pt x="0" y="0"/>
                </a:moveTo>
                <a:lnTo>
                  <a:pt x="6465633" y="0"/>
                </a:lnTo>
                <a:lnTo>
                  <a:pt x="6465633" y="6708829"/>
                </a:lnTo>
                <a:lnTo>
                  <a:pt x="0" y="6708829"/>
                </a:lnTo>
                <a:lnTo>
                  <a:pt x="0" y="0"/>
                </a:lnTo>
                <a:close/>
              </a:path>
            </a:pathLst>
          </a:custGeom>
          <a:blipFill>
            <a:blip r:embed="rId2">
              <a:alphaModFix amt="30000"/>
            </a:blip>
            <a:stretch>
              <a:fillRect/>
            </a:stretch>
          </a:blipFill>
        </p:spPr>
        <p:txBody>
          <a:bodyPr/>
          <a:lstStyle/>
          <a:p>
            <a:endParaRPr lang="en-US"/>
          </a:p>
        </p:txBody>
      </p:sp>
      <p:sp>
        <p:nvSpPr>
          <p:cNvPr id="11" name="Freeform 11"/>
          <p:cNvSpPr/>
          <p:nvPr/>
        </p:nvSpPr>
        <p:spPr>
          <a:xfrm rot="-10800000">
            <a:off x="-977103" y="-1410635"/>
            <a:ext cx="6465634" cy="6708829"/>
          </a:xfrm>
          <a:custGeom>
            <a:avLst/>
            <a:gdLst/>
            <a:ahLst/>
            <a:cxnLst/>
            <a:rect l="l" t="t" r="r" b="b"/>
            <a:pathLst>
              <a:path w="6465634" h="6708829">
                <a:moveTo>
                  <a:pt x="0" y="0"/>
                </a:moveTo>
                <a:lnTo>
                  <a:pt x="6465634" y="0"/>
                </a:lnTo>
                <a:lnTo>
                  <a:pt x="6465634" y="6708829"/>
                </a:lnTo>
                <a:lnTo>
                  <a:pt x="0" y="6708829"/>
                </a:lnTo>
                <a:lnTo>
                  <a:pt x="0" y="0"/>
                </a:lnTo>
                <a:close/>
              </a:path>
            </a:pathLst>
          </a:custGeom>
          <a:blipFill>
            <a:blip r:embed="rId2">
              <a:alphaModFix amt="30000"/>
            </a:blip>
            <a:stretch>
              <a:fillRect/>
            </a:stretch>
          </a:blipFill>
        </p:spPr>
        <p:txBody>
          <a:bodyPr/>
          <a:lstStyle/>
          <a:p>
            <a:endParaRPr lang="en-US"/>
          </a:p>
        </p:txBody>
      </p:sp>
      <p:sp>
        <p:nvSpPr>
          <p:cNvPr id="12" name="TextBox 8">
            <a:extLst>
              <a:ext uri="{FF2B5EF4-FFF2-40B4-BE49-F238E27FC236}">
                <a16:creationId xmlns:a16="http://schemas.microsoft.com/office/drawing/2014/main" id="{CCE9C0D1-FC96-2D04-06E6-60DC359C0EC1}"/>
              </a:ext>
            </a:extLst>
          </p:cNvPr>
          <p:cNvSpPr txBox="1"/>
          <p:nvPr/>
        </p:nvSpPr>
        <p:spPr>
          <a:xfrm>
            <a:off x="9387195" y="9846406"/>
            <a:ext cx="2904306" cy="244682"/>
          </a:xfrm>
          <a:prstGeom prst="rect">
            <a:avLst/>
          </a:prstGeom>
        </p:spPr>
        <p:txBody>
          <a:bodyPr lIns="0" tIns="0" rIns="0" bIns="0" rtlCol="0" anchor="t">
            <a:spAutoFit/>
          </a:bodyPr>
          <a:lstStyle/>
          <a:p>
            <a:pPr>
              <a:lnSpc>
                <a:spcPts val="2240"/>
              </a:lnSpc>
            </a:pPr>
            <a:r>
              <a:rPr lang="en-US" sz="1000" dirty="0">
                <a:solidFill>
                  <a:srgbClr val="FFFFFF"/>
                </a:solidFill>
                <a:latin typeface="Canva Sans Italics"/>
              </a:rPr>
              <a:t>Image Via Domino’s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2">
            <a:extLst>
              <a:ext uri="{FF2B5EF4-FFF2-40B4-BE49-F238E27FC236}">
                <a16:creationId xmlns:a16="http://schemas.microsoft.com/office/drawing/2014/main" id="{63762013-D5D0-36B3-AF31-5D84090248ED}"/>
              </a:ext>
            </a:extLst>
          </p:cNvPr>
          <p:cNvGrpSpPr/>
          <p:nvPr/>
        </p:nvGrpSpPr>
        <p:grpSpPr>
          <a:xfrm>
            <a:off x="0" y="0"/>
            <a:ext cx="21047570" cy="10287000"/>
            <a:chOff x="0" y="0"/>
            <a:chExt cx="28063427" cy="13716000"/>
          </a:xfrm>
        </p:grpSpPr>
        <p:sp>
          <p:nvSpPr>
            <p:cNvPr id="15" name="Freeform 4">
              <a:extLst>
                <a:ext uri="{FF2B5EF4-FFF2-40B4-BE49-F238E27FC236}">
                  <a16:creationId xmlns:a16="http://schemas.microsoft.com/office/drawing/2014/main" id="{0886C6DD-99D6-69DB-31C8-BBC230C297B3}"/>
                </a:ext>
              </a:extLst>
            </p:cNvPr>
            <p:cNvSpPr/>
            <p:nvPr/>
          </p:nvSpPr>
          <p:spPr>
            <a:xfrm>
              <a:off x="14031714" y="0"/>
              <a:ext cx="14031714" cy="13716000"/>
            </a:xfrm>
            <a:custGeom>
              <a:avLst/>
              <a:gdLst/>
              <a:ahLst/>
              <a:cxnLst/>
              <a:rect l="l" t="t" r="r" b="b"/>
              <a:pathLst>
                <a:path w="14031714" h="13716000">
                  <a:moveTo>
                    <a:pt x="0" y="0"/>
                  </a:moveTo>
                  <a:lnTo>
                    <a:pt x="14031713" y="0"/>
                  </a:lnTo>
                  <a:lnTo>
                    <a:pt x="14031713" y="13716000"/>
                  </a:lnTo>
                  <a:lnTo>
                    <a:pt x="0" y="13716000"/>
                  </a:lnTo>
                  <a:lnTo>
                    <a:pt x="0" y="0"/>
                  </a:lnTo>
                  <a:close/>
                </a:path>
              </a:pathLst>
            </a:custGeom>
            <a:blipFill>
              <a:blip r:embed="rId2">
                <a:alphaModFix amt="48000"/>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16" name="Freeform 3">
              <a:extLst>
                <a:ext uri="{FF2B5EF4-FFF2-40B4-BE49-F238E27FC236}">
                  <a16:creationId xmlns:a16="http://schemas.microsoft.com/office/drawing/2014/main" id="{96005CE1-E65A-83D6-D872-2C06320EB58A}"/>
                </a:ext>
              </a:extLst>
            </p:cNvPr>
            <p:cNvSpPr/>
            <p:nvPr/>
          </p:nvSpPr>
          <p:spPr>
            <a:xfrm>
              <a:off x="0" y="0"/>
              <a:ext cx="14031714" cy="13716000"/>
            </a:xfrm>
            <a:custGeom>
              <a:avLst/>
              <a:gdLst/>
              <a:ahLst/>
              <a:cxnLst/>
              <a:rect l="l" t="t" r="r" b="b"/>
              <a:pathLst>
                <a:path w="14031714" h="13716000">
                  <a:moveTo>
                    <a:pt x="0" y="0"/>
                  </a:moveTo>
                  <a:lnTo>
                    <a:pt x="14031714" y="0"/>
                  </a:lnTo>
                  <a:lnTo>
                    <a:pt x="14031714" y="13716000"/>
                  </a:lnTo>
                  <a:lnTo>
                    <a:pt x="0" y="13716000"/>
                  </a:lnTo>
                  <a:lnTo>
                    <a:pt x="0" y="0"/>
                  </a:lnTo>
                  <a:close/>
                </a:path>
              </a:pathLst>
            </a:custGeom>
            <a:blipFill>
              <a:blip r:embed="rId2">
                <a:alphaModFix amt="48000"/>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3" name="AutoShape 3"/>
          <p:cNvSpPr/>
          <p:nvPr/>
        </p:nvSpPr>
        <p:spPr>
          <a:xfrm>
            <a:off x="0" y="0"/>
            <a:ext cx="9144000" cy="10287000"/>
          </a:xfrm>
          <a:prstGeom prst="rect">
            <a:avLst/>
          </a:prstGeom>
          <a:solidFill>
            <a:srgbClr val="F8F8F8"/>
          </a:solidFill>
        </p:spPr>
        <p:txBody>
          <a:bodyPr/>
          <a:lstStyle/>
          <a:p>
            <a:endParaRPr lang="en-US"/>
          </a:p>
        </p:txBody>
      </p:sp>
      <p:grpSp>
        <p:nvGrpSpPr>
          <p:cNvPr id="4" name="Group 4"/>
          <p:cNvGrpSpPr/>
          <p:nvPr/>
        </p:nvGrpSpPr>
        <p:grpSpPr>
          <a:xfrm>
            <a:off x="10121104" y="1595180"/>
            <a:ext cx="6556186" cy="7096639"/>
            <a:chOff x="0" y="0"/>
            <a:chExt cx="9515752" cy="9462186"/>
          </a:xfrm>
        </p:grpSpPr>
        <p:sp>
          <p:nvSpPr>
            <p:cNvPr id="5" name="TextBox 5"/>
            <p:cNvSpPr txBox="1"/>
            <p:nvPr/>
          </p:nvSpPr>
          <p:spPr>
            <a:xfrm>
              <a:off x="0" y="0"/>
              <a:ext cx="9515752" cy="2889680"/>
            </a:xfrm>
            <a:prstGeom prst="rect">
              <a:avLst/>
            </a:prstGeom>
          </p:spPr>
          <p:txBody>
            <a:bodyPr lIns="0" tIns="0" rIns="0" bIns="0" rtlCol="0" anchor="t">
              <a:spAutoFit/>
            </a:bodyPr>
            <a:lstStyle/>
            <a:p>
              <a:pPr>
                <a:lnSpc>
                  <a:spcPts val="2880"/>
                </a:lnSpc>
              </a:pPr>
              <a:r>
                <a:rPr lang="en-US" sz="2000" b="1" dirty="0">
                  <a:solidFill>
                    <a:schemeClr val="accent6"/>
                  </a:solidFill>
                  <a:latin typeface="Lucida Sans" panose="020B0602030504020204" pitchFamily="34" charset="77"/>
                </a:rPr>
                <a:t>PUBLIC RELATIONS: CAUSE MARKETING</a:t>
              </a:r>
            </a:p>
            <a:p>
              <a:pPr>
                <a:lnSpc>
                  <a:spcPts val="8639"/>
                </a:lnSpc>
              </a:pPr>
              <a:r>
                <a:rPr lang="en-US" sz="7199" b="1" dirty="0">
                  <a:solidFill>
                    <a:schemeClr val="bg1">
                      <a:lumMod val="50000"/>
                    </a:schemeClr>
                  </a:solidFill>
                  <a:latin typeface="Bodoni MT" panose="02070603080606020203" pitchFamily="18" charset="77"/>
                </a:rPr>
                <a:t>KFC</a:t>
              </a:r>
            </a:p>
            <a:p>
              <a:pPr>
                <a:lnSpc>
                  <a:spcPts val="5400"/>
                </a:lnSpc>
              </a:pPr>
              <a:r>
                <a:rPr lang="en-US" sz="3600" b="1" dirty="0" err="1">
                  <a:solidFill>
                    <a:schemeClr val="bg1">
                      <a:lumMod val="50000"/>
                    </a:schemeClr>
                  </a:solidFill>
                  <a:latin typeface="Bodoni MT" panose="02070603080606020203" pitchFamily="18" charset="77"/>
                </a:rPr>
                <a:t>Sharemobile</a:t>
              </a:r>
              <a:endParaRPr lang="en-US" sz="3600" b="1" dirty="0">
                <a:solidFill>
                  <a:schemeClr val="bg1">
                    <a:lumMod val="50000"/>
                  </a:schemeClr>
                </a:solidFill>
                <a:latin typeface="Bodoni MT" panose="02070603080606020203" pitchFamily="18" charset="77"/>
              </a:endParaRPr>
            </a:p>
          </p:txBody>
        </p:sp>
        <p:sp>
          <p:nvSpPr>
            <p:cNvPr id="6" name="TextBox 6"/>
            <p:cNvSpPr txBox="1"/>
            <p:nvPr/>
          </p:nvSpPr>
          <p:spPr>
            <a:xfrm>
              <a:off x="0" y="3421471"/>
              <a:ext cx="9515752" cy="6040715"/>
            </a:xfrm>
            <a:prstGeom prst="rect">
              <a:avLst/>
            </a:prstGeom>
          </p:spPr>
          <p:txBody>
            <a:bodyPr lIns="0" tIns="0" rIns="0" bIns="0" rtlCol="0" anchor="t">
              <a:spAutoFit/>
            </a:bodyPr>
            <a:lstStyle/>
            <a:p>
              <a:pPr>
                <a:lnSpc>
                  <a:spcPct val="114000"/>
                </a:lnSpc>
              </a:pPr>
              <a:r>
                <a:rPr lang="en-US" sz="2000" dirty="0">
                  <a:solidFill>
                    <a:schemeClr val="bg1">
                      <a:lumMod val="50000"/>
                    </a:schemeClr>
                  </a:solidFill>
                  <a:latin typeface="Lucida Sans" panose="020B0602030504020204" pitchFamily="34" charset="77"/>
                </a:rPr>
                <a:t>KFC has partnered with the non-profit organization, Blessings in a Backpack since 2017 to provide food to families in need. KFC’s </a:t>
              </a:r>
              <a:r>
                <a:rPr lang="en-US" sz="2000" dirty="0" err="1">
                  <a:solidFill>
                    <a:schemeClr val="bg1">
                      <a:lumMod val="50000"/>
                    </a:schemeClr>
                  </a:solidFill>
                  <a:latin typeface="Lucida Sans" panose="020B0602030504020204" pitchFamily="34" charset="77"/>
                </a:rPr>
                <a:t>Sharemobile</a:t>
              </a:r>
              <a:r>
                <a:rPr lang="en-US" sz="2000" dirty="0">
                  <a:solidFill>
                    <a:schemeClr val="bg1">
                      <a:lumMod val="50000"/>
                    </a:schemeClr>
                  </a:solidFill>
                  <a:latin typeface="Lucida Sans" panose="020B0602030504020204" pitchFamily="34" charset="77"/>
                </a:rPr>
                <a:t>, a holiday-edition charitable food truck, provides food to families in Houston, Orlando and Chicago. KFC and its franchisees are expected to provide nearly 70,000 meals this holiday season.</a:t>
              </a:r>
            </a:p>
            <a:p>
              <a:pPr>
                <a:lnSpc>
                  <a:spcPct val="114000"/>
                </a:lnSpc>
              </a:pPr>
              <a:endParaRPr lang="en-US" sz="2000" dirty="0">
                <a:solidFill>
                  <a:schemeClr val="bg1">
                    <a:lumMod val="50000"/>
                  </a:schemeClr>
                </a:solidFill>
                <a:latin typeface="Lucida Sans" panose="020B0602030504020204" pitchFamily="34" charset="77"/>
              </a:endParaRPr>
            </a:p>
            <a:p>
              <a:pPr>
                <a:lnSpc>
                  <a:spcPct val="114000"/>
                </a:lnSpc>
              </a:pPr>
              <a:r>
                <a:rPr lang="en-US" sz="2000" dirty="0">
                  <a:solidFill>
                    <a:schemeClr val="bg1">
                      <a:lumMod val="50000"/>
                    </a:schemeClr>
                  </a:solidFill>
                  <a:latin typeface="Lucida Sans" panose="020B0602030504020204" pitchFamily="34" charset="77"/>
                </a:rPr>
                <a:t>The </a:t>
              </a:r>
              <a:r>
                <a:rPr lang="en-US" sz="2000" dirty="0" err="1">
                  <a:solidFill>
                    <a:schemeClr val="bg1">
                      <a:lumMod val="50000"/>
                    </a:schemeClr>
                  </a:solidFill>
                  <a:latin typeface="Lucida Sans" panose="020B0602030504020204" pitchFamily="34" charset="77"/>
                </a:rPr>
                <a:t>Sharemobile</a:t>
              </a:r>
              <a:r>
                <a:rPr lang="en-US" sz="2000" dirty="0">
                  <a:solidFill>
                    <a:schemeClr val="bg1">
                      <a:lumMod val="50000"/>
                    </a:schemeClr>
                  </a:solidFill>
                  <a:latin typeface="Lucida Sans" panose="020B0602030504020204" pitchFamily="34" charset="77"/>
                </a:rPr>
                <a:t> is an example of </a:t>
              </a:r>
              <a:r>
                <a:rPr lang="en-US" sz="2000" b="1" dirty="0">
                  <a:solidFill>
                    <a:schemeClr val="bg1">
                      <a:lumMod val="50000"/>
                    </a:schemeClr>
                  </a:solidFill>
                  <a:latin typeface="Lucida Sans" panose="020B0602030504020204" pitchFamily="34" charset="77"/>
                </a:rPr>
                <a:t>cause marketing</a:t>
              </a:r>
              <a:r>
                <a:rPr lang="en-US" sz="2000" dirty="0">
                  <a:solidFill>
                    <a:schemeClr val="bg1">
                      <a:lumMod val="50000"/>
                    </a:schemeClr>
                  </a:solidFill>
                  <a:latin typeface="Lucida Sans" panose="020B0602030504020204" pitchFamily="34" charset="77"/>
                </a:rPr>
                <a:t>, a type of public relations marketing that ties an organization with a charitable cause and features a mutually beneficial relationship between a for-profit business (sponsor) and a non-profit organization.</a:t>
              </a:r>
            </a:p>
          </p:txBody>
        </p:sp>
      </p:grpSp>
      <p:sp>
        <p:nvSpPr>
          <p:cNvPr id="7" name="Freeform 7"/>
          <p:cNvSpPr/>
          <p:nvPr/>
        </p:nvSpPr>
        <p:spPr>
          <a:xfrm>
            <a:off x="16918217" y="9258300"/>
            <a:ext cx="845648" cy="740186"/>
          </a:xfrm>
          <a:custGeom>
            <a:avLst/>
            <a:gdLst/>
            <a:ahLst/>
            <a:cxnLst/>
            <a:rect l="l" t="t" r="r" b="b"/>
            <a:pathLst>
              <a:path w="845648" h="740186">
                <a:moveTo>
                  <a:pt x="0" y="0"/>
                </a:moveTo>
                <a:lnTo>
                  <a:pt x="845649" y="0"/>
                </a:lnTo>
                <a:lnTo>
                  <a:pt x="845649" y="740186"/>
                </a:lnTo>
                <a:lnTo>
                  <a:pt x="0" y="740186"/>
                </a:lnTo>
                <a:lnTo>
                  <a:pt x="0" y="0"/>
                </a:lnTo>
                <a:close/>
              </a:path>
            </a:pathLst>
          </a:custGeom>
          <a:blipFill>
            <a:blip r:embed="rId4"/>
            <a:stretch>
              <a:fillRect/>
            </a:stretch>
          </a:blipFill>
        </p:spPr>
        <p:txBody>
          <a:bodyPr/>
          <a:lstStyle/>
          <a:p>
            <a:endParaRPr lang="en-US"/>
          </a:p>
        </p:txBody>
      </p:sp>
      <p:sp>
        <p:nvSpPr>
          <p:cNvPr id="8" name="Freeform 8"/>
          <p:cNvSpPr/>
          <p:nvPr/>
        </p:nvSpPr>
        <p:spPr>
          <a:xfrm rot="5400000">
            <a:off x="-855506" y="4173293"/>
            <a:ext cx="6465634" cy="6708829"/>
          </a:xfrm>
          <a:custGeom>
            <a:avLst/>
            <a:gdLst/>
            <a:ahLst/>
            <a:cxnLst/>
            <a:rect l="l" t="t" r="r" b="b"/>
            <a:pathLst>
              <a:path w="6465634" h="6708829">
                <a:moveTo>
                  <a:pt x="0" y="0"/>
                </a:moveTo>
                <a:lnTo>
                  <a:pt x="6465634" y="0"/>
                </a:lnTo>
                <a:lnTo>
                  <a:pt x="6465634" y="6708829"/>
                </a:lnTo>
                <a:lnTo>
                  <a:pt x="0" y="6708829"/>
                </a:lnTo>
                <a:lnTo>
                  <a:pt x="0" y="0"/>
                </a:lnTo>
                <a:close/>
              </a:path>
            </a:pathLst>
          </a:custGeom>
          <a:blipFill>
            <a:blip r:embed="rId5">
              <a:alphaModFix amt="19999"/>
            </a:blip>
            <a:stretch>
              <a:fillRect/>
            </a:stretch>
          </a:blipFill>
        </p:spPr>
        <p:txBody>
          <a:bodyPr/>
          <a:lstStyle/>
          <a:p>
            <a:endParaRPr lang="en-US"/>
          </a:p>
        </p:txBody>
      </p:sp>
      <p:sp>
        <p:nvSpPr>
          <p:cNvPr id="9" name="Freeform 9"/>
          <p:cNvSpPr/>
          <p:nvPr/>
        </p:nvSpPr>
        <p:spPr>
          <a:xfrm rot="1664722">
            <a:off x="4944634" y="-459790"/>
            <a:ext cx="4349142" cy="2609485"/>
          </a:xfrm>
          <a:custGeom>
            <a:avLst/>
            <a:gdLst/>
            <a:ahLst/>
            <a:cxnLst/>
            <a:rect l="l" t="t" r="r" b="b"/>
            <a:pathLst>
              <a:path w="4349142" h="2609485">
                <a:moveTo>
                  <a:pt x="0" y="0"/>
                </a:moveTo>
                <a:lnTo>
                  <a:pt x="4349142" y="0"/>
                </a:lnTo>
                <a:lnTo>
                  <a:pt x="4349142" y="2609485"/>
                </a:lnTo>
                <a:lnTo>
                  <a:pt x="0" y="2609485"/>
                </a:lnTo>
                <a:lnTo>
                  <a:pt x="0" y="0"/>
                </a:lnTo>
                <a:close/>
              </a:path>
            </a:pathLst>
          </a:custGeom>
          <a:blipFill>
            <a:blip r:embed="rId6"/>
            <a:stretch>
              <a:fillRect/>
            </a:stretch>
          </a:blipFill>
        </p:spPr>
        <p:txBody>
          <a:bodyPr/>
          <a:lstStyle/>
          <a:p>
            <a:endParaRPr lang="en-US"/>
          </a:p>
        </p:txBody>
      </p:sp>
      <p:sp>
        <p:nvSpPr>
          <p:cNvPr id="10" name="Freeform 10"/>
          <p:cNvSpPr/>
          <p:nvPr/>
        </p:nvSpPr>
        <p:spPr>
          <a:xfrm rot="1664722">
            <a:off x="-664911" y="8693744"/>
            <a:ext cx="4349142" cy="2609485"/>
          </a:xfrm>
          <a:custGeom>
            <a:avLst/>
            <a:gdLst/>
            <a:ahLst/>
            <a:cxnLst/>
            <a:rect l="l" t="t" r="r" b="b"/>
            <a:pathLst>
              <a:path w="4349142" h="2609485">
                <a:moveTo>
                  <a:pt x="0" y="0"/>
                </a:moveTo>
                <a:lnTo>
                  <a:pt x="4349142" y="0"/>
                </a:lnTo>
                <a:lnTo>
                  <a:pt x="4349142" y="2609485"/>
                </a:lnTo>
                <a:lnTo>
                  <a:pt x="0" y="2609485"/>
                </a:lnTo>
                <a:lnTo>
                  <a:pt x="0" y="0"/>
                </a:lnTo>
                <a:close/>
              </a:path>
            </a:pathLst>
          </a:custGeom>
          <a:blipFill>
            <a:blip r:embed="rId6"/>
            <a:stretch>
              <a:fillRect/>
            </a:stretch>
          </a:blipFill>
        </p:spPr>
        <p:txBody>
          <a:bodyPr/>
          <a:lstStyle/>
          <a:p>
            <a:endParaRPr lang="en-US"/>
          </a:p>
        </p:txBody>
      </p:sp>
      <p:sp>
        <p:nvSpPr>
          <p:cNvPr id="11" name="Freeform 11"/>
          <p:cNvSpPr/>
          <p:nvPr/>
        </p:nvSpPr>
        <p:spPr>
          <a:xfrm rot="-5400000">
            <a:off x="12896307" y="-1443731"/>
            <a:ext cx="6465634" cy="6708829"/>
          </a:xfrm>
          <a:custGeom>
            <a:avLst/>
            <a:gdLst/>
            <a:ahLst/>
            <a:cxnLst/>
            <a:rect l="l" t="t" r="r" b="b"/>
            <a:pathLst>
              <a:path w="6465634" h="6708829">
                <a:moveTo>
                  <a:pt x="0" y="0"/>
                </a:moveTo>
                <a:lnTo>
                  <a:pt x="6465634" y="0"/>
                </a:lnTo>
                <a:lnTo>
                  <a:pt x="6465634" y="6708829"/>
                </a:lnTo>
                <a:lnTo>
                  <a:pt x="0" y="6708829"/>
                </a:lnTo>
                <a:lnTo>
                  <a:pt x="0" y="0"/>
                </a:lnTo>
                <a:close/>
              </a:path>
            </a:pathLst>
          </a:custGeom>
          <a:blipFill>
            <a:blip r:embed="rId5">
              <a:alphaModFix amt="19999"/>
            </a:blip>
            <a:stretch>
              <a:fillRect/>
            </a:stretch>
          </a:blipFill>
        </p:spPr>
        <p:txBody>
          <a:bodyPr/>
          <a:lstStyle/>
          <a:p>
            <a:endParaRPr lang="en-US"/>
          </a:p>
        </p:txBody>
      </p:sp>
      <p:sp>
        <p:nvSpPr>
          <p:cNvPr id="12" name="Freeform 12"/>
          <p:cNvSpPr/>
          <p:nvPr/>
        </p:nvSpPr>
        <p:spPr>
          <a:xfrm>
            <a:off x="-10404" y="1595180"/>
            <a:ext cx="9144000" cy="6800850"/>
          </a:xfrm>
          <a:custGeom>
            <a:avLst/>
            <a:gdLst/>
            <a:ahLst/>
            <a:cxnLst/>
            <a:rect l="l" t="t" r="r" b="b"/>
            <a:pathLst>
              <a:path w="7656874" h="5694800">
                <a:moveTo>
                  <a:pt x="0" y="0"/>
                </a:moveTo>
                <a:lnTo>
                  <a:pt x="7656874" y="0"/>
                </a:lnTo>
                <a:lnTo>
                  <a:pt x="7656874" y="5694800"/>
                </a:lnTo>
                <a:lnTo>
                  <a:pt x="0" y="5694800"/>
                </a:lnTo>
                <a:lnTo>
                  <a:pt x="0" y="0"/>
                </a:lnTo>
                <a:close/>
              </a:path>
            </a:pathLst>
          </a:custGeom>
          <a:blipFill>
            <a:blip r:embed="rId7"/>
            <a:stretch>
              <a:fillRect/>
            </a:stretch>
          </a:blipFill>
        </p:spPr>
        <p:txBody>
          <a:bodyPr/>
          <a:lstStyle/>
          <a:p>
            <a:endParaRPr lang="en-US"/>
          </a:p>
        </p:txBody>
      </p:sp>
      <p:sp>
        <p:nvSpPr>
          <p:cNvPr id="13" name="TextBox 8">
            <a:extLst>
              <a:ext uri="{FF2B5EF4-FFF2-40B4-BE49-F238E27FC236}">
                <a16:creationId xmlns:a16="http://schemas.microsoft.com/office/drawing/2014/main" id="{AD071C8F-08E2-101A-9D90-162DAB51E35A}"/>
              </a:ext>
            </a:extLst>
          </p:cNvPr>
          <p:cNvSpPr txBox="1"/>
          <p:nvPr/>
        </p:nvSpPr>
        <p:spPr>
          <a:xfrm>
            <a:off x="9359541" y="9876145"/>
            <a:ext cx="2904306" cy="244682"/>
          </a:xfrm>
          <a:prstGeom prst="rect">
            <a:avLst/>
          </a:prstGeom>
        </p:spPr>
        <p:txBody>
          <a:bodyPr lIns="0" tIns="0" rIns="0" bIns="0" rtlCol="0" anchor="t">
            <a:spAutoFit/>
          </a:bodyPr>
          <a:lstStyle/>
          <a:p>
            <a:pPr>
              <a:lnSpc>
                <a:spcPts val="2240"/>
              </a:lnSpc>
            </a:pPr>
            <a:r>
              <a:rPr lang="en-US" sz="1000" dirty="0">
                <a:solidFill>
                  <a:schemeClr val="tx2"/>
                </a:solidFill>
                <a:latin typeface="Canva Sans Italics"/>
              </a:rPr>
              <a:t>Image Via KFC</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228451"/>
            <a:ext cx="18288000" cy="53662"/>
          </a:xfrm>
          <a:custGeom>
            <a:avLst/>
            <a:gdLst/>
            <a:ahLst/>
            <a:cxnLst/>
            <a:rect l="l" t="t" r="r" b="b"/>
            <a:pathLst>
              <a:path w="18288000" h="53662">
                <a:moveTo>
                  <a:pt x="0" y="0"/>
                </a:moveTo>
                <a:lnTo>
                  <a:pt x="18288000" y="0"/>
                </a:lnTo>
                <a:lnTo>
                  <a:pt x="18288000" y="53661"/>
                </a:lnTo>
                <a:lnTo>
                  <a:pt x="0" y="53661"/>
                </a:lnTo>
                <a:lnTo>
                  <a:pt x="0" y="0"/>
                </a:lnTo>
                <a:close/>
              </a:path>
            </a:pathLst>
          </a:custGeom>
          <a:blipFill>
            <a:blip r:embed="rId2"/>
            <a:stretch>
              <a:fillRect t="-184406" b="-13793"/>
            </a:stretch>
          </a:blipFill>
        </p:spPr>
        <p:txBody>
          <a:bodyPr/>
          <a:lstStyle/>
          <a:p>
            <a:endParaRPr lang="en-US"/>
          </a:p>
        </p:txBody>
      </p:sp>
      <p:sp>
        <p:nvSpPr>
          <p:cNvPr id="3" name="Freeform 3"/>
          <p:cNvSpPr/>
          <p:nvPr/>
        </p:nvSpPr>
        <p:spPr>
          <a:xfrm>
            <a:off x="10610920" y="0"/>
            <a:ext cx="9864783" cy="10287000"/>
          </a:xfrm>
          <a:custGeom>
            <a:avLst/>
            <a:gdLst/>
            <a:ahLst/>
            <a:cxnLst/>
            <a:rect l="l" t="t" r="r" b="b"/>
            <a:pathLst>
              <a:path w="9864783" h="10287000">
                <a:moveTo>
                  <a:pt x="0" y="0"/>
                </a:moveTo>
                <a:lnTo>
                  <a:pt x="9864783" y="0"/>
                </a:lnTo>
                <a:lnTo>
                  <a:pt x="9864783" y="10287000"/>
                </a:lnTo>
                <a:lnTo>
                  <a:pt x="0" y="10287000"/>
                </a:lnTo>
                <a:lnTo>
                  <a:pt x="0" y="0"/>
                </a:lnTo>
                <a:close/>
              </a:path>
            </a:pathLst>
          </a:custGeom>
          <a:blipFill>
            <a:blip r:embed="rId3"/>
            <a:stretch>
              <a:fillRect l="-45172" r="-11052"/>
            </a:stretch>
          </a:blipFill>
        </p:spPr>
        <p:txBody>
          <a:bodyPr/>
          <a:lstStyle/>
          <a:p>
            <a:endParaRPr lang="en-US"/>
          </a:p>
        </p:txBody>
      </p:sp>
      <p:sp>
        <p:nvSpPr>
          <p:cNvPr id="4" name="Freeform 4"/>
          <p:cNvSpPr/>
          <p:nvPr/>
        </p:nvSpPr>
        <p:spPr>
          <a:xfrm>
            <a:off x="362889" y="9543199"/>
            <a:ext cx="665811" cy="582777"/>
          </a:xfrm>
          <a:custGeom>
            <a:avLst/>
            <a:gdLst/>
            <a:ahLst/>
            <a:cxnLst/>
            <a:rect l="l" t="t" r="r" b="b"/>
            <a:pathLst>
              <a:path w="665811" h="582777">
                <a:moveTo>
                  <a:pt x="0" y="0"/>
                </a:moveTo>
                <a:lnTo>
                  <a:pt x="665811" y="0"/>
                </a:lnTo>
                <a:lnTo>
                  <a:pt x="665811" y="582777"/>
                </a:lnTo>
                <a:lnTo>
                  <a:pt x="0" y="582777"/>
                </a:lnTo>
                <a:lnTo>
                  <a:pt x="0" y="0"/>
                </a:lnTo>
                <a:close/>
              </a:path>
            </a:pathLst>
          </a:custGeom>
          <a:blipFill>
            <a:blip r:embed="rId4"/>
            <a:stretch>
              <a:fillRect/>
            </a:stretch>
          </a:blipFill>
        </p:spPr>
        <p:txBody>
          <a:bodyPr/>
          <a:lstStyle/>
          <a:p>
            <a:endParaRPr lang="en-US"/>
          </a:p>
        </p:txBody>
      </p:sp>
      <p:grpSp>
        <p:nvGrpSpPr>
          <p:cNvPr id="5" name="Group 5"/>
          <p:cNvGrpSpPr/>
          <p:nvPr/>
        </p:nvGrpSpPr>
        <p:grpSpPr>
          <a:xfrm>
            <a:off x="1028700" y="1404973"/>
            <a:ext cx="8560300" cy="7243311"/>
            <a:chOff x="0" y="-246332"/>
            <a:chExt cx="11413733" cy="9657747"/>
          </a:xfrm>
        </p:grpSpPr>
        <p:sp>
          <p:nvSpPr>
            <p:cNvPr id="6" name="TextBox 6"/>
            <p:cNvSpPr txBox="1"/>
            <p:nvPr/>
          </p:nvSpPr>
          <p:spPr>
            <a:xfrm>
              <a:off x="0" y="3620770"/>
              <a:ext cx="11413733" cy="5790645"/>
            </a:xfrm>
            <a:prstGeom prst="rect">
              <a:avLst/>
            </a:prstGeom>
          </p:spPr>
          <p:txBody>
            <a:bodyPr lIns="0" tIns="0" rIns="0" bIns="0" rtlCol="0" anchor="t">
              <a:spAutoFit/>
            </a:bodyPr>
            <a:lstStyle/>
            <a:p>
              <a:pPr>
                <a:lnSpc>
                  <a:spcPts val="3360"/>
                </a:lnSpc>
              </a:pPr>
              <a:r>
                <a:rPr lang="en-US" sz="2400" b="1" dirty="0">
                  <a:solidFill>
                    <a:srgbClr val="000000"/>
                  </a:solidFill>
                  <a:latin typeface="Lucida Sans" panose="020B0602030504020204" pitchFamily="34" charset="77"/>
                </a:rPr>
                <a:t>Content marketing</a:t>
              </a:r>
              <a:r>
                <a:rPr lang="en-US" sz="2400" dirty="0">
                  <a:solidFill>
                    <a:srgbClr val="000000"/>
                  </a:solidFill>
                  <a:latin typeface="Lucida Sans" panose="020B0602030504020204" pitchFamily="34" charset="77"/>
                </a:rPr>
                <a:t> is a strategic marketing approach focused on creating and distributing valuable, relevant, and consistent content to attract and retain a clearly defined audience—and, ultimately, drive profitable customer action.</a:t>
              </a:r>
            </a:p>
            <a:p>
              <a:pPr>
                <a:lnSpc>
                  <a:spcPts val="3360"/>
                </a:lnSpc>
              </a:pPr>
              <a:endParaRPr lang="en-US" sz="2400" dirty="0">
                <a:solidFill>
                  <a:srgbClr val="000000"/>
                </a:solidFill>
                <a:latin typeface="Lucida Sans" panose="020B0602030504020204" pitchFamily="34" charset="77"/>
              </a:endParaRPr>
            </a:p>
            <a:p>
              <a:pPr>
                <a:lnSpc>
                  <a:spcPts val="3360"/>
                </a:lnSpc>
              </a:pPr>
              <a:r>
                <a:rPr lang="en-US" sz="2400" dirty="0">
                  <a:solidFill>
                    <a:srgbClr val="000000"/>
                  </a:solidFill>
                  <a:latin typeface="Lucida Sans" panose="020B0602030504020204" pitchFamily="34" charset="77"/>
                </a:rPr>
                <a:t>A content marketing strategy provides businesses and brands with an effective tool for capturing the attention of consumers during the holidays while boosting levels of engagement. </a:t>
              </a:r>
            </a:p>
          </p:txBody>
        </p:sp>
        <p:sp>
          <p:nvSpPr>
            <p:cNvPr id="7" name="TextBox 7"/>
            <p:cNvSpPr txBox="1"/>
            <p:nvPr/>
          </p:nvSpPr>
          <p:spPr>
            <a:xfrm>
              <a:off x="0" y="-246332"/>
              <a:ext cx="11413733" cy="3498215"/>
            </a:xfrm>
            <a:prstGeom prst="rect">
              <a:avLst/>
            </a:prstGeom>
          </p:spPr>
          <p:txBody>
            <a:bodyPr lIns="0" tIns="0" rIns="0" bIns="0" rtlCol="0" anchor="t">
              <a:spAutoFit/>
            </a:bodyPr>
            <a:lstStyle/>
            <a:p>
              <a:pPr>
                <a:lnSpc>
                  <a:spcPts val="10260"/>
                </a:lnSpc>
              </a:pPr>
              <a:r>
                <a:rPr lang="en-US" sz="9000" b="1" dirty="0">
                  <a:solidFill>
                    <a:srgbClr val="DB0000"/>
                  </a:solidFill>
                  <a:effectLst>
                    <a:outerShdw blurRad="38100" dist="38100" dir="2700000" algn="tl">
                      <a:srgbClr val="000000">
                        <a:alpha val="43137"/>
                      </a:srgbClr>
                    </a:outerShdw>
                  </a:effectLst>
                  <a:latin typeface="Bodoni MT" panose="02070603080606020203" pitchFamily="18" charset="77"/>
                </a:rPr>
                <a:t>Content</a:t>
              </a:r>
            </a:p>
            <a:p>
              <a:pPr>
                <a:lnSpc>
                  <a:spcPts val="10260"/>
                </a:lnSpc>
              </a:pPr>
              <a:r>
                <a:rPr lang="en-US" sz="9000" b="1" dirty="0">
                  <a:solidFill>
                    <a:srgbClr val="DB0000"/>
                  </a:solidFill>
                  <a:effectLst>
                    <a:outerShdw blurRad="38100" dist="38100" dir="2700000" algn="tl">
                      <a:srgbClr val="000000">
                        <a:alpha val="43137"/>
                      </a:srgbClr>
                    </a:outerShdw>
                  </a:effectLst>
                  <a:latin typeface="Bodoni MT" panose="02070603080606020203" pitchFamily="18" charset="77"/>
                </a:rPr>
                <a:t>Marketing</a:t>
              </a: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73433"/>
        </a:solidFill>
        <a:effectLst/>
      </p:bgPr>
    </p:bg>
    <p:spTree>
      <p:nvGrpSpPr>
        <p:cNvPr id="1" name=""/>
        <p:cNvGrpSpPr/>
        <p:nvPr/>
      </p:nvGrpSpPr>
      <p:grpSpPr>
        <a:xfrm>
          <a:off x="0" y="0"/>
          <a:ext cx="0" cy="0"/>
          <a:chOff x="0" y="0"/>
          <a:chExt cx="0" cy="0"/>
        </a:xfrm>
      </p:grpSpPr>
      <p:sp>
        <p:nvSpPr>
          <p:cNvPr id="2" name="AutoShape 2"/>
          <p:cNvSpPr/>
          <p:nvPr/>
        </p:nvSpPr>
        <p:spPr>
          <a:xfrm>
            <a:off x="0" y="0"/>
            <a:ext cx="9144000" cy="10287000"/>
          </a:xfrm>
          <a:prstGeom prst="rect">
            <a:avLst/>
          </a:prstGeom>
          <a:solidFill>
            <a:srgbClr val="000000"/>
          </a:solidFill>
        </p:spPr>
        <p:txBody>
          <a:bodyPr/>
          <a:lstStyle/>
          <a:p>
            <a:endParaRPr lang="en-US"/>
          </a:p>
        </p:txBody>
      </p:sp>
      <p:grpSp>
        <p:nvGrpSpPr>
          <p:cNvPr id="3" name="Group 3"/>
          <p:cNvGrpSpPr/>
          <p:nvPr/>
        </p:nvGrpSpPr>
        <p:grpSpPr>
          <a:xfrm>
            <a:off x="9905094" y="2183631"/>
            <a:ext cx="7435948" cy="5127191"/>
            <a:chOff x="0" y="0"/>
            <a:chExt cx="9914597" cy="6836255"/>
          </a:xfrm>
        </p:grpSpPr>
        <p:sp>
          <p:nvSpPr>
            <p:cNvPr id="4" name="TextBox 4"/>
            <p:cNvSpPr txBox="1"/>
            <p:nvPr/>
          </p:nvSpPr>
          <p:spPr>
            <a:xfrm>
              <a:off x="0" y="0"/>
              <a:ext cx="9914597" cy="3607825"/>
            </a:xfrm>
            <a:prstGeom prst="rect">
              <a:avLst/>
            </a:prstGeom>
          </p:spPr>
          <p:txBody>
            <a:bodyPr lIns="0" tIns="0" rIns="0" bIns="0" rtlCol="0" anchor="t">
              <a:spAutoFit/>
            </a:bodyPr>
            <a:lstStyle/>
            <a:p>
              <a:pPr>
                <a:lnSpc>
                  <a:spcPts val="2880"/>
                </a:lnSpc>
              </a:pPr>
              <a:r>
                <a:rPr lang="en-US" sz="2000" b="1" dirty="0">
                  <a:solidFill>
                    <a:schemeClr val="accent6"/>
                  </a:solidFill>
                  <a:effectLst>
                    <a:outerShdw blurRad="38100" dist="38100" dir="2700000" algn="tl">
                      <a:srgbClr val="000000">
                        <a:alpha val="43137"/>
                      </a:srgbClr>
                    </a:outerShdw>
                  </a:effectLst>
                  <a:latin typeface="Lucida Sans" panose="020B0602030504020204" pitchFamily="34" charset="77"/>
                </a:rPr>
                <a:t>CONTENT MARKETING</a:t>
              </a:r>
            </a:p>
            <a:p>
              <a:pPr>
                <a:lnSpc>
                  <a:spcPts val="8639"/>
                </a:lnSpc>
              </a:pPr>
              <a:r>
                <a:rPr lang="en-US" sz="7199" b="1" dirty="0">
                  <a:solidFill>
                    <a:srgbClr val="F8F8F8"/>
                  </a:solidFill>
                  <a:effectLst>
                    <a:outerShdw blurRad="38100" dist="38100" dir="2700000" algn="tl">
                      <a:srgbClr val="000000">
                        <a:alpha val="43137"/>
                      </a:srgbClr>
                    </a:outerShdw>
                  </a:effectLst>
                  <a:latin typeface="Bodoni MT" panose="02070603080606020203" pitchFamily="18" charset="77"/>
                </a:rPr>
                <a:t>Chick-fil-A</a:t>
              </a:r>
            </a:p>
            <a:p>
              <a:pPr>
                <a:lnSpc>
                  <a:spcPts val="4800"/>
                </a:lnSpc>
              </a:pPr>
              <a:r>
                <a:rPr lang="en-US" sz="3600" b="1" dirty="0">
                  <a:solidFill>
                    <a:srgbClr val="F8F8F8"/>
                  </a:solidFill>
                  <a:effectLst>
                    <a:outerShdw blurRad="38100" dist="38100" dir="2700000" algn="tl">
                      <a:srgbClr val="000000">
                        <a:alpha val="43137"/>
                      </a:srgbClr>
                    </a:outerShdw>
                  </a:effectLst>
                  <a:latin typeface="Bodoni MT" panose="02070603080606020203" pitchFamily="18" charset="77"/>
                </a:rPr>
                <a:t>“Stories of Evergreen Hills: </a:t>
              </a:r>
            </a:p>
            <a:p>
              <a:pPr>
                <a:lnSpc>
                  <a:spcPts val="4800"/>
                </a:lnSpc>
              </a:pPr>
              <a:r>
                <a:rPr lang="en-US" sz="3600" b="1" dirty="0">
                  <a:solidFill>
                    <a:srgbClr val="F8F8F8"/>
                  </a:solidFill>
                  <a:effectLst>
                    <a:outerShdw blurRad="38100" dist="38100" dir="2700000" algn="tl">
                      <a:srgbClr val="000000">
                        <a:alpha val="43137"/>
                      </a:srgbClr>
                    </a:outerShdw>
                  </a:effectLst>
                  <a:latin typeface="Bodoni MT" panose="02070603080606020203" pitchFamily="18" charset="77"/>
                </a:rPr>
                <a:t>The Spark Tree”</a:t>
              </a:r>
            </a:p>
          </p:txBody>
        </p:sp>
        <p:sp>
          <p:nvSpPr>
            <p:cNvPr id="5" name="TextBox 5"/>
            <p:cNvSpPr txBox="1"/>
            <p:nvPr/>
          </p:nvSpPr>
          <p:spPr>
            <a:xfrm>
              <a:off x="0" y="4070283"/>
              <a:ext cx="9914597" cy="2765972"/>
            </a:xfrm>
            <a:prstGeom prst="rect">
              <a:avLst/>
            </a:prstGeom>
          </p:spPr>
          <p:txBody>
            <a:bodyPr lIns="0" tIns="0" rIns="0" bIns="0" rtlCol="0" anchor="t">
              <a:spAutoFit/>
            </a:bodyPr>
            <a:lstStyle/>
            <a:p>
              <a:pPr>
                <a:lnSpc>
                  <a:spcPct val="114000"/>
                </a:lnSpc>
              </a:pPr>
              <a:r>
                <a:rPr lang="en-US" sz="2000" i="1" u="sng" dirty="0">
                  <a:solidFill>
                    <a:schemeClr val="accent5">
                      <a:lumMod val="40000"/>
                      <a:lumOff val="60000"/>
                    </a:schemeClr>
                  </a:solidFill>
                  <a:latin typeface="Lucida Sans" panose="020B0602030504020204" pitchFamily="34" charset="77"/>
                  <a:hlinkClick r:id="rId3" tooltip="https://www.evergreenhills.com">
                    <a:extLst>
                      <a:ext uri="{A12FA001-AC4F-418D-AE19-62706E023703}">
                        <ahyp:hlinkClr xmlns:ahyp="http://schemas.microsoft.com/office/drawing/2018/hyperlinkcolor" val="tx"/>
                      </a:ext>
                    </a:extLst>
                  </a:hlinkClick>
                </a:rPr>
                <a:t>Stories of Evergreen Hills</a:t>
              </a:r>
              <a:r>
                <a:rPr lang="en-US" sz="2000" i="1" dirty="0">
                  <a:solidFill>
                    <a:schemeClr val="accent5">
                      <a:lumMod val="40000"/>
                      <a:lumOff val="60000"/>
                    </a:schemeClr>
                  </a:solidFill>
                  <a:latin typeface="Lucida Sans" panose="020B0602030504020204" pitchFamily="34" charset="77"/>
                </a:rPr>
                <a:t> </a:t>
              </a:r>
              <a:r>
                <a:rPr lang="en-US" sz="2000" dirty="0">
                  <a:solidFill>
                    <a:srgbClr val="F8F8F8"/>
                  </a:solidFill>
                  <a:latin typeface="Lucida Sans" panose="020B0602030504020204" pitchFamily="34" charset="77"/>
                </a:rPr>
                <a:t>is a series of short films, with a new installment released each holiday season. The 2023 film, “The Spark Tree” celebrates kindness, compassion, and the joy that comes from serving others. </a:t>
              </a:r>
            </a:p>
            <a:p>
              <a:pPr>
                <a:lnSpc>
                  <a:spcPct val="114000"/>
                </a:lnSpc>
              </a:pPr>
              <a:endParaRPr lang="en-US" sz="2000" dirty="0">
                <a:solidFill>
                  <a:srgbClr val="F8F8F8"/>
                </a:solidFill>
                <a:latin typeface="Lucida Sans" panose="020B0602030504020204" pitchFamily="34" charset="77"/>
              </a:endParaRPr>
            </a:p>
            <a:p>
              <a:pPr>
                <a:lnSpc>
                  <a:spcPct val="114000"/>
                </a:lnSpc>
              </a:pPr>
              <a:r>
                <a:rPr lang="en-US" sz="2000" dirty="0">
                  <a:solidFill>
                    <a:srgbClr val="F8F8F8"/>
                  </a:solidFill>
                  <a:latin typeface="Lucida Sans" panose="020B0602030504020204" pitchFamily="34" charset="77"/>
                </a:rPr>
                <a:t>WATCH: </a:t>
              </a:r>
              <a:r>
                <a:rPr lang="en-US" sz="2000" u="sng" dirty="0">
                  <a:solidFill>
                    <a:schemeClr val="accent5">
                      <a:lumMod val="40000"/>
                      <a:lumOff val="60000"/>
                    </a:schemeClr>
                  </a:solidFill>
                  <a:latin typeface="Lucida Sans" panose="020B0602030504020204" pitchFamily="34" charset="77"/>
                  <a:hlinkClick r:id="rId4" tooltip="https://www.youtube.com/watch?v=6ybuVDUKJlc">
                    <a:extLst>
                      <a:ext uri="{A12FA001-AC4F-418D-AE19-62706E023703}">
                        <ahyp:hlinkClr xmlns:ahyp="http://schemas.microsoft.com/office/drawing/2018/hyperlinkcolor" val="tx"/>
                      </a:ext>
                    </a:extLst>
                  </a:hlinkClick>
                </a:rPr>
                <a:t>The Spark Tree</a:t>
              </a:r>
            </a:p>
          </p:txBody>
        </p:sp>
      </p:grpSp>
      <p:sp>
        <p:nvSpPr>
          <p:cNvPr id="7" name="Freeform 7"/>
          <p:cNvSpPr/>
          <p:nvPr/>
        </p:nvSpPr>
        <p:spPr>
          <a:xfrm>
            <a:off x="17259300" y="9543199"/>
            <a:ext cx="937787" cy="612149"/>
          </a:xfrm>
          <a:custGeom>
            <a:avLst/>
            <a:gdLst/>
            <a:ahLst/>
            <a:cxnLst/>
            <a:rect l="l" t="t" r="r" b="b"/>
            <a:pathLst>
              <a:path w="937787" h="612149">
                <a:moveTo>
                  <a:pt x="0" y="0"/>
                </a:moveTo>
                <a:lnTo>
                  <a:pt x="937787" y="0"/>
                </a:lnTo>
                <a:lnTo>
                  <a:pt x="937787" y="612149"/>
                </a:lnTo>
                <a:lnTo>
                  <a:pt x="0" y="612149"/>
                </a:lnTo>
                <a:lnTo>
                  <a:pt x="0" y="0"/>
                </a:lnTo>
                <a:close/>
              </a:path>
            </a:pathLst>
          </a:custGeom>
          <a:blipFill>
            <a:blip r:embed="rId5"/>
            <a:stretch>
              <a:fillRect/>
            </a:stretch>
          </a:blipFill>
        </p:spPr>
        <p:txBody>
          <a:bodyPr/>
          <a:lstStyle/>
          <a:p>
            <a:endParaRPr lang="en-US"/>
          </a:p>
        </p:txBody>
      </p:sp>
      <p:sp>
        <p:nvSpPr>
          <p:cNvPr id="8" name="Freeform 8"/>
          <p:cNvSpPr/>
          <p:nvPr/>
        </p:nvSpPr>
        <p:spPr>
          <a:xfrm rot="5400000">
            <a:off x="13208316" y="-860983"/>
            <a:ext cx="5928296" cy="6640657"/>
          </a:xfrm>
          <a:custGeom>
            <a:avLst/>
            <a:gdLst/>
            <a:ahLst/>
            <a:cxnLst/>
            <a:rect l="l" t="t" r="r" b="b"/>
            <a:pathLst>
              <a:path w="5928296" h="6640657">
                <a:moveTo>
                  <a:pt x="0" y="0"/>
                </a:moveTo>
                <a:lnTo>
                  <a:pt x="5928296" y="0"/>
                </a:lnTo>
                <a:lnTo>
                  <a:pt x="5928296" y="6640657"/>
                </a:lnTo>
                <a:lnTo>
                  <a:pt x="0" y="6640657"/>
                </a:lnTo>
                <a:lnTo>
                  <a:pt x="0" y="0"/>
                </a:lnTo>
                <a:close/>
              </a:path>
            </a:pathLst>
          </a:custGeom>
          <a:blipFill>
            <a:blip r:embed="rId6">
              <a:alphaModFix amt="43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rot="-5400000">
            <a:off x="-285456" y="5150069"/>
            <a:ext cx="5885331" cy="5314420"/>
          </a:xfrm>
          <a:custGeom>
            <a:avLst/>
            <a:gdLst/>
            <a:ahLst/>
            <a:cxnLst/>
            <a:rect l="l" t="t" r="r" b="b"/>
            <a:pathLst>
              <a:path w="5885331" h="5314420">
                <a:moveTo>
                  <a:pt x="0" y="0"/>
                </a:moveTo>
                <a:lnTo>
                  <a:pt x="5885331" y="0"/>
                </a:lnTo>
                <a:lnTo>
                  <a:pt x="5885331" y="5314419"/>
                </a:lnTo>
                <a:lnTo>
                  <a:pt x="0" y="5314419"/>
                </a:lnTo>
                <a:lnTo>
                  <a:pt x="0" y="0"/>
                </a:lnTo>
                <a:close/>
              </a:path>
            </a:pathLst>
          </a:custGeom>
          <a:blipFill>
            <a:blip r:embed="rId6">
              <a:alphaModFix amt="43000"/>
              <a:extLst>
                <a:ext uri="{96DAC541-7B7A-43D3-8B79-37D633B846F1}">
                  <asvg:svgBlip xmlns:asvg="http://schemas.microsoft.com/office/drawing/2016/SVG/main" r:embed="rId7"/>
                </a:ext>
              </a:extLst>
            </a:blip>
            <a:stretch>
              <a:fillRect l="-730" t="-24955"/>
            </a:stretch>
          </a:blipFill>
        </p:spPr>
        <p:txBody>
          <a:bodyPr/>
          <a:lstStyle/>
          <a:p>
            <a:endParaRPr lang="en-US"/>
          </a:p>
        </p:txBody>
      </p:sp>
      <p:sp>
        <p:nvSpPr>
          <p:cNvPr id="10" name="Freeform 10"/>
          <p:cNvSpPr/>
          <p:nvPr/>
        </p:nvSpPr>
        <p:spPr>
          <a:xfrm rot="-1277551" flipH="1" flipV="1">
            <a:off x="-1376589" y="-518889"/>
            <a:ext cx="4349142" cy="2609485"/>
          </a:xfrm>
          <a:custGeom>
            <a:avLst/>
            <a:gdLst/>
            <a:ahLst/>
            <a:cxnLst/>
            <a:rect l="l" t="t" r="r" b="b"/>
            <a:pathLst>
              <a:path w="4349142" h="2609485">
                <a:moveTo>
                  <a:pt x="4349142" y="2609486"/>
                </a:moveTo>
                <a:lnTo>
                  <a:pt x="0" y="2609486"/>
                </a:lnTo>
                <a:lnTo>
                  <a:pt x="0" y="0"/>
                </a:lnTo>
                <a:lnTo>
                  <a:pt x="4349142" y="0"/>
                </a:lnTo>
                <a:lnTo>
                  <a:pt x="4349142" y="2609486"/>
                </a:lnTo>
                <a:close/>
              </a:path>
            </a:pathLst>
          </a:custGeom>
          <a:blipFill>
            <a:blip r:embed="rId8"/>
            <a:stretch>
              <a:fillRect/>
            </a:stretch>
          </a:blipFill>
        </p:spPr>
        <p:txBody>
          <a:bodyPr/>
          <a:lstStyle/>
          <a:p>
            <a:endParaRPr lang="en-US"/>
          </a:p>
        </p:txBody>
      </p:sp>
      <p:pic>
        <p:nvPicPr>
          <p:cNvPr id="11" name="Online Media 10" descr="The Spark Tree | Stories of Evergreen Hills | Created by Chick-fil-A">
            <a:hlinkClick r:id="" action="ppaction://media"/>
            <a:extLst>
              <a:ext uri="{FF2B5EF4-FFF2-40B4-BE49-F238E27FC236}">
                <a16:creationId xmlns:a16="http://schemas.microsoft.com/office/drawing/2014/main" id="{85C4315A-4ECE-E7AF-8931-A2423B547845}"/>
              </a:ext>
            </a:extLst>
          </p:cNvPr>
          <p:cNvPicPr>
            <a:picLocks noRot="1" noChangeAspect="1"/>
          </p:cNvPicPr>
          <p:nvPr>
            <a:videoFile r:link="rId1"/>
          </p:nvPr>
        </p:nvPicPr>
        <p:blipFill>
          <a:blip r:embed="rId9"/>
          <a:stretch>
            <a:fillRect/>
          </a:stretch>
        </p:blipFill>
        <p:spPr>
          <a:xfrm>
            <a:off x="797982" y="3086868"/>
            <a:ext cx="7608761" cy="429895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1199151">
            <a:off x="6077453" y="8544531"/>
            <a:ext cx="4349142" cy="2609485"/>
          </a:xfrm>
          <a:custGeom>
            <a:avLst/>
            <a:gdLst/>
            <a:ahLst/>
            <a:cxnLst/>
            <a:rect l="l" t="t" r="r" b="b"/>
            <a:pathLst>
              <a:path w="4349142" h="2609485">
                <a:moveTo>
                  <a:pt x="0" y="0"/>
                </a:moveTo>
                <a:lnTo>
                  <a:pt x="4349142" y="0"/>
                </a:lnTo>
                <a:lnTo>
                  <a:pt x="4349142" y="2609485"/>
                </a:lnTo>
                <a:lnTo>
                  <a:pt x="0" y="2609485"/>
                </a:lnTo>
                <a:lnTo>
                  <a:pt x="0" y="0"/>
                </a:lnTo>
                <a:close/>
              </a:path>
            </a:pathLst>
          </a:custGeom>
          <a:blipFill>
            <a:blip r:embed="rId2">
              <a:alphaModFix amt="49000"/>
            </a:blip>
            <a:stretch>
              <a:fillRect/>
            </a:stretch>
          </a:blipFill>
        </p:spPr>
        <p:txBody>
          <a:bodyPr/>
          <a:lstStyle/>
          <a:p>
            <a:endParaRPr lang="en-US"/>
          </a:p>
        </p:txBody>
      </p:sp>
      <p:sp>
        <p:nvSpPr>
          <p:cNvPr id="3" name="Freeform 3"/>
          <p:cNvSpPr/>
          <p:nvPr/>
        </p:nvSpPr>
        <p:spPr>
          <a:xfrm rot="1197620" flipH="1">
            <a:off x="6077238" y="-518889"/>
            <a:ext cx="4349142" cy="2609485"/>
          </a:xfrm>
          <a:custGeom>
            <a:avLst/>
            <a:gdLst/>
            <a:ahLst/>
            <a:cxnLst/>
            <a:rect l="l" t="t" r="r" b="b"/>
            <a:pathLst>
              <a:path w="4349142" h="2609485">
                <a:moveTo>
                  <a:pt x="4349142" y="0"/>
                </a:moveTo>
                <a:lnTo>
                  <a:pt x="0" y="0"/>
                </a:lnTo>
                <a:lnTo>
                  <a:pt x="0" y="2609486"/>
                </a:lnTo>
                <a:lnTo>
                  <a:pt x="4349142" y="2609486"/>
                </a:lnTo>
                <a:lnTo>
                  <a:pt x="4349142" y="0"/>
                </a:lnTo>
                <a:close/>
              </a:path>
            </a:pathLst>
          </a:custGeom>
          <a:blipFill>
            <a:blip r:embed="rId2">
              <a:alphaModFix amt="49000"/>
            </a:blip>
            <a:stretch>
              <a:fillRect/>
            </a:stretch>
          </a:blipFill>
        </p:spPr>
        <p:txBody>
          <a:bodyPr/>
          <a:lstStyle/>
          <a:p>
            <a:endParaRPr lang="en-US"/>
          </a:p>
        </p:txBody>
      </p:sp>
      <p:sp>
        <p:nvSpPr>
          <p:cNvPr id="4" name="AutoShape 4"/>
          <p:cNvSpPr/>
          <p:nvPr/>
        </p:nvSpPr>
        <p:spPr>
          <a:xfrm>
            <a:off x="9144000" y="0"/>
            <a:ext cx="9144000" cy="10287000"/>
          </a:xfrm>
          <a:prstGeom prst="rect">
            <a:avLst/>
          </a:prstGeom>
          <a:solidFill>
            <a:srgbClr val="1B2C51"/>
          </a:solidFill>
        </p:spPr>
        <p:txBody>
          <a:bodyPr/>
          <a:lstStyle/>
          <a:p>
            <a:endParaRPr lang="en-US"/>
          </a:p>
        </p:txBody>
      </p:sp>
      <p:sp>
        <p:nvSpPr>
          <p:cNvPr id="12" name="Freeform 12"/>
          <p:cNvSpPr/>
          <p:nvPr/>
        </p:nvSpPr>
        <p:spPr>
          <a:xfrm rot="-5400000">
            <a:off x="13020811" y="-1125949"/>
            <a:ext cx="6465634" cy="6708829"/>
          </a:xfrm>
          <a:custGeom>
            <a:avLst/>
            <a:gdLst/>
            <a:ahLst/>
            <a:cxnLst/>
            <a:rect l="l" t="t" r="r" b="b"/>
            <a:pathLst>
              <a:path w="6465634" h="6708829">
                <a:moveTo>
                  <a:pt x="0" y="0"/>
                </a:moveTo>
                <a:lnTo>
                  <a:pt x="6465633" y="0"/>
                </a:lnTo>
                <a:lnTo>
                  <a:pt x="6465633" y="6708829"/>
                </a:lnTo>
                <a:lnTo>
                  <a:pt x="0" y="6708829"/>
                </a:lnTo>
                <a:lnTo>
                  <a:pt x="0" y="0"/>
                </a:lnTo>
                <a:close/>
              </a:path>
            </a:pathLst>
          </a:custGeom>
          <a:blipFill>
            <a:blip r:embed="rId3">
              <a:alphaModFix amt="30000"/>
            </a:blip>
            <a:stretch>
              <a:fillRect/>
            </a:stretch>
          </a:blipFill>
        </p:spPr>
        <p:txBody>
          <a:bodyPr/>
          <a:lstStyle/>
          <a:p>
            <a:endParaRPr lang="en-US"/>
          </a:p>
        </p:txBody>
      </p:sp>
      <p:grpSp>
        <p:nvGrpSpPr>
          <p:cNvPr id="5" name="Group 5"/>
          <p:cNvGrpSpPr/>
          <p:nvPr/>
        </p:nvGrpSpPr>
        <p:grpSpPr>
          <a:xfrm>
            <a:off x="10148384" y="1179587"/>
            <a:ext cx="6539416" cy="7413230"/>
            <a:chOff x="0" y="0"/>
            <a:chExt cx="9481221" cy="9884308"/>
          </a:xfrm>
        </p:grpSpPr>
        <p:sp>
          <p:nvSpPr>
            <p:cNvPr id="6" name="TextBox 6"/>
            <p:cNvSpPr txBox="1"/>
            <p:nvPr/>
          </p:nvSpPr>
          <p:spPr>
            <a:xfrm>
              <a:off x="0" y="0"/>
              <a:ext cx="9481221" cy="3824382"/>
            </a:xfrm>
            <a:prstGeom prst="rect">
              <a:avLst/>
            </a:prstGeom>
          </p:spPr>
          <p:txBody>
            <a:bodyPr lIns="0" tIns="0" rIns="0" bIns="0" rtlCol="0" anchor="t">
              <a:spAutoFit/>
            </a:bodyPr>
            <a:lstStyle/>
            <a:p>
              <a:pPr>
                <a:lnSpc>
                  <a:spcPts val="2880"/>
                </a:lnSpc>
              </a:pPr>
              <a:r>
                <a:rPr lang="en-US" sz="2000" b="1" dirty="0">
                  <a:solidFill>
                    <a:schemeClr val="accent6"/>
                  </a:solidFill>
                  <a:effectLst>
                    <a:outerShdw blurRad="38100" dist="38100" dir="2700000" algn="tl">
                      <a:srgbClr val="000000">
                        <a:alpha val="43137"/>
                      </a:srgbClr>
                    </a:outerShdw>
                  </a:effectLst>
                  <a:latin typeface="Lucida Sans" panose="020B0602030504020204" pitchFamily="34" charset="77"/>
                </a:rPr>
                <a:t>DIGITAL MARKETING: SHOPPABLE CONTENT</a:t>
              </a:r>
            </a:p>
            <a:p>
              <a:pPr>
                <a:lnSpc>
                  <a:spcPts val="7200"/>
                </a:lnSpc>
              </a:pPr>
              <a:r>
                <a:rPr lang="en-US" sz="7199" b="1" dirty="0">
                  <a:solidFill>
                    <a:srgbClr val="FFFFFF"/>
                  </a:solidFill>
                  <a:effectLst>
                    <a:outerShdw blurRad="38100" dist="38100" dir="2700000" algn="tl">
                      <a:srgbClr val="000000">
                        <a:alpha val="43137"/>
                      </a:srgbClr>
                    </a:outerShdw>
                  </a:effectLst>
                  <a:latin typeface="Bodoni MT" panose="02070603080606020203" pitchFamily="18" charset="77"/>
                </a:rPr>
                <a:t>Home Depot x Vizio</a:t>
              </a:r>
            </a:p>
            <a:p>
              <a:pPr>
                <a:lnSpc>
                  <a:spcPts val="5400"/>
                </a:lnSpc>
              </a:pPr>
              <a:r>
                <a:rPr lang="en-US" sz="3600" b="1" dirty="0">
                  <a:solidFill>
                    <a:srgbClr val="FFFFFF"/>
                  </a:solidFill>
                  <a:effectLst>
                    <a:outerShdw blurRad="38100" dist="38100" dir="2700000" algn="tl">
                      <a:srgbClr val="000000">
                        <a:alpha val="43137"/>
                      </a:srgbClr>
                    </a:outerShdw>
                  </a:effectLst>
                  <a:latin typeface="Bodoni MT" panose="02070603080606020203" pitchFamily="18" charset="77"/>
                </a:rPr>
                <a:t>“Merry and Bright”</a:t>
              </a:r>
            </a:p>
          </p:txBody>
        </p:sp>
        <p:sp>
          <p:nvSpPr>
            <p:cNvPr id="7" name="TextBox 7"/>
            <p:cNvSpPr txBox="1"/>
            <p:nvPr/>
          </p:nvSpPr>
          <p:spPr>
            <a:xfrm>
              <a:off x="0" y="4779234"/>
              <a:ext cx="9481221" cy="5105074"/>
            </a:xfrm>
            <a:prstGeom prst="rect">
              <a:avLst/>
            </a:prstGeom>
          </p:spPr>
          <p:txBody>
            <a:bodyPr lIns="0" tIns="0" rIns="0" bIns="0" rtlCol="0" anchor="t">
              <a:spAutoFit/>
            </a:bodyPr>
            <a:lstStyle/>
            <a:p>
              <a:pPr>
                <a:lnSpc>
                  <a:spcPct val="114000"/>
                </a:lnSpc>
              </a:pPr>
              <a:r>
                <a:rPr lang="en-US" sz="2000" dirty="0">
                  <a:solidFill>
                    <a:srgbClr val="FFFFFF"/>
                  </a:solidFill>
                  <a:latin typeface="Lucida Sans" panose="020B0602030504020204" pitchFamily="34" charset="77"/>
                </a:rPr>
                <a:t>Home Depot collaborated with Vizio to offer shoppable content on the home screen of their connected television (CTV) platform through the use of an on-screen QR code. </a:t>
              </a:r>
            </a:p>
            <a:p>
              <a:pPr>
                <a:lnSpc>
                  <a:spcPct val="114000"/>
                </a:lnSpc>
              </a:pPr>
              <a:endParaRPr lang="en-US" sz="2000" dirty="0">
                <a:solidFill>
                  <a:srgbClr val="FFFFFF"/>
                </a:solidFill>
                <a:latin typeface="Lucida Sans" panose="020B0602030504020204" pitchFamily="34" charset="77"/>
              </a:endParaRPr>
            </a:p>
            <a:p>
              <a:pPr>
                <a:lnSpc>
                  <a:spcPct val="114000"/>
                </a:lnSpc>
              </a:pPr>
              <a:r>
                <a:rPr lang="en-US" sz="2000" dirty="0">
                  <a:solidFill>
                    <a:srgbClr val="FFFFFF"/>
                  </a:solidFill>
                  <a:latin typeface="Lucida Sans" panose="020B0602030504020204" pitchFamily="34" charset="77"/>
                </a:rPr>
                <a:t>The </a:t>
              </a:r>
              <a:r>
                <a:rPr lang="en-US" sz="2000" u="sng" dirty="0">
                  <a:solidFill>
                    <a:schemeClr val="accent5">
                      <a:lumMod val="40000"/>
                      <a:lumOff val="60000"/>
                    </a:schemeClr>
                  </a:solidFill>
                  <a:latin typeface="Lucida Sans" panose="020B0602030504020204" pitchFamily="34" charset="77"/>
                  <a:hlinkClick r:id="rId4" tooltip="https://youtu.be/R_zROjU1mxU">
                    <a:extLst>
                      <a:ext uri="{A12FA001-AC4F-418D-AE19-62706E023703}">
                        <ahyp:hlinkClr xmlns:ahyp="http://schemas.microsoft.com/office/drawing/2018/hyperlinkcolor" val="tx"/>
                      </a:ext>
                    </a:extLst>
                  </a:hlinkClick>
                </a:rPr>
                <a:t>“Merry &amp; Bright” content</a:t>
              </a:r>
              <a:r>
                <a:rPr lang="en-US" sz="2000" dirty="0">
                  <a:solidFill>
                    <a:schemeClr val="accent5">
                      <a:lumMod val="40000"/>
                      <a:lumOff val="60000"/>
                    </a:schemeClr>
                  </a:solidFill>
                  <a:latin typeface="Lucida Sans" panose="020B0602030504020204" pitchFamily="34" charset="77"/>
                </a:rPr>
                <a:t> </a:t>
              </a:r>
              <a:r>
                <a:rPr lang="en-US" sz="2000" dirty="0">
                  <a:solidFill>
                    <a:srgbClr val="FFFFFF"/>
                  </a:solidFill>
                  <a:latin typeface="Lucida Sans" panose="020B0602030504020204" pitchFamily="34" charset="77"/>
                </a:rPr>
                <a:t>consists of 10-minute episodes highlighting holiday tips and tricks from host and “American Idol” winner Jordin Sparks. </a:t>
              </a:r>
            </a:p>
            <a:p>
              <a:pPr>
                <a:lnSpc>
                  <a:spcPct val="114000"/>
                </a:lnSpc>
              </a:pPr>
              <a:endParaRPr lang="en-US" sz="2000" dirty="0">
                <a:solidFill>
                  <a:srgbClr val="FFFFFF"/>
                </a:solidFill>
                <a:latin typeface="Lucida Sans" panose="020B0602030504020204" pitchFamily="34" charset="77"/>
              </a:endParaRPr>
            </a:p>
            <a:p>
              <a:pPr>
                <a:lnSpc>
                  <a:spcPct val="114000"/>
                </a:lnSpc>
              </a:pPr>
              <a:r>
                <a:rPr lang="en-US" sz="2000" dirty="0">
                  <a:solidFill>
                    <a:srgbClr val="FFFFFF"/>
                  </a:solidFill>
                  <a:latin typeface="Lucida Sans" panose="020B0602030504020204" pitchFamily="34" charset="77"/>
                </a:rPr>
                <a:t>Each episode introduces a new family to viewers and shows off the ways they transform their houses with holiday decorations from The Home Depot.</a:t>
              </a:r>
            </a:p>
          </p:txBody>
        </p:sp>
      </p:grpSp>
      <p:sp>
        <p:nvSpPr>
          <p:cNvPr id="8" name="Freeform 8"/>
          <p:cNvSpPr/>
          <p:nvPr/>
        </p:nvSpPr>
        <p:spPr>
          <a:xfrm>
            <a:off x="479546" y="2843045"/>
            <a:ext cx="8184909" cy="4600911"/>
          </a:xfrm>
          <a:custGeom>
            <a:avLst/>
            <a:gdLst/>
            <a:ahLst/>
            <a:cxnLst/>
            <a:rect l="l" t="t" r="r" b="b"/>
            <a:pathLst>
              <a:path w="8184909" h="4600911">
                <a:moveTo>
                  <a:pt x="0" y="0"/>
                </a:moveTo>
                <a:lnTo>
                  <a:pt x="8184908" y="0"/>
                </a:lnTo>
                <a:lnTo>
                  <a:pt x="8184908" y="4600910"/>
                </a:lnTo>
                <a:lnTo>
                  <a:pt x="0" y="4600910"/>
                </a:lnTo>
                <a:lnTo>
                  <a:pt x="0" y="0"/>
                </a:lnTo>
                <a:close/>
              </a:path>
            </a:pathLst>
          </a:custGeom>
          <a:blipFill>
            <a:blip r:embed="rId5"/>
            <a:stretch>
              <a:fillRect/>
            </a:stretch>
          </a:blipFill>
        </p:spPr>
        <p:txBody>
          <a:bodyPr/>
          <a:lstStyle/>
          <a:p>
            <a:endParaRPr lang="en-US"/>
          </a:p>
        </p:txBody>
      </p:sp>
      <p:sp>
        <p:nvSpPr>
          <p:cNvPr id="9" name="Freeform 9"/>
          <p:cNvSpPr/>
          <p:nvPr/>
        </p:nvSpPr>
        <p:spPr>
          <a:xfrm>
            <a:off x="17259300" y="9543199"/>
            <a:ext cx="937787" cy="612149"/>
          </a:xfrm>
          <a:custGeom>
            <a:avLst/>
            <a:gdLst/>
            <a:ahLst/>
            <a:cxnLst/>
            <a:rect l="l" t="t" r="r" b="b"/>
            <a:pathLst>
              <a:path w="937787" h="612149">
                <a:moveTo>
                  <a:pt x="0" y="0"/>
                </a:moveTo>
                <a:lnTo>
                  <a:pt x="937787" y="0"/>
                </a:lnTo>
                <a:lnTo>
                  <a:pt x="937787" y="612149"/>
                </a:lnTo>
                <a:lnTo>
                  <a:pt x="0" y="612149"/>
                </a:lnTo>
                <a:lnTo>
                  <a:pt x="0" y="0"/>
                </a:lnTo>
                <a:close/>
              </a:path>
            </a:pathLst>
          </a:custGeom>
          <a:blipFill>
            <a:blip r:embed="rId6"/>
            <a:stretch>
              <a:fillRect/>
            </a:stretch>
          </a:blipFill>
        </p:spPr>
        <p:txBody>
          <a:bodyPr/>
          <a:lstStyle/>
          <a:p>
            <a:endParaRPr lang="en-US"/>
          </a:p>
        </p:txBody>
      </p:sp>
      <p:sp>
        <p:nvSpPr>
          <p:cNvPr id="10" name="Freeform 10"/>
          <p:cNvSpPr/>
          <p:nvPr/>
        </p:nvSpPr>
        <p:spPr>
          <a:xfrm rot="-1277551" flipH="1" flipV="1">
            <a:off x="-1376589" y="-705153"/>
            <a:ext cx="4349142" cy="2609485"/>
          </a:xfrm>
          <a:custGeom>
            <a:avLst/>
            <a:gdLst/>
            <a:ahLst/>
            <a:cxnLst/>
            <a:rect l="l" t="t" r="r" b="b"/>
            <a:pathLst>
              <a:path w="4349142" h="2609485">
                <a:moveTo>
                  <a:pt x="4349142" y="2609485"/>
                </a:moveTo>
                <a:lnTo>
                  <a:pt x="0" y="2609485"/>
                </a:lnTo>
                <a:lnTo>
                  <a:pt x="0" y="0"/>
                </a:lnTo>
                <a:lnTo>
                  <a:pt x="4349142" y="0"/>
                </a:lnTo>
                <a:lnTo>
                  <a:pt x="4349142" y="2609485"/>
                </a:lnTo>
                <a:close/>
              </a:path>
            </a:pathLst>
          </a:custGeom>
          <a:blipFill>
            <a:blip r:embed="rId2">
              <a:alphaModFix amt="49000"/>
            </a:blip>
            <a:stretch>
              <a:fillRect/>
            </a:stretch>
          </a:blipFill>
        </p:spPr>
        <p:txBody>
          <a:bodyPr/>
          <a:lstStyle/>
          <a:p>
            <a:endParaRPr lang="en-US"/>
          </a:p>
        </p:txBody>
      </p:sp>
      <p:sp>
        <p:nvSpPr>
          <p:cNvPr id="11" name="Freeform 11"/>
          <p:cNvSpPr/>
          <p:nvPr/>
        </p:nvSpPr>
        <p:spPr>
          <a:xfrm rot="1198286" flipH="1">
            <a:off x="-1145871" y="8349893"/>
            <a:ext cx="4349142" cy="2609485"/>
          </a:xfrm>
          <a:custGeom>
            <a:avLst/>
            <a:gdLst/>
            <a:ahLst/>
            <a:cxnLst/>
            <a:rect l="l" t="t" r="r" b="b"/>
            <a:pathLst>
              <a:path w="4349142" h="2609485">
                <a:moveTo>
                  <a:pt x="4349142" y="0"/>
                </a:moveTo>
                <a:lnTo>
                  <a:pt x="0" y="0"/>
                </a:lnTo>
                <a:lnTo>
                  <a:pt x="0" y="2609485"/>
                </a:lnTo>
                <a:lnTo>
                  <a:pt x="4349142" y="2609485"/>
                </a:lnTo>
                <a:lnTo>
                  <a:pt x="4349142" y="0"/>
                </a:lnTo>
                <a:close/>
              </a:path>
            </a:pathLst>
          </a:custGeom>
          <a:blipFill>
            <a:blip r:embed="rId2">
              <a:alphaModFix amt="49000"/>
            </a:blip>
            <a:stretch>
              <a:fillRect/>
            </a:stretch>
          </a:blipFill>
        </p:spPr>
        <p:txBody>
          <a:bodyPr/>
          <a:lstStyle/>
          <a:p>
            <a:endParaRPr lang="en-US"/>
          </a:p>
        </p:txBody>
      </p:sp>
      <p:sp>
        <p:nvSpPr>
          <p:cNvPr id="13" name="TextBox 8">
            <a:extLst>
              <a:ext uri="{FF2B5EF4-FFF2-40B4-BE49-F238E27FC236}">
                <a16:creationId xmlns:a16="http://schemas.microsoft.com/office/drawing/2014/main" id="{AF54900B-19CF-6512-902B-4856CE84FB52}"/>
              </a:ext>
            </a:extLst>
          </p:cNvPr>
          <p:cNvSpPr txBox="1"/>
          <p:nvPr/>
        </p:nvSpPr>
        <p:spPr>
          <a:xfrm>
            <a:off x="9334886" y="9855974"/>
            <a:ext cx="2904306" cy="244682"/>
          </a:xfrm>
          <a:prstGeom prst="rect">
            <a:avLst/>
          </a:prstGeom>
        </p:spPr>
        <p:txBody>
          <a:bodyPr lIns="0" tIns="0" rIns="0" bIns="0" rtlCol="0" anchor="t">
            <a:spAutoFit/>
          </a:bodyPr>
          <a:lstStyle/>
          <a:p>
            <a:pPr>
              <a:lnSpc>
                <a:spcPts val="2240"/>
              </a:lnSpc>
            </a:pPr>
            <a:r>
              <a:rPr lang="en-US" sz="1000" dirty="0">
                <a:solidFill>
                  <a:srgbClr val="FFFFFF"/>
                </a:solidFill>
                <a:latin typeface="Canva Sans Italics"/>
              </a:rPr>
              <a:t>Image Via Vizio</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73433"/>
        </a:solidFill>
        <a:effectLst/>
      </p:bgPr>
    </p:bg>
    <p:spTree>
      <p:nvGrpSpPr>
        <p:cNvPr id="1" name=""/>
        <p:cNvGrpSpPr/>
        <p:nvPr/>
      </p:nvGrpSpPr>
      <p:grpSpPr>
        <a:xfrm>
          <a:off x="0" y="0"/>
          <a:ext cx="0" cy="0"/>
          <a:chOff x="0" y="0"/>
          <a:chExt cx="0" cy="0"/>
        </a:xfrm>
      </p:grpSpPr>
      <p:sp>
        <p:nvSpPr>
          <p:cNvPr id="2" name="TextBox 2"/>
          <p:cNvSpPr txBox="1"/>
          <p:nvPr/>
        </p:nvSpPr>
        <p:spPr>
          <a:xfrm>
            <a:off x="1028700" y="1028700"/>
            <a:ext cx="10287090" cy="1474763"/>
          </a:xfrm>
          <a:prstGeom prst="rect">
            <a:avLst/>
          </a:prstGeom>
        </p:spPr>
        <p:txBody>
          <a:bodyPr lIns="0" tIns="0" rIns="0" bIns="0" rtlCol="0" anchor="t">
            <a:spAutoFit/>
          </a:bodyPr>
          <a:lstStyle/>
          <a:p>
            <a:pPr>
              <a:lnSpc>
                <a:spcPts val="2880"/>
              </a:lnSpc>
            </a:pPr>
            <a:r>
              <a:rPr lang="en-US" sz="2000" b="1" dirty="0">
                <a:solidFill>
                  <a:schemeClr val="accent6"/>
                </a:solidFill>
                <a:effectLst>
                  <a:outerShdw blurRad="38100" dist="38100" dir="2700000" algn="tl">
                    <a:srgbClr val="000000">
                      <a:alpha val="43137"/>
                    </a:srgbClr>
                  </a:outerShdw>
                </a:effectLst>
                <a:latin typeface="Lucida Sans" panose="020B0602030504020204" pitchFamily="34" charset="77"/>
              </a:rPr>
              <a:t>DIGITAL MARKETING: SHOPPABLE CONTENT</a:t>
            </a:r>
          </a:p>
          <a:p>
            <a:pPr>
              <a:lnSpc>
                <a:spcPts val="8639"/>
              </a:lnSpc>
            </a:pPr>
            <a:r>
              <a:rPr lang="en-US" sz="7199" b="1" dirty="0">
                <a:solidFill>
                  <a:srgbClr val="FFFFFF"/>
                </a:solidFill>
                <a:effectLst>
                  <a:outerShdw blurRad="38100" dist="38100" dir="2700000" algn="tl">
                    <a:srgbClr val="000000">
                      <a:alpha val="43137"/>
                    </a:srgbClr>
                  </a:outerShdw>
                </a:effectLst>
                <a:latin typeface="Bodoni MT" panose="02070603080606020203" pitchFamily="18" charset="77"/>
              </a:rPr>
              <a:t>Home Depot x Vizio</a:t>
            </a:r>
          </a:p>
        </p:txBody>
      </p:sp>
      <p:sp>
        <p:nvSpPr>
          <p:cNvPr id="3" name="TextBox 3"/>
          <p:cNvSpPr txBox="1"/>
          <p:nvPr/>
        </p:nvSpPr>
        <p:spPr>
          <a:xfrm>
            <a:off x="1028700" y="3749278"/>
            <a:ext cx="16260193" cy="3965060"/>
          </a:xfrm>
          <a:prstGeom prst="rect">
            <a:avLst/>
          </a:prstGeom>
        </p:spPr>
        <p:txBody>
          <a:bodyPr lIns="0" tIns="0" rIns="0" bIns="0" rtlCol="0" anchor="t">
            <a:spAutoFit/>
          </a:bodyPr>
          <a:lstStyle/>
          <a:p>
            <a:r>
              <a:rPr lang="en-US" sz="5499" b="1" dirty="0">
                <a:solidFill>
                  <a:schemeClr val="accent5">
                    <a:lumMod val="40000"/>
                    <a:lumOff val="60000"/>
                  </a:schemeClr>
                </a:solidFill>
                <a:latin typeface="Bodoni MT" panose="02070603080606020203" pitchFamily="18" charset="77"/>
              </a:rPr>
              <a:t>“This partnership exemplifies how shoppable technology is expanding the role of brand storytelling.”</a:t>
            </a:r>
          </a:p>
          <a:p>
            <a:endParaRPr lang="en-US" sz="5499" b="1" dirty="0">
              <a:solidFill>
                <a:schemeClr val="accent5">
                  <a:lumMod val="40000"/>
                  <a:lumOff val="60000"/>
                </a:schemeClr>
              </a:solidFill>
              <a:latin typeface="Bodoni MT" panose="02070603080606020203" pitchFamily="18" charset="77"/>
            </a:endParaRPr>
          </a:p>
          <a:p>
            <a:r>
              <a:rPr lang="en-US" sz="2800" dirty="0">
                <a:solidFill>
                  <a:schemeClr val="accent5">
                    <a:lumMod val="40000"/>
                    <a:lumOff val="60000"/>
                  </a:schemeClr>
                </a:solidFill>
                <a:latin typeface="Lucida Sans" panose="020B0602030504020204" pitchFamily="34" charset="77"/>
              </a:rPr>
              <a:t>Brandon </a:t>
            </a:r>
            <a:r>
              <a:rPr lang="en-US" sz="2800" dirty="0" err="1">
                <a:solidFill>
                  <a:schemeClr val="accent5">
                    <a:lumMod val="40000"/>
                    <a:lumOff val="60000"/>
                  </a:schemeClr>
                </a:solidFill>
                <a:latin typeface="Lucida Sans" panose="020B0602030504020204" pitchFamily="34" charset="77"/>
              </a:rPr>
              <a:t>Helrich</a:t>
            </a:r>
            <a:endParaRPr lang="en-US" sz="2800" dirty="0">
              <a:solidFill>
                <a:schemeClr val="accent5">
                  <a:lumMod val="40000"/>
                  <a:lumOff val="60000"/>
                </a:schemeClr>
              </a:solidFill>
              <a:latin typeface="Lucida Sans" panose="020B0602030504020204" pitchFamily="34" charset="77"/>
            </a:endParaRPr>
          </a:p>
          <a:p>
            <a:r>
              <a:rPr lang="en-US" sz="2800" dirty="0">
                <a:solidFill>
                  <a:schemeClr val="accent5">
                    <a:lumMod val="40000"/>
                    <a:lumOff val="60000"/>
                  </a:schemeClr>
                </a:solidFill>
                <a:latin typeface="Lucida Sans" panose="020B0602030504020204" pitchFamily="34" charset="77"/>
              </a:rPr>
              <a:t>Group Director </a:t>
            </a:r>
          </a:p>
          <a:p>
            <a:r>
              <a:rPr lang="en-US" sz="2800" dirty="0">
                <a:solidFill>
                  <a:schemeClr val="accent5">
                    <a:lumMod val="40000"/>
                    <a:lumOff val="60000"/>
                  </a:schemeClr>
                </a:solidFill>
                <a:latin typeface="Lucida Sans" panose="020B0602030504020204" pitchFamily="34" charset="77"/>
              </a:rPr>
              <a:t>The Content Collective</a:t>
            </a:r>
          </a:p>
        </p:txBody>
      </p:sp>
      <p:sp>
        <p:nvSpPr>
          <p:cNvPr id="4" name="Freeform 4"/>
          <p:cNvSpPr/>
          <p:nvPr/>
        </p:nvSpPr>
        <p:spPr>
          <a:xfrm>
            <a:off x="14052678" y="1028700"/>
            <a:ext cx="3604150" cy="2758813"/>
          </a:xfrm>
          <a:custGeom>
            <a:avLst/>
            <a:gdLst/>
            <a:ahLst/>
            <a:cxnLst/>
            <a:rect l="l" t="t" r="r" b="b"/>
            <a:pathLst>
              <a:path w="3604150" h="2758813">
                <a:moveTo>
                  <a:pt x="0" y="0"/>
                </a:moveTo>
                <a:lnTo>
                  <a:pt x="3604150" y="0"/>
                </a:lnTo>
                <a:lnTo>
                  <a:pt x="3604150" y="2758813"/>
                </a:lnTo>
                <a:lnTo>
                  <a:pt x="0" y="2758813"/>
                </a:lnTo>
                <a:lnTo>
                  <a:pt x="0" y="0"/>
                </a:lnTo>
                <a:close/>
              </a:path>
            </a:pathLst>
          </a:custGeom>
          <a:blipFill>
            <a:blip r:embed="rId2">
              <a:alphaModFix amt="13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7193923" y="7753612"/>
            <a:ext cx="2793383" cy="2138208"/>
          </a:xfrm>
          <a:custGeom>
            <a:avLst/>
            <a:gdLst/>
            <a:ahLst/>
            <a:cxnLst/>
            <a:rect l="l" t="t" r="r" b="b"/>
            <a:pathLst>
              <a:path w="2793383" h="2138208">
                <a:moveTo>
                  <a:pt x="0" y="0"/>
                </a:moveTo>
                <a:lnTo>
                  <a:pt x="2793383" y="0"/>
                </a:lnTo>
                <a:lnTo>
                  <a:pt x="2793383" y="2138208"/>
                </a:lnTo>
                <a:lnTo>
                  <a:pt x="0" y="2138208"/>
                </a:lnTo>
                <a:lnTo>
                  <a:pt x="0" y="0"/>
                </a:lnTo>
                <a:close/>
              </a:path>
            </a:pathLst>
          </a:custGeom>
          <a:blipFill>
            <a:blip r:embed="rId2">
              <a:alphaModFix amt="13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7259300" y="9543199"/>
            <a:ext cx="937787" cy="612149"/>
          </a:xfrm>
          <a:custGeom>
            <a:avLst/>
            <a:gdLst/>
            <a:ahLst/>
            <a:cxnLst/>
            <a:rect l="l" t="t" r="r" b="b"/>
            <a:pathLst>
              <a:path w="937787" h="612149">
                <a:moveTo>
                  <a:pt x="0" y="0"/>
                </a:moveTo>
                <a:lnTo>
                  <a:pt x="937787" y="0"/>
                </a:lnTo>
                <a:lnTo>
                  <a:pt x="937787" y="612149"/>
                </a:lnTo>
                <a:lnTo>
                  <a:pt x="0" y="612149"/>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73433"/>
        </a:solidFill>
        <a:effectLst/>
      </p:bgPr>
    </p:bg>
    <p:spTree>
      <p:nvGrpSpPr>
        <p:cNvPr id="1" name=""/>
        <p:cNvGrpSpPr/>
        <p:nvPr/>
      </p:nvGrpSpPr>
      <p:grpSpPr>
        <a:xfrm>
          <a:off x="0" y="0"/>
          <a:ext cx="0" cy="0"/>
          <a:chOff x="0" y="0"/>
          <a:chExt cx="0" cy="0"/>
        </a:xfrm>
      </p:grpSpPr>
      <p:sp>
        <p:nvSpPr>
          <p:cNvPr id="3" name="TextBox 3"/>
          <p:cNvSpPr txBox="1"/>
          <p:nvPr/>
        </p:nvSpPr>
        <p:spPr>
          <a:xfrm>
            <a:off x="1028700" y="3315891"/>
            <a:ext cx="16260193" cy="5734775"/>
          </a:xfrm>
          <a:prstGeom prst="rect">
            <a:avLst/>
          </a:prstGeom>
        </p:spPr>
        <p:txBody>
          <a:bodyPr lIns="0" tIns="0" rIns="0" bIns="0" rtlCol="0" anchor="t">
            <a:spAutoFit/>
          </a:bodyPr>
          <a:lstStyle/>
          <a:p>
            <a:r>
              <a:rPr lang="en-US" sz="5499" b="1" dirty="0">
                <a:solidFill>
                  <a:schemeClr val="accent5">
                    <a:lumMod val="40000"/>
                    <a:lumOff val="60000"/>
                  </a:schemeClr>
                </a:solidFill>
                <a:latin typeface="Bodoni MT" panose="02070603080606020203" pitchFamily="18" charset="77"/>
              </a:rPr>
              <a:t>“The shift to streaming is accompanied by a corresponding shift beyond traditional 15- and 30-second ads into branded content that is closer to entertainment.”</a:t>
            </a:r>
          </a:p>
          <a:p>
            <a:endParaRPr lang="en-US" sz="5499" b="1" dirty="0">
              <a:solidFill>
                <a:schemeClr val="accent5">
                  <a:lumMod val="40000"/>
                  <a:lumOff val="60000"/>
                </a:schemeClr>
              </a:solidFill>
              <a:latin typeface="Bodoni MT" panose="02070603080606020203" pitchFamily="18" charset="77"/>
            </a:endParaRPr>
          </a:p>
          <a:p>
            <a:r>
              <a:rPr lang="en-US" sz="2800" dirty="0">
                <a:solidFill>
                  <a:schemeClr val="accent5">
                    <a:lumMod val="40000"/>
                    <a:lumOff val="60000"/>
                  </a:schemeClr>
                </a:solidFill>
                <a:latin typeface="Lucida Sans" panose="020B0602030504020204" pitchFamily="34" charset="77"/>
              </a:rPr>
              <a:t>Katelyn Wilson</a:t>
            </a:r>
          </a:p>
          <a:p>
            <a:r>
              <a:rPr lang="en-US" sz="2800" dirty="0">
                <a:solidFill>
                  <a:schemeClr val="accent5">
                    <a:lumMod val="40000"/>
                    <a:lumOff val="60000"/>
                  </a:schemeClr>
                </a:solidFill>
                <a:latin typeface="Lucida Sans" panose="020B0602030504020204" pitchFamily="34" charset="77"/>
              </a:rPr>
              <a:t>Director of Branded Content Sales &amp; Strategy</a:t>
            </a:r>
          </a:p>
          <a:p>
            <a:r>
              <a:rPr lang="en-US" sz="2800" dirty="0">
                <a:solidFill>
                  <a:schemeClr val="accent5">
                    <a:lumMod val="40000"/>
                    <a:lumOff val="60000"/>
                  </a:schemeClr>
                </a:solidFill>
                <a:latin typeface="Lucida Sans" panose="020B0602030504020204" pitchFamily="34" charset="77"/>
              </a:rPr>
              <a:t>Vizio</a:t>
            </a:r>
          </a:p>
        </p:txBody>
      </p:sp>
      <p:sp>
        <p:nvSpPr>
          <p:cNvPr id="4" name="Freeform 4"/>
          <p:cNvSpPr/>
          <p:nvPr/>
        </p:nvSpPr>
        <p:spPr>
          <a:xfrm>
            <a:off x="14052678" y="1028700"/>
            <a:ext cx="3604150" cy="2758813"/>
          </a:xfrm>
          <a:custGeom>
            <a:avLst/>
            <a:gdLst/>
            <a:ahLst/>
            <a:cxnLst/>
            <a:rect l="l" t="t" r="r" b="b"/>
            <a:pathLst>
              <a:path w="3604150" h="2758813">
                <a:moveTo>
                  <a:pt x="0" y="0"/>
                </a:moveTo>
                <a:lnTo>
                  <a:pt x="3604150" y="0"/>
                </a:lnTo>
                <a:lnTo>
                  <a:pt x="3604150" y="2758813"/>
                </a:lnTo>
                <a:lnTo>
                  <a:pt x="0" y="2758813"/>
                </a:lnTo>
                <a:lnTo>
                  <a:pt x="0" y="0"/>
                </a:lnTo>
                <a:close/>
              </a:path>
            </a:pathLst>
          </a:custGeom>
          <a:blipFill>
            <a:blip r:embed="rId2">
              <a:alphaModFix amt="13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7193923" y="7753612"/>
            <a:ext cx="2793383" cy="2138208"/>
          </a:xfrm>
          <a:custGeom>
            <a:avLst/>
            <a:gdLst/>
            <a:ahLst/>
            <a:cxnLst/>
            <a:rect l="l" t="t" r="r" b="b"/>
            <a:pathLst>
              <a:path w="2793383" h="2138208">
                <a:moveTo>
                  <a:pt x="0" y="0"/>
                </a:moveTo>
                <a:lnTo>
                  <a:pt x="2793383" y="0"/>
                </a:lnTo>
                <a:lnTo>
                  <a:pt x="2793383" y="2138208"/>
                </a:lnTo>
                <a:lnTo>
                  <a:pt x="0" y="2138208"/>
                </a:lnTo>
                <a:lnTo>
                  <a:pt x="0" y="0"/>
                </a:lnTo>
                <a:close/>
              </a:path>
            </a:pathLst>
          </a:custGeom>
          <a:blipFill>
            <a:blip r:embed="rId2">
              <a:alphaModFix amt="13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7259300" y="9543199"/>
            <a:ext cx="937787" cy="612149"/>
          </a:xfrm>
          <a:custGeom>
            <a:avLst/>
            <a:gdLst/>
            <a:ahLst/>
            <a:cxnLst/>
            <a:rect l="l" t="t" r="r" b="b"/>
            <a:pathLst>
              <a:path w="937787" h="612149">
                <a:moveTo>
                  <a:pt x="0" y="0"/>
                </a:moveTo>
                <a:lnTo>
                  <a:pt x="937787" y="0"/>
                </a:lnTo>
                <a:lnTo>
                  <a:pt x="937787" y="612149"/>
                </a:lnTo>
                <a:lnTo>
                  <a:pt x="0" y="612149"/>
                </a:lnTo>
                <a:lnTo>
                  <a:pt x="0" y="0"/>
                </a:lnTo>
                <a:close/>
              </a:path>
            </a:pathLst>
          </a:custGeom>
          <a:blipFill>
            <a:blip r:embed="rId4"/>
            <a:stretch>
              <a:fillRect/>
            </a:stretch>
          </a:blipFill>
        </p:spPr>
        <p:txBody>
          <a:bodyPr/>
          <a:lstStyle/>
          <a:p>
            <a:endParaRPr lang="en-US"/>
          </a:p>
        </p:txBody>
      </p:sp>
      <p:sp>
        <p:nvSpPr>
          <p:cNvPr id="7" name="TextBox 2">
            <a:extLst>
              <a:ext uri="{FF2B5EF4-FFF2-40B4-BE49-F238E27FC236}">
                <a16:creationId xmlns:a16="http://schemas.microsoft.com/office/drawing/2014/main" id="{7807AB93-1077-F42E-F2F9-A4E243E041A0}"/>
              </a:ext>
            </a:extLst>
          </p:cNvPr>
          <p:cNvSpPr txBox="1"/>
          <p:nvPr/>
        </p:nvSpPr>
        <p:spPr>
          <a:xfrm>
            <a:off x="1028700" y="1028700"/>
            <a:ext cx="10287090" cy="1474763"/>
          </a:xfrm>
          <a:prstGeom prst="rect">
            <a:avLst/>
          </a:prstGeom>
        </p:spPr>
        <p:txBody>
          <a:bodyPr lIns="0" tIns="0" rIns="0" bIns="0" rtlCol="0" anchor="t">
            <a:spAutoFit/>
          </a:bodyPr>
          <a:lstStyle/>
          <a:p>
            <a:pPr>
              <a:lnSpc>
                <a:spcPts val="2880"/>
              </a:lnSpc>
            </a:pPr>
            <a:r>
              <a:rPr lang="en-US" sz="2000" b="1" dirty="0">
                <a:solidFill>
                  <a:schemeClr val="accent6"/>
                </a:solidFill>
                <a:effectLst>
                  <a:outerShdw blurRad="38100" dist="38100" dir="2700000" algn="tl">
                    <a:srgbClr val="000000">
                      <a:alpha val="43137"/>
                    </a:srgbClr>
                  </a:outerShdw>
                </a:effectLst>
                <a:latin typeface="Lucida Sans" panose="020B0602030504020204" pitchFamily="34" charset="77"/>
              </a:rPr>
              <a:t>DIGITAL MARKETING: SHOPPABLE CONTENT</a:t>
            </a:r>
          </a:p>
          <a:p>
            <a:pPr>
              <a:lnSpc>
                <a:spcPts val="8639"/>
              </a:lnSpc>
            </a:pPr>
            <a:r>
              <a:rPr lang="en-US" sz="7199" b="1" dirty="0">
                <a:solidFill>
                  <a:srgbClr val="FFFFFF"/>
                </a:solidFill>
                <a:effectLst>
                  <a:outerShdw blurRad="38100" dist="38100" dir="2700000" algn="tl">
                    <a:srgbClr val="000000">
                      <a:alpha val="43137"/>
                    </a:srgbClr>
                  </a:outerShdw>
                </a:effectLst>
                <a:latin typeface="Bodoni MT" panose="02070603080606020203" pitchFamily="18" charset="77"/>
              </a:rPr>
              <a:t>Home Depot x Vizio</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228451"/>
            <a:ext cx="18288000" cy="53662"/>
          </a:xfrm>
          <a:custGeom>
            <a:avLst/>
            <a:gdLst/>
            <a:ahLst/>
            <a:cxnLst/>
            <a:rect l="l" t="t" r="r" b="b"/>
            <a:pathLst>
              <a:path w="18288000" h="53662">
                <a:moveTo>
                  <a:pt x="0" y="0"/>
                </a:moveTo>
                <a:lnTo>
                  <a:pt x="18288000" y="0"/>
                </a:lnTo>
                <a:lnTo>
                  <a:pt x="18288000" y="53661"/>
                </a:lnTo>
                <a:lnTo>
                  <a:pt x="0" y="53661"/>
                </a:lnTo>
                <a:lnTo>
                  <a:pt x="0" y="0"/>
                </a:lnTo>
                <a:close/>
              </a:path>
            </a:pathLst>
          </a:custGeom>
          <a:blipFill>
            <a:blip r:embed="rId2"/>
            <a:stretch>
              <a:fillRect t="-184406" b="-13793"/>
            </a:stretch>
          </a:blipFill>
        </p:spPr>
        <p:txBody>
          <a:bodyPr/>
          <a:lstStyle/>
          <a:p>
            <a:endParaRPr lang="en-US"/>
          </a:p>
        </p:txBody>
      </p:sp>
      <p:sp>
        <p:nvSpPr>
          <p:cNvPr id="3" name="Freeform 3"/>
          <p:cNvSpPr/>
          <p:nvPr/>
        </p:nvSpPr>
        <p:spPr>
          <a:xfrm>
            <a:off x="362889" y="9543199"/>
            <a:ext cx="665811" cy="582777"/>
          </a:xfrm>
          <a:custGeom>
            <a:avLst/>
            <a:gdLst/>
            <a:ahLst/>
            <a:cxnLst/>
            <a:rect l="l" t="t" r="r" b="b"/>
            <a:pathLst>
              <a:path w="665811" h="582777">
                <a:moveTo>
                  <a:pt x="0" y="0"/>
                </a:moveTo>
                <a:lnTo>
                  <a:pt x="665811" y="0"/>
                </a:lnTo>
                <a:lnTo>
                  <a:pt x="665811" y="582777"/>
                </a:lnTo>
                <a:lnTo>
                  <a:pt x="0" y="582777"/>
                </a:lnTo>
                <a:lnTo>
                  <a:pt x="0" y="0"/>
                </a:lnTo>
                <a:close/>
              </a:path>
            </a:pathLst>
          </a:custGeom>
          <a:blipFill>
            <a:blip r:embed="rId3"/>
            <a:stretch>
              <a:fillRect/>
            </a:stretch>
          </a:blipFill>
        </p:spPr>
        <p:txBody>
          <a:bodyPr/>
          <a:lstStyle/>
          <a:p>
            <a:endParaRPr lang="en-US"/>
          </a:p>
        </p:txBody>
      </p:sp>
      <p:sp>
        <p:nvSpPr>
          <p:cNvPr id="4" name="Freeform 4"/>
          <p:cNvSpPr/>
          <p:nvPr/>
        </p:nvSpPr>
        <p:spPr>
          <a:xfrm>
            <a:off x="11049000" y="0"/>
            <a:ext cx="9710082" cy="10287000"/>
          </a:xfrm>
          <a:custGeom>
            <a:avLst/>
            <a:gdLst/>
            <a:ahLst/>
            <a:cxnLst/>
            <a:rect l="l" t="t" r="r" b="b"/>
            <a:pathLst>
              <a:path w="9598642" h="10238422">
                <a:moveTo>
                  <a:pt x="0" y="0"/>
                </a:moveTo>
                <a:lnTo>
                  <a:pt x="9598642" y="0"/>
                </a:lnTo>
                <a:lnTo>
                  <a:pt x="9598642" y="10238422"/>
                </a:lnTo>
                <a:lnTo>
                  <a:pt x="0" y="10238422"/>
                </a:lnTo>
                <a:lnTo>
                  <a:pt x="0" y="0"/>
                </a:lnTo>
                <a:close/>
              </a:path>
            </a:pathLst>
          </a:custGeom>
          <a:blipFill>
            <a:blip r:embed="rId4"/>
            <a:stretch>
              <a:fillRect l="-42720" r="-19508"/>
            </a:stretch>
          </a:blipFill>
        </p:spPr>
        <p:txBody>
          <a:bodyPr/>
          <a:lstStyle/>
          <a:p>
            <a:endParaRPr lang="en-US"/>
          </a:p>
        </p:txBody>
      </p:sp>
      <p:grpSp>
        <p:nvGrpSpPr>
          <p:cNvPr id="5" name="Group 5"/>
          <p:cNvGrpSpPr/>
          <p:nvPr/>
        </p:nvGrpSpPr>
        <p:grpSpPr>
          <a:xfrm>
            <a:off x="1028701" y="1714500"/>
            <a:ext cx="8496300" cy="6328383"/>
            <a:chOff x="0" y="47625"/>
            <a:chExt cx="12646278" cy="8437845"/>
          </a:xfrm>
        </p:grpSpPr>
        <p:sp>
          <p:nvSpPr>
            <p:cNvPr id="6" name="TextBox 6"/>
            <p:cNvSpPr txBox="1"/>
            <p:nvPr/>
          </p:nvSpPr>
          <p:spPr>
            <a:xfrm>
              <a:off x="0" y="3888740"/>
              <a:ext cx="12646278" cy="4596730"/>
            </a:xfrm>
            <a:prstGeom prst="rect">
              <a:avLst/>
            </a:prstGeom>
          </p:spPr>
          <p:txBody>
            <a:bodyPr lIns="0" tIns="0" rIns="0" bIns="0" rtlCol="0" anchor="t">
              <a:spAutoFit/>
            </a:bodyPr>
            <a:lstStyle/>
            <a:p>
              <a:pPr>
                <a:lnSpc>
                  <a:spcPts val="3360"/>
                </a:lnSpc>
              </a:pPr>
              <a:r>
                <a:rPr lang="en-US" sz="2400" b="1" dirty="0">
                  <a:solidFill>
                    <a:srgbClr val="000000"/>
                  </a:solidFill>
                  <a:latin typeface="Lucida Sans" panose="020B0602030504020204" pitchFamily="34" charset="77"/>
                </a:rPr>
                <a:t>Digital marketing</a:t>
              </a:r>
              <a:r>
                <a:rPr lang="en-US" sz="2400" dirty="0">
                  <a:solidFill>
                    <a:srgbClr val="000000"/>
                  </a:solidFill>
                  <a:latin typeface="Lucida Sans" panose="020B0602030504020204" pitchFamily="34" charset="77"/>
                </a:rPr>
                <a:t> is when businesses promote their products and services using digital distribution channels, such as social media, online and mobile advertising.</a:t>
              </a:r>
            </a:p>
            <a:p>
              <a:pPr>
                <a:lnSpc>
                  <a:spcPts val="3360"/>
                </a:lnSpc>
              </a:pPr>
              <a:endParaRPr lang="en-US" sz="2400" dirty="0">
                <a:solidFill>
                  <a:srgbClr val="000000"/>
                </a:solidFill>
                <a:latin typeface="Lucida Sans" panose="020B0602030504020204" pitchFamily="34" charset="77"/>
              </a:endParaRPr>
            </a:p>
            <a:p>
              <a:pPr>
                <a:lnSpc>
                  <a:spcPts val="3360"/>
                </a:lnSpc>
              </a:pPr>
              <a:r>
                <a:rPr lang="en-US" sz="2400" dirty="0">
                  <a:solidFill>
                    <a:srgbClr val="000000"/>
                  </a:solidFill>
                  <a:latin typeface="Lucida Sans" panose="020B0602030504020204" pitchFamily="34" charset="77"/>
                </a:rPr>
                <a:t>Harnessing the power of social media and using it as a marketing tool has become a top priority for businesses and brands across the globe because it offers an effective means for connecting with and engaging consumers.</a:t>
              </a:r>
            </a:p>
          </p:txBody>
        </p:sp>
        <p:sp>
          <p:nvSpPr>
            <p:cNvPr id="7" name="TextBox 7"/>
            <p:cNvSpPr txBox="1"/>
            <p:nvPr/>
          </p:nvSpPr>
          <p:spPr>
            <a:xfrm>
              <a:off x="0" y="47625"/>
              <a:ext cx="12646278" cy="3498215"/>
            </a:xfrm>
            <a:prstGeom prst="rect">
              <a:avLst/>
            </a:prstGeom>
          </p:spPr>
          <p:txBody>
            <a:bodyPr lIns="0" tIns="0" rIns="0" bIns="0" rtlCol="0" anchor="t">
              <a:spAutoFit/>
            </a:bodyPr>
            <a:lstStyle/>
            <a:p>
              <a:pPr>
                <a:lnSpc>
                  <a:spcPts val="10260"/>
                </a:lnSpc>
              </a:pPr>
              <a:r>
                <a:rPr lang="en-US" sz="9000" b="1" dirty="0">
                  <a:solidFill>
                    <a:srgbClr val="DB0000"/>
                  </a:solidFill>
                  <a:effectLst>
                    <a:outerShdw blurRad="38100" dist="38100" dir="2700000" algn="tl">
                      <a:srgbClr val="000000">
                        <a:alpha val="43137"/>
                      </a:srgbClr>
                    </a:outerShdw>
                  </a:effectLst>
                  <a:latin typeface="Bodoni MT" panose="02070603080606020203" pitchFamily="18" charset="77"/>
                </a:rPr>
                <a:t>Digital &amp; Social Media Marketing</a:t>
              </a: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B2C51"/>
        </a:solidFill>
        <a:effectLst/>
      </p:bgPr>
    </p:bg>
    <p:spTree>
      <p:nvGrpSpPr>
        <p:cNvPr id="1" name=""/>
        <p:cNvGrpSpPr/>
        <p:nvPr/>
      </p:nvGrpSpPr>
      <p:grpSpPr>
        <a:xfrm>
          <a:off x="0" y="0"/>
          <a:ext cx="0" cy="0"/>
          <a:chOff x="0" y="0"/>
          <a:chExt cx="0" cy="0"/>
        </a:xfrm>
      </p:grpSpPr>
      <p:sp>
        <p:nvSpPr>
          <p:cNvPr id="2" name="AutoShape 2"/>
          <p:cNvSpPr/>
          <p:nvPr/>
        </p:nvSpPr>
        <p:spPr>
          <a:xfrm>
            <a:off x="0" y="0"/>
            <a:ext cx="10471356" cy="10287000"/>
          </a:xfrm>
          <a:prstGeom prst="rect">
            <a:avLst/>
          </a:prstGeom>
          <a:solidFill>
            <a:srgbClr val="F8F8F8"/>
          </a:solidFill>
        </p:spPr>
        <p:txBody>
          <a:bodyPr/>
          <a:lstStyle/>
          <a:p>
            <a:endParaRPr lang="en-US"/>
          </a:p>
        </p:txBody>
      </p:sp>
      <p:sp>
        <p:nvSpPr>
          <p:cNvPr id="3" name="Freeform 3"/>
          <p:cNvSpPr/>
          <p:nvPr/>
        </p:nvSpPr>
        <p:spPr>
          <a:xfrm>
            <a:off x="-749009" y="-1133044"/>
            <a:ext cx="6277061" cy="7031331"/>
          </a:xfrm>
          <a:custGeom>
            <a:avLst/>
            <a:gdLst/>
            <a:ahLst/>
            <a:cxnLst/>
            <a:rect l="l" t="t" r="r" b="b"/>
            <a:pathLst>
              <a:path w="6277061" h="7031331">
                <a:moveTo>
                  <a:pt x="0" y="0"/>
                </a:moveTo>
                <a:lnTo>
                  <a:pt x="6277060" y="0"/>
                </a:lnTo>
                <a:lnTo>
                  <a:pt x="6277060" y="7031330"/>
                </a:lnTo>
                <a:lnTo>
                  <a:pt x="0" y="7031330"/>
                </a:lnTo>
                <a:lnTo>
                  <a:pt x="0" y="0"/>
                </a:lnTo>
                <a:close/>
              </a:path>
            </a:pathLst>
          </a:custGeom>
          <a:blipFill>
            <a:blip r:embed="rId2">
              <a:alphaModFix amt="31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1028700" y="1600931"/>
            <a:ext cx="8672564" cy="7274455"/>
            <a:chOff x="0" y="0"/>
            <a:chExt cx="11563419" cy="9699273"/>
          </a:xfrm>
        </p:grpSpPr>
        <p:sp>
          <p:nvSpPr>
            <p:cNvPr id="5" name="TextBox 5"/>
            <p:cNvSpPr txBox="1"/>
            <p:nvPr/>
          </p:nvSpPr>
          <p:spPr>
            <a:xfrm>
              <a:off x="0" y="0"/>
              <a:ext cx="11563419" cy="2626189"/>
            </a:xfrm>
            <a:prstGeom prst="rect">
              <a:avLst/>
            </a:prstGeom>
          </p:spPr>
          <p:txBody>
            <a:bodyPr lIns="0" tIns="0" rIns="0" bIns="0" rtlCol="0" anchor="t">
              <a:spAutoFit/>
            </a:bodyPr>
            <a:lstStyle/>
            <a:p>
              <a:r>
                <a:rPr lang="en-US" sz="2000" b="1" dirty="0">
                  <a:solidFill>
                    <a:schemeClr val="accent6"/>
                  </a:solidFill>
                  <a:latin typeface="Lucida Sans" panose="020B0602030504020204" pitchFamily="34" charset="77"/>
                </a:rPr>
                <a:t>DIGITAL MARKETING CAMPAIGN</a:t>
              </a:r>
            </a:p>
            <a:p>
              <a:r>
                <a:rPr lang="en-US" sz="7199" b="1" dirty="0">
                  <a:solidFill>
                    <a:schemeClr val="bg1">
                      <a:lumMod val="50000"/>
                    </a:schemeClr>
                  </a:solidFill>
                  <a:latin typeface="Bodoni MT" panose="02070603080606020203" pitchFamily="18" charset="77"/>
                </a:rPr>
                <a:t>Coca-Cola</a:t>
              </a:r>
            </a:p>
            <a:p>
              <a:r>
                <a:rPr lang="en-US" sz="3600" b="1" dirty="0">
                  <a:solidFill>
                    <a:schemeClr val="bg1">
                      <a:lumMod val="50000"/>
                    </a:schemeClr>
                  </a:solidFill>
                  <a:latin typeface="Bodoni MT" panose="02070603080606020203" pitchFamily="18" charset="77"/>
                </a:rPr>
                <a:t>“The World Needs More </a:t>
              </a:r>
              <a:r>
                <a:rPr lang="en-US" sz="3600" b="1" dirty="0" err="1">
                  <a:solidFill>
                    <a:schemeClr val="bg1">
                      <a:lumMod val="50000"/>
                    </a:schemeClr>
                  </a:solidFill>
                  <a:latin typeface="Bodoni MT" panose="02070603080606020203" pitchFamily="18" charset="77"/>
                </a:rPr>
                <a:t>Santas</a:t>
              </a:r>
              <a:r>
                <a:rPr lang="en-US" sz="3600" b="1" dirty="0">
                  <a:solidFill>
                    <a:schemeClr val="bg1">
                      <a:lumMod val="50000"/>
                    </a:schemeClr>
                  </a:solidFill>
                  <a:latin typeface="Bodoni MT" panose="02070603080606020203" pitchFamily="18" charset="77"/>
                </a:rPr>
                <a:t>”</a:t>
              </a:r>
            </a:p>
          </p:txBody>
        </p:sp>
        <p:sp>
          <p:nvSpPr>
            <p:cNvPr id="6" name="TextBox 6"/>
            <p:cNvSpPr txBox="1"/>
            <p:nvPr/>
          </p:nvSpPr>
          <p:spPr>
            <a:xfrm>
              <a:off x="0" y="3301025"/>
              <a:ext cx="11563419" cy="6398248"/>
            </a:xfrm>
            <a:prstGeom prst="rect">
              <a:avLst/>
            </a:prstGeom>
          </p:spPr>
          <p:txBody>
            <a:bodyPr lIns="0" tIns="0" rIns="0" bIns="0" rtlCol="0" anchor="t">
              <a:spAutoFit/>
            </a:bodyPr>
            <a:lstStyle/>
            <a:p>
              <a:pPr>
                <a:lnSpc>
                  <a:spcPts val="2880"/>
                </a:lnSpc>
              </a:pPr>
              <a:r>
                <a:rPr lang="en-US" sz="2000" dirty="0">
                  <a:solidFill>
                    <a:schemeClr val="bg1">
                      <a:lumMod val="50000"/>
                    </a:schemeClr>
                  </a:solidFill>
                  <a:latin typeface="Lucida Sans" panose="020B0602030504020204" pitchFamily="34" charset="77"/>
                </a:rPr>
                <a:t>Coca-Cola’s 2023 “The World Needs More </a:t>
              </a:r>
              <a:r>
                <a:rPr lang="en-US" sz="2000" dirty="0" err="1">
                  <a:solidFill>
                    <a:schemeClr val="bg1">
                      <a:lumMod val="50000"/>
                    </a:schemeClr>
                  </a:solidFill>
                  <a:latin typeface="Lucida Sans" panose="020B0602030504020204" pitchFamily="34" charset="77"/>
                </a:rPr>
                <a:t>Santas</a:t>
              </a:r>
              <a:r>
                <a:rPr lang="en-US" sz="2000" dirty="0">
                  <a:solidFill>
                    <a:schemeClr val="bg1">
                      <a:lumMod val="50000"/>
                    </a:schemeClr>
                  </a:solidFill>
                  <a:latin typeface="Lucida Sans" panose="020B0602030504020204" pitchFamily="34" charset="77"/>
                </a:rPr>
                <a:t>” holiday campaign extends their almost 100-year advertising tradition of using Santa Claus as a marketing tool to generate consumer feelings of kindness and joy associated with their product. </a:t>
              </a:r>
            </a:p>
            <a:p>
              <a:pPr>
                <a:lnSpc>
                  <a:spcPts val="2880"/>
                </a:lnSpc>
              </a:pPr>
              <a:endParaRPr lang="en-US" sz="2000" dirty="0">
                <a:solidFill>
                  <a:schemeClr val="bg1">
                    <a:lumMod val="50000"/>
                  </a:schemeClr>
                </a:solidFill>
                <a:latin typeface="Lucida Sans" panose="020B0602030504020204" pitchFamily="34" charset="77"/>
              </a:endParaRPr>
            </a:p>
            <a:p>
              <a:pPr>
                <a:lnSpc>
                  <a:spcPts val="2880"/>
                </a:lnSpc>
              </a:pPr>
              <a:r>
                <a:rPr lang="en-US" sz="2000" dirty="0">
                  <a:solidFill>
                    <a:schemeClr val="bg1">
                      <a:lumMod val="50000"/>
                    </a:schemeClr>
                  </a:solidFill>
                  <a:latin typeface="Lucida Sans" panose="020B0602030504020204" pitchFamily="34" charset="77"/>
                </a:rPr>
                <a:t>This year's campaign includes: </a:t>
              </a:r>
            </a:p>
            <a:p>
              <a:pPr>
                <a:lnSpc>
                  <a:spcPts val="2880"/>
                </a:lnSpc>
              </a:pPr>
              <a:endParaRPr lang="en-US" sz="2000" dirty="0">
                <a:solidFill>
                  <a:schemeClr val="bg1">
                    <a:lumMod val="50000"/>
                  </a:schemeClr>
                </a:solidFill>
                <a:latin typeface="Lucida Sans" panose="020B0602030504020204" pitchFamily="34" charset="77"/>
              </a:endParaRPr>
            </a:p>
            <a:p>
              <a:pPr marL="518163" lvl="1" indent="-259082">
                <a:lnSpc>
                  <a:spcPts val="2880"/>
                </a:lnSpc>
                <a:buFont typeface="Arial"/>
                <a:buChar char="•"/>
              </a:pPr>
              <a:r>
                <a:rPr lang="en-US" sz="2000" dirty="0">
                  <a:solidFill>
                    <a:schemeClr val="bg1">
                      <a:lumMod val="50000"/>
                    </a:schemeClr>
                  </a:solidFill>
                  <a:latin typeface="Lucida Sans" panose="020B0602030504020204" pitchFamily="34" charset="77"/>
                </a:rPr>
                <a:t>Commercials</a:t>
              </a:r>
            </a:p>
            <a:p>
              <a:pPr marL="518163" lvl="1" indent="-259082">
                <a:lnSpc>
                  <a:spcPts val="2880"/>
                </a:lnSpc>
                <a:buFont typeface="Arial"/>
                <a:buChar char="•"/>
              </a:pPr>
              <a:r>
                <a:rPr lang="en-US" sz="2000" dirty="0">
                  <a:solidFill>
                    <a:schemeClr val="bg1">
                      <a:lumMod val="50000"/>
                    </a:schemeClr>
                  </a:solidFill>
                  <a:latin typeface="Lucida Sans" panose="020B0602030504020204" pitchFamily="34" charset="77"/>
                </a:rPr>
                <a:t>Interactive online components</a:t>
              </a:r>
            </a:p>
            <a:p>
              <a:pPr marL="518163" lvl="1" indent="-259082">
                <a:lnSpc>
                  <a:spcPts val="2880"/>
                </a:lnSpc>
                <a:buFont typeface="Arial"/>
                <a:buChar char="•"/>
              </a:pPr>
              <a:r>
                <a:rPr lang="en-US" sz="2000" dirty="0">
                  <a:solidFill>
                    <a:schemeClr val="bg1">
                      <a:lumMod val="50000"/>
                    </a:schemeClr>
                  </a:solidFill>
                  <a:latin typeface="Lucida Sans" panose="020B0602030504020204" pitchFamily="34" charset="77"/>
                </a:rPr>
                <a:t>Social media element using #</a:t>
              </a:r>
              <a:r>
                <a:rPr lang="en-US" sz="2000" dirty="0" err="1">
                  <a:solidFill>
                    <a:schemeClr val="bg1">
                      <a:lumMod val="50000"/>
                    </a:schemeClr>
                  </a:solidFill>
                  <a:latin typeface="Lucida Sans" panose="020B0602030504020204" pitchFamily="34" charset="77"/>
                </a:rPr>
                <a:t>CokeCaravan</a:t>
              </a:r>
              <a:r>
                <a:rPr lang="en-US" sz="2000" dirty="0">
                  <a:solidFill>
                    <a:schemeClr val="bg1">
                      <a:lumMod val="50000"/>
                    </a:schemeClr>
                  </a:solidFill>
                  <a:latin typeface="Lucida Sans" panose="020B0602030504020204" pitchFamily="34" charset="77"/>
                </a:rPr>
                <a:t> hashtag</a:t>
              </a:r>
            </a:p>
            <a:p>
              <a:pPr marL="518163" lvl="1" indent="-259082">
                <a:lnSpc>
                  <a:spcPts val="2880"/>
                </a:lnSpc>
                <a:buFont typeface="Arial"/>
                <a:buChar char="•"/>
              </a:pPr>
              <a:r>
                <a:rPr lang="en-US" sz="2000" dirty="0">
                  <a:solidFill>
                    <a:schemeClr val="bg1">
                      <a:lumMod val="50000"/>
                    </a:schemeClr>
                  </a:solidFill>
                  <a:latin typeface="Lucida Sans" panose="020B0602030504020204" pitchFamily="34" charset="77"/>
                </a:rPr>
                <a:t>Personalized gifts in the Coca-Cola </a:t>
              </a:r>
              <a:r>
                <a:rPr lang="en-US" sz="2000" u="sng" dirty="0">
                  <a:solidFill>
                    <a:schemeClr val="tx2"/>
                  </a:solidFill>
                  <a:latin typeface="Lucida Sans" panose="020B0602030504020204" pitchFamily="34" charset="77"/>
                  <a:hlinkClick r:id="rId4" tooltip="https://us.coca-cola.com/store/?mc_id=se_ko_cli_goog_201991&amp;gclid=Cj0KCQiAkMGcBhCSARIsAIW6d0CnYnlXewXRCVYZWd_Q9AbraR9XgRsdiA2jUPmV8e5DU8gBDYGddLIaAsOJEALw_wcB&amp;gclsrc=aw.ds">
                    <a:extLst>
                      <a:ext uri="{A12FA001-AC4F-418D-AE19-62706E023703}">
                        <ahyp:hlinkClr xmlns:ahyp="http://schemas.microsoft.com/office/drawing/2018/hyperlinkcolor" val="tx"/>
                      </a:ext>
                    </a:extLst>
                  </a:hlinkClick>
                </a:rPr>
                <a:t>online store</a:t>
              </a:r>
            </a:p>
            <a:p>
              <a:pPr marL="518163" lvl="1" indent="-259082">
                <a:lnSpc>
                  <a:spcPts val="2880"/>
                </a:lnSpc>
                <a:buFont typeface="Arial"/>
                <a:buChar char="•"/>
              </a:pPr>
              <a:r>
                <a:rPr lang="en-US" sz="2000" dirty="0">
                  <a:solidFill>
                    <a:schemeClr val="bg1">
                      <a:lumMod val="50000"/>
                    </a:schemeClr>
                  </a:solidFill>
                  <a:latin typeface="Lucida Sans" panose="020B0602030504020204" pitchFamily="34" charset="77"/>
                </a:rPr>
                <a:t>Holiday packaging </a:t>
              </a:r>
            </a:p>
            <a:p>
              <a:pPr marL="518163" lvl="1" indent="-259082">
                <a:lnSpc>
                  <a:spcPts val="2880"/>
                </a:lnSpc>
                <a:buFont typeface="Arial"/>
                <a:buChar char="•"/>
              </a:pPr>
              <a:r>
                <a:rPr lang="en-US" sz="2000" dirty="0">
                  <a:solidFill>
                    <a:schemeClr val="bg1">
                      <a:lumMod val="50000"/>
                    </a:schemeClr>
                  </a:solidFill>
                  <a:latin typeface="Lucida Sans" panose="020B0602030504020204" pitchFamily="34" charset="77"/>
                </a:rPr>
                <a:t>Recipes on the Coca-Cola </a:t>
              </a:r>
              <a:r>
                <a:rPr lang="en-US" sz="2000" u="sng" dirty="0">
                  <a:solidFill>
                    <a:schemeClr val="tx2"/>
                  </a:solidFill>
                  <a:latin typeface="Lucida Sans" panose="020B0602030504020204" pitchFamily="34" charset="77"/>
                  <a:hlinkClick r:id="rId5" tooltip="https://us.coca-cola.com/holiday/coke-holiday-recipes?mc_id=se_ko_cli_goog_201991&amp;gclid=Cj0KCQiAkMGcBhCSARIsAIW6d0DHPapejDgEaonZwbh8V3NMwcvsEMhOvEJuctCdco5mJMvjFx89GMQaApZBEALw_wcB&amp;gclsrc=aw.ds">
                    <a:extLst>
                      <a:ext uri="{A12FA001-AC4F-418D-AE19-62706E023703}">
                        <ahyp:hlinkClr xmlns:ahyp="http://schemas.microsoft.com/office/drawing/2018/hyperlinkcolor" val="tx"/>
                      </a:ext>
                    </a:extLst>
                  </a:hlinkClick>
                </a:rPr>
                <a:t>website</a:t>
              </a:r>
              <a:r>
                <a:rPr lang="en-US" sz="2000" dirty="0">
                  <a:solidFill>
                    <a:schemeClr val="tx2"/>
                  </a:solidFill>
                  <a:latin typeface="Lucida Sans" panose="020B0602030504020204" pitchFamily="34" charset="77"/>
                </a:rPr>
                <a:t> </a:t>
              </a:r>
            </a:p>
          </p:txBody>
        </p:sp>
      </p:grpSp>
      <p:sp>
        <p:nvSpPr>
          <p:cNvPr id="7" name="Freeform 7"/>
          <p:cNvSpPr/>
          <p:nvPr/>
        </p:nvSpPr>
        <p:spPr>
          <a:xfrm>
            <a:off x="12466109" y="1125411"/>
            <a:ext cx="4037980" cy="8036178"/>
          </a:xfrm>
          <a:custGeom>
            <a:avLst/>
            <a:gdLst/>
            <a:ahLst/>
            <a:cxnLst/>
            <a:rect l="l" t="t" r="r" b="b"/>
            <a:pathLst>
              <a:path w="4037980" h="8036178">
                <a:moveTo>
                  <a:pt x="0" y="0"/>
                </a:moveTo>
                <a:lnTo>
                  <a:pt x="4037980" y="0"/>
                </a:lnTo>
                <a:lnTo>
                  <a:pt x="4037980" y="8036178"/>
                </a:lnTo>
                <a:lnTo>
                  <a:pt x="0" y="8036178"/>
                </a:lnTo>
                <a:lnTo>
                  <a:pt x="0" y="0"/>
                </a:lnTo>
                <a:close/>
              </a:path>
            </a:pathLst>
          </a:custGeom>
          <a:blipFill>
            <a:blip r:embed="rId6"/>
            <a:stretch>
              <a:fillRect/>
            </a:stretch>
          </a:blipFill>
        </p:spPr>
        <p:txBody>
          <a:bodyPr/>
          <a:lstStyle/>
          <a:p>
            <a:endParaRPr lang="en-US"/>
          </a:p>
        </p:txBody>
      </p:sp>
      <p:sp>
        <p:nvSpPr>
          <p:cNvPr id="8" name="Freeform 8"/>
          <p:cNvSpPr/>
          <p:nvPr/>
        </p:nvSpPr>
        <p:spPr>
          <a:xfrm>
            <a:off x="17259300" y="9543199"/>
            <a:ext cx="937787" cy="612149"/>
          </a:xfrm>
          <a:custGeom>
            <a:avLst/>
            <a:gdLst/>
            <a:ahLst/>
            <a:cxnLst/>
            <a:rect l="l" t="t" r="r" b="b"/>
            <a:pathLst>
              <a:path w="937787" h="612149">
                <a:moveTo>
                  <a:pt x="0" y="0"/>
                </a:moveTo>
                <a:lnTo>
                  <a:pt x="937787" y="0"/>
                </a:lnTo>
                <a:lnTo>
                  <a:pt x="937787" y="612149"/>
                </a:lnTo>
                <a:lnTo>
                  <a:pt x="0" y="612149"/>
                </a:lnTo>
                <a:lnTo>
                  <a:pt x="0" y="0"/>
                </a:lnTo>
                <a:close/>
              </a:path>
            </a:pathLst>
          </a:custGeom>
          <a:blipFill>
            <a:blip r:embed="rId7"/>
            <a:stretch>
              <a:fillRect/>
            </a:stretch>
          </a:blipFill>
        </p:spPr>
        <p:txBody>
          <a:bodyPr/>
          <a:lstStyle/>
          <a:p>
            <a:endParaRPr lang="en-US"/>
          </a:p>
        </p:txBody>
      </p:sp>
      <p:sp>
        <p:nvSpPr>
          <p:cNvPr id="9" name="Freeform 9"/>
          <p:cNvSpPr/>
          <p:nvPr/>
        </p:nvSpPr>
        <p:spPr>
          <a:xfrm flipH="1">
            <a:off x="12891503" y="-959473"/>
            <a:ext cx="6277061" cy="7031331"/>
          </a:xfrm>
          <a:custGeom>
            <a:avLst/>
            <a:gdLst/>
            <a:ahLst/>
            <a:cxnLst/>
            <a:rect l="l" t="t" r="r" b="b"/>
            <a:pathLst>
              <a:path w="6277061" h="7031331">
                <a:moveTo>
                  <a:pt x="6277061" y="0"/>
                </a:moveTo>
                <a:lnTo>
                  <a:pt x="0" y="0"/>
                </a:lnTo>
                <a:lnTo>
                  <a:pt x="0" y="7031331"/>
                </a:lnTo>
                <a:lnTo>
                  <a:pt x="6277061" y="7031331"/>
                </a:lnTo>
                <a:lnTo>
                  <a:pt x="6277061" y="0"/>
                </a:lnTo>
                <a:close/>
              </a:path>
            </a:pathLst>
          </a:custGeom>
          <a:blipFill>
            <a:blip r:embed="rId2">
              <a:alphaModFix amt="31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8">
            <a:extLst>
              <a:ext uri="{FF2B5EF4-FFF2-40B4-BE49-F238E27FC236}">
                <a16:creationId xmlns:a16="http://schemas.microsoft.com/office/drawing/2014/main" id="{D66C3089-0CED-4BCD-B2A5-E45F0C07B797}"/>
              </a:ext>
            </a:extLst>
          </p:cNvPr>
          <p:cNvSpPr txBox="1"/>
          <p:nvPr/>
        </p:nvSpPr>
        <p:spPr>
          <a:xfrm>
            <a:off x="10744200" y="9849273"/>
            <a:ext cx="2904306" cy="244682"/>
          </a:xfrm>
          <a:prstGeom prst="rect">
            <a:avLst/>
          </a:prstGeom>
        </p:spPr>
        <p:txBody>
          <a:bodyPr lIns="0" tIns="0" rIns="0" bIns="0" rtlCol="0" anchor="t">
            <a:spAutoFit/>
          </a:bodyPr>
          <a:lstStyle/>
          <a:p>
            <a:pPr>
              <a:lnSpc>
                <a:spcPts val="2240"/>
              </a:lnSpc>
            </a:pPr>
            <a:r>
              <a:rPr lang="en-US" sz="1000" dirty="0">
                <a:solidFill>
                  <a:srgbClr val="FFFFFF"/>
                </a:solidFill>
                <a:latin typeface="Canva Sans Italics"/>
              </a:rPr>
              <a:t>Image Via Coca-Cola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3EEF4"/>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1B2C51"/>
            </a:solidFill>
          </p:spPr>
          <p:txBody>
            <a:bodyPr/>
            <a:lstStyle/>
            <a:p>
              <a:endParaRPr lang="en-US"/>
            </a:p>
          </p:txBody>
        </p:sp>
        <p:sp>
          <p:nvSpPr>
            <p:cNvPr id="4" name="TextBox 4"/>
            <p:cNvSpPr txBox="1"/>
            <p:nvPr/>
          </p:nvSpPr>
          <p:spPr>
            <a:xfrm>
              <a:off x="0" y="0"/>
              <a:ext cx="4816593" cy="2709333"/>
            </a:xfrm>
            <a:prstGeom prst="rect">
              <a:avLst/>
            </a:prstGeom>
          </p:spPr>
          <p:txBody>
            <a:bodyPr lIns="50800" tIns="50800" rIns="50800" bIns="50800" rtlCol="0" anchor="ctr"/>
            <a:lstStyle/>
            <a:p>
              <a:pPr algn="ctr">
                <a:lnSpc>
                  <a:spcPts val="2759"/>
                </a:lnSpc>
              </a:pPr>
              <a:endParaRPr/>
            </a:p>
          </p:txBody>
        </p:sp>
      </p:grpSp>
      <p:sp>
        <p:nvSpPr>
          <p:cNvPr id="5" name="Freeform 5"/>
          <p:cNvSpPr/>
          <p:nvPr/>
        </p:nvSpPr>
        <p:spPr>
          <a:xfrm>
            <a:off x="0" y="5892626"/>
            <a:ext cx="4745258" cy="4662216"/>
          </a:xfrm>
          <a:custGeom>
            <a:avLst/>
            <a:gdLst/>
            <a:ahLst/>
            <a:cxnLst/>
            <a:rect l="l" t="t" r="r" b="b"/>
            <a:pathLst>
              <a:path w="4745258" h="4662216">
                <a:moveTo>
                  <a:pt x="0" y="0"/>
                </a:moveTo>
                <a:lnTo>
                  <a:pt x="4745258" y="0"/>
                </a:lnTo>
                <a:lnTo>
                  <a:pt x="4745258" y="4662215"/>
                </a:lnTo>
                <a:lnTo>
                  <a:pt x="0" y="4662215"/>
                </a:lnTo>
                <a:lnTo>
                  <a:pt x="0" y="0"/>
                </a:lnTo>
                <a:close/>
              </a:path>
            </a:pathLst>
          </a:custGeom>
          <a:blipFill>
            <a:blip r:embed="rId2">
              <a:alphaModFix amt="29000"/>
            </a:blip>
            <a:stretch>
              <a:fillRect/>
            </a:stretch>
          </a:blipFill>
        </p:spPr>
        <p:txBody>
          <a:bodyPr/>
          <a:lstStyle/>
          <a:p>
            <a:endParaRPr lang="en-US"/>
          </a:p>
        </p:txBody>
      </p:sp>
      <p:sp>
        <p:nvSpPr>
          <p:cNvPr id="6" name="TextBox 6"/>
          <p:cNvSpPr txBox="1"/>
          <p:nvPr/>
        </p:nvSpPr>
        <p:spPr>
          <a:xfrm>
            <a:off x="8102931" y="1555745"/>
            <a:ext cx="9156369" cy="7415530"/>
          </a:xfrm>
          <a:prstGeom prst="rect">
            <a:avLst/>
          </a:prstGeom>
        </p:spPr>
        <p:txBody>
          <a:bodyPr lIns="0" tIns="0" rIns="0" bIns="0" rtlCol="0" anchor="t">
            <a:spAutoFit/>
          </a:bodyPr>
          <a:lstStyle/>
          <a:p>
            <a:pPr>
              <a:lnSpc>
                <a:spcPts val="3919"/>
              </a:lnSpc>
            </a:pPr>
            <a:r>
              <a:rPr lang="en-US" sz="2400" dirty="0">
                <a:solidFill>
                  <a:srgbClr val="C7EBFF"/>
                </a:solidFill>
                <a:latin typeface="Lucida Sans" panose="020B0602030504020204" pitchFamily="34" charset="77"/>
              </a:rPr>
              <a:t>During the holiday season, businesses engage in different marketing strategies designed to boost brand awareness and increase sales:</a:t>
            </a:r>
          </a:p>
          <a:p>
            <a:pPr>
              <a:lnSpc>
                <a:spcPts val="3919"/>
              </a:lnSpc>
            </a:pPr>
            <a:endParaRPr lang="en-US" sz="2400" dirty="0">
              <a:solidFill>
                <a:srgbClr val="C7EBFF"/>
              </a:solidFill>
              <a:latin typeface="Lucida Sans" panose="020B0602030504020204" pitchFamily="34" charset="77"/>
            </a:endParaRPr>
          </a:p>
          <a:p>
            <a:pPr marL="604519" lvl="1" indent="-302260">
              <a:lnSpc>
                <a:spcPts val="3919"/>
              </a:lnSpc>
              <a:buFont typeface="Arial"/>
              <a:buChar char="•"/>
            </a:pPr>
            <a:r>
              <a:rPr lang="en-US" sz="2400" dirty="0">
                <a:solidFill>
                  <a:srgbClr val="C7EBFF"/>
                </a:solidFill>
                <a:latin typeface="Lucida Sans" panose="020B0602030504020204" pitchFamily="34" charset="77"/>
              </a:rPr>
              <a:t>Sharing season-related marketing content</a:t>
            </a:r>
          </a:p>
          <a:p>
            <a:pPr marL="604519" lvl="1" indent="-302260">
              <a:lnSpc>
                <a:spcPts val="3919"/>
              </a:lnSpc>
              <a:buFont typeface="Arial"/>
              <a:buChar char="•"/>
            </a:pPr>
            <a:r>
              <a:rPr lang="en-US" sz="2400" dirty="0">
                <a:solidFill>
                  <a:srgbClr val="C7EBFF"/>
                </a:solidFill>
                <a:latin typeface="Lucida Sans" panose="020B0602030504020204" pitchFamily="34" charset="77"/>
              </a:rPr>
              <a:t>Rolling out seasonal product packaging</a:t>
            </a:r>
          </a:p>
          <a:p>
            <a:pPr marL="604519" lvl="1" indent="-302260">
              <a:lnSpc>
                <a:spcPts val="3919"/>
              </a:lnSpc>
              <a:buFont typeface="Arial"/>
              <a:buChar char="•"/>
            </a:pPr>
            <a:r>
              <a:rPr lang="en-US" sz="2400" dirty="0">
                <a:solidFill>
                  <a:srgbClr val="C7EBFF"/>
                </a:solidFill>
                <a:latin typeface="Lucida Sans" panose="020B0602030504020204" pitchFamily="34" charset="77"/>
              </a:rPr>
              <a:t>Offering limited edition products</a:t>
            </a:r>
          </a:p>
          <a:p>
            <a:pPr marL="604519" lvl="1" indent="-302260">
              <a:lnSpc>
                <a:spcPts val="3919"/>
              </a:lnSpc>
              <a:buFont typeface="Arial"/>
              <a:buChar char="•"/>
            </a:pPr>
            <a:r>
              <a:rPr lang="en-US" sz="2400" dirty="0">
                <a:solidFill>
                  <a:srgbClr val="C7EBFF"/>
                </a:solidFill>
                <a:latin typeface="Lucida Sans" panose="020B0602030504020204" pitchFamily="34" charset="77"/>
              </a:rPr>
              <a:t>Holding themed contests</a:t>
            </a:r>
          </a:p>
          <a:p>
            <a:pPr marL="604519" lvl="1" indent="-302260">
              <a:lnSpc>
                <a:spcPts val="3919"/>
              </a:lnSpc>
              <a:buFont typeface="Arial"/>
              <a:buChar char="•"/>
            </a:pPr>
            <a:r>
              <a:rPr lang="en-US" sz="2400" dirty="0">
                <a:solidFill>
                  <a:srgbClr val="C7EBFF"/>
                </a:solidFill>
                <a:latin typeface="Lucida Sans" panose="020B0602030504020204" pitchFamily="34" charset="77"/>
              </a:rPr>
              <a:t>Offering promotional discounts</a:t>
            </a:r>
          </a:p>
          <a:p>
            <a:pPr marL="604519" lvl="1" indent="-302260">
              <a:lnSpc>
                <a:spcPts val="3919"/>
              </a:lnSpc>
              <a:buFont typeface="Arial"/>
              <a:buChar char="•"/>
            </a:pPr>
            <a:r>
              <a:rPr lang="en-US" sz="2400" dirty="0">
                <a:solidFill>
                  <a:srgbClr val="C7EBFF"/>
                </a:solidFill>
                <a:latin typeface="Lucida Sans" panose="020B0602030504020204" pitchFamily="34" charset="77"/>
              </a:rPr>
              <a:t>Running time-limited sales</a:t>
            </a:r>
          </a:p>
          <a:p>
            <a:pPr marL="604519" lvl="1" indent="-302260">
              <a:lnSpc>
                <a:spcPts val="3919"/>
              </a:lnSpc>
              <a:buFont typeface="Arial"/>
              <a:buChar char="•"/>
            </a:pPr>
            <a:r>
              <a:rPr lang="en-US" sz="2400" dirty="0">
                <a:solidFill>
                  <a:srgbClr val="C7EBFF"/>
                </a:solidFill>
                <a:latin typeface="Lucida Sans" panose="020B0602030504020204" pitchFamily="34" charset="77"/>
              </a:rPr>
              <a:t>Creating gift guides</a:t>
            </a:r>
          </a:p>
          <a:p>
            <a:pPr marL="604519" lvl="1" indent="-302260">
              <a:lnSpc>
                <a:spcPts val="3919"/>
              </a:lnSpc>
              <a:buFont typeface="Arial"/>
              <a:buChar char="•"/>
            </a:pPr>
            <a:r>
              <a:rPr lang="en-US" sz="2400" dirty="0">
                <a:solidFill>
                  <a:srgbClr val="C7EBFF"/>
                </a:solidFill>
                <a:latin typeface="Lucida Sans" panose="020B0602030504020204" pitchFamily="34" charset="77"/>
              </a:rPr>
              <a:t>Offering freebies</a:t>
            </a:r>
          </a:p>
          <a:p>
            <a:pPr marL="604519" lvl="1" indent="-302260">
              <a:lnSpc>
                <a:spcPts val="3919"/>
              </a:lnSpc>
              <a:buFont typeface="Arial"/>
              <a:buChar char="•"/>
            </a:pPr>
            <a:r>
              <a:rPr lang="en-US" sz="2400" dirty="0">
                <a:solidFill>
                  <a:srgbClr val="C7EBFF"/>
                </a:solidFill>
                <a:latin typeface="Lucida Sans" panose="020B0602030504020204" pitchFamily="34" charset="77"/>
              </a:rPr>
              <a:t>Running referral discounts</a:t>
            </a:r>
          </a:p>
          <a:p>
            <a:pPr marL="604519" lvl="1" indent="-302260">
              <a:lnSpc>
                <a:spcPts val="3919"/>
              </a:lnSpc>
              <a:buFont typeface="Arial"/>
              <a:buChar char="•"/>
            </a:pPr>
            <a:r>
              <a:rPr lang="en-US" sz="2400" dirty="0">
                <a:solidFill>
                  <a:srgbClr val="C7EBFF"/>
                </a:solidFill>
                <a:latin typeface="Lucida Sans" panose="020B0602030504020204" pitchFamily="34" charset="77"/>
              </a:rPr>
              <a:t>Creating virtual reality content</a:t>
            </a:r>
          </a:p>
          <a:p>
            <a:pPr>
              <a:lnSpc>
                <a:spcPts val="3919"/>
              </a:lnSpc>
            </a:pPr>
            <a:endParaRPr lang="en-US" sz="2400" dirty="0">
              <a:solidFill>
                <a:srgbClr val="C7EBFF"/>
              </a:solidFill>
              <a:latin typeface="Lucida Sans" panose="020B0602030504020204" pitchFamily="34" charset="77"/>
            </a:endParaRPr>
          </a:p>
        </p:txBody>
      </p:sp>
      <p:sp>
        <p:nvSpPr>
          <p:cNvPr id="7" name="TextBox 7"/>
          <p:cNvSpPr txBox="1"/>
          <p:nvPr/>
        </p:nvSpPr>
        <p:spPr>
          <a:xfrm>
            <a:off x="1040732" y="1930003"/>
            <a:ext cx="8641434" cy="3962623"/>
          </a:xfrm>
          <a:prstGeom prst="rect">
            <a:avLst/>
          </a:prstGeom>
        </p:spPr>
        <p:txBody>
          <a:bodyPr lIns="0" tIns="0" rIns="0" bIns="0" rtlCol="0" anchor="t">
            <a:spAutoFit/>
          </a:bodyPr>
          <a:lstStyle/>
          <a:p>
            <a:pPr>
              <a:lnSpc>
                <a:spcPts val="10260"/>
              </a:lnSpc>
            </a:pPr>
            <a:r>
              <a:rPr lang="en-US" sz="9000" b="1" dirty="0">
                <a:solidFill>
                  <a:schemeClr val="accent6"/>
                </a:solidFill>
                <a:effectLst>
                  <a:outerShdw blurRad="38100" dist="38100" dir="2700000" algn="tl">
                    <a:srgbClr val="000000">
                      <a:alpha val="43137"/>
                    </a:srgbClr>
                  </a:outerShdw>
                </a:effectLst>
                <a:latin typeface="Bodoni MT" panose="02070603080606020203" pitchFamily="18" charset="77"/>
              </a:rPr>
              <a:t>Seasonal Marketing Strategies</a:t>
            </a:r>
          </a:p>
        </p:txBody>
      </p:sp>
      <p:sp>
        <p:nvSpPr>
          <p:cNvPr id="8" name="Freeform 8"/>
          <p:cNvSpPr/>
          <p:nvPr/>
        </p:nvSpPr>
        <p:spPr>
          <a:xfrm>
            <a:off x="226901" y="9543199"/>
            <a:ext cx="937787" cy="612149"/>
          </a:xfrm>
          <a:custGeom>
            <a:avLst/>
            <a:gdLst/>
            <a:ahLst/>
            <a:cxnLst/>
            <a:rect l="l" t="t" r="r" b="b"/>
            <a:pathLst>
              <a:path w="937787" h="612149">
                <a:moveTo>
                  <a:pt x="0" y="0"/>
                </a:moveTo>
                <a:lnTo>
                  <a:pt x="937787" y="0"/>
                </a:lnTo>
                <a:lnTo>
                  <a:pt x="937787" y="612149"/>
                </a:lnTo>
                <a:lnTo>
                  <a:pt x="0" y="612149"/>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B2C51"/>
        </a:solidFill>
        <a:effectLst/>
      </p:bgPr>
    </p:bg>
    <p:spTree>
      <p:nvGrpSpPr>
        <p:cNvPr id="1" name=""/>
        <p:cNvGrpSpPr/>
        <p:nvPr/>
      </p:nvGrpSpPr>
      <p:grpSpPr>
        <a:xfrm>
          <a:off x="0" y="0"/>
          <a:ext cx="0" cy="0"/>
          <a:chOff x="0" y="0"/>
          <a:chExt cx="0" cy="0"/>
        </a:xfrm>
      </p:grpSpPr>
      <p:sp>
        <p:nvSpPr>
          <p:cNvPr id="2" name="AutoShape 2"/>
          <p:cNvSpPr/>
          <p:nvPr/>
        </p:nvSpPr>
        <p:spPr>
          <a:xfrm>
            <a:off x="7816644" y="0"/>
            <a:ext cx="10471356" cy="10287000"/>
          </a:xfrm>
          <a:prstGeom prst="rect">
            <a:avLst/>
          </a:prstGeom>
          <a:solidFill>
            <a:srgbClr val="F8F8F8"/>
          </a:solidFill>
        </p:spPr>
        <p:txBody>
          <a:bodyPr/>
          <a:lstStyle/>
          <a:p>
            <a:endParaRPr lang="en-US"/>
          </a:p>
        </p:txBody>
      </p:sp>
      <p:sp>
        <p:nvSpPr>
          <p:cNvPr id="3" name="Freeform 3"/>
          <p:cNvSpPr/>
          <p:nvPr/>
        </p:nvSpPr>
        <p:spPr>
          <a:xfrm>
            <a:off x="-749009" y="-1133044"/>
            <a:ext cx="6277061" cy="7031331"/>
          </a:xfrm>
          <a:custGeom>
            <a:avLst/>
            <a:gdLst/>
            <a:ahLst/>
            <a:cxnLst/>
            <a:rect l="l" t="t" r="r" b="b"/>
            <a:pathLst>
              <a:path w="6277061" h="7031331">
                <a:moveTo>
                  <a:pt x="0" y="0"/>
                </a:moveTo>
                <a:lnTo>
                  <a:pt x="6277060" y="0"/>
                </a:lnTo>
                <a:lnTo>
                  <a:pt x="6277060" y="7031330"/>
                </a:lnTo>
                <a:lnTo>
                  <a:pt x="0" y="7031330"/>
                </a:lnTo>
                <a:lnTo>
                  <a:pt x="0" y="0"/>
                </a:lnTo>
                <a:close/>
              </a:path>
            </a:pathLst>
          </a:custGeom>
          <a:blipFill>
            <a:blip r:embed="rId2">
              <a:alphaModFix amt="31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8727891" y="3048731"/>
            <a:ext cx="8648861" cy="4203302"/>
            <a:chOff x="0" y="0"/>
            <a:chExt cx="11531815" cy="5604403"/>
          </a:xfrm>
        </p:grpSpPr>
        <p:sp>
          <p:nvSpPr>
            <p:cNvPr id="5" name="TextBox 5"/>
            <p:cNvSpPr txBox="1"/>
            <p:nvPr/>
          </p:nvSpPr>
          <p:spPr>
            <a:xfrm>
              <a:off x="0" y="0"/>
              <a:ext cx="11531815" cy="2626189"/>
            </a:xfrm>
            <a:prstGeom prst="rect">
              <a:avLst/>
            </a:prstGeom>
          </p:spPr>
          <p:txBody>
            <a:bodyPr lIns="0" tIns="0" rIns="0" bIns="0" rtlCol="0" anchor="t">
              <a:spAutoFit/>
            </a:bodyPr>
            <a:lstStyle/>
            <a:p>
              <a:r>
                <a:rPr lang="en-US" sz="2000" b="1" dirty="0">
                  <a:solidFill>
                    <a:schemeClr val="accent6"/>
                  </a:solidFill>
                  <a:latin typeface="Lucida Sans" panose="020B0602030504020204" pitchFamily="34" charset="77"/>
                </a:rPr>
                <a:t>DIGITAL MARKETING: APP</a:t>
              </a:r>
            </a:p>
            <a:p>
              <a:r>
                <a:rPr lang="en-US" sz="7199" b="1" dirty="0">
                  <a:solidFill>
                    <a:schemeClr val="bg1">
                      <a:lumMod val="50000"/>
                    </a:schemeClr>
                  </a:solidFill>
                  <a:latin typeface="Bodoni MT" panose="02070603080606020203" pitchFamily="18" charset="77"/>
                </a:rPr>
                <a:t>Coca-Cola</a:t>
              </a:r>
            </a:p>
            <a:p>
              <a:r>
                <a:rPr lang="en-US" sz="3600" b="1" dirty="0">
                  <a:solidFill>
                    <a:schemeClr val="bg1">
                      <a:lumMod val="50000"/>
                    </a:schemeClr>
                  </a:solidFill>
                  <a:latin typeface="Bodoni MT" panose="02070603080606020203" pitchFamily="18" charset="77"/>
                </a:rPr>
                <a:t>“The World Needs More </a:t>
              </a:r>
              <a:r>
                <a:rPr lang="en-US" sz="3600" b="1" dirty="0" err="1">
                  <a:solidFill>
                    <a:schemeClr val="bg1">
                      <a:lumMod val="50000"/>
                    </a:schemeClr>
                  </a:solidFill>
                  <a:latin typeface="Bodoni MT" panose="02070603080606020203" pitchFamily="18" charset="77"/>
                </a:rPr>
                <a:t>Santas</a:t>
              </a:r>
              <a:r>
                <a:rPr lang="en-US" sz="3600" b="1" dirty="0">
                  <a:solidFill>
                    <a:schemeClr val="bg1">
                      <a:lumMod val="50000"/>
                    </a:schemeClr>
                  </a:solidFill>
                  <a:latin typeface="Bodoni MT" panose="02070603080606020203" pitchFamily="18" charset="77"/>
                </a:rPr>
                <a:t>”</a:t>
              </a:r>
            </a:p>
          </p:txBody>
        </p:sp>
        <p:sp>
          <p:nvSpPr>
            <p:cNvPr id="6" name="TextBox 6"/>
            <p:cNvSpPr txBox="1"/>
            <p:nvPr/>
          </p:nvSpPr>
          <p:spPr>
            <a:xfrm>
              <a:off x="0" y="3173052"/>
              <a:ext cx="11531815" cy="2431351"/>
            </a:xfrm>
            <a:prstGeom prst="rect">
              <a:avLst/>
            </a:prstGeom>
          </p:spPr>
          <p:txBody>
            <a:bodyPr lIns="0" tIns="0" rIns="0" bIns="0" rtlCol="0" anchor="t">
              <a:spAutoFit/>
            </a:bodyPr>
            <a:lstStyle/>
            <a:p>
              <a:pPr>
                <a:lnSpc>
                  <a:spcPts val="2880"/>
                </a:lnSpc>
              </a:pPr>
              <a:r>
                <a:rPr lang="en-US" sz="2000" dirty="0">
                  <a:solidFill>
                    <a:schemeClr val="bg1">
                      <a:lumMod val="50000"/>
                    </a:schemeClr>
                  </a:solidFill>
                  <a:latin typeface="Lucida Sans" panose="020B0602030504020204" pitchFamily="34" charset="77"/>
                </a:rPr>
                <a:t>In 2023 Coca-Cola released an app that determines a user’s “inner Santa” type, generating an illustration that can be shared on social media. Users can also use this app to enter a sweepstakes, where the grand prize is a trip to Rovaniemi, Finland — the “official” hometown of Santa Claus.</a:t>
              </a:r>
            </a:p>
          </p:txBody>
        </p:sp>
      </p:grpSp>
      <p:sp>
        <p:nvSpPr>
          <p:cNvPr id="7" name="Freeform 7"/>
          <p:cNvSpPr/>
          <p:nvPr/>
        </p:nvSpPr>
        <p:spPr>
          <a:xfrm flipH="1">
            <a:off x="12891503" y="-959473"/>
            <a:ext cx="6277061" cy="7031331"/>
          </a:xfrm>
          <a:custGeom>
            <a:avLst/>
            <a:gdLst/>
            <a:ahLst/>
            <a:cxnLst/>
            <a:rect l="l" t="t" r="r" b="b"/>
            <a:pathLst>
              <a:path w="6277061" h="7031331">
                <a:moveTo>
                  <a:pt x="6277061" y="0"/>
                </a:moveTo>
                <a:lnTo>
                  <a:pt x="0" y="0"/>
                </a:lnTo>
                <a:lnTo>
                  <a:pt x="0" y="7031331"/>
                </a:lnTo>
                <a:lnTo>
                  <a:pt x="6277061" y="7031331"/>
                </a:lnTo>
                <a:lnTo>
                  <a:pt x="6277061" y="0"/>
                </a:lnTo>
                <a:close/>
              </a:path>
            </a:pathLst>
          </a:custGeom>
          <a:blipFill>
            <a:blip r:embed="rId2">
              <a:alphaModFix amt="31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8" name="Group 8"/>
          <p:cNvGrpSpPr>
            <a:grpSpLocks noChangeAspect="1"/>
          </p:cNvGrpSpPr>
          <p:nvPr/>
        </p:nvGrpSpPr>
        <p:grpSpPr>
          <a:xfrm>
            <a:off x="1889816" y="915039"/>
            <a:ext cx="4274039" cy="8456921"/>
            <a:chOff x="0" y="0"/>
            <a:chExt cx="2620010" cy="5184140"/>
          </a:xfrm>
        </p:grpSpPr>
        <p:sp>
          <p:nvSpPr>
            <p:cNvPr id="9" name="Freeform 9"/>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endParaRPr lang="en-US"/>
            </a:p>
          </p:txBody>
        </p:sp>
        <p:sp>
          <p:nvSpPr>
            <p:cNvPr id="10" name="Freeform 10"/>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4"/>
              <a:stretch>
                <a:fillRect t="-68" b="-68"/>
              </a:stretch>
            </a:blipFill>
          </p:spPr>
          <p:txBody>
            <a:bodyPr/>
            <a:lstStyle/>
            <a:p>
              <a:endParaRPr lang="en-US"/>
            </a:p>
          </p:txBody>
        </p:sp>
        <p:sp>
          <p:nvSpPr>
            <p:cNvPr id="11" name="Freeform 11"/>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606060"/>
            </a:solidFill>
          </p:spPr>
          <p:txBody>
            <a:bodyPr/>
            <a:lstStyle/>
            <a:p>
              <a:endParaRPr lang="en-US"/>
            </a:p>
          </p:txBody>
        </p:sp>
        <p:sp>
          <p:nvSpPr>
            <p:cNvPr id="12" name="Freeform 12"/>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606060"/>
            </a:solidFill>
          </p:spPr>
          <p:txBody>
            <a:bodyPr/>
            <a:lstStyle/>
            <a:p>
              <a:endParaRPr lang="en-US"/>
            </a:p>
          </p:txBody>
        </p:sp>
        <p:sp>
          <p:nvSpPr>
            <p:cNvPr id="13" name="Freeform 13"/>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B8B8B8"/>
            </a:solidFill>
          </p:spPr>
          <p:txBody>
            <a:bodyPr/>
            <a:lstStyle/>
            <a:p>
              <a:endParaRPr lang="en-US"/>
            </a:p>
          </p:txBody>
        </p:sp>
        <p:sp>
          <p:nvSpPr>
            <p:cNvPr id="14" name="Freeform 14"/>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B8B8B8"/>
            </a:solidFill>
          </p:spPr>
          <p:txBody>
            <a:bodyPr/>
            <a:lstStyle/>
            <a:p>
              <a:endParaRPr lang="en-US"/>
            </a:p>
          </p:txBody>
        </p:sp>
        <p:sp>
          <p:nvSpPr>
            <p:cNvPr id="15" name="Freeform 15"/>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B8B8B8"/>
            </a:solidFill>
          </p:spPr>
          <p:txBody>
            <a:bodyPr/>
            <a:lstStyle/>
            <a:p>
              <a:endParaRPr lang="en-US"/>
            </a:p>
          </p:txBody>
        </p:sp>
        <p:sp>
          <p:nvSpPr>
            <p:cNvPr id="16" name="Freeform 16"/>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B8B8B8"/>
            </a:solidFill>
          </p:spPr>
          <p:txBody>
            <a:bodyPr/>
            <a:lstStyle/>
            <a:p>
              <a:endParaRPr lang="en-US"/>
            </a:p>
          </p:txBody>
        </p:sp>
        <p:sp>
          <p:nvSpPr>
            <p:cNvPr id="17" name="Freeform 17"/>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E9E9E9"/>
            </a:solidFill>
          </p:spPr>
          <p:txBody>
            <a:bodyPr/>
            <a:lstStyle/>
            <a:p>
              <a:endParaRPr lang="en-US"/>
            </a:p>
          </p:txBody>
        </p:sp>
      </p:grpSp>
      <p:sp>
        <p:nvSpPr>
          <p:cNvPr id="18" name="Freeform 18"/>
          <p:cNvSpPr/>
          <p:nvPr/>
        </p:nvSpPr>
        <p:spPr>
          <a:xfrm>
            <a:off x="17376752" y="9543199"/>
            <a:ext cx="665811" cy="582777"/>
          </a:xfrm>
          <a:custGeom>
            <a:avLst/>
            <a:gdLst/>
            <a:ahLst/>
            <a:cxnLst/>
            <a:rect l="l" t="t" r="r" b="b"/>
            <a:pathLst>
              <a:path w="665811" h="582777">
                <a:moveTo>
                  <a:pt x="0" y="0"/>
                </a:moveTo>
                <a:lnTo>
                  <a:pt x="665812" y="0"/>
                </a:lnTo>
                <a:lnTo>
                  <a:pt x="665812" y="582777"/>
                </a:lnTo>
                <a:lnTo>
                  <a:pt x="0" y="582777"/>
                </a:lnTo>
                <a:lnTo>
                  <a:pt x="0" y="0"/>
                </a:lnTo>
                <a:close/>
              </a:path>
            </a:pathLst>
          </a:custGeom>
          <a:blipFill>
            <a:blip r:embed="rId5"/>
            <a:stretch>
              <a:fillRect/>
            </a:stretch>
          </a:blipFill>
        </p:spPr>
        <p:txBody>
          <a:bodyPr/>
          <a:lstStyle/>
          <a:p>
            <a:endParaRPr lang="en-US"/>
          </a:p>
        </p:txBody>
      </p:sp>
      <p:sp>
        <p:nvSpPr>
          <p:cNvPr id="19" name="TextBox 8">
            <a:extLst>
              <a:ext uri="{FF2B5EF4-FFF2-40B4-BE49-F238E27FC236}">
                <a16:creationId xmlns:a16="http://schemas.microsoft.com/office/drawing/2014/main" id="{7E3F984B-F048-7816-94EE-BC2E17F5CACD}"/>
              </a:ext>
            </a:extLst>
          </p:cNvPr>
          <p:cNvSpPr txBox="1"/>
          <p:nvPr/>
        </p:nvSpPr>
        <p:spPr>
          <a:xfrm>
            <a:off x="6239694" y="9881294"/>
            <a:ext cx="2904306" cy="244682"/>
          </a:xfrm>
          <a:prstGeom prst="rect">
            <a:avLst/>
          </a:prstGeom>
        </p:spPr>
        <p:txBody>
          <a:bodyPr lIns="0" tIns="0" rIns="0" bIns="0" rtlCol="0" anchor="t">
            <a:spAutoFit/>
          </a:bodyPr>
          <a:lstStyle/>
          <a:p>
            <a:pPr>
              <a:lnSpc>
                <a:spcPts val="2240"/>
              </a:lnSpc>
            </a:pPr>
            <a:r>
              <a:rPr lang="en-US" sz="1000" dirty="0">
                <a:solidFill>
                  <a:srgbClr val="FFFFFF"/>
                </a:solidFill>
                <a:latin typeface="Canva Sans Italics"/>
              </a:rPr>
              <a:t>Image Via Coca-Cola</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B2C51"/>
        </a:solidFill>
        <a:effectLst/>
      </p:bgPr>
    </p:bg>
    <p:spTree>
      <p:nvGrpSpPr>
        <p:cNvPr id="1" name=""/>
        <p:cNvGrpSpPr/>
        <p:nvPr/>
      </p:nvGrpSpPr>
      <p:grpSpPr>
        <a:xfrm>
          <a:off x="0" y="0"/>
          <a:ext cx="0" cy="0"/>
          <a:chOff x="0" y="0"/>
          <a:chExt cx="0" cy="0"/>
        </a:xfrm>
      </p:grpSpPr>
      <p:sp>
        <p:nvSpPr>
          <p:cNvPr id="2" name="AutoShape 2"/>
          <p:cNvSpPr/>
          <p:nvPr/>
        </p:nvSpPr>
        <p:spPr>
          <a:xfrm>
            <a:off x="0" y="0"/>
            <a:ext cx="9144000" cy="10287000"/>
          </a:xfrm>
          <a:prstGeom prst="rect">
            <a:avLst/>
          </a:prstGeom>
          <a:solidFill>
            <a:srgbClr val="F8F8F8"/>
          </a:solidFill>
        </p:spPr>
        <p:txBody>
          <a:bodyPr/>
          <a:lstStyle/>
          <a:p>
            <a:endParaRPr lang="en-US"/>
          </a:p>
        </p:txBody>
      </p:sp>
      <p:sp>
        <p:nvSpPr>
          <p:cNvPr id="3" name="Freeform 3"/>
          <p:cNvSpPr/>
          <p:nvPr/>
        </p:nvSpPr>
        <p:spPr>
          <a:xfrm rot="5400000">
            <a:off x="-1238087" y="4861205"/>
            <a:ext cx="6465634" cy="6708829"/>
          </a:xfrm>
          <a:custGeom>
            <a:avLst/>
            <a:gdLst/>
            <a:ahLst/>
            <a:cxnLst/>
            <a:rect l="l" t="t" r="r" b="b"/>
            <a:pathLst>
              <a:path w="6465634" h="6708829">
                <a:moveTo>
                  <a:pt x="0" y="0"/>
                </a:moveTo>
                <a:lnTo>
                  <a:pt x="6465634" y="0"/>
                </a:lnTo>
                <a:lnTo>
                  <a:pt x="6465634" y="6708829"/>
                </a:lnTo>
                <a:lnTo>
                  <a:pt x="0" y="6708829"/>
                </a:lnTo>
                <a:lnTo>
                  <a:pt x="0" y="0"/>
                </a:lnTo>
                <a:close/>
              </a:path>
            </a:pathLst>
          </a:custGeom>
          <a:blipFill>
            <a:blip r:embed="rId2">
              <a:alphaModFix amt="30000"/>
            </a:blip>
            <a:stretch>
              <a:fillRect/>
            </a:stretch>
          </a:blipFill>
        </p:spPr>
        <p:txBody>
          <a:bodyPr/>
          <a:lstStyle/>
          <a:p>
            <a:endParaRPr lang="en-US"/>
          </a:p>
        </p:txBody>
      </p:sp>
      <p:grpSp>
        <p:nvGrpSpPr>
          <p:cNvPr id="4" name="Group 4"/>
          <p:cNvGrpSpPr/>
          <p:nvPr/>
        </p:nvGrpSpPr>
        <p:grpSpPr>
          <a:xfrm>
            <a:off x="1028700" y="2171700"/>
            <a:ext cx="7134619" cy="5452955"/>
            <a:chOff x="0" y="483374"/>
            <a:chExt cx="9512825" cy="7270605"/>
          </a:xfrm>
        </p:grpSpPr>
        <p:sp>
          <p:nvSpPr>
            <p:cNvPr id="5" name="TextBox 5"/>
            <p:cNvSpPr txBox="1"/>
            <p:nvPr/>
          </p:nvSpPr>
          <p:spPr>
            <a:xfrm>
              <a:off x="0" y="483374"/>
              <a:ext cx="9512825" cy="2626189"/>
            </a:xfrm>
            <a:prstGeom prst="rect">
              <a:avLst/>
            </a:prstGeom>
          </p:spPr>
          <p:txBody>
            <a:bodyPr lIns="0" tIns="0" rIns="0" bIns="0" rtlCol="0" anchor="t">
              <a:spAutoFit/>
            </a:bodyPr>
            <a:lstStyle/>
            <a:p>
              <a:r>
                <a:rPr lang="en-US" sz="2000" b="1" dirty="0">
                  <a:solidFill>
                    <a:schemeClr val="accent6"/>
                  </a:solidFill>
                  <a:latin typeface="Lucida Sans" panose="020B0602030504020204" pitchFamily="34" charset="77"/>
                </a:rPr>
                <a:t>MARKETING: GENERATIVE ARTIFICIAL INTELLIGENCE</a:t>
              </a:r>
            </a:p>
            <a:p>
              <a:r>
                <a:rPr lang="en-US" sz="7199" b="1" dirty="0">
                  <a:solidFill>
                    <a:schemeClr val="bg1">
                      <a:lumMod val="50000"/>
                    </a:schemeClr>
                  </a:solidFill>
                  <a:latin typeface="Bodoni MT" panose="02070603080606020203" pitchFamily="18" charset="77"/>
                </a:rPr>
                <a:t>Coca-Cola</a:t>
              </a:r>
            </a:p>
            <a:p>
              <a:r>
                <a:rPr lang="en-US" sz="3600" b="1" dirty="0">
                  <a:solidFill>
                    <a:schemeClr val="bg1">
                      <a:lumMod val="50000"/>
                    </a:schemeClr>
                  </a:solidFill>
                  <a:latin typeface="Bodoni MT" panose="02070603080606020203" pitchFamily="18" charset="77"/>
                </a:rPr>
                <a:t>Create Real Magic Application</a:t>
              </a:r>
            </a:p>
          </p:txBody>
        </p:sp>
        <p:sp>
          <p:nvSpPr>
            <p:cNvPr id="6" name="TextBox 6"/>
            <p:cNvSpPr txBox="1"/>
            <p:nvPr/>
          </p:nvSpPr>
          <p:spPr>
            <a:xfrm>
              <a:off x="0" y="3702528"/>
              <a:ext cx="9512825" cy="4051451"/>
            </a:xfrm>
            <a:prstGeom prst="rect">
              <a:avLst/>
            </a:prstGeom>
          </p:spPr>
          <p:txBody>
            <a:bodyPr lIns="0" tIns="0" rIns="0" bIns="0" rtlCol="0" anchor="t">
              <a:spAutoFit/>
            </a:bodyPr>
            <a:lstStyle/>
            <a:p>
              <a:pPr>
                <a:lnSpc>
                  <a:spcPts val="3000"/>
                </a:lnSpc>
              </a:pPr>
              <a:r>
                <a:rPr lang="en-US" sz="2000" dirty="0">
                  <a:solidFill>
                    <a:schemeClr val="bg1">
                      <a:lumMod val="50000"/>
                    </a:schemeClr>
                  </a:solidFill>
                  <a:latin typeface="Lucida Sans" panose="020B0602030504020204" pitchFamily="34" charset="77"/>
                </a:rPr>
                <a:t>In 2023, Coca-Cola unveiled a web application called </a:t>
              </a:r>
              <a:r>
                <a:rPr lang="en-US" sz="2000" u="sng" dirty="0">
                  <a:solidFill>
                    <a:schemeClr val="tx2"/>
                  </a:solidFill>
                  <a:latin typeface="Lucida Sans" panose="020B0602030504020204" pitchFamily="34" charset="77"/>
                  <a:hlinkClick r:id="rId3" tooltip="https://www.createrealmagic.com">
                    <a:extLst>
                      <a:ext uri="{A12FA001-AC4F-418D-AE19-62706E023703}">
                        <ahyp:hlinkClr xmlns:ahyp="http://schemas.microsoft.com/office/drawing/2018/hyperlinkcolor" val="tx"/>
                      </a:ext>
                    </a:extLst>
                  </a:hlinkClick>
                </a:rPr>
                <a:t>Create Real Magic</a:t>
              </a:r>
              <a:r>
                <a:rPr lang="en-US" sz="2000" dirty="0">
                  <a:solidFill>
                    <a:schemeClr val="tx2"/>
                  </a:solidFill>
                  <a:latin typeface="Lucida Sans" panose="020B0602030504020204" pitchFamily="34" charset="77"/>
                </a:rPr>
                <a:t> </a:t>
              </a:r>
              <a:r>
                <a:rPr lang="en-US" sz="2000" dirty="0">
                  <a:solidFill>
                    <a:schemeClr val="bg1">
                      <a:lumMod val="50000"/>
                    </a:schemeClr>
                  </a:solidFill>
                  <a:latin typeface="Lucida Sans" panose="020B0602030504020204" pitchFamily="34" charset="77"/>
                </a:rPr>
                <a:t>that allows users to create customized  holiday greeting cards using iconic Coca-Cola holiday artwork from the company’s art and advertising archive. </a:t>
              </a:r>
            </a:p>
            <a:p>
              <a:pPr>
                <a:lnSpc>
                  <a:spcPts val="3000"/>
                </a:lnSpc>
              </a:pPr>
              <a:endParaRPr lang="en-US" sz="2000" dirty="0">
                <a:solidFill>
                  <a:schemeClr val="bg1">
                    <a:lumMod val="50000"/>
                  </a:schemeClr>
                </a:solidFill>
                <a:latin typeface="Lucida Sans" panose="020B0602030504020204" pitchFamily="34" charset="77"/>
              </a:endParaRPr>
            </a:p>
            <a:p>
              <a:pPr>
                <a:lnSpc>
                  <a:spcPts val="3000"/>
                </a:lnSpc>
              </a:pPr>
              <a:r>
                <a:rPr lang="en-US" sz="2000" dirty="0">
                  <a:solidFill>
                    <a:schemeClr val="bg1">
                      <a:lumMod val="50000"/>
                    </a:schemeClr>
                  </a:solidFill>
                  <a:latin typeface="Lucida Sans" panose="020B0602030504020204" pitchFamily="34" charset="77"/>
                </a:rPr>
                <a:t>The application leverages </a:t>
              </a:r>
              <a:r>
                <a:rPr lang="en-US" sz="2000" b="1" dirty="0">
                  <a:solidFill>
                    <a:schemeClr val="bg1">
                      <a:lumMod val="50000"/>
                    </a:schemeClr>
                  </a:solidFill>
                  <a:latin typeface="Lucida Sans" panose="020B0602030504020204" pitchFamily="34" charset="77"/>
                </a:rPr>
                <a:t>Generative Artificial intelligence</a:t>
              </a:r>
              <a:r>
                <a:rPr lang="en-US" sz="2000" dirty="0">
                  <a:solidFill>
                    <a:schemeClr val="bg1">
                      <a:lumMod val="50000"/>
                    </a:schemeClr>
                  </a:solidFill>
                  <a:latin typeface="Lucida Sans" panose="020B0602030504020204" pitchFamily="34" charset="77"/>
                </a:rPr>
                <a:t> to generate the artwork based on the user’s input and Coca-Cola’s original holiday artwork.</a:t>
              </a:r>
            </a:p>
          </p:txBody>
        </p:sp>
      </p:grpSp>
      <p:sp>
        <p:nvSpPr>
          <p:cNvPr id="7" name="Freeform 7"/>
          <p:cNvSpPr/>
          <p:nvPr/>
        </p:nvSpPr>
        <p:spPr>
          <a:xfrm rot="-5400000">
            <a:off x="13020811" y="-1125949"/>
            <a:ext cx="6465634" cy="6708829"/>
          </a:xfrm>
          <a:custGeom>
            <a:avLst/>
            <a:gdLst/>
            <a:ahLst/>
            <a:cxnLst/>
            <a:rect l="l" t="t" r="r" b="b"/>
            <a:pathLst>
              <a:path w="6465634" h="6708829">
                <a:moveTo>
                  <a:pt x="0" y="0"/>
                </a:moveTo>
                <a:lnTo>
                  <a:pt x="6465633" y="0"/>
                </a:lnTo>
                <a:lnTo>
                  <a:pt x="6465633" y="6708829"/>
                </a:lnTo>
                <a:lnTo>
                  <a:pt x="0" y="6708829"/>
                </a:lnTo>
                <a:lnTo>
                  <a:pt x="0" y="0"/>
                </a:lnTo>
                <a:close/>
              </a:path>
            </a:pathLst>
          </a:custGeom>
          <a:blipFill>
            <a:blip r:embed="rId2">
              <a:alphaModFix amt="30000"/>
            </a:blip>
            <a:stretch>
              <a:fillRect/>
            </a:stretch>
          </a:blipFill>
        </p:spPr>
        <p:txBody>
          <a:bodyPr/>
          <a:lstStyle/>
          <a:p>
            <a:endParaRPr lang="en-US"/>
          </a:p>
        </p:txBody>
      </p:sp>
      <p:grpSp>
        <p:nvGrpSpPr>
          <p:cNvPr id="8" name="Group 8"/>
          <p:cNvGrpSpPr>
            <a:grpSpLocks noChangeAspect="1"/>
          </p:cNvGrpSpPr>
          <p:nvPr/>
        </p:nvGrpSpPr>
        <p:grpSpPr>
          <a:xfrm>
            <a:off x="9411602" y="1245381"/>
            <a:ext cx="8641954" cy="4956920"/>
            <a:chOff x="0" y="0"/>
            <a:chExt cx="7981950" cy="4578350"/>
          </a:xfrm>
        </p:grpSpPr>
        <p:sp>
          <p:nvSpPr>
            <p:cNvPr id="9" name="Freeform 9"/>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txBody>
            <a:bodyPr/>
            <a:lstStyle/>
            <a:p>
              <a:endParaRPr lang="en-US"/>
            </a:p>
          </p:txBody>
        </p:sp>
        <p:sp>
          <p:nvSpPr>
            <p:cNvPr id="10" name="Freeform 10"/>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969696"/>
            </a:solidFill>
          </p:spPr>
          <p:txBody>
            <a:bodyPr/>
            <a:lstStyle/>
            <a:p>
              <a:endParaRPr lang="en-US"/>
            </a:p>
          </p:txBody>
        </p:sp>
        <p:sp>
          <p:nvSpPr>
            <p:cNvPr id="11" name="Freeform 11"/>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727171"/>
            </a:solidFill>
          </p:spPr>
          <p:txBody>
            <a:bodyPr/>
            <a:lstStyle/>
            <a:p>
              <a:endParaRPr lang="en-US"/>
            </a:p>
          </p:txBody>
        </p:sp>
        <p:sp>
          <p:nvSpPr>
            <p:cNvPr id="12" name="Freeform 12"/>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727171"/>
            </a:solidFill>
          </p:spPr>
          <p:txBody>
            <a:bodyPr/>
            <a:lstStyle/>
            <a:p>
              <a:endParaRPr lang="en-US"/>
            </a:p>
          </p:txBody>
        </p:sp>
        <p:sp>
          <p:nvSpPr>
            <p:cNvPr id="13" name="Freeform 13"/>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4"/>
              <a:stretch>
                <a:fillRect t="-21265" b="-14100"/>
              </a:stretch>
            </a:blipFill>
          </p:spPr>
          <p:txBody>
            <a:bodyPr/>
            <a:lstStyle/>
            <a:p>
              <a:endParaRPr lang="en-US"/>
            </a:p>
          </p:txBody>
        </p:sp>
      </p:grpSp>
      <p:sp>
        <p:nvSpPr>
          <p:cNvPr id="14" name="TextBox 14"/>
          <p:cNvSpPr txBox="1"/>
          <p:nvPr/>
        </p:nvSpPr>
        <p:spPr>
          <a:xfrm>
            <a:off x="10500637" y="6904819"/>
            <a:ext cx="6542842" cy="1751249"/>
          </a:xfrm>
          <a:prstGeom prst="rect">
            <a:avLst/>
          </a:prstGeom>
        </p:spPr>
        <p:txBody>
          <a:bodyPr wrap="square" lIns="0" tIns="0" rIns="0" bIns="0" rtlCol="0" anchor="t">
            <a:spAutoFit/>
          </a:bodyPr>
          <a:lstStyle/>
          <a:p>
            <a:pPr>
              <a:lnSpc>
                <a:spcPts val="2800"/>
              </a:lnSpc>
            </a:pPr>
            <a:r>
              <a:rPr lang="en-US" sz="1600" b="1" dirty="0">
                <a:solidFill>
                  <a:srgbClr val="FFFFFF"/>
                </a:solidFill>
                <a:latin typeface="Lucida Sans" panose="020B0602030504020204" pitchFamily="34" charset="77"/>
              </a:rPr>
              <a:t>Generative artificial intelligence (AI) </a:t>
            </a:r>
            <a:r>
              <a:rPr lang="en-US" sz="1600" dirty="0">
                <a:solidFill>
                  <a:srgbClr val="FFFFFF"/>
                </a:solidFill>
                <a:latin typeface="Lucida Sans" panose="020B0602030504020204" pitchFamily="34" charset="77"/>
              </a:rPr>
              <a:t>is a programming algorithm that can generate text, images, or other media. The program is trained on existing patterns and structures, called </a:t>
            </a:r>
            <a:r>
              <a:rPr lang="en-US" sz="1600" b="1" dirty="0">
                <a:solidFill>
                  <a:srgbClr val="FFFFFF"/>
                </a:solidFill>
                <a:latin typeface="Lucida Sans" panose="020B0602030504020204" pitchFamily="34" charset="77"/>
              </a:rPr>
              <a:t>generative models</a:t>
            </a:r>
            <a:r>
              <a:rPr lang="en-US" sz="1600" dirty="0">
                <a:solidFill>
                  <a:srgbClr val="FFFFFF"/>
                </a:solidFill>
                <a:latin typeface="Lucida Sans" panose="020B0602030504020204" pitchFamily="34" charset="77"/>
              </a:rPr>
              <a:t>, with the purpose of creating output that has similar characteristics to the model.</a:t>
            </a:r>
          </a:p>
        </p:txBody>
      </p:sp>
      <p:sp>
        <p:nvSpPr>
          <p:cNvPr id="15" name="Freeform 15"/>
          <p:cNvSpPr/>
          <p:nvPr/>
        </p:nvSpPr>
        <p:spPr>
          <a:xfrm>
            <a:off x="17259300" y="9543199"/>
            <a:ext cx="937787" cy="612149"/>
          </a:xfrm>
          <a:custGeom>
            <a:avLst/>
            <a:gdLst/>
            <a:ahLst/>
            <a:cxnLst/>
            <a:rect l="l" t="t" r="r" b="b"/>
            <a:pathLst>
              <a:path w="937787" h="612149">
                <a:moveTo>
                  <a:pt x="0" y="0"/>
                </a:moveTo>
                <a:lnTo>
                  <a:pt x="937787" y="0"/>
                </a:lnTo>
                <a:lnTo>
                  <a:pt x="937787" y="612149"/>
                </a:lnTo>
                <a:lnTo>
                  <a:pt x="0" y="612149"/>
                </a:lnTo>
                <a:lnTo>
                  <a:pt x="0" y="0"/>
                </a:lnTo>
                <a:close/>
              </a:path>
            </a:pathLst>
          </a:custGeom>
          <a:blipFill>
            <a:blip r:embed="rId5"/>
            <a:stretch>
              <a:fillRect/>
            </a:stretch>
          </a:blipFill>
        </p:spPr>
        <p:txBody>
          <a:bodyPr/>
          <a:lstStyle/>
          <a:p>
            <a:endParaRPr lang="en-US"/>
          </a:p>
        </p:txBody>
      </p:sp>
      <p:sp>
        <p:nvSpPr>
          <p:cNvPr id="16" name="TextBox 8">
            <a:extLst>
              <a:ext uri="{FF2B5EF4-FFF2-40B4-BE49-F238E27FC236}">
                <a16:creationId xmlns:a16="http://schemas.microsoft.com/office/drawing/2014/main" id="{837E6C88-B856-9B80-A9A7-E5AC571CFA2C}"/>
              </a:ext>
            </a:extLst>
          </p:cNvPr>
          <p:cNvSpPr txBox="1"/>
          <p:nvPr/>
        </p:nvSpPr>
        <p:spPr>
          <a:xfrm>
            <a:off x="9407885" y="9910666"/>
            <a:ext cx="2904306" cy="244682"/>
          </a:xfrm>
          <a:prstGeom prst="rect">
            <a:avLst/>
          </a:prstGeom>
        </p:spPr>
        <p:txBody>
          <a:bodyPr lIns="0" tIns="0" rIns="0" bIns="0" rtlCol="0" anchor="t">
            <a:spAutoFit/>
          </a:bodyPr>
          <a:lstStyle/>
          <a:p>
            <a:pPr>
              <a:lnSpc>
                <a:spcPts val="2240"/>
              </a:lnSpc>
            </a:pPr>
            <a:r>
              <a:rPr lang="en-US" sz="1000" dirty="0">
                <a:solidFill>
                  <a:srgbClr val="FFFFFF"/>
                </a:solidFill>
                <a:latin typeface="Canva Sans Italics"/>
              </a:rPr>
              <a:t>Image Via Coca-Cola</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B2C51"/>
        </a:solidFill>
        <a:effectLst/>
      </p:bgPr>
    </p:bg>
    <p:spTree>
      <p:nvGrpSpPr>
        <p:cNvPr id="1" name=""/>
        <p:cNvGrpSpPr/>
        <p:nvPr/>
      </p:nvGrpSpPr>
      <p:grpSpPr>
        <a:xfrm>
          <a:off x="0" y="0"/>
          <a:ext cx="0" cy="0"/>
          <a:chOff x="0" y="0"/>
          <a:chExt cx="0" cy="0"/>
        </a:xfrm>
      </p:grpSpPr>
      <p:sp>
        <p:nvSpPr>
          <p:cNvPr id="2" name="AutoShape 2"/>
          <p:cNvSpPr/>
          <p:nvPr/>
        </p:nvSpPr>
        <p:spPr>
          <a:xfrm>
            <a:off x="0" y="0"/>
            <a:ext cx="10376545" cy="10287000"/>
          </a:xfrm>
          <a:prstGeom prst="rect">
            <a:avLst/>
          </a:prstGeom>
          <a:solidFill>
            <a:srgbClr val="F8F8F8"/>
          </a:solidFill>
        </p:spPr>
        <p:txBody>
          <a:bodyPr/>
          <a:lstStyle/>
          <a:p>
            <a:endParaRPr lang="en-US"/>
          </a:p>
        </p:txBody>
      </p:sp>
      <p:sp>
        <p:nvSpPr>
          <p:cNvPr id="3" name="Freeform 3"/>
          <p:cNvSpPr/>
          <p:nvPr/>
        </p:nvSpPr>
        <p:spPr>
          <a:xfrm rot="-5400000">
            <a:off x="-369765" y="4437112"/>
            <a:ext cx="6277061" cy="7031331"/>
          </a:xfrm>
          <a:custGeom>
            <a:avLst/>
            <a:gdLst/>
            <a:ahLst/>
            <a:cxnLst/>
            <a:rect l="l" t="t" r="r" b="b"/>
            <a:pathLst>
              <a:path w="6277061" h="7031331">
                <a:moveTo>
                  <a:pt x="0" y="0"/>
                </a:moveTo>
                <a:lnTo>
                  <a:pt x="6277061" y="0"/>
                </a:lnTo>
                <a:lnTo>
                  <a:pt x="6277061" y="7031330"/>
                </a:lnTo>
                <a:lnTo>
                  <a:pt x="0" y="7031330"/>
                </a:lnTo>
                <a:lnTo>
                  <a:pt x="0" y="0"/>
                </a:lnTo>
                <a:close/>
              </a:path>
            </a:pathLst>
          </a:custGeom>
          <a:blipFill>
            <a:blip r:embed="rId2">
              <a:alphaModFix amt="31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flipH="1">
            <a:off x="12891503" y="-959473"/>
            <a:ext cx="6277061" cy="7031331"/>
          </a:xfrm>
          <a:custGeom>
            <a:avLst/>
            <a:gdLst/>
            <a:ahLst/>
            <a:cxnLst/>
            <a:rect l="l" t="t" r="r" b="b"/>
            <a:pathLst>
              <a:path w="6277061" h="7031331">
                <a:moveTo>
                  <a:pt x="6277061" y="0"/>
                </a:moveTo>
                <a:lnTo>
                  <a:pt x="0" y="0"/>
                </a:lnTo>
                <a:lnTo>
                  <a:pt x="0" y="7031331"/>
                </a:lnTo>
                <a:lnTo>
                  <a:pt x="6277061" y="7031331"/>
                </a:lnTo>
                <a:lnTo>
                  <a:pt x="6277061" y="0"/>
                </a:lnTo>
                <a:close/>
              </a:path>
            </a:pathLst>
          </a:custGeom>
          <a:blipFill>
            <a:blip r:embed="rId2">
              <a:alphaModFix amt="31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5" name="Group 5"/>
          <p:cNvGrpSpPr/>
          <p:nvPr/>
        </p:nvGrpSpPr>
        <p:grpSpPr>
          <a:xfrm>
            <a:off x="1028700" y="2227607"/>
            <a:ext cx="7277100" cy="5831785"/>
            <a:chOff x="0" y="-448643"/>
            <a:chExt cx="10998200" cy="7775714"/>
          </a:xfrm>
        </p:grpSpPr>
        <p:sp>
          <p:nvSpPr>
            <p:cNvPr id="6" name="TextBox 6"/>
            <p:cNvSpPr txBox="1"/>
            <p:nvPr/>
          </p:nvSpPr>
          <p:spPr>
            <a:xfrm>
              <a:off x="0" y="-448643"/>
              <a:ext cx="10998200" cy="1846488"/>
            </a:xfrm>
            <a:prstGeom prst="rect">
              <a:avLst/>
            </a:prstGeom>
          </p:spPr>
          <p:txBody>
            <a:bodyPr lIns="0" tIns="0" rIns="0" bIns="0" rtlCol="0" anchor="t">
              <a:spAutoFit/>
            </a:bodyPr>
            <a:lstStyle/>
            <a:p>
              <a:r>
                <a:rPr lang="en-US" sz="1800" b="1" i="0" u="none" strike="noStrike" dirty="0">
                  <a:solidFill>
                    <a:srgbClr val="FCA838"/>
                  </a:solidFill>
                  <a:effectLst/>
                  <a:latin typeface="Lucida Sans" panose="020B0602030504020204" pitchFamily="34" charset="77"/>
                </a:rPr>
                <a:t>DIGITAL MARKETING X OOH ADVERTISING</a:t>
              </a:r>
              <a:endParaRPr lang="en-US" sz="7199" b="1" dirty="0">
                <a:solidFill>
                  <a:schemeClr val="bg1">
                    <a:lumMod val="50000"/>
                  </a:schemeClr>
                </a:solidFill>
                <a:latin typeface="Bodoni MT" panose="02070603080606020203" pitchFamily="18" charset="77"/>
              </a:endParaRPr>
            </a:p>
            <a:p>
              <a:r>
                <a:rPr lang="en-US" sz="7199" b="1" dirty="0">
                  <a:solidFill>
                    <a:schemeClr val="bg1">
                      <a:lumMod val="50000"/>
                    </a:schemeClr>
                  </a:solidFill>
                  <a:latin typeface="Bodoni MT" panose="02070603080606020203" pitchFamily="18" charset="77"/>
                </a:rPr>
                <a:t>Coca-Cola Caravan</a:t>
              </a:r>
            </a:p>
          </p:txBody>
        </p:sp>
        <p:sp>
          <p:nvSpPr>
            <p:cNvPr id="7" name="TextBox 7"/>
            <p:cNvSpPr txBox="1"/>
            <p:nvPr/>
          </p:nvSpPr>
          <p:spPr>
            <a:xfrm>
              <a:off x="0" y="1744601"/>
              <a:ext cx="10998200" cy="5582470"/>
            </a:xfrm>
            <a:prstGeom prst="rect">
              <a:avLst/>
            </a:prstGeom>
          </p:spPr>
          <p:txBody>
            <a:bodyPr lIns="0" tIns="0" rIns="0" bIns="0" rtlCol="0" anchor="t">
              <a:spAutoFit/>
            </a:bodyPr>
            <a:lstStyle/>
            <a:p>
              <a:pPr>
                <a:lnSpc>
                  <a:spcPts val="3000"/>
                </a:lnSpc>
              </a:pPr>
              <a:r>
                <a:rPr lang="en-US" sz="2000" dirty="0">
                  <a:solidFill>
                    <a:schemeClr val="bg1">
                      <a:lumMod val="50000"/>
                    </a:schemeClr>
                  </a:solidFill>
                  <a:latin typeface="Lucida Sans" panose="020B0602030504020204" pitchFamily="34" charset="77"/>
                </a:rPr>
                <a:t>In 2023, the </a:t>
              </a:r>
              <a:r>
                <a:rPr lang="en-US" sz="2000" u="sng" dirty="0">
                  <a:solidFill>
                    <a:schemeClr val="tx2"/>
                  </a:solidFill>
                  <a:latin typeface="Lucida Sans" panose="020B0602030504020204" pitchFamily="34" charset="77"/>
                  <a:hlinkClick r:id="rId4" tooltip="https://us.coca-cola.com/holiday-hub/caravan">
                    <a:extLst>
                      <a:ext uri="{A12FA001-AC4F-418D-AE19-62706E023703}">
                        <ahyp:hlinkClr xmlns:ahyp="http://schemas.microsoft.com/office/drawing/2018/hyperlinkcolor" val="tx"/>
                      </a:ext>
                    </a:extLst>
                  </a:hlinkClick>
                </a:rPr>
                <a:t>Coca-Cola Caravan</a:t>
              </a:r>
              <a:r>
                <a:rPr lang="en-US" sz="2000" dirty="0">
                  <a:solidFill>
                    <a:schemeClr val="tx2"/>
                  </a:solidFill>
                  <a:latin typeface="Lucida Sans" panose="020B0602030504020204" pitchFamily="34" charset="77"/>
                </a:rPr>
                <a:t> </a:t>
              </a:r>
              <a:r>
                <a:rPr lang="en-US" sz="2000" dirty="0">
                  <a:solidFill>
                    <a:schemeClr val="bg1">
                      <a:lumMod val="50000"/>
                    </a:schemeClr>
                  </a:solidFill>
                  <a:latin typeface="Lucida Sans" panose="020B0602030504020204" pitchFamily="34" charset="77"/>
                </a:rPr>
                <a:t>will return for it’s 26th year. The fleet of 60 lit-up Coca-Cola semi-trucks crisscross the United States on a promotional tour, stopping at Coke retailers all over the country. </a:t>
              </a:r>
            </a:p>
            <a:p>
              <a:pPr>
                <a:lnSpc>
                  <a:spcPts val="3000"/>
                </a:lnSpc>
              </a:pPr>
              <a:endParaRPr lang="en-US" sz="2000" dirty="0">
                <a:solidFill>
                  <a:schemeClr val="bg1">
                    <a:lumMod val="50000"/>
                  </a:schemeClr>
                </a:solidFill>
                <a:latin typeface="Lucida Sans" panose="020B0602030504020204" pitchFamily="34" charset="77"/>
              </a:endParaRPr>
            </a:p>
            <a:p>
              <a:pPr>
                <a:lnSpc>
                  <a:spcPts val="3000"/>
                </a:lnSpc>
              </a:pPr>
              <a:r>
                <a:rPr lang="en-US" sz="2000" dirty="0">
                  <a:solidFill>
                    <a:schemeClr val="bg1">
                      <a:lumMod val="50000"/>
                    </a:schemeClr>
                  </a:solidFill>
                  <a:latin typeface="Lucida Sans" panose="020B0602030504020204" pitchFamily="34" charset="77"/>
                </a:rPr>
                <a:t>Consumers are encouraged to take photos with the trucks, and post to social media using the hashtag </a:t>
              </a:r>
              <a:r>
                <a:rPr lang="en-US" sz="2000" b="1" dirty="0">
                  <a:solidFill>
                    <a:schemeClr val="bg1">
                      <a:lumMod val="50000"/>
                    </a:schemeClr>
                  </a:solidFill>
                  <a:latin typeface="Lucida Sans" panose="020B0602030504020204" pitchFamily="34" charset="77"/>
                </a:rPr>
                <a:t>#</a:t>
              </a:r>
              <a:r>
                <a:rPr lang="en-US" sz="2000" b="1" dirty="0" err="1">
                  <a:solidFill>
                    <a:schemeClr val="bg1">
                      <a:lumMod val="50000"/>
                    </a:schemeClr>
                  </a:solidFill>
                  <a:latin typeface="Lucida Sans" panose="020B0602030504020204" pitchFamily="34" charset="77"/>
                </a:rPr>
                <a:t>cokecaravan</a:t>
              </a:r>
              <a:r>
                <a:rPr lang="en-US" sz="2000" b="1" dirty="0">
                  <a:solidFill>
                    <a:schemeClr val="bg1">
                      <a:lumMod val="50000"/>
                    </a:schemeClr>
                  </a:solidFill>
                  <a:latin typeface="Lucida Sans" panose="020B0602030504020204" pitchFamily="34" charset="77"/>
                </a:rPr>
                <a:t>.</a:t>
              </a:r>
            </a:p>
            <a:p>
              <a:pPr>
                <a:lnSpc>
                  <a:spcPts val="3000"/>
                </a:lnSpc>
              </a:pPr>
              <a:endParaRPr lang="en-US" sz="2000" b="0" i="0" u="none" strike="noStrike" dirty="0">
                <a:solidFill>
                  <a:schemeClr val="bg1">
                    <a:lumMod val="50000"/>
                  </a:schemeClr>
                </a:solidFill>
                <a:effectLst/>
                <a:latin typeface="Lucida Sans" panose="020B0602030504020204" pitchFamily="34" charset="77"/>
              </a:endParaRPr>
            </a:p>
            <a:p>
              <a:pPr>
                <a:lnSpc>
                  <a:spcPts val="3000"/>
                </a:lnSpc>
              </a:pPr>
              <a:r>
                <a:rPr lang="en-US" sz="2000" b="0" i="0" u="none" strike="noStrike" dirty="0">
                  <a:solidFill>
                    <a:schemeClr val="bg1">
                      <a:lumMod val="50000"/>
                    </a:schemeClr>
                  </a:solidFill>
                  <a:effectLst/>
                  <a:latin typeface="Lucida Sans" panose="020B0602030504020204" pitchFamily="34" charset="77"/>
                </a:rPr>
                <a:t>The Coca-Cola Caravan is an example of a company leveraging both Out of Home (OOH) advertising and digital marketing in one marketing effort.</a:t>
              </a:r>
              <a:endParaRPr lang="en-US" sz="2000" b="1" dirty="0">
                <a:solidFill>
                  <a:schemeClr val="bg1">
                    <a:lumMod val="50000"/>
                  </a:schemeClr>
                </a:solidFill>
                <a:latin typeface="Lucida Sans" panose="020B0602030504020204" pitchFamily="34" charset="77"/>
              </a:endParaRPr>
            </a:p>
          </p:txBody>
        </p:sp>
      </p:grpSp>
      <p:sp>
        <p:nvSpPr>
          <p:cNvPr id="8" name="Freeform 8"/>
          <p:cNvSpPr/>
          <p:nvPr/>
        </p:nvSpPr>
        <p:spPr>
          <a:xfrm>
            <a:off x="10725019" y="1760976"/>
            <a:ext cx="7248265" cy="6765048"/>
          </a:xfrm>
          <a:custGeom>
            <a:avLst/>
            <a:gdLst/>
            <a:ahLst/>
            <a:cxnLst/>
            <a:rect l="l" t="t" r="r" b="b"/>
            <a:pathLst>
              <a:path w="7248265" h="6765048">
                <a:moveTo>
                  <a:pt x="0" y="0"/>
                </a:moveTo>
                <a:lnTo>
                  <a:pt x="7248265" y="0"/>
                </a:lnTo>
                <a:lnTo>
                  <a:pt x="7248265" y="6765048"/>
                </a:lnTo>
                <a:lnTo>
                  <a:pt x="0" y="6765048"/>
                </a:lnTo>
                <a:lnTo>
                  <a:pt x="0" y="0"/>
                </a:lnTo>
                <a:close/>
              </a:path>
            </a:pathLst>
          </a:custGeom>
          <a:blipFill>
            <a:blip r:embed="rId5"/>
            <a:stretch>
              <a:fillRect/>
            </a:stretch>
          </a:blipFill>
        </p:spPr>
        <p:txBody>
          <a:bodyPr/>
          <a:lstStyle/>
          <a:p>
            <a:endParaRPr lang="en-US"/>
          </a:p>
        </p:txBody>
      </p:sp>
      <p:sp>
        <p:nvSpPr>
          <p:cNvPr id="9" name="Freeform 9"/>
          <p:cNvSpPr/>
          <p:nvPr/>
        </p:nvSpPr>
        <p:spPr>
          <a:xfrm>
            <a:off x="17259300" y="9543199"/>
            <a:ext cx="937787" cy="612149"/>
          </a:xfrm>
          <a:custGeom>
            <a:avLst/>
            <a:gdLst/>
            <a:ahLst/>
            <a:cxnLst/>
            <a:rect l="l" t="t" r="r" b="b"/>
            <a:pathLst>
              <a:path w="937787" h="612149">
                <a:moveTo>
                  <a:pt x="0" y="0"/>
                </a:moveTo>
                <a:lnTo>
                  <a:pt x="937787" y="0"/>
                </a:lnTo>
                <a:lnTo>
                  <a:pt x="937787" y="612149"/>
                </a:lnTo>
                <a:lnTo>
                  <a:pt x="0" y="612149"/>
                </a:lnTo>
                <a:lnTo>
                  <a:pt x="0" y="0"/>
                </a:lnTo>
                <a:close/>
              </a:path>
            </a:pathLst>
          </a:custGeom>
          <a:blipFill>
            <a:blip r:embed="rId6"/>
            <a:stretch>
              <a:fillRect/>
            </a:stretch>
          </a:blipFill>
        </p:spPr>
        <p:txBody>
          <a:bodyPr/>
          <a:lstStyle/>
          <a:p>
            <a:endParaRPr lang="en-US"/>
          </a:p>
        </p:txBody>
      </p:sp>
      <p:sp>
        <p:nvSpPr>
          <p:cNvPr id="10" name="TextBox 8">
            <a:extLst>
              <a:ext uri="{FF2B5EF4-FFF2-40B4-BE49-F238E27FC236}">
                <a16:creationId xmlns:a16="http://schemas.microsoft.com/office/drawing/2014/main" id="{03852FD0-D258-1500-B9FF-1CF4E497B236}"/>
              </a:ext>
            </a:extLst>
          </p:cNvPr>
          <p:cNvSpPr txBox="1"/>
          <p:nvPr/>
        </p:nvSpPr>
        <p:spPr>
          <a:xfrm>
            <a:off x="10744200" y="9849273"/>
            <a:ext cx="2904306" cy="244682"/>
          </a:xfrm>
          <a:prstGeom prst="rect">
            <a:avLst/>
          </a:prstGeom>
        </p:spPr>
        <p:txBody>
          <a:bodyPr lIns="0" tIns="0" rIns="0" bIns="0" rtlCol="0" anchor="t">
            <a:spAutoFit/>
          </a:bodyPr>
          <a:lstStyle/>
          <a:p>
            <a:pPr>
              <a:lnSpc>
                <a:spcPts val="2240"/>
              </a:lnSpc>
            </a:pPr>
            <a:r>
              <a:rPr lang="en-US" sz="1000" dirty="0">
                <a:solidFill>
                  <a:srgbClr val="FFFFFF"/>
                </a:solidFill>
                <a:latin typeface="Canva Sans Italics"/>
              </a:rPr>
              <a:t>Image Via Coca-Cola</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228451"/>
            <a:ext cx="18288000" cy="53662"/>
          </a:xfrm>
          <a:custGeom>
            <a:avLst/>
            <a:gdLst/>
            <a:ahLst/>
            <a:cxnLst/>
            <a:rect l="l" t="t" r="r" b="b"/>
            <a:pathLst>
              <a:path w="18288000" h="53662">
                <a:moveTo>
                  <a:pt x="0" y="0"/>
                </a:moveTo>
                <a:lnTo>
                  <a:pt x="18288000" y="0"/>
                </a:lnTo>
                <a:lnTo>
                  <a:pt x="18288000" y="53661"/>
                </a:lnTo>
                <a:lnTo>
                  <a:pt x="0" y="53661"/>
                </a:lnTo>
                <a:lnTo>
                  <a:pt x="0" y="0"/>
                </a:lnTo>
                <a:close/>
              </a:path>
            </a:pathLst>
          </a:custGeom>
          <a:blipFill>
            <a:blip r:embed="rId2"/>
            <a:stretch>
              <a:fillRect t="-184406" b="-13793"/>
            </a:stretch>
          </a:blipFill>
        </p:spPr>
        <p:txBody>
          <a:bodyPr/>
          <a:lstStyle/>
          <a:p>
            <a:endParaRPr lang="en-US"/>
          </a:p>
        </p:txBody>
      </p:sp>
      <p:sp>
        <p:nvSpPr>
          <p:cNvPr id="3" name="Freeform 3"/>
          <p:cNvSpPr/>
          <p:nvPr/>
        </p:nvSpPr>
        <p:spPr>
          <a:xfrm>
            <a:off x="362889" y="9543199"/>
            <a:ext cx="665811" cy="582777"/>
          </a:xfrm>
          <a:custGeom>
            <a:avLst/>
            <a:gdLst/>
            <a:ahLst/>
            <a:cxnLst/>
            <a:rect l="l" t="t" r="r" b="b"/>
            <a:pathLst>
              <a:path w="665811" h="582777">
                <a:moveTo>
                  <a:pt x="0" y="0"/>
                </a:moveTo>
                <a:lnTo>
                  <a:pt x="665811" y="0"/>
                </a:lnTo>
                <a:lnTo>
                  <a:pt x="665811" y="582777"/>
                </a:lnTo>
                <a:lnTo>
                  <a:pt x="0" y="582777"/>
                </a:lnTo>
                <a:lnTo>
                  <a:pt x="0" y="0"/>
                </a:lnTo>
                <a:close/>
              </a:path>
            </a:pathLst>
          </a:custGeom>
          <a:blipFill>
            <a:blip r:embed="rId3"/>
            <a:stretch>
              <a:fillRect/>
            </a:stretch>
          </a:blipFill>
        </p:spPr>
        <p:txBody>
          <a:bodyPr/>
          <a:lstStyle/>
          <a:p>
            <a:endParaRPr lang="en-US"/>
          </a:p>
        </p:txBody>
      </p:sp>
      <p:sp>
        <p:nvSpPr>
          <p:cNvPr id="4" name="Freeform 4"/>
          <p:cNvSpPr/>
          <p:nvPr/>
        </p:nvSpPr>
        <p:spPr>
          <a:xfrm>
            <a:off x="11348371" y="0"/>
            <a:ext cx="10531921" cy="10287000"/>
          </a:xfrm>
          <a:custGeom>
            <a:avLst/>
            <a:gdLst/>
            <a:ahLst/>
            <a:cxnLst/>
            <a:rect l="l" t="t" r="r" b="b"/>
            <a:pathLst>
              <a:path w="10531921" h="10287000">
                <a:moveTo>
                  <a:pt x="0" y="0"/>
                </a:moveTo>
                <a:lnTo>
                  <a:pt x="10531921" y="0"/>
                </a:lnTo>
                <a:lnTo>
                  <a:pt x="10531921" y="10287000"/>
                </a:lnTo>
                <a:lnTo>
                  <a:pt x="0" y="10287000"/>
                </a:lnTo>
                <a:lnTo>
                  <a:pt x="0" y="0"/>
                </a:lnTo>
                <a:close/>
              </a:path>
            </a:pathLst>
          </a:custGeom>
          <a:blipFill>
            <a:blip r:embed="rId4"/>
            <a:stretch>
              <a:fillRect l="-51312" r="-11477"/>
            </a:stretch>
          </a:blipFill>
        </p:spPr>
        <p:txBody>
          <a:bodyPr/>
          <a:lstStyle/>
          <a:p>
            <a:endParaRPr lang="en-US"/>
          </a:p>
        </p:txBody>
      </p:sp>
      <p:grpSp>
        <p:nvGrpSpPr>
          <p:cNvPr id="5" name="Group 5"/>
          <p:cNvGrpSpPr/>
          <p:nvPr/>
        </p:nvGrpSpPr>
        <p:grpSpPr>
          <a:xfrm>
            <a:off x="1028700" y="1501222"/>
            <a:ext cx="9484709" cy="7099161"/>
            <a:chOff x="0" y="-143400"/>
            <a:chExt cx="12646278" cy="9465548"/>
          </a:xfrm>
        </p:grpSpPr>
        <p:sp>
          <p:nvSpPr>
            <p:cNvPr id="6" name="TextBox 6"/>
            <p:cNvSpPr txBox="1"/>
            <p:nvPr/>
          </p:nvSpPr>
          <p:spPr>
            <a:xfrm>
              <a:off x="0" y="1818640"/>
              <a:ext cx="12646278" cy="7503508"/>
            </a:xfrm>
            <a:prstGeom prst="rect">
              <a:avLst/>
            </a:prstGeom>
          </p:spPr>
          <p:txBody>
            <a:bodyPr lIns="0" tIns="0" rIns="0" bIns="0" rtlCol="0" anchor="t">
              <a:spAutoFit/>
            </a:bodyPr>
            <a:lstStyle/>
            <a:p>
              <a:pPr>
                <a:lnSpc>
                  <a:spcPts val="3360"/>
                </a:lnSpc>
              </a:pPr>
              <a:r>
                <a:rPr lang="en-US" sz="2400" b="1" dirty="0">
                  <a:solidFill>
                    <a:srgbClr val="000000"/>
                  </a:solidFill>
                  <a:latin typeface="Lucida Sans" panose="020B0602030504020204" pitchFamily="34" charset="77"/>
                </a:rPr>
                <a:t>Advertising</a:t>
              </a:r>
              <a:r>
                <a:rPr lang="en-US" sz="2400" dirty="0">
                  <a:solidFill>
                    <a:srgbClr val="000000"/>
                  </a:solidFill>
                  <a:latin typeface="Lucida Sans" panose="020B0602030504020204" pitchFamily="34" charset="77"/>
                </a:rPr>
                <a:t> is any paid, non-personal form of communication by an identified company promoting goods and services. </a:t>
              </a:r>
            </a:p>
            <a:p>
              <a:pPr>
                <a:lnSpc>
                  <a:spcPts val="3360"/>
                </a:lnSpc>
              </a:pPr>
              <a:endParaRPr lang="en-US" sz="2400" dirty="0">
                <a:solidFill>
                  <a:srgbClr val="000000"/>
                </a:solidFill>
                <a:latin typeface="Lucida Sans" panose="020B0602030504020204" pitchFamily="34" charset="77"/>
              </a:endParaRPr>
            </a:p>
            <a:p>
              <a:pPr>
                <a:lnSpc>
                  <a:spcPts val="3360"/>
                </a:lnSpc>
              </a:pPr>
              <a:r>
                <a:rPr lang="en-US" sz="2400" dirty="0">
                  <a:solidFill>
                    <a:srgbClr val="000000"/>
                  </a:solidFill>
                  <a:latin typeface="Lucida Sans" panose="020B0602030504020204" pitchFamily="34" charset="77"/>
                </a:rPr>
                <a:t>Advertising channels include: </a:t>
              </a:r>
            </a:p>
            <a:p>
              <a:pPr>
                <a:lnSpc>
                  <a:spcPts val="3360"/>
                </a:lnSpc>
              </a:pPr>
              <a:endParaRPr lang="en-US" sz="2400" dirty="0">
                <a:solidFill>
                  <a:srgbClr val="000000"/>
                </a:solidFill>
                <a:latin typeface="Lucida Sans" panose="020B0602030504020204" pitchFamily="34" charset="77"/>
              </a:endParaRPr>
            </a:p>
            <a:p>
              <a:pPr marL="604521" lvl="1" indent="-302261">
                <a:lnSpc>
                  <a:spcPts val="3360"/>
                </a:lnSpc>
                <a:buFont typeface="Arial"/>
                <a:buChar char="•"/>
              </a:pPr>
              <a:r>
                <a:rPr lang="en-US" sz="2400" dirty="0">
                  <a:solidFill>
                    <a:srgbClr val="000000"/>
                  </a:solidFill>
                  <a:latin typeface="Lucida Sans" panose="020B0602030504020204" pitchFamily="34" charset="77"/>
                </a:rPr>
                <a:t>Print</a:t>
              </a:r>
            </a:p>
            <a:p>
              <a:pPr marL="604521" lvl="1" indent="-302261">
                <a:lnSpc>
                  <a:spcPts val="3360"/>
                </a:lnSpc>
                <a:buFont typeface="Arial"/>
                <a:buChar char="•"/>
              </a:pPr>
              <a:r>
                <a:rPr lang="en-US" sz="2400" dirty="0">
                  <a:solidFill>
                    <a:srgbClr val="000000"/>
                  </a:solidFill>
                  <a:latin typeface="Lucida Sans" panose="020B0602030504020204" pitchFamily="34" charset="77"/>
                </a:rPr>
                <a:t>Outdoor / OOH (Out of home) advertising</a:t>
              </a:r>
            </a:p>
            <a:p>
              <a:pPr marL="604521" lvl="1" indent="-302261">
                <a:lnSpc>
                  <a:spcPts val="3360"/>
                </a:lnSpc>
                <a:buFont typeface="Arial"/>
                <a:buChar char="•"/>
              </a:pPr>
              <a:r>
                <a:rPr lang="en-US" sz="2400" dirty="0">
                  <a:solidFill>
                    <a:srgbClr val="000000"/>
                  </a:solidFill>
                  <a:latin typeface="Lucida Sans" panose="020B0602030504020204" pitchFamily="34" charset="77"/>
                </a:rPr>
                <a:t>Traditional broadcast commercials</a:t>
              </a:r>
            </a:p>
            <a:p>
              <a:pPr marL="604521" lvl="1" indent="-302261">
                <a:lnSpc>
                  <a:spcPts val="3360"/>
                </a:lnSpc>
                <a:buFont typeface="Arial"/>
                <a:buChar char="•"/>
              </a:pPr>
              <a:r>
                <a:rPr lang="en-US" sz="2400" dirty="0">
                  <a:solidFill>
                    <a:srgbClr val="000000"/>
                  </a:solidFill>
                  <a:latin typeface="Lucida Sans" panose="020B0602030504020204" pitchFamily="34" charset="77"/>
                </a:rPr>
                <a:t>Online/digital media</a:t>
              </a:r>
            </a:p>
            <a:p>
              <a:pPr marL="604521" lvl="1" indent="-302261">
                <a:lnSpc>
                  <a:spcPts val="3360"/>
                </a:lnSpc>
                <a:buFont typeface="Arial"/>
                <a:buChar char="•"/>
              </a:pPr>
              <a:r>
                <a:rPr lang="en-US" sz="2400" dirty="0">
                  <a:solidFill>
                    <a:srgbClr val="000000"/>
                  </a:solidFill>
                  <a:latin typeface="Lucida Sans" panose="020B0602030504020204" pitchFamily="34" charset="77"/>
                </a:rPr>
                <a:t>Social media</a:t>
              </a:r>
            </a:p>
            <a:p>
              <a:pPr marL="604521" lvl="1" indent="-302261">
                <a:lnSpc>
                  <a:spcPts val="3360"/>
                </a:lnSpc>
                <a:buFont typeface="Arial"/>
                <a:buChar char="•"/>
              </a:pPr>
              <a:r>
                <a:rPr lang="en-US" sz="2400" dirty="0">
                  <a:solidFill>
                    <a:srgbClr val="000000"/>
                  </a:solidFill>
                  <a:latin typeface="Lucida Sans" panose="020B0602030504020204" pitchFamily="34" charset="77"/>
                </a:rPr>
                <a:t>Search</a:t>
              </a:r>
            </a:p>
            <a:p>
              <a:pPr marL="604521" lvl="1" indent="-302261">
                <a:lnSpc>
                  <a:spcPts val="3360"/>
                </a:lnSpc>
                <a:buFont typeface="Arial"/>
                <a:buChar char="•"/>
              </a:pPr>
              <a:r>
                <a:rPr lang="en-US" sz="2400" dirty="0">
                  <a:solidFill>
                    <a:srgbClr val="000000"/>
                  </a:solidFill>
                  <a:latin typeface="Lucida Sans" panose="020B0602030504020204" pitchFamily="34" charset="77"/>
                </a:rPr>
                <a:t>Cinema</a:t>
              </a:r>
            </a:p>
            <a:p>
              <a:pPr marL="604521" lvl="1" indent="-302261">
                <a:lnSpc>
                  <a:spcPts val="3360"/>
                </a:lnSpc>
                <a:buFont typeface="Arial"/>
                <a:buChar char="•"/>
              </a:pPr>
              <a:r>
                <a:rPr lang="en-US" sz="2400" dirty="0">
                  <a:solidFill>
                    <a:srgbClr val="000000"/>
                  </a:solidFill>
                  <a:latin typeface="Lucida Sans" panose="020B0602030504020204" pitchFamily="34" charset="77"/>
                </a:rPr>
                <a:t>Promotional products</a:t>
              </a:r>
            </a:p>
          </p:txBody>
        </p:sp>
        <p:sp>
          <p:nvSpPr>
            <p:cNvPr id="7" name="TextBox 7"/>
            <p:cNvSpPr txBox="1"/>
            <p:nvPr/>
          </p:nvSpPr>
          <p:spPr>
            <a:xfrm>
              <a:off x="0" y="-143400"/>
              <a:ext cx="12646278" cy="1771015"/>
            </a:xfrm>
            <a:prstGeom prst="rect">
              <a:avLst/>
            </a:prstGeom>
          </p:spPr>
          <p:txBody>
            <a:bodyPr lIns="0" tIns="0" rIns="0" bIns="0" rtlCol="0" anchor="t">
              <a:spAutoFit/>
            </a:bodyPr>
            <a:lstStyle/>
            <a:p>
              <a:pPr>
                <a:lnSpc>
                  <a:spcPts val="10260"/>
                </a:lnSpc>
              </a:pPr>
              <a:r>
                <a:rPr lang="en-US" sz="9000" b="1" dirty="0">
                  <a:solidFill>
                    <a:srgbClr val="DB0000"/>
                  </a:solidFill>
                  <a:effectLst>
                    <a:outerShdw blurRad="38100" dist="38100" dir="2700000" algn="tl">
                      <a:srgbClr val="000000">
                        <a:alpha val="43137"/>
                      </a:srgbClr>
                    </a:outerShdw>
                  </a:effectLst>
                  <a:latin typeface="Bodoni MT" panose="02070603080606020203" pitchFamily="18" charset="77"/>
                </a:rPr>
                <a:t>Advertising</a:t>
              </a: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73433"/>
        </a:solidFill>
        <a:effectLst/>
      </p:bgPr>
    </p:bg>
    <p:spTree>
      <p:nvGrpSpPr>
        <p:cNvPr id="1" name=""/>
        <p:cNvGrpSpPr/>
        <p:nvPr/>
      </p:nvGrpSpPr>
      <p:grpSpPr>
        <a:xfrm>
          <a:off x="0" y="0"/>
          <a:ext cx="0" cy="0"/>
          <a:chOff x="0" y="0"/>
          <a:chExt cx="0" cy="0"/>
        </a:xfrm>
      </p:grpSpPr>
      <p:sp>
        <p:nvSpPr>
          <p:cNvPr id="2" name="Freeform 2"/>
          <p:cNvSpPr/>
          <p:nvPr/>
        </p:nvSpPr>
        <p:spPr>
          <a:xfrm rot="5400000">
            <a:off x="4072841" y="-918126"/>
            <a:ext cx="6277061" cy="7031331"/>
          </a:xfrm>
          <a:custGeom>
            <a:avLst/>
            <a:gdLst/>
            <a:ahLst/>
            <a:cxnLst/>
            <a:rect l="l" t="t" r="r" b="b"/>
            <a:pathLst>
              <a:path w="6277061" h="7031331">
                <a:moveTo>
                  <a:pt x="0" y="0"/>
                </a:moveTo>
                <a:lnTo>
                  <a:pt x="6277060" y="0"/>
                </a:lnTo>
                <a:lnTo>
                  <a:pt x="6277060" y="7031331"/>
                </a:lnTo>
                <a:lnTo>
                  <a:pt x="0" y="7031331"/>
                </a:lnTo>
                <a:lnTo>
                  <a:pt x="0" y="0"/>
                </a:lnTo>
                <a:close/>
              </a:path>
            </a:pathLst>
          </a:custGeom>
          <a:blipFill>
            <a:blip r:embed="rId4">
              <a:alphaModFix amt="31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rot="1563915" flipH="1" flipV="1">
            <a:off x="6025764" y="-694397"/>
            <a:ext cx="4349142" cy="2609485"/>
          </a:xfrm>
          <a:custGeom>
            <a:avLst/>
            <a:gdLst/>
            <a:ahLst/>
            <a:cxnLst/>
            <a:rect l="l" t="t" r="r" b="b"/>
            <a:pathLst>
              <a:path w="4349142" h="2609485">
                <a:moveTo>
                  <a:pt x="4349142" y="2609485"/>
                </a:moveTo>
                <a:lnTo>
                  <a:pt x="0" y="2609485"/>
                </a:lnTo>
                <a:lnTo>
                  <a:pt x="0" y="0"/>
                </a:lnTo>
                <a:lnTo>
                  <a:pt x="4349142" y="0"/>
                </a:lnTo>
                <a:lnTo>
                  <a:pt x="4349142" y="2609485"/>
                </a:lnTo>
                <a:close/>
              </a:path>
            </a:pathLst>
          </a:custGeom>
          <a:blipFill>
            <a:blip r:embed="rId6"/>
            <a:stretch>
              <a:fillRect/>
            </a:stretch>
          </a:blipFill>
        </p:spPr>
        <p:txBody>
          <a:bodyPr/>
          <a:lstStyle/>
          <a:p>
            <a:endParaRPr lang="en-US"/>
          </a:p>
        </p:txBody>
      </p:sp>
      <p:sp>
        <p:nvSpPr>
          <p:cNvPr id="4" name="AutoShape 4"/>
          <p:cNvSpPr/>
          <p:nvPr/>
        </p:nvSpPr>
        <p:spPr>
          <a:xfrm>
            <a:off x="9144000" y="0"/>
            <a:ext cx="9144000" cy="10287000"/>
          </a:xfrm>
          <a:prstGeom prst="rect">
            <a:avLst/>
          </a:prstGeom>
          <a:solidFill>
            <a:srgbClr val="000100"/>
          </a:solidFill>
        </p:spPr>
        <p:txBody>
          <a:bodyPr/>
          <a:lstStyle/>
          <a:p>
            <a:endParaRPr lang="en-US"/>
          </a:p>
        </p:txBody>
      </p:sp>
      <p:sp>
        <p:nvSpPr>
          <p:cNvPr id="7" name="Freeform 7"/>
          <p:cNvSpPr/>
          <p:nvPr/>
        </p:nvSpPr>
        <p:spPr>
          <a:xfrm rot="-5400000">
            <a:off x="-369765" y="4437112"/>
            <a:ext cx="6277061" cy="7031331"/>
          </a:xfrm>
          <a:custGeom>
            <a:avLst/>
            <a:gdLst/>
            <a:ahLst/>
            <a:cxnLst/>
            <a:rect l="l" t="t" r="r" b="b"/>
            <a:pathLst>
              <a:path w="6277061" h="7031331">
                <a:moveTo>
                  <a:pt x="0" y="0"/>
                </a:moveTo>
                <a:lnTo>
                  <a:pt x="6277061" y="0"/>
                </a:lnTo>
                <a:lnTo>
                  <a:pt x="6277061" y="7031330"/>
                </a:lnTo>
                <a:lnTo>
                  <a:pt x="0" y="7031330"/>
                </a:lnTo>
                <a:lnTo>
                  <a:pt x="0" y="0"/>
                </a:lnTo>
                <a:close/>
              </a:path>
            </a:pathLst>
          </a:custGeom>
          <a:blipFill>
            <a:blip r:embed="rId4">
              <a:alphaModFix amt="31000"/>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8" name="Group 8"/>
          <p:cNvGrpSpPr/>
          <p:nvPr/>
        </p:nvGrpSpPr>
        <p:grpSpPr>
          <a:xfrm>
            <a:off x="1028700" y="2151151"/>
            <a:ext cx="7127812" cy="5588351"/>
            <a:chOff x="0" y="0"/>
            <a:chExt cx="9503749" cy="7451134"/>
          </a:xfrm>
        </p:grpSpPr>
        <p:sp>
          <p:nvSpPr>
            <p:cNvPr id="9" name="TextBox 9"/>
            <p:cNvSpPr txBox="1"/>
            <p:nvPr/>
          </p:nvSpPr>
          <p:spPr>
            <a:xfrm>
              <a:off x="0" y="0"/>
              <a:ext cx="9503749" cy="2889680"/>
            </a:xfrm>
            <a:prstGeom prst="rect">
              <a:avLst/>
            </a:prstGeom>
          </p:spPr>
          <p:txBody>
            <a:bodyPr lIns="0" tIns="0" rIns="0" bIns="0" rtlCol="0" anchor="t">
              <a:spAutoFit/>
            </a:bodyPr>
            <a:lstStyle/>
            <a:p>
              <a:pPr>
                <a:lnSpc>
                  <a:spcPts val="2880"/>
                </a:lnSpc>
              </a:pPr>
              <a:r>
                <a:rPr lang="en-US" sz="2000" b="1" dirty="0">
                  <a:solidFill>
                    <a:schemeClr val="accent6"/>
                  </a:solidFill>
                  <a:effectLst>
                    <a:outerShdw blurRad="38100" dist="38100" dir="2700000" algn="tl">
                      <a:srgbClr val="000000">
                        <a:alpha val="43137"/>
                      </a:srgbClr>
                    </a:outerShdw>
                  </a:effectLst>
                  <a:latin typeface="Lucida Sans" panose="020B0602030504020204" pitchFamily="34" charset="77"/>
                </a:rPr>
                <a:t>ADVERTISING</a:t>
              </a:r>
            </a:p>
            <a:p>
              <a:pPr>
                <a:lnSpc>
                  <a:spcPts val="8639"/>
                </a:lnSpc>
              </a:pPr>
              <a:r>
                <a:rPr lang="en-US" sz="7199" b="1" dirty="0">
                  <a:solidFill>
                    <a:srgbClr val="F8F8F8"/>
                  </a:solidFill>
                  <a:effectLst>
                    <a:outerShdw blurRad="38100" dist="38100" dir="2700000" algn="tl">
                      <a:srgbClr val="000000">
                        <a:alpha val="43137"/>
                      </a:srgbClr>
                    </a:outerShdw>
                  </a:effectLst>
                  <a:latin typeface="Bodoni MT" panose="02070603080606020203" pitchFamily="18" charset="77"/>
                </a:rPr>
                <a:t>Apple</a:t>
              </a:r>
            </a:p>
            <a:p>
              <a:pPr>
                <a:lnSpc>
                  <a:spcPts val="5400"/>
                </a:lnSpc>
              </a:pPr>
              <a:r>
                <a:rPr lang="en-US" sz="3600" b="1" dirty="0">
                  <a:solidFill>
                    <a:srgbClr val="F8F8F8"/>
                  </a:solidFill>
                  <a:effectLst>
                    <a:outerShdw blurRad="38100" dist="38100" dir="2700000" algn="tl">
                      <a:srgbClr val="000000">
                        <a:alpha val="43137"/>
                      </a:srgbClr>
                    </a:outerShdw>
                  </a:effectLst>
                  <a:latin typeface="Bodoni MT" panose="02070603080606020203" pitchFamily="18" charset="77"/>
                </a:rPr>
                <a:t>“Fuzzy Feelings”</a:t>
              </a:r>
            </a:p>
          </p:txBody>
        </p:sp>
        <p:sp>
          <p:nvSpPr>
            <p:cNvPr id="10" name="TextBox 10"/>
            <p:cNvSpPr txBox="1"/>
            <p:nvPr/>
          </p:nvSpPr>
          <p:spPr>
            <a:xfrm>
              <a:off x="0" y="3388405"/>
              <a:ext cx="9503749" cy="4062729"/>
            </a:xfrm>
            <a:prstGeom prst="rect">
              <a:avLst/>
            </a:prstGeom>
          </p:spPr>
          <p:txBody>
            <a:bodyPr lIns="0" tIns="0" rIns="0" bIns="0" rtlCol="0" anchor="t">
              <a:spAutoFit/>
            </a:bodyPr>
            <a:lstStyle/>
            <a:p>
              <a:pPr>
                <a:lnSpc>
                  <a:spcPts val="3000"/>
                </a:lnSpc>
              </a:pPr>
              <a:r>
                <a:rPr lang="en-US" sz="2000" dirty="0">
                  <a:solidFill>
                    <a:srgbClr val="F8F8F8"/>
                  </a:solidFill>
                  <a:latin typeface="Lucida Sans" panose="020B0602030504020204" pitchFamily="34" charset="77"/>
                </a:rPr>
                <a:t>This ad begins as a stop-motion animation, modern-day Scrooge story. Midway through the story, the camera pans out to reveal that the film is being made by a woman using an iPhone 15 Pro Max and edited with a MacBook Air. </a:t>
              </a:r>
            </a:p>
            <a:p>
              <a:pPr>
                <a:lnSpc>
                  <a:spcPts val="3000"/>
                </a:lnSpc>
              </a:pPr>
              <a:endParaRPr lang="en-US" sz="2000" dirty="0">
                <a:solidFill>
                  <a:srgbClr val="F8F8F8"/>
                </a:solidFill>
                <a:latin typeface="Lucida Sans" panose="020B0602030504020204" pitchFamily="34" charset="77"/>
              </a:endParaRPr>
            </a:p>
            <a:p>
              <a:pPr>
                <a:lnSpc>
                  <a:spcPts val="3000"/>
                </a:lnSpc>
              </a:pPr>
              <a:r>
                <a:rPr lang="en-US" sz="2000" dirty="0">
                  <a:solidFill>
                    <a:srgbClr val="F8F8F8"/>
                  </a:solidFill>
                  <a:latin typeface="Lucida Sans" panose="020B0602030504020204" pitchFamily="34" charset="77"/>
                </a:rPr>
                <a:t>WATCH: </a:t>
              </a:r>
              <a:r>
                <a:rPr lang="en-US" sz="2000" u="sng" dirty="0">
                  <a:solidFill>
                    <a:schemeClr val="accent5">
                      <a:lumMod val="40000"/>
                      <a:lumOff val="60000"/>
                    </a:schemeClr>
                  </a:solidFill>
                  <a:latin typeface="Lucida Sans" panose="020B0602030504020204" pitchFamily="34" charset="77"/>
                  <a:hlinkClick r:id="rId7" tooltip="https://www.youtube.com/watch?v=LMH5-IHrras">
                    <a:extLst>
                      <a:ext uri="{A12FA001-AC4F-418D-AE19-62706E023703}">
                        <ahyp:hlinkClr xmlns:ahyp="http://schemas.microsoft.com/office/drawing/2018/hyperlinkcolor" val="tx"/>
                      </a:ext>
                    </a:extLst>
                  </a:hlinkClick>
                </a:rPr>
                <a:t>“Fuzzy Feelings”</a:t>
              </a:r>
            </a:p>
            <a:p>
              <a:pPr>
                <a:lnSpc>
                  <a:spcPts val="3000"/>
                </a:lnSpc>
              </a:pPr>
              <a:r>
                <a:rPr lang="en-US" sz="2000" dirty="0">
                  <a:solidFill>
                    <a:srgbClr val="F8F8F8"/>
                  </a:solidFill>
                  <a:latin typeface="Lucida Sans" panose="020B0602030504020204" pitchFamily="34" charset="77"/>
                </a:rPr>
                <a:t>WATCH: </a:t>
              </a:r>
              <a:r>
                <a:rPr lang="en-US" sz="2000" u="sng" dirty="0">
                  <a:solidFill>
                    <a:schemeClr val="accent5">
                      <a:lumMod val="40000"/>
                      <a:lumOff val="60000"/>
                    </a:schemeClr>
                  </a:solidFill>
                  <a:latin typeface="Lucida Sans" panose="020B0602030504020204" pitchFamily="34" charset="77"/>
                  <a:hlinkClick r:id="rId8" tooltip="https://www.youtube.com/watch?app=desktop&amp;v=zDVQ3he7lVA">
                    <a:extLst>
                      <a:ext uri="{A12FA001-AC4F-418D-AE19-62706E023703}">
                        <ahyp:hlinkClr xmlns:ahyp="http://schemas.microsoft.com/office/drawing/2018/hyperlinkcolor" val="tx"/>
                      </a:ext>
                    </a:extLst>
                  </a:hlinkClick>
                </a:rPr>
                <a:t>Behind the Scenes: “Fuzzy Feelings”</a:t>
              </a:r>
            </a:p>
          </p:txBody>
        </p:sp>
      </p:grpSp>
      <p:sp>
        <p:nvSpPr>
          <p:cNvPr id="11" name="Freeform 11"/>
          <p:cNvSpPr/>
          <p:nvPr/>
        </p:nvSpPr>
        <p:spPr>
          <a:xfrm>
            <a:off x="226901" y="9543199"/>
            <a:ext cx="937787" cy="612149"/>
          </a:xfrm>
          <a:custGeom>
            <a:avLst/>
            <a:gdLst/>
            <a:ahLst/>
            <a:cxnLst/>
            <a:rect l="l" t="t" r="r" b="b"/>
            <a:pathLst>
              <a:path w="937787" h="612149">
                <a:moveTo>
                  <a:pt x="0" y="0"/>
                </a:moveTo>
                <a:lnTo>
                  <a:pt x="937787" y="0"/>
                </a:lnTo>
                <a:lnTo>
                  <a:pt x="937787" y="612149"/>
                </a:lnTo>
                <a:lnTo>
                  <a:pt x="0" y="612149"/>
                </a:lnTo>
                <a:lnTo>
                  <a:pt x="0" y="0"/>
                </a:lnTo>
                <a:close/>
              </a:path>
            </a:pathLst>
          </a:custGeom>
          <a:blipFill>
            <a:blip r:embed="rId9"/>
            <a:stretch>
              <a:fillRect/>
            </a:stretch>
          </a:blipFill>
        </p:spPr>
        <p:txBody>
          <a:bodyPr/>
          <a:lstStyle/>
          <a:p>
            <a:endParaRPr lang="en-US"/>
          </a:p>
        </p:txBody>
      </p:sp>
      <p:pic>
        <p:nvPicPr>
          <p:cNvPr id="12" name="Online Media 11" descr="Fuzzy Feelings | Apple Holiday Film">
            <a:hlinkClick r:id="" action="ppaction://media"/>
            <a:extLst>
              <a:ext uri="{FF2B5EF4-FFF2-40B4-BE49-F238E27FC236}">
                <a16:creationId xmlns:a16="http://schemas.microsoft.com/office/drawing/2014/main" id="{F70B5EBC-D058-C388-A723-BACBA42CFBF8}"/>
              </a:ext>
            </a:extLst>
          </p:cNvPr>
          <p:cNvPicPr>
            <a:picLocks noRot="1" noChangeAspect="1"/>
          </p:cNvPicPr>
          <p:nvPr>
            <a:videoFile r:link="rId1"/>
          </p:nvPr>
        </p:nvPicPr>
        <p:blipFill>
          <a:blip r:embed="rId10"/>
          <a:stretch>
            <a:fillRect/>
          </a:stretch>
        </p:blipFill>
        <p:spPr>
          <a:xfrm>
            <a:off x="9819785" y="567317"/>
            <a:ext cx="7825884" cy="4421625"/>
          </a:xfrm>
          <a:prstGeom prst="rect">
            <a:avLst/>
          </a:prstGeom>
        </p:spPr>
      </p:pic>
      <p:pic>
        <p:nvPicPr>
          <p:cNvPr id="13" name="Online Media 12" descr="Fuzzy Feelings: Behind the Scenes | Apple">
            <a:hlinkClick r:id="" action="ppaction://media"/>
            <a:extLst>
              <a:ext uri="{FF2B5EF4-FFF2-40B4-BE49-F238E27FC236}">
                <a16:creationId xmlns:a16="http://schemas.microsoft.com/office/drawing/2014/main" id="{4DEFF747-5821-F44B-DF2B-3E30F40F6D20}"/>
              </a:ext>
            </a:extLst>
          </p:cNvPr>
          <p:cNvPicPr>
            <a:picLocks noRot="1" noChangeAspect="1"/>
          </p:cNvPicPr>
          <p:nvPr>
            <a:videoFile r:link="rId2"/>
          </p:nvPr>
        </p:nvPicPr>
        <p:blipFill>
          <a:blip r:embed="rId11"/>
          <a:stretch>
            <a:fillRect/>
          </a:stretch>
        </p:blipFill>
        <p:spPr>
          <a:xfrm>
            <a:off x="9819785" y="5298058"/>
            <a:ext cx="7825884" cy="442162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video>
              <p:cMediaNode vol="80000">
                <p:cTn id="13" fill="hold" display="0">
                  <p:stCondLst>
                    <p:cond delay="indefinite"/>
                  </p:stCondLst>
                </p:cTn>
                <p:tgtEl>
                  <p:spTgt spid="13"/>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1B2C51"/>
        </a:solidFill>
        <a:effectLst/>
      </p:bgPr>
    </p:bg>
    <p:spTree>
      <p:nvGrpSpPr>
        <p:cNvPr id="1" name=""/>
        <p:cNvGrpSpPr/>
        <p:nvPr/>
      </p:nvGrpSpPr>
      <p:grpSpPr>
        <a:xfrm>
          <a:off x="0" y="0"/>
          <a:ext cx="0" cy="0"/>
          <a:chOff x="0" y="0"/>
          <a:chExt cx="0" cy="0"/>
        </a:xfrm>
      </p:grpSpPr>
      <p:sp>
        <p:nvSpPr>
          <p:cNvPr id="2" name="AutoShape 2"/>
          <p:cNvSpPr/>
          <p:nvPr/>
        </p:nvSpPr>
        <p:spPr>
          <a:xfrm>
            <a:off x="0" y="0"/>
            <a:ext cx="9144000" cy="10287000"/>
          </a:xfrm>
          <a:prstGeom prst="rect">
            <a:avLst/>
          </a:prstGeom>
          <a:solidFill>
            <a:srgbClr val="000000"/>
          </a:solidFill>
        </p:spPr>
        <p:txBody>
          <a:bodyPr/>
          <a:lstStyle/>
          <a:p>
            <a:endParaRPr lang="en-US"/>
          </a:p>
        </p:txBody>
      </p:sp>
      <p:sp>
        <p:nvSpPr>
          <p:cNvPr id="3" name="Freeform 3"/>
          <p:cNvSpPr/>
          <p:nvPr/>
        </p:nvSpPr>
        <p:spPr>
          <a:xfrm rot="-5400000">
            <a:off x="167357" y="290542"/>
            <a:ext cx="3713091" cy="3648112"/>
          </a:xfrm>
          <a:custGeom>
            <a:avLst/>
            <a:gdLst/>
            <a:ahLst/>
            <a:cxnLst/>
            <a:rect l="l" t="t" r="r" b="b"/>
            <a:pathLst>
              <a:path w="3713091" h="3648112">
                <a:moveTo>
                  <a:pt x="0" y="0"/>
                </a:moveTo>
                <a:lnTo>
                  <a:pt x="3713091" y="0"/>
                </a:lnTo>
                <a:lnTo>
                  <a:pt x="3713091" y="3648112"/>
                </a:lnTo>
                <a:lnTo>
                  <a:pt x="0" y="3648112"/>
                </a:lnTo>
                <a:lnTo>
                  <a:pt x="0" y="0"/>
                </a:lnTo>
                <a:close/>
              </a:path>
            </a:pathLst>
          </a:custGeom>
          <a:blipFill>
            <a:blip r:embed="rId3">
              <a:alphaModFix amt="30000"/>
            </a:blip>
            <a:stretch>
              <a:fillRect/>
            </a:stretch>
          </a:blipFill>
        </p:spPr>
        <p:txBody>
          <a:bodyPr/>
          <a:lstStyle/>
          <a:p>
            <a:endParaRPr lang="en-US"/>
          </a:p>
        </p:txBody>
      </p:sp>
      <p:sp>
        <p:nvSpPr>
          <p:cNvPr id="4" name="TextBox 4"/>
          <p:cNvSpPr txBox="1"/>
          <p:nvPr/>
        </p:nvSpPr>
        <p:spPr>
          <a:xfrm>
            <a:off x="10134601" y="1944718"/>
            <a:ext cx="6439406" cy="2167260"/>
          </a:xfrm>
          <a:prstGeom prst="rect">
            <a:avLst/>
          </a:prstGeom>
        </p:spPr>
        <p:txBody>
          <a:bodyPr wrap="square" lIns="0" tIns="0" rIns="0" bIns="0" rtlCol="0" anchor="t">
            <a:spAutoFit/>
          </a:bodyPr>
          <a:lstStyle/>
          <a:p>
            <a:pPr>
              <a:lnSpc>
                <a:spcPts val="2880"/>
              </a:lnSpc>
            </a:pPr>
            <a:r>
              <a:rPr lang="en-US" sz="2000" b="1" dirty="0">
                <a:solidFill>
                  <a:schemeClr val="accent6"/>
                </a:solidFill>
                <a:effectLst>
                  <a:outerShdw blurRad="38100" dist="38100" dir="2700000" algn="tl">
                    <a:srgbClr val="000000">
                      <a:alpha val="43137"/>
                    </a:srgbClr>
                  </a:outerShdw>
                </a:effectLst>
                <a:latin typeface="Lucida Sans" panose="020B0602030504020204" pitchFamily="34" charset="77"/>
              </a:rPr>
              <a:t>ADVERTISING</a:t>
            </a:r>
          </a:p>
          <a:p>
            <a:pPr>
              <a:lnSpc>
                <a:spcPts val="8639"/>
              </a:lnSpc>
            </a:pPr>
            <a:r>
              <a:rPr lang="en-US" sz="7199" b="1" dirty="0">
                <a:solidFill>
                  <a:srgbClr val="F8F8F8"/>
                </a:solidFill>
                <a:effectLst>
                  <a:outerShdw blurRad="38100" dist="38100" dir="2700000" algn="tl">
                    <a:srgbClr val="000000">
                      <a:alpha val="43137"/>
                    </a:srgbClr>
                  </a:outerShdw>
                </a:effectLst>
                <a:latin typeface="Bodoni MT" panose="02070603080606020203" pitchFamily="18" charset="77"/>
              </a:rPr>
              <a:t>Amazon</a:t>
            </a:r>
          </a:p>
          <a:p>
            <a:pPr>
              <a:lnSpc>
                <a:spcPts val="5400"/>
              </a:lnSpc>
            </a:pPr>
            <a:r>
              <a:rPr lang="en-US" sz="3600" b="1" dirty="0">
                <a:solidFill>
                  <a:srgbClr val="F8F8F8"/>
                </a:solidFill>
                <a:effectLst>
                  <a:outerShdw blurRad="38100" dist="38100" dir="2700000" algn="tl">
                    <a:srgbClr val="000000">
                      <a:alpha val="43137"/>
                    </a:srgbClr>
                  </a:outerShdw>
                </a:effectLst>
                <a:latin typeface="Bodoni MT" panose="02070603080606020203" pitchFamily="18" charset="77"/>
              </a:rPr>
              <a:t>“Joy Ride”</a:t>
            </a:r>
          </a:p>
        </p:txBody>
      </p:sp>
      <p:sp>
        <p:nvSpPr>
          <p:cNvPr id="5" name="TextBox 5"/>
          <p:cNvSpPr txBox="1"/>
          <p:nvPr/>
        </p:nvSpPr>
        <p:spPr>
          <a:xfrm>
            <a:off x="10134600" y="4466434"/>
            <a:ext cx="6439407" cy="3828805"/>
          </a:xfrm>
          <a:prstGeom prst="rect">
            <a:avLst/>
          </a:prstGeom>
        </p:spPr>
        <p:txBody>
          <a:bodyPr wrap="square" lIns="0" tIns="0" rIns="0" bIns="0" rtlCol="0" anchor="t">
            <a:spAutoFit/>
          </a:bodyPr>
          <a:lstStyle/>
          <a:p>
            <a:pPr>
              <a:lnSpc>
                <a:spcPct val="114000"/>
              </a:lnSpc>
            </a:pPr>
            <a:r>
              <a:rPr lang="en-US" sz="2000" dirty="0">
                <a:solidFill>
                  <a:srgbClr val="F8F8F8"/>
                </a:solidFill>
                <a:latin typeface="Lucida Sans" panose="020B0602030504020204" pitchFamily="34" charset="77"/>
              </a:rPr>
              <a:t>A part of the company’s “The Joy is Shared” ad campaign, Amazon’s in-house creative team created </a:t>
            </a:r>
            <a:r>
              <a:rPr lang="en-US" sz="2000" u="none" dirty="0">
                <a:solidFill>
                  <a:srgbClr val="F8F8F8"/>
                </a:solidFill>
                <a:latin typeface="Lucida Sans" panose="020B0602030504020204" pitchFamily="34" charset="77"/>
              </a:rPr>
              <a:t>the</a:t>
            </a:r>
            <a:r>
              <a:rPr lang="en-US" sz="2000" dirty="0">
                <a:solidFill>
                  <a:srgbClr val="F8F8F8"/>
                </a:solidFill>
                <a:latin typeface="Lucida Sans" panose="020B0602030504020204" pitchFamily="34" charset="77"/>
              </a:rPr>
              <a:t> centerpiece ad “Joy Ride” with the purpose of conveying the company’s mission of making people’s lives a little easier. </a:t>
            </a:r>
          </a:p>
          <a:p>
            <a:pPr>
              <a:lnSpc>
                <a:spcPct val="114000"/>
              </a:lnSpc>
            </a:pPr>
            <a:r>
              <a:rPr lang="en-US" sz="2000" dirty="0">
                <a:solidFill>
                  <a:srgbClr val="F8F8F8"/>
                </a:solidFill>
                <a:latin typeface="Lucida Sans" panose="020B0602030504020204" pitchFamily="34" charset="77"/>
              </a:rPr>
              <a:t>The 60-second spot sees three older women who, as lifelong friends, revive the joy they felt as children at the top of a sledding hill, thanks to a moment of inspiration and Amazon’s website. </a:t>
            </a:r>
          </a:p>
          <a:p>
            <a:pPr>
              <a:lnSpc>
                <a:spcPct val="114000"/>
              </a:lnSpc>
            </a:pPr>
            <a:endParaRPr lang="en-US" sz="2000" dirty="0">
              <a:solidFill>
                <a:srgbClr val="F8F8F8"/>
              </a:solidFill>
              <a:latin typeface="Lucida Sans" panose="020B0602030504020204" pitchFamily="34" charset="77"/>
            </a:endParaRPr>
          </a:p>
          <a:p>
            <a:pPr>
              <a:lnSpc>
                <a:spcPct val="114000"/>
              </a:lnSpc>
            </a:pPr>
            <a:r>
              <a:rPr lang="en-US" sz="2000" dirty="0">
                <a:solidFill>
                  <a:srgbClr val="F8F8F8"/>
                </a:solidFill>
                <a:latin typeface="Lucida Sans" panose="020B0602030504020204" pitchFamily="34" charset="77"/>
              </a:rPr>
              <a:t>WATCH: </a:t>
            </a:r>
            <a:r>
              <a:rPr lang="en-US" sz="2000" u="sng" dirty="0">
                <a:solidFill>
                  <a:schemeClr val="accent5">
                    <a:lumMod val="40000"/>
                    <a:lumOff val="60000"/>
                  </a:schemeClr>
                </a:solidFill>
                <a:latin typeface="Lucida Sans" panose="020B0602030504020204" pitchFamily="34" charset="77"/>
                <a:hlinkClick r:id="rId4" tooltip="https://www.youtube.com/watch?v=jmF0bOCa_4Q">
                  <a:extLst>
                    <a:ext uri="{A12FA001-AC4F-418D-AE19-62706E023703}">
                      <ahyp:hlinkClr xmlns:ahyp="http://schemas.microsoft.com/office/drawing/2018/hyperlinkcolor" val="tx"/>
                    </a:ext>
                  </a:extLst>
                </a:hlinkClick>
              </a:rPr>
              <a:t>“Joy Ride”</a:t>
            </a:r>
          </a:p>
        </p:txBody>
      </p:sp>
      <p:sp>
        <p:nvSpPr>
          <p:cNvPr id="7" name="Freeform 7"/>
          <p:cNvSpPr/>
          <p:nvPr/>
        </p:nvSpPr>
        <p:spPr>
          <a:xfrm>
            <a:off x="17259300" y="9543199"/>
            <a:ext cx="937787" cy="612149"/>
          </a:xfrm>
          <a:custGeom>
            <a:avLst/>
            <a:gdLst/>
            <a:ahLst/>
            <a:cxnLst/>
            <a:rect l="l" t="t" r="r" b="b"/>
            <a:pathLst>
              <a:path w="937787" h="612149">
                <a:moveTo>
                  <a:pt x="0" y="0"/>
                </a:moveTo>
                <a:lnTo>
                  <a:pt x="937787" y="0"/>
                </a:lnTo>
                <a:lnTo>
                  <a:pt x="937787" y="612149"/>
                </a:lnTo>
                <a:lnTo>
                  <a:pt x="0" y="612149"/>
                </a:lnTo>
                <a:lnTo>
                  <a:pt x="0" y="0"/>
                </a:lnTo>
                <a:close/>
              </a:path>
            </a:pathLst>
          </a:custGeom>
          <a:blipFill>
            <a:blip r:embed="rId5"/>
            <a:stretch>
              <a:fillRect/>
            </a:stretch>
          </a:blipFill>
        </p:spPr>
        <p:txBody>
          <a:bodyPr/>
          <a:lstStyle/>
          <a:p>
            <a:endParaRPr lang="en-US"/>
          </a:p>
        </p:txBody>
      </p:sp>
      <p:sp>
        <p:nvSpPr>
          <p:cNvPr id="8" name="Freeform 8"/>
          <p:cNvSpPr/>
          <p:nvPr/>
        </p:nvSpPr>
        <p:spPr>
          <a:xfrm>
            <a:off x="14236632" y="258052"/>
            <a:ext cx="3713091" cy="3648112"/>
          </a:xfrm>
          <a:custGeom>
            <a:avLst/>
            <a:gdLst/>
            <a:ahLst/>
            <a:cxnLst/>
            <a:rect l="l" t="t" r="r" b="b"/>
            <a:pathLst>
              <a:path w="3713091" h="3648112">
                <a:moveTo>
                  <a:pt x="0" y="0"/>
                </a:moveTo>
                <a:lnTo>
                  <a:pt x="3713091" y="0"/>
                </a:lnTo>
                <a:lnTo>
                  <a:pt x="3713091" y="3648112"/>
                </a:lnTo>
                <a:lnTo>
                  <a:pt x="0" y="3648112"/>
                </a:lnTo>
                <a:lnTo>
                  <a:pt x="0" y="0"/>
                </a:lnTo>
                <a:close/>
              </a:path>
            </a:pathLst>
          </a:custGeom>
          <a:blipFill>
            <a:blip r:embed="rId3">
              <a:alphaModFix amt="30000"/>
            </a:blip>
            <a:stretch>
              <a:fillRect/>
            </a:stretch>
          </a:blipFill>
        </p:spPr>
        <p:txBody>
          <a:bodyPr/>
          <a:lstStyle/>
          <a:p>
            <a:endParaRPr lang="en-US"/>
          </a:p>
        </p:txBody>
      </p:sp>
      <p:sp>
        <p:nvSpPr>
          <p:cNvPr id="9" name="Freeform 9"/>
          <p:cNvSpPr/>
          <p:nvPr/>
        </p:nvSpPr>
        <p:spPr>
          <a:xfrm rot="1563915" flipH="1" flipV="1">
            <a:off x="-1145871" y="8544531"/>
            <a:ext cx="4349142" cy="2609485"/>
          </a:xfrm>
          <a:custGeom>
            <a:avLst/>
            <a:gdLst/>
            <a:ahLst/>
            <a:cxnLst/>
            <a:rect l="l" t="t" r="r" b="b"/>
            <a:pathLst>
              <a:path w="4349142" h="2609485">
                <a:moveTo>
                  <a:pt x="4349142" y="2609485"/>
                </a:moveTo>
                <a:lnTo>
                  <a:pt x="0" y="2609485"/>
                </a:lnTo>
                <a:lnTo>
                  <a:pt x="0" y="0"/>
                </a:lnTo>
                <a:lnTo>
                  <a:pt x="4349142" y="0"/>
                </a:lnTo>
                <a:lnTo>
                  <a:pt x="4349142" y="2609485"/>
                </a:lnTo>
                <a:close/>
              </a:path>
            </a:pathLst>
          </a:custGeom>
          <a:blipFill>
            <a:blip r:embed="rId6"/>
            <a:stretch>
              <a:fillRect/>
            </a:stretch>
          </a:blipFill>
        </p:spPr>
        <p:txBody>
          <a:bodyPr/>
          <a:lstStyle/>
          <a:p>
            <a:endParaRPr lang="en-US"/>
          </a:p>
        </p:txBody>
      </p:sp>
      <p:pic>
        <p:nvPicPr>
          <p:cNvPr id="10" name="Online Media 9" descr="Joy Ride | Amazon Holiday Ad">
            <a:hlinkClick r:id="" action="ppaction://media"/>
            <a:extLst>
              <a:ext uri="{FF2B5EF4-FFF2-40B4-BE49-F238E27FC236}">
                <a16:creationId xmlns:a16="http://schemas.microsoft.com/office/drawing/2014/main" id="{C303CBA3-BC1A-2186-9A12-9DB24C4FFA35}"/>
              </a:ext>
            </a:extLst>
          </p:cNvPr>
          <p:cNvPicPr>
            <a:picLocks noRot="1" noChangeAspect="1"/>
          </p:cNvPicPr>
          <p:nvPr>
            <a:videoFile r:link="rId1"/>
          </p:nvPr>
        </p:nvPicPr>
        <p:blipFill>
          <a:blip r:embed="rId7"/>
          <a:stretch>
            <a:fillRect/>
          </a:stretch>
        </p:blipFill>
        <p:spPr>
          <a:xfrm>
            <a:off x="508000" y="2847340"/>
            <a:ext cx="8128000" cy="459232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9144000" cy="10287000"/>
          </a:xfrm>
          <a:prstGeom prst="rect">
            <a:avLst/>
          </a:prstGeom>
          <a:solidFill>
            <a:srgbClr val="000000"/>
          </a:solidFill>
        </p:spPr>
        <p:txBody>
          <a:bodyPr/>
          <a:lstStyle/>
          <a:p>
            <a:endParaRPr lang="en-US"/>
          </a:p>
        </p:txBody>
      </p:sp>
      <p:sp>
        <p:nvSpPr>
          <p:cNvPr id="3" name="TextBox 3"/>
          <p:cNvSpPr txBox="1"/>
          <p:nvPr/>
        </p:nvSpPr>
        <p:spPr>
          <a:xfrm>
            <a:off x="9823352" y="2711834"/>
            <a:ext cx="7940514" cy="2167260"/>
          </a:xfrm>
          <a:prstGeom prst="rect">
            <a:avLst/>
          </a:prstGeom>
        </p:spPr>
        <p:txBody>
          <a:bodyPr lIns="0" tIns="0" rIns="0" bIns="0" rtlCol="0" anchor="t">
            <a:spAutoFit/>
          </a:bodyPr>
          <a:lstStyle/>
          <a:p>
            <a:pPr>
              <a:lnSpc>
                <a:spcPts val="2880"/>
              </a:lnSpc>
            </a:pPr>
            <a:r>
              <a:rPr lang="en-US" sz="2000" b="1" dirty="0">
                <a:solidFill>
                  <a:schemeClr val="accent6"/>
                </a:solidFill>
                <a:latin typeface="Lucida Sans" panose="020B0602030504020204" pitchFamily="34" charset="77"/>
              </a:rPr>
              <a:t>ADVERTISING</a:t>
            </a:r>
          </a:p>
          <a:p>
            <a:pPr>
              <a:lnSpc>
                <a:spcPts val="8639"/>
              </a:lnSpc>
            </a:pPr>
            <a:r>
              <a:rPr lang="en-US" sz="7199" b="1" dirty="0">
                <a:solidFill>
                  <a:schemeClr val="bg1">
                    <a:lumMod val="50000"/>
                  </a:schemeClr>
                </a:solidFill>
                <a:latin typeface="Bodoni MT" panose="02070603080606020203" pitchFamily="18" charset="77"/>
              </a:rPr>
              <a:t>Coca-Cola</a:t>
            </a:r>
          </a:p>
          <a:p>
            <a:pPr>
              <a:lnSpc>
                <a:spcPts val="5400"/>
              </a:lnSpc>
            </a:pPr>
            <a:r>
              <a:rPr lang="en-US" sz="3600" b="1" dirty="0">
                <a:solidFill>
                  <a:schemeClr val="bg1">
                    <a:lumMod val="50000"/>
                  </a:schemeClr>
                </a:solidFill>
                <a:latin typeface="Bodoni MT" panose="02070603080606020203" pitchFamily="18" charset="77"/>
              </a:rPr>
              <a:t>“The World Needs More </a:t>
            </a:r>
            <a:r>
              <a:rPr lang="en-US" sz="3600" b="1" dirty="0" err="1">
                <a:solidFill>
                  <a:schemeClr val="bg1">
                    <a:lumMod val="50000"/>
                  </a:schemeClr>
                </a:solidFill>
                <a:latin typeface="Bodoni MT" panose="02070603080606020203" pitchFamily="18" charset="77"/>
              </a:rPr>
              <a:t>Santas</a:t>
            </a:r>
            <a:r>
              <a:rPr lang="en-US" sz="3600" b="1" dirty="0">
                <a:solidFill>
                  <a:schemeClr val="bg1">
                    <a:lumMod val="50000"/>
                  </a:schemeClr>
                </a:solidFill>
                <a:latin typeface="Bodoni MT" panose="02070603080606020203" pitchFamily="18" charset="77"/>
              </a:rPr>
              <a:t>”</a:t>
            </a:r>
          </a:p>
        </p:txBody>
      </p:sp>
      <p:sp>
        <p:nvSpPr>
          <p:cNvPr id="4" name="TextBox 4"/>
          <p:cNvSpPr txBox="1"/>
          <p:nvPr/>
        </p:nvSpPr>
        <p:spPr>
          <a:xfrm>
            <a:off x="9823352" y="5129644"/>
            <a:ext cx="6483448" cy="1884427"/>
          </a:xfrm>
          <a:prstGeom prst="rect">
            <a:avLst/>
          </a:prstGeom>
        </p:spPr>
        <p:txBody>
          <a:bodyPr wrap="square" lIns="0" tIns="0" rIns="0" bIns="0" rtlCol="0" anchor="t">
            <a:spAutoFit/>
          </a:bodyPr>
          <a:lstStyle/>
          <a:p>
            <a:pPr>
              <a:lnSpc>
                <a:spcPts val="3000"/>
              </a:lnSpc>
            </a:pPr>
            <a:r>
              <a:rPr lang="en-US" sz="2000" dirty="0">
                <a:solidFill>
                  <a:schemeClr val="bg1">
                    <a:lumMod val="50000"/>
                  </a:schemeClr>
                </a:solidFill>
                <a:latin typeface="Lucida Sans" panose="020B0602030504020204" pitchFamily="34" charset="77"/>
              </a:rPr>
              <a:t>Coca-Cola’s 2023 advertising spot, “The World Needs More </a:t>
            </a:r>
            <a:r>
              <a:rPr lang="en-US" sz="2000" dirty="0" err="1">
                <a:solidFill>
                  <a:schemeClr val="bg1">
                    <a:lumMod val="50000"/>
                  </a:schemeClr>
                </a:solidFill>
                <a:latin typeface="Lucida Sans" panose="020B0602030504020204" pitchFamily="34" charset="77"/>
              </a:rPr>
              <a:t>Santas</a:t>
            </a:r>
            <a:r>
              <a:rPr lang="en-US" sz="2000" dirty="0">
                <a:solidFill>
                  <a:schemeClr val="bg1">
                    <a:lumMod val="50000"/>
                  </a:schemeClr>
                </a:solidFill>
                <a:latin typeface="Lucida Sans" panose="020B0602030504020204" pitchFamily="34" charset="77"/>
              </a:rPr>
              <a:t>” imagines a world where every person is Santa Claus.</a:t>
            </a:r>
          </a:p>
          <a:p>
            <a:pPr>
              <a:lnSpc>
                <a:spcPts val="3000"/>
              </a:lnSpc>
            </a:pPr>
            <a:endParaRPr lang="en-US" sz="2000" dirty="0">
              <a:solidFill>
                <a:schemeClr val="bg1">
                  <a:lumMod val="50000"/>
                </a:schemeClr>
              </a:solidFill>
              <a:latin typeface="Lucida Sans" panose="020B0602030504020204" pitchFamily="34" charset="77"/>
            </a:endParaRPr>
          </a:p>
          <a:p>
            <a:pPr>
              <a:lnSpc>
                <a:spcPts val="3000"/>
              </a:lnSpc>
            </a:pPr>
            <a:r>
              <a:rPr lang="en-US" sz="2000" dirty="0">
                <a:solidFill>
                  <a:schemeClr val="bg1">
                    <a:lumMod val="50000"/>
                  </a:schemeClr>
                </a:solidFill>
                <a:latin typeface="Lucida Sans" panose="020B0602030504020204" pitchFamily="34" charset="77"/>
              </a:rPr>
              <a:t>WATCH: </a:t>
            </a:r>
            <a:r>
              <a:rPr lang="en-US" sz="2000" u="sng" dirty="0">
                <a:solidFill>
                  <a:schemeClr val="tx2"/>
                </a:solidFill>
                <a:latin typeface="Lucida Sans" panose="020B0602030504020204" pitchFamily="34" charset="77"/>
                <a:hlinkClick r:id="rId3" tooltip="https://youtu.be/znIyaGS5BNc">
                  <a:extLst>
                    <a:ext uri="{A12FA001-AC4F-418D-AE19-62706E023703}">
                      <ahyp:hlinkClr xmlns:ahyp="http://schemas.microsoft.com/office/drawing/2018/hyperlinkcolor" val="tx"/>
                    </a:ext>
                  </a:extLst>
                </a:hlinkClick>
              </a:rPr>
              <a:t>“The World Needs More Santas”</a:t>
            </a:r>
          </a:p>
        </p:txBody>
      </p:sp>
      <p:sp>
        <p:nvSpPr>
          <p:cNvPr id="5" name="Freeform 5"/>
          <p:cNvSpPr/>
          <p:nvPr/>
        </p:nvSpPr>
        <p:spPr>
          <a:xfrm rot="-5400000">
            <a:off x="-369765" y="4437112"/>
            <a:ext cx="6277061" cy="7031331"/>
          </a:xfrm>
          <a:custGeom>
            <a:avLst/>
            <a:gdLst/>
            <a:ahLst/>
            <a:cxnLst/>
            <a:rect l="l" t="t" r="r" b="b"/>
            <a:pathLst>
              <a:path w="6277061" h="7031331">
                <a:moveTo>
                  <a:pt x="0" y="0"/>
                </a:moveTo>
                <a:lnTo>
                  <a:pt x="6277061" y="0"/>
                </a:lnTo>
                <a:lnTo>
                  <a:pt x="6277061" y="7031330"/>
                </a:lnTo>
                <a:lnTo>
                  <a:pt x="0" y="7031330"/>
                </a:lnTo>
                <a:lnTo>
                  <a:pt x="0" y="0"/>
                </a:lnTo>
                <a:close/>
              </a:path>
            </a:pathLst>
          </a:custGeom>
          <a:blipFill>
            <a:blip r:embed="rId4">
              <a:alphaModFix amt="31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7259300" y="9543199"/>
            <a:ext cx="937787" cy="612149"/>
          </a:xfrm>
          <a:custGeom>
            <a:avLst/>
            <a:gdLst/>
            <a:ahLst/>
            <a:cxnLst/>
            <a:rect l="l" t="t" r="r" b="b"/>
            <a:pathLst>
              <a:path w="937787" h="612149">
                <a:moveTo>
                  <a:pt x="0" y="0"/>
                </a:moveTo>
                <a:lnTo>
                  <a:pt x="937787" y="0"/>
                </a:lnTo>
                <a:lnTo>
                  <a:pt x="937787" y="612149"/>
                </a:lnTo>
                <a:lnTo>
                  <a:pt x="0" y="612149"/>
                </a:lnTo>
                <a:lnTo>
                  <a:pt x="0" y="0"/>
                </a:lnTo>
                <a:close/>
              </a:path>
            </a:pathLst>
          </a:custGeom>
          <a:blipFill>
            <a:blip r:embed="rId6"/>
            <a:stretch>
              <a:fillRect/>
            </a:stretch>
          </a:blipFill>
        </p:spPr>
        <p:txBody>
          <a:bodyPr/>
          <a:lstStyle/>
          <a:p>
            <a:endParaRPr lang="en-US"/>
          </a:p>
        </p:txBody>
      </p:sp>
      <p:sp>
        <p:nvSpPr>
          <p:cNvPr id="8" name="Freeform 8"/>
          <p:cNvSpPr/>
          <p:nvPr/>
        </p:nvSpPr>
        <p:spPr>
          <a:xfrm flipH="1">
            <a:off x="12891503" y="-959473"/>
            <a:ext cx="6277061" cy="7031331"/>
          </a:xfrm>
          <a:custGeom>
            <a:avLst/>
            <a:gdLst/>
            <a:ahLst/>
            <a:cxnLst/>
            <a:rect l="l" t="t" r="r" b="b"/>
            <a:pathLst>
              <a:path w="6277061" h="7031331">
                <a:moveTo>
                  <a:pt x="6277061" y="0"/>
                </a:moveTo>
                <a:lnTo>
                  <a:pt x="0" y="0"/>
                </a:lnTo>
                <a:lnTo>
                  <a:pt x="0" y="7031331"/>
                </a:lnTo>
                <a:lnTo>
                  <a:pt x="6277061" y="7031331"/>
                </a:lnTo>
                <a:lnTo>
                  <a:pt x="6277061" y="0"/>
                </a:lnTo>
                <a:close/>
              </a:path>
            </a:pathLst>
          </a:custGeom>
          <a:blipFill>
            <a:blip r:embed="rId4">
              <a:alphaModFix amt="31000"/>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9" name="Online Media 8" descr="The World Needs More Santas | Coca-Cola">
            <a:hlinkClick r:id="" action="ppaction://media"/>
            <a:extLst>
              <a:ext uri="{FF2B5EF4-FFF2-40B4-BE49-F238E27FC236}">
                <a16:creationId xmlns:a16="http://schemas.microsoft.com/office/drawing/2014/main" id="{5D189F45-5137-C253-7541-2E86B924B3DA}"/>
              </a:ext>
            </a:extLst>
          </p:cNvPr>
          <p:cNvPicPr>
            <a:picLocks noRot="1" noChangeAspect="1"/>
          </p:cNvPicPr>
          <p:nvPr>
            <a:videoFile r:link="rId1"/>
          </p:nvPr>
        </p:nvPicPr>
        <p:blipFill>
          <a:blip r:embed="rId7"/>
          <a:stretch>
            <a:fillRect/>
          </a:stretch>
        </p:blipFill>
        <p:spPr>
          <a:xfrm>
            <a:off x="601743" y="2571052"/>
            <a:ext cx="7940514" cy="44863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73433"/>
        </a:solidFill>
        <a:effectLst/>
      </p:bgPr>
    </p:bg>
    <p:spTree>
      <p:nvGrpSpPr>
        <p:cNvPr id="1" name=""/>
        <p:cNvGrpSpPr/>
        <p:nvPr/>
      </p:nvGrpSpPr>
      <p:grpSpPr>
        <a:xfrm>
          <a:off x="0" y="0"/>
          <a:ext cx="0" cy="0"/>
          <a:chOff x="0" y="0"/>
          <a:chExt cx="0" cy="0"/>
        </a:xfrm>
      </p:grpSpPr>
      <p:sp>
        <p:nvSpPr>
          <p:cNvPr id="2" name="AutoShape 2"/>
          <p:cNvSpPr/>
          <p:nvPr/>
        </p:nvSpPr>
        <p:spPr>
          <a:xfrm>
            <a:off x="0" y="0"/>
            <a:ext cx="9144000" cy="10287000"/>
          </a:xfrm>
          <a:prstGeom prst="rect">
            <a:avLst/>
          </a:prstGeom>
          <a:solidFill>
            <a:srgbClr val="000000"/>
          </a:solidFill>
        </p:spPr>
        <p:txBody>
          <a:bodyPr/>
          <a:lstStyle/>
          <a:p>
            <a:endParaRPr lang="en-US"/>
          </a:p>
        </p:txBody>
      </p:sp>
      <p:grpSp>
        <p:nvGrpSpPr>
          <p:cNvPr id="3" name="Group 3"/>
          <p:cNvGrpSpPr/>
          <p:nvPr/>
        </p:nvGrpSpPr>
        <p:grpSpPr>
          <a:xfrm>
            <a:off x="10131488" y="2534451"/>
            <a:ext cx="7127812" cy="5218096"/>
            <a:chOff x="0" y="0"/>
            <a:chExt cx="9503749" cy="6957462"/>
          </a:xfrm>
        </p:grpSpPr>
        <p:sp>
          <p:nvSpPr>
            <p:cNvPr id="4" name="TextBox 4"/>
            <p:cNvSpPr txBox="1"/>
            <p:nvPr/>
          </p:nvSpPr>
          <p:spPr>
            <a:xfrm>
              <a:off x="0" y="0"/>
              <a:ext cx="9503749" cy="2889680"/>
            </a:xfrm>
            <a:prstGeom prst="rect">
              <a:avLst/>
            </a:prstGeom>
          </p:spPr>
          <p:txBody>
            <a:bodyPr lIns="0" tIns="0" rIns="0" bIns="0" rtlCol="0" anchor="t">
              <a:spAutoFit/>
            </a:bodyPr>
            <a:lstStyle/>
            <a:p>
              <a:pPr>
                <a:lnSpc>
                  <a:spcPts val="2880"/>
                </a:lnSpc>
              </a:pPr>
              <a:r>
                <a:rPr lang="en-US" sz="2000" b="1" dirty="0">
                  <a:solidFill>
                    <a:schemeClr val="accent6"/>
                  </a:solidFill>
                  <a:effectLst>
                    <a:outerShdw blurRad="38100" dist="38100" dir="2700000" algn="tl">
                      <a:srgbClr val="000000">
                        <a:alpha val="43137"/>
                      </a:srgbClr>
                    </a:outerShdw>
                  </a:effectLst>
                  <a:latin typeface="Lucida Sans" panose="020B0602030504020204" pitchFamily="34" charset="77"/>
                </a:rPr>
                <a:t>ADVERTISING</a:t>
              </a:r>
            </a:p>
            <a:p>
              <a:pPr>
                <a:lnSpc>
                  <a:spcPts val="8639"/>
                </a:lnSpc>
              </a:pPr>
              <a:r>
                <a:rPr lang="en-US" sz="7199" b="1" dirty="0" err="1">
                  <a:solidFill>
                    <a:srgbClr val="F8F8F8"/>
                  </a:solidFill>
                  <a:effectLst>
                    <a:outerShdw blurRad="38100" dist="38100" dir="2700000" algn="tl">
                      <a:srgbClr val="000000">
                        <a:alpha val="43137"/>
                      </a:srgbClr>
                    </a:outerShdw>
                  </a:effectLst>
                  <a:latin typeface="Bodoni MT" panose="02070603080606020203" pitchFamily="18" charset="77"/>
                </a:rPr>
                <a:t>DoorDash</a:t>
              </a:r>
              <a:endParaRPr lang="en-US" sz="7199" b="1" dirty="0">
                <a:solidFill>
                  <a:srgbClr val="F8F8F8"/>
                </a:solidFill>
                <a:effectLst>
                  <a:outerShdw blurRad="38100" dist="38100" dir="2700000" algn="tl">
                    <a:srgbClr val="000000">
                      <a:alpha val="43137"/>
                    </a:srgbClr>
                  </a:outerShdw>
                </a:effectLst>
                <a:latin typeface="Bodoni MT" panose="02070603080606020203" pitchFamily="18" charset="77"/>
              </a:endParaRPr>
            </a:p>
            <a:p>
              <a:pPr>
                <a:lnSpc>
                  <a:spcPts val="5400"/>
                </a:lnSpc>
              </a:pPr>
              <a:r>
                <a:rPr lang="en-US" sz="3600" b="1" dirty="0">
                  <a:solidFill>
                    <a:srgbClr val="F8F8F8"/>
                  </a:solidFill>
                  <a:effectLst>
                    <a:outerShdw blurRad="38100" dist="38100" dir="2700000" algn="tl">
                      <a:srgbClr val="000000">
                        <a:alpha val="43137"/>
                      </a:srgbClr>
                    </a:outerShdw>
                  </a:effectLst>
                  <a:latin typeface="Bodoni MT" panose="02070603080606020203" pitchFamily="18" charset="77"/>
                </a:rPr>
                <a:t>“Holiday Workers’ Lament”</a:t>
              </a:r>
            </a:p>
          </p:txBody>
        </p:sp>
        <p:sp>
          <p:nvSpPr>
            <p:cNvPr id="5" name="TextBox 5"/>
            <p:cNvSpPr txBox="1"/>
            <p:nvPr/>
          </p:nvSpPr>
          <p:spPr>
            <a:xfrm>
              <a:off x="0" y="3418971"/>
              <a:ext cx="9503749" cy="3538491"/>
            </a:xfrm>
            <a:prstGeom prst="rect">
              <a:avLst/>
            </a:prstGeom>
          </p:spPr>
          <p:txBody>
            <a:bodyPr lIns="0" tIns="0" rIns="0" bIns="0" rtlCol="0" anchor="t">
              <a:spAutoFit/>
            </a:bodyPr>
            <a:lstStyle/>
            <a:p>
              <a:pPr>
                <a:lnSpc>
                  <a:spcPts val="3000"/>
                </a:lnSpc>
              </a:pPr>
              <a:r>
                <a:rPr lang="en-US" sz="2000" dirty="0" err="1">
                  <a:solidFill>
                    <a:srgbClr val="F8F8F8"/>
                  </a:solidFill>
                  <a:latin typeface="Lucida Sans" panose="020B0602030504020204" pitchFamily="34" charset="77"/>
                </a:rPr>
                <a:t>DoorDash</a:t>
              </a:r>
              <a:r>
                <a:rPr lang="en-US" sz="2000" dirty="0">
                  <a:solidFill>
                    <a:srgbClr val="F8F8F8"/>
                  </a:solidFill>
                  <a:latin typeface="Lucida Sans" panose="020B0602030504020204" pitchFamily="34" charset="77"/>
                </a:rPr>
                <a:t> released a musical spot targeting delivery workers who gig with </a:t>
              </a:r>
              <a:r>
                <a:rPr lang="en-US" sz="2000" dirty="0" err="1">
                  <a:solidFill>
                    <a:srgbClr val="F8F8F8"/>
                  </a:solidFill>
                  <a:latin typeface="Lucida Sans" panose="020B0602030504020204" pitchFamily="34" charset="77"/>
                </a:rPr>
                <a:t>DoorDash</a:t>
              </a:r>
              <a:r>
                <a:rPr lang="en-US" sz="2000" dirty="0">
                  <a:solidFill>
                    <a:srgbClr val="F8F8F8"/>
                  </a:solidFill>
                  <a:latin typeface="Lucida Sans" panose="020B0602030504020204" pitchFamily="34" charset="77"/>
                </a:rPr>
                <a:t>. It’s a musical titled “Holiday Workers’ Lament,” all about how rough it can be working retail and food-service jobs at this time of year. Be a Dasher instead, says the spot.</a:t>
              </a:r>
            </a:p>
            <a:p>
              <a:pPr>
                <a:lnSpc>
                  <a:spcPts val="3000"/>
                </a:lnSpc>
              </a:pPr>
              <a:endParaRPr lang="en-US" sz="2000" dirty="0">
                <a:solidFill>
                  <a:srgbClr val="F8F8F8"/>
                </a:solidFill>
                <a:latin typeface="Lucida Sans" panose="020B0602030504020204" pitchFamily="34" charset="77"/>
              </a:endParaRPr>
            </a:p>
            <a:p>
              <a:pPr>
                <a:lnSpc>
                  <a:spcPts val="3000"/>
                </a:lnSpc>
              </a:pPr>
              <a:r>
                <a:rPr lang="en-US" sz="2000" dirty="0">
                  <a:solidFill>
                    <a:srgbClr val="F8F8F8"/>
                  </a:solidFill>
                  <a:latin typeface="Lucida Sans" panose="020B0602030504020204" pitchFamily="34" charset="77"/>
                </a:rPr>
                <a:t>WATCH: </a:t>
              </a:r>
              <a:r>
                <a:rPr lang="en-US" sz="2000" u="sng" dirty="0">
                  <a:solidFill>
                    <a:schemeClr val="accent5">
                      <a:lumMod val="40000"/>
                      <a:lumOff val="60000"/>
                    </a:schemeClr>
                  </a:solidFill>
                  <a:latin typeface="Lucida Sans" panose="020B0602030504020204" pitchFamily="34" charset="77"/>
                  <a:hlinkClick r:id="rId3" tooltip="https://www.youtube.com/watch?v=xJAwluDKovg">
                    <a:extLst>
                      <a:ext uri="{A12FA001-AC4F-418D-AE19-62706E023703}">
                        <ahyp:hlinkClr xmlns:ahyp="http://schemas.microsoft.com/office/drawing/2018/hyperlinkcolor" val="tx"/>
                      </a:ext>
                    </a:extLst>
                  </a:hlinkClick>
                </a:rPr>
                <a:t>Holiday Workers Lament</a:t>
              </a:r>
            </a:p>
          </p:txBody>
        </p:sp>
      </p:grpSp>
      <p:sp>
        <p:nvSpPr>
          <p:cNvPr id="6" name="Freeform 6"/>
          <p:cNvSpPr/>
          <p:nvPr/>
        </p:nvSpPr>
        <p:spPr>
          <a:xfrm rot="-5400000">
            <a:off x="-369765" y="4437112"/>
            <a:ext cx="6277061" cy="7031331"/>
          </a:xfrm>
          <a:custGeom>
            <a:avLst/>
            <a:gdLst/>
            <a:ahLst/>
            <a:cxnLst/>
            <a:rect l="l" t="t" r="r" b="b"/>
            <a:pathLst>
              <a:path w="6277061" h="7031331">
                <a:moveTo>
                  <a:pt x="0" y="0"/>
                </a:moveTo>
                <a:lnTo>
                  <a:pt x="6277061" y="0"/>
                </a:lnTo>
                <a:lnTo>
                  <a:pt x="6277061" y="7031330"/>
                </a:lnTo>
                <a:lnTo>
                  <a:pt x="0" y="7031330"/>
                </a:lnTo>
                <a:lnTo>
                  <a:pt x="0" y="0"/>
                </a:lnTo>
                <a:close/>
              </a:path>
            </a:pathLst>
          </a:custGeom>
          <a:blipFill>
            <a:blip r:embed="rId4">
              <a:alphaModFix amt="31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5400000">
            <a:off x="12511034" y="-1178857"/>
            <a:ext cx="6277061" cy="7031331"/>
          </a:xfrm>
          <a:custGeom>
            <a:avLst/>
            <a:gdLst/>
            <a:ahLst/>
            <a:cxnLst/>
            <a:rect l="l" t="t" r="r" b="b"/>
            <a:pathLst>
              <a:path w="6277061" h="7031331">
                <a:moveTo>
                  <a:pt x="0" y="0"/>
                </a:moveTo>
                <a:lnTo>
                  <a:pt x="6277061" y="0"/>
                </a:lnTo>
                <a:lnTo>
                  <a:pt x="6277061" y="7031331"/>
                </a:lnTo>
                <a:lnTo>
                  <a:pt x="0" y="7031331"/>
                </a:lnTo>
                <a:lnTo>
                  <a:pt x="0" y="0"/>
                </a:lnTo>
                <a:close/>
              </a:path>
            </a:pathLst>
          </a:custGeom>
          <a:blipFill>
            <a:blip r:embed="rId4">
              <a:alphaModFix amt="31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rot="1563915" flipH="1" flipV="1">
            <a:off x="14463958" y="-955128"/>
            <a:ext cx="4349142" cy="2609485"/>
          </a:xfrm>
          <a:custGeom>
            <a:avLst/>
            <a:gdLst/>
            <a:ahLst/>
            <a:cxnLst/>
            <a:rect l="l" t="t" r="r" b="b"/>
            <a:pathLst>
              <a:path w="4349142" h="2609485">
                <a:moveTo>
                  <a:pt x="4349142" y="2609485"/>
                </a:moveTo>
                <a:lnTo>
                  <a:pt x="0" y="2609485"/>
                </a:lnTo>
                <a:lnTo>
                  <a:pt x="0" y="0"/>
                </a:lnTo>
                <a:lnTo>
                  <a:pt x="4349142" y="0"/>
                </a:lnTo>
                <a:lnTo>
                  <a:pt x="4349142" y="2609485"/>
                </a:lnTo>
                <a:close/>
              </a:path>
            </a:pathLst>
          </a:custGeom>
          <a:blipFill>
            <a:blip r:embed="rId6"/>
            <a:stretch>
              <a:fillRect/>
            </a:stretch>
          </a:blipFill>
        </p:spPr>
        <p:txBody>
          <a:bodyPr/>
          <a:lstStyle/>
          <a:p>
            <a:endParaRPr lang="en-US"/>
          </a:p>
        </p:txBody>
      </p:sp>
      <p:sp>
        <p:nvSpPr>
          <p:cNvPr id="10" name="Freeform 10"/>
          <p:cNvSpPr/>
          <p:nvPr/>
        </p:nvSpPr>
        <p:spPr>
          <a:xfrm>
            <a:off x="17259300" y="9543199"/>
            <a:ext cx="937787" cy="612149"/>
          </a:xfrm>
          <a:custGeom>
            <a:avLst/>
            <a:gdLst/>
            <a:ahLst/>
            <a:cxnLst/>
            <a:rect l="l" t="t" r="r" b="b"/>
            <a:pathLst>
              <a:path w="937787" h="612149">
                <a:moveTo>
                  <a:pt x="0" y="0"/>
                </a:moveTo>
                <a:lnTo>
                  <a:pt x="937787" y="0"/>
                </a:lnTo>
                <a:lnTo>
                  <a:pt x="937787" y="612149"/>
                </a:lnTo>
                <a:lnTo>
                  <a:pt x="0" y="612149"/>
                </a:lnTo>
                <a:lnTo>
                  <a:pt x="0" y="0"/>
                </a:lnTo>
                <a:close/>
              </a:path>
            </a:pathLst>
          </a:custGeom>
          <a:blipFill>
            <a:blip r:embed="rId7"/>
            <a:stretch>
              <a:fillRect/>
            </a:stretch>
          </a:blipFill>
        </p:spPr>
        <p:txBody>
          <a:bodyPr/>
          <a:lstStyle/>
          <a:p>
            <a:endParaRPr lang="en-US"/>
          </a:p>
        </p:txBody>
      </p:sp>
      <p:pic>
        <p:nvPicPr>
          <p:cNvPr id="11" name="Online Media 10" descr="DoorDash The Holiday Worker's Lament">
            <a:hlinkClick r:id="" action="ppaction://media"/>
            <a:extLst>
              <a:ext uri="{FF2B5EF4-FFF2-40B4-BE49-F238E27FC236}">
                <a16:creationId xmlns:a16="http://schemas.microsoft.com/office/drawing/2014/main" id="{43F3C874-6BA9-491A-4C4C-639E7DC68612}"/>
              </a:ext>
            </a:extLst>
          </p:cNvPr>
          <p:cNvPicPr>
            <a:picLocks noRot="1" noChangeAspect="1"/>
          </p:cNvPicPr>
          <p:nvPr>
            <a:videoFile r:link="rId1"/>
          </p:nvPr>
        </p:nvPicPr>
        <p:blipFill>
          <a:blip r:embed="rId8"/>
          <a:stretch>
            <a:fillRect/>
          </a:stretch>
        </p:blipFill>
        <p:spPr>
          <a:xfrm>
            <a:off x="698500" y="2954972"/>
            <a:ext cx="7747000" cy="43770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1B2C51"/>
        </a:solidFill>
        <a:effectLst/>
      </p:bgPr>
    </p:bg>
    <p:spTree>
      <p:nvGrpSpPr>
        <p:cNvPr id="1" name=""/>
        <p:cNvGrpSpPr/>
        <p:nvPr/>
      </p:nvGrpSpPr>
      <p:grpSpPr>
        <a:xfrm>
          <a:off x="0" y="0"/>
          <a:ext cx="0" cy="0"/>
          <a:chOff x="0" y="0"/>
          <a:chExt cx="0" cy="0"/>
        </a:xfrm>
      </p:grpSpPr>
      <p:sp>
        <p:nvSpPr>
          <p:cNvPr id="2" name="AutoShape 2"/>
          <p:cNvSpPr/>
          <p:nvPr/>
        </p:nvSpPr>
        <p:spPr>
          <a:xfrm>
            <a:off x="9674060" y="0"/>
            <a:ext cx="8613940" cy="10287000"/>
          </a:xfrm>
          <a:prstGeom prst="rect">
            <a:avLst/>
          </a:prstGeom>
          <a:solidFill>
            <a:srgbClr val="000000"/>
          </a:solidFill>
        </p:spPr>
        <p:txBody>
          <a:bodyPr/>
          <a:lstStyle/>
          <a:p>
            <a:endParaRPr lang="en-US"/>
          </a:p>
        </p:txBody>
      </p:sp>
      <p:grpSp>
        <p:nvGrpSpPr>
          <p:cNvPr id="3" name="Group 3"/>
          <p:cNvGrpSpPr/>
          <p:nvPr/>
        </p:nvGrpSpPr>
        <p:grpSpPr>
          <a:xfrm>
            <a:off x="1252220" y="2247900"/>
            <a:ext cx="6708830" cy="6245563"/>
            <a:chOff x="0" y="0"/>
            <a:chExt cx="9503749" cy="8327417"/>
          </a:xfrm>
        </p:grpSpPr>
        <p:sp>
          <p:nvSpPr>
            <p:cNvPr id="4" name="TextBox 4"/>
            <p:cNvSpPr txBox="1"/>
            <p:nvPr/>
          </p:nvSpPr>
          <p:spPr>
            <a:xfrm>
              <a:off x="0" y="0"/>
              <a:ext cx="9503749" cy="2832656"/>
            </a:xfrm>
            <a:prstGeom prst="rect">
              <a:avLst/>
            </a:prstGeom>
          </p:spPr>
          <p:txBody>
            <a:bodyPr lIns="0" tIns="0" rIns="0" bIns="0" rtlCol="0" anchor="t">
              <a:spAutoFit/>
            </a:bodyPr>
            <a:lstStyle/>
            <a:p>
              <a:pPr>
                <a:lnSpc>
                  <a:spcPts val="2880"/>
                </a:lnSpc>
              </a:pPr>
              <a:r>
                <a:rPr lang="en-US" sz="2000" b="1" dirty="0">
                  <a:solidFill>
                    <a:schemeClr val="accent6"/>
                  </a:solidFill>
                  <a:latin typeface="Lucida Sans" panose="020B0602030504020204" pitchFamily="34" charset="77"/>
                </a:rPr>
                <a:t>SOCIAL MEDIA ADVERTISING / OOH ADVERTISING</a:t>
              </a:r>
            </a:p>
            <a:p>
              <a:pPr>
                <a:lnSpc>
                  <a:spcPts val="8639"/>
                </a:lnSpc>
              </a:pPr>
              <a:r>
                <a:rPr lang="en-US" sz="7199" b="1" dirty="0">
                  <a:solidFill>
                    <a:srgbClr val="F8F8F8"/>
                  </a:solidFill>
                  <a:latin typeface="Bodoni MT" panose="02070603080606020203" pitchFamily="18" charset="77"/>
                </a:rPr>
                <a:t>Spotify</a:t>
              </a:r>
            </a:p>
            <a:p>
              <a:pPr>
                <a:lnSpc>
                  <a:spcPts val="5400"/>
                </a:lnSpc>
              </a:pPr>
              <a:r>
                <a:rPr lang="en-US" sz="3600" b="1" dirty="0">
                  <a:solidFill>
                    <a:srgbClr val="F8F8F8"/>
                  </a:solidFill>
                  <a:latin typeface="Bodoni MT" panose="02070603080606020203" pitchFamily="18" charset="77"/>
                </a:rPr>
                <a:t>Wrapped</a:t>
              </a:r>
            </a:p>
          </p:txBody>
        </p:sp>
        <p:sp>
          <p:nvSpPr>
            <p:cNvPr id="5" name="TextBox 5"/>
            <p:cNvSpPr txBox="1"/>
            <p:nvPr/>
          </p:nvSpPr>
          <p:spPr>
            <a:xfrm>
              <a:off x="0" y="3690164"/>
              <a:ext cx="9503749" cy="4637253"/>
            </a:xfrm>
            <a:prstGeom prst="rect">
              <a:avLst/>
            </a:prstGeom>
          </p:spPr>
          <p:txBody>
            <a:bodyPr lIns="0" tIns="0" rIns="0" bIns="0" rtlCol="0" anchor="t">
              <a:spAutoFit/>
            </a:bodyPr>
            <a:lstStyle/>
            <a:p>
              <a:pPr>
                <a:lnSpc>
                  <a:spcPct val="114000"/>
                </a:lnSpc>
              </a:pPr>
              <a:r>
                <a:rPr lang="en-US" sz="2000" dirty="0">
                  <a:solidFill>
                    <a:srgbClr val="F8F8F8"/>
                  </a:solidFill>
                  <a:latin typeface="Lucida Sans" panose="020B0602030504020204" pitchFamily="34" charset="77"/>
                </a:rPr>
                <a:t>Spotify Wrapped is a viral marketing campaign created by Spotify with the purpose of increasing subscribers and user engagement. Released annually since 2016, every December, Spotify Wrapped breaks down a user’s listening preferences and produces a list of their most-streamed artists over the past year. </a:t>
              </a:r>
            </a:p>
            <a:p>
              <a:pPr>
                <a:lnSpc>
                  <a:spcPct val="114000"/>
                </a:lnSpc>
              </a:pPr>
              <a:endParaRPr lang="en-US" sz="2000" dirty="0">
                <a:solidFill>
                  <a:srgbClr val="F8F8F8"/>
                </a:solidFill>
                <a:latin typeface="Lucida Sans" panose="020B0602030504020204" pitchFamily="34" charset="77"/>
              </a:endParaRPr>
            </a:p>
            <a:p>
              <a:pPr>
                <a:lnSpc>
                  <a:spcPct val="114000"/>
                </a:lnSpc>
              </a:pPr>
              <a:r>
                <a:rPr lang="en-US" sz="2000" dirty="0">
                  <a:solidFill>
                    <a:srgbClr val="F8F8F8"/>
                  </a:solidFill>
                  <a:latin typeface="Lucida Sans" panose="020B0602030504020204" pitchFamily="34" charset="77"/>
                </a:rPr>
                <a:t>Spotify also encourages users to share their results on social media.</a:t>
              </a:r>
            </a:p>
            <a:p>
              <a:pPr>
                <a:lnSpc>
                  <a:spcPct val="114000"/>
                </a:lnSpc>
              </a:pPr>
              <a:endParaRPr lang="en-US" sz="2000" dirty="0">
                <a:solidFill>
                  <a:srgbClr val="F8F8F8"/>
                </a:solidFill>
                <a:latin typeface="Lucida Sans" panose="020B0602030504020204" pitchFamily="34" charset="77"/>
              </a:endParaRPr>
            </a:p>
          </p:txBody>
        </p:sp>
      </p:grpSp>
      <p:sp>
        <p:nvSpPr>
          <p:cNvPr id="6" name="Freeform 6"/>
          <p:cNvSpPr/>
          <p:nvPr/>
        </p:nvSpPr>
        <p:spPr>
          <a:xfrm>
            <a:off x="10160748" y="4881081"/>
            <a:ext cx="7581386" cy="4789367"/>
          </a:xfrm>
          <a:custGeom>
            <a:avLst/>
            <a:gdLst/>
            <a:ahLst/>
            <a:cxnLst/>
            <a:rect l="l" t="t" r="r" b="b"/>
            <a:pathLst>
              <a:path w="7581386" h="4789367">
                <a:moveTo>
                  <a:pt x="0" y="0"/>
                </a:moveTo>
                <a:lnTo>
                  <a:pt x="7581386" y="0"/>
                </a:lnTo>
                <a:lnTo>
                  <a:pt x="7581386" y="4789367"/>
                </a:lnTo>
                <a:lnTo>
                  <a:pt x="0" y="4789367"/>
                </a:lnTo>
                <a:lnTo>
                  <a:pt x="0" y="0"/>
                </a:lnTo>
                <a:close/>
              </a:path>
            </a:pathLst>
          </a:custGeom>
          <a:blipFill>
            <a:blip r:embed="rId2"/>
            <a:stretch>
              <a:fillRect l="-11950" t="-11620" r="-7408" b="-14809"/>
            </a:stretch>
          </a:blipFill>
        </p:spPr>
        <p:txBody>
          <a:bodyPr/>
          <a:lstStyle/>
          <a:p>
            <a:endParaRPr lang="en-US"/>
          </a:p>
        </p:txBody>
      </p:sp>
      <p:sp>
        <p:nvSpPr>
          <p:cNvPr id="7" name="Freeform 7"/>
          <p:cNvSpPr/>
          <p:nvPr/>
        </p:nvSpPr>
        <p:spPr>
          <a:xfrm>
            <a:off x="10160748" y="355821"/>
            <a:ext cx="7581386" cy="4264530"/>
          </a:xfrm>
          <a:custGeom>
            <a:avLst/>
            <a:gdLst/>
            <a:ahLst/>
            <a:cxnLst/>
            <a:rect l="l" t="t" r="r" b="b"/>
            <a:pathLst>
              <a:path w="7581386" h="4264530">
                <a:moveTo>
                  <a:pt x="0" y="0"/>
                </a:moveTo>
                <a:lnTo>
                  <a:pt x="7581386" y="0"/>
                </a:lnTo>
                <a:lnTo>
                  <a:pt x="7581386" y="4264530"/>
                </a:lnTo>
                <a:lnTo>
                  <a:pt x="0" y="4264530"/>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10160748" y="9848561"/>
            <a:ext cx="5079252" cy="300082"/>
          </a:xfrm>
          <a:prstGeom prst="rect">
            <a:avLst/>
          </a:prstGeom>
        </p:spPr>
        <p:txBody>
          <a:bodyPr wrap="square" lIns="0" tIns="0" rIns="0" bIns="0" rtlCol="0" anchor="t">
            <a:spAutoFit/>
          </a:bodyPr>
          <a:lstStyle/>
          <a:p>
            <a:pPr>
              <a:lnSpc>
                <a:spcPts val="2520"/>
              </a:lnSpc>
            </a:pPr>
            <a:r>
              <a:rPr lang="en-US" sz="1800" i="1" dirty="0">
                <a:solidFill>
                  <a:srgbClr val="FFFFFF"/>
                </a:solidFill>
                <a:latin typeface="Canva Sans"/>
              </a:rPr>
              <a:t>OOH: Billboard for Spotify Wrapped</a:t>
            </a:r>
          </a:p>
        </p:txBody>
      </p:sp>
      <p:sp>
        <p:nvSpPr>
          <p:cNvPr id="9" name="Freeform 9"/>
          <p:cNvSpPr/>
          <p:nvPr/>
        </p:nvSpPr>
        <p:spPr>
          <a:xfrm rot="5400000">
            <a:off x="-1569926" y="4759484"/>
            <a:ext cx="6465634" cy="6708829"/>
          </a:xfrm>
          <a:custGeom>
            <a:avLst/>
            <a:gdLst/>
            <a:ahLst/>
            <a:cxnLst/>
            <a:rect l="l" t="t" r="r" b="b"/>
            <a:pathLst>
              <a:path w="6465634" h="6708829">
                <a:moveTo>
                  <a:pt x="0" y="0"/>
                </a:moveTo>
                <a:lnTo>
                  <a:pt x="6465634" y="0"/>
                </a:lnTo>
                <a:lnTo>
                  <a:pt x="6465634" y="6708829"/>
                </a:lnTo>
                <a:lnTo>
                  <a:pt x="0" y="6708829"/>
                </a:lnTo>
                <a:lnTo>
                  <a:pt x="0" y="0"/>
                </a:lnTo>
                <a:close/>
              </a:path>
            </a:pathLst>
          </a:custGeom>
          <a:blipFill>
            <a:blip r:embed="rId4">
              <a:alphaModFix amt="30000"/>
            </a:blip>
            <a:stretch>
              <a:fillRect/>
            </a:stretch>
          </a:blipFill>
        </p:spPr>
        <p:txBody>
          <a:bodyPr/>
          <a:lstStyle/>
          <a:p>
            <a:endParaRPr lang="en-US"/>
          </a:p>
        </p:txBody>
      </p:sp>
      <p:sp>
        <p:nvSpPr>
          <p:cNvPr id="10" name="Freeform 10"/>
          <p:cNvSpPr/>
          <p:nvPr/>
        </p:nvSpPr>
        <p:spPr>
          <a:xfrm>
            <a:off x="226901" y="9543199"/>
            <a:ext cx="937787" cy="612149"/>
          </a:xfrm>
          <a:custGeom>
            <a:avLst/>
            <a:gdLst/>
            <a:ahLst/>
            <a:cxnLst/>
            <a:rect l="l" t="t" r="r" b="b"/>
            <a:pathLst>
              <a:path w="937787" h="612149">
                <a:moveTo>
                  <a:pt x="0" y="0"/>
                </a:moveTo>
                <a:lnTo>
                  <a:pt x="937787" y="0"/>
                </a:lnTo>
                <a:lnTo>
                  <a:pt x="937787" y="612149"/>
                </a:lnTo>
                <a:lnTo>
                  <a:pt x="0" y="612149"/>
                </a:lnTo>
                <a:lnTo>
                  <a:pt x="0" y="0"/>
                </a:lnTo>
                <a:close/>
              </a:path>
            </a:pathLst>
          </a:custGeom>
          <a:blipFill>
            <a:blip r:embed="rId5"/>
            <a:stretch>
              <a:fillRect/>
            </a:stretch>
          </a:blipFill>
        </p:spPr>
        <p:txBody>
          <a:bodyPr/>
          <a:lstStyle/>
          <a:p>
            <a:endParaRPr lang="en-US"/>
          </a:p>
        </p:txBody>
      </p:sp>
      <p:sp>
        <p:nvSpPr>
          <p:cNvPr id="11" name="Freeform 11"/>
          <p:cNvSpPr/>
          <p:nvPr/>
        </p:nvSpPr>
        <p:spPr>
          <a:xfrm rot="-5400000">
            <a:off x="3668803" y="-1384906"/>
            <a:ext cx="6465634" cy="5544880"/>
          </a:xfrm>
          <a:custGeom>
            <a:avLst/>
            <a:gdLst/>
            <a:ahLst/>
            <a:cxnLst/>
            <a:rect l="l" t="t" r="r" b="b"/>
            <a:pathLst>
              <a:path w="6465634" h="5544880">
                <a:moveTo>
                  <a:pt x="0" y="0"/>
                </a:moveTo>
                <a:lnTo>
                  <a:pt x="6465634" y="0"/>
                </a:lnTo>
                <a:lnTo>
                  <a:pt x="6465634" y="5544880"/>
                </a:lnTo>
                <a:lnTo>
                  <a:pt x="0" y="5544880"/>
                </a:lnTo>
                <a:lnTo>
                  <a:pt x="0" y="0"/>
                </a:lnTo>
                <a:close/>
              </a:path>
            </a:pathLst>
          </a:custGeom>
          <a:blipFill>
            <a:blip r:embed="rId4">
              <a:alphaModFix amt="30000"/>
            </a:blip>
            <a:stretch>
              <a:fillRect b="-20991"/>
            </a:stretch>
          </a:blipFill>
        </p:spPr>
        <p:txBody>
          <a:bodyPr/>
          <a:lstStyle/>
          <a:p>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73433"/>
        </a:solidFill>
        <a:effectLst/>
      </p:bgPr>
    </p:bg>
    <p:spTree>
      <p:nvGrpSpPr>
        <p:cNvPr id="1" name=""/>
        <p:cNvGrpSpPr/>
        <p:nvPr/>
      </p:nvGrpSpPr>
      <p:grpSpPr>
        <a:xfrm>
          <a:off x="0" y="0"/>
          <a:ext cx="0" cy="0"/>
          <a:chOff x="0" y="0"/>
          <a:chExt cx="0" cy="0"/>
        </a:xfrm>
      </p:grpSpPr>
      <p:sp>
        <p:nvSpPr>
          <p:cNvPr id="2" name="AutoShape 2"/>
          <p:cNvSpPr/>
          <p:nvPr/>
        </p:nvSpPr>
        <p:spPr>
          <a:xfrm>
            <a:off x="0" y="0"/>
            <a:ext cx="9144000" cy="10287000"/>
          </a:xfrm>
          <a:prstGeom prst="rect">
            <a:avLst/>
          </a:prstGeom>
          <a:solidFill>
            <a:srgbClr val="000000"/>
          </a:solidFill>
        </p:spPr>
        <p:txBody>
          <a:bodyPr/>
          <a:lstStyle/>
          <a:p>
            <a:endParaRPr lang="en-US"/>
          </a:p>
        </p:txBody>
      </p:sp>
      <p:sp>
        <p:nvSpPr>
          <p:cNvPr id="6" name="Freeform 6"/>
          <p:cNvSpPr/>
          <p:nvPr/>
        </p:nvSpPr>
        <p:spPr>
          <a:xfrm rot="-5400000">
            <a:off x="-369765" y="4437112"/>
            <a:ext cx="6277061" cy="7031331"/>
          </a:xfrm>
          <a:custGeom>
            <a:avLst/>
            <a:gdLst/>
            <a:ahLst/>
            <a:cxnLst/>
            <a:rect l="l" t="t" r="r" b="b"/>
            <a:pathLst>
              <a:path w="6277061" h="7031331">
                <a:moveTo>
                  <a:pt x="0" y="0"/>
                </a:moveTo>
                <a:lnTo>
                  <a:pt x="6277061" y="0"/>
                </a:lnTo>
                <a:lnTo>
                  <a:pt x="6277061" y="7031330"/>
                </a:lnTo>
                <a:lnTo>
                  <a:pt x="0" y="7031330"/>
                </a:lnTo>
                <a:lnTo>
                  <a:pt x="0" y="0"/>
                </a:lnTo>
                <a:close/>
              </a:path>
            </a:pathLst>
          </a:custGeom>
          <a:blipFill>
            <a:blip r:embed="rId2">
              <a:alphaModFix amt="31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9795823" y="2867537"/>
            <a:ext cx="6891977" cy="4532307"/>
            <a:chOff x="0" y="0"/>
            <a:chExt cx="10060291" cy="6043076"/>
          </a:xfrm>
        </p:grpSpPr>
        <p:sp>
          <p:nvSpPr>
            <p:cNvPr id="4" name="TextBox 4"/>
            <p:cNvSpPr txBox="1"/>
            <p:nvPr/>
          </p:nvSpPr>
          <p:spPr>
            <a:xfrm>
              <a:off x="0" y="0"/>
              <a:ext cx="10060291" cy="2889680"/>
            </a:xfrm>
            <a:prstGeom prst="rect">
              <a:avLst/>
            </a:prstGeom>
          </p:spPr>
          <p:txBody>
            <a:bodyPr lIns="0" tIns="0" rIns="0" bIns="0" rtlCol="0" anchor="t">
              <a:spAutoFit/>
            </a:bodyPr>
            <a:lstStyle/>
            <a:p>
              <a:pPr>
                <a:lnSpc>
                  <a:spcPts val="2880"/>
                </a:lnSpc>
              </a:pPr>
              <a:r>
                <a:rPr lang="en-US" sz="2000" b="1" dirty="0">
                  <a:solidFill>
                    <a:schemeClr val="accent6"/>
                  </a:solidFill>
                  <a:effectLst>
                    <a:outerShdw blurRad="38100" dist="38100" dir="2700000" algn="tl">
                      <a:srgbClr val="000000">
                        <a:alpha val="43137"/>
                      </a:srgbClr>
                    </a:outerShdw>
                  </a:effectLst>
                  <a:latin typeface="Lucida Sans" panose="020B0602030504020204" pitchFamily="34" charset="77"/>
                </a:rPr>
                <a:t>OOH ADVERTISING</a:t>
              </a:r>
            </a:p>
            <a:p>
              <a:pPr>
                <a:lnSpc>
                  <a:spcPts val="8639"/>
                </a:lnSpc>
              </a:pPr>
              <a:r>
                <a:rPr lang="en-US" sz="7199" b="1" dirty="0">
                  <a:solidFill>
                    <a:srgbClr val="F8F8F8"/>
                  </a:solidFill>
                  <a:effectLst>
                    <a:outerShdw blurRad="38100" dist="38100" dir="2700000" algn="tl">
                      <a:srgbClr val="000000">
                        <a:alpha val="43137"/>
                      </a:srgbClr>
                    </a:outerShdw>
                  </a:effectLst>
                  <a:latin typeface="Bodoni MT" panose="02070603080606020203" pitchFamily="18" charset="77"/>
                </a:rPr>
                <a:t>Hulu</a:t>
              </a:r>
            </a:p>
            <a:p>
              <a:pPr>
                <a:lnSpc>
                  <a:spcPts val="5400"/>
                </a:lnSpc>
              </a:pPr>
              <a:r>
                <a:rPr lang="en-US" sz="3600" b="1" dirty="0">
                  <a:solidFill>
                    <a:srgbClr val="F8F8F8"/>
                  </a:solidFill>
                  <a:effectLst>
                    <a:outerShdw blurRad="38100" dist="38100" dir="2700000" algn="tl">
                      <a:srgbClr val="000000">
                        <a:alpha val="43137"/>
                      </a:srgbClr>
                    </a:outerShdw>
                  </a:effectLst>
                  <a:latin typeface="Bodoni MT" panose="02070603080606020203" pitchFamily="18" charset="77"/>
                </a:rPr>
                <a:t>Wrapping Paper Billboards</a:t>
              </a:r>
            </a:p>
          </p:txBody>
        </p:sp>
        <p:sp>
          <p:nvSpPr>
            <p:cNvPr id="5" name="TextBox 5"/>
            <p:cNvSpPr txBox="1"/>
            <p:nvPr/>
          </p:nvSpPr>
          <p:spPr>
            <a:xfrm>
              <a:off x="0" y="3530507"/>
              <a:ext cx="10060291" cy="2512569"/>
            </a:xfrm>
            <a:prstGeom prst="rect">
              <a:avLst/>
            </a:prstGeom>
          </p:spPr>
          <p:txBody>
            <a:bodyPr lIns="0" tIns="0" rIns="0" bIns="0" rtlCol="0" anchor="t">
              <a:spAutoFit/>
            </a:bodyPr>
            <a:lstStyle/>
            <a:p>
              <a:pPr>
                <a:lnSpc>
                  <a:spcPts val="3000"/>
                </a:lnSpc>
              </a:pPr>
              <a:r>
                <a:rPr lang="en-US" sz="2000" dirty="0">
                  <a:solidFill>
                    <a:srgbClr val="F8F8F8"/>
                  </a:solidFill>
                  <a:latin typeface="Lucida Sans" panose="020B0602030504020204" pitchFamily="34" charset="77"/>
                </a:rPr>
                <a:t>Hulu's 2023 holiday billboards feature show-themed wrapping paper that can be pulled off and used! The billboards are refreshed daily, and each ad has 25 sheets of wrapping paper. Hulu anticipated creating about 15,000 sheets of paper in total.</a:t>
              </a:r>
            </a:p>
          </p:txBody>
        </p:sp>
      </p:grpSp>
      <p:sp>
        <p:nvSpPr>
          <p:cNvPr id="7" name="Freeform 7"/>
          <p:cNvSpPr/>
          <p:nvPr/>
        </p:nvSpPr>
        <p:spPr>
          <a:xfrm rot="5400000">
            <a:off x="12511034" y="-1178857"/>
            <a:ext cx="6277061" cy="7031331"/>
          </a:xfrm>
          <a:custGeom>
            <a:avLst/>
            <a:gdLst/>
            <a:ahLst/>
            <a:cxnLst/>
            <a:rect l="l" t="t" r="r" b="b"/>
            <a:pathLst>
              <a:path w="6277061" h="7031331">
                <a:moveTo>
                  <a:pt x="0" y="0"/>
                </a:moveTo>
                <a:lnTo>
                  <a:pt x="6277061" y="0"/>
                </a:lnTo>
                <a:lnTo>
                  <a:pt x="6277061" y="7031331"/>
                </a:lnTo>
                <a:lnTo>
                  <a:pt x="0" y="7031331"/>
                </a:lnTo>
                <a:lnTo>
                  <a:pt x="0" y="0"/>
                </a:lnTo>
                <a:close/>
              </a:path>
            </a:pathLst>
          </a:custGeom>
          <a:blipFill>
            <a:blip r:embed="rId2">
              <a:alphaModFix amt="31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rot="1563915" flipH="1" flipV="1">
            <a:off x="14463958" y="-955128"/>
            <a:ext cx="4349142" cy="2609485"/>
          </a:xfrm>
          <a:custGeom>
            <a:avLst/>
            <a:gdLst/>
            <a:ahLst/>
            <a:cxnLst/>
            <a:rect l="l" t="t" r="r" b="b"/>
            <a:pathLst>
              <a:path w="4349142" h="2609485">
                <a:moveTo>
                  <a:pt x="4349142" y="2609485"/>
                </a:moveTo>
                <a:lnTo>
                  <a:pt x="0" y="2609485"/>
                </a:lnTo>
                <a:lnTo>
                  <a:pt x="0" y="0"/>
                </a:lnTo>
                <a:lnTo>
                  <a:pt x="4349142" y="0"/>
                </a:lnTo>
                <a:lnTo>
                  <a:pt x="4349142" y="2609485"/>
                </a:lnTo>
                <a:close/>
              </a:path>
            </a:pathLst>
          </a:custGeom>
          <a:blipFill>
            <a:blip r:embed="rId4"/>
            <a:stretch>
              <a:fillRect/>
            </a:stretch>
          </a:blipFill>
        </p:spPr>
        <p:txBody>
          <a:bodyPr/>
          <a:lstStyle/>
          <a:p>
            <a:endParaRPr lang="en-US"/>
          </a:p>
        </p:txBody>
      </p:sp>
      <p:sp>
        <p:nvSpPr>
          <p:cNvPr id="9" name="Freeform 9"/>
          <p:cNvSpPr/>
          <p:nvPr/>
        </p:nvSpPr>
        <p:spPr>
          <a:xfrm>
            <a:off x="829575" y="2648550"/>
            <a:ext cx="7484850" cy="4989900"/>
          </a:xfrm>
          <a:custGeom>
            <a:avLst/>
            <a:gdLst/>
            <a:ahLst/>
            <a:cxnLst/>
            <a:rect l="l" t="t" r="r" b="b"/>
            <a:pathLst>
              <a:path w="7484850" h="4989900">
                <a:moveTo>
                  <a:pt x="0" y="0"/>
                </a:moveTo>
                <a:lnTo>
                  <a:pt x="7484850" y="0"/>
                </a:lnTo>
                <a:lnTo>
                  <a:pt x="7484850" y="4989900"/>
                </a:lnTo>
                <a:lnTo>
                  <a:pt x="0" y="4989900"/>
                </a:lnTo>
                <a:lnTo>
                  <a:pt x="0" y="0"/>
                </a:lnTo>
                <a:close/>
              </a:path>
            </a:pathLst>
          </a:custGeom>
          <a:blipFill>
            <a:blip r:embed="rId5"/>
            <a:stretch>
              <a:fillRect/>
            </a:stretch>
          </a:blipFill>
        </p:spPr>
        <p:txBody>
          <a:bodyPr/>
          <a:lstStyle/>
          <a:p>
            <a:endParaRPr lang="en-US"/>
          </a:p>
        </p:txBody>
      </p:sp>
      <p:sp>
        <p:nvSpPr>
          <p:cNvPr id="10" name="TextBox 10"/>
          <p:cNvSpPr txBox="1"/>
          <p:nvPr/>
        </p:nvSpPr>
        <p:spPr>
          <a:xfrm>
            <a:off x="829575" y="7797075"/>
            <a:ext cx="2612082" cy="297180"/>
          </a:xfrm>
          <a:prstGeom prst="rect">
            <a:avLst/>
          </a:prstGeom>
        </p:spPr>
        <p:txBody>
          <a:bodyPr lIns="0" tIns="0" rIns="0" bIns="0" rtlCol="0" anchor="t">
            <a:spAutoFit/>
          </a:bodyPr>
          <a:lstStyle/>
          <a:p>
            <a:pPr>
              <a:lnSpc>
                <a:spcPts val="2520"/>
              </a:lnSpc>
            </a:pPr>
            <a:r>
              <a:rPr lang="en-US" sz="1800" i="1" dirty="0">
                <a:solidFill>
                  <a:srgbClr val="FFFFFF"/>
                </a:solidFill>
                <a:latin typeface="Canva Sans"/>
              </a:rPr>
              <a:t>OOH: Billboard for Hulu</a:t>
            </a:r>
          </a:p>
        </p:txBody>
      </p:sp>
      <p:sp>
        <p:nvSpPr>
          <p:cNvPr id="11" name="TextBox 11"/>
          <p:cNvSpPr txBox="1"/>
          <p:nvPr/>
        </p:nvSpPr>
        <p:spPr>
          <a:xfrm>
            <a:off x="100389" y="7947887"/>
            <a:ext cx="1488504" cy="264160"/>
          </a:xfrm>
          <a:prstGeom prst="rect">
            <a:avLst/>
          </a:prstGeom>
        </p:spPr>
        <p:txBody>
          <a:bodyPr lIns="0" tIns="0" rIns="0" bIns="0" rtlCol="0" anchor="t">
            <a:spAutoFit/>
          </a:bodyPr>
          <a:lstStyle/>
          <a:p>
            <a:pPr>
              <a:lnSpc>
                <a:spcPts val="2240"/>
              </a:lnSpc>
            </a:pPr>
            <a:r>
              <a:rPr lang="en-US" sz="1600">
                <a:solidFill>
                  <a:srgbClr val="000100"/>
                </a:solidFill>
                <a:latin typeface="Canva Sans Italics"/>
              </a:rPr>
              <a:t>Image Via Hulu</a:t>
            </a:r>
          </a:p>
        </p:txBody>
      </p:sp>
      <p:sp>
        <p:nvSpPr>
          <p:cNvPr id="12" name="Freeform 12"/>
          <p:cNvSpPr/>
          <p:nvPr/>
        </p:nvSpPr>
        <p:spPr>
          <a:xfrm>
            <a:off x="17259300" y="9543199"/>
            <a:ext cx="937787" cy="612149"/>
          </a:xfrm>
          <a:custGeom>
            <a:avLst/>
            <a:gdLst/>
            <a:ahLst/>
            <a:cxnLst/>
            <a:rect l="l" t="t" r="r" b="b"/>
            <a:pathLst>
              <a:path w="937787" h="612149">
                <a:moveTo>
                  <a:pt x="0" y="0"/>
                </a:moveTo>
                <a:lnTo>
                  <a:pt x="937787" y="0"/>
                </a:lnTo>
                <a:lnTo>
                  <a:pt x="937787" y="612149"/>
                </a:lnTo>
                <a:lnTo>
                  <a:pt x="0" y="612149"/>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16" name="Group 2">
            <a:extLst>
              <a:ext uri="{FF2B5EF4-FFF2-40B4-BE49-F238E27FC236}">
                <a16:creationId xmlns:a16="http://schemas.microsoft.com/office/drawing/2014/main" id="{07082441-8927-C345-5037-5239FB008012}"/>
              </a:ext>
            </a:extLst>
          </p:cNvPr>
          <p:cNvGrpSpPr/>
          <p:nvPr/>
        </p:nvGrpSpPr>
        <p:grpSpPr>
          <a:xfrm>
            <a:off x="0" y="0"/>
            <a:ext cx="21047570" cy="10287000"/>
            <a:chOff x="0" y="0"/>
            <a:chExt cx="28063427" cy="13716000"/>
          </a:xfrm>
        </p:grpSpPr>
        <p:sp>
          <p:nvSpPr>
            <p:cNvPr id="17" name="Freeform 3">
              <a:extLst>
                <a:ext uri="{FF2B5EF4-FFF2-40B4-BE49-F238E27FC236}">
                  <a16:creationId xmlns:a16="http://schemas.microsoft.com/office/drawing/2014/main" id="{F0E95CCD-E9F7-A7B7-16B4-9BE449758C8D}"/>
                </a:ext>
              </a:extLst>
            </p:cNvPr>
            <p:cNvSpPr/>
            <p:nvPr/>
          </p:nvSpPr>
          <p:spPr>
            <a:xfrm>
              <a:off x="0" y="0"/>
              <a:ext cx="14031714" cy="13716000"/>
            </a:xfrm>
            <a:custGeom>
              <a:avLst/>
              <a:gdLst/>
              <a:ahLst/>
              <a:cxnLst/>
              <a:rect l="l" t="t" r="r" b="b"/>
              <a:pathLst>
                <a:path w="14031714" h="13716000">
                  <a:moveTo>
                    <a:pt x="0" y="0"/>
                  </a:moveTo>
                  <a:lnTo>
                    <a:pt x="14031714" y="0"/>
                  </a:lnTo>
                  <a:lnTo>
                    <a:pt x="14031714" y="13716000"/>
                  </a:lnTo>
                  <a:lnTo>
                    <a:pt x="0" y="13716000"/>
                  </a:lnTo>
                  <a:lnTo>
                    <a:pt x="0" y="0"/>
                  </a:lnTo>
                  <a:close/>
                </a:path>
              </a:pathLst>
            </a:custGeom>
            <a:blipFill>
              <a:blip r:embed="rId2">
                <a:alphaModFix amt="48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8" name="Freeform 4">
              <a:extLst>
                <a:ext uri="{FF2B5EF4-FFF2-40B4-BE49-F238E27FC236}">
                  <a16:creationId xmlns:a16="http://schemas.microsoft.com/office/drawing/2014/main" id="{A865481C-B90B-DD6E-5FDF-F22FC626FCE6}"/>
                </a:ext>
              </a:extLst>
            </p:cNvPr>
            <p:cNvSpPr/>
            <p:nvPr/>
          </p:nvSpPr>
          <p:spPr>
            <a:xfrm>
              <a:off x="14031714" y="0"/>
              <a:ext cx="14031714" cy="13716000"/>
            </a:xfrm>
            <a:custGeom>
              <a:avLst/>
              <a:gdLst/>
              <a:ahLst/>
              <a:cxnLst/>
              <a:rect l="l" t="t" r="r" b="b"/>
              <a:pathLst>
                <a:path w="14031714" h="13716000">
                  <a:moveTo>
                    <a:pt x="0" y="0"/>
                  </a:moveTo>
                  <a:lnTo>
                    <a:pt x="14031713" y="0"/>
                  </a:lnTo>
                  <a:lnTo>
                    <a:pt x="14031713" y="13716000"/>
                  </a:lnTo>
                  <a:lnTo>
                    <a:pt x="0" y="13716000"/>
                  </a:lnTo>
                  <a:lnTo>
                    <a:pt x="0" y="0"/>
                  </a:lnTo>
                  <a:close/>
                </a:path>
              </a:pathLst>
            </a:custGeom>
            <a:blipFill>
              <a:blip r:embed="rId2">
                <a:alphaModFix amt="48000"/>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2" name="Group 2"/>
          <p:cNvGrpSpPr/>
          <p:nvPr/>
        </p:nvGrpSpPr>
        <p:grpSpPr>
          <a:xfrm>
            <a:off x="9144000" y="-228461"/>
            <a:ext cx="9144000" cy="10515461"/>
            <a:chOff x="0" y="0"/>
            <a:chExt cx="2408296" cy="2769504"/>
          </a:xfrm>
        </p:grpSpPr>
        <p:sp>
          <p:nvSpPr>
            <p:cNvPr id="3" name="Freeform 3"/>
            <p:cNvSpPr/>
            <p:nvPr/>
          </p:nvSpPr>
          <p:spPr>
            <a:xfrm>
              <a:off x="0" y="0"/>
              <a:ext cx="2408296" cy="2769504"/>
            </a:xfrm>
            <a:custGeom>
              <a:avLst/>
              <a:gdLst/>
              <a:ahLst/>
              <a:cxnLst/>
              <a:rect l="l" t="t" r="r" b="b"/>
              <a:pathLst>
                <a:path w="2408296" h="2769504">
                  <a:moveTo>
                    <a:pt x="0" y="0"/>
                  </a:moveTo>
                  <a:lnTo>
                    <a:pt x="2408296" y="0"/>
                  </a:lnTo>
                  <a:lnTo>
                    <a:pt x="2408296" y="2769504"/>
                  </a:lnTo>
                  <a:lnTo>
                    <a:pt x="0" y="2769504"/>
                  </a:lnTo>
                  <a:close/>
                </a:path>
              </a:pathLst>
            </a:custGeom>
            <a:solidFill>
              <a:srgbClr val="1B2C51"/>
            </a:solidFill>
          </p:spPr>
          <p:txBody>
            <a:bodyPr/>
            <a:lstStyle/>
            <a:p>
              <a:endParaRPr lang="en-US"/>
            </a:p>
          </p:txBody>
        </p:sp>
        <p:sp>
          <p:nvSpPr>
            <p:cNvPr id="4" name="TextBox 4"/>
            <p:cNvSpPr txBox="1"/>
            <p:nvPr/>
          </p:nvSpPr>
          <p:spPr>
            <a:xfrm>
              <a:off x="0" y="-38100"/>
              <a:ext cx="2408296" cy="2807604"/>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rot="1664722">
            <a:off x="14743646" y="-110803"/>
            <a:ext cx="4349142" cy="2609485"/>
          </a:xfrm>
          <a:custGeom>
            <a:avLst/>
            <a:gdLst/>
            <a:ahLst/>
            <a:cxnLst/>
            <a:rect l="l" t="t" r="r" b="b"/>
            <a:pathLst>
              <a:path w="4349142" h="2609485">
                <a:moveTo>
                  <a:pt x="0" y="0"/>
                </a:moveTo>
                <a:lnTo>
                  <a:pt x="4349143" y="0"/>
                </a:lnTo>
                <a:lnTo>
                  <a:pt x="4349143" y="2609486"/>
                </a:lnTo>
                <a:lnTo>
                  <a:pt x="0" y="2609486"/>
                </a:lnTo>
                <a:lnTo>
                  <a:pt x="0" y="0"/>
                </a:lnTo>
                <a:close/>
              </a:path>
            </a:pathLst>
          </a:custGeom>
          <a:blipFill>
            <a:blip r:embed="rId4"/>
            <a:stretch>
              <a:fillRect/>
            </a:stretch>
          </a:blipFill>
        </p:spPr>
        <p:txBody>
          <a:bodyPr/>
          <a:lstStyle/>
          <a:p>
            <a:endParaRPr lang="en-US"/>
          </a:p>
        </p:txBody>
      </p:sp>
      <p:sp>
        <p:nvSpPr>
          <p:cNvPr id="6" name="Freeform 6"/>
          <p:cNvSpPr/>
          <p:nvPr/>
        </p:nvSpPr>
        <p:spPr>
          <a:xfrm rot="4477826">
            <a:off x="-1492996" y="3995469"/>
            <a:ext cx="7409304" cy="7687994"/>
          </a:xfrm>
          <a:custGeom>
            <a:avLst/>
            <a:gdLst/>
            <a:ahLst/>
            <a:cxnLst/>
            <a:rect l="l" t="t" r="r" b="b"/>
            <a:pathLst>
              <a:path w="7409304" h="7687994">
                <a:moveTo>
                  <a:pt x="0" y="0"/>
                </a:moveTo>
                <a:lnTo>
                  <a:pt x="7409304" y="0"/>
                </a:lnTo>
                <a:lnTo>
                  <a:pt x="7409304" y="7687995"/>
                </a:lnTo>
                <a:lnTo>
                  <a:pt x="0" y="7687995"/>
                </a:lnTo>
                <a:lnTo>
                  <a:pt x="0" y="0"/>
                </a:lnTo>
                <a:close/>
              </a:path>
            </a:pathLst>
          </a:custGeom>
          <a:blipFill>
            <a:blip r:embed="rId5">
              <a:alphaModFix amt="19999"/>
            </a:blip>
            <a:stretch>
              <a:fillRect/>
            </a:stretch>
          </a:blipFill>
        </p:spPr>
        <p:txBody>
          <a:bodyPr/>
          <a:lstStyle/>
          <a:p>
            <a:endParaRPr lang="en-US"/>
          </a:p>
        </p:txBody>
      </p:sp>
      <p:grpSp>
        <p:nvGrpSpPr>
          <p:cNvPr id="7" name="Group 7"/>
          <p:cNvGrpSpPr/>
          <p:nvPr/>
        </p:nvGrpSpPr>
        <p:grpSpPr>
          <a:xfrm>
            <a:off x="9898396" y="771550"/>
            <a:ext cx="8014453" cy="4761831"/>
            <a:chOff x="0" y="0"/>
            <a:chExt cx="1367992" cy="812800"/>
          </a:xfrm>
        </p:grpSpPr>
        <p:sp>
          <p:nvSpPr>
            <p:cNvPr id="8" name="Freeform 8"/>
            <p:cNvSpPr/>
            <p:nvPr/>
          </p:nvSpPr>
          <p:spPr>
            <a:xfrm>
              <a:off x="0" y="0"/>
              <a:ext cx="1367992" cy="812800"/>
            </a:xfrm>
            <a:custGeom>
              <a:avLst/>
              <a:gdLst/>
              <a:ahLst/>
              <a:cxnLst/>
              <a:rect l="l" t="t" r="r" b="b"/>
              <a:pathLst>
                <a:path w="1367992" h="812800">
                  <a:moveTo>
                    <a:pt x="22218" y="0"/>
                  </a:moveTo>
                  <a:lnTo>
                    <a:pt x="1345774" y="0"/>
                  </a:lnTo>
                  <a:cubicBezTo>
                    <a:pt x="1358045" y="0"/>
                    <a:pt x="1367992" y="9947"/>
                    <a:pt x="1367992" y="22218"/>
                  </a:cubicBezTo>
                  <a:lnTo>
                    <a:pt x="1367992" y="790582"/>
                  </a:lnTo>
                  <a:cubicBezTo>
                    <a:pt x="1367992" y="796475"/>
                    <a:pt x="1365651" y="802126"/>
                    <a:pt x="1361485" y="806293"/>
                  </a:cubicBezTo>
                  <a:cubicBezTo>
                    <a:pt x="1357318" y="810459"/>
                    <a:pt x="1351667" y="812800"/>
                    <a:pt x="1345774" y="812800"/>
                  </a:cubicBezTo>
                  <a:lnTo>
                    <a:pt x="22218" y="812800"/>
                  </a:lnTo>
                  <a:cubicBezTo>
                    <a:pt x="16325" y="812800"/>
                    <a:pt x="10674" y="810459"/>
                    <a:pt x="6507" y="806293"/>
                  </a:cubicBezTo>
                  <a:cubicBezTo>
                    <a:pt x="2341" y="802126"/>
                    <a:pt x="0" y="796475"/>
                    <a:pt x="0" y="790582"/>
                  </a:cubicBezTo>
                  <a:lnTo>
                    <a:pt x="0" y="22218"/>
                  </a:lnTo>
                  <a:cubicBezTo>
                    <a:pt x="0" y="16325"/>
                    <a:pt x="2341" y="10674"/>
                    <a:pt x="6507" y="6507"/>
                  </a:cubicBezTo>
                  <a:cubicBezTo>
                    <a:pt x="10674" y="2341"/>
                    <a:pt x="16325" y="0"/>
                    <a:pt x="22218" y="0"/>
                  </a:cubicBezTo>
                  <a:close/>
                </a:path>
              </a:pathLst>
            </a:custGeom>
            <a:blipFill>
              <a:blip r:embed="rId6"/>
              <a:stretch>
                <a:fillRect l="-14958" r="-7267"/>
              </a:stretch>
            </a:blipFill>
          </p:spPr>
          <p:txBody>
            <a:bodyPr/>
            <a:lstStyle/>
            <a:p>
              <a:endParaRPr lang="en-US"/>
            </a:p>
          </p:txBody>
        </p:sp>
      </p:grpSp>
      <p:sp>
        <p:nvSpPr>
          <p:cNvPr id="9" name="Freeform 9"/>
          <p:cNvSpPr/>
          <p:nvPr/>
        </p:nvSpPr>
        <p:spPr>
          <a:xfrm>
            <a:off x="17259300" y="9543199"/>
            <a:ext cx="937787" cy="612149"/>
          </a:xfrm>
          <a:custGeom>
            <a:avLst/>
            <a:gdLst/>
            <a:ahLst/>
            <a:cxnLst/>
            <a:rect l="l" t="t" r="r" b="b"/>
            <a:pathLst>
              <a:path w="937787" h="612149">
                <a:moveTo>
                  <a:pt x="0" y="0"/>
                </a:moveTo>
                <a:lnTo>
                  <a:pt x="937787" y="0"/>
                </a:lnTo>
                <a:lnTo>
                  <a:pt x="937787" y="612149"/>
                </a:lnTo>
                <a:lnTo>
                  <a:pt x="0" y="612149"/>
                </a:lnTo>
                <a:lnTo>
                  <a:pt x="0" y="0"/>
                </a:lnTo>
                <a:close/>
              </a:path>
            </a:pathLst>
          </a:custGeom>
          <a:blipFill>
            <a:blip r:embed="rId7"/>
            <a:stretch>
              <a:fillRect/>
            </a:stretch>
          </a:blipFill>
        </p:spPr>
        <p:txBody>
          <a:bodyPr/>
          <a:lstStyle/>
          <a:p>
            <a:endParaRPr lang="en-US"/>
          </a:p>
        </p:txBody>
      </p:sp>
      <p:grpSp>
        <p:nvGrpSpPr>
          <p:cNvPr id="10" name="Group 10"/>
          <p:cNvGrpSpPr/>
          <p:nvPr/>
        </p:nvGrpSpPr>
        <p:grpSpPr>
          <a:xfrm>
            <a:off x="10470770" y="5897880"/>
            <a:ext cx="6869704" cy="3360420"/>
            <a:chOff x="0" y="0"/>
            <a:chExt cx="1661606" cy="812800"/>
          </a:xfrm>
        </p:grpSpPr>
        <p:sp>
          <p:nvSpPr>
            <p:cNvPr id="11" name="Freeform 11"/>
            <p:cNvSpPr/>
            <p:nvPr/>
          </p:nvSpPr>
          <p:spPr>
            <a:xfrm>
              <a:off x="0" y="0"/>
              <a:ext cx="1661606" cy="812800"/>
            </a:xfrm>
            <a:custGeom>
              <a:avLst/>
              <a:gdLst/>
              <a:ahLst/>
              <a:cxnLst/>
              <a:rect l="l" t="t" r="r" b="b"/>
              <a:pathLst>
                <a:path w="1661606" h="812800">
                  <a:moveTo>
                    <a:pt x="25920" y="0"/>
                  </a:moveTo>
                  <a:lnTo>
                    <a:pt x="1635686" y="0"/>
                  </a:lnTo>
                  <a:cubicBezTo>
                    <a:pt x="1650001" y="0"/>
                    <a:pt x="1661606" y="11605"/>
                    <a:pt x="1661606" y="25920"/>
                  </a:cubicBezTo>
                  <a:lnTo>
                    <a:pt x="1661606" y="786880"/>
                  </a:lnTo>
                  <a:cubicBezTo>
                    <a:pt x="1661606" y="793754"/>
                    <a:pt x="1658875" y="800347"/>
                    <a:pt x="1654015" y="805208"/>
                  </a:cubicBezTo>
                  <a:cubicBezTo>
                    <a:pt x="1649153" y="810069"/>
                    <a:pt x="1642561" y="812800"/>
                    <a:pt x="1635686" y="812800"/>
                  </a:cubicBezTo>
                  <a:lnTo>
                    <a:pt x="25920" y="812800"/>
                  </a:lnTo>
                  <a:cubicBezTo>
                    <a:pt x="19046" y="812800"/>
                    <a:pt x="12453" y="810069"/>
                    <a:pt x="7592" y="805208"/>
                  </a:cubicBezTo>
                  <a:cubicBezTo>
                    <a:pt x="2731" y="800347"/>
                    <a:pt x="0" y="793754"/>
                    <a:pt x="0" y="786880"/>
                  </a:cubicBezTo>
                  <a:lnTo>
                    <a:pt x="0" y="25920"/>
                  </a:lnTo>
                  <a:cubicBezTo>
                    <a:pt x="0" y="19046"/>
                    <a:pt x="2731" y="12453"/>
                    <a:pt x="7592" y="7592"/>
                  </a:cubicBezTo>
                  <a:cubicBezTo>
                    <a:pt x="12453" y="2731"/>
                    <a:pt x="19046" y="0"/>
                    <a:pt x="25920" y="0"/>
                  </a:cubicBezTo>
                  <a:close/>
                </a:path>
              </a:pathLst>
            </a:custGeom>
            <a:blipFill>
              <a:blip r:embed="rId8"/>
              <a:stretch>
                <a:fillRect t="-1107" b="-1107"/>
              </a:stretch>
            </a:blipFill>
          </p:spPr>
          <p:txBody>
            <a:bodyPr/>
            <a:lstStyle/>
            <a:p>
              <a:endParaRPr lang="en-US"/>
            </a:p>
          </p:txBody>
        </p:sp>
      </p:grpSp>
      <p:grpSp>
        <p:nvGrpSpPr>
          <p:cNvPr id="12" name="Group 12"/>
          <p:cNvGrpSpPr/>
          <p:nvPr/>
        </p:nvGrpSpPr>
        <p:grpSpPr>
          <a:xfrm>
            <a:off x="1028700" y="1703027"/>
            <a:ext cx="7129872" cy="6036351"/>
            <a:chOff x="0" y="9525"/>
            <a:chExt cx="9506496" cy="8048469"/>
          </a:xfrm>
        </p:grpSpPr>
        <p:sp>
          <p:nvSpPr>
            <p:cNvPr id="13" name="TextBox 13"/>
            <p:cNvSpPr txBox="1"/>
            <p:nvPr/>
          </p:nvSpPr>
          <p:spPr>
            <a:xfrm>
              <a:off x="0" y="9525"/>
              <a:ext cx="9506496" cy="2627472"/>
            </a:xfrm>
            <a:prstGeom prst="rect">
              <a:avLst/>
            </a:prstGeom>
          </p:spPr>
          <p:txBody>
            <a:bodyPr lIns="0" tIns="0" rIns="0" bIns="0" rtlCol="0" anchor="t">
              <a:spAutoFit/>
            </a:bodyPr>
            <a:lstStyle/>
            <a:p>
              <a:pPr>
                <a:lnSpc>
                  <a:spcPts val="2645"/>
                </a:lnSpc>
              </a:pPr>
              <a:r>
                <a:rPr lang="en-US" sz="2000" b="1" dirty="0">
                  <a:solidFill>
                    <a:schemeClr val="accent6"/>
                  </a:solidFill>
                  <a:latin typeface="Lucida Sans" panose="020B0602030504020204" pitchFamily="34" charset="77"/>
                </a:rPr>
                <a:t>SEASONAL PRODUCT</a:t>
              </a:r>
            </a:p>
            <a:p>
              <a:pPr>
                <a:lnSpc>
                  <a:spcPts val="8279"/>
                </a:lnSpc>
              </a:pPr>
              <a:r>
                <a:rPr lang="en-US" sz="7199" b="1" dirty="0">
                  <a:solidFill>
                    <a:schemeClr val="bg1">
                      <a:lumMod val="50000"/>
                    </a:schemeClr>
                  </a:solidFill>
                  <a:latin typeface="Bodoni MT" panose="02070603080606020203" pitchFamily="18" charset="77"/>
                </a:rPr>
                <a:t>Starbucks</a:t>
              </a:r>
            </a:p>
            <a:p>
              <a:pPr>
                <a:lnSpc>
                  <a:spcPts val="4600"/>
                </a:lnSpc>
              </a:pPr>
              <a:r>
                <a:rPr lang="en-US" sz="3600" b="1" dirty="0">
                  <a:solidFill>
                    <a:schemeClr val="bg1">
                      <a:lumMod val="50000"/>
                    </a:schemeClr>
                  </a:solidFill>
                  <a:latin typeface="Bodoni MT" panose="02070603080606020203" pitchFamily="18" charset="77"/>
                </a:rPr>
                <a:t>Holiday-Themed Menu Items &amp; Cups </a:t>
              </a:r>
            </a:p>
          </p:txBody>
        </p:sp>
        <p:sp>
          <p:nvSpPr>
            <p:cNvPr id="14" name="TextBox 14"/>
            <p:cNvSpPr txBox="1"/>
            <p:nvPr/>
          </p:nvSpPr>
          <p:spPr>
            <a:xfrm>
              <a:off x="0" y="3147332"/>
              <a:ext cx="9506496" cy="4910662"/>
            </a:xfrm>
            <a:prstGeom prst="rect">
              <a:avLst/>
            </a:prstGeom>
          </p:spPr>
          <p:txBody>
            <a:bodyPr lIns="0" tIns="0" rIns="0" bIns="0" rtlCol="0" anchor="t">
              <a:spAutoFit/>
            </a:bodyPr>
            <a:lstStyle/>
            <a:p>
              <a:pPr>
                <a:lnSpc>
                  <a:spcPts val="2880"/>
                </a:lnSpc>
              </a:pPr>
              <a:r>
                <a:rPr lang="en-US" sz="2000" dirty="0">
                  <a:solidFill>
                    <a:srgbClr val="606060"/>
                  </a:solidFill>
                  <a:latin typeface="Lucida Sans" panose="020B0602030504020204" pitchFamily="34" charset="77"/>
                </a:rPr>
                <a:t>In addition to the new </a:t>
              </a:r>
              <a:r>
                <a:rPr lang="en-US" sz="2000" dirty="0">
                  <a:solidFill>
                    <a:schemeClr val="tx2">
                      <a:lumMod val="75000"/>
                    </a:schemeClr>
                  </a:solidFill>
                  <a:latin typeface="Lucida Sans" panose="020B0602030504020204" pitchFamily="34" charset="77"/>
                  <a:hlinkClick r:id="rId9" tooltip="https://stories.starbucks.com/stories/2023/a-sneak-peek-of-starbucks-holiday-cups/">
                    <a:extLst>
                      <a:ext uri="{A12FA001-AC4F-418D-AE19-62706E023703}">
                        <ahyp:hlinkClr xmlns:ahyp="http://schemas.microsoft.com/office/drawing/2018/hyperlinkcolor" val="tx"/>
                      </a:ext>
                    </a:extLst>
                  </a:hlinkClick>
                </a:rPr>
                <a:t>Starbucks holiday cups</a:t>
              </a:r>
              <a:r>
                <a:rPr lang="en-US" sz="2000" dirty="0">
                  <a:solidFill>
                    <a:srgbClr val="606060"/>
                  </a:solidFill>
                  <a:latin typeface="Lucida Sans" panose="020B0602030504020204" pitchFamily="34" charset="77"/>
                </a:rPr>
                <a:t>, in 2023 Starbucks released new holiday seasonal beverages such as the new Iced Gingerbread Oat milk Chai, in addition to returning seasonal favorites including Peppermint Mocha, Caramel Brulé Latte, Chestnut Praline Latte and Iced Sugar Cookie Almond milk Latte. </a:t>
              </a:r>
            </a:p>
            <a:p>
              <a:pPr>
                <a:lnSpc>
                  <a:spcPts val="2880"/>
                </a:lnSpc>
              </a:pPr>
              <a:endParaRPr lang="en-US" sz="2000" dirty="0">
                <a:solidFill>
                  <a:srgbClr val="606060"/>
                </a:solidFill>
                <a:latin typeface="Lucida Sans" panose="020B0602030504020204" pitchFamily="34" charset="77"/>
              </a:endParaRPr>
            </a:p>
            <a:p>
              <a:pPr>
                <a:lnSpc>
                  <a:spcPts val="2880"/>
                </a:lnSpc>
              </a:pPr>
              <a:r>
                <a:rPr lang="en-US" sz="2000" dirty="0">
                  <a:solidFill>
                    <a:srgbClr val="606060"/>
                  </a:solidFill>
                  <a:latin typeface="Lucida Sans" panose="020B0602030504020204" pitchFamily="34" charset="77"/>
                </a:rPr>
                <a:t>Along with </a:t>
              </a:r>
              <a:r>
                <a:rPr lang="en-US" sz="2000" dirty="0">
                  <a:solidFill>
                    <a:schemeClr val="tx2">
                      <a:lumMod val="75000"/>
                    </a:schemeClr>
                  </a:solidFill>
                  <a:latin typeface="Lucida Sans" panose="020B0602030504020204" pitchFamily="34" charset="77"/>
                  <a:hlinkClick r:id="rId10" tooltip="https://coffeeatthree.com/starbucks-holiday-drinks/">
                    <a:extLst>
                      <a:ext uri="{A12FA001-AC4F-418D-AE19-62706E023703}">
                        <ahyp:hlinkClr xmlns:ahyp="http://schemas.microsoft.com/office/drawing/2018/hyperlinkcolor" val="tx"/>
                      </a:ext>
                    </a:extLst>
                  </a:hlinkClick>
                </a:rPr>
                <a:t>holiday drinks,</a:t>
              </a:r>
              <a:r>
                <a:rPr lang="en-US" sz="2000" dirty="0">
                  <a:solidFill>
                    <a:schemeClr val="tx2">
                      <a:lumMod val="75000"/>
                    </a:schemeClr>
                  </a:solidFill>
                  <a:latin typeface="Lucida Sans" panose="020B0602030504020204" pitchFamily="34" charset="77"/>
                </a:rPr>
                <a:t> </a:t>
              </a:r>
              <a:r>
                <a:rPr lang="en-US" sz="2000" dirty="0">
                  <a:solidFill>
                    <a:srgbClr val="606060"/>
                  </a:solidFill>
                  <a:latin typeface="Lucida Sans" panose="020B0602030504020204" pitchFamily="34" charset="77"/>
                </a:rPr>
                <a:t>Starbucks released new holiday cups, tumblers, and ornaments that are sold for a limited time.</a:t>
              </a:r>
            </a:p>
          </p:txBody>
        </p:sp>
      </p:grpSp>
      <p:sp>
        <p:nvSpPr>
          <p:cNvPr id="15" name="TextBox 14">
            <a:extLst>
              <a:ext uri="{FF2B5EF4-FFF2-40B4-BE49-F238E27FC236}">
                <a16:creationId xmlns:a16="http://schemas.microsoft.com/office/drawing/2014/main" id="{5E6FDD7B-A3A0-FE39-6BFA-D0D6105F3F27}"/>
              </a:ext>
            </a:extLst>
          </p:cNvPr>
          <p:cNvSpPr txBox="1"/>
          <p:nvPr/>
        </p:nvSpPr>
        <p:spPr>
          <a:xfrm>
            <a:off x="9144000" y="9897266"/>
            <a:ext cx="9637776" cy="337015"/>
          </a:xfrm>
          <a:prstGeom prst="rect">
            <a:avLst/>
          </a:prstGeom>
          <a:noFill/>
        </p:spPr>
        <p:txBody>
          <a:bodyPr wrap="square">
            <a:spAutoFit/>
          </a:bodyPr>
          <a:lstStyle/>
          <a:p>
            <a:pPr>
              <a:lnSpc>
                <a:spcPts val="2240"/>
              </a:lnSpc>
            </a:pPr>
            <a:r>
              <a:rPr lang="en-US" sz="1000" dirty="0">
                <a:solidFill>
                  <a:srgbClr val="FFFFFF"/>
                </a:solidFill>
                <a:latin typeface="Canva Sans Italics"/>
              </a:rPr>
              <a:t>Images via Starbucks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3EEF4"/>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1B2C51"/>
            </a:solidFill>
          </p:spPr>
          <p:txBody>
            <a:bodyPr/>
            <a:lstStyle/>
            <a:p>
              <a:endParaRPr lang="en-US"/>
            </a:p>
          </p:txBody>
        </p:sp>
        <p:sp>
          <p:nvSpPr>
            <p:cNvPr id="4" name="TextBox 4"/>
            <p:cNvSpPr txBox="1"/>
            <p:nvPr/>
          </p:nvSpPr>
          <p:spPr>
            <a:xfrm>
              <a:off x="0" y="0"/>
              <a:ext cx="4816593" cy="2709333"/>
            </a:xfrm>
            <a:prstGeom prst="rect">
              <a:avLst/>
            </a:prstGeom>
          </p:spPr>
          <p:txBody>
            <a:bodyPr lIns="50800" tIns="50800" rIns="50800" bIns="50800" rtlCol="0" anchor="ctr"/>
            <a:lstStyle/>
            <a:p>
              <a:pPr algn="ctr">
                <a:lnSpc>
                  <a:spcPts val="2759"/>
                </a:lnSpc>
              </a:pPr>
              <a:endParaRPr/>
            </a:p>
          </p:txBody>
        </p:sp>
      </p:grpSp>
      <p:grpSp>
        <p:nvGrpSpPr>
          <p:cNvPr id="5" name="Group 5"/>
          <p:cNvGrpSpPr/>
          <p:nvPr/>
        </p:nvGrpSpPr>
        <p:grpSpPr>
          <a:xfrm>
            <a:off x="0" y="0"/>
            <a:ext cx="21047570" cy="10287000"/>
            <a:chOff x="0" y="0"/>
            <a:chExt cx="28063427" cy="13716000"/>
          </a:xfrm>
        </p:grpSpPr>
        <p:sp>
          <p:nvSpPr>
            <p:cNvPr id="6" name="Freeform 6"/>
            <p:cNvSpPr/>
            <p:nvPr/>
          </p:nvSpPr>
          <p:spPr>
            <a:xfrm>
              <a:off x="0" y="0"/>
              <a:ext cx="14031714" cy="13716000"/>
            </a:xfrm>
            <a:custGeom>
              <a:avLst/>
              <a:gdLst/>
              <a:ahLst/>
              <a:cxnLst/>
              <a:rect l="l" t="t" r="r" b="b"/>
              <a:pathLst>
                <a:path w="14031714" h="13716000">
                  <a:moveTo>
                    <a:pt x="0" y="0"/>
                  </a:moveTo>
                  <a:lnTo>
                    <a:pt x="14031714" y="0"/>
                  </a:lnTo>
                  <a:lnTo>
                    <a:pt x="14031714" y="13716000"/>
                  </a:lnTo>
                  <a:lnTo>
                    <a:pt x="0" y="13716000"/>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4031714" y="0"/>
              <a:ext cx="14031714" cy="13716000"/>
            </a:xfrm>
            <a:custGeom>
              <a:avLst/>
              <a:gdLst/>
              <a:ahLst/>
              <a:cxnLst/>
              <a:rect l="l" t="t" r="r" b="b"/>
              <a:pathLst>
                <a:path w="14031714" h="13716000">
                  <a:moveTo>
                    <a:pt x="0" y="0"/>
                  </a:moveTo>
                  <a:lnTo>
                    <a:pt x="14031713" y="0"/>
                  </a:lnTo>
                  <a:lnTo>
                    <a:pt x="14031713" y="13716000"/>
                  </a:lnTo>
                  <a:lnTo>
                    <a:pt x="0" y="13716000"/>
                  </a:lnTo>
                  <a:lnTo>
                    <a:pt x="0" y="0"/>
                  </a:lnTo>
                  <a:close/>
                </a:path>
              </a:pathLst>
            </a:custGeom>
            <a:blipFill>
              <a:blip r:embed="rId2">
                <a:alphaModFix amt="12000"/>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8" name="Freeform 8"/>
          <p:cNvSpPr/>
          <p:nvPr/>
        </p:nvSpPr>
        <p:spPr>
          <a:xfrm rot="1563915" flipH="1" flipV="1">
            <a:off x="-2638890" y="6210157"/>
            <a:ext cx="8624635" cy="5174781"/>
          </a:xfrm>
          <a:custGeom>
            <a:avLst/>
            <a:gdLst/>
            <a:ahLst/>
            <a:cxnLst/>
            <a:rect l="l" t="t" r="r" b="b"/>
            <a:pathLst>
              <a:path w="8624635" h="5174781">
                <a:moveTo>
                  <a:pt x="8624635" y="5174781"/>
                </a:moveTo>
                <a:lnTo>
                  <a:pt x="0" y="5174781"/>
                </a:lnTo>
                <a:lnTo>
                  <a:pt x="0" y="0"/>
                </a:lnTo>
                <a:lnTo>
                  <a:pt x="8624635" y="0"/>
                </a:lnTo>
                <a:lnTo>
                  <a:pt x="8624635" y="5174781"/>
                </a:lnTo>
                <a:close/>
              </a:path>
            </a:pathLst>
          </a:custGeom>
          <a:blipFill>
            <a:blip r:embed="rId4">
              <a:alphaModFix amt="29000"/>
            </a:blip>
            <a:stretch>
              <a:fillRect/>
            </a:stretch>
          </a:blipFill>
        </p:spPr>
        <p:txBody>
          <a:bodyPr/>
          <a:lstStyle/>
          <a:p>
            <a:endParaRPr lang="en-US"/>
          </a:p>
        </p:txBody>
      </p:sp>
      <p:sp>
        <p:nvSpPr>
          <p:cNvPr id="9" name="TextBox 9"/>
          <p:cNvSpPr txBox="1"/>
          <p:nvPr/>
        </p:nvSpPr>
        <p:spPr>
          <a:xfrm>
            <a:off x="1673427" y="3557780"/>
            <a:ext cx="8641434" cy="3282950"/>
          </a:xfrm>
          <a:prstGeom prst="rect">
            <a:avLst/>
          </a:prstGeom>
        </p:spPr>
        <p:txBody>
          <a:bodyPr lIns="0" tIns="0" rIns="0" bIns="0" rtlCol="0" anchor="t">
            <a:spAutoFit/>
          </a:bodyPr>
          <a:lstStyle/>
          <a:p>
            <a:pPr>
              <a:lnSpc>
                <a:spcPts val="12767"/>
              </a:lnSpc>
            </a:pPr>
            <a:r>
              <a:rPr lang="en-US" sz="11199" b="1" dirty="0">
                <a:solidFill>
                  <a:srgbClr val="FFFFFF"/>
                </a:solidFill>
                <a:effectLst>
                  <a:outerShdw blurRad="38100" dist="38100" dir="2700000" algn="tl">
                    <a:srgbClr val="000000">
                      <a:alpha val="43137"/>
                    </a:srgbClr>
                  </a:outerShdw>
                </a:effectLst>
                <a:latin typeface="Bodoni MT" panose="02070603080606020203" pitchFamily="18" charset="77"/>
              </a:rPr>
              <a:t>Discussion</a:t>
            </a:r>
          </a:p>
          <a:p>
            <a:pPr>
              <a:lnSpc>
                <a:spcPts val="12767"/>
              </a:lnSpc>
            </a:pPr>
            <a:r>
              <a:rPr lang="en-US" sz="11199" b="1" dirty="0">
                <a:solidFill>
                  <a:srgbClr val="FFFFFF"/>
                </a:solidFill>
                <a:effectLst>
                  <a:outerShdw blurRad="38100" dist="38100" dir="2700000" algn="tl">
                    <a:srgbClr val="000000">
                      <a:alpha val="43137"/>
                    </a:srgbClr>
                  </a:outerShdw>
                </a:effectLst>
                <a:latin typeface="Bodoni MT" panose="02070603080606020203" pitchFamily="18" charset="77"/>
              </a:rPr>
              <a:t>Questions</a:t>
            </a:r>
          </a:p>
        </p:txBody>
      </p:sp>
      <p:sp>
        <p:nvSpPr>
          <p:cNvPr id="10" name="Freeform 10"/>
          <p:cNvSpPr/>
          <p:nvPr/>
        </p:nvSpPr>
        <p:spPr>
          <a:xfrm>
            <a:off x="17259300" y="9543199"/>
            <a:ext cx="937787" cy="612149"/>
          </a:xfrm>
          <a:custGeom>
            <a:avLst/>
            <a:gdLst/>
            <a:ahLst/>
            <a:cxnLst/>
            <a:rect l="l" t="t" r="r" b="b"/>
            <a:pathLst>
              <a:path w="937787" h="612149">
                <a:moveTo>
                  <a:pt x="0" y="0"/>
                </a:moveTo>
                <a:lnTo>
                  <a:pt x="937787" y="0"/>
                </a:lnTo>
                <a:lnTo>
                  <a:pt x="937787" y="612149"/>
                </a:lnTo>
                <a:lnTo>
                  <a:pt x="0" y="612149"/>
                </a:lnTo>
                <a:lnTo>
                  <a:pt x="0" y="0"/>
                </a:lnTo>
                <a:close/>
              </a:path>
            </a:pathLst>
          </a:custGeom>
          <a:blipFill>
            <a:blip r:embed="rId5"/>
            <a:stretch>
              <a:fillRect/>
            </a:stretch>
          </a:blipFill>
        </p:spPr>
        <p:txBody>
          <a:bodyPr/>
          <a:lstStyle/>
          <a:p>
            <a:endParaRPr lang="en-US"/>
          </a:p>
        </p:txBody>
      </p:sp>
      <p:sp>
        <p:nvSpPr>
          <p:cNvPr id="11" name="Freeform 11"/>
          <p:cNvSpPr/>
          <p:nvPr/>
        </p:nvSpPr>
        <p:spPr>
          <a:xfrm>
            <a:off x="0" y="9228451"/>
            <a:ext cx="18288000" cy="53662"/>
          </a:xfrm>
          <a:custGeom>
            <a:avLst/>
            <a:gdLst/>
            <a:ahLst/>
            <a:cxnLst/>
            <a:rect l="l" t="t" r="r" b="b"/>
            <a:pathLst>
              <a:path w="18288000" h="53662">
                <a:moveTo>
                  <a:pt x="0" y="0"/>
                </a:moveTo>
                <a:lnTo>
                  <a:pt x="18288000" y="0"/>
                </a:lnTo>
                <a:lnTo>
                  <a:pt x="18288000" y="53661"/>
                </a:lnTo>
                <a:lnTo>
                  <a:pt x="0" y="53661"/>
                </a:lnTo>
                <a:lnTo>
                  <a:pt x="0" y="0"/>
                </a:lnTo>
                <a:close/>
              </a:path>
            </a:pathLst>
          </a:custGeom>
          <a:blipFill>
            <a:blip r:embed="rId6"/>
            <a:stretch>
              <a:fillRect t="-184406" b="-13793"/>
            </a:stretch>
          </a:blipFill>
        </p:spPr>
        <p:txBody>
          <a:bodyPr/>
          <a:lstStyle/>
          <a:p>
            <a:endParaRPr lang="en-US"/>
          </a:p>
        </p:txBody>
      </p:sp>
      <p:sp>
        <p:nvSpPr>
          <p:cNvPr id="12" name="Freeform 12"/>
          <p:cNvSpPr/>
          <p:nvPr/>
        </p:nvSpPr>
        <p:spPr>
          <a:xfrm rot="1563915" flipH="1" flipV="1">
            <a:off x="11904440" y="-1266405"/>
            <a:ext cx="8624635" cy="5174781"/>
          </a:xfrm>
          <a:custGeom>
            <a:avLst/>
            <a:gdLst/>
            <a:ahLst/>
            <a:cxnLst/>
            <a:rect l="l" t="t" r="r" b="b"/>
            <a:pathLst>
              <a:path w="8624635" h="5174781">
                <a:moveTo>
                  <a:pt x="8624636" y="5174781"/>
                </a:moveTo>
                <a:lnTo>
                  <a:pt x="0" y="5174781"/>
                </a:lnTo>
                <a:lnTo>
                  <a:pt x="0" y="0"/>
                </a:lnTo>
                <a:lnTo>
                  <a:pt x="8624636" y="0"/>
                </a:lnTo>
                <a:lnTo>
                  <a:pt x="8624636" y="5174781"/>
                </a:lnTo>
                <a:close/>
              </a:path>
            </a:pathLst>
          </a:custGeom>
          <a:blipFill>
            <a:blip r:embed="rId4">
              <a:alphaModFix amt="29000"/>
            </a:blip>
            <a:stretch>
              <a:fillRect/>
            </a:stretch>
          </a:blipFill>
        </p:spPr>
        <p:txBody>
          <a:bodyPr/>
          <a:lstStyle/>
          <a:p>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txBody>
          <a:bodyPr/>
          <a:lstStyle/>
          <a:p>
            <a:endParaRPr lang="en-US"/>
          </a:p>
        </p:txBody>
      </p:sp>
      <p:sp>
        <p:nvSpPr>
          <p:cNvPr id="3" name="Freeform 3"/>
          <p:cNvSpPr/>
          <p:nvPr/>
        </p:nvSpPr>
        <p:spPr>
          <a:xfrm rot="-2879211">
            <a:off x="15569962" y="-1067713"/>
            <a:ext cx="2696511" cy="4192826"/>
          </a:xfrm>
          <a:custGeom>
            <a:avLst/>
            <a:gdLst/>
            <a:ahLst/>
            <a:cxnLst/>
            <a:rect l="l" t="t" r="r" b="b"/>
            <a:pathLst>
              <a:path w="2696511" h="4192826">
                <a:moveTo>
                  <a:pt x="0" y="0"/>
                </a:moveTo>
                <a:lnTo>
                  <a:pt x="2696511" y="0"/>
                </a:lnTo>
                <a:lnTo>
                  <a:pt x="2696511" y="4192826"/>
                </a:lnTo>
                <a:lnTo>
                  <a:pt x="0" y="4192826"/>
                </a:lnTo>
                <a:lnTo>
                  <a:pt x="0" y="0"/>
                </a:lnTo>
                <a:close/>
              </a:path>
            </a:pathLst>
          </a:custGeom>
          <a:blipFill>
            <a:blip r:embed="rId3"/>
            <a:stretch>
              <a:fillRect/>
            </a:stretch>
          </a:blipFill>
        </p:spPr>
        <p:txBody>
          <a:bodyPr/>
          <a:lstStyle/>
          <a:p>
            <a:endParaRPr lang="en-US"/>
          </a:p>
        </p:txBody>
      </p:sp>
      <p:sp>
        <p:nvSpPr>
          <p:cNvPr id="4" name="Freeform 4"/>
          <p:cNvSpPr/>
          <p:nvPr/>
        </p:nvSpPr>
        <p:spPr>
          <a:xfrm rot="1152395">
            <a:off x="-1569130" y="-1135877"/>
            <a:ext cx="9979455" cy="11178616"/>
          </a:xfrm>
          <a:custGeom>
            <a:avLst/>
            <a:gdLst/>
            <a:ahLst/>
            <a:cxnLst/>
            <a:rect l="l" t="t" r="r" b="b"/>
            <a:pathLst>
              <a:path w="9979455" h="11178616">
                <a:moveTo>
                  <a:pt x="0" y="0"/>
                </a:moveTo>
                <a:lnTo>
                  <a:pt x="9979455" y="0"/>
                </a:lnTo>
                <a:lnTo>
                  <a:pt x="9979455" y="11178615"/>
                </a:lnTo>
                <a:lnTo>
                  <a:pt x="0" y="11178615"/>
                </a:lnTo>
                <a:lnTo>
                  <a:pt x="0" y="0"/>
                </a:lnTo>
                <a:close/>
              </a:path>
            </a:pathLst>
          </a:custGeom>
          <a:blipFill>
            <a:blip r:embed="rId4">
              <a:alphaModFix amt="48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1289431" y="3912235"/>
            <a:ext cx="10602878" cy="3423181"/>
          </a:xfrm>
          <a:prstGeom prst="rect">
            <a:avLst/>
          </a:prstGeom>
        </p:spPr>
        <p:txBody>
          <a:bodyPr lIns="0" tIns="0" rIns="0" bIns="0" rtlCol="0" anchor="t">
            <a:spAutoFit/>
          </a:bodyPr>
          <a:lstStyle/>
          <a:p>
            <a:pPr marL="859791" lvl="1" indent="-514350">
              <a:lnSpc>
                <a:spcPts val="4480"/>
              </a:lnSpc>
              <a:buFont typeface="+mj-lt"/>
              <a:buAutoNum type="arabicPeriod"/>
            </a:pPr>
            <a:r>
              <a:rPr lang="en-US" sz="2800" dirty="0">
                <a:solidFill>
                  <a:srgbClr val="1B2C51"/>
                </a:solidFill>
                <a:latin typeface="Lucida Sans" panose="020B0602030504020204" pitchFamily="34" charset="77"/>
              </a:rPr>
              <a:t>What is seasonal marketing?</a:t>
            </a:r>
          </a:p>
          <a:p>
            <a:pPr marL="859791" lvl="1" indent="-514350">
              <a:lnSpc>
                <a:spcPts val="4480"/>
              </a:lnSpc>
              <a:buFont typeface="+mj-lt"/>
              <a:buAutoNum type="arabicPeriod"/>
            </a:pPr>
            <a:r>
              <a:rPr lang="en-US" sz="2800" dirty="0">
                <a:solidFill>
                  <a:srgbClr val="1B2C51"/>
                </a:solidFill>
                <a:latin typeface="Lucida Sans" panose="020B0602030504020204" pitchFamily="34" charset="77"/>
              </a:rPr>
              <a:t>What is one example of seasonal marketing?</a:t>
            </a:r>
          </a:p>
          <a:p>
            <a:pPr marL="859791" lvl="1" indent="-514350">
              <a:lnSpc>
                <a:spcPts val="4480"/>
              </a:lnSpc>
              <a:buFont typeface="+mj-lt"/>
              <a:buAutoNum type="arabicPeriod"/>
            </a:pPr>
            <a:r>
              <a:rPr lang="en-US" sz="2800" dirty="0">
                <a:solidFill>
                  <a:srgbClr val="1B2C51"/>
                </a:solidFill>
                <a:latin typeface="Lucida Sans" panose="020B0602030504020204" pitchFamily="34" charset="77"/>
              </a:rPr>
              <a:t>Is seasonal marketing equally important to all businesses and brands? Why or why not?</a:t>
            </a:r>
          </a:p>
          <a:p>
            <a:pPr marL="859791" lvl="1" indent="-514350">
              <a:lnSpc>
                <a:spcPts val="4480"/>
              </a:lnSpc>
              <a:buFont typeface="+mj-lt"/>
              <a:buAutoNum type="arabicPeriod"/>
            </a:pPr>
            <a:r>
              <a:rPr lang="en-US" sz="2800" dirty="0">
                <a:solidFill>
                  <a:srgbClr val="1B2C51"/>
                </a:solidFill>
                <a:latin typeface="Lucida Sans" panose="020B0602030504020204" pitchFamily="34" charset="77"/>
              </a:rPr>
              <a:t>What is advertising?</a:t>
            </a:r>
          </a:p>
          <a:p>
            <a:pPr marL="859791" lvl="1" indent="-514350">
              <a:lnSpc>
                <a:spcPts val="4480"/>
              </a:lnSpc>
              <a:buFont typeface="+mj-lt"/>
              <a:buAutoNum type="arabicPeriod"/>
            </a:pPr>
            <a:r>
              <a:rPr lang="en-US" sz="2800" dirty="0">
                <a:solidFill>
                  <a:srgbClr val="1B2C51"/>
                </a:solidFill>
                <a:latin typeface="Lucida Sans" panose="020B0602030504020204" pitchFamily="34" charset="77"/>
              </a:rPr>
              <a:t>Why do businesses and brands advertise?</a:t>
            </a:r>
          </a:p>
        </p:txBody>
      </p:sp>
      <p:sp>
        <p:nvSpPr>
          <p:cNvPr id="6" name="TextBox 6"/>
          <p:cNvSpPr txBox="1"/>
          <p:nvPr/>
        </p:nvSpPr>
        <p:spPr>
          <a:xfrm>
            <a:off x="1289431" y="2398581"/>
            <a:ext cx="10602878" cy="1104900"/>
          </a:xfrm>
          <a:prstGeom prst="rect">
            <a:avLst/>
          </a:prstGeom>
        </p:spPr>
        <p:txBody>
          <a:bodyPr lIns="0" tIns="0" rIns="0" bIns="0" rtlCol="0" anchor="t">
            <a:spAutoFit/>
          </a:bodyPr>
          <a:lstStyle/>
          <a:p>
            <a:pPr>
              <a:lnSpc>
                <a:spcPts val="8640"/>
              </a:lnSpc>
            </a:pPr>
            <a:r>
              <a:rPr lang="en-US" sz="7200" b="1" dirty="0">
                <a:solidFill>
                  <a:srgbClr val="CC0000"/>
                </a:solidFill>
                <a:effectLst>
                  <a:outerShdw blurRad="38100" dist="38100" dir="2700000" algn="tl">
                    <a:srgbClr val="000000">
                      <a:alpha val="43137"/>
                    </a:srgbClr>
                  </a:outerShdw>
                </a:effectLst>
                <a:latin typeface="Bodoni MT" panose="02070603080606020203" pitchFamily="18" charset="77"/>
              </a:rPr>
              <a:t>Discussion Questions</a:t>
            </a:r>
          </a:p>
        </p:txBody>
      </p:sp>
      <p:grpSp>
        <p:nvGrpSpPr>
          <p:cNvPr id="7" name="Group 7"/>
          <p:cNvGrpSpPr/>
          <p:nvPr/>
        </p:nvGrpSpPr>
        <p:grpSpPr>
          <a:xfrm>
            <a:off x="13421505" y="0"/>
            <a:ext cx="4866495" cy="10287000"/>
            <a:chOff x="0" y="0"/>
            <a:chExt cx="1281711" cy="2709333"/>
          </a:xfrm>
        </p:grpSpPr>
        <p:sp>
          <p:nvSpPr>
            <p:cNvPr id="8" name="Freeform 8"/>
            <p:cNvSpPr/>
            <p:nvPr/>
          </p:nvSpPr>
          <p:spPr>
            <a:xfrm>
              <a:off x="0" y="0"/>
              <a:ext cx="1281711" cy="2709333"/>
            </a:xfrm>
            <a:custGeom>
              <a:avLst/>
              <a:gdLst/>
              <a:ahLst/>
              <a:cxnLst/>
              <a:rect l="l" t="t" r="r" b="b"/>
              <a:pathLst>
                <a:path w="1281711" h="2709333">
                  <a:moveTo>
                    <a:pt x="0" y="0"/>
                  </a:moveTo>
                  <a:lnTo>
                    <a:pt x="1281711" y="0"/>
                  </a:lnTo>
                  <a:lnTo>
                    <a:pt x="1281711" y="2709333"/>
                  </a:lnTo>
                  <a:lnTo>
                    <a:pt x="0" y="2709333"/>
                  </a:lnTo>
                  <a:close/>
                </a:path>
              </a:pathLst>
            </a:custGeom>
            <a:solidFill>
              <a:srgbClr val="1B2C51"/>
            </a:solidFill>
          </p:spPr>
          <p:txBody>
            <a:bodyPr/>
            <a:lstStyle/>
            <a:p>
              <a:endParaRPr lang="en-US"/>
            </a:p>
          </p:txBody>
        </p:sp>
        <p:sp>
          <p:nvSpPr>
            <p:cNvPr id="9" name="TextBox 9"/>
            <p:cNvSpPr txBox="1"/>
            <p:nvPr/>
          </p:nvSpPr>
          <p:spPr>
            <a:xfrm>
              <a:off x="0" y="0"/>
              <a:ext cx="1281711" cy="2709333"/>
            </a:xfrm>
            <a:prstGeom prst="rect">
              <a:avLst/>
            </a:prstGeom>
          </p:spPr>
          <p:txBody>
            <a:bodyPr lIns="50800" tIns="50800" rIns="50800" bIns="50800" rtlCol="0" anchor="ctr"/>
            <a:lstStyle/>
            <a:p>
              <a:pPr algn="ctr">
                <a:lnSpc>
                  <a:spcPts val="2759"/>
                </a:lnSpc>
              </a:pPr>
              <a:endParaRPr/>
            </a:p>
          </p:txBody>
        </p:sp>
      </p:grpSp>
      <p:sp>
        <p:nvSpPr>
          <p:cNvPr id="10" name="Freeform 10"/>
          <p:cNvSpPr/>
          <p:nvPr/>
        </p:nvSpPr>
        <p:spPr>
          <a:xfrm rot="9302567">
            <a:off x="8992132" y="1583460"/>
            <a:ext cx="9979455" cy="11178616"/>
          </a:xfrm>
          <a:custGeom>
            <a:avLst/>
            <a:gdLst/>
            <a:ahLst/>
            <a:cxnLst/>
            <a:rect l="l" t="t" r="r" b="b"/>
            <a:pathLst>
              <a:path w="9979455" h="11178616">
                <a:moveTo>
                  <a:pt x="0" y="0"/>
                </a:moveTo>
                <a:lnTo>
                  <a:pt x="9979455" y="0"/>
                </a:lnTo>
                <a:lnTo>
                  <a:pt x="9979455" y="11178616"/>
                </a:lnTo>
                <a:lnTo>
                  <a:pt x="0" y="11178616"/>
                </a:lnTo>
                <a:lnTo>
                  <a:pt x="0" y="0"/>
                </a:lnTo>
                <a:close/>
              </a:path>
            </a:pathLst>
          </a:custGeom>
          <a:blipFill>
            <a:blip r:embed="rId4">
              <a:alphaModFix amt="48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362889" y="9543199"/>
            <a:ext cx="665811" cy="582777"/>
          </a:xfrm>
          <a:custGeom>
            <a:avLst/>
            <a:gdLst/>
            <a:ahLst/>
            <a:cxnLst/>
            <a:rect l="l" t="t" r="r" b="b"/>
            <a:pathLst>
              <a:path w="665811" h="582777">
                <a:moveTo>
                  <a:pt x="0" y="0"/>
                </a:moveTo>
                <a:lnTo>
                  <a:pt x="665811" y="0"/>
                </a:lnTo>
                <a:lnTo>
                  <a:pt x="665811" y="582777"/>
                </a:lnTo>
                <a:lnTo>
                  <a:pt x="0" y="582777"/>
                </a:lnTo>
                <a:lnTo>
                  <a:pt x="0" y="0"/>
                </a:lnTo>
                <a:close/>
              </a:path>
            </a:pathLst>
          </a:custGeom>
          <a:blipFill>
            <a:blip r:embed="rId6"/>
            <a:stretch>
              <a:fillRect/>
            </a:stretch>
          </a:blipFill>
        </p:spPr>
        <p:txBody>
          <a:bodyPr/>
          <a:lstStyle/>
          <a:p>
            <a:endParaRPr lang="en-US"/>
          </a:p>
        </p:txBody>
      </p:sp>
      <p:sp>
        <p:nvSpPr>
          <p:cNvPr id="13" name="Freeform 11">
            <a:extLst>
              <a:ext uri="{FF2B5EF4-FFF2-40B4-BE49-F238E27FC236}">
                <a16:creationId xmlns:a16="http://schemas.microsoft.com/office/drawing/2014/main" id="{69809134-EA0E-9C40-730F-11821000F81C}"/>
              </a:ext>
            </a:extLst>
          </p:cNvPr>
          <p:cNvSpPr/>
          <p:nvPr/>
        </p:nvSpPr>
        <p:spPr>
          <a:xfrm flipV="1">
            <a:off x="0" y="9182100"/>
            <a:ext cx="13421505" cy="46351"/>
          </a:xfrm>
          <a:custGeom>
            <a:avLst/>
            <a:gdLst/>
            <a:ahLst/>
            <a:cxnLst/>
            <a:rect l="l" t="t" r="r" b="b"/>
            <a:pathLst>
              <a:path w="18288000" h="53662">
                <a:moveTo>
                  <a:pt x="0" y="0"/>
                </a:moveTo>
                <a:lnTo>
                  <a:pt x="18288000" y="0"/>
                </a:lnTo>
                <a:lnTo>
                  <a:pt x="18288000" y="53661"/>
                </a:lnTo>
                <a:lnTo>
                  <a:pt x="0" y="53661"/>
                </a:lnTo>
                <a:lnTo>
                  <a:pt x="0" y="0"/>
                </a:lnTo>
                <a:close/>
              </a:path>
            </a:pathLst>
          </a:custGeom>
          <a:blipFill>
            <a:blip r:embed="rId7"/>
            <a:stretch>
              <a:fillRect t="-184406" b="-13793"/>
            </a:stretch>
          </a:blipFill>
        </p:spPr>
        <p:txBody>
          <a:bodyPr/>
          <a:lstStyle/>
          <a:p>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txBody>
          <a:bodyPr/>
          <a:lstStyle/>
          <a:p>
            <a:endParaRPr lang="en-US"/>
          </a:p>
        </p:txBody>
      </p:sp>
      <p:sp>
        <p:nvSpPr>
          <p:cNvPr id="3" name="Freeform 3"/>
          <p:cNvSpPr/>
          <p:nvPr/>
        </p:nvSpPr>
        <p:spPr>
          <a:xfrm rot="-2879211">
            <a:off x="15569962" y="-1067713"/>
            <a:ext cx="2696511" cy="4192826"/>
          </a:xfrm>
          <a:custGeom>
            <a:avLst/>
            <a:gdLst/>
            <a:ahLst/>
            <a:cxnLst/>
            <a:rect l="l" t="t" r="r" b="b"/>
            <a:pathLst>
              <a:path w="2696511" h="4192826">
                <a:moveTo>
                  <a:pt x="0" y="0"/>
                </a:moveTo>
                <a:lnTo>
                  <a:pt x="2696511" y="0"/>
                </a:lnTo>
                <a:lnTo>
                  <a:pt x="2696511" y="4192826"/>
                </a:lnTo>
                <a:lnTo>
                  <a:pt x="0" y="4192826"/>
                </a:lnTo>
                <a:lnTo>
                  <a:pt x="0" y="0"/>
                </a:lnTo>
                <a:close/>
              </a:path>
            </a:pathLst>
          </a:custGeom>
          <a:blipFill>
            <a:blip r:embed="rId3"/>
            <a:stretch>
              <a:fillRect/>
            </a:stretch>
          </a:blipFill>
        </p:spPr>
        <p:txBody>
          <a:bodyPr/>
          <a:lstStyle/>
          <a:p>
            <a:endParaRPr lang="en-US"/>
          </a:p>
        </p:txBody>
      </p:sp>
      <p:sp>
        <p:nvSpPr>
          <p:cNvPr id="4" name="Freeform 4"/>
          <p:cNvSpPr/>
          <p:nvPr/>
        </p:nvSpPr>
        <p:spPr>
          <a:xfrm rot="1152395">
            <a:off x="-1569130" y="-1135877"/>
            <a:ext cx="9979455" cy="11178616"/>
          </a:xfrm>
          <a:custGeom>
            <a:avLst/>
            <a:gdLst/>
            <a:ahLst/>
            <a:cxnLst/>
            <a:rect l="l" t="t" r="r" b="b"/>
            <a:pathLst>
              <a:path w="9979455" h="11178616">
                <a:moveTo>
                  <a:pt x="0" y="0"/>
                </a:moveTo>
                <a:lnTo>
                  <a:pt x="9979455" y="0"/>
                </a:lnTo>
                <a:lnTo>
                  <a:pt x="9979455" y="11178615"/>
                </a:lnTo>
                <a:lnTo>
                  <a:pt x="0" y="11178615"/>
                </a:lnTo>
                <a:lnTo>
                  <a:pt x="0" y="0"/>
                </a:lnTo>
                <a:close/>
              </a:path>
            </a:pathLst>
          </a:custGeom>
          <a:blipFill>
            <a:blip r:embed="rId4">
              <a:alphaModFix amt="48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1289431" y="3912235"/>
            <a:ext cx="10602878" cy="3975127"/>
          </a:xfrm>
          <a:prstGeom prst="rect">
            <a:avLst/>
          </a:prstGeom>
        </p:spPr>
        <p:txBody>
          <a:bodyPr lIns="0" tIns="0" rIns="0" bIns="0" rtlCol="0" anchor="t">
            <a:spAutoFit/>
          </a:bodyPr>
          <a:lstStyle/>
          <a:p>
            <a:pPr marL="859791" lvl="1" indent="-514350">
              <a:lnSpc>
                <a:spcPts val="4480"/>
              </a:lnSpc>
              <a:buFont typeface="+mj-lt"/>
              <a:buAutoNum type="arabicPeriod" startAt="6"/>
            </a:pPr>
            <a:r>
              <a:rPr lang="en-US" sz="2800" dirty="0">
                <a:solidFill>
                  <a:srgbClr val="1B2C51"/>
                </a:solidFill>
                <a:latin typeface="Lucida Sans" panose="020B0602030504020204" pitchFamily="34" charset="77"/>
              </a:rPr>
              <a:t>Do you think some businesses and brands spend more on advertising during the holidays? Why or why not?</a:t>
            </a:r>
          </a:p>
          <a:p>
            <a:pPr marL="859791" lvl="1" indent="-514350">
              <a:lnSpc>
                <a:spcPts val="4480"/>
              </a:lnSpc>
              <a:buFont typeface="+mj-lt"/>
              <a:buAutoNum type="arabicPeriod" startAt="6"/>
            </a:pPr>
            <a:r>
              <a:rPr lang="en-US" sz="2800" dirty="0">
                <a:solidFill>
                  <a:srgbClr val="1B2C51"/>
                </a:solidFill>
                <a:latin typeface="Lucida Sans" panose="020B0602030504020204" pitchFamily="34" charset="77"/>
              </a:rPr>
              <a:t>What is promotion?</a:t>
            </a:r>
          </a:p>
          <a:p>
            <a:pPr marL="859791" lvl="1" indent="-514350">
              <a:lnSpc>
                <a:spcPts val="4480"/>
              </a:lnSpc>
              <a:buFont typeface="+mj-lt"/>
              <a:buAutoNum type="arabicPeriod" startAt="6"/>
            </a:pPr>
            <a:r>
              <a:rPr lang="en-US" sz="2800" dirty="0">
                <a:solidFill>
                  <a:srgbClr val="1B2C51"/>
                </a:solidFill>
                <a:latin typeface="Lucida Sans" panose="020B0602030504020204" pitchFamily="34" charset="77"/>
              </a:rPr>
              <a:t>What are the different types of promotion?</a:t>
            </a:r>
          </a:p>
          <a:p>
            <a:pPr marL="859791" lvl="1" indent="-514350">
              <a:lnSpc>
                <a:spcPts val="4480"/>
              </a:lnSpc>
              <a:buFont typeface="+mj-lt"/>
              <a:buAutoNum type="arabicPeriod" startAt="6"/>
            </a:pPr>
            <a:r>
              <a:rPr lang="en-US" sz="2800" dirty="0">
                <a:solidFill>
                  <a:srgbClr val="1B2C51"/>
                </a:solidFill>
                <a:latin typeface="Lucida Sans" panose="020B0602030504020204" pitchFamily="34" charset="77"/>
              </a:rPr>
              <a:t>What type of promotion is Black Friday and Cyber Monday?</a:t>
            </a:r>
          </a:p>
          <a:p>
            <a:pPr marL="859791" lvl="1" indent="-514350">
              <a:lnSpc>
                <a:spcPts val="4480"/>
              </a:lnSpc>
              <a:buFont typeface="+mj-lt"/>
              <a:buAutoNum type="arabicPeriod" startAt="6"/>
            </a:pPr>
            <a:r>
              <a:rPr lang="en-US" sz="2800" dirty="0">
                <a:solidFill>
                  <a:srgbClr val="1B2C51"/>
                </a:solidFill>
                <a:latin typeface="Lucida Sans" panose="020B0602030504020204" pitchFamily="34" charset="77"/>
              </a:rPr>
              <a:t> Why is promotion important around the holidays?</a:t>
            </a:r>
          </a:p>
        </p:txBody>
      </p:sp>
      <p:sp>
        <p:nvSpPr>
          <p:cNvPr id="6" name="TextBox 6"/>
          <p:cNvSpPr txBox="1"/>
          <p:nvPr/>
        </p:nvSpPr>
        <p:spPr>
          <a:xfrm>
            <a:off x="1289431" y="2398581"/>
            <a:ext cx="10602878" cy="1104900"/>
          </a:xfrm>
          <a:prstGeom prst="rect">
            <a:avLst/>
          </a:prstGeom>
        </p:spPr>
        <p:txBody>
          <a:bodyPr lIns="0" tIns="0" rIns="0" bIns="0" rtlCol="0" anchor="t">
            <a:spAutoFit/>
          </a:bodyPr>
          <a:lstStyle/>
          <a:p>
            <a:pPr>
              <a:lnSpc>
                <a:spcPts val="8640"/>
              </a:lnSpc>
            </a:pPr>
            <a:r>
              <a:rPr lang="en-US" sz="7200" b="1" dirty="0">
                <a:solidFill>
                  <a:srgbClr val="CC0000"/>
                </a:solidFill>
                <a:effectLst>
                  <a:outerShdw blurRad="38100" dist="38100" dir="2700000" algn="tl">
                    <a:srgbClr val="000000">
                      <a:alpha val="43137"/>
                    </a:srgbClr>
                  </a:outerShdw>
                </a:effectLst>
                <a:latin typeface="Bodoni MT" panose="02070603080606020203" pitchFamily="18" charset="77"/>
              </a:rPr>
              <a:t>Discussion Questions</a:t>
            </a:r>
          </a:p>
        </p:txBody>
      </p:sp>
      <p:grpSp>
        <p:nvGrpSpPr>
          <p:cNvPr id="7" name="Group 7"/>
          <p:cNvGrpSpPr/>
          <p:nvPr/>
        </p:nvGrpSpPr>
        <p:grpSpPr>
          <a:xfrm>
            <a:off x="13421505" y="0"/>
            <a:ext cx="4866495" cy="10287000"/>
            <a:chOff x="0" y="0"/>
            <a:chExt cx="1281711" cy="2709333"/>
          </a:xfrm>
        </p:grpSpPr>
        <p:sp>
          <p:nvSpPr>
            <p:cNvPr id="8" name="Freeform 8"/>
            <p:cNvSpPr/>
            <p:nvPr/>
          </p:nvSpPr>
          <p:spPr>
            <a:xfrm>
              <a:off x="0" y="0"/>
              <a:ext cx="1281711" cy="2709333"/>
            </a:xfrm>
            <a:custGeom>
              <a:avLst/>
              <a:gdLst/>
              <a:ahLst/>
              <a:cxnLst/>
              <a:rect l="l" t="t" r="r" b="b"/>
              <a:pathLst>
                <a:path w="1281711" h="2709333">
                  <a:moveTo>
                    <a:pt x="0" y="0"/>
                  </a:moveTo>
                  <a:lnTo>
                    <a:pt x="1281711" y="0"/>
                  </a:lnTo>
                  <a:lnTo>
                    <a:pt x="1281711" y="2709333"/>
                  </a:lnTo>
                  <a:lnTo>
                    <a:pt x="0" y="2709333"/>
                  </a:lnTo>
                  <a:close/>
                </a:path>
              </a:pathLst>
            </a:custGeom>
            <a:solidFill>
              <a:srgbClr val="1B2C51"/>
            </a:solidFill>
          </p:spPr>
          <p:txBody>
            <a:bodyPr/>
            <a:lstStyle/>
            <a:p>
              <a:endParaRPr lang="en-US"/>
            </a:p>
          </p:txBody>
        </p:sp>
        <p:sp>
          <p:nvSpPr>
            <p:cNvPr id="9" name="TextBox 9"/>
            <p:cNvSpPr txBox="1"/>
            <p:nvPr/>
          </p:nvSpPr>
          <p:spPr>
            <a:xfrm>
              <a:off x="0" y="0"/>
              <a:ext cx="1281711" cy="2709333"/>
            </a:xfrm>
            <a:prstGeom prst="rect">
              <a:avLst/>
            </a:prstGeom>
          </p:spPr>
          <p:txBody>
            <a:bodyPr lIns="50800" tIns="50800" rIns="50800" bIns="50800" rtlCol="0" anchor="ctr"/>
            <a:lstStyle/>
            <a:p>
              <a:pPr algn="ctr">
                <a:lnSpc>
                  <a:spcPts val="2759"/>
                </a:lnSpc>
              </a:pPr>
              <a:endParaRPr/>
            </a:p>
          </p:txBody>
        </p:sp>
      </p:grpSp>
      <p:sp>
        <p:nvSpPr>
          <p:cNvPr id="10" name="Freeform 10"/>
          <p:cNvSpPr/>
          <p:nvPr/>
        </p:nvSpPr>
        <p:spPr>
          <a:xfrm rot="9302567">
            <a:off x="8992132" y="1583460"/>
            <a:ext cx="9979455" cy="11178616"/>
          </a:xfrm>
          <a:custGeom>
            <a:avLst/>
            <a:gdLst/>
            <a:ahLst/>
            <a:cxnLst/>
            <a:rect l="l" t="t" r="r" b="b"/>
            <a:pathLst>
              <a:path w="9979455" h="11178616">
                <a:moveTo>
                  <a:pt x="0" y="0"/>
                </a:moveTo>
                <a:lnTo>
                  <a:pt x="9979455" y="0"/>
                </a:lnTo>
                <a:lnTo>
                  <a:pt x="9979455" y="11178616"/>
                </a:lnTo>
                <a:lnTo>
                  <a:pt x="0" y="11178616"/>
                </a:lnTo>
                <a:lnTo>
                  <a:pt x="0" y="0"/>
                </a:lnTo>
                <a:close/>
              </a:path>
            </a:pathLst>
          </a:custGeom>
          <a:blipFill>
            <a:blip r:embed="rId4">
              <a:alphaModFix amt="48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362889" y="9543199"/>
            <a:ext cx="665811" cy="582777"/>
          </a:xfrm>
          <a:custGeom>
            <a:avLst/>
            <a:gdLst/>
            <a:ahLst/>
            <a:cxnLst/>
            <a:rect l="l" t="t" r="r" b="b"/>
            <a:pathLst>
              <a:path w="665811" h="582777">
                <a:moveTo>
                  <a:pt x="0" y="0"/>
                </a:moveTo>
                <a:lnTo>
                  <a:pt x="665811" y="0"/>
                </a:lnTo>
                <a:lnTo>
                  <a:pt x="665811" y="582777"/>
                </a:lnTo>
                <a:lnTo>
                  <a:pt x="0" y="582777"/>
                </a:lnTo>
                <a:lnTo>
                  <a:pt x="0" y="0"/>
                </a:lnTo>
                <a:close/>
              </a:path>
            </a:pathLst>
          </a:custGeom>
          <a:blipFill>
            <a:blip r:embed="rId6"/>
            <a:stretch>
              <a:fillRect/>
            </a:stretch>
          </a:blipFill>
        </p:spPr>
        <p:txBody>
          <a:bodyPr/>
          <a:lstStyle/>
          <a:p>
            <a:endParaRPr lang="en-US"/>
          </a:p>
        </p:txBody>
      </p:sp>
      <p:sp>
        <p:nvSpPr>
          <p:cNvPr id="13" name="Freeform 11">
            <a:extLst>
              <a:ext uri="{FF2B5EF4-FFF2-40B4-BE49-F238E27FC236}">
                <a16:creationId xmlns:a16="http://schemas.microsoft.com/office/drawing/2014/main" id="{DDD514B9-78C0-E377-D4AF-23EB8B242526}"/>
              </a:ext>
            </a:extLst>
          </p:cNvPr>
          <p:cNvSpPr/>
          <p:nvPr/>
        </p:nvSpPr>
        <p:spPr>
          <a:xfrm flipV="1">
            <a:off x="0" y="9182100"/>
            <a:ext cx="13421505" cy="46351"/>
          </a:xfrm>
          <a:custGeom>
            <a:avLst/>
            <a:gdLst/>
            <a:ahLst/>
            <a:cxnLst/>
            <a:rect l="l" t="t" r="r" b="b"/>
            <a:pathLst>
              <a:path w="18288000" h="53662">
                <a:moveTo>
                  <a:pt x="0" y="0"/>
                </a:moveTo>
                <a:lnTo>
                  <a:pt x="18288000" y="0"/>
                </a:lnTo>
                <a:lnTo>
                  <a:pt x="18288000" y="53661"/>
                </a:lnTo>
                <a:lnTo>
                  <a:pt x="0" y="53661"/>
                </a:lnTo>
                <a:lnTo>
                  <a:pt x="0" y="0"/>
                </a:lnTo>
                <a:close/>
              </a:path>
            </a:pathLst>
          </a:custGeom>
          <a:blipFill>
            <a:blip r:embed="rId7"/>
            <a:stretch>
              <a:fillRect t="-184406" b="-13793"/>
            </a:stretch>
          </a:blipFill>
        </p:spPr>
        <p:txBody>
          <a:bodyPr/>
          <a:lstStyle/>
          <a:p>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txBody>
          <a:bodyPr/>
          <a:lstStyle/>
          <a:p>
            <a:endParaRPr lang="en-US"/>
          </a:p>
        </p:txBody>
      </p:sp>
      <p:sp>
        <p:nvSpPr>
          <p:cNvPr id="3" name="Freeform 3"/>
          <p:cNvSpPr/>
          <p:nvPr/>
        </p:nvSpPr>
        <p:spPr>
          <a:xfrm rot="-2879211">
            <a:off x="15569962" y="-1067713"/>
            <a:ext cx="2696511" cy="4192826"/>
          </a:xfrm>
          <a:custGeom>
            <a:avLst/>
            <a:gdLst/>
            <a:ahLst/>
            <a:cxnLst/>
            <a:rect l="l" t="t" r="r" b="b"/>
            <a:pathLst>
              <a:path w="2696511" h="4192826">
                <a:moveTo>
                  <a:pt x="0" y="0"/>
                </a:moveTo>
                <a:lnTo>
                  <a:pt x="2696511" y="0"/>
                </a:lnTo>
                <a:lnTo>
                  <a:pt x="2696511" y="4192826"/>
                </a:lnTo>
                <a:lnTo>
                  <a:pt x="0" y="4192826"/>
                </a:lnTo>
                <a:lnTo>
                  <a:pt x="0" y="0"/>
                </a:lnTo>
                <a:close/>
              </a:path>
            </a:pathLst>
          </a:custGeom>
          <a:blipFill>
            <a:blip r:embed="rId3"/>
            <a:stretch>
              <a:fillRect/>
            </a:stretch>
          </a:blipFill>
        </p:spPr>
        <p:txBody>
          <a:bodyPr/>
          <a:lstStyle/>
          <a:p>
            <a:endParaRPr lang="en-US"/>
          </a:p>
        </p:txBody>
      </p:sp>
      <p:sp>
        <p:nvSpPr>
          <p:cNvPr id="4" name="Freeform 4"/>
          <p:cNvSpPr/>
          <p:nvPr/>
        </p:nvSpPr>
        <p:spPr>
          <a:xfrm rot="1152395">
            <a:off x="-1569130" y="-1135877"/>
            <a:ext cx="9979455" cy="11178616"/>
          </a:xfrm>
          <a:custGeom>
            <a:avLst/>
            <a:gdLst/>
            <a:ahLst/>
            <a:cxnLst/>
            <a:rect l="l" t="t" r="r" b="b"/>
            <a:pathLst>
              <a:path w="9979455" h="11178616">
                <a:moveTo>
                  <a:pt x="0" y="0"/>
                </a:moveTo>
                <a:lnTo>
                  <a:pt x="9979455" y="0"/>
                </a:lnTo>
                <a:lnTo>
                  <a:pt x="9979455" y="11178615"/>
                </a:lnTo>
                <a:lnTo>
                  <a:pt x="0" y="11178615"/>
                </a:lnTo>
                <a:lnTo>
                  <a:pt x="0" y="0"/>
                </a:lnTo>
                <a:close/>
              </a:path>
            </a:pathLst>
          </a:custGeom>
          <a:blipFill>
            <a:blip r:embed="rId4">
              <a:alphaModFix amt="48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1289431" y="3912235"/>
            <a:ext cx="10602878" cy="4552208"/>
          </a:xfrm>
          <a:prstGeom prst="rect">
            <a:avLst/>
          </a:prstGeom>
        </p:spPr>
        <p:txBody>
          <a:bodyPr lIns="0" tIns="0" rIns="0" bIns="0" rtlCol="0" anchor="t">
            <a:spAutoFit/>
          </a:bodyPr>
          <a:lstStyle/>
          <a:p>
            <a:pPr marL="859791" lvl="1" indent="-514350">
              <a:lnSpc>
                <a:spcPts val="4480"/>
              </a:lnSpc>
              <a:buFont typeface="+mj-lt"/>
              <a:buAutoNum type="arabicPeriod" startAt="11"/>
            </a:pPr>
            <a:r>
              <a:rPr lang="en-US" sz="2800" dirty="0">
                <a:solidFill>
                  <a:srgbClr val="1B2C51"/>
                </a:solidFill>
                <a:latin typeface="Lucida Sans" panose="020B0602030504020204" pitchFamily="34" charset="77"/>
              </a:rPr>
              <a:t>When do you think a holiday-themed promotion should launch? Why?</a:t>
            </a:r>
          </a:p>
          <a:p>
            <a:pPr marL="859791" lvl="1" indent="-514350">
              <a:lnSpc>
                <a:spcPts val="4480"/>
              </a:lnSpc>
              <a:buFont typeface="+mj-lt"/>
              <a:buAutoNum type="arabicPeriod" startAt="11"/>
            </a:pPr>
            <a:r>
              <a:rPr lang="en-US" sz="2800" dirty="0">
                <a:solidFill>
                  <a:srgbClr val="1B2C51"/>
                </a:solidFill>
                <a:latin typeface="Lucida Sans" panose="020B0602030504020204" pitchFamily="34" charset="77"/>
              </a:rPr>
              <a:t>What is a marketing stunt?</a:t>
            </a:r>
          </a:p>
          <a:p>
            <a:pPr marL="859791" lvl="1" indent="-514350">
              <a:lnSpc>
                <a:spcPts val="4480"/>
              </a:lnSpc>
              <a:buFont typeface="+mj-lt"/>
              <a:buAutoNum type="arabicPeriod" startAt="11"/>
            </a:pPr>
            <a:r>
              <a:rPr lang="en-US" sz="2800" dirty="0">
                <a:solidFill>
                  <a:srgbClr val="1B2C51"/>
                </a:solidFill>
                <a:latin typeface="Lucida Sans" panose="020B0602030504020204" pitchFamily="34" charset="77"/>
              </a:rPr>
              <a:t>Why do you think businesses and brands launch marketing stunts?</a:t>
            </a:r>
          </a:p>
          <a:p>
            <a:pPr marL="859791" lvl="1" indent="-514350">
              <a:lnSpc>
                <a:spcPts val="4480"/>
              </a:lnSpc>
              <a:buFont typeface="+mj-lt"/>
              <a:buAutoNum type="arabicPeriod" startAt="11"/>
            </a:pPr>
            <a:r>
              <a:rPr lang="en-US" sz="2800" dirty="0">
                <a:solidFill>
                  <a:srgbClr val="1B2C51"/>
                </a:solidFill>
                <a:latin typeface="Lucida Sans" panose="020B0602030504020204" pitchFamily="34" charset="77"/>
              </a:rPr>
              <a:t>What are some examples of holiday marketing that you have seen in your area?</a:t>
            </a:r>
          </a:p>
          <a:p>
            <a:pPr marL="859791" lvl="1" indent="-514350">
              <a:lnSpc>
                <a:spcPts val="4480"/>
              </a:lnSpc>
              <a:buFont typeface="+mj-lt"/>
              <a:buAutoNum type="arabicPeriod" startAt="11"/>
            </a:pPr>
            <a:r>
              <a:rPr lang="en-US" sz="2800" dirty="0">
                <a:solidFill>
                  <a:srgbClr val="1B2C51"/>
                </a:solidFill>
                <a:latin typeface="Lucida Sans" panose="020B0602030504020204" pitchFamily="34" charset="77"/>
              </a:rPr>
              <a:t>Which of these campaigns do you think was the best?</a:t>
            </a:r>
          </a:p>
        </p:txBody>
      </p:sp>
      <p:sp>
        <p:nvSpPr>
          <p:cNvPr id="6" name="TextBox 6"/>
          <p:cNvSpPr txBox="1"/>
          <p:nvPr/>
        </p:nvSpPr>
        <p:spPr>
          <a:xfrm>
            <a:off x="1289431" y="2398581"/>
            <a:ext cx="10602878" cy="1104900"/>
          </a:xfrm>
          <a:prstGeom prst="rect">
            <a:avLst/>
          </a:prstGeom>
        </p:spPr>
        <p:txBody>
          <a:bodyPr lIns="0" tIns="0" rIns="0" bIns="0" rtlCol="0" anchor="t">
            <a:spAutoFit/>
          </a:bodyPr>
          <a:lstStyle/>
          <a:p>
            <a:pPr>
              <a:lnSpc>
                <a:spcPts val="8640"/>
              </a:lnSpc>
            </a:pPr>
            <a:r>
              <a:rPr lang="en-US" sz="7200" b="1" dirty="0">
                <a:solidFill>
                  <a:srgbClr val="CC0000"/>
                </a:solidFill>
                <a:effectLst>
                  <a:outerShdw blurRad="38100" dist="38100" dir="2700000" algn="tl">
                    <a:srgbClr val="000000">
                      <a:alpha val="43137"/>
                    </a:srgbClr>
                  </a:outerShdw>
                </a:effectLst>
                <a:latin typeface="Bodoni MT" panose="02070603080606020203" pitchFamily="18" charset="77"/>
              </a:rPr>
              <a:t>Discussion Questions</a:t>
            </a:r>
          </a:p>
        </p:txBody>
      </p:sp>
      <p:grpSp>
        <p:nvGrpSpPr>
          <p:cNvPr id="7" name="Group 7"/>
          <p:cNvGrpSpPr/>
          <p:nvPr/>
        </p:nvGrpSpPr>
        <p:grpSpPr>
          <a:xfrm>
            <a:off x="13421505" y="0"/>
            <a:ext cx="4866495" cy="10287000"/>
            <a:chOff x="0" y="0"/>
            <a:chExt cx="1281711" cy="2709333"/>
          </a:xfrm>
        </p:grpSpPr>
        <p:sp>
          <p:nvSpPr>
            <p:cNvPr id="8" name="Freeform 8"/>
            <p:cNvSpPr/>
            <p:nvPr/>
          </p:nvSpPr>
          <p:spPr>
            <a:xfrm>
              <a:off x="0" y="0"/>
              <a:ext cx="1281711" cy="2709333"/>
            </a:xfrm>
            <a:custGeom>
              <a:avLst/>
              <a:gdLst/>
              <a:ahLst/>
              <a:cxnLst/>
              <a:rect l="l" t="t" r="r" b="b"/>
              <a:pathLst>
                <a:path w="1281711" h="2709333">
                  <a:moveTo>
                    <a:pt x="0" y="0"/>
                  </a:moveTo>
                  <a:lnTo>
                    <a:pt x="1281711" y="0"/>
                  </a:lnTo>
                  <a:lnTo>
                    <a:pt x="1281711" y="2709333"/>
                  </a:lnTo>
                  <a:lnTo>
                    <a:pt x="0" y="2709333"/>
                  </a:lnTo>
                  <a:close/>
                </a:path>
              </a:pathLst>
            </a:custGeom>
            <a:solidFill>
              <a:srgbClr val="1B2C51"/>
            </a:solidFill>
          </p:spPr>
          <p:txBody>
            <a:bodyPr/>
            <a:lstStyle/>
            <a:p>
              <a:endParaRPr lang="en-US"/>
            </a:p>
          </p:txBody>
        </p:sp>
        <p:sp>
          <p:nvSpPr>
            <p:cNvPr id="9" name="TextBox 9"/>
            <p:cNvSpPr txBox="1"/>
            <p:nvPr/>
          </p:nvSpPr>
          <p:spPr>
            <a:xfrm>
              <a:off x="0" y="0"/>
              <a:ext cx="1281711" cy="2709333"/>
            </a:xfrm>
            <a:prstGeom prst="rect">
              <a:avLst/>
            </a:prstGeom>
          </p:spPr>
          <p:txBody>
            <a:bodyPr lIns="50800" tIns="50800" rIns="50800" bIns="50800" rtlCol="0" anchor="ctr"/>
            <a:lstStyle/>
            <a:p>
              <a:pPr algn="ctr">
                <a:lnSpc>
                  <a:spcPts val="2759"/>
                </a:lnSpc>
              </a:pPr>
              <a:endParaRPr/>
            </a:p>
          </p:txBody>
        </p:sp>
      </p:grpSp>
      <p:sp>
        <p:nvSpPr>
          <p:cNvPr id="10" name="Freeform 10"/>
          <p:cNvSpPr/>
          <p:nvPr/>
        </p:nvSpPr>
        <p:spPr>
          <a:xfrm rot="9302567">
            <a:off x="8992132" y="1583460"/>
            <a:ext cx="9979455" cy="11178616"/>
          </a:xfrm>
          <a:custGeom>
            <a:avLst/>
            <a:gdLst/>
            <a:ahLst/>
            <a:cxnLst/>
            <a:rect l="l" t="t" r="r" b="b"/>
            <a:pathLst>
              <a:path w="9979455" h="11178616">
                <a:moveTo>
                  <a:pt x="0" y="0"/>
                </a:moveTo>
                <a:lnTo>
                  <a:pt x="9979455" y="0"/>
                </a:lnTo>
                <a:lnTo>
                  <a:pt x="9979455" y="11178616"/>
                </a:lnTo>
                <a:lnTo>
                  <a:pt x="0" y="11178616"/>
                </a:lnTo>
                <a:lnTo>
                  <a:pt x="0" y="0"/>
                </a:lnTo>
                <a:close/>
              </a:path>
            </a:pathLst>
          </a:custGeom>
          <a:blipFill>
            <a:blip r:embed="rId4">
              <a:alphaModFix amt="48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flipV="1">
            <a:off x="0" y="9182100"/>
            <a:ext cx="13421505" cy="46351"/>
          </a:xfrm>
          <a:custGeom>
            <a:avLst/>
            <a:gdLst/>
            <a:ahLst/>
            <a:cxnLst/>
            <a:rect l="l" t="t" r="r" b="b"/>
            <a:pathLst>
              <a:path w="18288000" h="53662">
                <a:moveTo>
                  <a:pt x="0" y="0"/>
                </a:moveTo>
                <a:lnTo>
                  <a:pt x="18288000" y="0"/>
                </a:lnTo>
                <a:lnTo>
                  <a:pt x="18288000" y="53661"/>
                </a:lnTo>
                <a:lnTo>
                  <a:pt x="0" y="53661"/>
                </a:lnTo>
                <a:lnTo>
                  <a:pt x="0" y="0"/>
                </a:lnTo>
                <a:close/>
              </a:path>
            </a:pathLst>
          </a:custGeom>
          <a:blipFill>
            <a:blip r:embed="rId6"/>
            <a:stretch>
              <a:fillRect t="-184406" b="-13793"/>
            </a:stretch>
          </a:blipFill>
        </p:spPr>
        <p:txBody>
          <a:bodyPr/>
          <a:lstStyle/>
          <a:p>
            <a:endParaRPr lang="en-US"/>
          </a:p>
        </p:txBody>
      </p:sp>
      <p:sp>
        <p:nvSpPr>
          <p:cNvPr id="12" name="Freeform 12"/>
          <p:cNvSpPr/>
          <p:nvPr/>
        </p:nvSpPr>
        <p:spPr>
          <a:xfrm>
            <a:off x="362889" y="9543199"/>
            <a:ext cx="665811" cy="582777"/>
          </a:xfrm>
          <a:custGeom>
            <a:avLst/>
            <a:gdLst/>
            <a:ahLst/>
            <a:cxnLst/>
            <a:rect l="l" t="t" r="r" b="b"/>
            <a:pathLst>
              <a:path w="665811" h="582777">
                <a:moveTo>
                  <a:pt x="0" y="0"/>
                </a:moveTo>
                <a:lnTo>
                  <a:pt x="665811" y="0"/>
                </a:lnTo>
                <a:lnTo>
                  <a:pt x="665811" y="582777"/>
                </a:lnTo>
                <a:lnTo>
                  <a:pt x="0" y="582777"/>
                </a:lnTo>
                <a:lnTo>
                  <a:pt x="0" y="0"/>
                </a:lnTo>
                <a:close/>
              </a:path>
            </a:pathLst>
          </a:custGeom>
          <a:blipFill>
            <a:blip r:embed="rId7"/>
            <a:stretch>
              <a:fillRect/>
            </a:stretch>
          </a:blipFill>
        </p:spPr>
        <p:txBody>
          <a:bodyPr/>
          <a:lstStyle/>
          <a:p>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txBody>
          <a:bodyPr/>
          <a:lstStyle/>
          <a:p>
            <a:endParaRPr lang="en-US"/>
          </a:p>
        </p:txBody>
      </p:sp>
      <p:sp>
        <p:nvSpPr>
          <p:cNvPr id="3" name="Freeform 3"/>
          <p:cNvSpPr/>
          <p:nvPr/>
        </p:nvSpPr>
        <p:spPr>
          <a:xfrm rot="-2879211">
            <a:off x="15569962" y="-1067713"/>
            <a:ext cx="2696511" cy="4192826"/>
          </a:xfrm>
          <a:custGeom>
            <a:avLst/>
            <a:gdLst/>
            <a:ahLst/>
            <a:cxnLst/>
            <a:rect l="l" t="t" r="r" b="b"/>
            <a:pathLst>
              <a:path w="2696511" h="4192826">
                <a:moveTo>
                  <a:pt x="0" y="0"/>
                </a:moveTo>
                <a:lnTo>
                  <a:pt x="2696511" y="0"/>
                </a:lnTo>
                <a:lnTo>
                  <a:pt x="2696511" y="4192826"/>
                </a:lnTo>
                <a:lnTo>
                  <a:pt x="0" y="4192826"/>
                </a:lnTo>
                <a:lnTo>
                  <a:pt x="0" y="0"/>
                </a:lnTo>
                <a:close/>
              </a:path>
            </a:pathLst>
          </a:custGeom>
          <a:blipFill>
            <a:blip r:embed="rId3"/>
            <a:stretch>
              <a:fillRect/>
            </a:stretch>
          </a:blipFill>
        </p:spPr>
        <p:txBody>
          <a:bodyPr/>
          <a:lstStyle/>
          <a:p>
            <a:endParaRPr lang="en-US"/>
          </a:p>
        </p:txBody>
      </p:sp>
      <p:sp>
        <p:nvSpPr>
          <p:cNvPr id="4" name="Freeform 4"/>
          <p:cNvSpPr/>
          <p:nvPr/>
        </p:nvSpPr>
        <p:spPr>
          <a:xfrm rot="1152395">
            <a:off x="-1569130" y="-1135877"/>
            <a:ext cx="9979455" cy="11178616"/>
          </a:xfrm>
          <a:custGeom>
            <a:avLst/>
            <a:gdLst/>
            <a:ahLst/>
            <a:cxnLst/>
            <a:rect l="l" t="t" r="r" b="b"/>
            <a:pathLst>
              <a:path w="9979455" h="11178616">
                <a:moveTo>
                  <a:pt x="0" y="0"/>
                </a:moveTo>
                <a:lnTo>
                  <a:pt x="9979455" y="0"/>
                </a:lnTo>
                <a:lnTo>
                  <a:pt x="9979455" y="11178615"/>
                </a:lnTo>
                <a:lnTo>
                  <a:pt x="0" y="11178615"/>
                </a:lnTo>
                <a:lnTo>
                  <a:pt x="0" y="0"/>
                </a:lnTo>
                <a:close/>
              </a:path>
            </a:pathLst>
          </a:custGeom>
          <a:blipFill>
            <a:blip r:embed="rId4">
              <a:alphaModFix amt="48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1289430" y="3912235"/>
            <a:ext cx="11283569" cy="5129289"/>
          </a:xfrm>
          <a:prstGeom prst="rect">
            <a:avLst/>
          </a:prstGeom>
        </p:spPr>
        <p:txBody>
          <a:bodyPr wrap="square" lIns="0" tIns="0" rIns="0" bIns="0" rtlCol="0" anchor="t">
            <a:spAutoFit/>
          </a:bodyPr>
          <a:lstStyle/>
          <a:p>
            <a:pPr marL="859791" lvl="1" indent="-514350">
              <a:lnSpc>
                <a:spcPts val="4480"/>
              </a:lnSpc>
              <a:buFont typeface="+mj-lt"/>
              <a:buAutoNum type="arabicPeriod" startAt="16"/>
            </a:pPr>
            <a:r>
              <a:rPr lang="en-US" sz="2800" dirty="0">
                <a:solidFill>
                  <a:srgbClr val="1B2C51"/>
                </a:solidFill>
                <a:latin typeface="Lucida Sans" panose="020B0602030504020204" pitchFamily="34" charset="77"/>
              </a:rPr>
              <a:t>Why is Olive Garden selling a “Seasons Gratings” sweatshirt in their online store?</a:t>
            </a:r>
          </a:p>
          <a:p>
            <a:pPr marL="859791" lvl="1" indent="-514350">
              <a:lnSpc>
                <a:spcPts val="4480"/>
              </a:lnSpc>
              <a:buFont typeface="+mj-lt"/>
              <a:buAutoNum type="arabicPeriod" startAt="16"/>
            </a:pPr>
            <a:r>
              <a:rPr lang="en-US" sz="2800" dirty="0">
                <a:solidFill>
                  <a:srgbClr val="1B2C51"/>
                </a:solidFill>
                <a:latin typeface="Lucida Sans" panose="020B0602030504020204" pitchFamily="34" charset="77"/>
              </a:rPr>
              <a:t>Why do you think Burger King wants consumers to use the app?</a:t>
            </a:r>
          </a:p>
          <a:p>
            <a:pPr marL="859791" lvl="1" indent="-514350">
              <a:lnSpc>
                <a:spcPts val="4480"/>
              </a:lnSpc>
              <a:buFont typeface="+mj-lt"/>
              <a:buAutoNum type="arabicPeriod" startAt="16"/>
            </a:pPr>
            <a:r>
              <a:rPr lang="en-US" sz="2800" dirty="0">
                <a:solidFill>
                  <a:srgbClr val="1B2C51"/>
                </a:solidFill>
                <a:latin typeface="Lucida Sans" panose="020B0602030504020204" pitchFamily="34" charset="77"/>
              </a:rPr>
              <a:t>What is social media marketing?</a:t>
            </a:r>
          </a:p>
          <a:p>
            <a:pPr marL="859791" lvl="1" indent="-514350">
              <a:lnSpc>
                <a:spcPts val="4480"/>
              </a:lnSpc>
              <a:buFont typeface="+mj-lt"/>
              <a:buAutoNum type="arabicPeriod" startAt="16"/>
            </a:pPr>
            <a:r>
              <a:rPr lang="en-US" sz="2800" dirty="0">
                <a:solidFill>
                  <a:srgbClr val="1B2C51"/>
                </a:solidFill>
                <a:latin typeface="Lucida Sans" panose="020B0602030504020204" pitchFamily="34" charset="77"/>
              </a:rPr>
              <a:t>Which of these holiday campaigns utilized a social media component?</a:t>
            </a:r>
          </a:p>
          <a:p>
            <a:pPr marL="859791" lvl="1" indent="-514350">
              <a:lnSpc>
                <a:spcPts val="4480"/>
              </a:lnSpc>
              <a:buFont typeface="+mj-lt"/>
              <a:buAutoNum type="arabicPeriod" startAt="16"/>
            </a:pPr>
            <a:r>
              <a:rPr lang="en-US" sz="2800" dirty="0">
                <a:solidFill>
                  <a:srgbClr val="1B2C51"/>
                </a:solidFill>
                <a:latin typeface="Lucida Sans" panose="020B0602030504020204" pitchFamily="34" charset="77"/>
              </a:rPr>
              <a:t>Which brand is using shoppable content marketing? Why do you think they are using that advertising channel?</a:t>
            </a:r>
          </a:p>
        </p:txBody>
      </p:sp>
      <p:sp>
        <p:nvSpPr>
          <p:cNvPr id="6" name="TextBox 6"/>
          <p:cNvSpPr txBox="1"/>
          <p:nvPr/>
        </p:nvSpPr>
        <p:spPr>
          <a:xfrm>
            <a:off x="1289431" y="2398581"/>
            <a:ext cx="10602878" cy="1104900"/>
          </a:xfrm>
          <a:prstGeom prst="rect">
            <a:avLst/>
          </a:prstGeom>
        </p:spPr>
        <p:txBody>
          <a:bodyPr lIns="0" tIns="0" rIns="0" bIns="0" rtlCol="0" anchor="t">
            <a:spAutoFit/>
          </a:bodyPr>
          <a:lstStyle/>
          <a:p>
            <a:pPr>
              <a:lnSpc>
                <a:spcPts val="8640"/>
              </a:lnSpc>
            </a:pPr>
            <a:r>
              <a:rPr lang="en-US" sz="7200" b="1" dirty="0">
                <a:solidFill>
                  <a:srgbClr val="CC0000"/>
                </a:solidFill>
                <a:effectLst>
                  <a:outerShdw blurRad="38100" dist="38100" dir="2700000" algn="tl">
                    <a:srgbClr val="000000">
                      <a:alpha val="43137"/>
                    </a:srgbClr>
                  </a:outerShdw>
                </a:effectLst>
                <a:latin typeface="Bodoni MT" panose="02070603080606020203" pitchFamily="18" charset="77"/>
              </a:rPr>
              <a:t>Discussion Questions</a:t>
            </a:r>
          </a:p>
        </p:txBody>
      </p:sp>
      <p:grpSp>
        <p:nvGrpSpPr>
          <p:cNvPr id="7" name="Group 7"/>
          <p:cNvGrpSpPr/>
          <p:nvPr/>
        </p:nvGrpSpPr>
        <p:grpSpPr>
          <a:xfrm>
            <a:off x="13421505" y="0"/>
            <a:ext cx="4866495" cy="10287000"/>
            <a:chOff x="0" y="0"/>
            <a:chExt cx="1281711" cy="2709333"/>
          </a:xfrm>
        </p:grpSpPr>
        <p:sp>
          <p:nvSpPr>
            <p:cNvPr id="8" name="Freeform 8"/>
            <p:cNvSpPr/>
            <p:nvPr/>
          </p:nvSpPr>
          <p:spPr>
            <a:xfrm>
              <a:off x="0" y="0"/>
              <a:ext cx="1281711" cy="2709333"/>
            </a:xfrm>
            <a:custGeom>
              <a:avLst/>
              <a:gdLst/>
              <a:ahLst/>
              <a:cxnLst/>
              <a:rect l="l" t="t" r="r" b="b"/>
              <a:pathLst>
                <a:path w="1281711" h="2709333">
                  <a:moveTo>
                    <a:pt x="0" y="0"/>
                  </a:moveTo>
                  <a:lnTo>
                    <a:pt x="1281711" y="0"/>
                  </a:lnTo>
                  <a:lnTo>
                    <a:pt x="1281711" y="2709333"/>
                  </a:lnTo>
                  <a:lnTo>
                    <a:pt x="0" y="2709333"/>
                  </a:lnTo>
                  <a:close/>
                </a:path>
              </a:pathLst>
            </a:custGeom>
            <a:solidFill>
              <a:srgbClr val="1B2C51"/>
            </a:solidFill>
          </p:spPr>
          <p:txBody>
            <a:bodyPr/>
            <a:lstStyle/>
            <a:p>
              <a:endParaRPr lang="en-US"/>
            </a:p>
          </p:txBody>
        </p:sp>
        <p:sp>
          <p:nvSpPr>
            <p:cNvPr id="9" name="TextBox 9"/>
            <p:cNvSpPr txBox="1"/>
            <p:nvPr/>
          </p:nvSpPr>
          <p:spPr>
            <a:xfrm>
              <a:off x="0" y="0"/>
              <a:ext cx="1281711" cy="2709333"/>
            </a:xfrm>
            <a:prstGeom prst="rect">
              <a:avLst/>
            </a:prstGeom>
          </p:spPr>
          <p:txBody>
            <a:bodyPr lIns="50800" tIns="50800" rIns="50800" bIns="50800" rtlCol="0" anchor="ctr"/>
            <a:lstStyle/>
            <a:p>
              <a:pPr algn="ctr">
                <a:lnSpc>
                  <a:spcPts val="2759"/>
                </a:lnSpc>
              </a:pPr>
              <a:endParaRPr/>
            </a:p>
          </p:txBody>
        </p:sp>
      </p:grpSp>
      <p:sp>
        <p:nvSpPr>
          <p:cNvPr id="10" name="Freeform 10"/>
          <p:cNvSpPr/>
          <p:nvPr/>
        </p:nvSpPr>
        <p:spPr>
          <a:xfrm rot="9302567">
            <a:off x="8992132" y="1583460"/>
            <a:ext cx="9979455" cy="11178616"/>
          </a:xfrm>
          <a:custGeom>
            <a:avLst/>
            <a:gdLst/>
            <a:ahLst/>
            <a:cxnLst/>
            <a:rect l="l" t="t" r="r" b="b"/>
            <a:pathLst>
              <a:path w="9979455" h="11178616">
                <a:moveTo>
                  <a:pt x="0" y="0"/>
                </a:moveTo>
                <a:lnTo>
                  <a:pt x="9979455" y="0"/>
                </a:lnTo>
                <a:lnTo>
                  <a:pt x="9979455" y="11178616"/>
                </a:lnTo>
                <a:lnTo>
                  <a:pt x="0" y="11178616"/>
                </a:lnTo>
                <a:lnTo>
                  <a:pt x="0" y="0"/>
                </a:lnTo>
                <a:close/>
              </a:path>
            </a:pathLst>
          </a:custGeom>
          <a:blipFill>
            <a:blip r:embed="rId4">
              <a:alphaModFix amt="48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362889" y="9543199"/>
            <a:ext cx="665811" cy="582777"/>
          </a:xfrm>
          <a:custGeom>
            <a:avLst/>
            <a:gdLst/>
            <a:ahLst/>
            <a:cxnLst/>
            <a:rect l="l" t="t" r="r" b="b"/>
            <a:pathLst>
              <a:path w="665811" h="582777">
                <a:moveTo>
                  <a:pt x="0" y="0"/>
                </a:moveTo>
                <a:lnTo>
                  <a:pt x="665811" y="0"/>
                </a:lnTo>
                <a:lnTo>
                  <a:pt x="665811" y="582777"/>
                </a:lnTo>
                <a:lnTo>
                  <a:pt x="0" y="582777"/>
                </a:lnTo>
                <a:lnTo>
                  <a:pt x="0" y="0"/>
                </a:lnTo>
                <a:close/>
              </a:path>
            </a:pathLst>
          </a:custGeom>
          <a:blipFill>
            <a:blip r:embed="rId6"/>
            <a:stretch>
              <a:fillRect/>
            </a:stretch>
          </a:blipFill>
        </p:spPr>
        <p:txBody>
          <a:bodyPr/>
          <a:lstStyle/>
          <a:p>
            <a:endParaRPr lang="en-US"/>
          </a:p>
        </p:txBody>
      </p:sp>
      <p:sp>
        <p:nvSpPr>
          <p:cNvPr id="13" name="Freeform 11">
            <a:extLst>
              <a:ext uri="{FF2B5EF4-FFF2-40B4-BE49-F238E27FC236}">
                <a16:creationId xmlns:a16="http://schemas.microsoft.com/office/drawing/2014/main" id="{400D1A88-4749-94CF-42CC-CE6DFBC87C40}"/>
              </a:ext>
            </a:extLst>
          </p:cNvPr>
          <p:cNvSpPr/>
          <p:nvPr/>
        </p:nvSpPr>
        <p:spPr>
          <a:xfrm flipV="1">
            <a:off x="0" y="9182100"/>
            <a:ext cx="13421505" cy="46351"/>
          </a:xfrm>
          <a:custGeom>
            <a:avLst/>
            <a:gdLst/>
            <a:ahLst/>
            <a:cxnLst/>
            <a:rect l="l" t="t" r="r" b="b"/>
            <a:pathLst>
              <a:path w="18288000" h="53662">
                <a:moveTo>
                  <a:pt x="0" y="0"/>
                </a:moveTo>
                <a:lnTo>
                  <a:pt x="18288000" y="0"/>
                </a:lnTo>
                <a:lnTo>
                  <a:pt x="18288000" y="53661"/>
                </a:lnTo>
                <a:lnTo>
                  <a:pt x="0" y="53661"/>
                </a:lnTo>
                <a:lnTo>
                  <a:pt x="0" y="0"/>
                </a:lnTo>
                <a:close/>
              </a:path>
            </a:pathLst>
          </a:custGeom>
          <a:blipFill>
            <a:blip r:embed="rId7"/>
            <a:stretch>
              <a:fillRect t="-184406" b="-13793"/>
            </a:stretch>
          </a:blipFill>
        </p:spPr>
        <p:txBody>
          <a:bodyPr/>
          <a:lstStyle/>
          <a:p>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txBody>
          <a:bodyPr/>
          <a:lstStyle/>
          <a:p>
            <a:endParaRPr lang="en-US"/>
          </a:p>
        </p:txBody>
      </p:sp>
      <p:sp>
        <p:nvSpPr>
          <p:cNvPr id="3" name="Freeform 3"/>
          <p:cNvSpPr/>
          <p:nvPr/>
        </p:nvSpPr>
        <p:spPr>
          <a:xfrm rot="-2879211">
            <a:off x="15569962" y="-1067713"/>
            <a:ext cx="2696511" cy="4192826"/>
          </a:xfrm>
          <a:custGeom>
            <a:avLst/>
            <a:gdLst/>
            <a:ahLst/>
            <a:cxnLst/>
            <a:rect l="l" t="t" r="r" b="b"/>
            <a:pathLst>
              <a:path w="2696511" h="4192826">
                <a:moveTo>
                  <a:pt x="0" y="0"/>
                </a:moveTo>
                <a:lnTo>
                  <a:pt x="2696511" y="0"/>
                </a:lnTo>
                <a:lnTo>
                  <a:pt x="2696511" y="4192826"/>
                </a:lnTo>
                <a:lnTo>
                  <a:pt x="0" y="4192826"/>
                </a:lnTo>
                <a:lnTo>
                  <a:pt x="0" y="0"/>
                </a:lnTo>
                <a:close/>
              </a:path>
            </a:pathLst>
          </a:custGeom>
          <a:blipFill>
            <a:blip r:embed="rId3"/>
            <a:stretch>
              <a:fillRect/>
            </a:stretch>
          </a:blipFill>
        </p:spPr>
        <p:txBody>
          <a:bodyPr/>
          <a:lstStyle/>
          <a:p>
            <a:endParaRPr lang="en-US"/>
          </a:p>
        </p:txBody>
      </p:sp>
      <p:sp>
        <p:nvSpPr>
          <p:cNvPr id="4" name="Freeform 4"/>
          <p:cNvSpPr/>
          <p:nvPr/>
        </p:nvSpPr>
        <p:spPr>
          <a:xfrm rot="1152395">
            <a:off x="-1569130" y="-1135877"/>
            <a:ext cx="9979455" cy="11178616"/>
          </a:xfrm>
          <a:custGeom>
            <a:avLst/>
            <a:gdLst/>
            <a:ahLst/>
            <a:cxnLst/>
            <a:rect l="l" t="t" r="r" b="b"/>
            <a:pathLst>
              <a:path w="9979455" h="11178616">
                <a:moveTo>
                  <a:pt x="0" y="0"/>
                </a:moveTo>
                <a:lnTo>
                  <a:pt x="9979455" y="0"/>
                </a:lnTo>
                <a:lnTo>
                  <a:pt x="9979455" y="11178615"/>
                </a:lnTo>
                <a:lnTo>
                  <a:pt x="0" y="11178615"/>
                </a:lnTo>
                <a:lnTo>
                  <a:pt x="0" y="0"/>
                </a:lnTo>
                <a:close/>
              </a:path>
            </a:pathLst>
          </a:custGeom>
          <a:blipFill>
            <a:blip r:embed="rId4">
              <a:alphaModFix amt="48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1289431" y="3912235"/>
            <a:ext cx="10602878" cy="3975127"/>
          </a:xfrm>
          <a:prstGeom prst="rect">
            <a:avLst/>
          </a:prstGeom>
        </p:spPr>
        <p:txBody>
          <a:bodyPr lIns="0" tIns="0" rIns="0" bIns="0" rtlCol="0" anchor="t">
            <a:spAutoFit/>
          </a:bodyPr>
          <a:lstStyle/>
          <a:p>
            <a:pPr marL="859791" lvl="1" indent="-514350">
              <a:lnSpc>
                <a:spcPts val="4480"/>
              </a:lnSpc>
              <a:buFont typeface="+mj-lt"/>
              <a:buAutoNum type="arabicPeriod" startAt="21"/>
            </a:pPr>
            <a:r>
              <a:rPr lang="en-US" sz="2800" dirty="0">
                <a:solidFill>
                  <a:srgbClr val="1B2C51"/>
                </a:solidFill>
                <a:latin typeface="Lucida Sans" panose="020B0602030504020204" pitchFamily="34" charset="77"/>
              </a:rPr>
              <a:t>What is cause marketing and what does KFC hope to accomplish from their cause marketing effort? </a:t>
            </a:r>
          </a:p>
          <a:p>
            <a:pPr marL="859791" lvl="1" indent="-514350">
              <a:lnSpc>
                <a:spcPts val="4480"/>
              </a:lnSpc>
              <a:buFont typeface="+mj-lt"/>
              <a:buAutoNum type="arabicPeriod" startAt="21"/>
            </a:pPr>
            <a:r>
              <a:rPr lang="en-US" sz="2800" dirty="0">
                <a:solidFill>
                  <a:srgbClr val="1B2C51"/>
                </a:solidFill>
                <a:latin typeface="Lucida Sans" panose="020B0602030504020204" pitchFamily="34" charset="77"/>
              </a:rPr>
              <a:t>What do you think Chic-fil-A hopes to accomplish with a video-short like the one featured in this presentation? </a:t>
            </a:r>
          </a:p>
          <a:p>
            <a:pPr marL="859791" lvl="1" indent="-514350">
              <a:lnSpc>
                <a:spcPts val="4480"/>
              </a:lnSpc>
              <a:buFont typeface="+mj-lt"/>
              <a:buAutoNum type="arabicPeriod" startAt="21"/>
            </a:pPr>
            <a:r>
              <a:rPr lang="en-US" sz="2800" dirty="0">
                <a:solidFill>
                  <a:srgbClr val="1B2C51"/>
                </a:solidFill>
                <a:latin typeface="Lucida Sans" panose="020B0602030504020204" pitchFamily="34" charset="77"/>
              </a:rPr>
              <a:t>How might packaging provide brands with a marketing opportunity? Why do you think this is popular during the holidays?</a:t>
            </a:r>
          </a:p>
        </p:txBody>
      </p:sp>
      <p:sp>
        <p:nvSpPr>
          <p:cNvPr id="6" name="TextBox 6"/>
          <p:cNvSpPr txBox="1"/>
          <p:nvPr/>
        </p:nvSpPr>
        <p:spPr>
          <a:xfrm>
            <a:off x="1289431" y="2398581"/>
            <a:ext cx="10602878" cy="1104900"/>
          </a:xfrm>
          <a:prstGeom prst="rect">
            <a:avLst/>
          </a:prstGeom>
        </p:spPr>
        <p:txBody>
          <a:bodyPr lIns="0" tIns="0" rIns="0" bIns="0" rtlCol="0" anchor="t">
            <a:spAutoFit/>
          </a:bodyPr>
          <a:lstStyle/>
          <a:p>
            <a:pPr>
              <a:lnSpc>
                <a:spcPts val="8640"/>
              </a:lnSpc>
            </a:pPr>
            <a:r>
              <a:rPr lang="en-US" sz="7200" b="1" dirty="0">
                <a:solidFill>
                  <a:srgbClr val="CC0000"/>
                </a:solidFill>
                <a:effectLst>
                  <a:outerShdw blurRad="38100" dist="38100" dir="2700000" algn="tl">
                    <a:srgbClr val="000000">
                      <a:alpha val="43137"/>
                    </a:srgbClr>
                  </a:outerShdw>
                </a:effectLst>
                <a:latin typeface="Bodoni MT" panose="02070603080606020203" pitchFamily="18" charset="77"/>
              </a:rPr>
              <a:t>Discussion Questions</a:t>
            </a:r>
          </a:p>
        </p:txBody>
      </p:sp>
      <p:grpSp>
        <p:nvGrpSpPr>
          <p:cNvPr id="7" name="Group 7"/>
          <p:cNvGrpSpPr/>
          <p:nvPr/>
        </p:nvGrpSpPr>
        <p:grpSpPr>
          <a:xfrm>
            <a:off x="13421505" y="0"/>
            <a:ext cx="4866495" cy="10287000"/>
            <a:chOff x="0" y="0"/>
            <a:chExt cx="1281711" cy="2709333"/>
          </a:xfrm>
        </p:grpSpPr>
        <p:sp>
          <p:nvSpPr>
            <p:cNvPr id="8" name="Freeform 8"/>
            <p:cNvSpPr/>
            <p:nvPr/>
          </p:nvSpPr>
          <p:spPr>
            <a:xfrm>
              <a:off x="0" y="0"/>
              <a:ext cx="1281711" cy="2709333"/>
            </a:xfrm>
            <a:custGeom>
              <a:avLst/>
              <a:gdLst/>
              <a:ahLst/>
              <a:cxnLst/>
              <a:rect l="l" t="t" r="r" b="b"/>
              <a:pathLst>
                <a:path w="1281711" h="2709333">
                  <a:moveTo>
                    <a:pt x="0" y="0"/>
                  </a:moveTo>
                  <a:lnTo>
                    <a:pt x="1281711" y="0"/>
                  </a:lnTo>
                  <a:lnTo>
                    <a:pt x="1281711" y="2709333"/>
                  </a:lnTo>
                  <a:lnTo>
                    <a:pt x="0" y="2709333"/>
                  </a:lnTo>
                  <a:close/>
                </a:path>
              </a:pathLst>
            </a:custGeom>
            <a:solidFill>
              <a:srgbClr val="1B2C51"/>
            </a:solidFill>
          </p:spPr>
          <p:txBody>
            <a:bodyPr/>
            <a:lstStyle/>
            <a:p>
              <a:endParaRPr lang="en-US"/>
            </a:p>
          </p:txBody>
        </p:sp>
        <p:sp>
          <p:nvSpPr>
            <p:cNvPr id="9" name="TextBox 9"/>
            <p:cNvSpPr txBox="1"/>
            <p:nvPr/>
          </p:nvSpPr>
          <p:spPr>
            <a:xfrm>
              <a:off x="0" y="0"/>
              <a:ext cx="1281711" cy="2709333"/>
            </a:xfrm>
            <a:prstGeom prst="rect">
              <a:avLst/>
            </a:prstGeom>
          </p:spPr>
          <p:txBody>
            <a:bodyPr lIns="50800" tIns="50800" rIns="50800" bIns="50800" rtlCol="0" anchor="ctr"/>
            <a:lstStyle/>
            <a:p>
              <a:pPr algn="ctr">
                <a:lnSpc>
                  <a:spcPts val="2759"/>
                </a:lnSpc>
              </a:pPr>
              <a:endParaRPr/>
            </a:p>
          </p:txBody>
        </p:sp>
      </p:grpSp>
      <p:sp>
        <p:nvSpPr>
          <p:cNvPr id="10" name="Freeform 10"/>
          <p:cNvSpPr/>
          <p:nvPr/>
        </p:nvSpPr>
        <p:spPr>
          <a:xfrm rot="9302567">
            <a:off x="8992132" y="1583460"/>
            <a:ext cx="9979455" cy="11178616"/>
          </a:xfrm>
          <a:custGeom>
            <a:avLst/>
            <a:gdLst/>
            <a:ahLst/>
            <a:cxnLst/>
            <a:rect l="l" t="t" r="r" b="b"/>
            <a:pathLst>
              <a:path w="9979455" h="11178616">
                <a:moveTo>
                  <a:pt x="0" y="0"/>
                </a:moveTo>
                <a:lnTo>
                  <a:pt x="9979455" y="0"/>
                </a:lnTo>
                <a:lnTo>
                  <a:pt x="9979455" y="11178616"/>
                </a:lnTo>
                <a:lnTo>
                  <a:pt x="0" y="11178616"/>
                </a:lnTo>
                <a:lnTo>
                  <a:pt x="0" y="0"/>
                </a:lnTo>
                <a:close/>
              </a:path>
            </a:pathLst>
          </a:custGeom>
          <a:blipFill>
            <a:blip r:embed="rId4">
              <a:alphaModFix amt="48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362889" y="9543199"/>
            <a:ext cx="665811" cy="582777"/>
          </a:xfrm>
          <a:custGeom>
            <a:avLst/>
            <a:gdLst/>
            <a:ahLst/>
            <a:cxnLst/>
            <a:rect l="l" t="t" r="r" b="b"/>
            <a:pathLst>
              <a:path w="665811" h="582777">
                <a:moveTo>
                  <a:pt x="0" y="0"/>
                </a:moveTo>
                <a:lnTo>
                  <a:pt x="665811" y="0"/>
                </a:lnTo>
                <a:lnTo>
                  <a:pt x="665811" y="582777"/>
                </a:lnTo>
                <a:lnTo>
                  <a:pt x="0" y="582777"/>
                </a:lnTo>
                <a:lnTo>
                  <a:pt x="0" y="0"/>
                </a:lnTo>
                <a:close/>
              </a:path>
            </a:pathLst>
          </a:custGeom>
          <a:blipFill>
            <a:blip r:embed="rId6"/>
            <a:stretch>
              <a:fillRect/>
            </a:stretch>
          </a:blipFill>
        </p:spPr>
        <p:txBody>
          <a:bodyPr/>
          <a:lstStyle/>
          <a:p>
            <a:endParaRPr lang="en-US"/>
          </a:p>
        </p:txBody>
      </p:sp>
      <p:sp>
        <p:nvSpPr>
          <p:cNvPr id="13" name="Freeform 11">
            <a:extLst>
              <a:ext uri="{FF2B5EF4-FFF2-40B4-BE49-F238E27FC236}">
                <a16:creationId xmlns:a16="http://schemas.microsoft.com/office/drawing/2014/main" id="{921D403A-184E-B6C3-82B4-523E8F93A094}"/>
              </a:ext>
            </a:extLst>
          </p:cNvPr>
          <p:cNvSpPr/>
          <p:nvPr/>
        </p:nvSpPr>
        <p:spPr>
          <a:xfrm flipV="1">
            <a:off x="0" y="9182100"/>
            <a:ext cx="13421505" cy="46351"/>
          </a:xfrm>
          <a:custGeom>
            <a:avLst/>
            <a:gdLst/>
            <a:ahLst/>
            <a:cxnLst/>
            <a:rect l="l" t="t" r="r" b="b"/>
            <a:pathLst>
              <a:path w="18288000" h="53662">
                <a:moveTo>
                  <a:pt x="0" y="0"/>
                </a:moveTo>
                <a:lnTo>
                  <a:pt x="18288000" y="0"/>
                </a:lnTo>
                <a:lnTo>
                  <a:pt x="18288000" y="53661"/>
                </a:lnTo>
                <a:lnTo>
                  <a:pt x="0" y="53661"/>
                </a:lnTo>
                <a:lnTo>
                  <a:pt x="0" y="0"/>
                </a:lnTo>
                <a:close/>
              </a:path>
            </a:pathLst>
          </a:custGeom>
          <a:blipFill>
            <a:blip r:embed="rId7"/>
            <a:stretch>
              <a:fillRect t="-184406" b="-13793"/>
            </a:stretch>
          </a:blipFill>
        </p:spPr>
        <p:txBody>
          <a:bodyPr/>
          <a:lstStyle/>
          <a:p>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3EEF4"/>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1B2C51"/>
            </a:solidFill>
          </p:spPr>
          <p:txBody>
            <a:bodyPr/>
            <a:lstStyle/>
            <a:p>
              <a:endParaRPr lang="en-US"/>
            </a:p>
          </p:txBody>
        </p:sp>
        <p:sp>
          <p:nvSpPr>
            <p:cNvPr id="4" name="TextBox 4"/>
            <p:cNvSpPr txBox="1"/>
            <p:nvPr/>
          </p:nvSpPr>
          <p:spPr>
            <a:xfrm>
              <a:off x="0" y="0"/>
              <a:ext cx="4816593" cy="2709333"/>
            </a:xfrm>
            <a:prstGeom prst="rect">
              <a:avLst/>
            </a:prstGeom>
          </p:spPr>
          <p:txBody>
            <a:bodyPr lIns="50800" tIns="50800" rIns="50800" bIns="50800" rtlCol="0" anchor="ctr"/>
            <a:lstStyle/>
            <a:p>
              <a:pPr algn="ctr">
                <a:lnSpc>
                  <a:spcPts val="2759"/>
                </a:lnSpc>
              </a:pPr>
              <a:endParaRPr/>
            </a:p>
          </p:txBody>
        </p:sp>
      </p:grpSp>
      <p:grpSp>
        <p:nvGrpSpPr>
          <p:cNvPr id="5" name="Group 5"/>
          <p:cNvGrpSpPr/>
          <p:nvPr/>
        </p:nvGrpSpPr>
        <p:grpSpPr>
          <a:xfrm>
            <a:off x="0" y="0"/>
            <a:ext cx="21047570" cy="10287000"/>
            <a:chOff x="0" y="0"/>
            <a:chExt cx="28063427" cy="13716000"/>
          </a:xfrm>
        </p:grpSpPr>
        <p:sp>
          <p:nvSpPr>
            <p:cNvPr id="6" name="Freeform 6"/>
            <p:cNvSpPr/>
            <p:nvPr/>
          </p:nvSpPr>
          <p:spPr>
            <a:xfrm>
              <a:off x="0" y="0"/>
              <a:ext cx="14031714" cy="13716000"/>
            </a:xfrm>
            <a:custGeom>
              <a:avLst/>
              <a:gdLst/>
              <a:ahLst/>
              <a:cxnLst/>
              <a:rect l="l" t="t" r="r" b="b"/>
              <a:pathLst>
                <a:path w="14031714" h="13716000">
                  <a:moveTo>
                    <a:pt x="0" y="0"/>
                  </a:moveTo>
                  <a:lnTo>
                    <a:pt x="14031714" y="0"/>
                  </a:lnTo>
                  <a:lnTo>
                    <a:pt x="14031714" y="13716000"/>
                  </a:lnTo>
                  <a:lnTo>
                    <a:pt x="0" y="13716000"/>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4031714" y="0"/>
              <a:ext cx="14031714" cy="13716000"/>
            </a:xfrm>
            <a:custGeom>
              <a:avLst/>
              <a:gdLst/>
              <a:ahLst/>
              <a:cxnLst/>
              <a:rect l="l" t="t" r="r" b="b"/>
              <a:pathLst>
                <a:path w="14031714" h="13716000">
                  <a:moveTo>
                    <a:pt x="0" y="0"/>
                  </a:moveTo>
                  <a:lnTo>
                    <a:pt x="14031713" y="0"/>
                  </a:lnTo>
                  <a:lnTo>
                    <a:pt x="14031713" y="13716000"/>
                  </a:lnTo>
                  <a:lnTo>
                    <a:pt x="0" y="13716000"/>
                  </a:lnTo>
                  <a:lnTo>
                    <a:pt x="0" y="0"/>
                  </a:lnTo>
                  <a:close/>
                </a:path>
              </a:pathLst>
            </a:custGeom>
            <a:blipFill>
              <a:blip r:embed="rId2">
                <a:alphaModFix amt="12000"/>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8" name="Freeform 8"/>
          <p:cNvSpPr/>
          <p:nvPr/>
        </p:nvSpPr>
        <p:spPr>
          <a:xfrm rot="1563915" flipH="1" flipV="1">
            <a:off x="-2638890" y="6210157"/>
            <a:ext cx="8624635" cy="5174781"/>
          </a:xfrm>
          <a:custGeom>
            <a:avLst/>
            <a:gdLst/>
            <a:ahLst/>
            <a:cxnLst/>
            <a:rect l="l" t="t" r="r" b="b"/>
            <a:pathLst>
              <a:path w="8624635" h="5174781">
                <a:moveTo>
                  <a:pt x="8624635" y="5174781"/>
                </a:moveTo>
                <a:lnTo>
                  <a:pt x="0" y="5174781"/>
                </a:lnTo>
                <a:lnTo>
                  <a:pt x="0" y="0"/>
                </a:lnTo>
                <a:lnTo>
                  <a:pt x="8624635" y="0"/>
                </a:lnTo>
                <a:lnTo>
                  <a:pt x="8624635" y="5174781"/>
                </a:lnTo>
                <a:close/>
              </a:path>
            </a:pathLst>
          </a:custGeom>
          <a:blipFill>
            <a:blip r:embed="rId4">
              <a:alphaModFix amt="29000"/>
            </a:blip>
            <a:stretch>
              <a:fillRect/>
            </a:stretch>
          </a:blipFill>
        </p:spPr>
        <p:txBody>
          <a:bodyPr/>
          <a:lstStyle/>
          <a:p>
            <a:endParaRPr lang="en-US"/>
          </a:p>
        </p:txBody>
      </p:sp>
      <p:sp>
        <p:nvSpPr>
          <p:cNvPr id="9" name="TextBox 9"/>
          <p:cNvSpPr txBox="1"/>
          <p:nvPr/>
        </p:nvSpPr>
        <p:spPr>
          <a:xfrm>
            <a:off x="1673427" y="3557780"/>
            <a:ext cx="8641434" cy="3282950"/>
          </a:xfrm>
          <a:prstGeom prst="rect">
            <a:avLst/>
          </a:prstGeom>
        </p:spPr>
        <p:txBody>
          <a:bodyPr lIns="0" tIns="0" rIns="0" bIns="0" rtlCol="0" anchor="t">
            <a:spAutoFit/>
          </a:bodyPr>
          <a:lstStyle/>
          <a:p>
            <a:pPr>
              <a:lnSpc>
                <a:spcPts val="12767"/>
              </a:lnSpc>
            </a:pPr>
            <a:r>
              <a:rPr lang="en-US" sz="11199" b="1" dirty="0">
                <a:solidFill>
                  <a:srgbClr val="FFFFFF"/>
                </a:solidFill>
                <a:effectLst>
                  <a:outerShdw blurRad="38100" dist="38100" dir="2700000" algn="tl">
                    <a:srgbClr val="000000">
                      <a:alpha val="43137"/>
                    </a:srgbClr>
                  </a:outerShdw>
                </a:effectLst>
                <a:latin typeface="Bodoni MT" panose="02070603080606020203" pitchFamily="18" charset="77"/>
              </a:rPr>
              <a:t>Activity Suggestions</a:t>
            </a:r>
          </a:p>
        </p:txBody>
      </p:sp>
      <p:sp>
        <p:nvSpPr>
          <p:cNvPr id="10" name="Freeform 10"/>
          <p:cNvSpPr/>
          <p:nvPr/>
        </p:nvSpPr>
        <p:spPr>
          <a:xfrm>
            <a:off x="17259300" y="9543199"/>
            <a:ext cx="937787" cy="612149"/>
          </a:xfrm>
          <a:custGeom>
            <a:avLst/>
            <a:gdLst/>
            <a:ahLst/>
            <a:cxnLst/>
            <a:rect l="l" t="t" r="r" b="b"/>
            <a:pathLst>
              <a:path w="937787" h="612149">
                <a:moveTo>
                  <a:pt x="0" y="0"/>
                </a:moveTo>
                <a:lnTo>
                  <a:pt x="937787" y="0"/>
                </a:lnTo>
                <a:lnTo>
                  <a:pt x="937787" y="612149"/>
                </a:lnTo>
                <a:lnTo>
                  <a:pt x="0" y="612149"/>
                </a:lnTo>
                <a:lnTo>
                  <a:pt x="0" y="0"/>
                </a:lnTo>
                <a:close/>
              </a:path>
            </a:pathLst>
          </a:custGeom>
          <a:blipFill>
            <a:blip r:embed="rId5"/>
            <a:stretch>
              <a:fillRect/>
            </a:stretch>
          </a:blipFill>
        </p:spPr>
        <p:txBody>
          <a:bodyPr/>
          <a:lstStyle/>
          <a:p>
            <a:endParaRPr lang="en-US"/>
          </a:p>
        </p:txBody>
      </p:sp>
      <p:sp>
        <p:nvSpPr>
          <p:cNvPr id="11" name="Freeform 11"/>
          <p:cNvSpPr/>
          <p:nvPr/>
        </p:nvSpPr>
        <p:spPr>
          <a:xfrm>
            <a:off x="0" y="9228451"/>
            <a:ext cx="18288000" cy="53662"/>
          </a:xfrm>
          <a:custGeom>
            <a:avLst/>
            <a:gdLst/>
            <a:ahLst/>
            <a:cxnLst/>
            <a:rect l="l" t="t" r="r" b="b"/>
            <a:pathLst>
              <a:path w="18288000" h="53662">
                <a:moveTo>
                  <a:pt x="0" y="0"/>
                </a:moveTo>
                <a:lnTo>
                  <a:pt x="18288000" y="0"/>
                </a:lnTo>
                <a:lnTo>
                  <a:pt x="18288000" y="53661"/>
                </a:lnTo>
                <a:lnTo>
                  <a:pt x="0" y="53661"/>
                </a:lnTo>
                <a:lnTo>
                  <a:pt x="0" y="0"/>
                </a:lnTo>
                <a:close/>
              </a:path>
            </a:pathLst>
          </a:custGeom>
          <a:blipFill>
            <a:blip r:embed="rId6"/>
            <a:stretch>
              <a:fillRect t="-184406" b="-13793"/>
            </a:stretch>
          </a:blipFill>
        </p:spPr>
        <p:txBody>
          <a:bodyPr/>
          <a:lstStyle/>
          <a:p>
            <a:endParaRPr lang="en-US"/>
          </a:p>
        </p:txBody>
      </p:sp>
      <p:sp>
        <p:nvSpPr>
          <p:cNvPr id="12" name="Freeform 12"/>
          <p:cNvSpPr/>
          <p:nvPr/>
        </p:nvSpPr>
        <p:spPr>
          <a:xfrm rot="1563915" flipH="1" flipV="1">
            <a:off x="11904440" y="-1266405"/>
            <a:ext cx="8624635" cy="5174781"/>
          </a:xfrm>
          <a:custGeom>
            <a:avLst/>
            <a:gdLst/>
            <a:ahLst/>
            <a:cxnLst/>
            <a:rect l="l" t="t" r="r" b="b"/>
            <a:pathLst>
              <a:path w="8624635" h="5174781">
                <a:moveTo>
                  <a:pt x="8624636" y="5174781"/>
                </a:moveTo>
                <a:lnTo>
                  <a:pt x="0" y="5174781"/>
                </a:lnTo>
                <a:lnTo>
                  <a:pt x="0" y="0"/>
                </a:lnTo>
                <a:lnTo>
                  <a:pt x="8624636" y="0"/>
                </a:lnTo>
                <a:lnTo>
                  <a:pt x="8624636" y="5174781"/>
                </a:lnTo>
                <a:close/>
              </a:path>
            </a:pathLst>
          </a:custGeom>
          <a:blipFill>
            <a:blip r:embed="rId4">
              <a:alphaModFix amt="29000"/>
            </a:blip>
            <a:stretch>
              <a:fillRect/>
            </a:stretch>
          </a:blipFill>
        </p:spPr>
        <p:txBody>
          <a:bodyPr/>
          <a:lstStyle/>
          <a:p>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txBody>
          <a:bodyPr/>
          <a:lstStyle/>
          <a:p>
            <a:endParaRPr lang="en-US"/>
          </a:p>
        </p:txBody>
      </p:sp>
      <p:sp>
        <p:nvSpPr>
          <p:cNvPr id="3" name="Freeform 3"/>
          <p:cNvSpPr/>
          <p:nvPr/>
        </p:nvSpPr>
        <p:spPr>
          <a:xfrm rot="-2879211">
            <a:off x="15569962" y="-1067713"/>
            <a:ext cx="2696511" cy="4192826"/>
          </a:xfrm>
          <a:custGeom>
            <a:avLst/>
            <a:gdLst/>
            <a:ahLst/>
            <a:cxnLst/>
            <a:rect l="l" t="t" r="r" b="b"/>
            <a:pathLst>
              <a:path w="2696511" h="4192826">
                <a:moveTo>
                  <a:pt x="0" y="0"/>
                </a:moveTo>
                <a:lnTo>
                  <a:pt x="2696511" y="0"/>
                </a:lnTo>
                <a:lnTo>
                  <a:pt x="2696511" y="4192826"/>
                </a:lnTo>
                <a:lnTo>
                  <a:pt x="0" y="4192826"/>
                </a:lnTo>
                <a:lnTo>
                  <a:pt x="0" y="0"/>
                </a:lnTo>
                <a:close/>
              </a:path>
            </a:pathLst>
          </a:custGeom>
          <a:blipFill>
            <a:blip r:embed="rId3"/>
            <a:stretch>
              <a:fillRect/>
            </a:stretch>
          </a:blipFill>
        </p:spPr>
        <p:txBody>
          <a:bodyPr/>
          <a:lstStyle/>
          <a:p>
            <a:endParaRPr lang="en-US"/>
          </a:p>
        </p:txBody>
      </p:sp>
      <p:sp>
        <p:nvSpPr>
          <p:cNvPr id="4" name="Freeform 4"/>
          <p:cNvSpPr/>
          <p:nvPr/>
        </p:nvSpPr>
        <p:spPr>
          <a:xfrm rot="1152395">
            <a:off x="-1569130" y="-1135877"/>
            <a:ext cx="9979455" cy="11178616"/>
          </a:xfrm>
          <a:custGeom>
            <a:avLst/>
            <a:gdLst/>
            <a:ahLst/>
            <a:cxnLst/>
            <a:rect l="l" t="t" r="r" b="b"/>
            <a:pathLst>
              <a:path w="9979455" h="11178616">
                <a:moveTo>
                  <a:pt x="0" y="0"/>
                </a:moveTo>
                <a:lnTo>
                  <a:pt x="9979455" y="0"/>
                </a:lnTo>
                <a:lnTo>
                  <a:pt x="9979455" y="11178615"/>
                </a:lnTo>
                <a:lnTo>
                  <a:pt x="0" y="11178615"/>
                </a:lnTo>
                <a:lnTo>
                  <a:pt x="0" y="0"/>
                </a:lnTo>
                <a:close/>
              </a:path>
            </a:pathLst>
          </a:custGeom>
          <a:blipFill>
            <a:blip r:embed="rId4">
              <a:alphaModFix amt="48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1289431" y="3721735"/>
            <a:ext cx="10602878" cy="5154424"/>
          </a:xfrm>
          <a:prstGeom prst="rect">
            <a:avLst/>
          </a:prstGeom>
        </p:spPr>
        <p:txBody>
          <a:bodyPr lIns="0" tIns="0" rIns="0" bIns="0" rtlCol="0" anchor="t">
            <a:spAutoFit/>
          </a:bodyPr>
          <a:lstStyle/>
          <a:p>
            <a:pPr marL="690881" lvl="1" indent="-345440">
              <a:lnSpc>
                <a:spcPts val="4480"/>
              </a:lnSpc>
              <a:buFont typeface="Arial"/>
              <a:buChar char="•"/>
            </a:pPr>
            <a:r>
              <a:rPr lang="en-US" sz="2800" dirty="0">
                <a:solidFill>
                  <a:srgbClr val="1B2C51"/>
                </a:solidFill>
                <a:latin typeface="Lucida Sans" panose="020B0602030504020204" pitchFamily="34" charset="77"/>
              </a:rPr>
              <a:t>Review each campaign from this presentation and identify what the business or brand might hope to accomplish. Are they hoping to bolster the brand’s image? Raise awareness about a product or service? Increase sales?</a:t>
            </a:r>
          </a:p>
          <a:p>
            <a:pPr marL="690881" lvl="1" indent="-345440">
              <a:lnSpc>
                <a:spcPts val="4480"/>
              </a:lnSpc>
              <a:buFont typeface="Arial"/>
              <a:buChar char="•"/>
            </a:pPr>
            <a:r>
              <a:rPr lang="en-US" sz="2800" dirty="0">
                <a:solidFill>
                  <a:srgbClr val="1B2C51"/>
                </a:solidFill>
                <a:latin typeface="Lucida Sans" panose="020B0602030504020204" pitchFamily="34" charset="77"/>
              </a:rPr>
              <a:t>Choose the campaign you liked the </a:t>
            </a:r>
            <a:r>
              <a:rPr lang="en-US" sz="2800">
                <a:solidFill>
                  <a:srgbClr val="1B2C51"/>
                </a:solidFill>
                <a:latin typeface="Lucida Sans" panose="020B0602030504020204" pitchFamily="34" charset="77"/>
              </a:rPr>
              <a:t>best and identify </a:t>
            </a:r>
            <a:r>
              <a:rPr lang="en-US" sz="2800" dirty="0">
                <a:solidFill>
                  <a:srgbClr val="1B2C51"/>
                </a:solidFill>
                <a:latin typeface="Lucida Sans" panose="020B0602030504020204" pitchFamily="34" charset="77"/>
              </a:rPr>
              <a:t>a direct competitor of the business or brand featured in the campaign. Then, develop a holiday campaign for the competitor brand.</a:t>
            </a:r>
          </a:p>
        </p:txBody>
      </p:sp>
      <p:sp>
        <p:nvSpPr>
          <p:cNvPr id="6" name="TextBox 6"/>
          <p:cNvSpPr txBox="1"/>
          <p:nvPr/>
        </p:nvSpPr>
        <p:spPr>
          <a:xfrm>
            <a:off x="1289431" y="2208081"/>
            <a:ext cx="10602878" cy="1104900"/>
          </a:xfrm>
          <a:prstGeom prst="rect">
            <a:avLst/>
          </a:prstGeom>
        </p:spPr>
        <p:txBody>
          <a:bodyPr lIns="0" tIns="0" rIns="0" bIns="0" rtlCol="0" anchor="t">
            <a:spAutoFit/>
          </a:bodyPr>
          <a:lstStyle/>
          <a:p>
            <a:pPr>
              <a:lnSpc>
                <a:spcPts val="8640"/>
              </a:lnSpc>
            </a:pPr>
            <a:r>
              <a:rPr lang="en-US" sz="7200" b="1" dirty="0">
                <a:solidFill>
                  <a:srgbClr val="CC0000"/>
                </a:solidFill>
                <a:effectLst>
                  <a:outerShdw blurRad="38100" dist="38100" dir="2700000" algn="tl">
                    <a:srgbClr val="000000">
                      <a:alpha val="43137"/>
                    </a:srgbClr>
                  </a:outerShdw>
                </a:effectLst>
                <a:latin typeface="Bodoni MT" panose="02070603080606020203" pitchFamily="18" charset="77"/>
              </a:rPr>
              <a:t>Activity Suggestions</a:t>
            </a:r>
          </a:p>
        </p:txBody>
      </p:sp>
      <p:grpSp>
        <p:nvGrpSpPr>
          <p:cNvPr id="7" name="Group 7"/>
          <p:cNvGrpSpPr/>
          <p:nvPr/>
        </p:nvGrpSpPr>
        <p:grpSpPr>
          <a:xfrm>
            <a:off x="13421505" y="0"/>
            <a:ext cx="4866495" cy="10287000"/>
            <a:chOff x="0" y="0"/>
            <a:chExt cx="1281711" cy="2709333"/>
          </a:xfrm>
        </p:grpSpPr>
        <p:sp>
          <p:nvSpPr>
            <p:cNvPr id="8" name="Freeform 8"/>
            <p:cNvSpPr/>
            <p:nvPr/>
          </p:nvSpPr>
          <p:spPr>
            <a:xfrm>
              <a:off x="0" y="0"/>
              <a:ext cx="1281711" cy="2709333"/>
            </a:xfrm>
            <a:custGeom>
              <a:avLst/>
              <a:gdLst/>
              <a:ahLst/>
              <a:cxnLst/>
              <a:rect l="l" t="t" r="r" b="b"/>
              <a:pathLst>
                <a:path w="1281711" h="2709333">
                  <a:moveTo>
                    <a:pt x="0" y="0"/>
                  </a:moveTo>
                  <a:lnTo>
                    <a:pt x="1281711" y="0"/>
                  </a:lnTo>
                  <a:lnTo>
                    <a:pt x="1281711" y="2709333"/>
                  </a:lnTo>
                  <a:lnTo>
                    <a:pt x="0" y="2709333"/>
                  </a:lnTo>
                  <a:close/>
                </a:path>
              </a:pathLst>
            </a:custGeom>
            <a:solidFill>
              <a:srgbClr val="1B2C51"/>
            </a:solidFill>
          </p:spPr>
          <p:txBody>
            <a:bodyPr/>
            <a:lstStyle/>
            <a:p>
              <a:endParaRPr lang="en-US"/>
            </a:p>
          </p:txBody>
        </p:sp>
        <p:sp>
          <p:nvSpPr>
            <p:cNvPr id="9" name="TextBox 9"/>
            <p:cNvSpPr txBox="1"/>
            <p:nvPr/>
          </p:nvSpPr>
          <p:spPr>
            <a:xfrm>
              <a:off x="0" y="0"/>
              <a:ext cx="1281711" cy="2709333"/>
            </a:xfrm>
            <a:prstGeom prst="rect">
              <a:avLst/>
            </a:prstGeom>
          </p:spPr>
          <p:txBody>
            <a:bodyPr lIns="50800" tIns="50800" rIns="50800" bIns="50800" rtlCol="0" anchor="ctr"/>
            <a:lstStyle/>
            <a:p>
              <a:pPr algn="ctr">
                <a:lnSpc>
                  <a:spcPts val="2759"/>
                </a:lnSpc>
              </a:pPr>
              <a:endParaRPr/>
            </a:p>
          </p:txBody>
        </p:sp>
      </p:grpSp>
      <p:sp>
        <p:nvSpPr>
          <p:cNvPr id="10" name="Freeform 10"/>
          <p:cNvSpPr/>
          <p:nvPr/>
        </p:nvSpPr>
        <p:spPr>
          <a:xfrm rot="9302567">
            <a:off x="8992132" y="1583460"/>
            <a:ext cx="9979455" cy="11178616"/>
          </a:xfrm>
          <a:custGeom>
            <a:avLst/>
            <a:gdLst/>
            <a:ahLst/>
            <a:cxnLst/>
            <a:rect l="l" t="t" r="r" b="b"/>
            <a:pathLst>
              <a:path w="9979455" h="11178616">
                <a:moveTo>
                  <a:pt x="0" y="0"/>
                </a:moveTo>
                <a:lnTo>
                  <a:pt x="9979455" y="0"/>
                </a:lnTo>
                <a:lnTo>
                  <a:pt x="9979455" y="11178616"/>
                </a:lnTo>
                <a:lnTo>
                  <a:pt x="0" y="11178616"/>
                </a:lnTo>
                <a:lnTo>
                  <a:pt x="0" y="0"/>
                </a:lnTo>
                <a:close/>
              </a:path>
            </a:pathLst>
          </a:custGeom>
          <a:blipFill>
            <a:blip r:embed="rId4">
              <a:alphaModFix amt="48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362889" y="9543199"/>
            <a:ext cx="665811" cy="582777"/>
          </a:xfrm>
          <a:custGeom>
            <a:avLst/>
            <a:gdLst/>
            <a:ahLst/>
            <a:cxnLst/>
            <a:rect l="l" t="t" r="r" b="b"/>
            <a:pathLst>
              <a:path w="665811" h="582777">
                <a:moveTo>
                  <a:pt x="0" y="0"/>
                </a:moveTo>
                <a:lnTo>
                  <a:pt x="665811" y="0"/>
                </a:lnTo>
                <a:lnTo>
                  <a:pt x="665811" y="582777"/>
                </a:lnTo>
                <a:lnTo>
                  <a:pt x="0" y="582777"/>
                </a:lnTo>
                <a:lnTo>
                  <a:pt x="0" y="0"/>
                </a:lnTo>
                <a:close/>
              </a:path>
            </a:pathLst>
          </a:custGeom>
          <a:blipFill>
            <a:blip r:embed="rId6"/>
            <a:stretch>
              <a:fillRect/>
            </a:stretch>
          </a:blipFill>
        </p:spPr>
        <p:txBody>
          <a:bodyPr/>
          <a:lstStyle/>
          <a:p>
            <a:endParaRPr lang="en-US"/>
          </a:p>
        </p:txBody>
      </p:sp>
      <p:sp>
        <p:nvSpPr>
          <p:cNvPr id="13" name="Freeform 11">
            <a:extLst>
              <a:ext uri="{FF2B5EF4-FFF2-40B4-BE49-F238E27FC236}">
                <a16:creationId xmlns:a16="http://schemas.microsoft.com/office/drawing/2014/main" id="{B4361C67-E7D3-38A2-0BD1-7FEC894BB356}"/>
              </a:ext>
            </a:extLst>
          </p:cNvPr>
          <p:cNvSpPr/>
          <p:nvPr/>
        </p:nvSpPr>
        <p:spPr>
          <a:xfrm flipV="1">
            <a:off x="0" y="9182100"/>
            <a:ext cx="13421505" cy="46351"/>
          </a:xfrm>
          <a:custGeom>
            <a:avLst/>
            <a:gdLst/>
            <a:ahLst/>
            <a:cxnLst/>
            <a:rect l="l" t="t" r="r" b="b"/>
            <a:pathLst>
              <a:path w="18288000" h="53662">
                <a:moveTo>
                  <a:pt x="0" y="0"/>
                </a:moveTo>
                <a:lnTo>
                  <a:pt x="18288000" y="0"/>
                </a:lnTo>
                <a:lnTo>
                  <a:pt x="18288000" y="53661"/>
                </a:lnTo>
                <a:lnTo>
                  <a:pt x="0" y="53661"/>
                </a:lnTo>
                <a:lnTo>
                  <a:pt x="0" y="0"/>
                </a:lnTo>
                <a:close/>
              </a:path>
            </a:pathLst>
          </a:custGeom>
          <a:blipFill>
            <a:blip r:embed="rId7"/>
            <a:stretch>
              <a:fillRect t="-184406" b="-13793"/>
            </a:stretch>
          </a:blipFill>
        </p:spPr>
        <p:txBody>
          <a:bodyPr/>
          <a:lstStyle/>
          <a:p>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txBody>
          <a:bodyPr/>
          <a:lstStyle/>
          <a:p>
            <a:endParaRPr lang="en-US"/>
          </a:p>
        </p:txBody>
      </p:sp>
      <p:sp>
        <p:nvSpPr>
          <p:cNvPr id="3" name="Freeform 3"/>
          <p:cNvSpPr/>
          <p:nvPr/>
        </p:nvSpPr>
        <p:spPr>
          <a:xfrm rot="-2879211">
            <a:off x="15569962" y="-1067713"/>
            <a:ext cx="2696511" cy="4192826"/>
          </a:xfrm>
          <a:custGeom>
            <a:avLst/>
            <a:gdLst/>
            <a:ahLst/>
            <a:cxnLst/>
            <a:rect l="l" t="t" r="r" b="b"/>
            <a:pathLst>
              <a:path w="2696511" h="4192826">
                <a:moveTo>
                  <a:pt x="0" y="0"/>
                </a:moveTo>
                <a:lnTo>
                  <a:pt x="2696511" y="0"/>
                </a:lnTo>
                <a:lnTo>
                  <a:pt x="2696511" y="4192826"/>
                </a:lnTo>
                <a:lnTo>
                  <a:pt x="0" y="4192826"/>
                </a:lnTo>
                <a:lnTo>
                  <a:pt x="0" y="0"/>
                </a:lnTo>
                <a:close/>
              </a:path>
            </a:pathLst>
          </a:custGeom>
          <a:blipFill>
            <a:blip r:embed="rId3"/>
            <a:stretch>
              <a:fillRect/>
            </a:stretch>
          </a:blipFill>
        </p:spPr>
        <p:txBody>
          <a:bodyPr/>
          <a:lstStyle/>
          <a:p>
            <a:endParaRPr lang="en-US"/>
          </a:p>
        </p:txBody>
      </p:sp>
      <p:sp>
        <p:nvSpPr>
          <p:cNvPr id="4" name="Freeform 4"/>
          <p:cNvSpPr/>
          <p:nvPr/>
        </p:nvSpPr>
        <p:spPr>
          <a:xfrm rot="1152395">
            <a:off x="-1569130" y="-1135877"/>
            <a:ext cx="9979455" cy="11178616"/>
          </a:xfrm>
          <a:custGeom>
            <a:avLst/>
            <a:gdLst/>
            <a:ahLst/>
            <a:cxnLst/>
            <a:rect l="l" t="t" r="r" b="b"/>
            <a:pathLst>
              <a:path w="9979455" h="11178616">
                <a:moveTo>
                  <a:pt x="0" y="0"/>
                </a:moveTo>
                <a:lnTo>
                  <a:pt x="9979455" y="0"/>
                </a:lnTo>
                <a:lnTo>
                  <a:pt x="9979455" y="11178615"/>
                </a:lnTo>
                <a:lnTo>
                  <a:pt x="0" y="11178615"/>
                </a:lnTo>
                <a:lnTo>
                  <a:pt x="0" y="0"/>
                </a:lnTo>
                <a:close/>
              </a:path>
            </a:pathLst>
          </a:custGeom>
          <a:blipFill>
            <a:blip r:embed="rId4">
              <a:alphaModFix amt="48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1289431" y="3702685"/>
            <a:ext cx="10602878" cy="5129289"/>
          </a:xfrm>
          <a:prstGeom prst="rect">
            <a:avLst/>
          </a:prstGeom>
        </p:spPr>
        <p:txBody>
          <a:bodyPr lIns="0" tIns="0" rIns="0" bIns="0" rtlCol="0" anchor="t">
            <a:spAutoFit/>
          </a:bodyPr>
          <a:lstStyle/>
          <a:p>
            <a:pPr marL="690881" lvl="1" indent="-345440">
              <a:lnSpc>
                <a:spcPts val="4480"/>
              </a:lnSpc>
              <a:buFont typeface="Arial"/>
              <a:buChar char="•"/>
            </a:pPr>
            <a:r>
              <a:rPr lang="en-US" sz="2800" dirty="0">
                <a:solidFill>
                  <a:srgbClr val="1B2C51"/>
                </a:solidFill>
                <a:latin typeface="Lucida Sans" panose="020B0602030504020204" pitchFamily="34" charset="77"/>
              </a:rPr>
              <a:t>Select one of your favorite businesses or brands and create a holiday-themed cause marketing campaign.</a:t>
            </a:r>
          </a:p>
          <a:p>
            <a:pPr marL="690881" lvl="1" indent="-345440">
              <a:lnSpc>
                <a:spcPts val="4480"/>
              </a:lnSpc>
              <a:buFont typeface="Arial"/>
              <a:buChar char="•"/>
            </a:pPr>
            <a:r>
              <a:rPr lang="en-US" sz="2800" dirty="0">
                <a:solidFill>
                  <a:srgbClr val="1B2C51"/>
                </a:solidFill>
                <a:latin typeface="Lucida Sans" panose="020B0602030504020204" pitchFamily="34" charset="77"/>
              </a:rPr>
              <a:t>Think of a local business that would benefit from a holiday-themed marketing campaign. Create a strategy incorporating elements like advertising, social media marketing, and public relations but do so in a way that would be budget-friendly and affordable.</a:t>
            </a:r>
          </a:p>
          <a:p>
            <a:pPr marL="690881" lvl="1" indent="-345440">
              <a:lnSpc>
                <a:spcPts val="4480"/>
              </a:lnSpc>
              <a:buFont typeface="Arial"/>
              <a:buChar char="•"/>
            </a:pPr>
            <a:r>
              <a:rPr lang="en-US" sz="2800" dirty="0">
                <a:solidFill>
                  <a:srgbClr val="1B2C51"/>
                </a:solidFill>
                <a:latin typeface="Lucida Sans" panose="020B0602030504020204" pitchFamily="34" charset="77"/>
              </a:rPr>
              <a:t>Develop a marketing stunt for a charity that would help raise awareness (and potentially funds) for the cause.</a:t>
            </a:r>
          </a:p>
        </p:txBody>
      </p:sp>
      <p:sp>
        <p:nvSpPr>
          <p:cNvPr id="6" name="TextBox 6"/>
          <p:cNvSpPr txBox="1"/>
          <p:nvPr/>
        </p:nvSpPr>
        <p:spPr>
          <a:xfrm>
            <a:off x="1289431" y="2189031"/>
            <a:ext cx="10602878" cy="1104900"/>
          </a:xfrm>
          <a:prstGeom prst="rect">
            <a:avLst/>
          </a:prstGeom>
        </p:spPr>
        <p:txBody>
          <a:bodyPr lIns="0" tIns="0" rIns="0" bIns="0" rtlCol="0" anchor="t">
            <a:spAutoFit/>
          </a:bodyPr>
          <a:lstStyle/>
          <a:p>
            <a:pPr>
              <a:lnSpc>
                <a:spcPts val="8640"/>
              </a:lnSpc>
            </a:pPr>
            <a:r>
              <a:rPr lang="en-US" sz="7200" b="1" dirty="0">
                <a:solidFill>
                  <a:srgbClr val="CC0000"/>
                </a:solidFill>
                <a:effectLst>
                  <a:outerShdw blurRad="38100" dist="38100" dir="2700000" algn="tl">
                    <a:srgbClr val="000000">
                      <a:alpha val="43137"/>
                    </a:srgbClr>
                  </a:outerShdw>
                </a:effectLst>
                <a:latin typeface="Bodoni MT" panose="02070603080606020203" pitchFamily="18" charset="77"/>
              </a:rPr>
              <a:t>Activity Suggestions</a:t>
            </a:r>
          </a:p>
        </p:txBody>
      </p:sp>
      <p:grpSp>
        <p:nvGrpSpPr>
          <p:cNvPr id="7" name="Group 7"/>
          <p:cNvGrpSpPr/>
          <p:nvPr/>
        </p:nvGrpSpPr>
        <p:grpSpPr>
          <a:xfrm>
            <a:off x="13421505" y="0"/>
            <a:ext cx="4866495" cy="10287000"/>
            <a:chOff x="0" y="0"/>
            <a:chExt cx="1281711" cy="2709333"/>
          </a:xfrm>
        </p:grpSpPr>
        <p:sp>
          <p:nvSpPr>
            <p:cNvPr id="8" name="Freeform 8"/>
            <p:cNvSpPr/>
            <p:nvPr/>
          </p:nvSpPr>
          <p:spPr>
            <a:xfrm>
              <a:off x="0" y="0"/>
              <a:ext cx="1281711" cy="2709333"/>
            </a:xfrm>
            <a:custGeom>
              <a:avLst/>
              <a:gdLst/>
              <a:ahLst/>
              <a:cxnLst/>
              <a:rect l="l" t="t" r="r" b="b"/>
              <a:pathLst>
                <a:path w="1281711" h="2709333">
                  <a:moveTo>
                    <a:pt x="0" y="0"/>
                  </a:moveTo>
                  <a:lnTo>
                    <a:pt x="1281711" y="0"/>
                  </a:lnTo>
                  <a:lnTo>
                    <a:pt x="1281711" y="2709333"/>
                  </a:lnTo>
                  <a:lnTo>
                    <a:pt x="0" y="2709333"/>
                  </a:lnTo>
                  <a:close/>
                </a:path>
              </a:pathLst>
            </a:custGeom>
            <a:solidFill>
              <a:srgbClr val="1B2C51"/>
            </a:solidFill>
          </p:spPr>
          <p:txBody>
            <a:bodyPr/>
            <a:lstStyle/>
            <a:p>
              <a:endParaRPr lang="en-US"/>
            </a:p>
          </p:txBody>
        </p:sp>
        <p:sp>
          <p:nvSpPr>
            <p:cNvPr id="9" name="TextBox 9"/>
            <p:cNvSpPr txBox="1"/>
            <p:nvPr/>
          </p:nvSpPr>
          <p:spPr>
            <a:xfrm>
              <a:off x="0" y="0"/>
              <a:ext cx="1281711" cy="2709333"/>
            </a:xfrm>
            <a:prstGeom prst="rect">
              <a:avLst/>
            </a:prstGeom>
          </p:spPr>
          <p:txBody>
            <a:bodyPr lIns="50800" tIns="50800" rIns="50800" bIns="50800" rtlCol="0" anchor="ctr"/>
            <a:lstStyle/>
            <a:p>
              <a:pPr algn="ctr">
                <a:lnSpc>
                  <a:spcPts val="2759"/>
                </a:lnSpc>
              </a:pPr>
              <a:endParaRPr/>
            </a:p>
          </p:txBody>
        </p:sp>
      </p:grpSp>
      <p:sp>
        <p:nvSpPr>
          <p:cNvPr id="10" name="Freeform 10"/>
          <p:cNvSpPr/>
          <p:nvPr/>
        </p:nvSpPr>
        <p:spPr>
          <a:xfrm rot="9302567">
            <a:off x="8992132" y="1583460"/>
            <a:ext cx="9979455" cy="11178616"/>
          </a:xfrm>
          <a:custGeom>
            <a:avLst/>
            <a:gdLst/>
            <a:ahLst/>
            <a:cxnLst/>
            <a:rect l="l" t="t" r="r" b="b"/>
            <a:pathLst>
              <a:path w="9979455" h="11178616">
                <a:moveTo>
                  <a:pt x="0" y="0"/>
                </a:moveTo>
                <a:lnTo>
                  <a:pt x="9979455" y="0"/>
                </a:lnTo>
                <a:lnTo>
                  <a:pt x="9979455" y="11178616"/>
                </a:lnTo>
                <a:lnTo>
                  <a:pt x="0" y="11178616"/>
                </a:lnTo>
                <a:lnTo>
                  <a:pt x="0" y="0"/>
                </a:lnTo>
                <a:close/>
              </a:path>
            </a:pathLst>
          </a:custGeom>
          <a:blipFill>
            <a:blip r:embed="rId4">
              <a:alphaModFix amt="48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362889" y="9543199"/>
            <a:ext cx="665811" cy="582777"/>
          </a:xfrm>
          <a:custGeom>
            <a:avLst/>
            <a:gdLst/>
            <a:ahLst/>
            <a:cxnLst/>
            <a:rect l="l" t="t" r="r" b="b"/>
            <a:pathLst>
              <a:path w="665811" h="582777">
                <a:moveTo>
                  <a:pt x="0" y="0"/>
                </a:moveTo>
                <a:lnTo>
                  <a:pt x="665811" y="0"/>
                </a:lnTo>
                <a:lnTo>
                  <a:pt x="665811" y="582777"/>
                </a:lnTo>
                <a:lnTo>
                  <a:pt x="0" y="582777"/>
                </a:lnTo>
                <a:lnTo>
                  <a:pt x="0" y="0"/>
                </a:lnTo>
                <a:close/>
              </a:path>
            </a:pathLst>
          </a:custGeom>
          <a:blipFill>
            <a:blip r:embed="rId6"/>
            <a:stretch>
              <a:fillRect/>
            </a:stretch>
          </a:blipFill>
        </p:spPr>
        <p:txBody>
          <a:bodyPr/>
          <a:lstStyle/>
          <a:p>
            <a:endParaRPr lang="en-US"/>
          </a:p>
        </p:txBody>
      </p:sp>
      <p:sp>
        <p:nvSpPr>
          <p:cNvPr id="13" name="Freeform 11">
            <a:extLst>
              <a:ext uri="{FF2B5EF4-FFF2-40B4-BE49-F238E27FC236}">
                <a16:creationId xmlns:a16="http://schemas.microsoft.com/office/drawing/2014/main" id="{429CFD90-E9BB-153A-90FF-B331CB4D5928}"/>
              </a:ext>
            </a:extLst>
          </p:cNvPr>
          <p:cNvSpPr/>
          <p:nvPr/>
        </p:nvSpPr>
        <p:spPr>
          <a:xfrm flipV="1">
            <a:off x="0" y="9182100"/>
            <a:ext cx="13421505" cy="46351"/>
          </a:xfrm>
          <a:custGeom>
            <a:avLst/>
            <a:gdLst/>
            <a:ahLst/>
            <a:cxnLst/>
            <a:rect l="l" t="t" r="r" b="b"/>
            <a:pathLst>
              <a:path w="18288000" h="53662">
                <a:moveTo>
                  <a:pt x="0" y="0"/>
                </a:moveTo>
                <a:lnTo>
                  <a:pt x="18288000" y="0"/>
                </a:lnTo>
                <a:lnTo>
                  <a:pt x="18288000" y="53661"/>
                </a:lnTo>
                <a:lnTo>
                  <a:pt x="0" y="53661"/>
                </a:lnTo>
                <a:lnTo>
                  <a:pt x="0" y="0"/>
                </a:lnTo>
                <a:close/>
              </a:path>
            </a:pathLst>
          </a:custGeom>
          <a:blipFill>
            <a:blip r:embed="rId7"/>
            <a:stretch>
              <a:fillRect t="-184406" b="-13793"/>
            </a:stretch>
          </a:blipFill>
        </p:spPr>
        <p:txBody>
          <a:bodyPr/>
          <a:lstStyle/>
          <a:p>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3EEF4"/>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1B2C51"/>
            </a:solidFill>
          </p:spPr>
          <p:txBody>
            <a:bodyPr/>
            <a:lstStyle/>
            <a:p>
              <a:endParaRPr lang="en-US"/>
            </a:p>
          </p:txBody>
        </p:sp>
        <p:sp>
          <p:nvSpPr>
            <p:cNvPr id="4" name="TextBox 4"/>
            <p:cNvSpPr txBox="1"/>
            <p:nvPr/>
          </p:nvSpPr>
          <p:spPr>
            <a:xfrm>
              <a:off x="0" y="0"/>
              <a:ext cx="4816593" cy="2709333"/>
            </a:xfrm>
            <a:prstGeom prst="rect">
              <a:avLst/>
            </a:prstGeom>
          </p:spPr>
          <p:txBody>
            <a:bodyPr lIns="50800" tIns="50800" rIns="50800" bIns="50800" rtlCol="0" anchor="ctr"/>
            <a:lstStyle/>
            <a:p>
              <a:pPr algn="ctr">
                <a:lnSpc>
                  <a:spcPts val="2759"/>
                </a:lnSpc>
              </a:pPr>
              <a:endParaRPr/>
            </a:p>
          </p:txBody>
        </p:sp>
      </p:grpSp>
      <p:grpSp>
        <p:nvGrpSpPr>
          <p:cNvPr id="5" name="Group 5"/>
          <p:cNvGrpSpPr/>
          <p:nvPr/>
        </p:nvGrpSpPr>
        <p:grpSpPr>
          <a:xfrm>
            <a:off x="0" y="0"/>
            <a:ext cx="21047570" cy="10287000"/>
            <a:chOff x="0" y="0"/>
            <a:chExt cx="28063427" cy="13716000"/>
          </a:xfrm>
        </p:grpSpPr>
        <p:sp>
          <p:nvSpPr>
            <p:cNvPr id="6" name="Freeform 6"/>
            <p:cNvSpPr/>
            <p:nvPr/>
          </p:nvSpPr>
          <p:spPr>
            <a:xfrm>
              <a:off x="0" y="0"/>
              <a:ext cx="14031714" cy="13716000"/>
            </a:xfrm>
            <a:custGeom>
              <a:avLst/>
              <a:gdLst/>
              <a:ahLst/>
              <a:cxnLst/>
              <a:rect l="l" t="t" r="r" b="b"/>
              <a:pathLst>
                <a:path w="14031714" h="13716000">
                  <a:moveTo>
                    <a:pt x="0" y="0"/>
                  </a:moveTo>
                  <a:lnTo>
                    <a:pt x="14031714" y="0"/>
                  </a:lnTo>
                  <a:lnTo>
                    <a:pt x="14031714" y="13716000"/>
                  </a:lnTo>
                  <a:lnTo>
                    <a:pt x="0" y="13716000"/>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4031714" y="0"/>
              <a:ext cx="14031714" cy="13716000"/>
            </a:xfrm>
            <a:custGeom>
              <a:avLst/>
              <a:gdLst/>
              <a:ahLst/>
              <a:cxnLst/>
              <a:rect l="l" t="t" r="r" b="b"/>
              <a:pathLst>
                <a:path w="14031714" h="13716000">
                  <a:moveTo>
                    <a:pt x="0" y="0"/>
                  </a:moveTo>
                  <a:lnTo>
                    <a:pt x="14031713" y="0"/>
                  </a:lnTo>
                  <a:lnTo>
                    <a:pt x="14031713" y="13716000"/>
                  </a:lnTo>
                  <a:lnTo>
                    <a:pt x="0" y="13716000"/>
                  </a:lnTo>
                  <a:lnTo>
                    <a:pt x="0" y="0"/>
                  </a:lnTo>
                  <a:close/>
                </a:path>
              </a:pathLst>
            </a:custGeom>
            <a:blipFill>
              <a:blip r:embed="rId2">
                <a:alphaModFix amt="12000"/>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8" name="Freeform 8"/>
          <p:cNvSpPr/>
          <p:nvPr/>
        </p:nvSpPr>
        <p:spPr>
          <a:xfrm rot="1563915" flipH="1" flipV="1">
            <a:off x="-2638890" y="6210157"/>
            <a:ext cx="8624635" cy="5174781"/>
          </a:xfrm>
          <a:custGeom>
            <a:avLst/>
            <a:gdLst/>
            <a:ahLst/>
            <a:cxnLst/>
            <a:rect l="l" t="t" r="r" b="b"/>
            <a:pathLst>
              <a:path w="8624635" h="5174781">
                <a:moveTo>
                  <a:pt x="8624635" y="5174781"/>
                </a:moveTo>
                <a:lnTo>
                  <a:pt x="0" y="5174781"/>
                </a:lnTo>
                <a:lnTo>
                  <a:pt x="0" y="0"/>
                </a:lnTo>
                <a:lnTo>
                  <a:pt x="8624635" y="0"/>
                </a:lnTo>
                <a:lnTo>
                  <a:pt x="8624635" y="5174781"/>
                </a:lnTo>
                <a:close/>
              </a:path>
            </a:pathLst>
          </a:custGeom>
          <a:blipFill>
            <a:blip r:embed="rId4">
              <a:alphaModFix amt="29000"/>
            </a:blip>
            <a:stretch>
              <a:fillRect/>
            </a:stretch>
          </a:blipFill>
        </p:spPr>
        <p:txBody>
          <a:bodyPr/>
          <a:lstStyle/>
          <a:p>
            <a:endParaRPr lang="en-US"/>
          </a:p>
        </p:txBody>
      </p:sp>
      <p:sp>
        <p:nvSpPr>
          <p:cNvPr id="9" name="TextBox 9"/>
          <p:cNvSpPr txBox="1"/>
          <p:nvPr/>
        </p:nvSpPr>
        <p:spPr>
          <a:xfrm>
            <a:off x="1673427" y="3557780"/>
            <a:ext cx="8641434" cy="1628390"/>
          </a:xfrm>
          <a:prstGeom prst="rect">
            <a:avLst/>
          </a:prstGeom>
        </p:spPr>
        <p:txBody>
          <a:bodyPr lIns="0" tIns="0" rIns="0" bIns="0" rtlCol="0" anchor="t">
            <a:spAutoFit/>
          </a:bodyPr>
          <a:lstStyle/>
          <a:p>
            <a:pPr>
              <a:lnSpc>
                <a:spcPts val="12767"/>
              </a:lnSpc>
            </a:pPr>
            <a:r>
              <a:rPr lang="en-US" sz="11199" b="1" dirty="0">
                <a:solidFill>
                  <a:srgbClr val="FFFFFF"/>
                </a:solidFill>
                <a:effectLst>
                  <a:outerShdw blurRad="38100" dist="38100" dir="2700000" algn="tl">
                    <a:srgbClr val="000000">
                      <a:alpha val="43137"/>
                    </a:srgbClr>
                  </a:outerShdw>
                </a:effectLst>
                <a:latin typeface="Bodoni MT" panose="02070603080606020203" pitchFamily="18" charset="77"/>
              </a:rPr>
              <a:t>Sources</a:t>
            </a:r>
          </a:p>
        </p:txBody>
      </p:sp>
      <p:sp>
        <p:nvSpPr>
          <p:cNvPr id="10" name="Freeform 10"/>
          <p:cNvSpPr/>
          <p:nvPr/>
        </p:nvSpPr>
        <p:spPr>
          <a:xfrm>
            <a:off x="17259300" y="9543199"/>
            <a:ext cx="937787" cy="612149"/>
          </a:xfrm>
          <a:custGeom>
            <a:avLst/>
            <a:gdLst/>
            <a:ahLst/>
            <a:cxnLst/>
            <a:rect l="l" t="t" r="r" b="b"/>
            <a:pathLst>
              <a:path w="937787" h="612149">
                <a:moveTo>
                  <a:pt x="0" y="0"/>
                </a:moveTo>
                <a:lnTo>
                  <a:pt x="937787" y="0"/>
                </a:lnTo>
                <a:lnTo>
                  <a:pt x="937787" y="612149"/>
                </a:lnTo>
                <a:lnTo>
                  <a:pt x="0" y="612149"/>
                </a:lnTo>
                <a:lnTo>
                  <a:pt x="0" y="0"/>
                </a:lnTo>
                <a:close/>
              </a:path>
            </a:pathLst>
          </a:custGeom>
          <a:blipFill>
            <a:blip r:embed="rId5"/>
            <a:stretch>
              <a:fillRect/>
            </a:stretch>
          </a:blipFill>
        </p:spPr>
        <p:txBody>
          <a:bodyPr/>
          <a:lstStyle/>
          <a:p>
            <a:endParaRPr lang="en-US"/>
          </a:p>
        </p:txBody>
      </p:sp>
      <p:sp>
        <p:nvSpPr>
          <p:cNvPr id="11" name="Freeform 11"/>
          <p:cNvSpPr/>
          <p:nvPr/>
        </p:nvSpPr>
        <p:spPr>
          <a:xfrm>
            <a:off x="0" y="9228451"/>
            <a:ext cx="18288000" cy="53662"/>
          </a:xfrm>
          <a:custGeom>
            <a:avLst/>
            <a:gdLst/>
            <a:ahLst/>
            <a:cxnLst/>
            <a:rect l="l" t="t" r="r" b="b"/>
            <a:pathLst>
              <a:path w="18288000" h="53662">
                <a:moveTo>
                  <a:pt x="0" y="0"/>
                </a:moveTo>
                <a:lnTo>
                  <a:pt x="18288000" y="0"/>
                </a:lnTo>
                <a:lnTo>
                  <a:pt x="18288000" y="53661"/>
                </a:lnTo>
                <a:lnTo>
                  <a:pt x="0" y="53661"/>
                </a:lnTo>
                <a:lnTo>
                  <a:pt x="0" y="0"/>
                </a:lnTo>
                <a:close/>
              </a:path>
            </a:pathLst>
          </a:custGeom>
          <a:blipFill>
            <a:blip r:embed="rId6"/>
            <a:stretch>
              <a:fillRect t="-184406" b="-13793"/>
            </a:stretch>
          </a:blipFill>
        </p:spPr>
        <p:txBody>
          <a:bodyPr/>
          <a:lstStyle/>
          <a:p>
            <a:endParaRPr lang="en-US"/>
          </a:p>
        </p:txBody>
      </p:sp>
      <p:sp>
        <p:nvSpPr>
          <p:cNvPr id="12" name="Freeform 12"/>
          <p:cNvSpPr/>
          <p:nvPr/>
        </p:nvSpPr>
        <p:spPr>
          <a:xfrm rot="1563915" flipH="1" flipV="1">
            <a:off x="11904440" y="-1266405"/>
            <a:ext cx="8624635" cy="5174781"/>
          </a:xfrm>
          <a:custGeom>
            <a:avLst/>
            <a:gdLst/>
            <a:ahLst/>
            <a:cxnLst/>
            <a:rect l="l" t="t" r="r" b="b"/>
            <a:pathLst>
              <a:path w="8624635" h="5174781">
                <a:moveTo>
                  <a:pt x="8624636" y="5174781"/>
                </a:moveTo>
                <a:lnTo>
                  <a:pt x="0" y="5174781"/>
                </a:lnTo>
                <a:lnTo>
                  <a:pt x="0" y="0"/>
                </a:lnTo>
                <a:lnTo>
                  <a:pt x="8624636" y="0"/>
                </a:lnTo>
                <a:lnTo>
                  <a:pt x="8624636" y="5174781"/>
                </a:lnTo>
                <a:close/>
              </a:path>
            </a:pathLst>
          </a:custGeom>
          <a:blipFill>
            <a:blip r:embed="rId4">
              <a:alphaModFix amt="29000"/>
            </a:blip>
            <a:stretch>
              <a:fillRect/>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9144000" y="0"/>
            <a:ext cx="9144000" cy="10287000"/>
            <a:chOff x="0" y="0"/>
            <a:chExt cx="2408296" cy="2709333"/>
          </a:xfrm>
        </p:grpSpPr>
        <p:sp>
          <p:nvSpPr>
            <p:cNvPr id="4" name="Freeform 4"/>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1B2C51"/>
            </a:solidFill>
          </p:spPr>
          <p:txBody>
            <a:bodyPr/>
            <a:lstStyle/>
            <a:p>
              <a:endParaRPr lang="en-US"/>
            </a:p>
          </p:txBody>
        </p:sp>
        <p:sp>
          <p:nvSpPr>
            <p:cNvPr id="5" name="TextBox 5"/>
            <p:cNvSpPr txBox="1"/>
            <p:nvPr/>
          </p:nvSpPr>
          <p:spPr>
            <a:xfrm>
              <a:off x="0" y="0"/>
              <a:ext cx="2408296" cy="2709333"/>
            </a:xfrm>
            <a:prstGeom prst="rect">
              <a:avLst/>
            </a:prstGeom>
          </p:spPr>
          <p:txBody>
            <a:bodyPr lIns="50800" tIns="50800" rIns="50800" bIns="50800" rtlCol="0" anchor="ctr"/>
            <a:lstStyle/>
            <a:p>
              <a:pPr algn="ctr">
                <a:lnSpc>
                  <a:spcPts val="2880"/>
                </a:lnSpc>
              </a:pPr>
              <a:endParaRPr/>
            </a:p>
          </p:txBody>
        </p:sp>
      </p:grpSp>
      <p:grpSp>
        <p:nvGrpSpPr>
          <p:cNvPr id="6" name="Group 6"/>
          <p:cNvGrpSpPr/>
          <p:nvPr/>
        </p:nvGrpSpPr>
        <p:grpSpPr>
          <a:xfrm>
            <a:off x="9144000" y="-231576"/>
            <a:ext cx="9947076" cy="10750152"/>
            <a:chOff x="0" y="0"/>
            <a:chExt cx="13262768" cy="14333536"/>
          </a:xfrm>
        </p:grpSpPr>
        <p:sp>
          <p:nvSpPr>
            <p:cNvPr id="7" name="Freeform 7"/>
            <p:cNvSpPr/>
            <p:nvPr/>
          </p:nvSpPr>
          <p:spPr>
            <a:xfrm>
              <a:off x="6096000" y="7166768"/>
              <a:ext cx="7166768" cy="7166768"/>
            </a:xfrm>
            <a:custGeom>
              <a:avLst/>
              <a:gdLst/>
              <a:ahLst/>
              <a:cxnLst/>
              <a:rect l="l" t="t" r="r" b="b"/>
              <a:pathLst>
                <a:path w="7166768" h="7166768">
                  <a:moveTo>
                    <a:pt x="0" y="0"/>
                  </a:moveTo>
                  <a:lnTo>
                    <a:pt x="7166768" y="0"/>
                  </a:lnTo>
                  <a:lnTo>
                    <a:pt x="7166768" y="7166768"/>
                  </a:lnTo>
                  <a:lnTo>
                    <a:pt x="0" y="7166768"/>
                  </a:lnTo>
                  <a:lnTo>
                    <a:pt x="0" y="0"/>
                  </a:lnTo>
                  <a:close/>
                </a:path>
              </a:pathLst>
            </a:custGeom>
            <a:blipFill>
              <a:blip r:embed="rId2">
                <a:alphaModFix amt="15510"/>
              </a:blip>
              <a:stretch>
                <a:fillRect/>
              </a:stretch>
            </a:blipFill>
          </p:spPr>
          <p:txBody>
            <a:bodyPr/>
            <a:lstStyle/>
            <a:p>
              <a:endParaRPr lang="en-US"/>
            </a:p>
          </p:txBody>
        </p:sp>
        <p:sp>
          <p:nvSpPr>
            <p:cNvPr id="8" name="Freeform 8"/>
            <p:cNvSpPr/>
            <p:nvPr/>
          </p:nvSpPr>
          <p:spPr>
            <a:xfrm>
              <a:off x="0" y="7166768"/>
              <a:ext cx="6096000" cy="7166768"/>
            </a:xfrm>
            <a:custGeom>
              <a:avLst/>
              <a:gdLst/>
              <a:ahLst/>
              <a:cxnLst/>
              <a:rect l="l" t="t" r="r" b="b"/>
              <a:pathLst>
                <a:path w="6096000" h="7166768">
                  <a:moveTo>
                    <a:pt x="0" y="0"/>
                  </a:moveTo>
                  <a:lnTo>
                    <a:pt x="6096000" y="0"/>
                  </a:lnTo>
                  <a:lnTo>
                    <a:pt x="6096000" y="7166768"/>
                  </a:lnTo>
                  <a:lnTo>
                    <a:pt x="0" y="7166768"/>
                  </a:lnTo>
                  <a:lnTo>
                    <a:pt x="0" y="0"/>
                  </a:lnTo>
                  <a:close/>
                </a:path>
              </a:pathLst>
            </a:custGeom>
            <a:blipFill>
              <a:blip r:embed="rId2">
                <a:alphaModFix amt="15510"/>
              </a:blip>
              <a:stretch>
                <a:fillRect l="-17565"/>
              </a:stretch>
            </a:blipFill>
          </p:spPr>
          <p:txBody>
            <a:bodyPr/>
            <a:lstStyle/>
            <a:p>
              <a:endParaRPr lang="en-US"/>
            </a:p>
          </p:txBody>
        </p:sp>
        <p:sp>
          <p:nvSpPr>
            <p:cNvPr id="9" name="Freeform 9"/>
            <p:cNvSpPr/>
            <p:nvPr/>
          </p:nvSpPr>
          <p:spPr>
            <a:xfrm>
              <a:off x="6096000" y="0"/>
              <a:ext cx="7166768" cy="7166768"/>
            </a:xfrm>
            <a:custGeom>
              <a:avLst/>
              <a:gdLst/>
              <a:ahLst/>
              <a:cxnLst/>
              <a:rect l="l" t="t" r="r" b="b"/>
              <a:pathLst>
                <a:path w="7166768" h="7166768">
                  <a:moveTo>
                    <a:pt x="0" y="0"/>
                  </a:moveTo>
                  <a:lnTo>
                    <a:pt x="7166768" y="0"/>
                  </a:lnTo>
                  <a:lnTo>
                    <a:pt x="7166768" y="7166768"/>
                  </a:lnTo>
                  <a:lnTo>
                    <a:pt x="0" y="7166768"/>
                  </a:lnTo>
                  <a:lnTo>
                    <a:pt x="0" y="0"/>
                  </a:lnTo>
                  <a:close/>
                </a:path>
              </a:pathLst>
            </a:custGeom>
            <a:blipFill>
              <a:blip r:embed="rId2">
                <a:alphaModFix amt="15510"/>
              </a:blip>
              <a:stretch>
                <a:fillRect/>
              </a:stretch>
            </a:blipFill>
          </p:spPr>
          <p:txBody>
            <a:bodyPr/>
            <a:lstStyle/>
            <a:p>
              <a:endParaRPr lang="en-US"/>
            </a:p>
          </p:txBody>
        </p:sp>
        <p:sp>
          <p:nvSpPr>
            <p:cNvPr id="10" name="Freeform 10"/>
            <p:cNvSpPr/>
            <p:nvPr/>
          </p:nvSpPr>
          <p:spPr>
            <a:xfrm>
              <a:off x="0" y="0"/>
              <a:ext cx="6096000" cy="7166768"/>
            </a:xfrm>
            <a:custGeom>
              <a:avLst/>
              <a:gdLst/>
              <a:ahLst/>
              <a:cxnLst/>
              <a:rect l="l" t="t" r="r" b="b"/>
              <a:pathLst>
                <a:path w="6096000" h="7166768">
                  <a:moveTo>
                    <a:pt x="0" y="0"/>
                  </a:moveTo>
                  <a:lnTo>
                    <a:pt x="6096000" y="0"/>
                  </a:lnTo>
                  <a:lnTo>
                    <a:pt x="6096000" y="7166768"/>
                  </a:lnTo>
                  <a:lnTo>
                    <a:pt x="0" y="7166768"/>
                  </a:lnTo>
                  <a:lnTo>
                    <a:pt x="0" y="0"/>
                  </a:lnTo>
                  <a:close/>
                </a:path>
              </a:pathLst>
            </a:custGeom>
            <a:blipFill>
              <a:blip r:embed="rId2">
                <a:alphaModFix amt="15510"/>
              </a:blip>
              <a:stretch>
                <a:fillRect l="-17565"/>
              </a:stretch>
            </a:blipFill>
          </p:spPr>
          <p:txBody>
            <a:bodyPr/>
            <a:lstStyle/>
            <a:p>
              <a:endParaRPr lang="en-US"/>
            </a:p>
          </p:txBody>
        </p:sp>
      </p:grpSp>
      <p:grpSp>
        <p:nvGrpSpPr>
          <p:cNvPr id="11" name="Group 11"/>
          <p:cNvGrpSpPr/>
          <p:nvPr/>
        </p:nvGrpSpPr>
        <p:grpSpPr>
          <a:xfrm>
            <a:off x="1028700" y="1484738"/>
            <a:ext cx="7121332" cy="7141716"/>
            <a:chOff x="0" y="9525"/>
            <a:chExt cx="9495110" cy="9522287"/>
          </a:xfrm>
        </p:grpSpPr>
        <p:sp>
          <p:nvSpPr>
            <p:cNvPr id="12" name="TextBox 12"/>
            <p:cNvSpPr txBox="1"/>
            <p:nvPr/>
          </p:nvSpPr>
          <p:spPr>
            <a:xfrm>
              <a:off x="0" y="9525"/>
              <a:ext cx="9495110" cy="2672292"/>
            </a:xfrm>
            <a:prstGeom prst="rect">
              <a:avLst/>
            </a:prstGeom>
          </p:spPr>
          <p:txBody>
            <a:bodyPr lIns="0" tIns="0" rIns="0" bIns="0" rtlCol="0" anchor="t">
              <a:spAutoFit/>
            </a:bodyPr>
            <a:lstStyle/>
            <a:p>
              <a:pPr>
                <a:lnSpc>
                  <a:spcPts val="2645"/>
                </a:lnSpc>
              </a:pPr>
              <a:r>
                <a:rPr lang="en-US" sz="2000" b="1" dirty="0">
                  <a:solidFill>
                    <a:schemeClr val="accent6"/>
                  </a:solidFill>
                  <a:latin typeface="Lucida Sans" panose="020B0602030504020204" pitchFamily="34" charset="77"/>
                </a:rPr>
                <a:t>SEASONAL PRODUCT</a:t>
              </a:r>
            </a:p>
            <a:p>
              <a:pPr>
                <a:lnSpc>
                  <a:spcPts val="8279"/>
                </a:lnSpc>
              </a:pPr>
              <a:r>
                <a:rPr lang="en-US" sz="7199" b="1" dirty="0">
                  <a:solidFill>
                    <a:schemeClr val="bg1">
                      <a:lumMod val="50000"/>
                    </a:schemeClr>
                  </a:solidFill>
                  <a:latin typeface="Bodoni MT" panose="02070603080606020203" pitchFamily="18" charset="77"/>
                </a:rPr>
                <a:t>Dunkin'</a:t>
              </a:r>
            </a:p>
            <a:p>
              <a:pPr>
                <a:lnSpc>
                  <a:spcPts val="4830"/>
                </a:lnSpc>
              </a:pPr>
              <a:r>
                <a:rPr lang="en-US" sz="3600" b="1" dirty="0">
                  <a:solidFill>
                    <a:schemeClr val="bg1">
                      <a:lumMod val="50000"/>
                    </a:schemeClr>
                  </a:solidFill>
                  <a:latin typeface="Bodoni MT" panose="02070603080606020203" pitchFamily="18" charset="77"/>
                </a:rPr>
                <a:t>Holiday Menu Items</a:t>
              </a:r>
            </a:p>
          </p:txBody>
        </p:sp>
        <p:sp>
          <p:nvSpPr>
            <p:cNvPr id="13" name="TextBox 13"/>
            <p:cNvSpPr txBox="1"/>
            <p:nvPr/>
          </p:nvSpPr>
          <p:spPr>
            <a:xfrm>
              <a:off x="0" y="3135274"/>
              <a:ext cx="9495110" cy="6396538"/>
            </a:xfrm>
            <a:prstGeom prst="rect">
              <a:avLst/>
            </a:prstGeom>
          </p:spPr>
          <p:txBody>
            <a:bodyPr lIns="0" tIns="0" rIns="0" bIns="0" rtlCol="0" anchor="t">
              <a:spAutoFit/>
            </a:bodyPr>
            <a:lstStyle/>
            <a:p>
              <a:pPr>
                <a:lnSpc>
                  <a:spcPts val="2880"/>
                </a:lnSpc>
              </a:pPr>
              <a:r>
                <a:rPr lang="en-US" sz="2000" dirty="0">
                  <a:solidFill>
                    <a:schemeClr val="bg1">
                      <a:lumMod val="50000"/>
                    </a:schemeClr>
                  </a:solidFill>
                  <a:latin typeface="Lucida Sans" panose="020B0602030504020204" pitchFamily="34" charset="77"/>
                </a:rPr>
                <a:t>The 2023 Dunkin’ holiday menu features Cookie Butter Cold Brew, which debuted last year, in addition to the Toasted White Chocolate Cold Brew, Toasted White Chocolate Signature Latte, and Peppermint Mocha Signature Latte. The new drink for 2023 is Spiced Cookie Coffee, a play on cookies and milk, and is available hot or iced. </a:t>
              </a:r>
            </a:p>
            <a:p>
              <a:pPr>
                <a:lnSpc>
                  <a:spcPts val="2880"/>
                </a:lnSpc>
              </a:pPr>
              <a:endParaRPr lang="en-US" sz="2000" dirty="0">
                <a:solidFill>
                  <a:schemeClr val="bg1">
                    <a:lumMod val="50000"/>
                  </a:schemeClr>
                </a:solidFill>
                <a:latin typeface="Lucida Sans" panose="020B0602030504020204" pitchFamily="34" charset="77"/>
              </a:endParaRPr>
            </a:p>
            <a:p>
              <a:pPr>
                <a:lnSpc>
                  <a:spcPts val="2880"/>
                </a:lnSpc>
              </a:pPr>
              <a:r>
                <a:rPr lang="en-US" sz="2000" dirty="0">
                  <a:solidFill>
                    <a:schemeClr val="bg1">
                      <a:lumMod val="50000"/>
                    </a:schemeClr>
                  </a:solidFill>
                  <a:latin typeface="Lucida Sans" panose="020B0602030504020204" pitchFamily="34" charset="77"/>
                </a:rPr>
                <a:t>This year’s holiday food menu features a Triple Chocolate Muffin and Loaded Hash Browns (topped with queso, jalapeño and bacon).</a:t>
              </a:r>
            </a:p>
            <a:p>
              <a:pPr>
                <a:lnSpc>
                  <a:spcPts val="2880"/>
                </a:lnSpc>
              </a:pPr>
              <a:endParaRPr lang="en-US" sz="2000" dirty="0">
                <a:solidFill>
                  <a:schemeClr val="bg1">
                    <a:lumMod val="50000"/>
                  </a:schemeClr>
                </a:solidFill>
                <a:latin typeface="Lucida Sans" panose="020B0602030504020204" pitchFamily="34" charset="77"/>
              </a:endParaRPr>
            </a:p>
            <a:p>
              <a:pPr>
                <a:lnSpc>
                  <a:spcPts val="2880"/>
                </a:lnSpc>
              </a:pPr>
              <a:r>
                <a:rPr lang="en-US" sz="2000" b="1" u="sng" dirty="0">
                  <a:solidFill>
                    <a:schemeClr val="bg1">
                      <a:lumMod val="50000"/>
                    </a:schemeClr>
                  </a:solidFill>
                  <a:latin typeface="Lucida Sans" panose="020B0602030504020204" pitchFamily="34" charset="77"/>
                  <a:hlinkClick r:id="rId3" tooltip="https://news.dunkindonuts.com/news/holiday-menu-2023">
                    <a:extLst>
                      <a:ext uri="{A12FA001-AC4F-418D-AE19-62706E023703}">
                        <ahyp:hlinkClr xmlns:ahyp="http://schemas.microsoft.com/office/drawing/2018/hyperlinkcolor" val="tx"/>
                      </a:ext>
                    </a:extLst>
                  </a:hlinkClick>
                </a:rPr>
                <a:t>Dunkin Seasonal Food and Drinks Menu</a:t>
              </a:r>
            </a:p>
          </p:txBody>
        </p:sp>
      </p:grpSp>
      <p:sp>
        <p:nvSpPr>
          <p:cNvPr id="14" name="Freeform 14"/>
          <p:cNvSpPr/>
          <p:nvPr/>
        </p:nvSpPr>
        <p:spPr>
          <a:xfrm>
            <a:off x="362889" y="9543199"/>
            <a:ext cx="665811" cy="582777"/>
          </a:xfrm>
          <a:custGeom>
            <a:avLst/>
            <a:gdLst/>
            <a:ahLst/>
            <a:cxnLst/>
            <a:rect l="l" t="t" r="r" b="b"/>
            <a:pathLst>
              <a:path w="665811" h="582777">
                <a:moveTo>
                  <a:pt x="0" y="0"/>
                </a:moveTo>
                <a:lnTo>
                  <a:pt x="665811" y="0"/>
                </a:lnTo>
                <a:lnTo>
                  <a:pt x="665811" y="582777"/>
                </a:lnTo>
                <a:lnTo>
                  <a:pt x="0" y="582777"/>
                </a:lnTo>
                <a:lnTo>
                  <a:pt x="0" y="0"/>
                </a:lnTo>
                <a:close/>
              </a:path>
            </a:pathLst>
          </a:custGeom>
          <a:blipFill>
            <a:blip r:embed="rId4"/>
            <a:stretch>
              <a:fillRect/>
            </a:stretch>
          </a:blipFill>
        </p:spPr>
        <p:txBody>
          <a:bodyPr/>
          <a:lstStyle/>
          <a:p>
            <a:endParaRPr lang="en-US"/>
          </a:p>
        </p:txBody>
      </p:sp>
      <p:sp>
        <p:nvSpPr>
          <p:cNvPr id="15" name="Freeform 15"/>
          <p:cNvSpPr/>
          <p:nvPr/>
        </p:nvSpPr>
        <p:spPr>
          <a:xfrm>
            <a:off x="10559177" y="1028700"/>
            <a:ext cx="6313646" cy="8229600"/>
          </a:xfrm>
          <a:custGeom>
            <a:avLst/>
            <a:gdLst/>
            <a:ahLst/>
            <a:cxnLst/>
            <a:rect l="l" t="t" r="r" b="b"/>
            <a:pathLst>
              <a:path w="6313646" h="8229600">
                <a:moveTo>
                  <a:pt x="0" y="0"/>
                </a:moveTo>
                <a:lnTo>
                  <a:pt x="6313646" y="0"/>
                </a:lnTo>
                <a:lnTo>
                  <a:pt x="6313646" y="8229600"/>
                </a:lnTo>
                <a:lnTo>
                  <a:pt x="0" y="8229600"/>
                </a:lnTo>
                <a:lnTo>
                  <a:pt x="0" y="0"/>
                </a:lnTo>
                <a:close/>
              </a:path>
            </a:pathLst>
          </a:custGeom>
          <a:blipFill>
            <a:blip r:embed="rId5"/>
            <a:stretch>
              <a:fillRect/>
            </a:stretch>
          </a:blipFill>
        </p:spPr>
        <p:txBody>
          <a:bodyPr/>
          <a:lstStyle/>
          <a:p>
            <a:endParaRPr lang="en-US"/>
          </a:p>
        </p:txBody>
      </p:sp>
      <p:sp>
        <p:nvSpPr>
          <p:cNvPr id="16" name="TextBox 15">
            <a:extLst>
              <a:ext uri="{FF2B5EF4-FFF2-40B4-BE49-F238E27FC236}">
                <a16:creationId xmlns:a16="http://schemas.microsoft.com/office/drawing/2014/main" id="{BBB919B3-67A4-F3FA-497B-703CAB05D2E5}"/>
              </a:ext>
            </a:extLst>
          </p:cNvPr>
          <p:cNvSpPr txBox="1"/>
          <p:nvPr/>
        </p:nvSpPr>
        <p:spPr>
          <a:xfrm>
            <a:off x="9144000" y="9897266"/>
            <a:ext cx="9637776" cy="337015"/>
          </a:xfrm>
          <a:prstGeom prst="rect">
            <a:avLst/>
          </a:prstGeom>
          <a:noFill/>
        </p:spPr>
        <p:txBody>
          <a:bodyPr wrap="square">
            <a:spAutoFit/>
          </a:bodyPr>
          <a:lstStyle/>
          <a:p>
            <a:pPr>
              <a:lnSpc>
                <a:spcPts val="2240"/>
              </a:lnSpc>
            </a:pPr>
            <a:r>
              <a:rPr lang="en-US" sz="1000" dirty="0">
                <a:solidFill>
                  <a:srgbClr val="FFFFFF"/>
                </a:solidFill>
                <a:latin typeface="Canva Sans Italics"/>
              </a:rPr>
              <a:t>Image via Dunkin’</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txBody>
          <a:bodyPr/>
          <a:lstStyle/>
          <a:p>
            <a:endParaRPr lang="en-US"/>
          </a:p>
        </p:txBody>
      </p:sp>
      <p:sp>
        <p:nvSpPr>
          <p:cNvPr id="3" name="Freeform 3"/>
          <p:cNvSpPr/>
          <p:nvPr/>
        </p:nvSpPr>
        <p:spPr>
          <a:xfrm rot="-2879211">
            <a:off x="15569962" y="-1067713"/>
            <a:ext cx="2696511" cy="4192826"/>
          </a:xfrm>
          <a:custGeom>
            <a:avLst/>
            <a:gdLst/>
            <a:ahLst/>
            <a:cxnLst/>
            <a:rect l="l" t="t" r="r" b="b"/>
            <a:pathLst>
              <a:path w="2696511" h="4192826">
                <a:moveTo>
                  <a:pt x="0" y="0"/>
                </a:moveTo>
                <a:lnTo>
                  <a:pt x="2696511" y="0"/>
                </a:lnTo>
                <a:lnTo>
                  <a:pt x="2696511" y="4192826"/>
                </a:lnTo>
                <a:lnTo>
                  <a:pt x="0" y="4192826"/>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289431" y="2285609"/>
            <a:ext cx="11693207" cy="6761466"/>
          </a:xfrm>
          <a:prstGeom prst="rect">
            <a:avLst/>
          </a:prstGeom>
        </p:spPr>
        <p:txBody>
          <a:bodyPr lIns="0" tIns="0" rIns="0" bIns="0" rtlCol="0" anchor="t">
            <a:spAutoFit/>
          </a:bodyPr>
          <a:lstStyle/>
          <a:p>
            <a:pPr>
              <a:lnSpc>
                <a:spcPts val="2300"/>
              </a:lnSpc>
            </a:pPr>
            <a:r>
              <a:rPr lang="en-US" dirty="0" err="1">
                <a:solidFill>
                  <a:srgbClr val="1B2C51"/>
                </a:solidFill>
                <a:latin typeface="Lucida Sans" panose="020B0602030504020204" pitchFamily="34" charset="77"/>
              </a:rPr>
              <a:t>stories.starbucks.com</a:t>
            </a:r>
            <a:r>
              <a:rPr lang="en-US" dirty="0">
                <a:solidFill>
                  <a:srgbClr val="1B2C51"/>
                </a:solidFill>
                <a:latin typeface="Lucida Sans" panose="020B0602030504020204" pitchFamily="34" charset="77"/>
              </a:rPr>
              <a:t>/stories/2023/starbucks-holiday-highlights-2023/</a:t>
            </a:r>
          </a:p>
          <a:p>
            <a:pPr>
              <a:lnSpc>
                <a:spcPts val="2300"/>
              </a:lnSpc>
            </a:pPr>
            <a:endParaRPr lang="en-US" dirty="0">
              <a:solidFill>
                <a:srgbClr val="1B2C51"/>
              </a:solidFill>
              <a:latin typeface="Lucida Sans" panose="020B0602030504020204" pitchFamily="34" charset="77"/>
            </a:endParaRPr>
          </a:p>
          <a:p>
            <a:pPr>
              <a:lnSpc>
                <a:spcPts val="2300"/>
              </a:lnSpc>
            </a:pPr>
            <a:r>
              <a:rPr lang="en-US" dirty="0" err="1">
                <a:solidFill>
                  <a:srgbClr val="1B2C51"/>
                </a:solidFill>
                <a:latin typeface="Lucida Sans" panose="020B0602030504020204" pitchFamily="34" charset="77"/>
              </a:rPr>
              <a:t>news.dunkindonuts.com</a:t>
            </a:r>
            <a:r>
              <a:rPr lang="en-US" dirty="0">
                <a:solidFill>
                  <a:srgbClr val="1B2C51"/>
                </a:solidFill>
                <a:latin typeface="Lucida Sans" panose="020B0602030504020204" pitchFamily="34" charset="77"/>
              </a:rPr>
              <a:t>/news/holiday-menu-2023 https://</a:t>
            </a:r>
            <a:r>
              <a:rPr lang="en-US" dirty="0" err="1">
                <a:solidFill>
                  <a:srgbClr val="1B2C51"/>
                </a:solidFill>
                <a:latin typeface="Lucida Sans" panose="020B0602030504020204" pitchFamily="34" charset="77"/>
              </a:rPr>
              <a:t>www.brit.co</a:t>
            </a:r>
            <a:r>
              <a:rPr lang="en-US" dirty="0">
                <a:solidFill>
                  <a:srgbClr val="1B2C51"/>
                </a:solidFill>
                <a:latin typeface="Lucida Sans" panose="020B0602030504020204" pitchFamily="34" charset="77"/>
              </a:rPr>
              <a:t>/</a:t>
            </a:r>
            <a:r>
              <a:rPr lang="en-US" dirty="0" err="1">
                <a:solidFill>
                  <a:srgbClr val="1B2C51"/>
                </a:solidFill>
                <a:latin typeface="Lucida Sans" panose="020B0602030504020204" pitchFamily="34" charset="77"/>
              </a:rPr>
              <a:t>dunkin</a:t>
            </a:r>
            <a:r>
              <a:rPr lang="en-US" dirty="0">
                <a:solidFill>
                  <a:srgbClr val="1B2C51"/>
                </a:solidFill>
                <a:latin typeface="Lucida Sans" panose="020B0602030504020204" pitchFamily="34" charset="77"/>
              </a:rPr>
              <a:t>-holiday-menu/ </a:t>
            </a:r>
          </a:p>
          <a:p>
            <a:pPr>
              <a:lnSpc>
                <a:spcPts val="2300"/>
              </a:lnSpc>
            </a:pPr>
            <a:endParaRPr lang="en-US" dirty="0">
              <a:solidFill>
                <a:srgbClr val="1B2C51"/>
              </a:solidFill>
              <a:latin typeface="Lucida Sans" panose="020B0602030504020204" pitchFamily="34" charset="77"/>
            </a:endParaRPr>
          </a:p>
          <a:p>
            <a:pPr>
              <a:lnSpc>
                <a:spcPts val="2300"/>
              </a:lnSpc>
            </a:pPr>
            <a:r>
              <a:rPr lang="en-US" dirty="0" err="1">
                <a:solidFill>
                  <a:srgbClr val="1B2C51"/>
                </a:solidFill>
                <a:latin typeface="Lucida Sans" panose="020B0602030504020204" pitchFamily="34" charset="77"/>
              </a:rPr>
              <a:t>people.com</a:t>
            </a:r>
            <a:r>
              <a:rPr lang="en-US" dirty="0">
                <a:solidFill>
                  <a:srgbClr val="1B2C51"/>
                </a:solidFill>
                <a:latin typeface="Lucida Sans" panose="020B0602030504020204" pitchFamily="34" charset="77"/>
              </a:rPr>
              <a:t>/m-and-ms-drops-new-vanilla-white-chocolate-flavor-holiday-season-8386784 </a:t>
            </a:r>
          </a:p>
          <a:p>
            <a:pPr>
              <a:lnSpc>
                <a:spcPts val="2300"/>
              </a:lnSpc>
            </a:pPr>
            <a:endParaRPr lang="en-US" dirty="0">
              <a:solidFill>
                <a:srgbClr val="1B2C51"/>
              </a:solidFill>
              <a:latin typeface="Lucida Sans" panose="020B0602030504020204" pitchFamily="34" charset="77"/>
            </a:endParaRPr>
          </a:p>
          <a:p>
            <a:pPr>
              <a:lnSpc>
                <a:spcPts val="2300"/>
              </a:lnSpc>
            </a:pPr>
            <a:r>
              <a:rPr lang="en-US" dirty="0" err="1">
                <a:solidFill>
                  <a:srgbClr val="1B2C51"/>
                </a:solidFill>
                <a:latin typeface="Lucida Sans" panose="020B0602030504020204" pitchFamily="34" charset="77"/>
              </a:rPr>
              <a:t>mms.com</a:t>
            </a:r>
            <a:r>
              <a:rPr lang="en-US" dirty="0">
                <a:solidFill>
                  <a:srgbClr val="1B2C51"/>
                </a:solidFill>
                <a:latin typeface="Lucida Sans" panose="020B0602030504020204" pitchFamily="34" charset="77"/>
              </a:rPr>
              <a:t>/customized-packaging https://</a:t>
            </a:r>
            <a:r>
              <a:rPr lang="en-US" dirty="0" err="1">
                <a:solidFill>
                  <a:srgbClr val="1B2C51"/>
                </a:solidFill>
                <a:latin typeface="Lucida Sans" panose="020B0602030504020204" pitchFamily="34" charset="77"/>
              </a:rPr>
              <a:t>www.restaurantbusinessonline.com</a:t>
            </a:r>
            <a:r>
              <a:rPr lang="en-US" dirty="0">
                <a:solidFill>
                  <a:srgbClr val="1B2C51"/>
                </a:solidFill>
                <a:latin typeface="Lucida Sans" panose="020B0602030504020204" pitchFamily="34" charset="77"/>
              </a:rPr>
              <a:t>/marketing/olive-garden-launches-holiday-merchandise-collection-starring-its-iconic-cheese </a:t>
            </a:r>
          </a:p>
          <a:p>
            <a:pPr>
              <a:lnSpc>
                <a:spcPts val="2300"/>
              </a:lnSpc>
            </a:pPr>
            <a:endParaRPr lang="en-US" dirty="0">
              <a:solidFill>
                <a:srgbClr val="1B2C51"/>
              </a:solidFill>
              <a:latin typeface="Lucida Sans" panose="020B0602030504020204" pitchFamily="34" charset="77"/>
            </a:endParaRPr>
          </a:p>
          <a:p>
            <a:pPr>
              <a:lnSpc>
                <a:spcPts val="2300"/>
              </a:lnSpc>
            </a:pPr>
            <a:r>
              <a:rPr lang="en-US" dirty="0" err="1">
                <a:solidFill>
                  <a:srgbClr val="1B2C51"/>
                </a:solidFill>
                <a:latin typeface="Lucida Sans" panose="020B0602030504020204" pitchFamily="34" charset="77"/>
              </a:rPr>
              <a:t>news.bk.com</a:t>
            </a:r>
            <a:r>
              <a:rPr lang="en-US" dirty="0">
                <a:solidFill>
                  <a:srgbClr val="1B2C51"/>
                </a:solidFill>
                <a:latin typeface="Lucida Sans" panose="020B0602030504020204" pitchFamily="34" charset="77"/>
              </a:rPr>
              <a:t>/blog-posts/tis-the-cheeson-burger-king-r-celebrates-the-holidays-with-31-days-of-deals-and-the-return-of-two-fan-favorites https://</a:t>
            </a:r>
            <a:r>
              <a:rPr lang="en-US" dirty="0" err="1">
                <a:solidFill>
                  <a:srgbClr val="1B2C51"/>
                </a:solidFill>
                <a:latin typeface="Lucida Sans" panose="020B0602030504020204" pitchFamily="34" charset="77"/>
              </a:rPr>
              <a:t>www.prnewswire.com</a:t>
            </a:r>
            <a:r>
              <a:rPr lang="en-US" dirty="0">
                <a:solidFill>
                  <a:srgbClr val="1B2C51"/>
                </a:solidFill>
                <a:latin typeface="Lucida Sans" panose="020B0602030504020204" pitchFamily="34" charset="77"/>
              </a:rPr>
              <a:t>/news-releases/dominos-is-plowing-for-pizza-snowy-roads-shouldnt-get-in-the-way-of-hot-pizza-302003913.html </a:t>
            </a:r>
          </a:p>
          <a:p>
            <a:pPr>
              <a:lnSpc>
                <a:spcPts val="2300"/>
              </a:lnSpc>
            </a:pPr>
            <a:endParaRPr lang="en-US" dirty="0">
              <a:solidFill>
                <a:srgbClr val="1B2C51"/>
              </a:solidFill>
              <a:latin typeface="Lucida Sans" panose="020B0602030504020204" pitchFamily="34" charset="77"/>
            </a:endParaRPr>
          </a:p>
          <a:p>
            <a:pPr>
              <a:lnSpc>
                <a:spcPts val="2300"/>
              </a:lnSpc>
            </a:pPr>
            <a:r>
              <a:rPr lang="en-US" dirty="0" err="1">
                <a:solidFill>
                  <a:srgbClr val="1B2C51"/>
                </a:solidFill>
                <a:latin typeface="Lucida Sans" panose="020B0602030504020204" pitchFamily="34" charset="77"/>
              </a:rPr>
              <a:t>newsroom.chipotle.com</a:t>
            </a:r>
            <a:r>
              <a:rPr lang="en-US" dirty="0">
                <a:solidFill>
                  <a:srgbClr val="1B2C51"/>
                </a:solidFill>
                <a:latin typeface="Lucida Sans" panose="020B0602030504020204" pitchFamily="34" charset="77"/>
              </a:rPr>
              <a:t>/2023-11-29-CHIPOTLE-DRIVES-HOLIDAY-GIFTING-TO-NEXT-LEVEL-WITH-FAN-INSPIRED-CAR-NAPKIN-HOLDER-AND-MYSTERY-TEES </a:t>
            </a:r>
          </a:p>
          <a:p>
            <a:pPr>
              <a:lnSpc>
                <a:spcPts val="2300"/>
              </a:lnSpc>
            </a:pPr>
            <a:endParaRPr lang="en-US" dirty="0">
              <a:solidFill>
                <a:srgbClr val="1B2C51"/>
              </a:solidFill>
              <a:latin typeface="Lucida Sans" panose="020B0602030504020204" pitchFamily="34" charset="77"/>
            </a:endParaRPr>
          </a:p>
          <a:p>
            <a:pPr>
              <a:lnSpc>
                <a:spcPts val="2300"/>
              </a:lnSpc>
            </a:pPr>
            <a:r>
              <a:rPr lang="en-US" dirty="0" err="1">
                <a:solidFill>
                  <a:srgbClr val="1B2C51"/>
                </a:solidFill>
                <a:latin typeface="Lucida Sans" panose="020B0602030504020204" pitchFamily="34" charset="77"/>
              </a:rPr>
              <a:t>www.mediapost.com</a:t>
            </a:r>
            <a:r>
              <a:rPr lang="en-US" dirty="0">
                <a:solidFill>
                  <a:srgbClr val="1B2C51"/>
                </a:solidFill>
                <a:latin typeface="Lucida Sans" panose="020B0602030504020204" pitchFamily="34" charset="77"/>
              </a:rPr>
              <a:t>/publications/article/391595/chipotle-launches-holiday-merch-celebrating-</a:t>
            </a:r>
            <a:r>
              <a:rPr lang="en-US" dirty="0" err="1">
                <a:solidFill>
                  <a:srgbClr val="1B2C51"/>
                </a:solidFill>
                <a:latin typeface="Lucida Sans" panose="020B0602030504020204" pitchFamily="34" charset="77"/>
              </a:rPr>
              <a:t>napkin.html</a:t>
            </a:r>
            <a:r>
              <a:rPr lang="en-US" dirty="0">
                <a:solidFill>
                  <a:srgbClr val="1B2C51"/>
                </a:solidFill>
                <a:latin typeface="Lucida Sans" panose="020B0602030504020204" pitchFamily="34" charset="77"/>
              </a:rPr>
              <a:t> </a:t>
            </a:r>
          </a:p>
          <a:p>
            <a:pPr>
              <a:lnSpc>
                <a:spcPts val="2300"/>
              </a:lnSpc>
            </a:pPr>
            <a:endParaRPr lang="en-US" dirty="0">
              <a:solidFill>
                <a:srgbClr val="1B2C51"/>
              </a:solidFill>
              <a:latin typeface="Lucida Sans" panose="020B0602030504020204" pitchFamily="34" charset="77"/>
            </a:endParaRPr>
          </a:p>
          <a:p>
            <a:pPr>
              <a:lnSpc>
                <a:spcPts val="2300"/>
              </a:lnSpc>
            </a:pPr>
            <a:r>
              <a:rPr lang="en-US" dirty="0" err="1">
                <a:solidFill>
                  <a:srgbClr val="1B2C51"/>
                </a:solidFill>
                <a:latin typeface="Lucida Sans" panose="020B0602030504020204" pitchFamily="34" charset="77"/>
              </a:rPr>
              <a:t>www.mediapost.com</a:t>
            </a:r>
            <a:r>
              <a:rPr lang="en-US" dirty="0">
                <a:solidFill>
                  <a:srgbClr val="1B2C51"/>
                </a:solidFill>
                <a:latin typeface="Lucida Sans" panose="020B0602030504020204" pitchFamily="34" charset="77"/>
              </a:rPr>
              <a:t>/publications/article/391647/</a:t>
            </a:r>
            <a:r>
              <a:rPr lang="en-US" dirty="0" err="1">
                <a:solidFill>
                  <a:srgbClr val="1B2C51"/>
                </a:solidFill>
                <a:latin typeface="Lucida Sans" panose="020B0602030504020204" pitchFamily="34" charset="77"/>
              </a:rPr>
              <a:t>turo-warner-brothers-partner-for-elf-promotion.html?edition</a:t>
            </a:r>
            <a:r>
              <a:rPr lang="en-US" dirty="0">
                <a:solidFill>
                  <a:srgbClr val="1B2C51"/>
                </a:solidFill>
                <a:latin typeface="Lucida Sans" panose="020B0602030504020204" pitchFamily="34" charset="77"/>
              </a:rPr>
              <a:t>=132553 </a:t>
            </a:r>
          </a:p>
          <a:p>
            <a:pPr>
              <a:lnSpc>
                <a:spcPts val="2300"/>
              </a:lnSpc>
            </a:pPr>
            <a:endParaRPr lang="en-US" dirty="0">
              <a:solidFill>
                <a:srgbClr val="1B2C51"/>
              </a:solidFill>
              <a:latin typeface="Lucida Sans" panose="020B0602030504020204" pitchFamily="34" charset="77"/>
            </a:endParaRPr>
          </a:p>
          <a:p>
            <a:pPr>
              <a:lnSpc>
                <a:spcPts val="2300"/>
              </a:lnSpc>
            </a:pPr>
            <a:r>
              <a:rPr lang="en-US" dirty="0" err="1">
                <a:solidFill>
                  <a:srgbClr val="1B2C51"/>
                </a:solidFill>
                <a:latin typeface="Lucida Sans" panose="020B0602030504020204" pitchFamily="34" charset="77"/>
              </a:rPr>
              <a:t>www.kfc.com</a:t>
            </a:r>
            <a:r>
              <a:rPr lang="en-US" dirty="0">
                <a:solidFill>
                  <a:srgbClr val="1B2C51"/>
                </a:solidFill>
                <a:latin typeface="Lucida Sans" panose="020B0602030504020204" pitchFamily="34" charset="77"/>
              </a:rPr>
              <a:t>/</a:t>
            </a:r>
            <a:r>
              <a:rPr lang="en-US" dirty="0" err="1">
                <a:solidFill>
                  <a:srgbClr val="1B2C51"/>
                </a:solidFill>
                <a:latin typeface="Lucida Sans" panose="020B0602030504020204" pitchFamily="34" charset="77"/>
              </a:rPr>
              <a:t>kfcsharemobile</a:t>
            </a:r>
            <a:endParaRPr lang="en-US" dirty="0">
              <a:solidFill>
                <a:srgbClr val="1B2C51"/>
              </a:solidFill>
              <a:latin typeface="Lucida Sans" panose="020B0602030504020204" pitchFamily="34" charset="77"/>
            </a:endParaRPr>
          </a:p>
        </p:txBody>
      </p:sp>
      <p:sp>
        <p:nvSpPr>
          <p:cNvPr id="5" name="Freeform 5"/>
          <p:cNvSpPr/>
          <p:nvPr/>
        </p:nvSpPr>
        <p:spPr>
          <a:xfrm rot="-9408733">
            <a:off x="-1136789" y="-386426"/>
            <a:ext cx="9394467" cy="9747826"/>
          </a:xfrm>
          <a:custGeom>
            <a:avLst/>
            <a:gdLst/>
            <a:ahLst/>
            <a:cxnLst/>
            <a:rect l="l" t="t" r="r" b="b"/>
            <a:pathLst>
              <a:path w="9394467" h="9747826">
                <a:moveTo>
                  <a:pt x="0" y="0"/>
                </a:moveTo>
                <a:lnTo>
                  <a:pt x="9394467" y="0"/>
                </a:lnTo>
                <a:lnTo>
                  <a:pt x="9394467" y="9747826"/>
                </a:lnTo>
                <a:lnTo>
                  <a:pt x="0" y="9747826"/>
                </a:lnTo>
                <a:lnTo>
                  <a:pt x="0" y="0"/>
                </a:lnTo>
                <a:close/>
              </a:path>
            </a:pathLst>
          </a:custGeom>
          <a:blipFill>
            <a:blip r:embed="rId4">
              <a:alphaModFix amt="14000"/>
            </a:blip>
            <a:stretch>
              <a:fillRect/>
            </a:stretch>
          </a:blipFill>
        </p:spPr>
        <p:txBody>
          <a:bodyPr/>
          <a:lstStyle/>
          <a:p>
            <a:endParaRPr lang="en-US"/>
          </a:p>
        </p:txBody>
      </p:sp>
      <p:sp>
        <p:nvSpPr>
          <p:cNvPr id="6" name="TextBox 6"/>
          <p:cNvSpPr txBox="1"/>
          <p:nvPr/>
        </p:nvSpPr>
        <p:spPr>
          <a:xfrm>
            <a:off x="1289431" y="695756"/>
            <a:ext cx="10602878" cy="1104900"/>
          </a:xfrm>
          <a:prstGeom prst="rect">
            <a:avLst/>
          </a:prstGeom>
        </p:spPr>
        <p:txBody>
          <a:bodyPr lIns="0" tIns="0" rIns="0" bIns="0" rtlCol="0" anchor="t">
            <a:spAutoFit/>
          </a:bodyPr>
          <a:lstStyle/>
          <a:p>
            <a:pPr>
              <a:lnSpc>
                <a:spcPts val="8640"/>
              </a:lnSpc>
            </a:pPr>
            <a:r>
              <a:rPr lang="en-US" sz="7200" b="1" dirty="0">
                <a:solidFill>
                  <a:srgbClr val="CC0000"/>
                </a:solidFill>
                <a:effectLst>
                  <a:outerShdw blurRad="38100" dist="38100" dir="2700000" algn="tl">
                    <a:srgbClr val="000000">
                      <a:alpha val="43137"/>
                    </a:srgbClr>
                  </a:outerShdw>
                </a:effectLst>
                <a:latin typeface="Bodoni MT" panose="02070603080606020203" pitchFamily="18" charset="77"/>
              </a:rPr>
              <a:t>Sources</a:t>
            </a:r>
          </a:p>
        </p:txBody>
      </p:sp>
      <p:grpSp>
        <p:nvGrpSpPr>
          <p:cNvPr id="7" name="Group 7"/>
          <p:cNvGrpSpPr/>
          <p:nvPr/>
        </p:nvGrpSpPr>
        <p:grpSpPr>
          <a:xfrm>
            <a:off x="13421505" y="0"/>
            <a:ext cx="4866495" cy="10287000"/>
            <a:chOff x="0" y="0"/>
            <a:chExt cx="1281711" cy="2709333"/>
          </a:xfrm>
        </p:grpSpPr>
        <p:sp>
          <p:nvSpPr>
            <p:cNvPr id="8" name="Freeform 8"/>
            <p:cNvSpPr/>
            <p:nvPr/>
          </p:nvSpPr>
          <p:spPr>
            <a:xfrm>
              <a:off x="0" y="0"/>
              <a:ext cx="1281711" cy="2709333"/>
            </a:xfrm>
            <a:custGeom>
              <a:avLst/>
              <a:gdLst/>
              <a:ahLst/>
              <a:cxnLst/>
              <a:rect l="l" t="t" r="r" b="b"/>
              <a:pathLst>
                <a:path w="1281711" h="2709333">
                  <a:moveTo>
                    <a:pt x="0" y="0"/>
                  </a:moveTo>
                  <a:lnTo>
                    <a:pt x="1281711" y="0"/>
                  </a:lnTo>
                  <a:lnTo>
                    <a:pt x="1281711" y="2709333"/>
                  </a:lnTo>
                  <a:lnTo>
                    <a:pt x="0" y="2709333"/>
                  </a:lnTo>
                  <a:close/>
                </a:path>
              </a:pathLst>
            </a:custGeom>
            <a:solidFill>
              <a:srgbClr val="1B2C51"/>
            </a:solidFill>
          </p:spPr>
          <p:txBody>
            <a:bodyPr/>
            <a:lstStyle/>
            <a:p>
              <a:endParaRPr lang="en-US"/>
            </a:p>
          </p:txBody>
        </p:sp>
        <p:sp>
          <p:nvSpPr>
            <p:cNvPr id="9" name="TextBox 9"/>
            <p:cNvSpPr txBox="1"/>
            <p:nvPr/>
          </p:nvSpPr>
          <p:spPr>
            <a:xfrm>
              <a:off x="0" y="0"/>
              <a:ext cx="1281711" cy="2709333"/>
            </a:xfrm>
            <a:prstGeom prst="rect">
              <a:avLst/>
            </a:prstGeom>
          </p:spPr>
          <p:txBody>
            <a:bodyPr lIns="50800" tIns="50800" rIns="50800" bIns="50800" rtlCol="0" anchor="ctr"/>
            <a:lstStyle/>
            <a:p>
              <a:pPr algn="ctr">
                <a:lnSpc>
                  <a:spcPts val="2759"/>
                </a:lnSpc>
              </a:pPr>
              <a:endParaRPr/>
            </a:p>
          </p:txBody>
        </p:sp>
      </p:grpSp>
      <p:sp>
        <p:nvSpPr>
          <p:cNvPr id="11" name="Freeform 11"/>
          <p:cNvSpPr/>
          <p:nvPr/>
        </p:nvSpPr>
        <p:spPr>
          <a:xfrm>
            <a:off x="362889" y="9543199"/>
            <a:ext cx="665811" cy="582777"/>
          </a:xfrm>
          <a:custGeom>
            <a:avLst/>
            <a:gdLst/>
            <a:ahLst/>
            <a:cxnLst/>
            <a:rect l="l" t="t" r="r" b="b"/>
            <a:pathLst>
              <a:path w="665811" h="582777">
                <a:moveTo>
                  <a:pt x="0" y="0"/>
                </a:moveTo>
                <a:lnTo>
                  <a:pt x="665811" y="0"/>
                </a:lnTo>
                <a:lnTo>
                  <a:pt x="665811" y="582777"/>
                </a:lnTo>
                <a:lnTo>
                  <a:pt x="0" y="582777"/>
                </a:lnTo>
                <a:lnTo>
                  <a:pt x="0" y="0"/>
                </a:lnTo>
                <a:close/>
              </a:path>
            </a:pathLst>
          </a:custGeom>
          <a:blipFill>
            <a:blip r:embed="rId5"/>
            <a:stretch>
              <a:fillRect/>
            </a:stretch>
          </a:blipFill>
        </p:spPr>
        <p:txBody>
          <a:bodyPr/>
          <a:lstStyle/>
          <a:p>
            <a:endParaRPr lang="en-US"/>
          </a:p>
        </p:txBody>
      </p:sp>
      <p:sp>
        <p:nvSpPr>
          <p:cNvPr id="12" name="Freeform 12"/>
          <p:cNvSpPr/>
          <p:nvPr/>
        </p:nvSpPr>
        <p:spPr>
          <a:xfrm rot="-1111595">
            <a:off x="10227031" y="1164439"/>
            <a:ext cx="9394467" cy="9747826"/>
          </a:xfrm>
          <a:custGeom>
            <a:avLst/>
            <a:gdLst/>
            <a:ahLst/>
            <a:cxnLst/>
            <a:rect l="l" t="t" r="r" b="b"/>
            <a:pathLst>
              <a:path w="9394467" h="9747826">
                <a:moveTo>
                  <a:pt x="0" y="0"/>
                </a:moveTo>
                <a:lnTo>
                  <a:pt x="9394467" y="0"/>
                </a:lnTo>
                <a:lnTo>
                  <a:pt x="9394467" y="9747825"/>
                </a:lnTo>
                <a:lnTo>
                  <a:pt x="0" y="9747825"/>
                </a:lnTo>
                <a:lnTo>
                  <a:pt x="0" y="0"/>
                </a:lnTo>
                <a:close/>
              </a:path>
            </a:pathLst>
          </a:custGeom>
          <a:blipFill>
            <a:blip r:embed="rId4">
              <a:alphaModFix amt="25000"/>
            </a:blip>
            <a:stretch>
              <a:fillRect/>
            </a:stretch>
          </a:blipFill>
        </p:spPr>
        <p:txBody>
          <a:bodyPr/>
          <a:lstStyle/>
          <a:p>
            <a:endParaRPr lang="en-US"/>
          </a:p>
        </p:txBody>
      </p:sp>
      <p:sp>
        <p:nvSpPr>
          <p:cNvPr id="13" name="Freeform 11">
            <a:extLst>
              <a:ext uri="{FF2B5EF4-FFF2-40B4-BE49-F238E27FC236}">
                <a16:creationId xmlns:a16="http://schemas.microsoft.com/office/drawing/2014/main" id="{3CCF4914-36FC-98BC-E688-B65E51826C71}"/>
              </a:ext>
            </a:extLst>
          </p:cNvPr>
          <p:cNvSpPr/>
          <p:nvPr/>
        </p:nvSpPr>
        <p:spPr>
          <a:xfrm flipV="1">
            <a:off x="0" y="9182100"/>
            <a:ext cx="13421505" cy="46351"/>
          </a:xfrm>
          <a:custGeom>
            <a:avLst/>
            <a:gdLst/>
            <a:ahLst/>
            <a:cxnLst/>
            <a:rect l="l" t="t" r="r" b="b"/>
            <a:pathLst>
              <a:path w="18288000" h="53662">
                <a:moveTo>
                  <a:pt x="0" y="0"/>
                </a:moveTo>
                <a:lnTo>
                  <a:pt x="18288000" y="0"/>
                </a:lnTo>
                <a:lnTo>
                  <a:pt x="18288000" y="53661"/>
                </a:lnTo>
                <a:lnTo>
                  <a:pt x="0" y="53661"/>
                </a:lnTo>
                <a:lnTo>
                  <a:pt x="0" y="0"/>
                </a:lnTo>
                <a:close/>
              </a:path>
            </a:pathLst>
          </a:custGeom>
          <a:blipFill>
            <a:blip r:embed="rId6"/>
            <a:stretch>
              <a:fillRect t="-184406" b="-13793"/>
            </a:stretch>
          </a:blipFill>
        </p:spPr>
        <p:txBody>
          <a:bodyPr/>
          <a:lstStyle/>
          <a:p>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txBody>
          <a:bodyPr/>
          <a:lstStyle/>
          <a:p>
            <a:endParaRPr lang="en-US"/>
          </a:p>
        </p:txBody>
      </p:sp>
      <p:sp>
        <p:nvSpPr>
          <p:cNvPr id="3" name="Freeform 3"/>
          <p:cNvSpPr/>
          <p:nvPr/>
        </p:nvSpPr>
        <p:spPr>
          <a:xfrm rot="-2879211">
            <a:off x="15569962" y="-1067713"/>
            <a:ext cx="2696511" cy="4192826"/>
          </a:xfrm>
          <a:custGeom>
            <a:avLst/>
            <a:gdLst/>
            <a:ahLst/>
            <a:cxnLst/>
            <a:rect l="l" t="t" r="r" b="b"/>
            <a:pathLst>
              <a:path w="2696511" h="4192826">
                <a:moveTo>
                  <a:pt x="0" y="0"/>
                </a:moveTo>
                <a:lnTo>
                  <a:pt x="2696511" y="0"/>
                </a:lnTo>
                <a:lnTo>
                  <a:pt x="2696511" y="4192826"/>
                </a:lnTo>
                <a:lnTo>
                  <a:pt x="0" y="4192826"/>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289431" y="2285609"/>
            <a:ext cx="11693207" cy="4129336"/>
          </a:xfrm>
          <a:prstGeom prst="rect">
            <a:avLst/>
          </a:prstGeom>
        </p:spPr>
        <p:txBody>
          <a:bodyPr lIns="0" tIns="0" rIns="0" bIns="0" rtlCol="0" anchor="t">
            <a:spAutoFit/>
          </a:bodyPr>
          <a:lstStyle/>
          <a:p>
            <a:pPr>
              <a:lnSpc>
                <a:spcPts val="2300"/>
              </a:lnSpc>
            </a:pPr>
            <a:r>
              <a:rPr lang="en-US" dirty="0" err="1">
                <a:solidFill>
                  <a:srgbClr val="1B2C51"/>
                </a:solidFill>
                <a:latin typeface="Lucida Sans" panose="020B0602030504020204" pitchFamily="34" charset="77"/>
              </a:rPr>
              <a:t>qsrweb.com</a:t>
            </a:r>
            <a:r>
              <a:rPr lang="en-US" dirty="0">
                <a:solidFill>
                  <a:srgbClr val="1B2C51"/>
                </a:solidFill>
                <a:latin typeface="Lucida Sans" panose="020B0602030504020204" pitchFamily="34" charset="77"/>
              </a:rPr>
              <a:t>/news/kfc-foundation-donates-1m-for-community-projects/</a:t>
            </a:r>
          </a:p>
          <a:p>
            <a:pPr>
              <a:lnSpc>
                <a:spcPts val="2300"/>
              </a:lnSpc>
            </a:pPr>
            <a:endParaRPr lang="en-US" dirty="0">
              <a:solidFill>
                <a:srgbClr val="1B2C51"/>
              </a:solidFill>
              <a:latin typeface="Lucida Sans" panose="020B0602030504020204" pitchFamily="34" charset="77"/>
            </a:endParaRPr>
          </a:p>
          <a:p>
            <a:pPr>
              <a:lnSpc>
                <a:spcPts val="2300"/>
              </a:lnSpc>
            </a:pPr>
            <a:r>
              <a:rPr lang="en-US" dirty="0" err="1">
                <a:solidFill>
                  <a:srgbClr val="1B2C51"/>
                </a:solidFill>
                <a:latin typeface="Lucida Sans" panose="020B0602030504020204" pitchFamily="34" charset="77"/>
              </a:rPr>
              <a:t>adweek.com</a:t>
            </a:r>
            <a:r>
              <a:rPr lang="en-US" dirty="0">
                <a:solidFill>
                  <a:srgbClr val="1B2C51"/>
                </a:solidFill>
                <a:latin typeface="Lucida Sans" panose="020B0602030504020204" pitchFamily="34" charset="77"/>
              </a:rPr>
              <a:t>/brand-marketing/amazon-holiday-campaign-growing-creative-power/</a:t>
            </a:r>
          </a:p>
          <a:p>
            <a:pPr>
              <a:lnSpc>
                <a:spcPts val="2300"/>
              </a:lnSpc>
            </a:pPr>
            <a:endParaRPr lang="en-US" dirty="0">
              <a:solidFill>
                <a:srgbClr val="1B2C51"/>
              </a:solidFill>
              <a:latin typeface="Lucida Sans" panose="020B0602030504020204" pitchFamily="34" charset="77"/>
            </a:endParaRPr>
          </a:p>
          <a:p>
            <a:pPr>
              <a:lnSpc>
                <a:spcPts val="2300"/>
              </a:lnSpc>
            </a:pPr>
            <a:r>
              <a:rPr lang="en-US" dirty="0" err="1">
                <a:solidFill>
                  <a:srgbClr val="1B2C51"/>
                </a:solidFill>
                <a:latin typeface="Lucida Sans" panose="020B0602030504020204" pitchFamily="34" charset="77"/>
              </a:rPr>
              <a:t>adweek.com</a:t>
            </a:r>
            <a:r>
              <a:rPr lang="en-US" dirty="0">
                <a:solidFill>
                  <a:srgbClr val="1B2C51"/>
                </a:solidFill>
                <a:latin typeface="Lucida Sans" panose="020B0602030504020204" pitchFamily="34" charset="77"/>
              </a:rPr>
              <a:t>/brand-marketing/apples-holiday-ad-is-a-modern-day-scrooge-tale-in-stop-motion/</a:t>
            </a:r>
          </a:p>
          <a:p>
            <a:pPr>
              <a:lnSpc>
                <a:spcPts val="2300"/>
              </a:lnSpc>
            </a:pPr>
            <a:endParaRPr lang="en-US" dirty="0">
              <a:solidFill>
                <a:srgbClr val="1B2C51"/>
              </a:solidFill>
              <a:latin typeface="Lucida Sans" panose="020B0602030504020204" pitchFamily="34" charset="77"/>
            </a:endParaRPr>
          </a:p>
          <a:p>
            <a:pPr>
              <a:lnSpc>
                <a:spcPts val="2300"/>
              </a:lnSpc>
            </a:pPr>
            <a:r>
              <a:rPr lang="en-US" dirty="0" err="1">
                <a:solidFill>
                  <a:srgbClr val="1B2C51"/>
                </a:solidFill>
                <a:latin typeface="Lucida Sans" panose="020B0602030504020204" pitchFamily="34" charset="77"/>
              </a:rPr>
              <a:t>marketingdive.com</a:t>
            </a:r>
            <a:r>
              <a:rPr lang="en-US" dirty="0">
                <a:solidFill>
                  <a:srgbClr val="1B2C51"/>
                </a:solidFill>
                <a:latin typeface="Lucida Sans" panose="020B0602030504020204" pitchFamily="34" charset="77"/>
              </a:rPr>
              <a:t>/news/coke-coca-cola-holiday-campaign-2023-santa-AI/698731/</a:t>
            </a:r>
          </a:p>
          <a:p>
            <a:pPr>
              <a:lnSpc>
                <a:spcPts val="2300"/>
              </a:lnSpc>
            </a:pPr>
            <a:endParaRPr lang="en-US" dirty="0">
              <a:solidFill>
                <a:srgbClr val="1B2C51"/>
              </a:solidFill>
              <a:latin typeface="Lucida Sans" panose="020B0602030504020204" pitchFamily="34" charset="77"/>
            </a:endParaRPr>
          </a:p>
          <a:p>
            <a:pPr>
              <a:lnSpc>
                <a:spcPts val="2300"/>
              </a:lnSpc>
            </a:pPr>
            <a:r>
              <a:rPr lang="en-US" dirty="0" err="1">
                <a:solidFill>
                  <a:srgbClr val="1B2C51"/>
                </a:solidFill>
                <a:latin typeface="Lucida Sans" panose="020B0602030504020204" pitchFamily="34" charset="77"/>
              </a:rPr>
              <a:t>adage.com</a:t>
            </a:r>
            <a:r>
              <a:rPr lang="en-US" dirty="0">
                <a:solidFill>
                  <a:srgbClr val="1B2C51"/>
                </a:solidFill>
                <a:latin typeface="Lucida Sans" panose="020B0602030504020204" pitchFamily="34" charset="77"/>
              </a:rPr>
              <a:t>/creativity/work/hulus-holiday-billboards-come-show-themed-wrapping-paper-passersby/2532266 </a:t>
            </a:r>
          </a:p>
          <a:p>
            <a:pPr>
              <a:lnSpc>
                <a:spcPts val="2300"/>
              </a:lnSpc>
            </a:pPr>
            <a:endParaRPr lang="en-US" dirty="0">
              <a:solidFill>
                <a:srgbClr val="1B2C51"/>
              </a:solidFill>
              <a:latin typeface="Lucida Sans" panose="020B0602030504020204" pitchFamily="34" charset="77"/>
            </a:endParaRPr>
          </a:p>
          <a:p>
            <a:pPr>
              <a:lnSpc>
                <a:spcPts val="2300"/>
              </a:lnSpc>
            </a:pPr>
            <a:r>
              <a:rPr lang="en-US" dirty="0" err="1">
                <a:solidFill>
                  <a:srgbClr val="1B2C51"/>
                </a:solidFill>
                <a:latin typeface="Lucida Sans" panose="020B0602030504020204" pitchFamily="34" charset="77"/>
              </a:rPr>
              <a:t>marketingdive.com</a:t>
            </a:r>
            <a:r>
              <a:rPr lang="en-US" dirty="0">
                <a:solidFill>
                  <a:srgbClr val="1B2C51"/>
                </a:solidFill>
                <a:latin typeface="Lucida Sans" panose="020B0602030504020204" pitchFamily="34" charset="77"/>
              </a:rPr>
              <a:t>/news/best-holiday-marketing-campaigns-2023/699044/ </a:t>
            </a:r>
          </a:p>
          <a:p>
            <a:pPr>
              <a:lnSpc>
                <a:spcPts val="2300"/>
              </a:lnSpc>
            </a:pPr>
            <a:endParaRPr lang="en-US" dirty="0">
              <a:solidFill>
                <a:srgbClr val="1B2C51"/>
              </a:solidFill>
              <a:latin typeface="Lucida Sans" panose="020B0602030504020204" pitchFamily="34" charset="77"/>
            </a:endParaRPr>
          </a:p>
          <a:p>
            <a:pPr>
              <a:lnSpc>
                <a:spcPts val="2300"/>
              </a:lnSpc>
            </a:pPr>
            <a:r>
              <a:rPr lang="en-US" dirty="0" err="1">
                <a:solidFill>
                  <a:srgbClr val="1B2C51"/>
                </a:solidFill>
                <a:latin typeface="Lucida Sans" panose="020B0602030504020204" pitchFamily="34" charset="77"/>
              </a:rPr>
              <a:t>marketingdive.com</a:t>
            </a:r>
            <a:r>
              <a:rPr lang="en-US" dirty="0">
                <a:solidFill>
                  <a:srgbClr val="1B2C51"/>
                </a:solidFill>
                <a:latin typeface="Lucida Sans" panose="020B0602030504020204" pitchFamily="34" charset="77"/>
              </a:rPr>
              <a:t>/news/home-depot-</a:t>
            </a:r>
            <a:r>
              <a:rPr lang="en-US" dirty="0" err="1">
                <a:solidFill>
                  <a:srgbClr val="1B2C51"/>
                </a:solidFill>
                <a:latin typeface="Lucida Sans" panose="020B0602030504020204" pitchFamily="34" charset="77"/>
              </a:rPr>
              <a:t>vizio</a:t>
            </a:r>
            <a:r>
              <a:rPr lang="en-US" dirty="0">
                <a:solidFill>
                  <a:srgbClr val="1B2C51"/>
                </a:solidFill>
                <a:latin typeface="Lucida Sans" panose="020B0602030504020204" pitchFamily="34" charset="77"/>
              </a:rPr>
              <a:t>-holiday-shoppable-content-</a:t>
            </a:r>
            <a:r>
              <a:rPr lang="en-US" dirty="0" err="1">
                <a:solidFill>
                  <a:srgbClr val="1B2C51"/>
                </a:solidFill>
                <a:latin typeface="Lucida Sans" panose="020B0602030504020204" pitchFamily="34" charset="77"/>
              </a:rPr>
              <a:t>qr</a:t>
            </a:r>
            <a:r>
              <a:rPr lang="en-US" dirty="0">
                <a:solidFill>
                  <a:srgbClr val="1B2C51"/>
                </a:solidFill>
                <a:latin typeface="Lucida Sans" panose="020B0602030504020204" pitchFamily="34" charset="77"/>
              </a:rPr>
              <a:t>-codes/698450/</a:t>
            </a:r>
          </a:p>
        </p:txBody>
      </p:sp>
      <p:sp>
        <p:nvSpPr>
          <p:cNvPr id="5" name="Freeform 5"/>
          <p:cNvSpPr/>
          <p:nvPr/>
        </p:nvSpPr>
        <p:spPr>
          <a:xfrm rot="-9408733">
            <a:off x="-1136789" y="-386426"/>
            <a:ext cx="9394467" cy="9747826"/>
          </a:xfrm>
          <a:custGeom>
            <a:avLst/>
            <a:gdLst/>
            <a:ahLst/>
            <a:cxnLst/>
            <a:rect l="l" t="t" r="r" b="b"/>
            <a:pathLst>
              <a:path w="9394467" h="9747826">
                <a:moveTo>
                  <a:pt x="0" y="0"/>
                </a:moveTo>
                <a:lnTo>
                  <a:pt x="9394467" y="0"/>
                </a:lnTo>
                <a:lnTo>
                  <a:pt x="9394467" y="9747826"/>
                </a:lnTo>
                <a:lnTo>
                  <a:pt x="0" y="9747826"/>
                </a:lnTo>
                <a:lnTo>
                  <a:pt x="0" y="0"/>
                </a:lnTo>
                <a:close/>
              </a:path>
            </a:pathLst>
          </a:custGeom>
          <a:blipFill>
            <a:blip r:embed="rId4">
              <a:alphaModFix amt="14000"/>
            </a:blip>
            <a:stretch>
              <a:fillRect/>
            </a:stretch>
          </a:blipFill>
        </p:spPr>
        <p:txBody>
          <a:bodyPr/>
          <a:lstStyle/>
          <a:p>
            <a:endParaRPr lang="en-US"/>
          </a:p>
        </p:txBody>
      </p:sp>
      <p:sp>
        <p:nvSpPr>
          <p:cNvPr id="6" name="TextBox 6"/>
          <p:cNvSpPr txBox="1"/>
          <p:nvPr/>
        </p:nvSpPr>
        <p:spPr>
          <a:xfrm>
            <a:off x="1289431" y="695756"/>
            <a:ext cx="10602878" cy="1104900"/>
          </a:xfrm>
          <a:prstGeom prst="rect">
            <a:avLst/>
          </a:prstGeom>
        </p:spPr>
        <p:txBody>
          <a:bodyPr lIns="0" tIns="0" rIns="0" bIns="0" rtlCol="0" anchor="t">
            <a:spAutoFit/>
          </a:bodyPr>
          <a:lstStyle/>
          <a:p>
            <a:pPr>
              <a:lnSpc>
                <a:spcPts val="8640"/>
              </a:lnSpc>
            </a:pPr>
            <a:r>
              <a:rPr lang="en-US" sz="7200" b="1" dirty="0">
                <a:solidFill>
                  <a:srgbClr val="CC0000"/>
                </a:solidFill>
                <a:effectLst>
                  <a:outerShdw blurRad="38100" dist="38100" dir="2700000" algn="tl">
                    <a:srgbClr val="000000">
                      <a:alpha val="43137"/>
                    </a:srgbClr>
                  </a:outerShdw>
                </a:effectLst>
                <a:latin typeface="Bodoni MT" panose="02070603080606020203" pitchFamily="18" charset="77"/>
              </a:rPr>
              <a:t>Sources</a:t>
            </a:r>
          </a:p>
        </p:txBody>
      </p:sp>
      <p:grpSp>
        <p:nvGrpSpPr>
          <p:cNvPr id="7" name="Group 7"/>
          <p:cNvGrpSpPr/>
          <p:nvPr/>
        </p:nvGrpSpPr>
        <p:grpSpPr>
          <a:xfrm>
            <a:off x="13421505" y="0"/>
            <a:ext cx="4866495" cy="10287000"/>
            <a:chOff x="0" y="0"/>
            <a:chExt cx="1281711" cy="2709333"/>
          </a:xfrm>
        </p:grpSpPr>
        <p:sp>
          <p:nvSpPr>
            <p:cNvPr id="8" name="Freeform 8"/>
            <p:cNvSpPr/>
            <p:nvPr/>
          </p:nvSpPr>
          <p:spPr>
            <a:xfrm>
              <a:off x="0" y="0"/>
              <a:ext cx="1281711" cy="2709333"/>
            </a:xfrm>
            <a:custGeom>
              <a:avLst/>
              <a:gdLst/>
              <a:ahLst/>
              <a:cxnLst/>
              <a:rect l="l" t="t" r="r" b="b"/>
              <a:pathLst>
                <a:path w="1281711" h="2709333">
                  <a:moveTo>
                    <a:pt x="0" y="0"/>
                  </a:moveTo>
                  <a:lnTo>
                    <a:pt x="1281711" y="0"/>
                  </a:lnTo>
                  <a:lnTo>
                    <a:pt x="1281711" y="2709333"/>
                  </a:lnTo>
                  <a:lnTo>
                    <a:pt x="0" y="2709333"/>
                  </a:lnTo>
                  <a:close/>
                </a:path>
              </a:pathLst>
            </a:custGeom>
            <a:solidFill>
              <a:srgbClr val="1B2C51"/>
            </a:solidFill>
          </p:spPr>
          <p:txBody>
            <a:bodyPr/>
            <a:lstStyle/>
            <a:p>
              <a:endParaRPr lang="en-US"/>
            </a:p>
          </p:txBody>
        </p:sp>
        <p:sp>
          <p:nvSpPr>
            <p:cNvPr id="9" name="TextBox 9"/>
            <p:cNvSpPr txBox="1"/>
            <p:nvPr/>
          </p:nvSpPr>
          <p:spPr>
            <a:xfrm>
              <a:off x="0" y="0"/>
              <a:ext cx="1281711" cy="2709333"/>
            </a:xfrm>
            <a:prstGeom prst="rect">
              <a:avLst/>
            </a:prstGeom>
          </p:spPr>
          <p:txBody>
            <a:bodyPr lIns="50800" tIns="50800" rIns="50800" bIns="50800" rtlCol="0" anchor="ctr"/>
            <a:lstStyle/>
            <a:p>
              <a:pPr algn="ctr">
                <a:lnSpc>
                  <a:spcPts val="2759"/>
                </a:lnSpc>
              </a:pPr>
              <a:endParaRPr/>
            </a:p>
          </p:txBody>
        </p:sp>
      </p:grpSp>
      <p:sp>
        <p:nvSpPr>
          <p:cNvPr id="11" name="Freeform 11"/>
          <p:cNvSpPr/>
          <p:nvPr/>
        </p:nvSpPr>
        <p:spPr>
          <a:xfrm>
            <a:off x="362889" y="9543199"/>
            <a:ext cx="665811" cy="582777"/>
          </a:xfrm>
          <a:custGeom>
            <a:avLst/>
            <a:gdLst/>
            <a:ahLst/>
            <a:cxnLst/>
            <a:rect l="l" t="t" r="r" b="b"/>
            <a:pathLst>
              <a:path w="665811" h="582777">
                <a:moveTo>
                  <a:pt x="0" y="0"/>
                </a:moveTo>
                <a:lnTo>
                  <a:pt x="665811" y="0"/>
                </a:lnTo>
                <a:lnTo>
                  <a:pt x="665811" y="582777"/>
                </a:lnTo>
                <a:lnTo>
                  <a:pt x="0" y="582777"/>
                </a:lnTo>
                <a:lnTo>
                  <a:pt x="0" y="0"/>
                </a:lnTo>
                <a:close/>
              </a:path>
            </a:pathLst>
          </a:custGeom>
          <a:blipFill>
            <a:blip r:embed="rId5"/>
            <a:stretch>
              <a:fillRect/>
            </a:stretch>
          </a:blipFill>
        </p:spPr>
        <p:txBody>
          <a:bodyPr/>
          <a:lstStyle/>
          <a:p>
            <a:endParaRPr lang="en-US"/>
          </a:p>
        </p:txBody>
      </p:sp>
      <p:sp>
        <p:nvSpPr>
          <p:cNvPr id="12" name="Freeform 12"/>
          <p:cNvSpPr/>
          <p:nvPr/>
        </p:nvSpPr>
        <p:spPr>
          <a:xfrm rot="-1111595">
            <a:off x="10227031" y="1164439"/>
            <a:ext cx="9394467" cy="9747826"/>
          </a:xfrm>
          <a:custGeom>
            <a:avLst/>
            <a:gdLst/>
            <a:ahLst/>
            <a:cxnLst/>
            <a:rect l="l" t="t" r="r" b="b"/>
            <a:pathLst>
              <a:path w="9394467" h="9747826">
                <a:moveTo>
                  <a:pt x="0" y="0"/>
                </a:moveTo>
                <a:lnTo>
                  <a:pt x="9394467" y="0"/>
                </a:lnTo>
                <a:lnTo>
                  <a:pt x="9394467" y="9747825"/>
                </a:lnTo>
                <a:lnTo>
                  <a:pt x="0" y="9747825"/>
                </a:lnTo>
                <a:lnTo>
                  <a:pt x="0" y="0"/>
                </a:lnTo>
                <a:close/>
              </a:path>
            </a:pathLst>
          </a:custGeom>
          <a:blipFill>
            <a:blip r:embed="rId4">
              <a:alphaModFix amt="25000"/>
            </a:blip>
            <a:stretch>
              <a:fillRect/>
            </a:stretch>
          </a:blipFill>
        </p:spPr>
        <p:txBody>
          <a:bodyPr/>
          <a:lstStyle/>
          <a:p>
            <a:endParaRPr lang="en-US"/>
          </a:p>
        </p:txBody>
      </p:sp>
      <p:sp>
        <p:nvSpPr>
          <p:cNvPr id="13" name="Freeform 11">
            <a:extLst>
              <a:ext uri="{FF2B5EF4-FFF2-40B4-BE49-F238E27FC236}">
                <a16:creationId xmlns:a16="http://schemas.microsoft.com/office/drawing/2014/main" id="{EE69FB73-06BF-AB6C-BE3F-5C7AF9A93336}"/>
              </a:ext>
            </a:extLst>
          </p:cNvPr>
          <p:cNvSpPr/>
          <p:nvPr/>
        </p:nvSpPr>
        <p:spPr>
          <a:xfrm flipV="1">
            <a:off x="0" y="9182100"/>
            <a:ext cx="13421505" cy="46351"/>
          </a:xfrm>
          <a:custGeom>
            <a:avLst/>
            <a:gdLst/>
            <a:ahLst/>
            <a:cxnLst/>
            <a:rect l="l" t="t" r="r" b="b"/>
            <a:pathLst>
              <a:path w="18288000" h="53662">
                <a:moveTo>
                  <a:pt x="0" y="0"/>
                </a:moveTo>
                <a:lnTo>
                  <a:pt x="18288000" y="0"/>
                </a:lnTo>
                <a:lnTo>
                  <a:pt x="18288000" y="53661"/>
                </a:lnTo>
                <a:lnTo>
                  <a:pt x="0" y="53661"/>
                </a:lnTo>
                <a:lnTo>
                  <a:pt x="0" y="0"/>
                </a:lnTo>
                <a:close/>
              </a:path>
            </a:pathLst>
          </a:custGeom>
          <a:blipFill>
            <a:blip r:embed="rId6"/>
            <a:stretch>
              <a:fillRect t="-184406" b="-13793"/>
            </a:stretch>
          </a:blipFill>
        </p:spPr>
        <p:txBody>
          <a:bodyPr/>
          <a:lstStyle/>
          <a:p>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E3EEF4"/>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1B2C51"/>
            </a:solidFill>
          </p:spPr>
          <p:txBody>
            <a:bodyPr/>
            <a:lstStyle/>
            <a:p>
              <a:endParaRPr lang="en-US"/>
            </a:p>
          </p:txBody>
        </p:sp>
        <p:sp>
          <p:nvSpPr>
            <p:cNvPr id="4" name="TextBox 4"/>
            <p:cNvSpPr txBox="1"/>
            <p:nvPr/>
          </p:nvSpPr>
          <p:spPr>
            <a:xfrm>
              <a:off x="0" y="0"/>
              <a:ext cx="4816593" cy="2709333"/>
            </a:xfrm>
            <a:prstGeom prst="rect">
              <a:avLst/>
            </a:prstGeom>
          </p:spPr>
          <p:txBody>
            <a:bodyPr lIns="50800" tIns="50800" rIns="50800" bIns="50800" rtlCol="0" anchor="ctr"/>
            <a:lstStyle/>
            <a:p>
              <a:pPr algn="ctr">
                <a:lnSpc>
                  <a:spcPts val="2759"/>
                </a:lnSpc>
              </a:pPr>
              <a:endParaRPr/>
            </a:p>
          </p:txBody>
        </p:sp>
      </p:grpSp>
      <p:grpSp>
        <p:nvGrpSpPr>
          <p:cNvPr id="5" name="Group 5"/>
          <p:cNvGrpSpPr/>
          <p:nvPr/>
        </p:nvGrpSpPr>
        <p:grpSpPr>
          <a:xfrm>
            <a:off x="0" y="0"/>
            <a:ext cx="21047570" cy="10287000"/>
            <a:chOff x="0" y="0"/>
            <a:chExt cx="28063427" cy="13716000"/>
          </a:xfrm>
        </p:grpSpPr>
        <p:sp>
          <p:nvSpPr>
            <p:cNvPr id="6" name="Freeform 6"/>
            <p:cNvSpPr/>
            <p:nvPr/>
          </p:nvSpPr>
          <p:spPr>
            <a:xfrm>
              <a:off x="0" y="0"/>
              <a:ext cx="14031714" cy="13716000"/>
            </a:xfrm>
            <a:custGeom>
              <a:avLst/>
              <a:gdLst/>
              <a:ahLst/>
              <a:cxnLst/>
              <a:rect l="l" t="t" r="r" b="b"/>
              <a:pathLst>
                <a:path w="14031714" h="13716000">
                  <a:moveTo>
                    <a:pt x="0" y="0"/>
                  </a:moveTo>
                  <a:lnTo>
                    <a:pt x="14031714" y="0"/>
                  </a:lnTo>
                  <a:lnTo>
                    <a:pt x="14031714" y="13716000"/>
                  </a:lnTo>
                  <a:lnTo>
                    <a:pt x="0" y="13716000"/>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4031714" y="0"/>
              <a:ext cx="14031714" cy="13716000"/>
            </a:xfrm>
            <a:custGeom>
              <a:avLst/>
              <a:gdLst/>
              <a:ahLst/>
              <a:cxnLst/>
              <a:rect l="l" t="t" r="r" b="b"/>
              <a:pathLst>
                <a:path w="14031714" h="13716000">
                  <a:moveTo>
                    <a:pt x="0" y="0"/>
                  </a:moveTo>
                  <a:lnTo>
                    <a:pt x="14031713" y="0"/>
                  </a:lnTo>
                  <a:lnTo>
                    <a:pt x="14031713" y="13716000"/>
                  </a:lnTo>
                  <a:lnTo>
                    <a:pt x="0" y="13716000"/>
                  </a:lnTo>
                  <a:lnTo>
                    <a:pt x="0" y="0"/>
                  </a:lnTo>
                  <a:close/>
                </a:path>
              </a:pathLst>
            </a:custGeom>
            <a:blipFill>
              <a:blip r:embed="rId2">
                <a:alphaModFix amt="12000"/>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8" name="Freeform 8"/>
          <p:cNvSpPr/>
          <p:nvPr/>
        </p:nvSpPr>
        <p:spPr>
          <a:xfrm>
            <a:off x="6465830" y="3395300"/>
            <a:ext cx="5356340" cy="3496400"/>
          </a:xfrm>
          <a:custGeom>
            <a:avLst/>
            <a:gdLst/>
            <a:ahLst/>
            <a:cxnLst/>
            <a:rect l="l" t="t" r="r" b="b"/>
            <a:pathLst>
              <a:path w="5356340" h="3496400">
                <a:moveTo>
                  <a:pt x="0" y="0"/>
                </a:moveTo>
                <a:lnTo>
                  <a:pt x="5356340" y="0"/>
                </a:lnTo>
                <a:lnTo>
                  <a:pt x="5356340" y="3496400"/>
                </a:lnTo>
                <a:lnTo>
                  <a:pt x="0" y="3496400"/>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B2C51"/>
        </a:solidFill>
        <a:effectLst/>
      </p:bgPr>
    </p:bg>
    <p:spTree>
      <p:nvGrpSpPr>
        <p:cNvPr id="1" name=""/>
        <p:cNvGrpSpPr/>
        <p:nvPr/>
      </p:nvGrpSpPr>
      <p:grpSpPr>
        <a:xfrm>
          <a:off x="0" y="0"/>
          <a:ext cx="0" cy="0"/>
          <a:chOff x="0" y="0"/>
          <a:chExt cx="0" cy="0"/>
        </a:xfrm>
      </p:grpSpPr>
      <p:sp>
        <p:nvSpPr>
          <p:cNvPr id="2" name="Freeform 2"/>
          <p:cNvSpPr/>
          <p:nvPr/>
        </p:nvSpPr>
        <p:spPr>
          <a:xfrm>
            <a:off x="3818912" y="4848868"/>
            <a:ext cx="5702890" cy="6225020"/>
          </a:xfrm>
          <a:custGeom>
            <a:avLst/>
            <a:gdLst/>
            <a:ahLst/>
            <a:cxnLst/>
            <a:rect l="l" t="t" r="r" b="b"/>
            <a:pathLst>
              <a:path w="5702890" h="6225020">
                <a:moveTo>
                  <a:pt x="0" y="0"/>
                </a:moveTo>
                <a:lnTo>
                  <a:pt x="5702890" y="0"/>
                </a:lnTo>
                <a:lnTo>
                  <a:pt x="5702890" y="6225020"/>
                </a:lnTo>
                <a:lnTo>
                  <a:pt x="0" y="6225020"/>
                </a:lnTo>
                <a:lnTo>
                  <a:pt x="0" y="0"/>
                </a:lnTo>
                <a:close/>
              </a:path>
            </a:pathLst>
          </a:custGeom>
          <a:blipFill>
            <a:blip r:embed="rId2">
              <a:alphaModFix amt="44999"/>
            </a:blip>
            <a:stretch>
              <a:fillRect r="-5198"/>
            </a:stretch>
          </a:blipFill>
        </p:spPr>
        <p:txBody>
          <a:bodyPr/>
          <a:lstStyle/>
          <a:p>
            <a:endParaRPr lang="en-US"/>
          </a:p>
        </p:txBody>
      </p:sp>
      <p:sp>
        <p:nvSpPr>
          <p:cNvPr id="3" name="AutoShape 3"/>
          <p:cNvSpPr/>
          <p:nvPr/>
        </p:nvSpPr>
        <p:spPr>
          <a:xfrm>
            <a:off x="9144000" y="0"/>
            <a:ext cx="9144000" cy="10287000"/>
          </a:xfrm>
          <a:prstGeom prst="rect">
            <a:avLst/>
          </a:prstGeom>
          <a:solidFill>
            <a:srgbClr val="FFFFFF"/>
          </a:solidFill>
        </p:spPr>
        <p:txBody>
          <a:bodyPr/>
          <a:lstStyle/>
          <a:p>
            <a:endParaRPr lang="en-US"/>
          </a:p>
        </p:txBody>
      </p:sp>
      <p:sp>
        <p:nvSpPr>
          <p:cNvPr id="4" name="Freeform 4"/>
          <p:cNvSpPr/>
          <p:nvPr/>
        </p:nvSpPr>
        <p:spPr>
          <a:xfrm rot="1664722">
            <a:off x="14743646" y="-110803"/>
            <a:ext cx="4349142" cy="2609485"/>
          </a:xfrm>
          <a:custGeom>
            <a:avLst/>
            <a:gdLst/>
            <a:ahLst/>
            <a:cxnLst/>
            <a:rect l="l" t="t" r="r" b="b"/>
            <a:pathLst>
              <a:path w="4349142" h="2609485">
                <a:moveTo>
                  <a:pt x="0" y="0"/>
                </a:moveTo>
                <a:lnTo>
                  <a:pt x="4349143" y="0"/>
                </a:lnTo>
                <a:lnTo>
                  <a:pt x="4349143" y="2609486"/>
                </a:lnTo>
                <a:lnTo>
                  <a:pt x="0" y="2609486"/>
                </a:lnTo>
                <a:lnTo>
                  <a:pt x="0" y="0"/>
                </a:lnTo>
                <a:close/>
              </a:path>
            </a:pathLst>
          </a:custGeom>
          <a:blipFill>
            <a:blip r:embed="rId3"/>
            <a:stretch>
              <a:fillRect/>
            </a:stretch>
          </a:blipFill>
        </p:spPr>
        <p:txBody>
          <a:bodyPr/>
          <a:lstStyle/>
          <a:p>
            <a:endParaRPr lang="en-US"/>
          </a:p>
        </p:txBody>
      </p:sp>
      <p:sp>
        <p:nvSpPr>
          <p:cNvPr id="5" name="Freeform 5"/>
          <p:cNvSpPr/>
          <p:nvPr/>
        </p:nvSpPr>
        <p:spPr>
          <a:xfrm>
            <a:off x="9780975" y="1472282"/>
            <a:ext cx="6091013" cy="3476953"/>
          </a:xfrm>
          <a:custGeom>
            <a:avLst/>
            <a:gdLst/>
            <a:ahLst/>
            <a:cxnLst/>
            <a:rect l="l" t="t" r="r" b="b"/>
            <a:pathLst>
              <a:path w="6091013" h="3476953">
                <a:moveTo>
                  <a:pt x="0" y="0"/>
                </a:moveTo>
                <a:lnTo>
                  <a:pt x="6091013" y="0"/>
                </a:lnTo>
                <a:lnTo>
                  <a:pt x="6091013" y="3476953"/>
                </a:lnTo>
                <a:lnTo>
                  <a:pt x="0" y="3476953"/>
                </a:lnTo>
                <a:lnTo>
                  <a:pt x="0" y="0"/>
                </a:lnTo>
                <a:close/>
              </a:path>
            </a:pathLst>
          </a:custGeom>
          <a:blipFill>
            <a:blip r:embed="rId4"/>
            <a:stretch>
              <a:fillRect/>
            </a:stretch>
          </a:blipFill>
        </p:spPr>
        <p:txBody>
          <a:bodyPr/>
          <a:lstStyle/>
          <a:p>
            <a:endParaRPr lang="en-US"/>
          </a:p>
        </p:txBody>
      </p:sp>
      <p:sp>
        <p:nvSpPr>
          <p:cNvPr id="6" name="Freeform 6"/>
          <p:cNvSpPr/>
          <p:nvPr/>
        </p:nvSpPr>
        <p:spPr>
          <a:xfrm>
            <a:off x="10993903" y="4949235"/>
            <a:ext cx="6657121" cy="4438081"/>
          </a:xfrm>
          <a:custGeom>
            <a:avLst/>
            <a:gdLst/>
            <a:ahLst/>
            <a:cxnLst/>
            <a:rect l="l" t="t" r="r" b="b"/>
            <a:pathLst>
              <a:path w="6657121" h="4438081">
                <a:moveTo>
                  <a:pt x="0" y="0"/>
                </a:moveTo>
                <a:lnTo>
                  <a:pt x="6657122" y="0"/>
                </a:lnTo>
                <a:lnTo>
                  <a:pt x="6657122" y="4438081"/>
                </a:lnTo>
                <a:lnTo>
                  <a:pt x="0" y="4438081"/>
                </a:lnTo>
                <a:lnTo>
                  <a:pt x="0" y="0"/>
                </a:lnTo>
                <a:close/>
              </a:path>
            </a:pathLst>
          </a:custGeom>
          <a:blipFill>
            <a:blip r:embed="rId5"/>
            <a:stretch>
              <a:fillRect/>
            </a:stretch>
          </a:blipFill>
        </p:spPr>
        <p:txBody>
          <a:bodyPr/>
          <a:lstStyle/>
          <a:p>
            <a:endParaRPr lang="en-US"/>
          </a:p>
        </p:txBody>
      </p:sp>
      <p:sp>
        <p:nvSpPr>
          <p:cNvPr id="7" name="Freeform 7"/>
          <p:cNvSpPr/>
          <p:nvPr/>
        </p:nvSpPr>
        <p:spPr>
          <a:xfrm>
            <a:off x="226901" y="9543199"/>
            <a:ext cx="937787" cy="612149"/>
          </a:xfrm>
          <a:custGeom>
            <a:avLst/>
            <a:gdLst/>
            <a:ahLst/>
            <a:cxnLst/>
            <a:rect l="l" t="t" r="r" b="b"/>
            <a:pathLst>
              <a:path w="937787" h="612149">
                <a:moveTo>
                  <a:pt x="0" y="0"/>
                </a:moveTo>
                <a:lnTo>
                  <a:pt x="937787" y="0"/>
                </a:lnTo>
                <a:lnTo>
                  <a:pt x="937787" y="612149"/>
                </a:lnTo>
                <a:lnTo>
                  <a:pt x="0" y="612149"/>
                </a:lnTo>
                <a:lnTo>
                  <a:pt x="0" y="0"/>
                </a:lnTo>
                <a:close/>
              </a:path>
            </a:pathLst>
          </a:custGeom>
          <a:blipFill>
            <a:blip r:embed="rId6"/>
            <a:stretch>
              <a:fillRect/>
            </a:stretch>
          </a:blipFill>
        </p:spPr>
        <p:txBody>
          <a:bodyPr/>
          <a:lstStyle/>
          <a:p>
            <a:endParaRPr lang="en-US"/>
          </a:p>
        </p:txBody>
      </p:sp>
      <p:sp>
        <p:nvSpPr>
          <p:cNvPr id="8" name="Freeform 8"/>
          <p:cNvSpPr/>
          <p:nvPr/>
        </p:nvSpPr>
        <p:spPr>
          <a:xfrm>
            <a:off x="14871600" y="1832774"/>
            <a:ext cx="1261117" cy="1130276"/>
          </a:xfrm>
          <a:custGeom>
            <a:avLst/>
            <a:gdLst/>
            <a:ahLst/>
            <a:cxnLst/>
            <a:rect l="l" t="t" r="r" b="b"/>
            <a:pathLst>
              <a:path w="1261117" h="1130276">
                <a:moveTo>
                  <a:pt x="0" y="0"/>
                </a:moveTo>
                <a:lnTo>
                  <a:pt x="1261118" y="0"/>
                </a:lnTo>
                <a:lnTo>
                  <a:pt x="1261118" y="1130276"/>
                </a:lnTo>
                <a:lnTo>
                  <a:pt x="0" y="11302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9" name="Group 9"/>
          <p:cNvGrpSpPr/>
          <p:nvPr/>
        </p:nvGrpSpPr>
        <p:grpSpPr>
          <a:xfrm>
            <a:off x="1164688" y="2963050"/>
            <a:ext cx="6200275" cy="3496965"/>
            <a:chOff x="0" y="0"/>
            <a:chExt cx="9495110" cy="4662619"/>
          </a:xfrm>
        </p:grpSpPr>
        <p:sp>
          <p:nvSpPr>
            <p:cNvPr id="10" name="TextBox 10"/>
            <p:cNvSpPr txBox="1"/>
            <p:nvPr/>
          </p:nvSpPr>
          <p:spPr>
            <a:xfrm>
              <a:off x="0" y="0"/>
              <a:ext cx="9495110" cy="2769989"/>
            </a:xfrm>
            <a:prstGeom prst="rect">
              <a:avLst/>
            </a:prstGeom>
          </p:spPr>
          <p:txBody>
            <a:bodyPr lIns="0" tIns="0" rIns="0" bIns="0" rtlCol="0" anchor="t">
              <a:spAutoFit/>
            </a:bodyPr>
            <a:lstStyle/>
            <a:p>
              <a:pPr>
                <a:lnSpc>
                  <a:spcPts val="2760"/>
                </a:lnSpc>
              </a:pPr>
              <a:r>
                <a:rPr lang="en-US" sz="2000" b="1" dirty="0">
                  <a:solidFill>
                    <a:schemeClr val="accent6"/>
                  </a:solidFill>
                  <a:effectLst>
                    <a:outerShdw blurRad="38100" dist="38100" dir="2700000" algn="tl">
                      <a:srgbClr val="000000">
                        <a:alpha val="43137"/>
                      </a:srgbClr>
                    </a:outerShdw>
                  </a:effectLst>
                  <a:latin typeface="Lucida Sans" panose="020B0602030504020204" pitchFamily="34" charset="77"/>
                </a:rPr>
                <a:t>SEASONAL PRODUCT</a:t>
              </a:r>
            </a:p>
            <a:p>
              <a:pPr>
                <a:lnSpc>
                  <a:spcPts val="8639"/>
                </a:lnSpc>
              </a:pPr>
              <a:r>
                <a:rPr lang="en-US" sz="7199" b="1" dirty="0">
                  <a:solidFill>
                    <a:srgbClr val="F8F8F8"/>
                  </a:solidFill>
                  <a:effectLst>
                    <a:outerShdw blurRad="38100" dist="38100" dir="2700000" algn="tl">
                      <a:srgbClr val="000000">
                        <a:alpha val="43137"/>
                      </a:srgbClr>
                    </a:outerShdw>
                  </a:effectLst>
                  <a:latin typeface="Bodoni MT" panose="02070603080606020203" pitchFamily="18" charset="77"/>
                </a:rPr>
                <a:t>M&amp;Ms</a:t>
              </a:r>
            </a:p>
            <a:p>
              <a:pPr>
                <a:lnSpc>
                  <a:spcPts val="4800"/>
                </a:lnSpc>
              </a:pPr>
              <a:r>
                <a:rPr lang="en-US" sz="3600" b="1" dirty="0">
                  <a:solidFill>
                    <a:srgbClr val="F8F8F8"/>
                  </a:solidFill>
                  <a:effectLst>
                    <a:outerShdw blurRad="38100" dist="38100" dir="2700000" algn="tl">
                      <a:srgbClr val="000000">
                        <a:alpha val="43137"/>
                      </a:srgbClr>
                    </a:outerShdw>
                  </a:effectLst>
                  <a:latin typeface="Bodoni MT" panose="02070603080606020203" pitchFamily="18" charset="77"/>
                </a:rPr>
                <a:t>Limited Edition Holiday Flavors</a:t>
              </a:r>
            </a:p>
          </p:txBody>
        </p:sp>
        <p:sp>
          <p:nvSpPr>
            <p:cNvPr id="11" name="TextBox 11"/>
            <p:cNvSpPr txBox="1"/>
            <p:nvPr/>
          </p:nvSpPr>
          <p:spPr>
            <a:xfrm>
              <a:off x="0" y="3300109"/>
              <a:ext cx="9495110" cy="1362510"/>
            </a:xfrm>
            <a:prstGeom prst="rect">
              <a:avLst/>
            </a:prstGeom>
          </p:spPr>
          <p:txBody>
            <a:bodyPr lIns="0" tIns="0" rIns="0" bIns="0" rtlCol="0" anchor="t">
              <a:spAutoFit/>
            </a:bodyPr>
            <a:lstStyle/>
            <a:p>
              <a:pPr>
                <a:lnSpc>
                  <a:spcPct val="114000"/>
                </a:lnSpc>
              </a:pPr>
              <a:r>
                <a:rPr lang="en-US" sz="2000" dirty="0">
                  <a:solidFill>
                    <a:srgbClr val="F8F8F8"/>
                  </a:solidFill>
                  <a:latin typeface="Lucida Sans" panose="020B0602030504020204" pitchFamily="34" charset="77"/>
                </a:rPr>
                <a:t>For the 2023 holiday season Mars released a new limited-edition M&amp;M flavor, Toasty Vanilla in addition to its perennial favorite flavor, Mint. </a:t>
              </a:r>
            </a:p>
          </p:txBody>
        </p:sp>
      </p:grpSp>
      <p:sp>
        <p:nvSpPr>
          <p:cNvPr id="12" name="Freeform 12"/>
          <p:cNvSpPr/>
          <p:nvPr/>
        </p:nvSpPr>
        <p:spPr>
          <a:xfrm>
            <a:off x="10363345" y="5683951"/>
            <a:ext cx="1261117" cy="1130276"/>
          </a:xfrm>
          <a:custGeom>
            <a:avLst/>
            <a:gdLst/>
            <a:ahLst/>
            <a:cxnLst/>
            <a:rect l="l" t="t" r="r" b="b"/>
            <a:pathLst>
              <a:path w="1261117" h="1130276">
                <a:moveTo>
                  <a:pt x="0" y="0"/>
                </a:moveTo>
                <a:lnTo>
                  <a:pt x="1261117" y="0"/>
                </a:lnTo>
                <a:lnTo>
                  <a:pt x="1261117" y="1130276"/>
                </a:lnTo>
                <a:lnTo>
                  <a:pt x="0" y="11302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EFD47BA7-A42A-5B9D-DF6F-D7B09D8DA35A}"/>
              </a:ext>
            </a:extLst>
          </p:cNvPr>
          <p:cNvSpPr txBox="1"/>
          <p:nvPr/>
        </p:nvSpPr>
        <p:spPr>
          <a:xfrm>
            <a:off x="9144000" y="9849273"/>
            <a:ext cx="9637776" cy="337015"/>
          </a:xfrm>
          <a:prstGeom prst="rect">
            <a:avLst/>
          </a:prstGeom>
          <a:noFill/>
        </p:spPr>
        <p:txBody>
          <a:bodyPr wrap="square">
            <a:spAutoFit/>
          </a:bodyPr>
          <a:lstStyle/>
          <a:p>
            <a:pPr>
              <a:lnSpc>
                <a:spcPts val="2240"/>
              </a:lnSpc>
            </a:pPr>
            <a:r>
              <a:rPr lang="en-US" sz="1000" dirty="0">
                <a:solidFill>
                  <a:schemeClr val="tx2"/>
                </a:solidFill>
                <a:latin typeface="Canva Sans Italics"/>
              </a:rPr>
              <a:t>Images via M&amp;Ms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2889" y="9543199"/>
            <a:ext cx="665811" cy="582777"/>
          </a:xfrm>
          <a:custGeom>
            <a:avLst/>
            <a:gdLst/>
            <a:ahLst/>
            <a:cxnLst/>
            <a:rect l="l" t="t" r="r" b="b"/>
            <a:pathLst>
              <a:path w="665811" h="582777">
                <a:moveTo>
                  <a:pt x="0" y="0"/>
                </a:moveTo>
                <a:lnTo>
                  <a:pt x="665811" y="0"/>
                </a:lnTo>
                <a:lnTo>
                  <a:pt x="665811" y="582777"/>
                </a:lnTo>
                <a:lnTo>
                  <a:pt x="0" y="582777"/>
                </a:lnTo>
                <a:lnTo>
                  <a:pt x="0" y="0"/>
                </a:lnTo>
                <a:close/>
              </a:path>
            </a:pathLst>
          </a:custGeom>
          <a:blipFill>
            <a:blip r:embed="rId2"/>
            <a:stretch>
              <a:fillRect/>
            </a:stretch>
          </a:blipFill>
        </p:spPr>
        <p:txBody>
          <a:bodyPr/>
          <a:lstStyle/>
          <a:p>
            <a:endParaRPr lang="en-US"/>
          </a:p>
        </p:txBody>
      </p:sp>
      <p:sp>
        <p:nvSpPr>
          <p:cNvPr id="3" name="Freeform 3"/>
          <p:cNvSpPr/>
          <p:nvPr/>
        </p:nvSpPr>
        <p:spPr>
          <a:xfrm>
            <a:off x="0" y="9228451"/>
            <a:ext cx="18288000" cy="53662"/>
          </a:xfrm>
          <a:custGeom>
            <a:avLst/>
            <a:gdLst/>
            <a:ahLst/>
            <a:cxnLst/>
            <a:rect l="l" t="t" r="r" b="b"/>
            <a:pathLst>
              <a:path w="18288000" h="53662">
                <a:moveTo>
                  <a:pt x="0" y="0"/>
                </a:moveTo>
                <a:lnTo>
                  <a:pt x="18288000" y="0"/>
                </a:lnTo>
                <a:lnTo>
                  <a:pt x="18288000" y="53661"/>
                </a:lnTo>
                <a:lnTo>
                  <a:pt x="0" y="53661"/>
                </a:lnTo>
                <a:lnTo>
                  <a:pt x="0" y="0"/>
                </a:lnTo>
                <a:close/>
              </a:path>
            </a:pathLst>
          </a:custGeom>
          <a:blipFill>
            <a:blip r:embed="rId3"/>
            <a:stretch>
              <a:fillRect t="-184406" b="-13793"/>
            </a:stretch>
          </a:blipFill>
        </p:spPr>
        <p:txBody>
          <a:bodyPr/>
          <a:lstStyle/>
          <a:p>
            <a:endParaRPr lang="en-US"/>
          </a:p>
        </p:txBody>
      </p:sp>
      <p:sp>
        <p:nvSpPr>
          <p:cNvPr id="4" name="Freeform 4"/>
          <p:cNvSpPr/>
          <p:nvPr/>
        </p:nvSpPr>
        <p:spPr>
          <a:xfrm>
            <a:off x="10400248" y="0"/>
            <a:ext cx="14183902" cy="10287000"/>
          </a:xfrm>
          <a:custGeom>
            <a:avLst/>
            <a:gdLst/>
            <a:ahLst/>
            <a:cxnLst/>
            <a:rect l="l" t="t" r="r" b="b"/>
            <a:pathLst>
              <a:path w="14183902" h="10287000">
                <a:moveTo>
                  <a:pt x="0" y="0"/>
                </a:moveTo>
                <a:lnTo>
                  <a:pt x="14183902" y="0"/>
                </a:lnTo>
                <a:lnTo>
                  <a:pt x="14183902" y="10287000"/>
                </a:lnTo>
                <a:lnTo>
                  <a:pt x="0" y="10287000"/>
                </a:lnTo>
                <a:lnTo>
                  <a:pt x="0" y="0"/>
                </a:lnTo>
                <a:close/>
              </a:path>
            </a:pathLst>
          </a:custGeom>
          <a:blipFill>
            <a:blip r:embed="rId4"/>
            <a:stretch>
              <a:fillRect l="-8856"/>
            </a:stretch>
          </a:blipFill>
        </p:spPr>
        <p:txBody>
          <a:bodyPr/>
          <a:lstStyle/>
          <a:p>
            <a:endParaRPr lang="en-US"/>
          </a:p>
        </p:txBody>
      </p:sp>
      <p:grpSp>
        <p:nvGrpSpPr>
          <p:cNvPr id="5" name="Group 5"/>
          <p:cNvGrpSpPr/>
          <p:nvPr/>
        </p:nvGrpSpPr>
        <p:grpSpPr>
          <a:xfrm>
            <a:off x="1028700" y="2850821"/>
            <a:ext cx="14770431" cy="4621739"/>
            <a:chOff x="0" y="47625"/>
            <a:chExt cx="19693908" cy="6162318"/>
          </a:xfrm>
        </p:grpSpPr>
        <p:sp>
          <p:nvSpPr>
            <p:cNvPr id="6" name="TextBox 6"/>
            <p:cNvSpPr txBox="1"/>
            <p:nvPr/>
          </p:nvSpPr>
          <p:spPr>
            <a:xfrm>
              <a:off x="0" y="47625"/>
              <a:ext cx="19693908" cy="1771015"/>
            </a:xfrm>
            <a:prstGeom prst="rect">
              <a:avLst/>
            </a:prstGeom>
          </p:spPr>
          <p:txBody>
            <a:bodyPr lIns="0" tIns="0" rIns="0" bIns="0" rtlCol="0" anchor="t">
              <a:spAutoFit/>
            </a:bodyPr>
            <a:lstStyle/>
            <a:p>
              <a:pPr>
                <a:lnSpc>
                  <a:spcPts val="10260"/>
                </a:lnSpc>
              </a:pPr>
              <a:r>
                <a:rPr lang="en-US" sz="9000" b="1" dirty="0">
                  <a:solidFill>
                    <a:srgbClr val="DB0000"/>
                  </a:solidFill>
                  <a:effectLst>
                    <a:outerShdw blurRad="38100" dist="38100" dir="2700000" algn="tl">
                      <a:srgbClr val="000000">
                        <a:alpha val="43137"/>
                      </a:srgbClr>
                    </a:outerShdw>
                  </a:effectLst>
                  <a:latin typeface="Bodoni MT" panose="02070603080606020203" pitchFamily="18" charset="77"/>
                </a:rPr>
                <a:t>Promotion</a:t>
              </a:r>
            </a:p>
          </p:txBody>
        </p:sp>
        <p:sp>
          <p:nvSpPr>
            <p:cNvPr id="7" name="TextBox 7"/>
            <p:cNvSpPr txBox="1"/>
            <p:nvPr/>
          </p:nvSpPr>
          <p:spPr>
            <a:xfrm>
              <a:off x="0" y="2284338"/>
              <a:ext cx="10820400" cy="3925605"/>
            </a:xfrm>
            <a:prstGeom prst="rect">
              <a:avLst/>
            </a:prstGeom>
          </p:spPr>
          <p:txBody>
            <a:bodyPr wrap="square" lIns="0" tIns="0" rIns="0" bIns="0" rtlCol="0" anchor="t">
              <a:spAutoFit/>
            </a:bodyPr>
            <a:lstStyle/>
            <a:p>
              <a:pPr>
                <a:lnSpc>
                  <a:spcPts val="3919"/>
                </a:lnSpc>
              </a:pPr>
              <a:r>
                <a:rPr lang="en-US" sz="2400" b="1" dirty="0">
                  <a:solidFill>
                    <a:srgbClr val="2C0B0D"/>
                  </a:solidFill>
                  <a:latin typeface="Lucida Sans" panose="020B0602030504020204" pitchFamily="34" charset="77"/>
                </a:rPr>
                <a:t>Promotion</a:t>
              </a:r>
              <a:r>
                <a:rPr lang="en-US" sz="2400" dirty="0">
                  <a:solidFill>
                    <a:srgbClr val="2C0B0D"/>
                  </a:solidFill>
                  <a:latin typeface="Lucida Sans" panose="020B0602030504020204" pitchFamily="34" charset="77"/>
                </a:rPr>
                <a:t> is any form of communication used to inform, persuade, or remind people about a company’s products or services. </a:t>
              </a:r>
            </a:p>
            <a:p>
              <a:pPr>
                <a:lnSpc>
                  <a:spcPts val="3919"/>
                </a:lnSpc>
              </a:pPr>
              <a:endParaRPr lang="en-US" sz="2400" dirty="0">
                <a:solidFill>
                  <a:srgbClr val="2C0B0D"/>
                </a:solidFill>
                <a:latin typeface="Lucida Sans" panose="020B0602030504020204" pitchFamily="34" charset="77"/>
              </a:endParaRPr>
            </a:p>
            <a:p>
              <a:pPr>
                <a:lnSpc>
                  <a:spcPts val="3919"/>
                </a:lnSpc>
              </a:pPr>
              <a:r>
                <a:rPr lang="en-US" sz="2400" dirty="0">
                  <a:solidFill>
                    <a:srgbClr val="2C0B0D"/>
                  </a:solidFill>
                  <a:latin typeface="Lucida Sans" panose="020B0602030504020204" pitchFamily="34" charset="77"/>
                </a:rPr>
                <a:t>Promotion helps create and maintain a consumer’s commitment and emotional involvement with a brand. </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3EEF4"/>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1B2C51"/>
            </a:solidFill>
          </p:spPr>
          <p:txBody>
            <a:bodyPr/>
            <a:lstStyle/>
            <a:p>
              <a:endParaRPr lang="en-US"/>
            </a:p>
          </p:txBody>
        </p:sp>
        <p:sp>
          <p:nvSpPr>
            <p:cNvPr id="4" name="TextBox 4"/>
            <p:cNvSpPr txBox="1"/>
            <p:nvPr/>
          </p:nvSpPr>
          <p:spPr>
            <a:xfrm>
              <a:off x="0" y="0"/>
              <a:ext cx="4816593" cy="2709333"/>
            </a:xfrm>
            <a:prstGeom prst="rect">
              <a:avLst/>
            </a:prstGeom>
          </p:spPr>
          <p:txBody>
            <a:bodyPr lIns="50800" tIns="50800" rIns="50800" bIns="50800" rtlCol="0" anchor="ctr"/>
            <a:lstStyle/>
            <a:p>
              <a:pPr algn="ctr">
                <a:lnSpc>
                  <a:spcPts val="2759"/>
                </a:lnSpc>
              </a:pPr>
              <a:endParaRPr/>
            </a:p>
          </p:txBody>
        </p:sp>
      </p:grpSp>
      <p:sp>
        <p:nvSpPr>
          <p:cNvPr id="5" name="Freeform 5"/>
          <p:cNvSpPr/>
          <p:nvPr/>
        </p:nvSpPr>
        <p:spPr>
          <a:xfrm rot="5400000">
            <a:off x="13960944" y="5861812"/>
            <a:ext cx="4745258" cy="4662216"/>
          </a:xfrm>
          <a:custGeom>
            <a:avLst/>
            <a:gdLst/>
            <a:ahLst/>
            <a:cxnLst/>
            <a:rect l="l" t="t" r="r" b="b"/>
            <a:pathLst>
              <a:path w="4745258" h="4662216">
                <a:moveTo>
                  <a:pt x="0" y="0"/>
                </a:moveTo>
                <a:lnTo>
                  <a:pt x="4745258" y="0"/>
                </a:lnTo>
                <a:lnTo>
                  <a:pt x="4745258" y="4662216"/>
                </a:lnTo>
                <a:lnTo>
                  <a:pt x="0" y="4662216"/>
                </a:lnTo>
                <a:lnTo>
                  <a:pt x="0" y="0"/>
                </a:lnTo>
                <a:close/>
              </a:path>
            </a:pathLst>
          </a:custGeom>
          <a:blipFill>
            <a:blip r:embed="rId2">
              <a:alphaModFix amt="29000"/>
            </a:blip>
            <a:stretch>
              <a:fillRect/>
            </a:stretch>
          </a:blipFill>
        </p:spPr>
        <p:txBody>
          <a:bodyPr/>
          <a:lstStyle/>
          <a:p>
            <a:endParaRPr lang="en-US"/>
          </a:p>
        </p:txBody>
      </p:sp>
      <p:sp>
        <p:nvSpPr>
          <p:cNvPr id="6" name="TextBox 6"/>
          <p:cNvSpPr txBox="1"/>
          <p:nvPr/>
        </p:nvSpPr>
        <p:spPr>
          <a:xfrm>
            <a:off x="9448801" y="3086100"/>
            <a:ext cx="8001000" cy="3444341"/>
          </a:xfrm>
          <a:prstGeom prst="rect">
            <a:avLst/>
          </a:prstGeom>
        </p:spPr>
        <p:txBody>
          <a:bodyPr wrap="square" lIns="0" tIns="0" rIns="0" bIns="0" rtlCol="0" anchor="t">
            <a:spAutoFit/>
          </a:bodyPr>
          <a:lstStyle/>
          <a:p>
            <a:pPr>
              <a:lnSpc>
                <a:spcPts val="3919"/>
              </a:lnSpc>
            </a:pPr>
            <a:r>
              <a:rPr lang="en-US" sz="2400" b="1" dirty="0">
                <a:solidFill>
                  <a:srgbClr val="C7EBFF"/>
                </a:solidFill>
                <a:latin typeface="Lucida Sans" panose="020B0602030504020204" pitchFamily="34" charset="77"/>
              </a:rPr>
              <a:t>Examples of Holiday promotional strategies:</a:t>
            </a:r>
          </a:p>
          <a:p>
            <a:pPr>
              <a:lnSpc>
                <a:spcPts val="3919"/>
              </a:lnSpc>
            </a:pPr>
            <a:endParaRPr lang="en-US" sz="2400" b="1" dirty="0">
              <a:solidFill>
                <a:srgbClr val="C7EBFF"/>
              </a:solidFill>
              <a:latin typeface="Lucida Sans" panose="020B0602030504020204" pitchFamily="34" charset="77"/>
            </a:endParaRPr>
          </a:p>
          <a:p>
            <a:pPr marL="604519" lvl="1" indent="-302260">
              <a:lnSpc>
                <a:spcPts val="3919"/>
              </a:lnSpc>
              <a:buFont typeface="Arial"/>
              <a:buChar char="•"/>
            </a:pPr>
            <a:r>
              <a:rPr lang="en-US" sz="2400" dirty="0">
                <a:solidFill>
                  <a:srgbClr val="C7EBFF"/>
                </a:solidFill>
                <a:latin typeface="Lucida Sans" panose="020B0602030504020204" pitchFamily="34" charset="77"/>
              </a:rPr>
              <a:t>Black Friday/Cyber Monday promotions and sales</a:t>
            </a:r>
          </a:p>
          <a:p>
            <a:pPr marL="604519" lvl="1" indent="-302260">
              <a:lnSpc>
                <a:spcPts val="3919"/>
              </a:lnSpc>
              <a:buFont typeface="Arial"/>
              <a:buChar char="•"/>
            </a:pPr>
            <a:r>
              <a:rPr lang="en-US" sz="2400" dirty="0">
                <a:solidFill>
                  <a:srgbClr val="C7EBFF"/>
                </a:solidFill>
                <a:latin typeface="Lucida Sans" panose="020B0602030504020204" pitchFamily="34" charset="77"/>
              </a:rPr>
              <a:t>Limited-edition product offerings</a:t>
            </a:r>
          </a:p>
          <a:p>
            <a:pPr marL="604519" lvl="1" indent="-302260">
              <a:lnSpc>
                <a:spcPts val="3919"/>
              </a:lnSpc>
              <a:buFont typeface="Arial"/>
              <a:buChar char="•"/>
            </a:pPr>
            <a:r>
              <a:rPr lang="en-US" sz="2400" dirty="0">
                <a:solidFill>
                  <a:srgbClr val="C7EBFF"/>
                </a:solidFill>
                <a:latin typeface="Lucida Sans" panose="020B0602030504020204" pitchFamily="34" charset="77"/>
              </a:rPr>
              <a:t>Holiday-themed branded merchandise collections</a:t>
            </a:r>
          </a:p>
          <a:p>
            <a:pPr marL="604519" lvl="1" indent="-302260">
              <a:lnSpc>
                <a:spcPts val="3919"/>
              </a:lnSpc>
              <a:buFont typeface="Arial"/>
              <a:buChar char="•"/>
            </a:pPr>
            <a:r>
              <a:rPr lang="en-US" sz="2400" dirty="0">
                <a:solidFill>
                  <a:srgbClr val="C7EBFF"/>
                </a:solidFill>
                <a:latin typeface="Lucida Sans" panose="020B0602030504020204" pitchFamily="34" charset="77"/>
              </a:rPr>
              <a:t>Limited edition product collaborations</a:t>
            </a:r>
          </a:p>
          <a:p>
            <a:pPr marL="604519" lvl="1" indent="-302260">
              <a:lnSpc>
                <a:spcPts val="3919"/>
              </a:lnSpc>
              <a:buFont typeface="Arial"/>
              <a:buChar char="•"/>
            </a:pPr>
            <a:r>
              <a:rPr lang="en-US" sz="2400" dirty="0">
                <a:solidFill>
                  <a:srgbClr val="C7EBFF"/>
                </a:solidFill>
                <a:latin typeface="Lucida Sans" panose="020B0602030504020204" pitchFamily="34" charset="77"/>
              </a:rPr>
              <a:t>Direct marketing campaigns</a:t>
            </a:r>
          </a:p>
        </p:txBody>
      </p:sp>
      <p:sp>
        <p:nvSpPr>
          <p:cNvPr id="7" name="TextBox 7"/>
          <p:cNvSpPr txBox="1"/>
          <p:nvPr/>
        </p:nvSpPr>
        <p:spPr>
          <a:xfrm>
            <a:off x="1028700" y="2911475"/>
            <a:ext cx="8641434" cy="3962623"/>
          </a:xfrm>
          <a:prstGeom prst="rect">
            <a:avLst/>
          </a:prstGeom>
        </p:spPr>
        <p:txBody>
          <a:bodyPr lIns="0" tIns="0" rIns="0" bIns="0" rtlCol="0" anchor="t">
            <a:spAutoFit/>
          </a:bodyPr>
          <a:lstStyle/>
          <a:p>
            <a:pPr>
              <a:lnSpc>
                <a:spcPts val="10260"/>
              </a:lnSpc>
            </a:pPr>
            <a:r>
              <a:rPr lang="en-US" sz="9000" b="1" dirty="0">
                <a:solidFill>
                  <a:schemeClr val="accent6"/>
                </a:solidFill>
                <a:effectLst>
                  <a:outerShdw blurRad="38100" dist="38100" dir="2700000" algn="tl">
                    <a:srgbClr val="000000">
                      <a:alpha val="43137"/>
                    </a:srgbClr>
                  </a:outerShdw>
                </a:effectLst>
                <a:latin typeface="Bodoni MT" panose="02070603080606020203" pitchFamily="18" charset="77"/>
              </a:rPr>
              <a:t>Holiday Promotional Strategies</a:t>
            </a:r>
          </a:p>
        </p:txBody>
      </p:sp>
      <p:sp>
        <p:nvSpPr>
          <p:cNvPr id="9" name="Freeform 9"/>
          <p:cNvSpPr/>
          <p:nvPr/>
        </p:nvSpPr>
        <p:spPr>
          <a:xfrm>
            <a:off x="0" y="9228451"/>
            <a:ext cx="18288000" cy="53662"/>
          </a:xfrm>
          <a:custGeom>
            <a:avLst/>
            <a:gdLst/>
            <a:ahLst/>
            <a:cxnLst/>
            <a:rect l="l" t="t" r="r" b="b"/>
            <a:pathLst>
              <a:path w="18288000" h="53662">
                <a:moveTo>
                  <a:pt x="0" y="0"/>
                </a:moveTo>
                <a:lnTo>
                  <a:pt x="18288000" y="0"/>
                </a:lnTo>
                <a:lnTo>
                  <a:pt x="18288000" y="53661"/>
                </a:lnTo>
                <a:lnTo>
                  <a:pt x="0" y="53661"/>
                </a:lnTo>
                <a:lnTo>
                  <a:pt x="0" y="0"/>
                </a:lnTo>
                <a:close/>
              </a:path>
            </a:pathLst>
          </a:custGeom>
          <a:blipFill>
            <a:blip r:embed="rId3"/>
            <a:stretch>
              <a:fillRect t="-184406" b="-13793"/>
            </a:stretch>
          </a:blipFill>
        </p:spPr>
        <p:txBody>
          <a:bodyPr/>
          <a:lstStyle/>
          <a:p>
            <a:endParaRPr lang="en-US"/>
          </a:p>
        </p:txBody>
      </p:sp>
      <p:sp>
        <p:nvSpPr>
          <p:cNvPr id="10" name="Freeform 7">
            <a:extLst>
              <a:ext uri="{FF2B5EF4-FFF2-40B4-BE49-F238E27FC236}">
                <a16:creationId xmlns:a16="http://schemas.microsoft.com/office/drawing/2014/main" id="{52AB1F52-191E-3C78-780B-3FE0C3D7EA86}"/>
              </a:ext>
            </a:extLst>
          </p:cNvPr>
          <p:cNvSpPr/>
          <p:nvPr/>
        </p:nvSpPr>
        <p:spPr>
          <a:xfrm>
            <a:off x="226901" y="9543199"/>
            <a:ext cx="937787" cy="612149"/>
          </a:xfrm>
          <a:custGeom>
            <a:avLst/>
            <a:gdLst/>
            <a:ahLst/>
            <a:cxnLst/>
            <a:rect l="l" t="t" r="r" b="b"/>
            <a:pathLst>
              <a:path w="937787" h="612149">
                <a:moveTo>
                  <a:pt x="0" y="0"/>
                </a:moveTo>
                <a:lnTo>
                  <a:pt x="937787" y="0"/>
                </a:lnTo>
                <a:lnTo>
                  <a:pt x="937787" y="612149"/>
                </a:lnTo>
                <a:lnTo>
                  <a:pt x="0" y="612149"/>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B2C51"/>
        </a:solidFill>
        <a:effectLst/>
      </p:bgPr>
    </p:bg>
    <p:spTree>
      <p:nvGrpSpPr>
        <p:cNvPr id="1" name=""/>
        <p:cNvGrpSpPr/>
        <p:nvPr/>
      </p:nvGrpSpPr>
      <p:grpSpPr>
        <a:xfrm>
          <a:off x="0" y="0"/>
          <a:ext cx="0" cy="0"/>
          <a:chOff x="0" y="0"/>
          <a:chExt cx="0" cy="0"/>
        </a:xfrm>
      </p:grpSpPr>
      <p:sp>
        <p:nvSpPr>
          <p:cNvPr id="2" name="Freeform 2"/>
          <p:cNvSpPr/>
          <p:nvPr/>
        </p:nvSpPr>
        <p:spPr>
          <a:xfrm rot="-5652251">
            <a:off x="12512869" y="-971326"/>
            <a:ext cx="6465634" cy="6708829"/>
          </a:xfrm>
          <a:custGeom>
            <a:avLst/>
            <a:gdLst/>
            <a:ahLst/>
            <a:cxnLst/>
            <a:rect l="l" t="t" r="r" b="b"/>
            <a:pathLst>
              <a:path w="6465634" h="6708829">
                <a:moveTo>
                  <a:pt x="0" y="0"/>
                </a:moveTo>
                <a:lnTo>
                  <a:pt x="6465634" y="0"/>
                </a:lnTo>
                <a:lnTo>
                  <a:pt x="6465634" y="6708829"/>
                </a:lnTo>
                <a:lnTo>
                  <a:pt x="0" y="6708829"/>
                </a:lnTo>
                <a:lnTo>
                  <a:pt x="0" y="0"/>
                </a:lnTo>
                <a:close/>
              </a:path>
            </a:pathLst>
          </a:custGeom>
          <a:blipFill>
            <a:blip r:embed="rId3">
              <a:alphaModFix amt="49000"/>
            </a:blip>
            <a:stretch>
              <a:fillRect/>
            </a:stretch>
          </a:blipFill>
        </p:spPr>
        <p:txBody>
          <a:bodyPr/>
          <a:lstStyle/>
          <a:p>
            <a:endParaRPr lang="en-US"/>
          </a:p>
        </p:txBody>
      </p:sp>
      <p:sp>
        <p:nvSpPr>
          <p:cNvPr id="3" name="AutoShape 3"/>
          <p:cNvSpPr/>
          <p:nvPr/>
        </p:nvSpPr>
        <p:spPr>
          <a:xfrm>
            <a:off x="0" y="0"/>
            <a:ext cx="8613940" cy="10287000"/>
          </a:xfrm>
          <a:prstGeom prst="rect">
            <a:avLst/>
          </a:prstGeom>
          <a:solidFill>
            <a:srgbClr val="C7EBFF"/>
          </a:solidFill>
        </p:spPr>
        <p:txBody>
          <a:bodyPr/>
          <a:lstStyle/>
          <a:p>
            <a:endParaRPr lang="en-US"/>
          </a:p>
        </p:txBody>
      </p:sp>
      <p:grpSp>
        <p:nvGrpSpPr>
          <p:cNvPr id="4" name="Group 4"/>
          <p:cNvGrpSpPr/>
          <p:nvPr/>
        </p:nvGrpSpPr>
        <p:grpSpPr>
          <a:xfrm>
            <a:off x="10137968" y="2958962"/>
            <a:ext cx="6321232" cy="4347403"/>
            <a:chOff x="0" y="0"/>
            <a:chExt cx="9495110" cy="5796538"/>
          </a:xfrm>
        </p:grpSpPr>
        <p:sp>
          <p:nvSpPr>
            <p:cNvPr id="5" name="TextBox 5"/>
            <p:cNvSpPr txBox="1"/>
            <p:nvPr/>
          </p:nvSpPr>
          <p:spPr>
            <a:xfrm>
              <a:off x="0" y="0"/>
              <a:ext cx="9495110" cy="2769990"/>
            </a:xfrm>
            <a:prstGeom prst="rect">
              <a:avLst/>
            </a:prstGeom>
          </p:spPr>
          <p:txBody>
            <a:bodyPr lIns="0" tIns="0" rIns="0" bIns="0" rtlCol="0" anchor="t">
              <a:spAutoFit/>
            </a:bodyPr>
            <a:lstStyle/>
            <a:p>
              <a:pPr>
                <a:lnSpc>
                  <a:spcPts val="2760"/>
                </a:lnSpc>
              </a:pPr>
              <a:r>
                <a:rPr lang="en-US" sz="2000" b="1" dirty="0">
                  <a:solidFill>
                    <a:schemeClr val="accent6"/>
                  </a:solidFill>
                  <a:latin typeface="Lucida Sans" panose="020B0602030504020204" pitchFamily="34" charset="77"/>
                </a:rPr>
                <a:t>HOLIDAY PROMOTION</a:t>
              </a:r>
            </a:p>
            <a:p>
              <a:pPr>
                <a:lnSpc>
                  <a:spcPts val="8639"/>
                </a:lnSpc>
              </a:pPr>
              <a:r>
                <a:rPr lang="en-US" sz="7199" b="1" dirty="0">
                  <a:solidFill>
                    <a:srgbClr val="F8F8F8"/>
                  </a:solidFill>
                  <a:latin typeface="Bodoni MT" panose="02070603080606020203" pitchFamily="18" charset="77"/>
                </a:rPr>
                <a:t>Starbucks</a:t>
              </a:r>
            </a:p>
            <a:p>
              <a:pPr>
                <a:lnSpc>
                  <a:spcPts val="4800"/>
                </a:lnSpc>
              </a:pPr>
              <a:r>
                <a:rPr lang="en-US" sz="3600" b="1" dirty="0">
                  <a:solidFill>
                    <a:srgbClr val="F8F8F8"/>
                  </a:solidFill>
                  <a:latin typeface="Bodoni MT" panose="02070603080606020203" pitchFamily="18" charset="77"/>
                </a:rPr>
                <a:t>Red Cup Day</a:t>
              </a:r>
            </a:p>
          </p:txBody>
        </p:sp>
        <p:sp>
          <p:nvSpPr>
            <p:cNvPr id="6" name="TextBox 6"/>
            <p:cNvSpPr txBox="1"/>
            <p:nvPr/>
          </p:nvSpPr>
          <p:spPr>
            <a:xfrm>
              <a:off x="0" y="3365187"/>
              <a:ext cx="9495110" cy="2431351"/>
            </a:xfrm>
            <a:prstGeom prst="rect">
              <a:avLst/>
            </a:prstGeom>
          </p:spPr>
          <p:txBody>
            <a:bodyPr lIns="0" tIns="0" rIns="0" bIns="0" rtlCol="0" anchor="t">
              <a:spAutoFit/>
            </a:bodyPr>
            <a:lstStyle/>
            <a:p>
              <a:pPr>
                <a:lnSpc>
                  <a:spcPts val="2880"/>
                </a:lnSpc>
              </a:pPr>
              <a:r>
                <a:rPr lang="en-US" sz="2000" dirty="0">
                  <a:solidFill>
                    <a:srgbClr val="F8F8F8"/>
                  </a:solidFill>
                  <a:latin typeface="Lucida Sans" panose="020B0602030504020204" pitchFamily="34" charset="77"/>
                </a:rPr>
                <a:t>To celebrate the start of the holiday season, held their annual </a:t>
              </a:r>
              <a:r>
                <a:rPr lang="en-US" sz="2000" u="sng" dirty="0">
                  <a:solidFill>
                    <a:schemeClr val="accent5">
                      <a:lumMod val="40000"/>
                      <a:lumOff val="60000"/>
                    </a:schemeClr>
                  </a:solidFill>
                  <a:latin typeface="Lucida Sans" panose="020B0602030504020204" pitchFamily="34" charset="77"/>
                  <a:hlinkClick r:id="rId4" tooltip="https://stories.starbucks.com/red-cup-day/">
                    <a:extLst>
                      <a:ext uri="{A12FA001-AC4F-418D-AE19-62706E023703}">
                        <ahyp:hlinkClr xmlns:ahyp="http://schemas.microsoft.com/office/drawing/2018/hyperlinkcolor" val="tx"/>
                      </a:ext>
                    </a:extLst>
                  </a:hlinkClick>
                </a:rPr>
                <a:t>Red Cup Day</a:t>
              </a:r>
              <a:r>
                <a:rPr lang="en-US" sz="2000" dirty="0">
                  <a:solidFill>
                    <a:schemeClr val="accent5">
                      <a:lumMod val="40000"/>
                      <a:lumOff val="60000"/>
                    </a:schemeClr>
                  </a:solidFill>
                  <a:latin typeface="Lucida Sans" panose="020B0602030504020204" pitchFamily="34" charset="77"/>
                </a:rPr>
                <a:t> </a:t>
              </a:r>
              <a:r>
                <a:rPr lang="en-US" sz="2000" dirty="0">
                  <a:solidFill>
                    <a:srgbClr val="F8F8F8"/>
                  </a:solidFill>
                  <a:latin typeface="Lucida Sans" panose="020B0602030504020204" pitchFamily="34" charset="77"/>
                </a:rPr>
                <a:t>on November 16, 2023. On Red Cup Day, Starbucks gifted a free 2023 reusable red holiday cup to customers who ordered a handcrafted holiday beverage. </a:t>
              </a:r>
            </a:p>
          </p:txBody>
        </p:sp>
      </p:grpSp>
      <p:sp>
        <p:nvSpPr>
          <p:cNvPr id="7" name="Freeform 7"/>
          <p:cNvSpPr/>
          <p:nvPr/>
        </p:nvSpPr>
        <p:spPr>
          <a:xfrm>
            <a:off x="0" y="-342900"/>
            <a:ext cx="9151434" cy="10629900"/>
          </a:xfrm>
          <a:custGeom>
            <a:avLst/>
            <a:gdLst/>
            <a:ahLst/>
            <a:cxnLst/>
            <a:rect l="l" t="t" r="r" b="b"/>
            <a:pathLst>
              <a:path w="8613940" h="10287000">
                <a:moveTo>
                  <a:pt x="0" y="0"/>
                </a:moveTo>
                <a:lnTo>
                  <a:pt x="8613940" y="0"/>
                </a:lnTo>
                <a:lnTo>
                  <a:pt x="8613940" y="10287000"/>
                </a:lnTo>
                <a:lnTo>
                  <a:pt x="0" y="10287000"/>
                </a:lnTo>
                <a:lnTo>
                  <a:pt x="0" y="0"/>
                </a:lnTo>
                <a:close/>
              </a:path>
            </a:pathLst>
          </a:custGeom>
          <a:blipFill>
            <a:blip r:embed="rId5"/>
            <a:stretch>
              <a:fillRect l="-38696" r="-40481"/>
            </a:stretch>
          </a:blipFill>
        </p:spPr>
        <p:txBody>
          <a:bodyPr/>
          <a:lstStyle/>
          <a:p>
            <a:endParaRPr lang="en-US" dirty="0"/>
          </a:p>
        </p:txBody>
      </p:sp>
      <p:sp>
        <p:nvSpPr>
          <p:cNvPr id="8" name="Freeform 8"/>
          <p:cNvSpPr/>
          <p:nvPr/>
        </p:nvSpPr>
        <p:spPr>
          <a:xfrm>
            <a:off x="17259300" y="9543199"/>
            <a:ext cx="937787" cy="612149"/>
          </a:xfrm>
          <a:custGeom>
            <a:avLst/>
            <a:gdLst/>
            <a:ahLst/>
            <a:cxnLst/>
            <a:rect l="l" t="t" r="r" b="b"/>
            <a:pathLst>
              <a:path w="937787" h="612149">
                <a:moveTo>
                  <a:pt x="0" y="0"/>
                </a:moveTo>
                <a:lnTo>
                  <a:pt x="937787" y="0"/>
                </a:lnTo>
                <a:lnTo>
                  <a:pt x="937787" y="612149"/>
                </a:lnTo>
                <a:lnTo>
                  <a:pt x="0" y="612149"/>
                </a:lnTo>
                <a:lnTo>
                  <a:pt x="0" y="0"/>
                </a:lnTo>
                <a:close/>
              </a:path>
            </a:pathLst>
          </a:custGeom>
          <a:blipFill>
            <a:blip r:embed="rId6"/>
            <a:stretch>
              <a:fillRect/>
            </a:stretch>
          </a:blipFill>
        </p:spPr>
        <p:txBody>
          <a:bodyPr/>
          <a:lstStyle/>
          <a:p>
            <a:endParaRPr lang="en-US"/>
          </a:p>
        </p:txBody>
      </p:sp>
      <p:sp>
        <p:nvSpPr>
          <p:cNvPr id="9" name="Freeform 9"/>
          <p:cNvSpPr/>
          <p:nvPr/>
        </p:nvSpPr>
        <p:spPr>
          <a:xfrm rot="1664722">
            <a:off x="-663168" y="8398500"/>
            <a:ext cx="4349142" cy="2609485"/>
          </a:xfrm>
          <a:custGeom>
            <a:avLst/>
            <a:gdLst/>
            <a:ahLst/>
            <a:cxnLst/>
            <a:rect l="l" t="t" r="r" b="b"/>
            <a:pathLst>
              <a:path w="4349142" h="2609485">
                <a:moveTo>
                  <a:pt x="0" y="0"/>
                </a:moveTo>
                <a:lnTo>
                  <a:pt x="4349142" y="0"/>
                </a:lnTo>
                <a:lnTo>
                  <a:pt x="4349142" y="2609485"/>
                </a:lnTo>
                <a:lnTo>
                  <a:pt x="0" y="2609485"/>
                </a:lnTo>
                <a:lnTo>
                  <a:pt x="0" y="0"/>
                </a:lnTo>
                <a:close/>
              </a:path>
            </a:pathLst>
          </a:custGeom>
          <a:blipFill>
            <a:blip r:embed="rId7"/>
            <a:stretch>
              <a:fillRect/>
            </a:stretch>
          </a:blipFill>
        </p:spPr>
        <p:txBody>
          <a:bodyPr/>
          <a:lstStyle/>
          <a:p>
            <a:endParaRPr lang="en-US"/>
          </a:p>
        </p:txBody>
      </p:sp>
      <p:sp>
        <p:nvSpPr>
          <p:cNvPr id="10" name="Freeform 10"/>
          <p:cNvSpPr/>
          <p:nvPr/>
        </p:nvSpPr>
        <p:spPr>
          <a:xfrm>
            <a:off x="5802107" y="0"/>
            <a:ext cx="2811833" cy="2003394"/>
          </a:xfrm>
          <a:custGeom>
            <a:avLst/>
            <a:gdLst/>
            <a:ahLst/>
            <a:cxnLst/>
            <a:rect l="l" t="t" r="r" b="b"/>
            <a:pathLst>
              <a:path w="2811833" h="2003394">
                <a:moveTo>
                  <a:pt x="0" y="0"/>
                </a:moveTo>
                <a:lnTo>
                  <a:pt x="2811833" y="0"/>
                </a:lnTo>
                <a:lnTo>
                  <a:pt x="2811833" y="2003394"/>
                </a:lnTo>
                <a:lnTo>
                  <a:pt x="0" y="2003394"/>
                </a:lnTo>
                <a:lnTo>
                  <a:pt x="0" y="0"/>
                </a:lnTo>
                <a:close/>
              </a:path>
            </a:pathLst>
          </a:custGeom>
          <a:blipFill>
            <a:blip r:embed="rId7"/>
            <a:stretch>
              <a:fillRect t="-30253" r="-54672"/>
            </a:stretch>
          </a:blipFill>
        </p:spPr>
        <p:txBody>
          <a:bodyPr/>
          <a:lstStyle/>
          <a:p>
            <a:endParaRPr lang="en-US"/>
          </a:p>
        </p:txBody>
      </p:sp>
      <p:sp>
        <p:nvSpPr>
          <p:cNvPr id="11" name="TextBox 10">
            <a:extLst>
              <a:ext uri="{FF2B5EF4-FFF2-40B4-BE49-F238E27FC236}">
                <a16:creationId xmlns:a16="http://schemas.microsoft.com/office/drawing/2014/main" id="{57568508-629D-8F5F-4EA4-2BDCE0220846}"/>
              </a:ext>
            </a:extLst>
          </p:cNvPr>
          <p:cNvSpPr txBox="1"/>
          <p:nvPr/>
        </p:nvSpPr>
        <p:spPr>
          <a:xfrm>
            <a:off x="9372600" y="9809970"/>
            <a:ext cx="9637776" cy="337015"/>
          </a:xfrm>
          <a:prstGeom prst="rect">
            <a:avLst/>
          </a:prstGeom>
          <a:noFill/>
        </p:spPr>
        <p:txBody>
          <a:bodyPr wrap="square">
            <a:spAutoFit/>
          </a:bodyPr>
          <a:lstStyle/>
          <a:p>
            <a:pPr>
              <a:lnSpc>
                <a:spcPts val="2240"/>
              </a:lnSpc>
            </a:pPr>
            <a:r>
              <a:rPr lang="en-US" sz="1000" dirty="0">
                <a:solidFill>
                  <a:srgbClr val="FFFFFF"/>
                </a:solidFill>
                <a:latin typeface="Canva Sans Italics"/>
              </a:rPr>
              <a:t>Image via Starbucks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3200</Words>
  <Application>Microsoft Macintosh PowerPoint</Application>
  <PresentationFormat>Custom</PresentationFormat>
  <Paragraphs>332</Paragraphs>
  <Slides>52</Slides>
  <Notes>1</Notes>
  <HiddenSlides>0</HiddenSlides>
  <MMClips>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Arial</vt:lpstr>
      <vt:lpstr>EFCO Brookshire</vt:lpstr>
      <vt:lpstr>Calibri</vt:lpstr>
      <vt:lpstr>Lucida Sans</vt:lpstr>
      <vt:lpstr>Bodoni MT</vt:lpstr>
      <vt:lpstr>Canva Sans Italics</vt:lpstr>
      <vt:lpstr>Canva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Mktg Insights - Holiday Marketing 2023</dc:title>
  <cp:lastModifiedBy>Chris Lindauer</cp:lastModifiedBy>
  <cp:revision>10</cp:revision>
  <dcterms:created xsi:type="dcterms:W3CDTF">2006-08-16T00:00:00Z</dcterms:created>
  <dcterms:modified xsi:type="dcterms:W3CDTF">2023-12-09T01:38:14Z</dcterms:modified>
  <dc:identifier>DAF2O-lidzs</dc:identifier>
</cp:coreProperties>
</file>