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ogart Bold" pitchFamily="2" charset="0"/>
      <p:regular r:id="rId23"/>
      <p:bold r:id="rId24"/>
    </p:embeddedFont>
    <p:embeddedFont>
      <p:font typeface="Calibri" panose="020F0502020204030204" pitchFamily="34" charset="0"/>
      <p:regular r:id="rId25"/>
      <p:bold r:id="rId26"/>
      <p:italic r:id="rId27"/>
      <p:boldItalic r:id="rId28"/>
    </p:embeddedFont>
    <p:embeddedFont>
      <p:font typeface="Cardo" panose="02020600000000000000" pitchFamily="18" charset="-79"/>
      <p:regular r:id="rId29"/>
    </p:embeddedFont>
    <p:embeddedFont>
      <p:font typeface="Cardo Bold" panose="02020804080000020003" pitchFamily="18" charset="-79"/>
      <p:regular r:id="rId30"/>
      <p:bold r:id="rId31"/>
    </p:embeddedFont>
    <p:embeddedFont>
      <p:font typeface="Montserrat Medium" panose="020F0502020204030204" pitchFamily="34" charset="0"/>
      <p:regular r:id="rId32"/>
      <p:italic r:id="rId33"/>
    </p:embeddedFont>
    <p:embeddedFont>
      <p:font typeface="Times New Roman" panose="02020603050405020304" pitchFamily="18" charset="0"/>
      <p:regular r:id="rId34"/>
    </p:embeddedFont>
    <p:embeddedFont>
      <p:font typeface="Times New Roman Bold" panose="02030802070405020303" pitchFamily="18" charset="77"/>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37.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5.png"/><Relationship Id="rId5" Type="http://schemas.openxmlformats.org/officeDocument/2006/relationships/image" Target="../media/image23.svg"/><Relationship Id="rId15" Type="http://schemas.openxmlformats.org/officeDocument/2006/relationships/image" Target="../media/image27.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2.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25.sv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24.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9.png"/><Relationship Id="rId5" Type="http://schemas.openxmlformats.org/officeDocument/2006/relationships/image" Target="../media/image29.svg"/><Relationship Id="rId1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13.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15.png"/><Relationship Id="rId12" Type="http://schemas.openxmlformats.org/officeDocument/2006/relationships/image" Target="../media/image3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6.sv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4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a:off x="4796312" y="5944958"/>
            <a:ext cx="2254910" cy="2254910"/>
          </a:xfrm>
          <a:custGeom>
            <a:avLst/>
            <a:gdLst/>
            <a:ahLst/>
            <a:cxnLst/>
            <a:rect l="l" t="t" r="r" b="b"/>
            <a:pathLst>
              <a:path w="2254910" h="2254910">
                <a:moveTo>
                  <a:pt x="0" y="0"/>
                </a:moveTo>
                <a:lnTo>
                  <a:pt x="2254910" y="0"/>
                </a:lnTo>
                <a:lnTo>
                  <a:pt x="2254910" y="2254910"/>
                </a:lnTo>
                <a:lnTo>
                  <a:pt x="0" y="2254910"/>
                </a:lnTo>
                <a:lnTo>
                  <a:pt x="0" y="0"/>
                </a:lnTo>
                <a:close/>
              </a:path>
            </a:pathLst>
          </a:custGeom>
          <a:blipFill>
            <a:blip r:embed="rId3"/>
            <a:stretch>
              <a:fillRect/>
            </a:stretch>
          </a:blipFill>
        </p:spPr>
        <p:txBody>
          <a:bodyPr/>
          <a:lstStyle/>
          <a:p>
            <a:endParaRPr lang="en-US"/>
          </a:p>
        </p:txBody>
      </p:sp>
      <p:sp>
        <p:nvSpPr>
          <p:cNvPr id="4" name="Freeform 4"/>
          <p:cNvSpPr/>
          <p:nvPr/>
        </p:nvSpPr>
        <p:spPr>
          <a:xfrm>
            <a:off x="0" y="0"/>
            <a:ext cx="4177610" cy="4177610"/>
          </a:xfrm>
          <a:custGeom>
            <a:avLst/>
            <a:gdLst/>
            <a:ahLst/>
            <a:cxnLst/>
            <a:rect l="l" t="t" r="r" b="b"/>
            <a:pathLst>
              <a:path w="4177610" h="4177610">
                <a:moveTo>
                  <a:pt x="0" y="0"/>
                </a:moveTo>
                <a:lnTo>
                  <a:pt x="4177610" y="0"/>
                </a:lnTo>
                <a:lnTo>
                  <a:pt x="4177610" y="4177610"/>
                </a:lnTo>
                <a:lnTo>
                  <a:pt x="0" y="4177610"/>
                </a:lnTo>
                <a:lnTo>
                  <a:pt x="0" y="0"/>
                </a:lnTo>
                <a:close/>
              </a:path>
            </a:pathLst>
          </a:custGeom>
          <a:blipFill>
            <a:blip r:embed="rId4"/>
            <a:stretch>
              <a:fillRect/>
            </a:stretch>
          </a:blipFill>
        </p:spPr>
        <p:txBody>
          <a:bodyPr/>
          <a:lstStyle/>
          <a:p>
            <a:endParaRPr lang="en-US"/>
          </a:p>
        </p:txBody>
      </p:sp>
      <p:sp>
        <p:nvSpPr>
          <p:cNvPr id="5" name="Freeform 5"/>
          <p:cNvSpPr/>
          <p:nvPr/>
        </p:nvSpPr>
        <p:spPr>
          <a:xfrm>
            <a:off x="759742" y="3906198"/>
            <a:ext cx="1074419" cy="1074419"/>
          </a:xfrm>
          <a:custGeom>
            <a:avLst/>
            <a:gdLst/>
            <a:ahLst/>
            <a:cxnLst/>
            <a:rect l="l" t="t" r="r" b="b"/>
            <a:pathLst>
              <a:path w="1074419" h="1074419">
                <a:moveTo>
                  <a:pt x="0" y="0"/>
                </a:moveTo>
                <a:lnTo>
                  <a:pt x="1074419" y="0"/>
                </a:lnTo>
                <a:lnTo>
                  <a:pt x="1074419" y="1074419"/>
                </a:lnTo>
                <a:lnTo>
                  <a:pt x="0" y="1074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387203">
            <a:off x="8866000" y="8035577"/>
            <a:ext cx="10099530" cy="1231163"/>
          </a:xfrm>
          <a:custGeom>
            <a:avLst/>
            <a:gdLst/>
            <a:ahLst/>
            <a:cxnLst/>
            <a:rect l="l" t="t" r="r" b="b"/>
            <a:pathLst>
              <a:path w="10099530" h="1231163">
                <a:moveTo>
                  <a:pt x="0" y="0"/>
                </a:moveTo>
                <a:lnTo>
                  <a:pt x="10099530" y="0"/>
                </a:lnTo>
                <a:lnTo>
                  <a:pt x="10099530" y="1231163"/>
                </a:lnTo>
                <a:lnTo>
                  <a:pt x="0" y="1231163"/>
                </a:lnTo>
                <a:lnTo>
                  <a:pt x="0" y="0"/>
                </a:lnTo>
                <a:close/>
              </a:path>
            </a:pathLst>
          </a:custGeom>
          <a:blipFill>
            <a:blip r:embed="rId7"/>
            <a:stretch>
              <a:fillRect t="-164011" b="-197421"/>
            </a:stretch>
          </a:blipFill>
        </p:spPr>
        <p:txBody>
          <a:bodyPr/>
          <a:lstStyle/>
          <a:p>
            <a:endParaRPr lang="en-US"/>
          </a:p>
        </p:txBody>
      </p:sp>
      <p:sp>
        <p:nvSpPr>
          <p:cNvPr id="7" name="TextBox 7"/>
          <p:cNvSpPr txBox="1"/>
          <p:nvPr/>
        </p:nvSpPr>
        <p:spPr>
          <a:xfrm>
            <a:off x="4058868" y="4532326"/>
            <a:ext cx="10170264" cy="1867508"/>
          </a:xfrm>
          <a:prstGeom prst="rect">
            <a:avLst/>
          </a:prstGeom>
        </p:spPr>
        <p:txBody>
          <a:bodyPr lIns="0" tIns="0" rIns="0" bIns="0" rtlCol="0" anchor="t">
            <a:spAutoFit/>
          </a:bodyPr>
          <a:lstStyle/>
          <a:p>
            <a:pPr algn="ctr">
              <a:lnSpc>
                <a:spcPts val="15321"/>
              </a:lnSpc>
            </a:pPr>
            <a:r>
              <a:rPr lang="en-US" sz="10944">
                <a:solidFill>
                  <a:srgbClr val="BD1710"/>
                </a:solidFill>
                <a:latin typeface="Bogart Bold"/>
              </a:rPr>
              <a:t>MARKETING</a:t>
            </a:r>
          </a:p>
        </p:txBody>
      </p:sp>
      <p:sp>
        <p:nvSpPr>
          <p:cNvPr id="8" name="Freeform 8"/>
          <p:cNvSpPr/>
          <p:nvPr/>
        </p:nvSpPr>
        <p:spPr>
          <a:xfrm rot="-1428295">
            <a:off x="10102037" y="8892550"/>
            <a:ext cx="9653235" cy="1200176"/>
          </a:xfrm>
          <a:custGeom>
            <a:avLst/>
            <a:gdLst/>
            <a:ahLst/>
            <a:cxnLst/>
            <a:rect l="l" t="t" r="r" b="b"/>
            <a:pathLst>
              <a:path w="9653235" h="1200176">
                <a:moveTo>
                  <a:pt x="0" y="0"/>
                </a:moveTo>
                <a:lnTo>
                  <a:pt x="9653235" y="0"/>
                </a:lnTo>
                <a:lnTo>
                  <a:pt x="9653235" y="1200175"/>
                </a:lnTo>
                <a:lnTo>
                  <a:pt x="0" y="1200175"/>
                </a:lnTo>
                <a:lnTo>
                  <a:pt x="0" y="0"/>
                </a:lnTo>
                <a:close/>
              </a:path>
            </a:pathLst>
          </a:custGeom>
          <a:blipFill>
            <a:blip r:embed="rId7"/>
            <a:stretch>
              <a:fillRect t="-306933" b="-45495"/>
            </a:stretch>
          </a:blipFill>
        </p:spPr>
        <p:txBody>
          <a:bodyPr/>
          <a:lstStyle/>
          <a:p>
            <a:endParaRPr lang="en-US"/>
          </a:p>
        </p:txBody>
      </p:sp>
      <p:sp>
        <p:nvSpPr>
          <p:cNvPr id="10" name="TextBox 10"/>
          <p:cNvSpPr txBox="1"/>
          <p:nvPr/>
        </p:nvSpPr>
        <p:spPr>
          <a:xfrm>
            <a:off x="5160591" y="6342684"/>
            <a:ext cx="8631349" cy="1079723"/>
          </a:xfrm>
          <a:prstGeom prst="rect">
            <a:avLst/>
          </a:prstGeom>
        </p:spPr>
        <p:txBody>
          <a:bodyPr lIns="0" tIns="0" rIns="0" bIns="0" rtlCol="0" anchor="t">
            <a:spAutoFit/>
          </a:bodyPr>
          <a:lstStyle/>
          <a:p>
            <a:pPr algn="ctr">
              <a:lnSpc>
                <a:spcPts val="4377"/>
              </a:lnSpc>
            </a:pPr>
            <a:r>
              <a:rPr lang="en-US" sz="3126">
                <a:solidFill>
                  <a:srgbClr val="BD1710"/>
                </a:solidFill>
                <a:latin typeface="Bogart Bold"/>
              </a:rPr>
              <a:t>THE BUSINESS OF SPORTS &amp; ENTERTAINMENT</a:t>
            </a:r>
          </a:p>
        </p:txBody>
      </p:sp>
      <p:sp>
        <p:nvSpPr>
          <p:cNvPr id="11" name="TextBox 7">
            <a:extLst>
              <a:ext uri="{FF2B5EF4-FFF2-40B4-BE49-F238E27FC236}">
                <a16:creationId xmlns:a16="http://schemas.microsoft.com/office/drawing/2014/main" id="{76D57B59-FC8F-EBAC-0D56-536BBC605DDC}"/>
              </a:ext>
            </a:extLst>
          </p:cNvPr>
          <p:cNvSpPr txBox="1"/>
          <p:nvPr/>
        </p:nvSpPr>
        <p:spPr>
          <a:xfrm>
            <a:off x="3743934" y="3170506"/>
            <a:ext cx="10800132" cy="1810111"/>
          </a:xfrm>
          <a:prstGeom prst="rect">
            <a:avLst/>
          </a:prstGeom>
        </p:spPr>
        <p:txBody>
          <a:bodyPr wrap="square" lIns="0" tIns="0" rIns="0" bIns="0" rtlCol="0" anchor="t">
            <a:spAutoFit/>
          </a:bodyPr>
          <a:lstStyle/>
          <a:p>
            <a:pPr algn="ctr">
              <a:lnSpc>
                <a:spcPts val="15321"/>
              </a:lnSpc>
            </a:pPr>
            <a:r>
              <a:rPr lang="en-US" sz="8800" dirty="0">
                <a:solidFill>
                  <a:srgbClr val="BD1710"/>
                </a:solidFill>
                <a:latin typeface="Bogart Bold"/>
              </a:rPr>
              <a:t>HOLIDAY SPORTS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50638" y="-172358"/>
            <a:ext cx="3040953" cy="3040953"/>
          </a:xfrm>
          <a:custGeom>
            <a:avLst/>
            <a:gdLst/>
            <a:ahLst/>
            <a:cxnLst/>
            <a:rect l="l" t="t" r="r" b="b"/>
            <a:pathLst>
              <a:path w="3040953" h="3040953">
                <a:moveTo>
                  <a:pt x="0" y="0"/>
                </a:moveTo>
                <a:lnTo>
                  <a:pt x="3040952" y="0"/>
                </a:lnTo>
                <a:lnTo>
                  <a:pt x="3040952" y="3040952"/>
                </a:lnTo>
                <a:lnTo>
                  <a:pt x="0" y="3040952"/>
                </a:lnTo>
                <a:lnTo>
                  <a:pt x="0" y="0"/>
                </a:lnTo>
                <a:close/>
              </a:path>
            </a:pathLst>
          </a:custGeom>
          <a:blipFill>
            <a:blip r:embed="rId2"/>
            <a:stretch>
              <a:fillRect/>
            </a:stretch>
          </a:blipFill>
        </p:spPr>
        <p:txBody>
          <a:bodyPr/>
          <a:lstStyle/>
          <a:p>
            <a:endParaRPr lang="en-US"/>
          </a:p>
        </p:txBody>
      </p:sp>
      <p:sp>
        <p:nvSpPr>
          <p:cNvPr id="9" name="Freeform 9"/>
          <p:cNvSpPr/>
          <p:nvPr/>
        </p:nvSpPr>
        <p:spPr>
          <a:xfrm>
            <a:off x="16840030" y="8899732"/>
            <a:ext cx="1146384" cy="1185915"/>
          </a:xfrm>
          <a:custGeom>
            <a:avLst/>
            <a:gdLst/>
            <a:ahLst/>
            <a:cxnLst/>
            <a:rect l="l" t="t" r="r" b="b"/>
            <a:pathLst>
              <a:path w="1146384" h="1185915">
                <a:moveTo>
                  <a:pt x="0" y="0"/>
                </a:moveTo>
                <a:lnTo>
                  <a:pt x="1146385" y="0"/>
                </a:lnTo>
                <a:lnTo>
                  <a:pt x="1146385" y="1185914"/>
                </a:lnTo>
                <a:lnTo>
                  <a:pt x="0" y="1185914"/>
                </a:lnTo>
                <a:lnTo>
                  <a:pt x="0" y="0"/>
                </a:lnTo>
                <a:close/>
              </a:path>
            </a:pathLst>
          </a:custGeom>
          <a:blipFill>
            <a:blip r:embed="rId3"/>
            <a:stretch>
              <a:fillRect/>
            </a:stretch>
          </a:blipFill>
        </p:spPr>
        <p:txBody>
          <a:bodyPr/>
          <a:lstStyle/>
          <a:p>
            <a:endParaRPr lang="en-US"/>
          </a:p>
        </p:txBody>
      </p:sp>
      <p:grpSp>
        <p:nvGrpSpPr>
          <p:cNvPr id="10" name="Group 10"/>
          <p:cNvGrpSpPr>
            <a:grpSpLocks noChangeAspect="1"/>
          </p:cNvGrpSpPr>
          <p:nvPr/>
        </p:nvGrpSpPr>
        <p:grpSpPr>
          <a:xfrm>
            <a:off x="2324691" y="5382047"/>
            <a:ext cx="5862808" cy="3517685"/>
            <a:chOff x="0" y="0"/>
            <a:chExt cx="6350000" cy="3810000"/>
          </a:xfrm>
        </p:grpSpPr>
        <p:sp>
          <p:nvSpPr>
            <p:cNvPr id="11" name="Freeform 11"/>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3275" r="-3275"/>
              </a:stretch>
            </a:blipFill>
          </p:spPr>
          <p:txBody>
            <a:bodyPr/>
            <a:lstStyle/>
            <a:p>
              <a:endParaRPr lang="en-US"/>
            </a:p>
          </p:txBody>
        </p:sp>
        <p:sp>
          <p:nvSpPr>
            <p:cNvPr id="12" name="Freeform 12"/>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grpSp>
        <p:nvGrpSpPr>
          <p:cNvPr id="13" name="Group 13"/>
          <p:cNvGrpSpPr>
            <a:grpSpLocks noChangeAspect="1"/>
          </p:cNvGrpSpPr>
          <p:nvPr/>
        </p:nvGrpSpPr>
        <p:grpSpPr>
          <a:xfrm>
            <a:off x="10269379" y="5382047"/>
            <a:ext cx="5862808" cy="3517685"/>
            <a:chOff x="0" y="0"/>
            <a:chExt cx="6350000" cy="3810000"/>
          </a:xfrm>
        </p:grpSpPr>
        <p:sp>
          <p:nvSpPr>
            <p:cNvPr id="14" name="Freeform 1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5"/>
              <a:stretch>
                <a:fillRect l="-24926" r="-24926"/>
              </a:stretch>
            </a:blipFill>
          </p:spPr>
          <p:txBody>
            <a:bodyPr/>
            <a:lstStyle/>
            <a:p>
              <a:endParaRPr lang="en-US"/>
            </a:p>
          </p:txBody>
        </p:sp>
        <p:sp>
          <p:nvSpPr>
            <p:cNvPr id="15" name="Freeform 1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sp>
        <p:nvSpPr>
          <p:cNvPr id="16" name="TextBox 16"/>
          <p:cNvSpPr txBox="1"/>
          <p:nvPr/>
        </p:nvSpPr>
        <p:spPr>
          <a:xfrm>
            <a:off x="1760456" y="1255408"/>
            <a:ext cx="6991277"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INTER MIAMI CF</a:t>
            </a:r>
          </a:p>
        </p:txBody>
      </p:sp>
      <p:sp>
        <p:nvSpPr>
          <p:cNvPr id="17" name="TextBox 17"/>
          <p:cNvSpPr txBox="1"/>
          <p:nvPr/>
        </p:nvSpPr>
        <p:spPr>
          <a:xfrm>
            <a:off x="1494382" y="2309916"/>
            <a:ext cx="7257352" cy="25196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Major League Soccer’s Inter Miami CF launched a special “Pink and Black Friday” offering 40% off select adidas apparel while focusing on a promotion to help them sell a specific product, its Inter Miami CF scarves.</a:t>
            </a:r>
          </a:p>
        </p:txBody>
      </p:sp>
      <p:sp>
        <p:nvSpPr>
          <p:cNvPr id="18" name="TextBox 18"/>
          <p:cNvSpPr txBox="1"/>
          <p:nvPr/>
        </p:nvSpPr>
        <p:spPr>
          <a:xfrm>
            <a:off x="1494382" y="9740841"/>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intermiamicf.com/news/inter-miami-cf-team-store-at-drv-pnk-stadium-announces-pink-black-friday-sale-de </a:t>
            </a:r>
          </a:p>
        </p:txBody>
      </p:sp>
      <p:sp>
        <p:nvSpPr>
          <p:cNvPr id="19" name="TextBox 19"/>
          <p:cNvSpPr txBox="1"/>
          <p:nvPr/>
        </p:nvSpPr>
        <p:spPr>
          <a:xfrm>
            <a:off x="9705144" y="1255408"/>
            <a:ext cx="6991277"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LOS ANGELES ANGELS</a:t>
            </a:r>
          </a:p>
        </p:txBody>
      </p:sp>
      <p:sp>
        <p:nvSpPr>
          <p:cNvPr id="20" name="TextBox 20"/>
          <p:cNvSpPr txBox="1"/>
          <p:nvPr/>
        </p:nvSpPr>
        <p:spPr>
          <a:xfrm>
            <a:off x="10134796" y="2309916"/>
            <a:ext cx="6131973" cy="25196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Angels offered two options for fans to purchase a single game suite, which included 12 tickets with $480 in food and beverage credits and parking passes at nearly half-off the regular price.</a:t>
            </a:r>
          </a:p>
        </p:txBody>
      </p:sp>
      <p:sp>
        <p:nvSpPr>
          <p:cNvPr id="21" name="Freeform 21"/>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E5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175D0A"/>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698831"/>
            <a:ext cx="18288000" cy="588169"/>
            <a:chOff x="0" y="0"/>
            <a:chExt cx="4816593" cy="154909"/>
          </a:xfrm>
        </p:grpSpPr>
        <p:sp>
          <p:nvSpPr>
            <p:cNvPr id="6" name="Freeform 6"/>
            <p:cNvSpPr/>
            <p:nvPr/>
          </p:nvSpPr>
          <p:spPr>
            <a:xfrm>
              <a:off x="0" y="0"/>
              <a:ext cx="4816592" cy="154909"/>
            </a:xfrm>
            <a:custGeom>
              <a:avLst/>
              <a:gdLst/>
              <a:ahLst/>
              <a:cxnLst/>
              <a:rect l="l" t="t" r="r" b="b"/>
              <a:pathLst>
                <a:path w="4816592" h="154909">
                  <a:moveTo>
                    <a:pt x="0" y="0"/>
                  </a:moveTo>
                  <a:lnTo>
                    <a:pt x="4816592" y="0"/>
                  </a:lnTo>
                  <a:lnTo>
                    <a:pt x="4816592" y="154909"/>
                  </a:lnTo>
                  <a:lnTo>
                    <a:pt x="0" y="154909"/>
                  </a:lnTo>
                  <a:close/>
                </a:path>
              </a:pathLst>
            </a:custGeom>
            <a:solidFill>
              <a:srgbClr val="175D0A"/>
            </a:solidFill>
          </p:spPr>
          <p:txBody>
            <a:bodyPr/>
            <a:lstStyle/>
            <a:p>
              <a:endParaRPr lang="en-US"/>
            </a:p>
          </p:txBody>
        </p:sp>
        <p:sp>
          <p:nvSpPr>
            <p:cNvPr id="7" name="TextBox 7"/>
            <p:cNvSpPr txBox="1"/>
            <p:nvPr/>
          </p:nvSpPr>
          <p:spPr>
            <a:xfrm>
              <a:off x="0" y="-28575"/>
              <a:ext cx="4816593" cy="183484"/>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9464530" y="1919288"/>
            <a:ext cx="7794770" cy="3062695"/>
          </a:xfrm>
          <a:custGeom>
            <a:avLst/>
            <a:gdLst/>
            <a:ahLst/>
            <a:cxnLst/>
            <a:rect l="l" t="t" r="r" b="b"/>
            <a:pathLst>
              <a:path w="7794770" h="3062695">
                <a:moveTo>
                  <a:pt x="0" y="0"/>
                </a:moveTo>
                <a:lnTo>
                  <a:pt x="7794770" y="0"/>
                </a:lnTo>
                <a:lnTo>
                  <a:pt x="7794770" y="3062695"/>
                </a:lnTo>
                <a:lnTo>
                  <a:pt x="0" y="3062695"/>
                </a:lnTo>
                <a:lnTo>
                  <a:pt x="0" y="0"/>
                </a:lnTo>
                <a:close/>
              </a:path>
            </a:pathLst>
          </a:custGeom>
          <a:blipFill>
            <a:blip r:embed="rId2"/>
            <a:stretch>
              <a:fillRect/>
            </a:stretch>
          </a:blipFill>
        </p:spPr>
        <p:txBody>
          <a:bodyPr/>
          <a:lstStyle/>
          <a:p>
            <a:endParaRPr lang="en-US"/>
          </a:p>
        </p:txBody>
      </p:sp>
      <p:sp>
        <p:nvSpPr>
          <p:cNvPr id="9" name="Freeform 9"/>
          <p:cNvSpPr/>
          <p:nvPr/>
        </p:nvSpPr>
        <p:spPr>
          <a:xfrm>
            <a:off x="1331581" y="1912144"/>
            <a:ext cx="7326699" cy="7339012"/>
          </a:xfrm>
          <a:custGeom>
            <a:avLst/>
            <a:gdLst/>
            <a:ahLst/>
            <a:cxnLst/>
            <a:rect l="l" t="t" r="r" b="b"/>
            <a:pathLst>
              <a:path w="7326699" h="7339012">
                <a:moveTo>
                  <a:pt x="0" y="0"/>
                </a:moveTo>
                <a:lnTo>
                  <a:pt x="7326699" y="0"/>
                </a:lnTo>
                <a:lnTo>
                  <a:pt x="7326699" y="7339012"/>
                </a:lnTo>
                <a:lnTo>
                  <a:pt x="0" y="7339012"/>
                </a:lnTo>
                <a:lnTo>
                  <a:pt x="0" y="0"/>
                </a:lnTo>
                <a:close/>
              </a:path>
            </a:pathLst>
          </a:custGeom>
          <a:blipFill>
            <a:blip r:embed="rId3"/>
            <a:stretch>
              <a:fillRect/>
            </a:stretch>
          </a:blipFill>
        </p:spPr>
        <p:txBody>
          <a:bodyPr/>
          <a:lstStyle/>
          <a:p>
            <a:endParaRPr lang="en-US"/>
          </a:p>
        </p:txBody>
      </p:sp>
      <p:sp>
        <p:nvSpPr>
          <p:cNvPr id="10" name="Freeform 10"/>
          <p:cNvSpPr/>
          <p:nvPr/>
        </p:nvSpPr>
        <p:spPr>
          <a:xfrm>
            <a:off x="226831" y="-24839"/>
            <a:ext cx="1053539" cy="1053539"/>
          </a:xfrm>
          <a:custGeom>
            <a:avLst/>
            <a:gdLst/>
            <a:ahLst/>
            <a:cxnLst/>
            <a:rect l="l" t="t" r="r" b="b"/>
            <a:pathLst>
              <a:path w="1053539" h="1053539">
                <a:moveTo>
                  <a:pt x="0" y="0"/>
                </a:moveTo>
                <a:lnTo>
                  <a:pt x="1053539" y="0"/>
                </a:lnTo>
                <a:lnTo>
                  <a:pt x="1053539" y="1053539"/>
                </a:lnTo>
                <a:lnTo>
                  <a:pt x="0" y="1053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344126" y="7663316"/>
            <a:ext cx="3496585" cy="2329599"/>
          </a:xfrm>
          <a:custGeom>
            <a:avLst/>
            <a:gdLst/>
            <a:ahLst/>
            <a:cxnLst/>
            <a:rect l="l" t="t" r="r" b="b"/>
            <a:pathLst>
              <a:path w="3496585" h="2329599">
                <a:moveTo>
                  <a:pt x="0" y="0"/>
                </a:moveTo>
                <a:lnTo>
                  <a:pt x="3496584" y="0"/>
                </a:lnTo>
                <a:lnTo>
                  <a:pt x="3496584" y="2329600"/>
                </a:lnTo>
                <a:lnTo>
                  <a:pt x="0" y="2329600"/>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1331581" y="952500"/>
            <a:ext cx="16509130" cy="712470"/>
          </a:xfrm>
          <a:prstGeom prst="rect">
            <a:avLst/>
          </a:prstGeom>
        </p:spPr>
        <p:txBody>
          <a:bodyPr lIns="0" tIns="0" rIns="0" bIns="0" rtlCol="0" anchor="t">
            <a:spAutoFit/>
          </a:bodyPr>
          <a:lstStyle/>
          <a:p>
            <a:pPr algn="just">
              <a:lnSpc>
                <a:spcPts val="5880"/>
              </a:lnSpc>
            </a:pPr>
            <a:r>
              <a:rPr lang="en-US" sz="4200">
                <a:solidFill>
                  <a:srgbClr val="BD1710"/>
                </a:solidFill>
                <a:latin typeface="Cardo Bold"/>
              </a:rPr>
              <a:t>NEW YORK JETS SWEEPSTAKES PROMO</a:t>
            </a:r>
          </a:p>
        </p:txBody>
      </p:sp>
      <p:sp>
        <p:nvSpPr>
          <p:cNvPr id="13" name="TextBox 13"/>
          <p:cNvSpPr txBox="1"/>
          <p:nvPr/>
        </p:nvSpPr>
        <p:spPr>
          <a:xfrm>
            <a:off x="9464530" y="5311882"/>
            <a:ext cx="7794770" cy="3014980"/>
          </a:xfrm>
          <a:prstGeom prst="rect">
            <a:avLst/>
          </a:prstGeom>
        </p:spPr>
        <p:txBody>
          <a:bodyPr lIns="0" tIns="0" rIns="0" bIns="0" rtlCol="0" anchor="t">
            <a:spAutoFit/>
          </a:bodyPr>
          <a:lstStyle/>
          <a:p>
            <a:pPr algn="just">
              <a:lnSpc>
                <a:spcPts val="3919"/>
              </a:lnSpc>
              <a:spcBef>
                <a:spcPct val="0"/>
              </a:spcBef>
            </a:pPr>
            <a:r>
              <a:rPr lang="en-US" sz="2799">
                <a:solidFill>
                  <a:srgbClr val="545454"/>
                </a:solidFill>
                <a:latin typeface="Times New Roman"/>
              </a:rPr>
              <a:t>The Jets introduced a Sweepstakes promotion for the Holiday Season, giving away a $500 gift card to the Team Shop and an autographed jersey of one of the team’s most popular players.  The promotion helped the team to capture fan email addresses to use in future marketing efforts.</a:t>
            </a:r>
          </a:p>
        </p:txBody>
      </p:sp>
      <p:sp>
        <p:nvSpPr>
          <p:cNvPr id="14" name="TextBox 14"/>
          <p:cNvSpPr txBox="1"/>
          <p:nvPr/>
        </p:nvSpPr>
        <p:spPr>
          <a:xfrm>
            <a:off x="1331581" y="9782413"/>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https://www.newyorkjets.com/fans/sweepstakes/black-friday-sweeps</a:t>
            </a:r>
          </a:p>
        </p:txBody>
      </p:sp>
      <p:sp>
        <p:nvSpPr>
          <p:cNvPr id="15" name="Freeform 15"/>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7"/>
            <a:stretch>
              <a:fillRect/>
            </a:stretch>
          </a:blipFill>
        </p:spPr>
        <p:txBody>
          <a:bodyPr/>
          <a:lstStyle/>
          <a:p>
            <a:endParaRPr lang="en-US"/>
          </a:p>
        </p:txBody>
      </p:sp>
      <p:sp>
        <p:nvSpPr>
          <p:cNvPr id="16" name="TextBox 16"/>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6386878" y="8430954"/>
            <a:ext cx="1599536" cy="1654693"/>
          </a:xfrm>
          <a:custGeom>
            <a:avLst/>
            <a:gdLst/>
            <a:ahLst/>
            <a:cxnLst/>
            <a:rect l="l" t="t" r="r" b="b"/>
            <a:pathLst>
              <a:path w="1599536" h="1654693">
                <a:moveTo>
                  <a:pt x="0" y="0"/>
                </a:moveTo>
                <a:lnTo>
                  <a:pt x="1599537" y="0"/>
                </a:lnTo>
                <a:lnTo>
                  <a:pt x="1599537" y="1654692"/>
                </a:lnTo>
                <a:lnTo>
                  <a:pt x="0" y="1654692"/>
                </a:lnTo>
                <a:lnTo>
                  <a:pt x="0" y="0"/>
                </a:lnTo>
                <a:close/>
              </a:path>
            </a:pathLst>
          </a:custGeom>
          <a:blipFill>
            <a:blip r:embed="rId2"/>
            <a:stretch>
              <a:fillRect/>
            </a:stretch>
          </a:blipFill>
        </p:spPr>
        <p:txBody>
          <a:bodyPr/>
          <a:lstStyle/>
          <a:p>
            <a:endParaRPr lang="en-US"/>
          </a:p>
        </p:txBody>
      </p:sp>
      <p:grpSp>
        <p:nvGrpSpPr>
          <p:cNvPr id="9" name="Group 9"/>
          <p:cNvGrpSpPr>
            <a:grpSpLocks noChangeAspect="1"/>
          </p:cNvGrpSpPr>
          <p:nvPr/>
        </p:nvGrpSpPr>
        <p:grpSpPr>
          <a:xfrm>
            <a:off x="1773016" y="5476875"/>
            <a:ext cx="5862808" cy="3517685"/>
            <a:chOff x="0" y="0"/>
            <a:chExt cx="6350000" cy="3810000"/>
          </a:xfrm>
        </p:grpSpPr>
        <p:sp>
          <p:nvSpPr>
            <p:cNvPr id="10" name="Freeform 1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3"/>
              <a:stretch>
                <a:fillRect l="-3333" r="-3333"/>
              </a:stretch>
            </a:blipFill>
          </p:spPr>
          <p:txBody>
            <a:bodyPr/>
            <a:lstStyle/>
            <a:p>
              <a:endParaRPr lang="en-US"/>
            </a:p>
          </p:txBody>
        </p:sp>
        <p:sp>
          <p:nvSpPr>
            <p:cNvPr id="11" name="Freeform 1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grpSp>
        <p:nvGrpSpPr>
          <p:cNvPr id="12" name="Group 12"/>
          <p:cNvGrpSpPr>
            <a:grpSpLocks noChangeAspect="1"/>
          </p:cNvGrpSpPr>
          <p:nvPr/>
        </p:nvGrpSpPr>
        <p:grpSpPr>
          <a:xfrm>
            <a:off x="10626567" y="5143500"/>
            <a:ext cx="5862808" cy="3517685"/>
            <a:chOff x="0" y="0"/>
            <a:chExt cx="6350000" cy="3810000"/>
          </a:xfrm>
        </p:grpSpPr>
        <p:sp>
          <p:nvSpPr>
            <p:cNvPr id="13" name="Freeform 13"/>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3333" r="-3333"/>
              </a:stretch>
            </a:blipFill>
          </p:spPr>
          <p:txBody>
            <a:bodyPr/>
            <a:lstStyle/>
            <a:p>
              <a:endParaRPr lang="en-US"/>
            </a:p>
          </p:txBody>
        </p:sp>
        <p:sp>
          <p:nvSpPr>
            <p:cNvPr id="14" name="Freeform 14"/>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sp>
        <p:nvSpPr>
          <p:cNvPr id="15" name="Freeform 15"/>
          <p:cNvSpPr/>
          <p:nvPr/>
        </p:nvSpPr>
        <p:spPr>
          <a:xfrm rot="-1327107">
            <a:off x="177138" y="310893"/>
            <a:ext cx="2221146" cy="1418757"/>
          </a:xfrm>
          <a:custGeom>
            <a:avLst/>
            <a:gdLst/>
            <a:ahLst/>
            <a:cxnLst/>
            <a:rect l="l" t="t" r="r" b="b"/>
            <a:pathLst>
              <a:path w="2221146" h="1418757">
                <a:moveTo>
                  <a:pt x="0" y="0"/>
                </a:moveTo>
                <a:lnTo>
                  <a:pt x="2221146" y="0"/>
                </a:lnTo>
                <a:lnTo>
                  <a:pt x="2221146" y="1418757"/>
                </a:lnTo>
                <a:lnTo>
                  <a:pt x="0" y="1418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4210790" y="1030688"/>
            <a:ext cx="10712107"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JACKSONVILLE JUMBO SHRIMP</a:t>
            </a:r>
          </a:p>
        </p:txBody>
      </p:sp>
      <p:sp>
        <p:nvSpPr>
          <p:cNvPr id="17" name="TextBox 17"/>
          <p:cNvSpPr txBox="1"/>
          <p:nvPr/>
        </p:nvSpPr>
        <p:spPr>
          <a:xfrm>
            <a:off x="1075744" y="2128519"/>
            <a:ext cx="7257352" cy="30149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Each year, Minor League Baseball’s Jacksonville Shrimp launches “10 Days of Giving” where the team gives away everything from tickets and merchandise to unique experiences, like the opportunity to throw a ceremonial first pitch at a home game.</a:t>
            </a:r>
          </a:p>
        </p:txBody>
      </p:sp>
      <p:sp>
        <p:nvSpPr>
          <p:cNvPr id="18" name="TextBox 18"/>
          <p:cNvSpPr txBox="1"/>
          <p:nvPr/>
        </p:nvSpPr>
        <p:spPr>
          <a:xfrm>
            <a:off x="1028700"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https://www.milb.com/news/very-shrimpy-christmas-presented-by-the-law-offices-of-ron-sholes-and-fun-4-firs h</a:t>
            </a:r>
          </a:p>
        </p:txBody>
      </p:sp>
      <p:sp>
        <p:nvSpPr>
          <p:cNvPr id="19" name="TextBox 19"/>
          <p:cNvSpPr txBox="1"/>
          <p:nvPr/>
        </p:nvSpPr>
        <p:spPr>
          <a:xfrm>
            <a:off x="9929295" y="2128519"/>
            <a:ext cx="7257352" cy="25196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team also invites fans to a holiday-themed event at the ballpark, charging just $1 for admission.  Fans can take pictures with Santa, buy holiday crafts, and meet the team’s mascot while holiday movies play on the videoboard.</a:t>
            </a:r>
          </a:p>
        </p:txBody>
      </p:sp>
      <p:sp>
        <p:nvSpPr>
          <p:cNvPr id="20" name="Freeform 20"/>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7"/>
            <a:stretch>
              <a:fillRect/>
            </a:stretch>
          </a:blipFill>
        </p:spPr>
        <p:txBody>
          <a:bodyPr/>
          <a:lstStyle/>
          <a:p>
            <a:endParaRPr lang="en-US"/>
          </a:p>
        </p:txBody>
      </p:sp>
      <p:sp>
        <p:nvSpPr>
          <p:cNvPr id="21" name="TextBox 21"/>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7138" y="2176541"/>
            <a:ext cx="4612568" cy="7246890"/>
            <a:chOff x="0" y="0"/>
            <a:chExt cx="1217462" cy="1912777"/>
          </a:xfrm>
        </p:grpSpPr>
        <p:sp>
          <p:nvSpPr>
            <p:cNvPr id="3" name="Freeform 3"/>
            <p:cNvSpPr/>
            <p:nvPr/>
          </p:nvSpPr>
          <p:spPr>
            <a:xfrm>
              <a:off x="0" y="0"/>
              <a:ext cx="1217462" cy="1912777"/>
            </a:xfrm>
            <a:custGeom>
              <a:avLst/>
              <a:gdLst/>
              <a:ahLst/>
              <a:cxnLst/>
              <a:rect l="l" t="t" r="r" b="b"/>
              <a:pathLst>
                <a:path w="1217462" h="1912777">
                  <a:moveTo>
                    <a:pt x="0" y="0"/>
                  </a:moveTo>
                  <a:lnTo>
                    <a:pt x="1217462" y="0"/>
                  </a:lnTo>
                  <a:lnTo>
                    <a:pt x="1217462" y="1912777"/>
                  </a:lnTo>
                  <a:lnTo>
                    <a:pt x="0" y="1912777"/>
                  </a:lnTo>
                  <a:close/>
                </a:path>
              </a:pathLst>
            </a:custGeom>
            <a:solidFill>
              <a:srgbClr val="FBDAAE"/>
            </a:solidFill>
          </p:spPr>
          <p:txBody>
            <a:bodyPr/>
            <a:lstStyle/>
            <a:p>
              <a:endParaRPr lang="en-US"/>
            </a:p>
          </p:txBody>
        </p:sp>
        <p:sp>
          <p:nvSpPr>
            <p:cNvPr id="4" name="TextBox 4"/>
            <p:cNvSpPr txBox="1"/>
            <p:nvPr/>
          </p:nvSpPr>
          <p:spPr>
            <a:xfrm>
              <a:off x="0" y="-28575"/>
              <a:ext cx="1217462" cy="1941352"/>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314590" y="9658350"/>
            <a:ext cx="18917180" cy="1014020"/>
            <a:chOff x="0" y="0"/>
            <a:chExt cx="4993086" cy="267645"/>
          </a:xfrm>
        </p:grpSpPr>
        <p:sp>
          <p:nvSpPr>
            <p:cNvPr id="6" name="Freeform 6"/>
            <p:cNvSpPr/>
            <p:nvPr/>
          </p:nvSpPr>
          <p:spPr>
            <a:xfrm>
              <a:off x="0" y="0"/>
              <a:ext cx="4993086" cy="267645"/>
            </a:xfrm>
            <a:custGeom>
              <a:avLst/>
              <a:gdLst/>
              <a:ahLst/>
              <a:cxnLst/>
              <a:rect l="l" t="t" r="r" b="b"/>
              <a:pathLst>
                <a:path w="4993086" h="267645">
                  <a:moveTo>
                    <a:pt x="0" y="0"/>
                  </a:moveTo>
                  <a:lnTo>
                    <a:pt x="4993086" y="0"/>
                  </a:lnTo>
                  <a:lnTo>
                    <a:pt x="4993086" y="267645"/>
                  </a:lnTo>
                  <a:lnTo>
                    <a:pt x="0" y="267645"/>
                  </a:lnTo>
                  <a:close/>
                </a:path>
              </a:pathLst>
            </a:custGeom>
            <a:solidFill>
              <a:srgbClr val="335F55"/>
            </a:solidFill>
          </p:spPr>
          <p:txBody>
            <a:bodyPr/>
            <a:lstStyle/>
            <a:p>
              <a:endParaRPr lang="en-US"/>
            </a:p>
          </p:txBody>
        </p:sp>
        <p:sp>
          <p:nvSpPr>
            <p:cNvPr id="7" name="TextBox 7"/>
            <p:cNvSpPr txBox="1"/>
            <p:nvPr/>
          </p:nvSpPr>
          <p:spPr>
            <a:xfrm>
              <a:off x="0" y="-28575"/>
              <a:ext cx="4993086" cy="296220"/>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3803422" y="-19995"/>
            <a:ext cx="10681156" cy="2097391"/>
          </a:xfrm>
          <a:custGeom>
            <a:avLst/>
            <a:gdLst/>
            <a:ahLst/>
            <a:cxnLst/>
            <a:rect l="l" t="t" r="r" b="b"/>
            <a:pathLst>
              <a:path w="10681156" h="2097391">
                <a:moveTo>
                  <a:pt x="0" y="0"/>
                </a:moveTo>
                <a:lnTo>
                  <a:pt x="10681156" y="0"/>
                </a:lnTo>
                <a:lnTo>
                  <a:pt x="10681156" y="2097390"/>
                </a:lnTo>
                <a:lnTo>
                  <a:pt x="0" y="2097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2646732" y="2176541"/>
            <a:ext cx="4612568" cy="7246890"/>
            <a:chOff x="0" y="0"/>
            <a:chExt cx="1217462" cy="1912777"/>
          </a:xfrm>
        </p:grpSpPr>
        <p:sp>
          <p:nvSpPr>
            <p:cNvPr id="10" name="Freeform 10"/>
            <p:cNvSpPr/>
            <p:nvPr/>
          </p:nvSpPr>
          <p:spPr>
            <a:xfrm>
              <a:off x="0" y="0"/>
              <a:ext cx="1217462" cy="1912777"/>
            </a:xfrm>
            <a:custGeom>
              <a:avLst/>
              <a:gdLst/>
              <a:ahLst/>
              <a:cxnLst/>
              <a:rect l="l" t="t" r="r" b="b"/>
              <a:pathLst>
                <a:path w="1217462" h="1912777">
                  <a:moveTo>
                    <a:pt x="0" y="0"/>
                  </a:moveTo>
                  <a:lnTo>
                    <a:pt x="1217462" y="0"/>
                  </a:lnTo>
                  <a:lnTo>
                    <a:pt x="1217462" y="1912777"/>
                  </a:lnTo>
                  <a:lnTo>
                    <a:pt x="0" y="1912777"/>
                  </a:lnTo>
                  <a:close/>
                </a:path>
              </a:pathLst>
            </a:custGeom>
            <a:solidFill>
              <a:srgbClr val="FBDAAE"/>
            </a:solidFill>
          </p:spPr>
          <p:txBody>
            <a:bodyPr/>
            <a:lstStyle/>
            <a:p>
              <a:endParaRPr lang="en-US"/>
            </a:p>
          </p:txBody>
        </p:sp>
        <p:sp>
          <p:nvSpPr>
            <p:cNvPr id="11" name="TextBox 11"/>
            <p:cNvSpPr txBox="1"/>
            <p:nvPr/>
          </p:nvSpPr>
          <p:spPr>
            <a:xfrm>
              <a:off x="0" y="-28575"/>
              <a:ext cx="1217462" cy="1941352"/>
            </a:xfrm>
            <a:prstGeom prst="rect">
              <a:avLst/>
            </a:prstGeom>
          </p:spPr>
          <p:txBody>
            <a:bodyPr lIns="50800" tIns="50800" rIns="50800" bIns="50800" rtlCol="0" anchor="ctr"/>
            <a:lstStyle/>
            <a:p>
              <a:pPr algn="ctr">
                <a:lnSpc>
                  <a:spcPts val="1960"/>
                </a:lnSpc>
                <a:spcBef>
                  <a:spcPct val="0"/>
                </a:spcBef>
              </a:pPr>
              <a:endParaRPr/>
            </a:p>
          </p:txBody>
        </p:sp>
      </p:grpSp>
      <p:sp>
        <p:nvSpPr>
          <p:cNvPr id="12" name="TextBox 12"/>
          <p:cNvSpPr txBox="1"/>
          <p:nvPr/>
        </p:nvSpPr>
        <p:spPr>
          <a:xfrm>
            <a:off x="6674514" y="2569682"/>
            <a:ext cx="5407410" cy="6482081"/>
          </a:xfrm>
          <a:prstGeom prst="rect">
            <a:avLst/>
          </a:prstGeom>
        </p:spPr>
        <p:txBody>
          <a:bodyPr lIns="0" tIns="0" rIns="0" bIns="0" rtlCol="0" anchor="t">
            <a:spAutoFit/>
          </a:bodyPr>
          <a:lstStyle/>
          <a:p>
            <a:pPr algn="just">
              <a:lnSpc>
                <a:spcPts val="3919"/>
              </a:lnSpc>
            </a:pPr>
            <a:r>
              <a:rPr lang="en-US" sz="2799">
                <a:solidFill>
                  <a:srgbClr val="175D0A"/>
                </a:solidFill>
                <a:latin typeface="Times New Roman"/>
              </a:rPr>
              <a:t>Australia’s Perth FC sold Black Friday “Mystery Boxes” on the team’s websites.  Fans purchasing the box could receive a wide variety of merchandise, including jerseys, hats, accessories, and other gear.  </a:t>
            </a:r>
          </a:p>
          <a:p>
            <a:pPr algn="just">
              <a:lnSpc>
                <a:spcPts val="3919"/>
              </a:lnSpc>
            </a:pPr>
            <a:endParaRPr lang="en-US" sz="2799">
              <a:solidFill>
                <a:srgbClr val="175D0A"/>
              </a:solidFill>
              <a:latin typeface="Times New Roman"/>
            </a:endParaRPr>
          </a:p>
          <a:p>
            <a:pPr algn="just">
              <a:lnSpc>
                <a:spcPts val="3919"/>
              </a:lnSpc>
              <a:spcBef>
                <a:spcPct val="0"/>
              </a:spcBef>
            </a:pPr>
            <a:r>
              <a:rPr lang="en-US" sz="2799">
                <a:solidFill>
                  <a:srgbClr val="175D0A"/>
                </a:solidFill>
                <a:latin typeface="Times New Roman"/>
              </a:rPr>
              <a:t>The NY Mets, wanting to draw more fans to the team store to shop during the holidays, promoted things like photo opportunities with the team’s mascots on Instagram. </a:t>
            </a:r>
          </a:p>
        </p:txBody>
      </p:sp>
      <p:sp>
        <p:nvSpPr>
          <p:cNvPr id="13" name="Freeform 13"/>
          <p:cNvSpPr/>
          <p:nvPr/>
        </p:nvSpPr>
        <p:spPr>
          <a:xfrm>
            <a:off x="1629277" y="3417313"/>
            <a:ext cx="4348290" cy="5840987"/>
          </a:xfrm>
          <a:custGeom>
            <a:avLst/>
            <a:gdLst/>
            <a:ahLst/>
            <a:cxnLst/>
            <a:rect l="l" t="t" r="r" b="b"/>
            <a:pathLst>
              <a:path w="4348290" h="5840987">
                <a:moveTo>
                  <a:pt x="0" y="0"/>
                </a:moveTo>
                <a:lnTo>
                  <a:pt x="4348290" y="0"/>
                </a:lnTo>
                <a:lnTo>
                  <a:pt x="4348290" y="5840987"/>
                </a:lnTo>
                <a:lnTo>
                  <a:pt x="0" y="5840987"/>
                </a:lnTo>
                <a:lnTo>
                  <a:pt x="0" y="0"/>
                </a:lnTo>
                <a:close/>
              </a:path>
            </a:pathLst>
          </a:custGeom>
          <a:blipFill>
            <a:blip r:embed="rId4"/>
            <a:stretch>
              <a:fillRect l="-3731" r="-3731"/>
            </a:stretch>
          </a:blipFill>
        </p:spPr>
        <p:txBody>
          <a:bodyPr/>
          <a:lstStyle/>
          <a:p>
            <a:endParaRPr lang="en-US"/>
          </a:p>
        </p:txBody>
      </p:sp>
      <p:sp>
        <p:nvSpPr>
          <p:cNvPr id="14" name="TextBox 14"/>
          <p:cNvSpPr txBox="1"/>
          <p:nvPr/>
        </p:nvSpPr>
        <p:spPr>
          <a:xfrm>
            <a:off x="2089242" y="2176836"/>
            <a:ext cx="3428361" cy="1120728"/>
          </a:xfrm>
          <a:prstGeom prst="rect">
            <a:avLst/>
          </a:prstGeom>
        </p:spPr>
        <p:txBody>
          <a:bodyPr lIns="0" tIns="0" rIns="0" bIns="0" rtlCol="0" anchor="t">
            <a:spAutoFit/>
          </a:bodyPr>
          <a:lstStyle/>
          <a:p>
            <a:pPr algn="ctr">
              <a:lnSpc>
                <a:spcPts val="4512"/>
              </a:lnSpc>
            </a:pPr>
            <a:r>
              <a:rPr lang="en-US" sz="3223">
                <a:solidFill>
                  <a:srgbClr val="BD1710"/>
                </a:solidFill>
                <a:latin typeface="Cardo Bold"/>
              </a:rPr>
              <a:t>PERTH FC BLACK FRIDAY</a:t>
            </a:r>
          </a:p>
        </p:txBody>
      </p:sp>
      <p:sp>
        <p:nvSpPr>
          <p:cNvPr id="15" name="TextBox 15"/>
          <p:cNvSpPr txBox="1"/>
          <p:nvPr/>
        </p:nvSpPr>
        <p:spPr>
          <a:xfrm>
            <a:off x="13027028" y="2176836"/>
            <a:ext cx="3851977" cy="1120728"/>
          </a:xfrm>
          <a:prstGeom prst="rect">
            <a:avLst/>
          </a:prstGeom>
        </p:spPr>
        <p:txBody>
          <a:bodyPr lIns="0" tIns="0" rIns="0" bIns="0" rtlCol="0" anchor="t">
            <a:spAutoFit/>
          </a:bodyPr>
          <a:lstStyle/>
          <a:p>
            <a:pPr algn="ctr">
              <a:lnSpc>
                <a:spcPts val="4512"/>
              </a:lnSpc>
            </a:pPr>
            <a:r>
              <a:rPr lang="en-US" sz="3223">
                <a:solidFill>
                  <a:srgbClr val="BD1710"/>
                </a:solidFill>
                <a:latin typeface="Cardo Bold"/>
              </a:rPr>
              <a:t>NEW YORK METS PHOTO OPS</a:t>
            </a:r>
          </a:p>
        </p:txBody>
      </p:sp>
      <p:sp>
        <p:nvSpPr>
          <p:cNvPr id="16" name="TextBox 16"/>
          <p:cNvSpPr txBox="1"/>
          <p:nvPr/>
        </p:nvSpPr>
        <p:spPr>
          <a:xfrm>
            <a:off x="415265" y="9772930"/>
            <a:ext cx="17457469" cy="344805"/>
          </a:xfrm>
          <a:prstGeom prst="rect">
            <a:avLst/>
          </a:prstGeom>
        </p:spPr>
        <p:txBody>
          <a:bodyPr lIns="0" tIns="0" rIns="0" bIns="0" rtlCol="0" anchor="t">
            <a:spAutoFit/>
          </a:bodyPr>
          <a:lstStyle/>
          <a:p>
            <a:pPr algn="ctr">
              <a:lnSpc>
                <a:spcPts val="2520"/>
              </a:lnSpc>
            </a:pPr>
            <a:r>
              <a:rPr lang="en-US" sz="1800">
                <a:solidFill>
                  <a:srgbClr val="FFFEFE"/>
                </a:solidFill>
                <a:latin typeface="Times New Roman Bold"/>
              </a:rPr>
              <a:t>source: twitter.com/PerthGloryFC/status/1727169262383767611  //  https://gohuskies.com/sports/2022/11/24/black-friday-x-purple-friday-ticket-deals</a:t>
            </a:r>
          </a:p>
        </p:txBody>
      </p:sp>
      <p:sp>
        <p:nvSpPr>
          <p:cNvPr id="17" name="Freeform 17"/>
          <p:cNvSpPr/>
          <p:nvPr/>
        </p:nvSpPr>
        <p:spPr>
          <a:xfrm>
            <a:off x="12778871" y="3417313"/>
            <a:ext cx="4348290" cy="5840987"/>
          </a:xfrm>
          <a:custGeom>
            <a:avLst/>
            <a:gdLst/>
            <a:ahLst/>
            <a:cxnLst/>
            <a:rect l="l" t="t" r="r" b="b"/>
            <a:pathLst>
              <a:path w="4348290" h="5840987">
                <a:moveTo>
                  <a:pt x="0" y="0"/>
                </a:moveTo>
                <a:lnTo>
                  <a:pt x="4348290" y="0"/>
                </a:lnTo>
                <a:lnTo>
                  <a:pt x="4348290" y="5840987"/>
                </a:lnTo>
                <a:lnTo>
                  <a:pt x="0" y="5840987"/>
                </a:lnTo>
                <a:lnTo>
                  <a:pt x="0" y="0"/>
                </a:lnTo>
                <a:close/>
              </a:path>
            </a:pathLst>
          </a:custGeom>
          <a:blipFill>
            <a:blip r:embed="rId5"/>
            <a:stretch>
              <a:fillRect t="-733" b="-15553"/>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6386878" y="8430954"/>
            <a:ext cx="1599536" cy="1654693"/>
          </a:xfrm>
          <a:custGeom>
            <a:avLst/>
            <a:gdLst/>
            <a:ahLst/>
            <a:cxnLst/>
            <a:rect l="l" t="t" r="r" b="b"/>
            <a:pathLst>
              <a:path w="1599536" h="1654693">
                <a:moveTo>
                  <a:pt x="0" y="0"/>
                </a:moveTo>
                <a:lnTo>
                  <a:pt x="1599537" y="0"/>
                </a:lnTo>
                <a:lnTo>
                  <a:pt x="1599537" y="1654692"/>
                </a:lnTo>
                <a:lnTo>
                  <a:pt x="0" y="1654692"/>
                </a:lnTo>
                <a:lnTo>
                  <a:pt x="0" y="0"/>
                </a:lnTo>
                <a:close/>
              </a:path>
            </a:pathLst>
          </a:custGeom>
          <a:blipFill>
            <a:blip r:embed="rId2"/>
            <a:stretch>
              <a:fillRect/>
            </a:stretch>
          </a:blipFill>
        </p:spPr>
        <p:txBody>
          <a:bodyPr/>
          <a:lstStyle/>
          <a:p>
            <a:endParaRPr lang="en-US"/>
          </a:p>
        </p:txBody>
      </p:sp>
      <p:grpSp>
        <p:nvGrpSpPr>
          <p:cNvPr id="9" name="Group 9"/>
          <p:cNvGrpSpPr>
            <a:grpSpLocks noChangeAspect="1"/>
          </p:cNvGrpSpPr>
          <p:nvPr/>
        </p:nvGrpSpPr>
        <p:grpSpPr>
          <a:xfrm>
            <a:off x="8352818" y="2514355"/>
            <a:ext cx="8763816" cy="5258290"/>
            <a:chOff x="0" y="0"/>
            <a:chExt cx="6350000" cy="3810000"/>
          </a:xfrm>
        </p:grpSpPr>
        <p:sp>
          <p:nvSpPr>
            <p:cNvPr id="10" name="Freeform 1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3"/>
              <a:stretch>
                <a:fillRect l="-3333" r="-3333"/>
              </a:stretch>
            </a:blipFill>
          </p:spPr>
          <p:txBody>
            <a:bodyPr/>
            <a:lstStyle/>
            <a:p>
              <a:endParaRPr lang="en-US"/>
            </a:p>
          </p:txBody>
        </p:sp>
        <p:sp>
          <p:nvSpPr>
            <p:cNvPr id="11" name="Freeform 1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sp>
        <p:nvSpPr>
          <p:cNvPr id="12" name="Freeform 12"/>
          <p:cNvSpPr/>
          <p:nvPr/>
        </p:nvSpPr>
        <p:spPr>
          <a:xfrm rot="-5400000">
            <a:off x="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7285012" y="1409910"/>
            <a:ext cx="10899428"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JACKSONVILLE JUMBO SHRIMP</a:t>
            </a:r>
          </a:p>
        </p:txBody>
      </p:sp>
      <p:sp>
        <p:nvSpPr>
          <p:cNvPr id="14" name="TextBox 14"/>
          <p:cNvSpPr txBox="1"/>
          <p:nvPr/>
        </p:nvSpPr>
        <p:spPr>
          <a:xfrm>
            <a:off x="1755533" y="2400055"/>
            <a:ext cx="5529479" cy="54914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Of course, the team also takes advantage of the holidays to offer a variety of ticket promotions. The Jumbo Shrimp offered a BOGO Black Friday ticket deal, an “all-inclusive” package on Cyber Monday that included food and beverage with a ticket purchase, and three different Holiday Packs offering mini-plans bundled with team-branded merchandise. </a:t>
            </a:r>
          </a:p>
        </p:txBody>
      </p:sp>
      <p:sp>
        <p:nvSpPr>
          <p:cNvPr id="15" name="TextBox 15"/>
          <p:cNvSpPr txBox="1"/>
          <p:nvPr/>
        </p:nvSpPr>
        <p:spPr>
          <a:xfrm>
            <a:off x="1755533"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https://www.milb.com/news/very-shrimpy-christmas-presented-by-the-law-offices-of-ron-sholes-and-fun-4-firs h</a:t>
            </a:r>
          </a:p>
        </p:txBody>
      </p:sp>
      <p:sp>
        <p:nvSpPr>
          <p:cNvPr id="16" name="Freeform 16"/>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6130994" y="8166245"/>
            <a:ext cx="1855421" cy="1919401"/>
          </a:xfrm>
          <a:custGeom>
            <a:avLst/>
            <a:gdLst/>
            <a:ahLst/>
            <a:cxnLst/>
            <a:rect l="l" t="t" r="r" b="b"/>
            <a:pathLst>
              <a:path w="1855421" h="1919401">
                <a:moveTo>
                  <a:pt x="0" y="0"/>
                </a:moveTo>
                <a:lnTo>
                  <a:pt x="1855421" y="0"/>
                </a:lnTo>
                <a:lnTo>
                  <a:pt x="1855421" y="1919401"/>
                </a:lnTo>
                <a:lnTo>
                  <a:pt x="0" y="1919401"/>
                </a:lnTo>
                <a:lnTo>
                  <a:pt x="0" y="0"/>
                </a:lnTo>
                <a:close/>
              </a:path>
            </a:pathLst>
          </a:custGeom>
          <a:blipFill>
            <a:blip r:embed="rId2"/>
            <a:stretch>
              <a:fillRect/>
            </a:stretch>
          </a:blipFill>
        </p:spPr>
        <p:txBody>
          <a:bodyPr/>
          <a:lstStyle/>
          <a:p>
            <a:endParaRPr lang="en-US"/>
          </a:p>
        </p:txBody>
      </p:sp>
      <p:sp>
        <p:nvSpPr>
          <p:cNvPr id="9" name="Freeform 9"/>
          <p:cNvSpPr/>
          <p:nvPr/>
        </p:nvSpPr>
        <p:spPr>
          <a:xfrm>
            <a:off x="0" y="0"/>
            <a:ext cx="9245441" cy="10287000"/>
          </a:xfrm>
          <a:custGeom>
            <a:avLst/>
            <a:gdLst/>
            <a:ahLst/>
            <a:cxnLst/>
            <a:rect l="l" t="t" r="r" b="b"/>
            <a:pathLst>
              <a:path w="9245441" h="10287000">
                <a:moveTo>
                  <a:pt x="0" y="0"/>
                </a:moveTo>
                <a:lnTo>
                  <a:pt x="9245441" y="0"/>
                </a:lnTo>
                <a:lnTo>
                  <a:pt x="9245441" y="10287000"/>
                </a:lnTo>
                <a:lnTo>
                  <a:pt x="0" y="10287000"/>
                </a:lnTo>
                <a:lnTo>
                  <a:pt x="0" y="0"/>
                </a:lnTo>
                <a:close/>
              </a:path>
            </a:pathLst>
          </a:custGeom>
          <a:blipFill>
            <a:blip r:embed="rId3"/>
            <a:stretch>
              <a:fillRect/>
            </a:stretch>
          </a:blipFill>
        </p:spPr>
        <p:txBody>
          <a:bodyPr/>
          <a:lstStyle/>
          <a:p>
            <a:endParaRPr lang="en-US"/>
          </a:p>
        </p:txBody>
      </p:sp>
      <p:sp>
        <p:nvSpPr>
          <p:cNvPr id="10" name="Freeform 10"/>
          <p:cNvSpPr/>
          <p:nvPr/>
        </p:nvSpPr>
        <p:spPr>
          <a:xfrm>
            <a:off x="4781287" y="4805764"/>
            <a:ext cx="844843" cy="781630"/>
          </a:xfrm>
          <a:custGeom>
            <a:avLst/>
            <a:gdLst/>
            <a:ahLst/>
            <a:cxnLst/>
            <a:rect l="l" t="t" r="r" b="b"/>
            <a:pathLst>
              <a:path w="844843" h="781630">
                <a:moveTo>
                  <a:pt x="0" y="0"/>
                </a:moveTo>
                <a:lnTo>
                  <a:pt x="844843" y="0"/>
                </a:lnTo>
                <a:lnTo>
                  <a:pt x="844843" y="781630"/>
                </a:lnTo>
                <a:lnTo>
                  <a:pt x="0" y="781630"/>
                </a:lnTo>
                <a:lnTo>
                  <a:pt x="0" y="0"/>
                </a:lnTo>
                <a:close/>
              </a:path>
            </a:pathLst>
          </a:custGeom>
          <a:blipFill>
            <a:blip r:embed="rId4"/>
            <a:stretch>
              <a:fillRect b="-8087"/>
            </a:stretch>
          </a:blipFill>
        </p:spPr>
        <p:txBody>
          <a:bodyPr/>
          <a:lstStyle/>
          <a:p>
            <a:endParaRPr lang="en-US"/>
          </a:p>
        </p:txBody>
      </p:sp>
      <p:sp>
        <p:nvSpPr>
          <p:cNvPr id="11" name="Freeform 11"/>
          <p:cNvSpPr/>
          <p:nvPr/>
        </p:nvSpPr>
        <p:spPr>
          <a:xfrm>
            <a:off x="4800337" y="7459225"/>
            <a:ext cx="914579" cy="914579"/>
          </a:xfrm>
          <a:custGeom>
            <a:avLst/>
            <a:gdLst/>
            <a:ahLst/>
            <a:cxnLst/>
            <a:rect l="l" t="t" r="r" b="b"/>
            <a:pathLst>
              <a:path w="914579" h="914579">
                <a:moveTo>
                  <a:pt x="0" y="0"/>
                </a:moveTo>
                <a:lnTo>
                  <a:pt x="914579" y="0"/>
                </a:lnTo>
                <a:lnTo>
                  <a:pt x="914579" y="914579"/>
                </a:lnTo>
                <a:lnTo>
                  <a:pt x="0" y="914579"/>
                </a:lnTo>
                <a:lnTo>
                  <a:pt x="0" y="0"/>
                </a:lnTo>
                <a:close/>
              </a:path>
            </a:pathLst>
          </a:custGeom>
          <a:blipFill>
            <a:blip r:embed="rId5"/>
            <a:stretch>
              <a:fillRect/>
            </a:stretch>
          </a:blipFill>
        </p:spPr>
        <p:txBody>
          <a:bodyPr/>
          <a:lstStyle/>
          <a:p>
            <a:endParaRPr lang="en-US"/>
          </a:p>
        </p:txBody>
      </p:sp>
      <p:sp>
        <p:nvSpPr>
          <p:cNvPr id="12" name="Freeform 12"/>
          <p:cNvSpPr/>
          <p:nvPr/>
        </p:nvSpPr>
        <p:spPr>
          <a:xfrm>
            <a:off x="3215011" y="3137163"/>
            <a:ext cx="639942" cy="639942"/>
          </a:xfrm>
          <a:custGeom>
            <a:avLst/>
            <a:gdLst/>
            <a:ahLst/>
            <a:cxnLst/>
            <a:rect l="l" t="t" r="r" b="b"/>
            <a:pathLst>
              <a:path w="639942" h="639942">
                <a:moveTo>
                  <a:pt x="0" y="0"/>
                </a:moveTo>
                <a:lnTo>
                  <a:pt x="639942" y="0"/>
                </a:lnTo>
                <a:lnTo>
                  <a:pt x="639942" y="639943"/>
                </a:lnTo>
                <a:lnTo>
                  <a:pt x="0" y="639943"/>
                </a:lnTo>
                <a:lnTo>
                  <a:pt x="0" y="0"/>
                </a:lnTo>
                <a:close/>
              </a:path>
            </a:pathLst>
          </a:custGeom>
          <a:blipFill>
            <a:blip r:embed="rId6"/>
            <a:stretch>
              <a:fillRect/>
            </a:stretch>
          </a:blipFill>
        </p:spPr>
        <p:txBody>
          <a:bodyPr/>
          <a:lstStyle/>
          <a:p>
            <a:endParaRPr lang="en-US"/>
          </a:p>
        </p:txBody>
      </p:sp>
      <p:sp>
        <p:nvSpPr>
          <p:cNvPr id="13" name="Freeform 13"/>
          <p:cNvSpPr/>
          <p:nvPr/>
        </p:nvSpPr>
        <p:spPr>
          <a:xfrm>
            <a:off x="6466047" y="7114651"/>
            <a:ext cx="801864" cy="801864"/>
          </a:xfrm>
          <a:custGeom>
            <a:avLst/>
            <a:gdLst/>
            <a:ahLst/>
            <a:cxnLst/>
            <a:rect l="l" t="t" r="r" b="b"/>
            <a:pathLst>
              <a:path w="801864" h="801864">
                <a:moveTo>
                  <a:pt x="0" y="0"/>
                </a:moveTo>
                <a:lnTo>
                  <a:pt x="801864" y="0"/>
                </a:lnTo>
                <a:lnTo>
                  <a:pt x="801864" y="801863"/>
                </a:lnTo>
                <a:lnTo>
                  <a:pt x="0" y="801863"/>
                </a:lnTo>
                <a:lnTo>
                  <a:pt x="0" y="0"/>
                </a:lnTo>
                <a:close/>
              </a:path>
            </a:pathLst>
          </a:custGeom>
          <a:blipFill>
            <a:blip r:embed="rId7"/>
            <a:stretch>
              <a:fillRect/>
            </a:stretch>
          </a:blipFill>
        </p:spPr>
        <p:txBody>
          <a:bodyPr/>
          <a:lstStyle/>
          <a:p>
            <a:endParaRPr lang="en-US"/>
          </a:p>
        </p:txBody>
      </p:sp>
      <p:sp>
        <p:nvSpPr>
          <p:cNvPr id="14" name="Freeform 14"/>
          <p:cNvSpPr/>
          <p:nvPr/>
        </p:nvSpPr>
        <p:spPr>
          <a:xfrm>
            <a:off x="3862252" y="5788827"/>
            <a:ext cx="938085" cy="938085"/>
          </a:xfrm>
          <a:custGeom>
            <a:avLst/>
            <a:gdLst/>
            <a:ahLst/>
            <a:cxnLst/>
            <a:rect l="l" t="t" r="r" b="b"/>
            <a:pathLst>
              <a:path w="938085" h="938085">
                <a:moveTo>
                  <a:pt x="0" y="0"/>
                </a:moveTo>
                <a:lnTo>
                  <a:pt x="938085" y="0"/>
                </a:lnTo>
                <a:lnTo>
                  <a:pt x="938085" y="938086"/>
                </a:lnTo>
                <a:lnTo>
                  <a:pt x="0" y="938086"/>
                </a:lnTo>
                <a:lnTo>
                  <a:pt x="0" y="0"/>
                </a:lnTo>
                <a:close/>
              </a:path>
            </a:pathLst>
          </a:custGeom>
          <a:blipFill>
            <a:blip r:embed="rId8"/>
            <a:stretch>
              <a:fillRect/>
            </a:stretch>
          </a:blipFill>
        </p:spPr>
        <p:txBody>
          <a:bodyPr/>
          <a:lstStyle/>
          <a:p>
            <a:endParaRPr lang="en-US"/>
          </a:p>
        </p:txBody>
      </p:sp>
      <p:sp>
        <p:nvSpPr>
          <p:cNvPr id="15" name="Freeform 15"/>
          <p:cNvSpPr/>
          <p:nvPr/>
        </p:nvSpPr>
        <p:spPr>
          <a:xfrm>
            <a:off x="3496882" y="-70113"/>
            <a:ext cx="1511532" cy="1127388"/>
          </a:xfrm>
          <a:custGeom>
            <a:avLst/>
            <a:gdLst/>
            <a:ahLst/>
            <a:cxnLst/>
            <a:rect l="l" t="t" r="r" b="b"/>
            <a:pathLst>
              <a:path w="1511532" h="1127388">
                <a:moveTo>
                  <a:pt x="0" y="0"/>
                </a:moveTo>
                <a:lnTo>
                  <a:pt x="1511532" y="0"/>
                </a:lnTo>
                <a:lnTo>
                  <a:pt x="1511532" y="1127388"/>
                </a:lnTo>
                <a:lnTo>
                  <a:pt x="0" y="1127388"/>
                </a:lnTo>
                <a:lnTo>
                  <a:pt x="0" y="0"/>
                </a:lnTo>
                <a:close/>
              </a:path>
            </a:pathLst>
          </a:custGeom>
          <a:blipFill>
            <a:blip r:embed="rId9"/>
            <a:stretch>
              <a:fillRect b="-34073"/>
            </a:stretch>
          </a:blipFill>
        </p:spPr>
        <p:txBody>
          <a:bodyPr/>
          <a:lstStyle/>
          <a:p>
            <a:endParaRPr lang="en-US"/>
          </a:p>
        </p:txBody>
      </p:sp>
      <p:sp>
        <p:nvSpPr>
          <p:cNvPr id="16" name="Freeform 16"/>
          <p:cNvSpPr/>
          <p:nvPr/>
        </p:nvSpPr>
        <p:spPr>
          <a:xfrm>
            <a:off x="2892677" y="6404579"/>
            <a:ext cx="644668" cy="644668"/>
          </a:xfrm>
          <a:custGeom>
            <a:avLst/>
            <a:gdLst/>
            <a:ahLst/>
            <a:cxnLst/>
            <a:rect l="l" t="t" r="r" b="b"/>
            <a:pathLst>
              <a:path w="644668" h="644668">
                <a:moveTo>
                  <a:pt x="0" y="0"/>
                </a:moveTo>
                <a:lnTo>
                  <a:pt x="644668" y="0"/>
                </a:lnTo>
                <a:lnTo>
                  <a:pt x="644668" y="644667"/>
                </a:lnTo>
                <a:lnTo>
                  <a:pt x="0" y="644667"/>
                </a:lnTo>
                <a:lnTo>
                  <a:pt x="0" y="0"/>
                </a:lnTo>
                <a:close/>
              </a:path>
            </a:pathLst>
          </a:custGeom>
          <a:blipFill>
            <a:blip r:embed="rId10"/>
            <a:stretch>
              <a:fillRect/>
            </a:stretch>
          </a:blipFill>
        </p:spPr>
        <p:txBody>
          <a:bodyPr/>
          <a:lstStyle/>
          <a:p>
            <a:endParaRPr lang="en-US"/>
          </a:p>
        </p:txBody>
      </p:sp>
      <p:sp>
        <p:nvSpPr>
          <p:cNvPr id="17" name="Freeform 17"/>
          <p:cNvSpPr/>
          <p:nvPr/>
        </p:nvSpPr>
        <p:spPr>
          <a:xfrm>
            <a:off x="4128960" y="4124862"/>
            <a:ext cx="595177" cy="595177"/>
          </a:xfrm>
          <a:custGeom>
            <a:avLst/>
            <a:gdLst/>
            <a:ahLst/>
            <a:cxnLst/>
            <a:rect l="l" t="t" r="r" b="b"/>
            <a:pathLst>
              <a:path w="595177" h="595177">
                <a:moveTo>
                  <a:pt x="0" y="0"/>
                </a:moveTo>
                <a:lnTo>
                  <a:pt x="595177" y="0"/>
                </a:lnTo>
                <a:lnTo>
                  <a:pt x="595177" y="595177"/>
                </a:lnTo>
                <a:lnTo>
                  <a:pt x="0" y="595177"/>
                </a:lnTo>
                <a:lnTo>
                  <a:pt x="0" y="0"/>
                </a:lnTo>
                <a:close/>
              </a:path>
            </a:pathLst>
          </a:custGeom>
          <a:blipFill>
            <a:blip r:embed="rId11"/>
            <a:stretch>
              <a:fillRect/>
            </a:stretch>
          </a:blipFill>
        </p:spPr>
        <p:txBody>
          <a:bodyPr/>
          <a:lstStyle/>
          <a:p>
            <a:endParaRPr lang="en-US"/>
          </a:p>
        </p:txBody>
      </p:sp>
      <p:sp>
        <p:nvSpPr>
          <p:cNvPr id="18" name="Freeform 18"/>
          <p:cNvSpPr/>
          <p:nvPr/>
        </p:nvSpPr>
        <p:spPr>
          <a:xfrm>
            <a:off x="5550005" y="3777106"/>
            <a:ext cx="264272" cy="783145"/>
          </a:xfrm>
          <a:custGeom>
            <a:avLst/>
            <a:gdLst/>
            <a:ahLst/>
            <a:cxnLst/>
            <a:rect l="l" t="t" r="r" b="b"/>
            <a:pathLst>
              <a:path w="264272" h="783145">
                <a:moveTo>
                  <a:pt x="0" y="0"/>
                </a:moveTo>
                <a:lnTo>
                  <a:pt x="264272" y="0"/>
                </a:lnTo>
                <a:lnTo>
                  <a:pt x="264272" y="783144"/>
                </a:lnTo>
                <a:lnTo>
                  <a:pt x="0" y="783144"/>
                </a:lnTo>
                <a:lnTo>
                  <a:pt x="0" y="0"/>
                </a:lnTo>
                <a:close/>
              </a:path>
            </a:pathLst>
          </a:custGeom>
          <a:blipFill>
            <a:blip r:embed="rId12"/>
            <a:stretch>
              <a:fillRect l="-160783" r="-159352" b="-41774"/>
            </a:stretch>
          </a:blipFill>
        </p:spPr>
        <p:txBody>
          <a:bodyPr/>
          <a:lstStyle/>
          <a:p>
            <a:endParaRPr lang="en-US"/>
          </a:p>
        </p:txBody>
      </p:sp>
      <p:sp>
        <p:nvSpPr>
          <p:cNvPr id="19" name="Freeform 19"/>
          <p:cNvSpPr/>
          <p:nvPr/>
        </p:nvSpPr>
        <p:spPr>
          <a:xfrm>
            <a:off x="-318314" y="7515582"/>
            <a:ext cx="2694029" cy="2694029"/>
          </a:xfrm>
          <a:custGeom>
            <a:avLst/>
            <a:gdLst/>
            <a:ahLst/>
            <a:cxnLst/>
            <a:rect l="l" t="t" r="r" b="b"/>
            <a:pathLst>
              <a:path w="2694029" h="2694029">
                <a:moveTo>
                  <a:pt x="0" y="0"/>
                </a:moveTo>
                <a:lnTo>
                  <a:pt x="2694028" y="0"/>
                </a:lnTo>
                <a:lnTo>
                  <a:pt x="2694028" y="2694029"/>
                </a:lnTo>
                <a:lnTo>
                  <a:pt x="0" y="2694029"/>
                </a:lnTo>
                <a:lnTo>
                  <a:pt x="0" y="0"/>
                </a:lnTo>
                <a:close/>
              </a:path>
            </a:pathLst>
          </a:custGeom>
          <a:blipFill>
            <a:blip r:embed="rId13"/>
            <a:stretch>
              <a:fillRect/>
            </a:stretch>
          </a:blipFill>
        </p:spPr>
        <p:txBody>
          <a:bodyPr/>
          <a:lstStyle/>
          <a:p>
            <a:endParaRPr lang="en-US"/>
          </a:p>
        </p:txBody>
      </p:sp>
      <p:sp>
        <p:nvSpPr>
          <p:cNvPr id="20" name="Freeform 20"/>
          <p:cNvSpPr/>
          <p:nvPr/>
        </p:nvSpPr>
        <p:spPr>
          <a:xfrm>
            <a:off x="171685" y="213083"/>
            <a:ext cx="2532929" cy="2532929"/>
          </a:xfrm>
          <a:custGeom>
            <a:avLst/>
            <a:gdLst/>
            <a:ahLst/>
            <a:cxnLst/>
            <a:rect l="l" t="t" r="r" b="b"/>
            <a:pathLst>
              <a:path w="2532929" h="2532929">
                <a:moveTo>
                  <a:pt x="0" y="0"/>
                </a:moveTo>
                <a:lnTo>
                  <a:pt x="2532929" y="0"/>
                </a:lnTo>
                <a:lnTo>
                  <a:pt x="2532929" y="2532929"/>
                </a:lnTo>
                <a:lnTo>
                  <a:pt x="0" y="253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TextBox 21"/>
          <p:cNvSpPr txBox="1"/>
          <p:nvPr/>
        </p:nvSpPr>
        <p:spPr>
          <a:xfrm>
            <a:off x="8692677" y="1093944"/>
            <a:ext cx="8010338" cy="2198370"/>
          </a:xfrm>
          <a:prstGeom prst="rect">
            <a:avLst/>
          </a:prstGeom>
        </p:spPr>
        <p:txBody>
          <a:bodyPr lIns="0" tIns="0" rIns="0" bIns="0" rtlCol="0" anchor="t">
            <a:spAutoFit/>
          </a:bodyPr>
          <a:lstStyle/>
          <a:p>
            <a:pPr algn="ctr">
              <a:lnSpc>
                <a:spcPts val="5880"/>
              </a:lnSpc>
            </a:pPr>
            <a:r>
              <a:rPr lang="en-US" sz="4200">
                <a:solidFill>
                  <a:srgbClr val="175D0A"/>
                </a:solidFill>
                <a:latin typeface="Cardo Bold"/>
              </a:rPr>
              <a:t>ALL SPORTS TEAMS, COLLEGE, MINOR-LEAGUE, AND MAJOR LEAGUE</a:t>
            </a:r>
          </a:p>
        </p:txBody>
      </p:sp>
      <p:sp>
        <p:nvSpPr>
          <p:cNvPr id="22" name="TextBox 22"/>
          <p:cNvSpPr txBox="1"/>
          <p:nvPr/>
        </p:nvSpPr>
        <p:spPr>
          <a:xfrm>
            <a:off x="8534736" y="3636583"/>
            <a:ext cx="8721716" cy="4052044"/>
          </a:xfrm>
          <a:prstGeom prst="rect">
            <a:avLst/>
          </a:prstGeom>
        </p:spPr>
        <p:txBody>
          <a:bodyPr lIns="0" tIns="0" rIns="0" bIns="0" rtlCol="0" anchor="t">
            <a:spAutoFit/>
          </a:bodyPr>
          <a:lstStyle/>
          <a:p>
            <a:pPr algn="just">
              <a:lnSpc>
                <a:spcPts val="4509"/>
              </a:lnSpc>
              <a:spcBef>
                <a:spcPct val="0"/>
              </a:spcBef>
            </a:pPr>
            <a:r>
              <a:rPr lang="en-US" sz="3220">
                <a:solidFill>
                  <a:srgbClr val="BD1710"/>
                </a:solidFill>
                <a:latin typeface="Times New Roman"/>
              </a:rPr>
              <a:t>Nearly all sports teams offer unique holiday-themed products during the holiday season.  Popular sellers include figurines, ornaments, “Ugly Christmas Sweaters”, light-up sweaters, gift wrap, “stocking stuffer” suggestions, holiday decor including stockings and Santa hats, and of course, special holiday ticket packages.  </a:t>
            </a:r>
          </a:p>
        </p:txBody>
      </p:sp>
      <p:sp>
        <p:nvSpPr>
          <p:cNvPr id="23" name="TextBox 23"/>
          <p:cNvSpPr txBox="1"/>
          <p:nvPr/>
        </p:nvSpPr>
        <p:spPr>
          <a:xfrm rot="-1275496">
            <a:off x="340927" y="913077"/>
            <a:ext cx="2298799" cy="1291668"/>
          </a:xfrm>
          <a:prstGeom prst="rect">
            <a:avLst/>
          </a:prstGeom>
        </p:spPr>
        <p:txBody>
          <a:bodyPr lIns="0" tIns="0" rIns="0" bIns="0" rtlCol="0" anchor="t">
            <a:spAutoFit/>
          </a:bodyPr>
          <a:lstStyle/>
          <a:p>
            <a:pPr algn="ctr">
              <a:lnSpc>
                <a:spcPts val="3355"/>
              </a:lnSpc>
            </a:pPr>
            <a:r>
              <a:rPr lang="en-US" sz="2396">
                <a:solidFill>
                  <a:srgbClr val="FFFEFE"/>
                </a:solidFill>
                <a:latin typeface="Times New Roman Bold"/>
              </a:rPr>
              <a:t>SEASONAL</a:t>
            </a:r>
          </a:p>
          <a:p>
            <a:pPr algn="ctr">
              <a:lnSpc>
                <a:spcPts val="3355"/>
              </a:lnSpc>
            </a:pPr>
            <a:r>
              <a:rPr lang="en-US" sz="2396">
                <a:solidFill>
                  <a:srgbClr val="FFFEFE"/>
                </a:solidFill>
                <a:latin typeface="Times New Roman Bold"/>
              </a:rPr>
              <a:t>PRODUCT</a:t>
            </a:r>
          </a:p>
          <a:p>
            <a:pPr algn="ctr">
              <a:lnSpc>
                <a:spcPts val="3355"/>
              </a:lnSpc>
            </a:pPr>
            <a:r>
              <a:rPr lang="en-US" sz="2396">
                <a:solidFill>
                  <a:srgbClr val="FFFEFE"/>
                </a:solidFill>
                <a:latin typeface="Times New Roman Bold"/>
              </a:rPr>
              <a:t>OFFERS!</a:t>
            </a:r>
          </a:p>
        </p:txBody>
      </p:sp>
      <p:sp>
        <p:nvSpPr>
          <p:cNvPr id="24" name="Freeform 24"/>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16"/>
            <a:stretch>
              <a:fillRect/>
            </a:stretch>
          </a:blipFill>
        </p:spPr>
        <p:txBody>
          <a:bodyPr/>
          <a:lstStyle/>
          <a:p>
            <a:endParaRPr lang="en-US"/>
          </a:p>
        </p:txBody>
      </p:sp>
      <p:sp>
        <p:nvSpPr>
          <p:cNvPr id="25" name="TextBox 25"/>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6386878" y="8430954"/>
            <a:ext cx="1599536" cy="1654693"/>
          </a:xfrm>
          <a:custGeom>
            <a:avLst/>
            <a:gdLst/>
            <a:ahLst/>
            <a:cxnLst/>
            <a:rect l="l" t="t" r="r" b="b"/>
            <a:pathLst>
              <a:path w="1599536" h="1654693">
                <a:moveTo>
                  <a:pt x="0" y="0"/>
                </a:moveTo>
                <a:lnTo>
                  <a:pt x="1599537" y="0"/>
                </a:lnTo>
                <a:lnTo>
                  <a:pt x="1599537" y="1654692"/>
                </a:lnTo>
                <a:lnTo>
                  <a:pt x="0" y="1654692"/>
                </a:lnTo>
                <a:lnTo>
                  <a:pt x="0" y="0"/>
                </a:lnTo>
                <a:close/>
              </a:path>
            </a:pathLst>
          </a:custGeom>
          <a:blipFill>
            <a:blip r:embed="rId2"/>
            <a:stretch>
              <a:fillRect/>
            </a:stretch>
          </a:blipFill>
        </p:spPr>
        <p:txBody>
          <a:bodyPr/>
          <a:lstStyle/>
          <a:p>
            <a:endParaRPr lang="en-US"/>
          </a:p>
        </p:txBody>
      </p:sp>
      <p:grpSp>
        <p:nvGrpSpPr>
          <p:cNvPr id="9" name="Group 9"/>
          <p:cNvGrpSpPr>
            <a:grpSpLocks noChangeAspect="1"/>
          </p:cNvGrpSpPr>
          <p:nvPr/>
        </p:nvGrpSpPr>
        <p:grpSpPr>
          <a:xfrm>
            <a:off x="1982518" y="5637150"/>
            <a:ext cx="5862808" cy="3517685"/>
            <a:chOff x="0" y="0"/>
            <a:chExt cx="6350000" cy="3810000"/>
          </a:xfrm>
        </p:grpSpPr>
        <p:sp>
          <p:nvSpPr>
            <p:cNvPr id="10" name="Freeform 1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3"/>
              <a:stretch>
                <a:fillRect l="-3333" r="-3333"/>
              </a:stretch>
            </a:blipFill>
          </p:spPr>
          <p:txBody>
            <a:bodyPr/>
            <a:lstStyle/>
            <a:p>
              <a:endParaRPr lang="en-US"/>
            </a:p>
          </p:txBody>
        </p:sp>
        <p:sp>
          <p:nvSpPr>
            <p:cNvPr id="11" name="Freeform 1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grpSp>
        <p:nvGrpSpPr>
          <p:cNvPr id="12" name="Group 12"/>
          <p:cNvGrpSpPr>
            <a:grpSpLocks noChangeAspect="1"/>
          </p:cNvGrpSpPr>
          <p:nvPr/>
        </p:nvGrpSpPr>
        <p:grpSpPr>
          <a:xfrm>
            <a:off x="10131079" y="5637150"/>
            <a:ext cx="5862808" cy="3517685"/>
            <a:chOff x="0" y="0"/>
            <a:chExt cx="6350000" cy="3810000"/>
          </a:xfrm>
        </p:grpSpPr>
        <p:sp>
          <p:nvSpPr>
            <p:cNvPr id="13" name="Freeform 13"/>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77820" r="-62179"/>
              </a:stretch>
            </a:blipFill>
          </p:spPr>
          <p:txBody>
            <a:bodyPr/>
            <a:lstStyle/>
            <a:p>
              <a:endParaRPr lang="en-US"/>
            </a:p>
          </p:txBody>
        </p:sp>
        <p:sp>
          <p:nvSpPr>
            <p:cNvPr id="14" name="Freeform 14"/>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sp>
        <p:nvSpPr>
          <p:cNvPr id="15" name="Freeform 15"/>
          <p:cNvSpPr/>
          <p:nvPr/>
        </p:nvSpPr>
        <p:spPr>
          <a:xfrm rot="-1327107">
            <a:off x="223867" y="404336"/>
            <a:ext cx="2682461" cy="1713422"/>
          </a:xfrm>
          <a:custGeom>
            <a:avLst/>
            <a:gdLst/>
            <a:ahLst/>
            <a:cxnLst/>
            <a:rect l="l" t="t" r="r" b="b"/>
            <a:pathLst>
              <a:path w="2682461" h="1713422">
                <a:moveTo>
                  <a:pt x="0" y="0"/>
                </a:moveTo>
                <a:lnTo>
                  <a:pt x="2682460" y="0"/>
                </a:lnTo>
                <a:lnTo>
                  <a:pt x="2682460" y="1713422"/>
                </a:lnTo>
                <a:lnTo>
                  <a:pt x="0" y="1713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4687755" y="1184847"/>
            <a:ext cx="8912490"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ROCKET CITY TRASH PANDAS</a:t>
            </a:r>
          </a:p>
        </p:txBody>
      </p:sp>
      <p:sp>
        <p:nvSpPr>
          <p:cNvPr id="17" name="TextBox 17"/>
          <p:cNvSpPr txBox="1"/>
          <p:nvPr/>
        </p:nvSpPr>
        <p:spPr>
          <a:xfrm>
            <a:off x="1200654" y="2267033"/>
            <a:ext cx="7426536" cy="30149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Rocket City Trash Pandas, a Minor-League Baseball franchise, provide opportunities for fans to visit the ballpark for a drive-thru holiday-themed light show.  The show is a mile-and-a-half maze lit up with more than 1 million lights and admission is $30 per car.</a:t>
            </a:r>
          </a:p>
        </p:txBody>
      </p:sp>
      <p:sp>
        <p:nvSpPr>
          <p:cNvPr id="18" name="TextBox 18"/>
          <p:cNvSpPr txBox="1"/>
          <p:nvPr/>
        </p:nvSpPr>
        <p:spPr>
          <a:xfrm>
            <a:off x="1200654"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https://www.milb.com/rocket-city/events/christmas</a:t>
            </a:r>
          </a:p>
        </p:txBody>
      </p:sp>
      <p:sp>
        <p:nvSpPr>
          <p:cNvPr id="19" name="TextBox 19"/>
          <p:cNvSpPr txBox="1"/>
          <p:nvPr/>
        </p:nvSpPr>
        <p:spPr>
          <a:xfrm>
            <a:off x="9306919" y="2267033"/>
            <a:ext cx="7511128" cy="30149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team also created a unique fundraising opportunity as part of its Rocket City Christmas Light Show program.  Fans can grab trees ranging from 2 feet to 9 feet with a donation of $20-$120.  Proceeds benefit several local charities in partnership with the Trash Pandas. </a:t>
            </a:r>
          </a:p>
        </p:txBody>
      </p:sp>
      <p:sp>
        <p:nvSpPr>
          <p:cNvPr id="20" name="Freeform 20"/>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7"/>
            <a:stretch>
              <a:fillRect/>
            </a:stretch>
          </a:blipFill>
        </p:spPr>
        <p:txBody>
          <a:bodyPr/>
          <a:lstStyle/>
          <a:p>
            <a:endParaRPr lang="en-US"/>
          </a:p>
        </p:txBody>
      </p:sp>
      <p:sp>
        <p:nvSpPr>
          <p:cNvPr id="21" name="TextBox 21"/>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50638" y="-172358"/>
            <a:ext cx="3040953" cy="3040953"/>
          </a:xfrm>
          <a:custGeom>
            <a:avLst/>
            <a:gdLst/>
            <a:ahLst/>
            <a:cxnLst/>
            <a:rect l="l" t="t" r="r" b="b"/>
            <a:pathLst>
              <a:path w="3040953" h="3040953">
                <a:moveTo>
                  <a:pt x="0" y="0"/>
                </a:moveTo>
                <a:lnTo>
                  <a:pt x="3040952" y="0"/>
                </a:lnTo>
                <a:lnTo>
                  <a:pt x="3040952" y="3040952"/>
                </a:lnTo>
                <a:lnTo>
                  <a:pt x="0" y="3040952"/>
                </a:lnTo>
                <a:lnTo>
                  <a:pt x="0" y="0"/>
                </a:lnTo>
                <a:close/>
              </a:path>
            </a:pathLst>
          </a:custGeom>
          <a:blipFill>
            <a:blip r:embed="rId2"/>
            <a:stretch>
              <a:fillRect/>
            </a:stretch>
          </a:blipFill>
        </p:spPr>
        <p:txBody>
          <a:bodyPr/>
          <a:lstStyle/>
          <a:p>
            <a:endParaRPr lang="en-US"/>
          </a:p>
        </p:txBody>
      </p:sp>
      <p:sp>
        <p:nvSpPr>
          <p:cNvPr id="9" name="Freeform 9"/>
          <p:cNvSpPr/>
          <p:nvPr/>
        </p:nvSpPr>
        <p:spPr>
          <a:xfrm>
            <a:off x="16386878" y="8430954"/>
            <a:ext cx="1599536" cy="1654693"/>
          </a:xfrm>
          <a:custGeom>
            <a:avLst/>
            <a:gdLst/>
            <a:ahLst/>
            <a:cxnLst/>
            <a:rect l="l" t="t" r="r" b="b"/>
            <a:pathLst>
              <a:path w="1599536" h="1654693">
                <a:moveTo>
                  <a:pt x="0" y="0"/>
                </a:moveTo>
                <a:lnTo>
                  <a:pt x="1599537" y="0"/>
                </a:lnTo>
                <a:lnTo>
                  <a:pt x="1599537" y="1654692"/>
                </a:lnTo>
                <a:lnTo>
                  <a:pt x="0" y="1654692"/>
                </a:lnTo>
                <a:lnTo>
                  <a:pt x="0" y="0"/>
                </a:lnTo>
                <a:close/>
              </a:path>
            </a:pathLst>
          </a:custGeom>
          <a:blipFill>
            <a:blip r:embed="rId3"/>
            <a:stretch>
              <a:fillRect/>
            </a:stretch>
          </a:blipFill>
        </p:spPr>
        <p:txBody>
          <a:bodyPr/>
          <a:lstStyle/>
          <a:p>
            <a:endParaRPr lang="en-US"/>
          </a:p>
        </p:txBody>
      </p:sp>
      <p:grpSp>
        <p:nvGrpSpPr>
          <p:cNvPr id="10" name="Group 10"/>
          <p:cNvGrpSpPr>
            <a:grpSpLocks noChangeAspect="1"/>
          </p:cNvGrpSpPr>
          <p:nvPr/>
        </p:nvGrpSpPr>
        <p:grpSpPr>
          <a:xfrm>
            <a:off x="1870867" y="1943934"/>
            <a:ext cx="5723465" cy="6848319"/>
            <a:chOff x="0" y="0"/>
            <a:chExt cx="3663950" cy="4384040"/>
          </a:xfrm>
        </p:grpSpPr>
        <p:sp>
          <p:nvSpPr>
            <p:cNvPr id="11" name="Freeform 11"/>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blipFill>
              <a:blip r:embed="rId4"/>
              <a:stretch>
                <a:fillRect t="-2098" b="-2098"/>
              </a:stretch>
            </a:blipFill>
          </p:spPr>
          <p:txBody>
            <a:bodyPr/>
            <a:lstStyle/>
            <a:p>
              <a:endParaRPr lang="en-US"/>
            </a:p>
          </p:txBody>
        </p:sp>
        <p:sp>
          <p:nvSpPr>
            <p:cNvPr id="12" name="Freeform 12"/>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175D0A"/>
            </a:solidFill>
          </p:spPr>
          <p:txBody>
            <a:bodyPr/>
            <a:lstStyle/>
            <a:p>
              <a:endParaRPr lang="en-US"/>
            </a:p>
          </p:txBody>
        </p:sp>
      </p:grpSp>
      <p:sp>
        <p:nvSpPr>
          <p:cNvPr id="13" name="TextBox 13"/>
          <p:cNvSpPr txBox="1"/>
          <p:nvPr/>
        </p:nvSpPr>
        <p:spPr>
          <a:xfrm>
            <a:off x="9929295" y="2681034"/>
            <a:ext cx="6991277" cy="712470"/>
          </a:xfrm>
          <a:prstGeom prst="rect">
            <a:avLst/>
          </a:prstGeom>
        </p:spPr>
        <p:txBody>
          <a:bodyPr lIns="0" tIns="0" rIns="0" bIns="0" rtlCol="0" anchor="t">
            <a:spAutoFit/>
          </a:bodyPr>
          <a:lstStyle/>
          <a:p>
            <a:pPr algn="ctr">
              <a:lnSpc>
                <a:spcPts val="5880"/>
              </a:lnSpc>
            </a:pPr>
            <a:r>
              <a:rPr lang="en-US" sz="4200">
                <a:solidFill>
                  <a:srgbClr val="A6780F"/>
                </a:solidFill>
                <a:latin typeface="Cardo Bold"/>
              </a:rPr>
              <a:t>SAN DIEGO PADRES</a:t>
            </a:r>
          </a:p>
        </p:txBody>
      </p:sp>
      <p:sp>
        <p:nvSpPr>
          <p:cNvPr id="14" name="TextBox 14"/>
          <p:cNvSpPr txBox="1"/>
          <p:nvPr/>
        </p:nvSpPr>
        <p:spPr>
          <a:xfrm>
            <a:off x="9929295" y="3855145"/>
            <a:ext cx="7257352" cy="35102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San Diego Padres used Instagram to promote its “12 Deals of Christmas” holiday marketing campaign in which the team offered different special promotions every day from December 13th to December 24th.  The deals were only available on-site at the Team Store at Petco Park (the team’s home stadium). </a:t>
            </a:r>
          </a:p>
        </p:txBody>
      </p:sp>
      <p:sp>
        <p:nvSpPr>
          <p:cNvPr id="15" name="TextBox 15"/>
          <p:cNvSpPr txBox="1"/>
          <p:nvPr/>
        </p:nvSpPr>
        <p:spPr>
          <a:xfrm>
            <a:off x="1870867"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https://twitter.com/Padres/status/1470127349798617090</a:t>
            </a:r>
          </a:p>
        </p:txBody>
      </p:sp>
      <p:sp>
        <p:nvSpPr>
          <p:cNvPr id="16" name="Freeform 16"/>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352818" y="2514355"/>
            <a:ext cx="8763816" cy="5258290"/>
            <a:chOff x="0" y="0"/>
            <a:chExt cx="6350000" cy="3810000"/>
          </a:xfrm>
        </p:grpSpPr>
        <p:sp>
          <p:nvSpPr>
            <p:cNvPr id="3" name="Freeform 3"/>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2"/>
              <a:stretch>
                <a:fillRect l="-3333" r="-3333"/>
              </a:stretch>
            </a:blipFill>
          </p:spPr>
          <p:txBody>
            <a:bodyPr/>
            <a:lstStyle/>
            <a:p>
              <a:endParaRPr lang="en-US"/>
            </a:p>
          </p:txBody>
        </p:sp>
        <p:sp>
          <p:nvSpPr>
            <p:cNvPr id="4" name="Freeform 4"/>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sp>
        <p:nvSpPr>
          <p:cNvPr id="5" name="TextBox 5"/>
          <p:cNvSpPr txBox="1"/>
          <p:nvPr/>
        </p:nvSpPr>
        <p:spPr>
          <a:xfrm>
            <a:off x="7285012" y="1409910"/>
            <a:ext cx="10899428"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COLUMBUS BLUE JACKETS</a:t>
            </a:r>
          </a:p>
        </p:txBody>
      </p:sp>
      <p:sp>
        <p:nvSpPr>
          <p:cNvPr id="6" name="TextBox 6"/>
          <p:cNvSpPr txBox="1"/>
          <p:nvPr/>
        </p:nvSpPr>
        <p:spPr>
          <a:xfrm>
            <a:off x="1617683" y="2340610"/>
            <a:ext cx="5667329" cy="54914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NHL’s Columbus Blue Jackets offered a holiday package featuring “Loaded Tickets”, which are single-game tickets that include a value meal and a pass to ice skate at a local rink.  The team also sold “Mystery Ornaments”, each autographed by different players on the team or the team’s mascot, Stinger, and sold them for $30 each to raise money for charity.</a:t>
            </a:r>
          </a:p>
        </p:txBody>
      </p:sp>
      <p:sp>
        <p:nvSpPr>
          <p:cNvPr id="7" name="TextBox 7"/>
          <p:cNvSpPr txBox="1"/>
          <p:nvPr/>
        </p:nvSpPr>
        <p:spPr>
          <a:xfrm>
            <a:off x="1755533"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https://www.milb.com/news/very-shrimpy-christmas-presented-by-the-law-offices-of-ron-sholes-and-fun-4-firs h</a:t>
            </a:r>
          </a:p>
        </p:txBody>
      </p:sp>
      <p:grpSp>
        <p:nvGrpSpPr>
          <p:cNvPr id="8" name="Group 8"/>
          <p:cNvGrpSpPr/>
          <p:nvPr/>
        </p:nvGrpSpPr>
        <p:grpSpPr>
          <a:xfrm>
            <a:off x="0" y="0"/>
            <a:ext cx="18288000" cy="777030"/>
            <a:chOff x="0" y="0"/>
            <a:chExt cx="4816593" cy="204650"/>
          </a:xfrm>
        </p:grpSpPr>
        <p:sp>
          <p:nvSpPr>
            <p:cNvPr id="9" name="Freeform 9"/>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10" name="TextBox 10"/>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11" name="Group 11"/>
          <p:cNvGrpSpPr/>
          <p:nvPr/>
        </p:nvGrpSpPr>
        <p:grpSpPr>
          <a:xfrm>
            <a:off x="0" y="9509970"/>
            <a:ext cx="18288000" cy="777030"/>
            <a:chOff x="0" y="0"/>
            <a:chExt cx="4816593" cy="204650"/>
          </a:xfrm>
        </p:grpSpPr>
        <p:sp>
          <p:nvSpPr>
            <p:cNvPr id="12" name="Freeform 12"/>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13" name="TextBox 13"/>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16338777" y="8405706"/>
            <a:ext cx="1647638" cy="1705188"/>
          </a:xfrm>
          <a:custGeom>
            <a:avLst/>
            <a:gdLst/>
            <a:ahLst/>
            <a:cxnLst/>
            <a:rect l="l" t="t" r="r" b="b"/>
            <a:pathLst>
              <a:path w="1647638" h="1705188">
                <a:moveTo>
                  <a:pt x="0" y="0"/>
                </a:moveTo>
                <a:lnTo>
                  <a:pt x="1647638" y="0"/>
                </a:lnTo>
                <a:lnTo>
                  <a:pt x="1647638" y="1705188"/>
                </a:lnTo>
                <a:lnTo>
                  <a:pt x="0" y="1705188"/>
                </a:lnTo>
                <a:lnTo>
                  <a:pt x="0" y="0"/>
                </a:lnTo>
                <a:close/>
              </a:path>
            </a:pathLst>
          </a:custGeom>
          <a:blipFill>
            <a:blip r:embed="rId3"/>
            <a:stretch>
              <a:fillRect/>
            </a:stretch>
          </a:blipFill>
        </p:spPr>
        <p:txBody>
          <a:bodyPr/>
          <a:lstStyle/>
          <a:p>
            <a:endParaRPr lang="en-US"/>
          </a:p>
        </p:txBody>
      </p:sp>
      <p:sp>
        <p:nvSpPr>
          <p:cNvPr id="15" name="Freeform 15"/>
          <p:cNvSpPr/>
          <p:nvPr/>
        </p:nvSpPr>
        <p:spPr>
          <a:xfrm flipH="1">
            <a:off x="-176724" y="0"/>
            <a:ext cx="1932257" cy="1804245"/>
          </a:xfrm>
          <a:custGeom>
            <a:avLst/>
            <a:gdLst/>
            <a:ahLst/>
            <a:cxnLst/>
            <a:rect l="l" t="t" r="r" b="b"/>
            <a:pathLst>
              <a:path w="1932257" h="1804245">
                <a:moveTo>
                  <a:pt x="1932257" y="0"/>
                </a:moveTo>
                <a:lnTo>
                  <a:pt x="0" y="0"/>
                </a:lnTo>
                <a:lnTo>
                  <a:pt x="0" y="1804245"/>
                </a:lnTo>
                <a:lnTo>
                  <a:pt x="1932257" y="1804245"/>
                </a:lnTo>
                <a:lnTo>
                  <a:pt x="19322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rot="2700000">
            <a:off x="-62246" y="815954"/>
            <a:ext cx="2153993" cy="453390"/>
          </a:xfrm>
          <a:prstGeom prst="rect">
            <a:avLst/>
          </a:prstGeom>
        </p:spPr>
        <p:txBody>
          <a:bodyPr lIns="0" tIns="0" rIns="0" bIns="0" rtlCol="0" anchor="t">
            <a:spAutoFit/>
          </a:bodyPr>
          <a:lstStyle/>
          <a:p>
            <a:pPr algn="ctr">
              <a:lnSpc>
                <a:spcPts val="3359"/>
              </a:lnSpc>
              <a:spcBef>
                <a:spcPct val="0"/>
              </a:spcBef>
            </a:pPr>
            <a:r>
              <a:rPr lang="en-US" sz="2399">
                <a:solidFill>
                  <a:srgbClr val="FFFFFF"/>
                </a:solidFill>
                <a:latin typeface="Times New Roman Bold"/>
              </a:rPr>
              <a:t>Exclusive!</a:t>
            </a:r>
          </a:p>
        </p:txBody>
      </p:sp>
      <p:sp>
        <p:nvSpPr>
          <p:cNvPr id="17" name="TextBox 17"/>
          <p:cNvSpPr txBox="1"/>
          <p:nvPr/>
        </p:nvSpPr>
        <p:spPr>
          <a:xfrm>
            <a:off x="1755533"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https://www.nhl.com/bluejackets/news/blue-jackets-launch-black-friday-promotions-and-offers</a:t>
            </a:r>
          </a:p>
        </p:txBody>
      </p:sp>
      <p:sp>
        <p:nvSpPr>
          <p:cNvPr id="18" name="Freeform 18"/>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a:off x="4796312" y="5944958"/>
            <a:ext cx="2254910" cy="2254910"/>
          </a:xfrm>
          <a:custGeom>
            <a:avLst/>
            <a:gdLst/>
            <a:ahLst/>
            <a:cxnLst/>
            <a:rect l="l" t="t" r="r" b="b"/>
            <a:pathLst>
              <a:path w="2254910" h="2254910">
                <a:moveTo>
                  <a:pt x="0" y="0"/>
                </a:moveTo>
                <a:lnTo>
                  <a:pt x="2254910" y="0"/>
                </a:lnTo>
                <a:lnTo>
                  <a:pt x="2254910" y="2254910"/>
                </a:lnTo>
                <a:lnTo>
                  <a:pt x="0" y="2254910"/>
                </a:lnTo>
                <a:lnTo>
                  <a:pt x="0" y="0"/>
                </a:lnTo>
                <a:close/>
              </a:path>
            </a:pathLst>
          </a:custGeom>
          <a:blipFill>
            <a:blip r:embed="rId3"/>
            <a:stretch>
              <a:fillRect/>
            </a:stretch>
          </a:blipFill>
        </p:spPr>
        <p:txBody>
          <a:bodyPr/>
          <a:lstStyle/>
          <a:p>
            <a:endParaRPr lang="en-US"/>
          </a:p>
        </p:txBody>
      </p:sp>
      <p:sp>
        <p:nvSpPr>
          <p:cNvPr id="4" name="Freeform 4"/>
          <p:cNvSpPr/>
          <p:nvPr/>
        </p:nvSpPr>
        <p:spPr>
          <a:xfrm>
            <a:off x="0" y="0"/>
            <a:ext cx="4177610" cy="4177610"/>
          </a:xfrm>
          <a:custGeom>
            <a:avLst/>
            <a:gdLst/>
            <a:ahLst/>
            <a:cxnLst/>
            <a:rect l="l" t="t" r="r" b="b"/>
            <a:pathLst>
              <a:path w="4177610" h="4177610">
                <a:moveTo>
                  <a:pt x="0" y="0"/>
                </a:moveTo>
                <a:lnTo>
                  <a:pt x="4177610" y="0"/>
                </a:lnTo>
                <a:lnTo>
                  <a:pt x="4177610" y="4177610"/>
                </a:lnTo>
                <a:lnTo>
                  <a:pt x="0" y="4177610"/>
                </a:lnTo>
                <a:lnTo>
                  <a:pt x="0" y="0"/>
                </a:lnTo>
                <a:close/>
              </a:path>
            </a:pathLst>
          </a:custGeom>
          <a:blipFill>
            <a:blip r:embed="rId4"/>
            <a:stretch>
              <a:fillRect/>
            </a:stretch>
          </a:blipFill>
        </p:spPr>
        <p:txBody>
          <a:bodyPr/>
          <a:lstStyle/>
          <a:p>
            <a:endParaRPr lang="en-US"/>
          </a:p>
        </p:txBody>
      </p:sp>
      <p:sp>
        <p:nvSpPr>
          <p:cNvPr id="5" name="Freeform 5"/>
          <p:cNvSpPr/>
          <p:nvPr/>
        </p:nvSpPr>
        <p:spPr>
          <a:xfrm>
            <a:off x="759742" y="3906198"/>
            <a:ext cx="1074419" cy="1074419"/>
          </a:xfrm>
          <a:custGeom>
            <a:avLst/>
            <a:gdLst/>
            <a:ahLst/>
            <a:cxnLst/>
            <a:rect l="l" t="t" r="r" b="b"/>
            <a:pathLst>
              <a:path w="1074419" h="1074419">
                <a:moveTo>
                  <a:pt x="0" y="0"/>
                </a:moveTo>
                <a:lnTo>
                  <a:pt x="1074419" y="0"/>
                </a:lnTo>
                <a:lnTo>
                  <a:pt x="1074419" y="1074419"/>
                </a:lnTo>
                <a:lnTo>
                  <a:pt x="0" y="1074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387203">
            <a:off x="8866000" y="8035577"/>
            <a:ext cx="10099530" cy="1231163"/>
          </a:xfrm>
          <a:custGeom>
            <a:avLst/>
            <a:gdLst/>
            <a:ahLst/>
            <a:cxnLst/>
            <a:rect l="l" t="t" r="r" b="b"/>
            <a:pathLst>
              <a:path w="10099530" h="1231163">
                <a:moveTo>
                  <a:pt x="0" y="0"/>
                </a:moveTo>
                <a:lnTo>
                  <a:pt x="10099530" y="0"/>
                </a:lnTo>
                <a:lnTo>
                  <a:pt x="10099530" y="1231163"/>
                </a:lnTo>
                <a:lnTo>
                  <a:pt x="0" y="1231163"/>
                </a:lnTo>
                <a:lnTo>
                  <a:pt x="0" y="0"/>
                </a:lnTo>
                <a:close/>
              </a:path>
            </a:pathLst>
          </a:custGeom>
          <a:blipFill>
            <a:blip r:embed="rId7"/>
            <a:stretch>
              <a:fillRect t="-164011" b="-197421"/>
            </a:stretch>
          </a:blipFill>
        </p:spPr>
        <p:txBody>
          <a:bodyPr/>
          <a:lstStyle/>
          <a:p>
            <a:endParaRPr lang="en-US"/>
          </a:p>
        </p:txBody>
      </p:sp>
      <p:sp>
        <p:nvSpPr>
          <p:cNvPr id="7" name="TextBox 7"/>
          <p:cNvSpPr txBox="1"/>
          <p:nvPr/>
        </p:nvSpPr>
        <p:spPr>
          <a:xfrm>
            <a:off x="4058868" y="4532326"/>
            <a:ext cx="10170264" cy="1867508"/>
          </a:xfrm>
          <a:prstGeom prst="rect">
            <a:avLst/>
          </a:prstGeom>
        </p:spPr>
        <p:txBody>
          <a:bodyPr lIns="0" tIns="0" rIns="0" bIns="0" rtlCol="0" anchor="t">
            <a:spAutoFit/>
          </a:bodyPr>
          <a:lstStyle/>
          <a:p>
            <a:pPr algn="ctr">
              <a:lnSpc>
                <a:spcPts val="15321"/>
              </a:lnSpc>
            </a:pPr>
            <a:r>
              <a:rPr lang="en-US" sz="10944" dirty="0">
                <a:solidFill>
                  <a:srgbClr val="BD1710"/>
                </a:solidFill>
                <a:latin typeface="Bogart Bold"/>
              </a:rPr>
              <a:t>DISCUSSION</a:t>
            </a:r>
          </a:p>
        </p:txBody>
      </p:sp>
      <p:sp>
        <p:nvSpPr>
          <p:cNvPr id="8" name="Freeform 8"/>
          <p:cNvSpPr/>
          <p:nvPr/>
        </p:nvSpPr>
        <p:spPr>
          <a:xfrm rot="-1428295">
            <a:off x="10102037" y="8892550"/>
            <a:ext cx="9653235" cy="1200176"/>
          </a:xfrm>
          <a:custGeom>
            <a:avLst/>
            <a:gdLst/>
            <a:ahLst/>
            <a:cxnLst/>
            <a:rect l="l" t="t" r="r" b="b"/>
            <a:pathLst>
              <a:path w="9653235" h="1200176">
                <a:moveTo>
                  <a:pt x="0" y="0"/>
                </a:moveTo>
                <a:lnTo>
                  <a:pt x="9653235" y="0"/>
                </a:lnTo>
                <a:lnTo>
                  <a:pt x="9653235" y="1200175"/>
                </a:lnTo>
                <a:lnTo>
                  <a:pt x="0" y="1200175"/>
                </a:lnTo>
                <a:lnTo>
                  <a:pt x="0" y="0"/>
                </a:lnTo>
                <a:close/>
              </a:path>
            </a:pathLst>
          </a:custGeom>
          <a:blipFill>
            <a:blip r:embed="rId7"/>
            <a:stretch>
              <a:fillRect t="-306933" b="-45495"/>
            </a:stretch>
          </a:blipFill>
        </p:spPr>
        <p:txBody>
          <a:bodyPr/>
          <a:lstStyle/>
          <a:p>
            <a:endParaRPr lang="en-US"/>
          </a:p>
        </p:txBody>
      </p:sp>
      <p:sp>
        <p:nvSpPr>
          <p:cNvPr id="10" name="TextBox 10"/>
          <p:cNvSpPr txBox="1"/>
          <p:nvPr/>
        </p:nvSpPr>
        <p:spPr>
          <a:xfrm>
            <a:off x="5160591" y="6342684"/>
            <a:ext cx="8631349" cy="1079723"/>
          </a:xfrm>
          <a:prstGeom prst="rect">
            <a:avLst/>
          </a:prstGeom>
        </p:spPr>
        <p:txBody>
          <a:bodyPr lIns="0" tIns="0" rIns="0" bIns="0" rtlCol="0" anchor="t">
            <a:spAutoFit/>
          </a:bodyPr>
          <a:lstStyle/>
          <a:p>
            <a:pPr algn="ctr">
              <a:lnSpc>
                <a:spcPts val="4377"/>
              </a:lnSpc>
            </a:pPr>
            <a:r>
              <a:rPr lang="en-US" sz="3126">
                <a:solidFill>
                  <a:srgbClr val="BD1710"/>
                </a:solidFill>
                <a:latin typeface="Bogart Bold"/>
              </a:rPr>
              <a:t>THE BUSINESS OF SPORTS &amp; ENTERTAINMENT</a:t>
            </a:r>
          </a:p>
        </p:txBody>
      </p:sp>
      <p:sp>
        <p:nvSpPr>
          <p:cNvPr id="12" name="TextBox 7">
            <a:extLst>
              <a:ext uri="{FF2B5EF4-FFF2-40B4-BE49-F238E27FC236}">
                <a16:creationId xmlns:a16="http://schemas.microsoft.com/office/drawing/2014/main" id="{3F2EE5D3-696F-72E7-8CFC-BDDF2DBC0DA3}"/>
              </a:ext>
            </a:extLst>
          </p:cNvPr>
          <p:cNvSpPr txBox="1"/>
          <p:nvPr/>
        </p:nvSpPr>
        <p:spPr>
          <a:xfrm>
            <a:off x="3743934" y="3133267"/>
            <a:ext cx="10800132" cy="1748556"/>
          </a:xfrm>
          <a:prstGeom prst="rect">
            <a:avLst/>
          </a:prstGeom>
        </p:spPr>
        <p:txBody>
          <a:bodyPr wrap="square" lIns="0" tIns="0" rIns="0" bIns="0" rtlCol="0" anchor="t">
            <a:spAutoFit/>
          </a:bodyPr>
          <a:lstStyle/>
          <a:p>
            <a:pPr algn="ctr">
              <a:lnSpc>
                <a:spcPts val="15321"/>
              </a:lnSpc>
            </a:pPr>
            <a:r>
              <a:rPr lang="en-US" sz="7200" dirty="0">
                <a:solidFill>
                  <a:srgbClr val="BD1710"/>
                </a:solidFill>
                <a:latin typeface="Bogart Bold"/>
              </a:rPr>
              <a:t>SPORTS MARKETING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917" y="3596599"/>
            <a:ext cx="4556042" cy="2278021"/>
          </a:xfrm>
          <a:custGeom>
            <a:avLst/>
            <a:gdLst/>
            <a:ahLst/>
            <a:cxnLst/>
            <a:rect l="l" t="t" r="r" b="b"/>
            <a:pathLst>
              <a:path w="4556042" h="2278021">
                <a:moveTo>
                  <a:pt x="0" y="0"/>
                </a:moveTo>
                <a:lnTo>
                  <a:pt x="4556041" y="0"/>
                </a:lnTo>
                <a:lnTo>
                  <a:pt x="4556041" y="2278021"/>
                </a:lnTo>
                <a:lnTo>
                  <a:pt x="0" y="2278021"/>
                </a:lnTo>
                <a:lnTo>
                  <a:pt x="0" y="0"/>
                </a:lnTo>
                <a:close/>
              </a:path>
            </a:pathLst>
          </a:custGeom>
          <a:blipFill>
            <a:blip r:embed="rId2"/>
            <a:stretch>
              <a:fillRect/>
            </a:stretch>
          </a:blipFill>
        </p:spPr>
        <p:txBody>
          <a:bodyPr/>
          <a:lstStyle/>
          <a:p>
            <a:endParaRPr lang="en-US"/>
          </a:p>
        </p:txBody>
      </p:sp>
      <p:sp>
        <p:nvSpPr>
          <p:cNvPr id="3" name="Freeform 3"/>
          <p:cNvSpPr/>
          <p:nvPr/>
        </p:nvSpPr>
        <p:spPr>
          <a:xfrm>
            <a:off x="10291365" y="3596599"/>
            <a:ext cx="4049815" cy="2278021"/>
          </a:xfrm>
          <a:custGeom>
            <a:avLst/>
            <a:gdLst/>
            <a:ahLst/>
            <a:cxnLst/>
            <a:rect l="l" t="t" r="r" b="b"/>
            <a:pathLst>
              <a:path w="4049815" h="2278021">
                <a:moveTo>
                  <a:pt x="0" y="0"/>
                </a:moveTo>
                <a:lnTo>
                  <a:pt x="4049815" y="0"/>
                </a:lnTo>
                <a:lnTo>
                  <a:pt x="4049815" y="2278021"/>
                </a:lnTo>
                <a:lnTo>
                  <a:pt x="0" y="2278021"/>
                </a:lnTo>
                <a:lnTo>
                  <a:pt x="0" y="0"/>
                </a:lnTo>
                <a:close/>
              </a:path>
            </a:pathLst>
          </a:custGeom>
          <a:blipFill>
            <a:blip r:embed="rId3"/>
            <a:stretch>
              <a:fillRect/>
            </a:stretch>
          </a:blipFill>
        </p:spPr>
        <p:txBody>
          <a:bodyPr/>
          <a:lstStyle/>
          <a:p>
            <a:endParaRPr lang="en-US"/>
          </a:p>
        </p:txBody>
      </p:sp>
      <p:sp>
        <p:nvSpPr>
          <p:cNvPr id="4" name="Freeform 4"/>
          <p:cNvSpPr/>
          <p:nvPr/>
        </p:nvSpPr>
        <p:spPr>
          <a:xfrm>
            <a:off x="4587958" y="3596599"/>
            <a:ext cx="5703407" cy="2278021"/>
          </a:xfrm>
          <a:custGeom>
            <a:avLst/>
            <a:gdLst/>
            <a:ahLst/>
            <a:cxnLst/>
            <a:rect l="l" t="t" r="r" b="b"/>
            <a:pathLst>
              <a:path w="5703407" h="2278021">
                <a:moveTo>
                  <a:pt x="0" y="0"/>
                </a:moveTo>
                <a:lnTo>
                  <a:pt x="5703407" y="0"/>
                </a:lnTo>
                <a:lnTo>
                  <a:pt x="5703407" y="2278021"/>
                </a:lnTo>
                <a:lnTo>
                  <a:pt x="0" y="2278021"/>
                </a:lnTo>
                <a:lnTo>
                  <a:pt x="0" y="0"/>
                </a:lnTo>
                <a:close/>
              </a:path>
            </a:pathLst>
          </a:custGeom>
          <a:blipFill>
            <a:blip r:embed="rId4"/>
            <a:stretch>
              <a:fillRect/>
            </a:stretch>
          </a:blipFill>
        </p:spPr>
        <p:txBody>
          <a:bodyPr/>
          <a:lstStyle/>
          <a:p>
            <a:endParaRPr lang="en-US"/>
          </a:p>
        </p:txBody>
      </p:sp>
      <p:sp>
        <p:nvSpPr>
          <p:cNvPr id="5" name="Freeform 5"/>
          <p:cNvSpPr/>
          <p:nvPr/>
        </p:nvSpPr>
        <p:spPr>
          <a:xfrm>
            <a:off x="14341180" y="3596599"/>
            <a:ext cx="4049815" cy="2278021"/>
          </a:xfrm>
          <a:custGeom>
            <a:avLst/>
            <a:gdLst/>
            <a:ahLst/>
            <a:cxnLst/>
            <a:rect l="l" t="t" r="r" b="b"/>
            <a:pathLst>
              <a:path w="4049815" h="2278021">
                <a:moveTo>
                  <a:pt x="0" y="0"/>
                </a:moveTo>
                <a:lnTo>
                  <a:pt x="4049815" y="0"/>
                </a:lnTo>
                <a:lnTo>
                  <a:pt x="4049815" y="2278021"/>
                </a:lnTo>
                <a:lnTo>
                  <a:pt x="0" y="2278021"/>
                </a:lnTo>
                <a:lnTo>
                  <a:pt x="0" y="0"/>
                </a:lnTo>
                <a:close/>
              </a:path>
            </a:pathLst>
          </a:custGeom>
          <a:blipFill>
            <a:blip r:embed="rId5"/>
            <a:stretch>
              <a:fillRect/>
            </a:stretch>
          </a:blipFill>
        </p:spPr>
        <p:txBody>
          <a:bodyPr/>
          <a:lstStyle/>
          <a:p>
            <a:endParaRPr lang="en-US"/>
          </a:p>
        </p:txBody>
      </p:sp>
      <p:sp>
        <p:nvSpPr>
          <p:cNvPr id="6" name="Freeform 6"/>
          <p:cNvSpPr/>
          <p:nvPr/>
        </p:nvSpPr>
        <p:spPr>
          <a:xfrm>
            <a:off x="31917" y="6980279"/>
            <a:ext cx="4049815" cy="2278021"/>
          </a:xfrm>
          <a:custGeom>
            <a:avLst/>
            <a:gdLst/>
            <a:ahLst/>
            <a:cxnLst/>
            <a:rect l="l" t="t" r="r" b="b"/>
            <a:pathLst>
              <a:path w="4049815" h="2278021">
                <a:moveTo>
                  <a:pt x="0" y="0"/>
                </a:moveTo>
                <a:lnTo>
                  <a:pt x="4049814" y="0"/>
                </a:lnTo>
                <a:lnTo>
                  <a:pt x="4049814" y="2278021"/>
                </a:lnTo>
                <a:lnTo>
                  <a:pt x="0" y="2278021"/>
                </a:lnTo>
                <a:lnTo>
                  <a:pt x="0" y="0"/>
                </a:lnTo>
                <a:close/>
              </a:path>
            </a:pathLst>
          </a:custGeom>
          <a:blipFill>
            <a:blip r:embed="rId6"/>
            <a:stretch>
              <a:fillRect/>
            </a:stretch>
          </a:blipFill>
        </p:spPr>
        <p:txBody>
          <a:bodyPr/>
          <a:lstStyle/>
          <a:p>
            <a:endParaRPr lang="en-US"/>
          </a:p>
        </p:txBody>
      </p:sp>
      <p:sp>
        <p:nvSpPr>
          <p:cNvPr id="7" name="Freeform 7"/>
          <p:cNvSpPr/>
          <p:nvPr/>
        </p:nvSpPr>
        <p:spPr>
          <a:xfrm>
            <a:off x="4081731" y="6980279"/>
            <a:ext cx="4049815" cy="2278021"/>
          </a:xfrm>
          <a:custGeom>
            <a:avLst/>
            <a:gdLst/>
            <a:ahLst/>
            <a:cxnLst/>
            <a:rect l="l" t="t" r="r" b="b"/>
            <a:pathLst>
              <a:path w="4049815" h="2278021">
                <a:moveTo>
                  <a:pt x="0" y="0"/>
                </a:moveTo>
                <a:lnTo>
                  <a:pt x="4049815" y="0"/>
                </a:lnTo>
                <a:lnTo>
                  <a:pt x="4049815" y="2278021"/>
                </a:lnTo>
                <a:lnTo>
                  <a:pt x="0" y="2278021"/>
                </a:lnTo>
                <a:lnTo>
                  <a:pt x="0" y="0"/>
                </a:lnTo>
                <a:close/>
              </a:path>
            </a:pathLst>
          </a:custGeom>
          <a:blipFill>
            <a:blip r:embed="rId7"/>
            <a:stretch>
              <a:fillRect/>
            </a:stretch>
          </a:blipFill>
        </p:spPr>
        <p:txBody>
          <a:bodyPr/>
          <a:lstStyle/>
          <a:p>
            <a:endParaRPr lang="en-US"/>
          </a:p>
        </p:txBody>
      </p:sp>
      <p:sp>
        <p:nvSpPr>
          <p:cNvPr id="8" name="Freeform 8"/>
          <p:cNvSpPr/>
          <p:nvPr/>
        </p:nvSpPr>
        <p:spPr>
          <a:xfrm>
            <a:off x="8131546" y="6980279"/>
            <a:ext cx="4049815" cy="2278021"/>
          </a:xfrm>
          <a:custGeom>
            <a:avLst/>
            <a:gdLst/>
            <a:ahLst/>
            <a:cxnLst/>
            <a:rect l="l" t="t" r="r" b="b"/>
            <a:pathLst>
              <a:path w="4049815" h="2278021">
                <a:moveTo>
                  <a:pt x="0" y="0"/>
                </a:moveTo>
                <a:lnTo>
                  <a:pt x="4049815" y="0"/>
                </a:lnTo>
                <a:lnTo>
                  <a:pt x="4049815" y="2278021"/>
                </a:lnTo>
                <a:lnTo>
                  <a:pt x="0" y="2278021"/>
                </a:lnTo>
                <a:lnTo>
                  <a:pt x="0" y="0"/>
                </a:lnTo>
                <a:close/>
              </a:path>
            </a:pathLst>
          </a:custGeom>
          <a:blipFill>
            <a:blip r:embed="rId8"/>
            <a:stretch>
              <a:fillRect/>
            </a:stretch>
          </a:blipFill>
        </p:spPr>
        <p:txBody>
          <a:bodyPr/>
          <a:lstStyle/>
          <a:p>
            <a:endParaRPr lang="en-US"/>
          </a:p>
        </p:txBody>
      </p:sp>
      <p:sp>
        <p:nvSpPr>
          <p:cNvPr id="9" name="Freeform 9"/>
          <p:cNvSpPr/>
          <p:nvPr/>
        </p:nvSpPr>
        <p:spPr>
          <a:xfrm>
            <a:off x="31917" y="213678"/>
            <a:ext cx="9112083" cy="2278021"/>
          </a:xfrm>
          <a:custGeom>
            <a:avLst/>
            <a:gdLst/>
            <a:ahLst/>
            <a:cxnLst/>
            <a:rect l="l" t="t" r="r" b="b"/>
            <a:pathLst>
              <a:path w="9112083" h="2278021">
                <a:moveTo>
                  <a:pt x="0" y="0"/>
                </a:moveTo>
                <a:lnTo>
                  <a:pt x="9112083" y="0"/>
                </a:lnTo>
                <a:lnTo>
                  <a:pt x="9112083" y="2278021"/>
                </a:lnTo>
                <a:lnTo>
                  <a:pt x="0" y="2278021"/>
                </a:lnTo>
                <a:lnTo>
                  <a:pt x="0" y="0"/>
                </a:lnTo>
                <a:close/>
              </a:path>
            </a:pathLst>
          </a:custGeom>
          <a:blipFill>
            <a:blip r:embed="rId9"/>
            <a:stretch>
              <a:fillRect/>
            </a:stretch>
          </a:blipFill>
        </p:spPr>
        <p:txBody>
          <a:bodyPr/>
          <a:lstStyle/>
          <a:p>
            <a:endParaRPr lang="en-US"/>
          </a:p>
        </p:txBody>
      </p:sp>
      <p:sp>
        <p:nvSpPr>
          <p:cNvPr id="10" name="Freeform 10"/>
          <p:cNvSpPr/>
          <p:nvPr/>
        </p:nvSpPr>
        <p:spPr>
          <a:xfrm>
            <a:off x="12148158" y="6980279"/>
            <a:ext cx="2278021" cy="2278021"/>
          </a:xfrm>
          <a:custGeom>
            <a:avLst/>
            <a:gdLst/>
            <a:ahLst/>
            <a:cxnLst/>
            <a:rect l="l" t="t" r="r" b="b"/>
            <a:pathLst>
              <a:path w="2278021" h="2278021">
                <a:moveTo>
                  <a:pt x="0" y="0"/>
                </a:moveTo>
                <a:lnTo>
                  <a:pt x="2278021" y="0"/>
                </a:lnTo>
                <a:lnTo>
                  <a:pt x="2278021" y="2278021"/>
                </a:lnTo>
                <a:lnTo>
                  <a:pt x="0" y="2278021"/>
                </a:lnTo>
                <a:lnTo>
                  <a:pt x="0" y="0"/>
                </a:lnTo>
                <a:close/>
              </a:path>
            </a:pathLst>
          </a:custGeom>
          <a:blipFill>
            <a:blip r:embed="rId10"/>
            <a:stretch>
              <a:fillRect/>
            </a:stretch>
          </a:blipFill>
        </p:spPr>
        <p:txBody>
          <a:bodyPr/>
          <a:lstStyle/>
          <a:p>
            <a:endParaRPr lang="en-US"/>
          </a:p>
        </p:txBody>
      </p:sp>
      <p:sp>
        <p:nvSpPr>
          <p:cNvPr id="11" name="Freeform 11"/>
          <p:cNvSpPr/>
          <p:nvPr/>
        </p:nvSpPr>
        <p:spPr>
          <a:xfrm>
            <a:off x="9144000" y="213678"/>
            <a:ext cx="2278021" cy="2278021"/>
          </a:xfrm>
          <a:custGeom>
            <a:avLst/>
            <a:gdLst/>
            <a:ahLst/>
            <a:cxnLst/>
            <a:rect l="l" t="t" r="r" b="b"/>
            <a:pathLst>
              <a:path w="2278021" h="2278021">
                <a:moveTo>
                  <a:pt x="0" y="0"/>
                </a:moveTo>
                <a:lnTo>
                  <a:pt x="2278021" y="0"/>
                </a:lnTo>
                <a:lnTo>
                  <a:pt x="2278021" y="2278021"/>
                </a:lnTo>
                <a:lnTo>
                  <a:pt x="0" y="2278021"/>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1422021" y="213678"/>
            <a:ext cx="4049815" cy="2278021"/>
          </a:xfrm>
          <a:custGeom>
            <a:avLst/>
            <a:gdLst/>
            <a:ahLst/>
            <a:cxnLst/>
            <a:rect l="l" t="t" r="r" b="b"/>
            <a:pathLst>
              <a:path w="4049815" h="2278021">
                <a:moveTo>
                  <a:pt x="0" y="0"/>
                </a:moveTo>
                <a:lnTo>
                  <a:pt x="4049815" y="0"/>
                </a:lnTo>
                <a:lnTo>
                  <a:pt x="4049815" y="2278021"/>
                </a:lnTo>
                <a:lnTo>
                  <a:pt x="0" y="2278021"/>
                </a:lnTo>
                <a:lnTo>
                  <a:pt x="0" y="0"/>
                </a:lnTo>
                <a:close/>
              </a:path>
            </a:pathLst>
          </a:custGeom>
          <a:blipFill>
            <a:blip r:embed="rId12"/>
            <a:stretch>
              <a:fillRect/>
            </a:stretch>
          </a:blipFill>
        </p:spPr>
        <p:txBody>
          <a:bodyPr/>
          <a:lstStyle/>
          <a:p>
            <a:endParaRPr lang="en-US"/>
          </a:p>
        </p:txBody>
      </p:sp>
      <p:sp>
        <p:nvSpPr>
          <p:cNvPr id="13" name="Freeform 13"/>
          <p:cNvSpPr/>
          <p:nvPr/>
        </p:nvSpPr>
        <p:spPr>
          <a:xfrm>
            <a:off x="15471836" y="213678"/>
            <a:ext cx="4046626" cy="2278021"/>
          </a:xfrm>
          <a:custGeom>
            <a:avLst/>
            <a:gdLst/>
            <a:ahLst/>
            <a:cxnLst/>
            <a:rect l="l" t="t" r="r" b="b"/>
            <a:pathLst>
              <a:path w="4046626" h="2278021">
                <a:moveTo>
                  <a:pt x="0" y="0"/>
                </a:moveTo>
                <a:lnTo>
                  <a:pt x="4046626" y="0"/>
                </a:lnTo>
                <a:lnTo>
                  <a:pt x="4046626" y="2278021"/>
                </a:lnTo>
                <a:lnTo>
                  <a:pt x="0" y="2278021"/>
                </a:lnTo>
                <a:lnTo>
                  <a:pt x="0" y="0"/>
                </a:lnTo>
                <a:close/>
              </a:path>
            </a:pathLst>
          </a:custGeom>
          <a:blipFill>
            <a:blip r:embed="rId13"/>
            <a:stretch>
              <a:fillRect/>
            </a:stretch>
          </a:blipFill>
        </p:spPr>
        <p:txBody>
          <a:bodyPr/>
          <a:lstStyle/>
          <a:p>
            <a:endParaRPr lang="en-US"/>
          </a:p>
        </p:txBody>
      </p:sp>
      <p:sp>
        <p:nvSpPr>
          <p:cNvPr id="14" name="Freeform 14"/>
          <p:cNvSpPr/>
          <p:nvPr/>
        </p:nvSpPr>
        <p:spPr>
          <a:xfrm>
            <a:off x="14426179" y="6980279"/>
            <a:ext cx="4045084" cy="2278021"/>
          </a:xfrm>
          <a:custGeom>
            <a:avLst/>
            <a:gdLst/>
            <a:ahLst/>
            <a:cxnLst/>
            <a:rect l="l" t="t" r="r" b="b"/>
            <a:pathLst>
              <a:path w="4045084" h="2278021">
                <a:moveTo>
                  <a:pt x="0" y="0"/>
                </a:moveTo>
                <a:lnTo>
                  <a:pt x="4045083" y="0"/>
                </a:lnTo>
                <a:lnTo>
                  <a:pt x="4045083" y="2278021"/>
                </a:lnTo>
                <a:lnTo>
                  <a:pt x="0" y="2278021"/>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0997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a:off x="16112394" y="8147004"/>
            <a:ext cx="1874021" cy="1938642"/>
          </a:xfrm>
          <a:custGeom>
            <a:avLst/>
            <a:gdLst/>
            <a:ahLst/>
            <a:cxnLst/>
            <a:rect l="l" t="t" r="r" b="b"/>
            <a:pathLst>
              <a:path w="1874021" h="1938642">
                <a:moveTo>
                  <a:pt x="0" y="0"/>
                </a:moveTo>
                <a:lnTo>
                  <a:pt x="1874021" y="0"/>
                </a:lnTo>
                <a:lnTo>
                  <a:pt x="1874021" y="1938642"/>
                </a:lnTo>
                <a:lnTo>
                  <a:pt x="0" y="193864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599429" y="990984"/>
            <a:ext cx="8623820" cy="821055"/>
          </a:xfrm>
          <a:prstGeom prst="rect">
            <a:avLst/>
          </a:prstGeom>
        </p:spPr>
        <p:txBody>
          <a:bodyPr lIns="0" tIns="0" rIns="0" bIns="0" rtlCol="0" anchor="t">
            <a:spAutoFit/>
          </a:bodyPr>
          <a:lstStyle/>
          <a:p>
            <a:pPr>
              <a:lnSpc>
                <a:spcPts val="6719"/>
              </a:lnSpc>
            </a:pPr>
            <a:r>
              <a:rPr lang="en-US" sz="4800" u="sng">
                <a:solidFill>
                  <a:srgbClr val="BD1710"/>
                </a:solidFill>
                <a:latin typeface="Cardo Bold"/>
              </a:rPr>
              <a:t>DISCUSSION QUESTIONS</a:t>
            </a:r>
          </a:p>
        </p:txBody>
      </p:sp>
      <p:sp>
        <p:nvSpPr>
          <p:cNvPr id="7" name="TextBox 7"/>
          <p:cNvSpPr txBox="1"/>
          <p:nvPr/>
        </p:nvSpPr>
        <p:spPr>
          <a:xfrm>
            <a:off x="943415" y="2382582"/>
            <a:ext cx="14556045" cy="7472681"/>
          </a:xfrm>
          <a:prstGeom prst="rect">
            <a:avLst/>
          </a:prstGeom>
        </p:spPr>
        <p:txBody>
          <a:bodyPr lIns="0" tIns="0" rIns="0" bIns="0" rtlCol="0" anchor="t">
            <a:spAutoFit/>
          </a:bodyPr>
          <a:lstStyle/>
          <a:p>
            <a:pPr algn="just">
              <a:lnSpc>
                <a:spcPts val="3919"/>
              </a:lnSpc>
            </a:pPr>
            <a:r>
              <a:rPr lang="en-US" sz="2799">
                <a:solidFill>
                  <a:srgbClr val="175D0A"/>
                </a:solidFill>
                <a:latin typeface="Times New Roman"/>
              </a:rPr>
              <a:t>1) What is promotion?</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2) What are the different types of promotion?</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3) Why do sports teams offer promotions?</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4) Why might the holidays be an important time of year for promotion?</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5) What is Black Friday and Cyber Monday?</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6) Why do sports teams offer promotions for Black Friday and Cyber Monday?</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7) Based on what you saw in this presentation, what types of promotions do they offer?</a:t>
            </a:r>
          </a:p>
          <a:p>
            <a:pPr algn="just">
              <a:lnSpc>
                <a:spcPts val="3919"/>
              </a:lnSpc>
            </a:pPr>
            <a:endParaRPr lang="en-US" sz="2799">
              <a:solidFill>
                <a:srgbClr val="175D0A"/>
              </a:solidFill>
              <a:latin typeface="Times New Roman"/>
            </a:endParaRPr>
          </a:p>
          <a:p>
            <a:pPr algn="just">
              <a:lnSpc>
                <a:spcPts val="3919"/>
              </a:lnSpc>
              <a:spcBef>
                <a:spcPct val="0"/>
              </a:spcBef>
            </a:pPr>
            <a:endParaRPr lang="en-US" sz="2799">
              <a:solidFill>
                <a:srgbClr val="175D0A"/>
              </a:solidFill>
              <a:latin typeface="Times New Roman"/>
            </a:endParaRPr>
          </a:p>
        </p:txBody>
      </p:sp>
      <p:grpSp>
        <p:nvGrpSpPr>
          <p:cNvPr id="8" name="Group 8"/>
          <p:cNvGrpSpPr/>
          <p:nvPr/>
        </p:nvGrpSpPr>
        <p:grpSpPr>
          <a:xfrm>
            <a:off x="0" y="0"/>
            <a:ext cx="18288000" cy="777030"/>
            <a:chOff x="0" y="0"/>
            <a:chExt cx="4816593" cy="204650"/>
          </a:xfrm>
        </p:grpSpPr>
        <p:sp>
          <p:nvSpPr>
            <p:cNvPr id="9" name="Freeform 9"/>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10" name="TextBox 10"/>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11" name="Freeform 11"/>
          <p:cNvSpPr/>
          <p:nvPr/>
        </p:nvSpPr>
        <p:spPr>
          <a:xfrm flipH="1">
            <a:off x="45628" y="152400"/>
            <a:ext cx="2000179" cy="1867668"/>
          </a:xfrm>
          <a:custGeom>
            <a:avLst/>
            <a:gdLst/>
            <a:ahLst/>
            <a:cxnLst/>
            <a:rect l="l" t="t" r="r" b="b"/>
            <a:pathLst>
              <a:path w="2000179" h="1867668">
                <a:moveTo>
                  <a:pt x="2000179" y="0"/>
                </a:moveTo>
                <a:lnTo>
                  <a:pt x="0" y="0"/>
                </a:lnTo>
                <a:lnTo>
                  <a:pt x="0" y="1867668"/>
                </a:lnTo>
                <a:lnTo>
                  <a:pt x="2000179" y="1867668"/>
                </a:lnTo>
                <a:lnTo>
                  <a:pt x="20001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rot="2700000">
            <a:off x="569695" y="1022140"/>
            <a:ext cx="1404537" cy="451755"/>
          </a:xfrm>
          <a:prstGeom prst="rect">
            <a:avLst/>
          </a:prstGeom>
        </p:spPr>
        <p:txBody>
          <a:bodyPr lIns="0" tIns="0" rIns="0" bIns="0" rtlCol="0" anchor="t">
            <a:spAutoFit/>
          </a:bodyPr>
          <a:lstStyle/>
          <a:p>
            <a:pPr algn="ctr">
              <a:lnSpc>
                <a:spcPts val="3286"/>
              </a:lnSpc>
              <a:spcBef>
                <a:spcPct val="0"/>
              </a:spcBef>
            </a:pPr>
            <a:r>
              <a:rPr lang="en-US" sz="2347">
                <a:solidFill>
                  <a:srgbClr val="FFFFFF"/>
                </a:solidFill>
                <a:latin typeface="Times New Roman Bold"/>
              </a:rPr>
              <a:t>50% OFF</a:t>
            </a:r>
          </a:p>
        </p:txBody>
      </p:sp>
      <p:sp>
        <p:nvSpPr>
          <p:cNvPr id="13" name="Freeform 13"/>
          <p:cNvSpPr/>
          <p:nvPr/>
        </p:nvSpPr>
        <p:spPr>
          <a:xfrm>
            <a:off x="943415" y="958752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860909" y="970266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0997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5" name="Freeform 5"/>
          <p:cNvSpPr/>
          <p:nvPr/>
        </p:nvSpPr>
        <p:spPr>
          <a:xfrm>
            <a:off x="16112394" y="8147004"/>
            <a:ext cx="1874021" cy="1938642"/>
          </a:xfrm>
          <a:custGeom>
            <a:avLst/>
            <a:gdLst/>
            <a:ahLst/>
            <a:cxnLst/>
            <a:rect l="l" t="t" r="r" b="b"/>
            <a:pathLst>
              <a:path w="1874021" h="1938642">
                <a:moveTo>
                  <a:pt x="0" y="0"/>
                </a:moveTo>
                <a:lnTo>
                  <a:pt x="1874021" y="0"/>
                </a:lnTo>
                <a:lnTo>
                  <a:pt x="1874021" y="1938642"/>
                </a:lnTo>
                <a:lnTo>
                  <a:pt x="0" y="193864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599429" y="990984"/>
            <a:ext cx="8623820" cy="821055"/>
          </a:xfrm>
          <a:prstGeom prst="rect">
            <a:avLst/>
          </a:prstGeom>
        </p:spPr>
        <p:txBody>
          <a:bodyPr lIns="0" tIns="0" rIns="0" bIns="0" rtlCol="0" anchor="t">
            <a:spAutoFit/>
          </a:bodyPr>
          <a:lstStyle/>
          <a:p>
            <a:pPr>
              <a:lnSpc>
                <a:spcPts val="6719"/>
              </a:lnSpc>
            </a:pPr>
            <a:r>
              <a:rPr lang="en-US" sz="4800" u="sng">
                <a:solidFill>
                  <a:srgbClr val="BD1710"/>
                </a:solidFill>
                <a:latin typeface="Cardo Bold"/>
              </a:rPr>
              <a:t>DISCUSSION QUESTIONS</a:t>
            </a:r>
          </a:p>
        </p:txBody>
      </p:sp>
      <p:sp>
        <p:nvSpPr>
          <p:cNvPr id="7" name="TextBox 7"/>
          <p:cNvSpPr txBox="1"/>
          <p:nvPr/>
        </p:nvSpPr>
        <p:spPr>
          <a:xfrm>
            <a:off x="943415" y="2382582"/>
            <a:ext cx="14556045" cy="6977381"/>
          </a:xfrm>
          <a:prstGeom prst="rect">
            <a:avLst/>
          </a:prstGeom>
        </p:spPr>
        <p:txBody>
          <a:bodyPr lIns="0" tIns="0" rIns="0" bIns="0" rtlCol="0" anchor="t">
            <a:spAutoFit/>
          </a:bodyPr>
          <a:lstStyle/>
          <a:p>
            <a:pPr algn="just">
              <a:lnSpc>
                <a:spcPts val="3919"/>
              </a:lnSpc>
            </a:pPr>
            <a:r>
              <a:rPr lang="en-US" sz="2799">
                <a:solidFill>
                  <a:srgbClr val="175D0A"/>
                </a:solidFill>
                <a:latin typeface="Times New Roman"/>
              </a:rPr>
              <a:t>8) Why do you think Amazon wanted to broadcast a “Black Friday” NFL game, one of the busiest times when shoppers are visiting retail stores?</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9) What is inventory? Why do you think some holiday-themed merchandise items are only offered in limited quantities?</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10) Not all promotions are sales promotions.  How else might a sports team benefit from a holiday promotion if it isn’t specifically designed to help sell tickets or merchandise?</a:t>
            </a:r>
          </a:p>
          <a:p>
            <a:pPr algn="just">
              <a:lnSpc>
                <a:spcPts val="3919"/>
              </a:lnSpc>
            </a:pPr>
            <a:endParaRPr lang="en-US" sz="2799">
              <a:solidFill>
                <a:srgbClr val="175D0A"/>
              </a:solidFill>
              <a:latin typeface="Times New Roman"/>
            </a:endParaRPr>
          </a:p>
          <a:p>
            <a:pPr algn="just">
              <a:lnSpc>
                <a:spcPts val="3919"/>
              </a:lnSpc>
            </a:pPr>
            <a:r>
              <a:rPr lang="en-US" sz="2799">
                <a:solidFill>
                  <a:srgbClr val="175D0A"/>
                </a:solidFill>
                <a:latin typeface="Times New Roman"/>
              </a:rPr>
              <a:t>11) If your class was responsible for building a holiday-themed marketing campaign for your high school athletics, what types of promotions would you offer? </a:t>
            </a:r>
            <a:r>
              <a:rPr lang="en-US" sz="2799">
                <a:solidFill>
                  <a:srgbClr val="175D0A"/>
                </a:solidFill>
                <a:latin typeface="Times New Roman Bold"/>
              </a:rPr>
              <a:t> </a:t>
            </a:r>
          </a:p>
          <a:p>
            <a:pPr algn="just">
              <a:lnSpc>
                <a:spcPts val="3919"/>
              </a:lnSpc>
            </a:pPr>
            <a:endParaRPr lang="en-US" sz="2799">
              <a:solidFill>
                <a:srgbClr val="175D0A"/>
              </a:solidFill>
              <a:latin typeface="Times New Roman Bold"/>
            </a:endParaRPr>
          </a:p>
          <a:p>
            <a:pPr algn="just">
              <a:lnSpc>
                <a:spcPts val="3919"/>
              </a:lnSpc>
            </a:pPr>
            <a:r>
              <a:rPr lang="en-US" sz="2799">
                <a:solidFill>
                  <a:srgbClr val="175D0A"/>
                </a:solidFill>
                <a:latin typeface="Times New Roman Bold"/>
              </a:rPr>
              <a:t>ACTIVITY IDEA:  Create a holiday marketing campaign for your high school sports program.</a:t>
            </a:r>
          </a:p>
          <a:p>
            <a:pPr algn="just">
              <a:lnSpc>
                <a:spcPts val="3919"/>
              </a:lnSpc>
              <a:spcBef>
                <a:spcPct val="0"/>
              </a:spcBef>
            </a:pPr>
            <a:endParaRPr lang="en-US" sz="2799">
              <a:solidFill>
                <a:srgbClr val="175D0A"/>
              </a:solidFill>
              <a:latin typeface="Times New Roman Bold"/>
            </a:endParaRPr>
          </a:p>
        </p:txBody>
      </p:sp>
      <p:grpSp>
        <p:nvGrpSpPr>
          <p:cNvPr id="8" name="Group 8"/>
          <p:cNvGrpSpPr/>
          <p:nvPr/>
        </p:nvGrpSpPr>
        <p:grpSpPr>
          <a:xfrm>
            <a:off x="0" y="0"/>
            <a:ext cx="18288000" cy="777030"/>
            <a:chOff x="0" y="0"/>
            <a:chExt cx="4816593" cy="204650"/>
          </a:xfrm>
        </p:grpSpPr>
        <p:sp>
          <p:nvSpPr>
            <p:cNvPr id="9" name="Freeform 9"/>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10" name="TextBox 10"/>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11" name="Freeform 11"/>
          <p:cNvSpPr/>
          <p:nvPr/>
        </p:nvSpPr>
        <p:spPr>
          <a:xfrm flipH="1">
            <a:off x="45628" y="152400"/>
            <a:ext cx="2000179" cy="1867668"/>
          </a:xfrm>
          <a:custGeom>
            <a:avLst/>
            <a:gdLst/>
            <a:ahLst/>
            <a:cxnLst/>
            <a:rect l="l" t="t" r="r" b="b"/>
            <a:pathLst>
              <a:path w="2000179" h="1867668">
                <a:moveTo>
                  <a:pt x="2000179" y="0"/>
                </a:moveTo>
                <a:lnTo>
                  <a:pt x="0" y="0"/>
                </a:lnTo>
                <a:lnTo>
                  <a:pt x="0" y="1867668"/>
                </a:lnTo>
                <a:lnTo>
                  <a:pt x="2000179" y="1867668"/>
                </a:lnTo>
                <a:lnTo>
                  <a:pt x="20001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rot="2700000">
            <a:off x="569695" y="1022140"/>
            <a:ext cx="1404537" cy="451755"/>
          </a:xfrm>
          <a:prstGeom prst="rect">
            <a:avLst/>
          </a:prstGeom>
        </p:spPr>
        <p:txBody>
          <a:bodyPr lIns="0" tIns="0" rIns="0" bIns="0" rtlCol="0" anchor="t">
            <a:spAutoFit/>
          </a:bodyPr>
          <a:lstStyle/>
          <a:p>
            <a:pPr algn="ctr">
              <a:lnSpc>
                <a:spcPts val="3286"/>
              </a:lnSpc>
              <a:spcBef>
                <a:spcPct val="0"/>
              </a:spcBef>
            </a:pPr>
            <a:r>
              <a:rPr lang="en-US" sz="2347">
                <a:solidFill>
                  <a:srgbClr val="FFFFFF"/>
                </a:solidFill>
                <a:latin typeface="Times New Roman Bold"/>
              </a:rPr>
              <a:t>50% OFF</a:t>
            </a:r>
          </a:p>
        </p:txBody>
      </p:sp>
      <p:sp>
        <p:nvSpPr>
          <p:cNvPr id="13" name="Freeform 13"/>
          <p:cNvSpPr/>
          <p:nvPr/>
        </p:nvSpPr>
        <p:spPr>
          <a:xfrm>
            <a:off x="943415" y="958752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860909" y="970266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456858"/>
            <a:ext cx="6355497" cy="5373284"/>
          </a:xfrm>
          <a:custGeom>
            <a:avLst/>
            <a:gdLst/>
            <a:ahLst/>
            <a:cxnLst/>
            <a:rect l="l" t="t" r="r" b="b"/>
            <a:pathLst>
              <a:path w="6355497" h="5373284">
                <a:moveTo>
                  <a:pt x="0" y="0"/>
                </a:moveTo>
                <a:lnTo>
                  <a:pt x="6355497" y="0"/>
                </a:lnTo>
                <a:lnTo>
                  <a:pt x="6355497" y="5373284"/>
                </a:lnTo>
                <a:lnTo>
                  <a:pt x="0" y="5373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489660" y="2773887"/>
            <a:ext cx="3433577" cy="4739225"/>
          </a:xfrm>
          <a:custGeom>
            <a:avLst/>
            <a:gdLst/>
            <a:ahLst/>
            <a:cxnLst/>
            <a:rect l="l" t="t" r="r" b="b"/>
            <a:pathLst>
              <a:path w="3433577" h="4739225">
                <a:moveTo>
                  <a:pt x="0" y="0"/>
                </a:moveTo>
                <a:lnTo>
                  <a:pt x="3433577" y="0"/>
                </a:lnTo>
                <a:lnTo>
                  <a:pt x="3433577" y="4739226"/>
                </a:lnTo>
                <a:lnTo>
                  <a:pt x="0" y="4739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118959" y="0"/>
            <a:ext cx="12050081" cy="2366198"/>
          </a:xfrm>
          <a:custGeom>
            <a:avLst/>
            <a:gdLst/>
            <a:ahLst/>
            <a:cxnLst/>
            <a:rect l="l" t="t" r="r" b="b"/>
            <a:pathLst>
              <a:path w="12050081" h="2366198">
                <a:moveTo>
                  <a:pt x="0" y="0"/>
                </a:moveTo>
                <a:lnTo>
                  <a:pt x="12050082" y="0"/>
                </a:lnTo>
                <a:lnTo>
                  <a:pt x="12050082" y="2366198"/>
                </a:lnTo>
                <a:lnTo>
                  <a:pt x="0" y="23661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0"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8"/>
            <a:stretch>
              <a:fillRect/>
            </a:stretch>
          </a:blipFill>
        </p:spPr>
        <p:txBody>
          <a:bodyPr/>
          <a:lstStyle/>
          <a:p>
            <a:endParaRPr lang="en-US"/>
          </a:p>
        </p:txBody>
      </p:sp>
      <p:sp>
        <p:nvSpPr>
          <p:cNvPr id="6" name="Freeform 6"/>
          <p:cNvSpPr/>
          <p:nvPr/>
        </p:nvSpPr>
        <p:spPr>
          <a:xfrm>
            <a:off x="1517839"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9"/>
            <a:stretch>
              <a:fillRect/>
            </a:stretch>
          </a:blipFill>
        </p:spPr>
        <p:txBody>
          <a:bodyPr/>
          <a:lstStyle/>
          <a:p>
            <a:endParaRPr lang="en-US"/>
          </a:p>
        </p:txBody>
      </p:sp>
      <p:sp>
        <p:nvSpPr>
          <p:cNvPr id="7" name="Freeform 7"/>
          <p:cNvSpPr/>
          <p:nvPr/>
        </p:nvSpPr>
        <p:spPr>
          <a:xfrm>
            <a:off x="3035678"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10"/>
            <a:stretch>
              <a:fillRect/>
            </a:stretch>
          </a:blipFill>
        </p:spPr>
        <p:txBody>
          <a:bodyPr/>
          <a:lstStyle/>
          <a:p>
            <a:endParaRPr lang="en-US"/>
          </a:p>
        </p:txBody>
      </p:sp>
      <p:sp>
        <p:nvSpPr>
          <p:cNvPr id="8" name="Freeform 8"/>
          <p:cNvSpPr/>
          <p:nvPr/>
        </p:nvSpPr>
        <p:spPr>
          <a:xfrm>
            <a:off x="4541072" y="8831408"/>
            <a:ext cx="853784" cy="853784"/>
          </a:xfrm>
          <a:custGeom>
            <a:avLst/>
            <a:gdLst/>
            <a:ahLst/>
            <a:cxnLst/>
            <a:rect l="l" t="t" r="r" b="b"/>
            <a:pathLst>
              <a:path w="853784" h="853784">
                <a:moveTo>
                  <a:pt x="0" y="0"/>
                </a:moveTo>
                <a:lnTo>
                  <a:pt x="853785" y="0"/>
                </a:lnTo>
                <a:lnTo>
                  <a:pt x="853785" y="853784"/>
                </a:lnTo>
                <a:lnTo>
                  <a:pt x="0" y="853784"/>
                </a:lnTo>
                <a:lnTo>
                  <a:pt x="0" y="0"/>
                </a:lnTo>
                <a:close/>
              </a:path>
            </a:pathLst>
          </a:custGeom>
          <a:blipFill>
            <a:blip r:embed="rId11"/>
            <a:stretch>
              <a:fillRect/>
            </a:stretch>
          </a:blipFill>
        </p:spPr>
        <p:txBody>
          <a:bodyPr/>
          <a:lstStyle/>
          <a:p>
            <a:endParaRPr lang="en-US"/>
          </a:p>
        </p:txBody>
      </p:sp>
      <p:sp>
        <p:nvSpPr>
          <p:cNvPr id="9" name="Freeform 9"/>
          <p:cNvSpPr/>
          <p:nvPr/>
        </p:nvSpPr>
        <p:spPr>
          <a:xfrm>
            <a:off x="5394857" y="8831408"/>
            <a:ext cx="1516066" cy="853784"/>
          </a:xfrm>
          <a:custGeom>
            <a:avLst/>
            <a:gdLst/>
            <a:ahLst/>
            <a:cxnLst/>
            <a:rect l="l" t="t" r="r" b="b"/>
            <a:pathLst>
              <a:path w="1516066" h="853784">
                <a:moveTo>
                  <a:pt x="0" y="0"/>
                </a:moveTo>
                <a:lnTo>
                  <a:pt x="1516065" y="0"/>
                </a:lnTo>
                <a:lnTo>
                  <a:pt x="1516065" y="853784"/>
                </a:lnTo>
                <a:lnTo>
                  <a:pt x="0" y="853784"/>
                </a:lnTo>
                <a:lnTo>
                  <a:pt x="0" y="0"/>
                </a:lnTo>
                <a:close/>
              </a:path>
            </a:pathLst>
          </a:custGeom>
          <a:blipFill>
            <a:blip r:embed="rId12"/>
            <a:stretch>
              <a:fillRect/>
            </a:stretch>
          </a:blipFill>
        </p:spPr>
        <p:txBody>
          <a:bodyPr/>
          <a:lstStyle/>
          <a:p>
            <a:endParaRPr lang="en-US"/>
          </a:p>
        </p:txBody>
      </p:sp>
      <p:sp>
        <p:nvSpPr>
          <p:cNvPr id="10" name="Freeform 10"/>
          <p:cNvSpPr/>
          <p:nvPr/>
        </p:nvSpPr>
        <p:spPr>
          <a:xfrm>
            <a:off x="6910922" y="8831408"/>
            <a:ext cx="3415137" cy="853784"/>
          </a:xfrm>
          <a:custGeom>
            <a:avLst/>
            <a:gdLst/>
            <a:ahLst/>
            <a:cxnLst/>
            <a:rect l="l" t="t" r="r" b="b"/>
            <a:pathLst>
              <a:path w="3415137" h="853784">
                <a:moveTo>
                  <a:pt x="0" y="0"/>
                </a:moveTo>
                <a:lnTo>
                  <a:pt x="3415138" y="0"/>
                </a:lnTo>
                <a:lnTo>
                  <a:pt x="3415138" y="853784"/>
                </a:lnTo>
                <a:lnTo>
                  <a:pt x="0" y="853784"/>
                </a:lnTo>
                <a:lnTo>
                  <a:pt x="0" y="0"/>
                </a:lnTo>
                <a:close/>
              </a:path>
            </a:pathLst>
          </a:custGeom>
          <a:blipFill>
            <a:blip r:embed="rId13"/>
            <a:stretch>
              <a:fillRect/>
            </a:stretch>
          </a:blipFill>
        </p:spPr>
        <p:txBody>
          <a:bodyPr/>
          <a:lstStyle/>
          <a:p>
            <a:endParaRPr lang="en-US"/>
          </a:p>
        </p:txBody>
      </p:sp>
      <p:sp>
        <p:nvSpPr>
          <p:cNvPr id="11" name="Freeform 11"/>
          <p:cNvSpPr/>
          <p:nvPr/>
        </p:nvSpPr>
        <p:spPr>
          <a:xfrm>
            <a:off x="10326060" y="8831408"/>
            <a:ext cx="1517839" cy="853784"/>
          </a:xfrm>
          <a:custGeom>
            <a:avLst/>
            <a:gdLst/>
            <a:ahLst/>
            <a:cxnLst/>
            <a:rect l="l" t="t" r="r" b="b"/>
            <a:pathLst>
              <a:path w="1517839" h="853784">
                <a:moveTo>
                  <a:pt x="0" y="0"/>
                </a:moveTo>
                <a:lnTo>
                  <a:pt x="1517838" y="0"/>
                </a:lnTo>
                <a:lnTo>
                  <a:pt x="1517838" y="853784"/>
                </a:lnTo>
                <a:lnTo>
                  <a:pt x="0" y="853784"/>
                </a:lnTo>
                <a:lnTo>
                  <a:pt x="0" y="0"/>
                </a:lnTo>
                <a:close/>
              </a:path>
            </a:pathLst>
          </a:custGeom>
          <a:blipFill>
            <a:blip r:embed="rId8"/>
            <a:stretch>
              <a:fillRect/>
            </a:stretch>
          </a:blipFill>
        </p:spPr>
        <p:txBody>
          <a:bodyPr/>
          <a:lstStyle/>
          <a:p>
            <a:endParaRPr lang="en-US"/>
          </a:p>
        </p:txBody>
      </p:sp>
      <p:sp>
        <p:nvSpPr>
          <p:cNvPr id="12" name="Freeform 12"/>
          <p:cNvSpPr/>
          <p:nvPr/>
        </p:nvSpPr>
        <p:spPr>
          <a:xfrm>
            <a:off x="11843898"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9"/>
            <a:stretch>
              <a:fillRect/>
            </a:stretch>
          </a:blipFill>
        </p:spPr>
        <p:txBody>
          <a:bodyPr/>
          <a:lstStyle/>
          <a:p>
            <a:endParaRPr lang="en-US"/>
          </a:p>
        </p:txBody>
      </p:sp>
      <p:sp>
        <p:nvSpPr>
          <p:cNvPr id="13" name="Freeform 13"/>
          <p:cNvSpPr/>
          <p:nvPr/>
        </p:nvSpPr>
        <p:spPr>
          <a:xfrm>
            <a:off x="13361737"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4867132" y="8831408"/>
            <a:ext cx="853784" cy="853784"/>
          </a:xfrm>
          <a:custGeom>
            <a:avLst/>
            <a:gdLst/>
            <a:ahLst/>
            <a:cxnLst/>
            <a:rect l="l" t="t" r="r" b="b"/>
            <a:pathLst>
              <a:path w="853784" h="853784">
                <a:moveTo>
                  <a:pt x="0" y="0"/>
                </a:moveTo>
                <a:lnTo>
                  <a:pt x="853784" y="0"/>
                </a:lnTo>
                <a:lnTo>
                  <a:pt x="853784" y="853784"/>
                </a:lnTo>
                <a:lnTo>
                  <a:pt x="0" y="853784"/>
                </a:lnTo>
                <a:lnTo>
                  <a:pt x="0" y="0"/>
                </a:lnTo>
                <a:close/>
              </a:path>
            </a:pathLst>
          </a:custGeom>
          <a:blipFill>
            <a:blip r:embed="rId11"/>
            <a:stretch>
              <a:fillRect/>
            </a:stretch>
          </a:blipFill>
        </p:spPr>
        <p:txBody>
          <a:bodyPr/>
          <a:lstStyle/>
          <a:p>
            <a:endParaRPr lang="en-US"/>
          </a:p>
        </p:txBody>
      </p:sp>
      <p:sp>
        <p:nvSpPr>
          <p:cNvPr id="15" name="Freeform 15"/>
          <p:cNvSpPr/>
          <p:nvPr/>
        </p:nvSpPr>
        <p:spPr>
          <a:xfrm>
            <a:off x="15720916" y="8831408"/>
            <a:ext cx="1516066" cy="853784"/>
          </a:xfrm>
          <a:custGeom>
            <a:avLst/>
            <a:gdLst/>
            <a:ahLst/>
            <a:cxnLst/>
            <a:rect l="l" t="t" r="r" b="b"/>
            <a:pathLst>
              <a:path w="1516066" h="853784">
                <a:moveTo>
                  <a:pt x="0" y="0"/>
                </a:moveTo>
                <a:lnTo>
                  <a:pt x="1516066" y="0"/>
                </a:lnTo>
                <a:lnTo>
                  <a:pt x="1516066" y="853784"/>
                </a:lnTo>
                <a:lnTo>
                  <a:pt x="0" y="853784"/>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7236982" y="8831408"/>
            <a:ext cx="3415137" cy="853784"/>
          </a:xfrm>
          <a:custGeom>
            <a:avLst/>
            <a:gdLst/>
            <a:ahLst/>
            <a:cxnLst/>
            <a:rect l="l" t="t" r="r" b="b"/>
            <a:pathLst>
              <a:path w="3415137" h="853784">
                <a:moveTo>
                  <a:pt x="0" y="0"/>
                </a:moveTo>
                <a:lnTo>
                  <a:pt x="3415137" y="0"/>
                </a:lnTo>
                <a:lnTo>
                  <a:pt x="3415137" y="853784"/>
                </a:lnTo>
                <a:lnTo>
                  <a:pt x="0" y="853784"/>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2155731" y="6781140"/>
            <a:ext cx="7875397" cy="5808105"/>
          </a:xfrm>
          <a:custGeom>
            <a:avLst/>
            <a:gdLst/>
            <a:ahLst/>
            <a:cxnLst/>
            <a:rect l="l" t="t" r="r" b="b"/>
            <a:pathLst>
              <a:path w="7875397" h="5808105">
                <a:moveTo>
                  <a:pt x="0" y="0"/>
                </a:moveTo>
                <a:lnTo>
                  <a:pt x="7875397" y="0"/>
                </a:lnTo>
                <a:lnTo>
                  <a:pt x="7875397" y="5808105"/>
                </a:lnTo>
                <a:lnTo>
                  <a:pt x="0" y="58081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TextBox 18"/>
          <p:cNvSpPr txBox="1"/>
          <p:nvPr/>
        </p:nvSpPr>
        <p:spPr>
          <a:xfrm>
            <a:off x="9040260" y="4309898"/>
            <a:ext cx="7908525" cy="2223770"/>
          </a:xfrm>
          <a:prstGeom prst="rect">
            <a:avLst/>
          </a:prstGeom>
        </p:spPr>
        <p:txBody>
          <a:bodyPr lIns="0" tIns="0" rIns="0" bIns="0" rtlCol="0" anchor="t">
            <a:spAutoFit/>
          </a:bodyPr>
          <a:lstStyle/>
          <a:p>
            <a:pPr algn="just">
              <a:lnSpc>
                <a:spcPts val="4480"/>
              </a:lnSpc>
            </a:pPr>
            <a:r>
              <a:rPr lang="en-US" sz="3200">
                <a:solidFill>
                  <a:srgbClr val="BD1710"/>
                </a:solidFill>
                <a:latin typeface="Cardo Bold"/>
              </a:rPr>
              <a:t>Promotion</a:t>
            </a:r>
            <a:r>
              <a:rPr lang="en-US" sz="3200">
                <a:solidFill>
                  <a:srgbClr val="BD1710"/>
                </a:solidFill>
                <a:latin typeface="Cardo"/>
              </a:rPr>
              <a:t> is any form of communication used to inform, persuade, or remind people about company products or services. </a:t>
            </a:r>
          </a:p>
          <a:p>
            <a:pPr algn="just">
              <a:lnSpc>
                <a:spcPts val="4480"/>
              </a:lnSpc>
            </a:pPr>
            <a:endParaRPr lang="en-US" sz="3200">
              <a:solidFill>
                <a:srgbClr val="BD1710"/>
              </a:solidFill>
              <a:latin typeface="Cardo"/>
            </a:endParaRPr>
          </a:p>
        </p:txBody>
      </p:sp>
      <p:sp>
        <p:nvSpPr>
          <p:cNvPr id="19" name="TextBox 19"/>
          <p:cNvSpPr txBox="1"/>
          <p:nvPr/>
        </p:nvSpPr>
        <p:spPr>
          <a:xfrm>
            <a:off x="9040260" y="3074956"/>
            <a:ext cx="5501368" cy="821055"/>
          </a:xfrm>
          <a:prstGeom prst="rect">
            <a:avLst/>
          </a:prstGeom>
        </p:spPr>
        <p:txBody>
          <a:bodyPr lIns="0" tIns="0" rIns="0" bIns="0" rtlCol="0" anchor="t">
            <a:spAutoFit/>
          </a:bodyPr>
          <a:lstStyle/>
          <a:p>
            <a:pPr>
              <a:lnSpc>
                <a:spcPts val="6719"/>
              </a:lnSpc>
            </a:pPr>
            <a:r>
              <a:rPr lang="en-US" sz="4799">
                <a:solidFill>
                  <a:srgbClr val="BD1710"/>
                </a:solidFill>
                <a:latin typeface="Cardo Bold"/>
              </a:rPr>
              <a:t>PROMOTION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18959" y="0"/>
            <a:ext cx="12050081" cy="2366198"/>
          </a:xfrm>
          <a:custGeom>
            <a:avLst/>
            <a:gdLst/>
            <a:ahLst/>
            <a:cxnLst/>
            <a:rect l="l" t="t" r="r" b="b"/>
            <a:pathLst>
              <a:path w="12050081" h="2366198">
                <a:moveTo>
                  <a:pt x="0" y="0"/>
                </a:moveTo>
                <a:lnTo>
                  <a:pt x="12050082" y="0"/>
                </a:lnTo>
                <a:lnTo>
                  <a:pt x="12050082" y="2366198"/>
                </a:lnTo>
                <a:lnTo>
                  <a:pt x="0" y="2366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0720919" y="2379548"/>
            <a:ext cx="6196922" cy="5239216"/>
          </a:xfrm>
          <a:custGeom>
            <a:avLst/>
            <a:gdLst/>
            <a:ahLst/>
            <a:cxnLst/>
            <a:rect l="l" t="t" r="r" b="b"/>
            <a:pathLst>
              <a:path w="6196922" h="5239216">
                <a:moveTo>
                  <a:pt x="6196923" y="0"/>
                </a:moveTo>
                <a:lnTo>
                  <a:pt x="0" y="0"/>
                </a:lnTo>
                <a:lnTo>
                  <a:pt x="0" y="5239216"/>
                </a:lnTo>
                <a:lnTo>
                  <a:pt x="6196923" y="5239216"/>
                </a:lnTo>
                <a:lnTo>
                  <a:pt x="619692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726931" y="3471255"/>
            <a:ext cx="2184899" cy="3055802"/>
          </a:xfrm>
          <a:custGeom>
            <a:avLst/>
            <a:gdLst/>
            <a:ahLst/>
            <a:cxnLst/>
            <a:rect l="l" t="t" r="r" b="b"/>
            <a:pathLst>
              <a:path w="2184899" h="3055802">
                <a:moveTo>
                  <a:pt x="0" y="0"/>
                </a:moveTo>
                <a:lnTo>
                  <a:pt x="2184899" y="0"/>
                </a:lnTo>
                <a:lnTo>
                  <a:pt x="2184899" y="3055802"/>
                </a:lnTo>
                <a:lnTo>
                  <a:pt x="0" y="3055802"/>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4824622"/>
            <a:ext cx="7954870" cy="3347720"/>
          </a:xfrm>
          <a:prstGeom prst="rect">
            <a:avLst/>
          </a:prstGeom>
        </p:spPr>
        <p:txBody>
          <a:bodyPr lIns="0" tIns="0" rIns="0" bIns="0" rtlCol="0" anchor="t">
            <a:spAutoFit/>
          </a:bodyPr>
          <a:lstStyle/>
          <a:p>
            <a:pPr algn="just">
              <a:lnSpc>
                <a:spcPts val="4480"/>
              </a:lnSpc>
            </a:pPr>
            <a:r>
              <a:rPr lang="en-US" sz="3200">
                <a:solidFill>
                  <a:srgbClr val="BD1710"/>
                </a:solidFill>
                <a:latin typeface="Cardo"/>
              </a:rPr>
              <a:t>Effective promotions can help generate sales while creating opportunities to engage and connect with consumers. They can also help to create or maintain a positive image for a sports organization or brand. </a:t>
            </a:r>
          </a:p>
          <a:p>
            <a:pPr algn="just">
              <a:lnSpc>
                <a:spcPts val="4480"/>
              </a:lnSpc>
            </a:pPr>
            <a:endParaRPr lang="en-US" sz="3200">
              <a:solidFill>
                <a:srgbClr val="BD1710"/>
              </a:solidFill>
              <a:latin typeface="Cardo"/>
            </a:endParaRPr>
          </a:p>
        </p:txBody>
      </p:sp>
      <p:sp>
        <p:nvSpPr>
          <p:cNvPr id="6" name="TextBox 6"/>
          <p:cNvSpPr txBox="1"/>
          <p:nvPr/>
        </p:nvSpPr>
        <p:spPr>
          <a:xfrm>
            <a:off x="1028700" y="2649395"/>
            <a:ext cx="8540266" cy="1668780"/>
          </a:xfrm>
          <a:prstGeom prst="rect">
            <a:avLst/>
          </a:prstGeom>
        </p:spPr>
        <p:txBody>
          <a:bodyPr lIns="0" tIns="0" rIns="0" bIns="0" rtlCol="0" anchor="t">
            <a:spAutoFit/>
          </a:bodyPr>
          <a:lstStyle/>
          <a:p>
            <a:pPr>
              <a:lnSpc>
                <a:spcPts val="6719"/>
              </a:lnSpc>
            </a:pPr>
            <a:r>
              <a:rPr lang="en-US" sz="4799">
                <a:solidFill>
                  <a:srgbClr val="BD1710"/>
                </a:solidFill>
                <a:latin typeface="Cardo Bold"/>
              </a:rPr>
              <a:t>WHY DO SPORTS TEAMS OFFER PROMOTIONS?</a:t>
            </a:r>
          </a:p>
        </p:txBody>
      </p:sp>
      <p:sp>
        <p:nvSpPr>
          <p:cNvPr id="7" name="Freeform 7"/>
          <p:cNvSpPr/>
          <p:nvPr/>
        </p:nvSpPr>
        <p:spPr>
          <a:xfrm>
            <a:off x="0"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7"/>
            <a:stretch>
              <a:fillRect/>
            </a:stretch>
          </a:blipFill>
        </p:spPr>
        <p:txBody>
          <a:bodyPr/>
          <a:lstStyle/>
          <a:p>
            <a:endParaRPr lang="en-US"/>
          </a:p>
        </p:txBody>
      </p:sp>
      <p:sp>
        <p:nvSpPr>
          <p:cNvPr id="8" name="Freeform 8"/>
          <p:cNvSpPr/>
          <p:nvPr/>
        </p:nvSpPr>
        <p:spPr>
          <a:xfrm>
            <a:off x="1517839"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8"/>
            <a:stretch>
              <a:fillRect/>
            </a:stretch>
          </a:blipFill>
        </p:spPr>
        <p:txBody>
          <a:bodyPr/>
          <a:lstStyle/>
          <a:p>
            <a:endParaRPr lang="en-US"/>
          </a:p>
        </p:txBody>
      </p:sp>
      <p:sp>
        <p:nvSpPr>
          <p:cNvPr id="9" name="Freeform 9"/>
          <p:cNvSpPr/>
          <p:nvPr/>
        </p:nvSpPr>
        <p:spPr>
          <a:xfrm>
            <a:off x="3035678"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9"/>
            <a:stretch>
              <a:fillRect/>
            </a:stretch>
          </a:blipFill>
        </p:spPr>
        <p:txBody>
          <a:bodyPr/>
          <a:lstStyle/>
          <a:p>
            <a:endParaRPr lang="en-US"/>
          </a:p>
        </p:txBody>
      </p:sp>
      <p:sp>
        <p:nvSpPr>
          <p:cNvPr id="10" name="Freeform 10"/>
          <p:cNvSpPr/>
          <p:nvPr/>
        </p:nvSpPr>
        <p:spPr>
          <a:xfrm>
            <a:off x="4541072" y="8831408"/>
            <a:ext cx="853784" cy="853784"/>
          </a:xfrm>
          <a:custGeom>
            <a:avLst/>
            <a:gdLst/>
            <a:ahLst/>
            <a:cxnLst/>
            <a:rect l="l" t="t" r="r" b="b"/>
            <a:pathLst>
              <a:path w="853784" h="853784">
                <a:moveTo>
                  <a:pt x="0" y="0"/>
                </a:moveTo>
                <a:lnTo>
                  <a:pt x="853785" y="0"/>
                </a:lnTo>
                <a:lnTo>
                  <a:pt x="853785" y="853784"/>
                </a:lnTo>
                <a:lnTo>
                  <a:pt x="0" y="853784"/>
                </a:lnTo>
                <a:lnTo>
                  <a:pt x="0" y="0"/>
                </a:lnTo>
                <a:close/>
              </a:path>
            </a:pathLst>
          </a:custGeom>
          <a:blipFill>
            <a:blip r:embed="rId10"/>
            <a:stretch>
              <a:fillRect/>
            </a:stretch>
          </a:blipFill>
        </p:spPr>
        <p:txBody>
          <a:bodyPr/>
          <a:lstStyle/>
          <a:p>
            <a:endParaRPr lang="en-US"/>
          </a:p>
        </p:txBody>
      </p:sp>
      <p:sp>
        <p:nvSpPr>
          <p:cNvPr id="11" name="Freeform 11"/>
          <p:cNvSpPr/>
          <p:nvPr/>
        </p:nvSpPr>
        <p:spPr>
          <a:xfrm>
            <a:off x="5394857" y="8831408"/>
            <a:ext cx="1516066" cy="853784"/>
          </a:xfrm>
          <a:custGeom>
            <a:avLst/>
            <a:gdLst/>
            <a:ahLst/>
            <a:cxnLst/>
            <a:rect l="l" t="t" r="r" b="b"/>
            <a:pathLst>
              <a:path w="1516066" h="853784">
                <a:moveTo>
                  <a:pt x="0" y="0"/>
                </a:moveTo>
                <a:lnTo>
                  <a:pt x="1516065" y="0"/>
                </a:lnTo>
                <a:lnTo>
                  <a:pt x="1516065" y="853784"/>
                </a:lnTo>
                <a:lnTo>
                  <a:pt x="0" y="853784"/>
                </a:lnTo>
                <a:lnTo>
                  <a:pt x="0" y="0"/>
                </a:lnTo>
                <a:close/>
              </a:path>
            </a:pathLst>
          </a:custGeom>
          <a:blipFill>
            <a:blip r:embed="rId11"/>
            <a:stretch>
              <a:fillRect/>
            </a:stretch>
          </a:blipFill>
        </p:spPr>
        <p:txBody>
          <a:bodyPr/>
          <a:lstStyle/>
          <a:p>
            <a:endParaRPr lang="en-US"/>
          </a:p>
        </p:txBody>
      </p:sp>
      <p:sp>
        <p:nvSpPr>
          <p:cNvPr id="12" name="Freeform 12"/>
          <p:cNvSpPr/>
          <p:nvPr/>
        </p:nvSpPr>
        <p:spPr>
          <a:xfrm>
            <a:off x="6910922" y="8831408"/>
            <a:ext cx="3415137" cy="853784"/>
          </a:xfrm>
          <a:custGeom>
            <a:avLst/>
            <a:gdLst/>
            <a:ahLst/>
            <a:cxnLst/>
            <a:rect l="l" t="t" r="r" b="b"/>
            <a:pathLst>
              <a:path w="3415137" h="853784">
                <a:moveTo>
                  <a:pt x="0" y="0"/>
                </a:moveTo>
                <a:lnTo>
                  <a:pt x="3415138" y="0"/>
                </a:lnTo>
                <a:lnTo>
                  <a:pt x="3415138" y="853784"/>
                </a:lnTo>
                <a:lnTo>
                  <a:pt x="0" y="853784"/>
                </a:lnTo>
                <a:lnTo>
                  <a:pt x="0" y="0"/>
                </a:lnTo>
                <a:close/>
              </a:path>
            </a:pathLst>
          </a:custGeom>
          <a:blipFill>
            <a:blip r:embed="rId12"/>
            <a:stretch>
              <a:fillRect/>
            </a:stretch>
          </a:blipFill>
        </p:spPr>
        <p:txBody>
          <a:bodyPr/>
          <a:lstStyle/>
          <a:p>
            <a:endParaRPr lang="en-US"/>
          </a:p>
        </p:txBody>
      </p:sp>
      <p:sp>
        <p:nvSpPr>
          <p:cNvPr id="13" name="Freeform 13"/>
          <p:cNvSpPr/>
          <p:nvPr/>
        </p:nvSpPr>
        <p:spPr>
          <a:xfrm>
            <a:off x="10326060" y="8831408"/>
            <a:ext cx="1707569" cy="853784"/>
          </a:xfrm>
          <a:custGeom>
            <a:avLst/>
            <a:gdLst/>
            <a:ahLst/>
            <a:cxnLst/>
            <a:rect l="l" t="t" r="r" b="b"/>
            <a:pathLst>
              <a:path w="1707569" h="853784">
                <a:moveTo>
                  <a:pt x="0" y="0"/>
                </a:moveTo>
                <a:lnTo>
                  <a:pt x="1707568" y="0"/>
                </a:lnTo>
                <a:lnTo>
                  <a:pt x="1707568" y="853784"/>
                </a:lnTo>
                <a:lnTo>
                  <a:pt x="0" y="853784"/>
                </a:lnTo>
                <a:lnTo>
                  <a:pt x="0" y="0"/>
                </a:lnTo>
                <a:close/>
              </a:path>
            </a:pathLst>
          </a:custGeom>
          <a:blipFill>
            <a:blip r:embed="rId13"/>
            <a:stretch>
              <a:fillRect/>
            </a:stretch>
          </a:blipFill>
        </p:spPr>
        <p:txBody>
          <a:bodyPr/>
          <a:lstStyle/>
          <a:p>
            <a:endParaRPr lang="en-US"/>
          </a:p>
        </p:txBody>
      </p:sp>
      <p:sp>
        <p:nvSpPr>
          <p:cNvPr id="14" name="Freeform 14"/>
          <p:cNvSpPr/>
          <p:nvPr/>
        </p:nvSpPr>
        <p:spPr>
          <a:xfrm>
            <a:off x="14171220"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2033628" y="8831408"/>
            <a:ext cx="2137592" cy="853784"/>
          </a:xfrm>
          <a:custGeom>
            <a:avLst/>
            <a:gdLst/>
            <a:ahLst/>
            <a:cxnLst/>
            <a:rect l="l" t="t" r="r" b="b"/>
            <a:pathLst>
              <a:path w="2137592" h="853784">
                <a:moveTo>
                  <a:pt x="0" y="0"/>
                </a:moveTo>
                <a:lnTo>
                  <a:pt x="2137592" y="0"/>
                </a:lnTo>
                <a:lnTo>
                  <a:pt x="2137592" y="853784"/>
                </a:lnTo>
                <a:lnTo>
                  <a:pt x="0" y="853784"/>
                </a:lnTo>
                <a:lnTo>
                  <a:pt x="0" y="0"/>
                </a:lnTo>
                <a:close/>
              </a:path>
            </a:pathLst>
          </a:custGeom>
          <a:blipFill>
            <a:blip r:embed="rId15"/>
            <a:stretch>
              <a:fillRect/>
            </a:stretch>
          </a:blipFill>
        </p:spPr>
        <p:txBody>
          <a:bodyPr/>
          <a:lstStyle/>
          <a:p>
            <a:endParaRPr lang="en-US"/>
          </a:p>
        </p:txBody>
      </p:sp>
      <p:sp>
        <p:nvSpPr>
          <p:cNvPr id="16" name="Freeform 16"/>
          <p:cNvSpPr/>
          <p:nvPr/>
        </p:nvSpPr>
        <p:spPr>
          <a:xfrm>
            <a:off x="15689059"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16"/>
            <a:stretch>
              <a:fillRect/>
            </a:stretch>
          </a:blipFill>
        </p:spPr>
        <p:txBody>
          <a:bodyPr/>
          <a:lstStyle/>
          <a:p>
            <a:endParaRPr lang="en-US"/>
          </a:p>
        </p:txBody>
      </p:sp>
      <p:sp>
        <p:nvSpPr>
          <p:cNvPr id="17" name="Freeform 17"/>
          <p:cNvSpPr/>
          <p:nvPr/>
        </p:nvSpPr>
        <p:spPr>
          <a:xfrm>
            <a:off x="17203534" y="8831408"/>
            <a:ext cx="1516644" cy="853784"/>
          </a:xfrm>
          <a:custGeom>
            <a:avLst/>
            <a:gdLst/>
            <a:ahLst/>
            <a:cxnLst/>
            <a:rect l="l" t="t" r="r" b="b"/>
            <a:pathLst>
              <a:path w="1516644" h="853784">
                <a:moveTo>
                  <a:pt x="0" y="0"/>
                </a:moveTo>
                <a:lnTo>
                  <a:pt x="1516644" y="0"/>
                </a:lnTo>
                <a:lnTo>
                  <a:pt x="1516644" y="853784"/>
                </a:lnTo>
                <a:lnTo>
                  <a:pt x="0" y="853784"/>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18959" y="0"/>
            <a:ext cx="12050081" cy="2366198"/>
          </a:xfrm>
          <a:custGeom>
            <a:avLst/>
            <a:gdLst/>
            <a:ahLst/>
            <a:cxnLst/>
            <a:rect l="l" t="t" r="r" b="b"/>
            <a:pathLst>
              <a:path w="12050081" h="2366198">
                <a:moveTo>
                  <a:pt x="0" y="0"/>
                </a:moveTo>
                <a:lnTo>
                  <a:pt x="12050082" y="0"/>
                </a:lnTo>
                <a:lnTo>
                  <a:pt x="12050082" y="2366198"/>
                </a:lnTo>
                <a:lnTo>
                  <a:pt x="0" y="2366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284501" y="4014162"/>
            <a:ext cx="10090999" cy="2785745"/>
          </a:xfrm>
          <a:prstGeom prst="rect">
            <a:avLst/>
          </a:prstGeom>
        </p:spPr>
        <p:txBody>
          <a:bodyPr lIns="0" tIns="0" rIns="0" bIns="0" rtlCol="0" anchor="t">
            <a:spAutoFit/>
          </a:bodyPr>
          <a:lstStyle/>
          <a:p>
            <a:pPr algn="just">
              <a:lnSpc>
                <a:spcPts val="4480"/>
              </a:lnSpc>
            </a:pPr>
            <a:r>
              <a:rPr lang="en-US" sz="3200">
                <a:solidFill>
                  <a:srgbClr val="BD1710"/>
                </a:solidFill>
                <a:latin typeface="Cardo"/>
              </a:rPr>
              <a:t>During the holidays, sports teams will launch promotions ranging from ticket sales and merchandise to community relations.  In this presentation, we will review several holiday-themed sports marketing and promotions campaigns offered by sports teams this year.</a:t>
            </a:r>
          </a:p>
        </p:txBody>
      </p:sp>
      <p:sp>
        <p:nvSpPr>
          <p:cNvPr id="4" name="Freeform 4"/>
          <p:cNvSpPr/>
          <p:nvPr/>
        </p:nvSpPr>
        <p:spPr>
          <a:xfrm>
            <a:off x="0"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4"/>
            <a:stretch>
              <a:fillRect/>
            </a:stretch>
          </a:blipFill>
        </p:spPr>
        <p:txBody>
          <a:bodyPr/>
          <a:lstStyle/>
          <a:p>
            <a:endParaRPr lang="en-US"/>
          </a:p>
        </p:txBody>
      </p:sp>
      <p:sp>
        <p:nvSpPr>
          <p:cNvPr id="5" name="Freeform 5"/>
          <p:cNvSpPr/>
          <p:nvPr/>
        </p:nvSpPr>
        <p:spPr>
          <a:xfrm>
            <a:off x="1517839"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5"/>
            <a:stretch>
              <a:fillRect/>
            </a:stretch>
          </a:blipFill>
        </p:spPr>
        <p:txBody>
          <a:bodyPr/>
          <a:lstStyle/>
          <a:p>
            <a:endParaRPr lang="en-US"/>
          </a:p>
        </p:txBody>
      </p:sp>
      <p:sp>
        <p:nvSpPr>
          <p:cNvPr id="6" name="Freeform 6"/>
          <p:cNvSpPr/>
          <p:nvPr/>
        </p:nvSpPr>
        <p:spPr>
          <a:xfrm>
            <a:off x="3035678" y="8831408"/>
            <a:ext cx="1517839" cy="853784"/>
          </a:xfrm>
          <a:custGeom>
            <a:avLst/>
            <a:gdLst/>
            <a:ahLst/>
            <a:cxnLst/>
            <a:rect l="l" t="t" r="r" b="b"/>
            <a:pathLst>
              <a:path w="1517839" h="853784">
                <a:moveTo>
                  <a:pt x="0" y="0"/>
                </a:moveTo>
                <a:lnTo>
                  <a:pt x="1517839" y="0"/>
                </a:lnTo>
                <a:lnTo>
                  <a:pt x="1517839" y="853784"/>
                </a:lnTo>
                <a:lnTo>
                  <a:pt x="0" y="853784"/>
                </a:lnTo>
                <a:lnTo>
                  <a:pt x="0" y="0"/>
                </a:lnTo>
                <a:close/>
              </a:path>
            </a:pathLst>
          </a:custGeom>
          <a:blipFill>
            <a:blip r:embed="rId6"/>
            <a:stretch>
              <a:fillRect/>
            </a:stretch>
          </a:blipFill>
        </p:spPr>
        <p:txBody>
          <a:bodyPr/>
          <a:lstStyle/>
          <a:p>
            <a:endParaRPr lang="en-US"/>
          </a:p>
        </p:txBody>
      </p:sp>
      <p:sp>
        <p:nvSpPr>
          <p:cNvPr id="7" name="Freeform 7"/>
          <p:cNvSpPr/>
          <p:nvPr/>
        </p:nvSpPr>
        <p:spPr>
          <a:xfrm>
            <a:off x="4541072" y="8831408"/>
            <a:ext cx="853784" cy="853784"/>
          </a:xfrm>
          <a:custGeom>
            <a:avLst/>
            <a:gdLst/>
            <a:ahLst/>
            <a:cxnLst/>
            <a:rect l="l" t="t" r="r" b="b"/>
            <a:pathLst>
              <a:path w="853784" h="853784">
                <a:moveTo>
                  <a:pt x="0" y="0"/>
                </a:moveTo>
                <a:lnTo>
                  <a:pt x="853785" y="0"/>
                </a:lnTo>
                <a:lnTo>
                  <a:pt x="853785" y="853784"/>
                </a:lnTo>
                <a:lnTo>
                  <a:pt x="0" y="853784"/>
                </a:lnTo>
                <a:lnTo>
                  <a:pt x="0" y="0"/>
                </a:lnTo>
                <a:close/>
              </a:path>
            </a:pathLst>
          </a:custGeom>
          <a:blipFill>
            <a:blip r:embed="rId7"/>
            <a:stretch>
              <a:fillRect/>
            </a:stretch>
          </a:blipFill>
        </p:spPr>
        <p:txBody>
          <a:bodyPr/>
          <a:lstStyle/>
          <a:p>
            <a:endParaRPr lang="en-US"/>
          </a:p>
        </p:txBody>
      </p:sp>
      <p:sp>
        <p:nvSpPr>
          <p:cNvPr id="8" name="Freeform 8"/>
          <p:cNvSpPr/>
          <p:nvPr/>
        </p:nvSpPr>
        <p:spPr>
          <a:xfrm>
            <a:off x="5394857" y="8831408"/>
            <a:ext cx="1516066" cy="853784"/>
          </a:xfrm>
          <a:custGeom>
            <a:avLst/>
            <a:gdLst/>
            <a:ahLst/>
            <a:cxnLst/>
            <a:rect l="l" t="t" r="r" b="b"/>
            <a:pathLst>
              <a:path w="1516066" h="853784">
                <a:moveTo>
                  <a:pt x="0" y="0"/>
                </a:moveTo>
                <a:lnTo>
                  <a:pt x="1516065" y="0"/>
                </a:lnTo>
                <a:lnTo>
                  <a:pt x="1516065" y="853784"/>
                </a:lnTo>
                <a:lnTo>
                  <a:pt x="0" y="853784"/>
                </a:lnTo>
                <a:lnTo>
                  <a:pt x="0" y="0"/>
                </a:lnTo>
                <a:close/>
              </a:path>
            </a:pathLst>
          </a:custGeom>
          <a:blipFill>
            <a:blip r:embed="rId8"/>
            <a:stretch>
              <a:fillRect/>
            </a:stretch>
          </a:blipFill>
        </p:spPr>
        <p:txBody>
          <a:bodyPr/>
          <a:lstStyle/>
          <a:p>
            <a:endParaRPr lang="en-US"/>
          </a:p>
        </p:txBody>
      </p:sp>
      <p:sp>
        <p:nvSpPr>
          <p:cNvPr id="9" name="Freeform 9"/>
          <p:cNvSpPr/>
          <p:nvPr/>
        </p:nvSpPr>
        <p:spPr>
          <a:xfrm>
            <a:off x="6910922" y="8831408"/>
            <a:ext cx="3415137" cy="853784"/>
          </a:xfrm>
          <a:custGeom>
            <a:avLst/>
            <a:gdLst/>
            <a:ahLst/>
            <a:cxnLst/>
            <a:rect l="l" t="t" r="r" b="b"/>
            <a:pathLst>
              <a:path w="3415137" h="853784">
                <a:moveTo>
                  <a:pt x="0" y="0"/>
                </a:moveTo>
                <a:lnTo>
                  <a:pt x="3415138" y="0"/>
                </a:lnTo>
                <a:lnTo>
                  <a:pt x="3415138" y="853784"/>
                </a:lnTo>
                <a:lnTo>
                  <a:pt x="0" y="853784"/>
                </a:lnTo>
                <a:lnTo>
                  <a:pt x="0" y="0"/>
                </a:lnTo>
                <a:close/>
              </a:path>
            </a:pathLst>
          </a:custGeom>
          <a:blipFill>
            <a:blip r:embed="rId9"/>
            <a:stretch>
              <a:fillRect/>
            </a:stretch>
          </a:blipFill>
        </p:spPr>
        <p:txBody>
          <a:bodyPr/>
          <a:lstStyle/>
          <a:p>
            <a:endParaRPr lang="en-US"/>
          </a:p>
        </p:txBody>
      </p:sp>
      <p:sp>
        <p:nvSpPr>
          <p:cNvPr id="10" name="Freeform 10"/>
          <p:cNvSpPr/>
          <p:nvPr/>
        </p:nvSpPr>
        <p:spPr>
          <a:xfrm>
            <a:off x="9040260" y="6402949"/>
            <a:ext cx="9247740" cy="3884051"/>
          </a:xfrm>
          <a:custGeom>
            <a:avLst/>
            <a:gdLst/>
            <a:ahLst/>
            <a:cxnLst/>
            <a:rect l="l" t="t" r="r" b="b"/>
            <a:pathLst>
              <a:path w="9247740" h="3884051">
                <a:moveTo>
                  <a:pt x="0" y="0"/>
                </a:moveTo>
                <a:lnTo>
                  <a:pt x="9247740" y="0"/>
                </a:lnTo>
                <a:lnTo>
                  <a:pt x="9247740" y="3884051"/>
                </a:lnTo>
                <a:lnTo>
                  <a:pt x="0" y="3884051"/>
                </a:lnTo>
                <a:lnTo>
                  <a:pt x="0" y="0"/>
                </a:lnTo>
                <a:close/>
              </a:path>
            </a:pathLst>
          </a:custGeom>
          <a:blipFill>
            <a:blip r:embed="rId10"/>
            <a:stretch>
              <a:fillRect/>
            </a:stretch>
          </a:blipFill>
        </p:spPr>
        <p:txBody>
          <a:bodyPr/>
          <a:lstStyle/>
          <a:p>
            <a:endParaRPr lang="en-US"/>
          </a:p>
        </p:txBody>
      </p:sp>
      <p:sp>
        <p:nvSpPr>
          <p:cNvPr id="11" name="Freeform 11"/>
          <p:cNvSpPr/>
          <p:nvPr/>
        </p:nvSpPr>
        <p:spPr>
          <a:xfrm rot="-263071">
            <a:off x="811281" y="2208359"/>
            <a:ext cx="4797416" cy="5410620"/>
          </a:xfrm>
          <a:custGeom>
            <a:avLst/>
            <a:gdLst/>
            <a:ahLst/>
            <a:cxnLst/>
            <a:rect l="l" t="t" r="r" b="b"/>
            <a:pathLst>
              <a:path w="4797416" h="5410620">
                <a:moveTo>
                  <a:pt x="0" y="0"/>
                </a:moveTo>
                <a:lnTo>
                  <a:pt x="4797416" y="0"/>
                </a:lnTo>
                <a:lnTo>
                  <a:pt x="4797416" y="5410620"/>
                </a:lnTo>
                <a:lnTo>
                  <a:pt x="0" y="5410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6284501" y="2760602"/>
            <a:ext cx="10068587" cy="821055"/>
          </a:xfrm>
          <a:prstGeom prst="rect">
            <a:avLst/>
          </a:prstGeom>
        </p:spPr>
        <p:txBody>
          <a:bodyPr lIns="0" tIns="0" rIns="0" bIns="0" rtlCol="0" anchor="t">
            <a:spAutoFit/>
          </a:bodyPr>
          <a:lstStyle/>
          <a:p>
            <a:pPr>
              <a:lnSpc>
                <a:spcPts val="6719"/>
              </a:lnSpc>
            </a:pPr>
            <a:r>
              <a:rPr lang="en-US" sz="4799">
                <a:solidFill>
                  <a:srgbClr val="BD1710"/>
                </a:solidFill>
                <a:latin typeface="Cardo Bold"/>
              </a:rPr>
              <a:t>WHAT ARE SOME EXAMPLES?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62466" y="5424930"/>
            <a:ext cx="3721183" cy="3706647"/>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12499" r="223" b="-12499"/>
              </a:stretch>
            </a:blipFill>
          </p:spPr>
          <p:txBody>
            <a:bodyPr/>
            <a:lstStyle/>
            <a:p>
              <a:endParaRPr lang="en-US"/>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75D0A"/>
            </a:solidFill>
          </p:spPr>
          <p:txBody>
            <a:bodyPr/>
            <a:lstStyle/>
            <a:p>
              <a:endParaRPr lang="en-US"/>
            </a:p>
          </p:txBody>
        </p:sp>
      </p:grpSp>
      <p:grpSp>
        <p:nvGrpSpPr>
          <p:cNvPr id="5" name="Group 5"/>
          <p:cNvGrpSpPr>
            <a:grpSpLocks noChangeAspect="1"/>
          </p:cNvGrpSpPr>
          <p:nvPr/>
        </p:nvGrpSpPr>
        <p:grpSpPr>
          <a:xfrm>
            <a:off x="11531043" y="5424930"/>
            <a:ext cx="3721183" cy="370664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12559" t="-14073" r="-11575" b="-10616"/>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75D0A"/>
            </a:solidFill>
          </p:spPr>
          <p:txBody>
            <a:bodyPr/>
            <a:lstStyle/>
            <a:p>
              <a:endParaRPr lang="en-US"/>
            </a:p>
          </p:txBody>
        </p:sp>
      </p:grpSp>
      <p:grpSp>
        <p:nvGrpSpPr>
          <p:cNvPr id="8" name="Group 8"/>
          <p:cNvGrpSpPr/>
          <p:nvPr/>
        </p:nvGrpSpPr>
        <p:grpSpPr>
          <a:xfrm>
            <a:off x="0" y="0"/>
            <a:ext cx="18288000" cy="777030"/>
            <a:chOff x="0" y="0"/>
            <a:chExt cx="4816593" cy="204650"/>
          </a:xfrm>
        </p:grpSpPr>
        <p:sp>
          <p:nvSpPr>
            <p:cNvPr id="9" name="Freeform 9"/>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10" name="TextBox 10"/>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11" name="Group 11"/>
          <p:cNvGrpSpPr/>
          <p:nvPr/>
        </p:nvGrpSpPr>
        <p:grpSpPr>
          <a:xfrm>
            <a:off x="0" y="9509970"/>
            <a:ext cx="18288000" cy="777030"/>
            <a:chOff x="0" y="0"/>
            <a:chExt cx="4816593" cy="204650"/>
          </a:xfrm>
        </p:grpSpPr>
        <p:sp>
          <p:nvSpPr>
            <p:cNvPr id="12" name="Freeform 12"/>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13" name="TextBox 13"/>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150638" y="-172358"/>
            <a:ext cx="3040953" cy="3040953"/>
          </a:xfrm>
          <a:custGeom>
            <a:avLst/>
            <a:gdLst/>
            <a:ahLst/>
            <a:cxnLst/>
            <a:rect l="l" t="t" r="r" b="b"/>
            <a:pathLst>
              <a:path w="3040953" h="3040953">
                <a:moveTo>
                  <a:pt x="0" y="0"/>
                </a:moveTo>
                <a:lnTo>
                  <a:pt x="3040952" y="0"/>
                </a:lnTo>
                <a:lnTo>
                  <a:pt x="3040952" y="3040952"/>
                </a:lnTo>
                <a:lnTo>
                  <a:pt x="0" y="3040952"/>
                </a:lnTo>
                <a:lnTo>
                  <a:pt x="0" y="0"/>
                </a:lnTo>
                <a:close/>
              </a:path>
            </a:pathLst>
          </a:custGeom>
          <a:blipFill>
            <a:blip r:embed="rId4"/>
            <a:stretch>
              <a:fillRect/>
            </a:stretch>
          </a:blipFill>
        </p:spPr>
        <p:txBody>
          <a:bodyPr/>
          <a:lstStyle/>
          <a:p>
            <a:endParaRPr lang="en-US"/>
          </a:p>
        </p:txBody>
      </p:sp>
      <p:sp>
        <p:nvSpPr>
          <p:cNvPr id="15" name="Freeform 15"/>
          <p:cNvSpPr/>
          <p:nvPr/>
        </p:nvSpPr>
        <p:spPr>
          <a:xfrm>
            <a:off x="16112394" y="8147004"/>
            <a:ext cx="1874021" cy="1938642"/>
          </a:xfrm>
          <a:custGeom>
            <a:avLst/>
            <a:gdLst/>
            <a:ahLst/>
            <a:cxnLst/>
            <a:rect l="l" t="t" r="r" b="b"/>
            <a:pathLst>
              <a:path w="1874021" h="1938642">
                <a:moveTo>
                  <a:pt x="0" y="0"/>
                </a:moveTo>
                <a:lnTo>
                  <a:pt x="1874021" y="0"/>
                </a:lnTo>
                <a:lnTo>
                  <a:pt x="1874021" y="1938642"/>
                </a:lnTo>
                <a:lnTo>
                  <a:pt x="0" y="1938642"/>
                </a:lnTo>
                <a:lnTo>
                  <a:pt x="0" y="0"/>
                </a:lnTo>
                <a:close/>
              </a:path>
            </a:pathLst>
          </a:custGeom>
          <a:blipFill>
            <a:blip r:embed="rId5"/>
            <a:stretch>
              <a:fillRect/>
            </a:stretch>
          </a:blipFill>
        </p:spPr>
        <p:txBody>
          <a:bodyPr/>
          <a:lstStyle/>
          <a:p>
            <a:endParaRPr lang="en-US"/>
          </a:p>
        </p:txBody>
      </p:sp>
      <p:sp>
        <p:nvSpPr>
          <p:cNvPr id="16" name="Freeform 16"/>
          <p:cNvSpPr/>
          <p:nvPr/>
        </p:nvSpPr>
        <p:spPr>
          <a:xfrm>
            <a:off x="13140536" y="8258180"/>
            <a:ext cx="502197" cy="345548"/>
          </a:xfrm>
          <a:custGeom>
            <a:avLst/>
            <a:gdLst/>
            <a:ahLst/>
            <a:cxnLst/>
            <a:rect l="l" t="t" r="r" b="b"/>
            <a:pathLst>
              <a:path w="502197" h="345548">
                <a:moveTo>
                  <a:pt x="0" y="0"/>
                </a:moveTo>
                <a:lnTo>
                  <a:pt x="502196" y="0"/>
                </a:lnTo>
                <a:lnTo>
                  <a:pt x="502196" y="345548"/>
                </a:lnTo>
                <a:lnTo>
                  <a:pt x="0" y="345548"/>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760456" y="1255408"/>
            <a:ext cx="6991277" cy="712470"/>
          </a:xfrm>
          <a:prstGeom prst="rect">
            <a:avLst/>
          </a:prstGeom>
        </p:spPr>
        <p:txBody>
          <a:bodyPr lIns="0" tIns="0" rIns="0" bIns="0" rtlCol="0" anchor="t">
            <a:spAutoFit/>
          </a:bodyPr>
          <a:lstStyle/>
          <a:p>
            <a:pPr algn="ctr">
              <a:lnSpc>
                <a:spcPts val="5880"/>
              </a:lnSpc>
            </a:pPr>
            <a:r>
              <a:rPr lang="en-US" sz="4200">
                <a:solidFill>
                  <a:srgbClr val="BD1710"/>
                </a:solidFill>
                <a:latin typeface="Cardo Bold"/>
              </a:rPr>
              <a:t>ATLANTA HAWKS</a:t>
            </a:r>
          </a:p>
        </p:txBody>
      </p:sp>
      <p:sp>
        <p:nvSpPr>
          <p:cNvPr id="18" name="TextBox 18"/>
          <p:cNvSpPr txBox="1"/>
          <p:nvPr/>
        </p:nvSpPr>
        <p:spPr>
          <a:xfrm>
            <a:off x="9605115" y="952500"/>
            <a:ext cx="7573039" cy="1455420"/>
          </a:xfrm>
          <a:prstGeom prst="rect">
            <a:avLst/>
          </a:prstGeom>
        </p:spPr>
        <p:txBody>
          <a:bodyPr lIns="0" tIns="0" rIns="0" bIns="0" rtlCol="0" anchor="t">
            <a:spAutoFit/>
          </a:bodyPr>
          <a:lstStyle/>
          <a:p>
            <a:pPr algn="ctr">
              <a:lnSpc>
                <a:spcPts val="5880"/>
              </a:lnSpc>
            </a:pPr>
            <a:r>
              <a:rPr lang="en-US" sz="4200">
                <a:solidFill>
                  <a:srgbClr val="8009AB"/>
                </a:solidFill>
                <a:latin typeface="Cardo Bold"/>
              </a:rPr>
              <a:t>UNIVERSITY OF WASHINGTON</a:t>
            </a:r>
          </a:p>
        </p:txBody>
      </p:sp>
      <p:sp>
        <p:nvSpPr>
          <p:cNvPr id="19" name="TextBox 19"/>
          <p:cNvSpPr txBox="1"/>
          <p:nvPr/>
        </p:nvSpPr>
        <p:spPr>
          <a:xfrm>
            <a:off x="1432110" y="2309916"/>
            <a:ext cx="7381896" cy="25196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Atlanta Hawks offered a “Holiday Bundle” package that included two game tickets at nearly 50% off along with a city-edition hoodie that wasn’t available for purchase anywhere else other than as part of the holiday bundle. </a:t>
            </a:r>
          </a:p>
        </p:txBody>
      </p:sp>
      <p:sp>
        <p:nvSpPr>
          <p:cNvPr id="20" name="TextBox 20"/>
          <p:cNvSpPr txBox="1"/>
          <p:nvPr/>
        </p:nvSpPr>
        <p:spPr>
          <a:xfrm>
            <a:off x="9933192" y="2623819"/>
            <a:ext cx="6916884" cy="2519681"/>
          </a:xfrm>
          <a:prstGeom prst="rect">
            <a:avLst/>
          </a:prstGeom>
        </p:spPr>
        <p:txBody>
          <a:bodyPr lIns="0" tIns="0" rIns="0" bIns="0" rtlCol="0" anchor="t">
            <a:spAutoFit/>
          </a:bodyPr>
          <a:lstStyle/>
          <a:p>
            <a:pPr algn="just">
              <a:lnSpc>
                <a:spcPts val="3919"/>
              </a:lnSpc>
              <a:spcBef>
                <a:spcPct val="0"/>
              </a:spcBef>
            </a:pPr>
            <a:r>
              <a:rPr lang="en-US" sz="2799">
                <a:solidFill>
                  <a:srgbClr val="7D6518"/>
                </a:solidFill>
                <a:latin typeface="Times New Roman"/>
              </a:rPr>
              <a:t>In a twist, the Huskies launched a “Purple Friday” promotion (instead of Black Friday), offering discounts on tickets to men’s basketball, women’s basketball, and the home opener to next year’s football game.</a:t>
            </a:r>
          </a:p>
        </p:txBody>
      </p:sp>
      <p:sp>
        <p:nvSpPr>
          <p:cNvPr id="21" name="TextBox 21"/>
          <p:cNvSpPr txBox="1"/>
          <p:nvPr/>
        </p:nvSpPr>
        <p:spPr>
          <a:xfrm>
            <a:off x="1369838"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fevo-enterprise.com/group/Hawksholidaybundle  //  https://gohuskies.com/sports/2022/11/24/black-friday-x-purple-friday-ticket-deals</a:t>
            </a:r>
          </a:p>
        </p:txBody>
      </p:sp>
      <p:sp>
        <p:nvSpPr>
          <p:cNvPr id="22" name="Freeform 22"/>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7"/>
            <a:stretch>
              <a:fillRect/>
            </a:stretch>
          </a:blipFill>
        </p:spPr>
        <p:txBody>
          <a:bodyPr/>
          <a:lstStyle/>
          <a:p>
            <a:endParaRPr lang="en-US"/>
          </a:p>
        </p:txBody>
      </p:sp>
      <p:sp>
        <p:nvSpPr>
          <p:cNvPr id="23" name="TextBox 23"/>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BD1710"/>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16386878" y="8430954"/>
            <a:ext cx="1599536" cy="1654693"/>
          </a:xfrm>
          <a:custGeom>
            <a:avLst/>
            <a:gdLst/>
            <a:ahLst/>
            <a:cxnLst/>
            <a:rect l="l" t="t" r="r" b="b"/>
            <a:pathLst>
              <a:path w="1599536" h="1654693">
                <a:moveTo>
                  <a:pt x="0" y="0"/>
                </a:moveTo>
                <a:lnTo>
                  <a:pt x="1599537" y="0"/>
                </a:lnTo>
                <a:lnTo>
                  <a:pt x="1599537" y="1654692"/>
                </a:lnTo>
                <a:lnTo>
                  <a:pt x="0" y="1654692"/>
                </a:lnTo>
                <a:lnTo>
                  <a:pt x="0" y="0"/>
                </a:lnTo>
                <a:close/>
              </a:path>
            </a:pathLst>
          </a:custGeom>
          <a:blipFill>
            <a:blip r:embed="rId2"/>
            <a:stretch>
              <a:fillRect/>
            </a:stretch>
          </a:blipFill>
        </p:spPr>
        <p:txBody>
          <a:bodyPr/>
          <a:lstStyle/>
          <a:p>
            <a:endParaRPr lang="en-US"/>
          </a:p>
        </p:txBody>
      </p:sp>
      <p:grpSp>
        <p:nvGrpSpPr>
          <p:cNvPr id="9" name="Group 9"/>
          <p:cNvGrpSpPr>
            <a:grpSpLocks noChangeAspect="1"/>
          </p:cNvGrpSpPr>
          <p:nvPr/>
        </p:nvGrpSpPr>
        <p:grpSpPr>
          <a:xfrm>
            <a:off x="8495484" y="2554885"/>
            <a:ext cx="8763816" cy="5258290"/>
            <a:chOff x="0" y="0"/>
            <a:chExt cx="6350000" cy="3810000"/>
          </a:xfrm>
        </p:grpSpPr>
        <p:sp>
          <p:nvSpPr>
            <p:cNvPr id="10" name="Freeform 1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3"/>
              <a:stretch>
                <a:fillRect l="-3333" r="-3333"/>
              </a:stretch>
            </a:blipFill>
          </p:spPr>
          <p:txBody>
            <a:bodyPr/>
            <a:lstStyle/>
            <a:p>
              <a:endParaRPr lang="en-US"/>
            </a:p>
          </p:txBody>
        </p:sp>
        <p:sp>
          <p:nvSpPr>
            <p:cNvPr id="11" name="Freeform 1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175D0A"/>
            </a:solidFill>
          </p:spPr>
          <p:txBody>
            <a:bodyPr/>
            <a:lstStyle/>
            <a:p>
              <a:endParaRPr lang="en-US"/>
            </a:p>
          </p:txBody>
        </p:sp>
      </p:grpSp>
      <p:sp>
        <p:nvSpPr>
          <p:cNvPr id="12" name="Freeform 12"/>
          <p:cNvSpPr/>
          <p:nvPr/>
        </p:nvSpPr>
        <p:spPr>
          <a:xfrm rot="-5400000">
            <a:off x="0" y="0"/>
            <a:ext cx="2554885" cy="2554885"/>
          </a:xfrm>
          <a:custGeom>
            <a:avLst/>
            <a:gdLst/>
            <a:ahLst/>
            <a:cxnLst/>
            <a:rect l="l" t="t" r="r" b="b"/>
            <a:pathLst>
              <a:path w="2554885" h="2554885">
                <a:moveTo>
                  <a:pt x="0" y="0"/>
                </a:moveTo>
                <a:lnTo>
                  <a:pt x="2554885" y="0"/>
                </a:lnTo>
                <a:lnTo>
                  <a:pt x="2554885" y="2554885"/>
                </a:lnTo>
                <a:lnTo>
                  <a:pt x="0" y="2554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7427678" y="1236345"/>
            <a:ext cx="10899428" cy="821055"/>
          </a:xfrm>
          <a:prstGeom prst="rect">
            <a:avLst/>
          </a:prstGeom>
        </p:spPr>
        <p:txBody>
          <a:bodyPr lIns="0" tIns="0" rIns="0" bIns="0" rtlCol="0" anchor="t">
            <a:spAutoFit/>
          </a:bodyPr>
          <a:lstStyle/>
          <a:p>
            <a:pPr algn="ctr">
              <a:lnSpc>
                <a:spcPts val="6719"/>
              </a:lnSpc>
            </a:pPr>
            <a:r>
              <a:rPr lang="en-US" sz="4800">
                <a:solidFill>
                  <a:srgbClr val="BD1710"/>
                </a:solidFill>
                <a:latin typeface="Cardo Bold"/>
              </a:rPr>
              <a:t>BOSTON BRUINS</a:t>
            </a:r>
          </a:p>
        </p:txBody>
      </p:sp>
      <p:sp>
        <p:nvSpPr>
          <p:cNvPr id="14" name="TextBox 14"/>
          <p:cNvSpPr txBox="1"/>
          <p:nvPr/>
        </p:nvSpPr>
        <p:spPr>
          <a:xfrm>
            <a:off x="1277443" y="1885839"/>
            <a:ext cx="6113139" cy="6482081"/>
          </a:xfrm>
          <a:prstGeom prst="rect">
            <a:avLst/>
          </a:prstGeom>
        </p:spPr>
        <p:txBody>
          <a:bodyPr lIns="0" tIns="0" rIns="0" bIns="0" rtlCol="0" anchor="t">
            <a:spAutoFit/>
          </a:bodyPr>
          <a:lstStyle/>
          <a:p>
            <a:pPr algn="just">
              <a:lnSpc>
                <a:spcPts val="3919"/>
              </a:lnSpc>
              <a:spcBef>
                <a:spcPct val="0"/>
              </a:spcBef>
            </a:pPr>
            <a:r>
              <a:rPr lang="en-US" sz="2799">
                <a:solidFill>
                  <a:srgbClr val="175D0A"/>
                </a:solidFill>
                <a:latin typeface="Times New Roman"/>
              </a:rPr>
              <a:t>The Boston Bruins introduced several promotions tied to their Black Friday game. The arena ProShop held a special “early bird” shopping event from 8-10 a.m. on Black Friday. For one hour beginning at 8 a.m., purchases were discounted by 30 percent, followed by a 20 percent discount from 9 a.m. to 10 a.m. Also, the team’s charitable arm, the Bruins Foundation, sold ornaments made with Plexiglass from the 2023 Winter Classic at Fenway Park to raise money for charity.</a:t>
            </a:r>
          </a:p>
        </p:txBody>
      </p:sp>
      <p:sp>
        <p:nvSpPr>
          <p:cNvPr id="15" name="TextBox 15"/>
          <p:cNvSpPr txBox="1"/>
          <p:nvPr/>
        </p:nvSpPr>
        <p:spPr>
          <a:xfrm>
            <a:off x="1277443" y="9687982"/>
            <a:ext cx="14147653" cy="344805"/>
          </a:xfrm>
          <a:prstGeom prst="rect">
            <a:avLst/>
          </a:prstGeom>
        </p:spPr>
        <p:txBody>
          <a:bodyPr lIns="0" tIns="0" rIns="0" bIns="0" rtlCol="0" anchor="t">
            <a:spAutoFit/>
          </a:bodyPr>
          <a:lstStyle/>
          <a:p>
            <a:pPr>
              <a:lnSpc>
                <a:spcPts val="2519"/>
              </a:lnSpc>
            </a:pPr>
            <a:r>
              <a:rPr lang="en-US" sz="1799">
                <a:solidFill>
                  <a:srgbClr val="FFFEFE"/>
                </a:solidFill>
                <a:latin typeface="Times New Roman Bold"/>
              </a:rPr>
              <a:t>source:  https://www.nhl.com/bruins/news/bruins-announce-promotions-for-black-friday-game-presented-by-the-black-dog</a:t>
            </a:r>
          </a:p>
        </p:txBody>
      </p:sp>
      <p:sp>
        <p:nvSpPr>
          <p:cNvPr id="16" name="Freeform 16"/>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77030"/>
            <a:chOff x="0" y="0"/>
            <a:chExt cx="4816593" cy="204650"/>
          </a:xfrm>
        </p:grpSpPr>
        <p:sp>
          <p:nvSpPr>
            <p:cNvPr id="3" name="Freeform 3"/>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4" name="TextBox 4"/>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509970"/>
            <a:ext cx="18288000" cy="777030"/>
            <a:chOff x="0" y="0"/>
            <a:chExt cx="4816593" cy="204650"/>
          </a:xfrm>
        </p:grpSpPr>
        <p:sp>
          <p:nvSpPr>
            <p:cNvPr id="6" name="Freeform 6"/>
            <p:cNvSpPr/>
            <p:nvPr/>
          </p:nvSpPr>
          <p:spPr>
            <a:xfrm>
              <a:off x="0" y="0"/>
              <a:ext cx="4816592" cy="204650"/>
            </a:xfrm>
            <a:custGeom>
              <a:avLst/>
              <a:gdLst/>
              <a:ahLst/>
              <a:cxnLst/>
              <a:rect l="l" t="t" r="r" b="b"/>
              <a:pathLst>
                <a:path w="4816592" h="204650">
                  <a:moveTo>
                    <a:pt x="0" y="0"/>
                  </a:moveTo>
                  <a:lnTo>
                    <a:pt x="4816592" y="0"/>
                  </a:lnTo>
                  <a:lnTo>
                    <a:pt x="4816592" y="204650"/>
                  </a:lnTo>
                  <a:lnTo>
                    <a:pt x="0" y="204650"/>
                  </a:lnTo>
                  <a:close/>
                </a:path>
              </a:pathLst>
            </a:custGeom>
            <a:solidFill>
              <a:srgbClr val="68A25D"/>
            </a:solidFill>
          </p:spPr>
          <p:txBody>
            <a:bodyPr/>
            <a:lstStyle/>
            <a:p>
              <a:endParaRPr lang="en-US"/>
            </a:p>
          </p:txBody>
        </p:sp>
        <p:sp>
          <p:nvSpPr>
            <p:cNvPr id="7" name="TextBox 7"/>
            <p:cNvSpPr txBox="1"/>
            <p:nvPr/>
          </p:nvSpPr>
          <p:spPr>
            <a:xfrm>
              <a:off x="0" y="-28575"/>
              <a:ext cx="4816593" cy="23322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3939529" y="2128982"/>
            <a:ext cx="9787910" cy="2516109"/>
          </a:xfrm>
          <a:custGeom>
            <a:avLst/>
            <a:gdLst/>
            <a:ahLst/>
            <a:cxnLst/>
            <a:rect l="l" t="t" r="r" b="b"/>
            <a:pathLst>
              <a:path w="9787910" h="2516109">
                <a:moveTo>
                  <a:pt x="0" y="0"/>
                </a:moveTo>
                <a:lnTo>
                  <a:pt x="9787911" y="0"/>
                </a:lnTo>
                <a:lnTo>
                  <a:pt x="9787911" y="2516109"/>
                </a:lnTo>
                <a:lnTo>
                  <a:pt x="0" y="2516109"/>
                </a:lnTo>
                <a:lnTo>
                  <a:pt x="0" y="0"/>
                </a:lnTo>
                <a:close/>
              </a:path>
            </a:pathLst>
          </a:custGeom>
          <a:blipFill>
            <a:blip r:embed="rId2"/>
            <a:stretch>
              <a:fillRect t="-61276" b="-57541"/>
            </a:stretch>
          </a:blipFill>
        </p:spPr>
        <p:txBody>
          <a:bodyPr/>
          <a:lstStyle/>
          <a:p>
            <a:endParaRPr lang="en-US"/>
          </a:p>
        </p:txBody>
      </p:sp>
      <p:sp>
        <p:nvSpPr>
          <p:cNvPr id="9" name="TextBox 9"/>
          <p:cNvSpPr txBox="1"/>
          <p:nvPr/>
        </p:nvSpPr>
        <p:spPr>
          <a:xfrm>
            <a:off x="7237246" y="6236122"/>
            <a:ext cx="11370003" cy="2519680"/>
          </a:xfrm>
          <a:prstGeom prst="rect">
            <a:avLst/>
          </a:prstGeom>
        </p:spPr>
        <p:txBody>
          <a:bodyPr lIns="0" tIns="0" rIns="0" bIns="0" rtlCol="0" anchor="t">
            <a:spAutoFit/>
          </a:bodyPr>
          <a:lstStyle/>
          <a:p>
            <a:pPr algn="ctr">
              <a:lnSpc>
                <a:spcPts val="3919"/>
              </a:lnSpc>
              <a:spcBef>
                <a:spcPct val="0"/>
              </a:spcBef>
            </a:pPr>
            <a:r>
              <a:rPr lang="en-US" sz="2799">
                <a:solidFill>
                  <a:srgbClr val="545454"/>
                </a:solidFill>
                <a:latin typeface="Times New Roman"/>
              </a:rPr>
              <a:t>OREGON MEN'S BASKETBALL</a:t>
            </a:r>
          </a:p>
          <a:p>
            <a:pPr algn="ctr">
              <a:lnSpc>
                <a:spcPts val="3919"/>
              </a:lnSpc>
              <a:spcBef>
                <a:spcPct val="0"/>
              </a:spcBef>
            </a:pPr>
            <a:r>
              <a:rPr lang="en-US" sz="2799">
                <a:solidFill>
                  <a:srgbClr val="545454"/>
                </a:solidFill>
                <a:latin typeface="Times New Roman"/>
              </a:rPr>
              <a:t>Michigan $5 Ticket (50% Savings)</a:t>
            </a:r>
          </a:p>
          <a:p>
            <a:pPr algn="ctr">
              <a:lnSpc>
                <a:spcPts val="3919"/>
              </a:lnSpc>
              <a:spcBef>
                <a:spcPct val="0"/>
              </a:spcBef>
            </a:pPr>
            <a:r>
              <a:rPr lang="en-US" sz="2799">
                <a:solidFill>
                  <a:srgbClr val="545454"/>
                </a:solidFill>
                <a:latin typeface="Times New Roman"/>
              </a:rPr>
              <a:t>Purchase: Black Friday | Cyber Monday</a:t>
            </a:r>
          </a:p>
          <a:p>
            <a:pPr algn="ctr">
              <a:lnSpc>
                <a:spcPts val="3919"/>
              </a:lnSpc>
              <a:spcBef>
                <a:spcPct val="0"/>
              </a:spcBef>
            </a:pPr>
            <a:r>
              <a:rPr lang="en-US" sz="2799">
                <a:solidFill>
                  <a:srgbClr val="545454"/>
                </a:solidFill>
                <a:latin typeface="Times New Roman"/>
              </a:rPr>
              <a:t>200 Level $5 tickets available</a:t>
            </a:r>
          </a:p>
          <a:p>
            <a:pPr algn="ctr">
              <a:lnSpc>
                <a:spcPts val="3919"/>
              </a:lnSpc>
              <a:spcBef>
                <a:spcPct val="0"/>
              </a:spcBef>
            </a:pPr>
            <a:r>
              <a:rPr lang="en-US" sz="2799">
                <a:solidFill>
                  <a:srgbClr val="545454"/>
                </a:solidFill>
                <a:latin typeface="Times New Roman"/>
              </a:rPr>
              <a:t>Michigan | December 2</a:t>
            </a:r>
          </a:p>
        </p:txBody>
      </p:sp>
      <p:sp>
        <p:nvSpPr>
          <p:cNvPr id="10" name="TextBox 10"/>
          <p:cNvSpPr txBox="1"/>
          <p:nvPr/>
        </p:nvSpPr>
        <p:spPr>
          <a:xfrm>
            <a:off x="1117120" y="9671472"/>
            <a:ext cx="18288000" cy="377825"/>
          </a:xfrm>
          <a:prstGeom prst="rect">
            <a:avLst/>
          </a:prstGeom>
        </p:spPr>
        <p:txBody>
          <a:bodyPr lIns="0" tIns="0" rIns="0" bIns="0" rtlCol="0" anchor="t">
            <a:spAutoFit/>
          </a:bodyPr>
          <a:lstStyle/>
          <a:p>
            <a:pPr>
              <a:lnSpc>
                <a:spcPts val="2799"/>
              </a:lnSpc>
            </a:pPr>
            <a:r>
              <a:rPr lang="en-US" sz="1999">
                <a:solidFill>
                  <a:srgbClr val="FFFEFE"/>
                </a:solidFill>
                <a:latin typeface="Times New Roman Bold"/>
              </a:rPr>
              <a:t>source: https://goducks.com/sports/2016/11/22/black-friday</a:t>
            </a:r>
          </a:p>
        </p:txBody>
      </p:sp>
      <p:sp>
        <p:nvSpPr>
          <p:cNvPr id="11" name="Freeform 11"/>
          <p:cNvSpPr/>
          <p:nvPr/>
        </p:nvSpPr>
        <p:spPr>
          <a:xfrm>
            <a:off x="16338777" y="8405706"/>
            <a:ext cx="1647638" cy="1705188"/>
          </a:xfrm>
          <a:custGeom>
            <a:avLst/>
            <a:gdLst/>
            <a:ahLst/>
            <a:cxnLst/>
            <a:rect l="l" t="t" r="r" b="b"/>
            <a:pathLst>
              <a:path w="1647638" h="1705188">
                <a:moveTo>
                  <a:pt x="0" y="0"/>
                </a:moveTo>
                <a:lnTo>
                  <a:pt x="1647638" y="0"/>
                </a:lnTo>
                <a:lnTo>
                  <a:pt x="1647638" y="1705188"/>
                </a:lnTo>
                <a:lnTo>
                  <a:pt x="0" y="1705188"/>
                </a:lnTo>
                <a:lnTo>
                  <a:pt x="0" y="0"/>
                </a:lnTo>
                <a:close/>
              </a:path>
            </a:pathLst>
          </a:custGeom>
          <a:blipFill>
            <a:blip r:embed="rId3"/>
            <a:stretch>
              <a:fillRect/>
            </a:stretch>
          </a:blipFill>
        </p:spPr>
        <p:txBody>
          <a:bodyPr/>
          <a:lstStyle/>
          <a:p>
            <a:endParaRPr lang="en-US"/>
          </a:p>
        </p:txBody>
      </p:sp>
      <p:sp>
        <p:nvSpPr>
          <p:cNvPr id="12" name="Freeform 12"/>
          <p:cNvSpPr/>
          <p:nvPr/>
        </p:nvSpPr>
        <p:spPr>
          <a:xfrm flipH="1">
            <a:off x="-106772" y="0"/>
            <a:ext cx="3067469" cy="2864250"/>
          </a:xfrm>
          <a:custGeom>
            <a:avLst/>
            <a:gdLst/>
            <a:ahLst/>
            <a:cxnLst/>
            <a:rect l="l" t="t" r="r" b="b"/>
            <a:pathLst>
              <a:path w="3067469" h="2864250">
                <a:moveTo>
                  <a:pt x="3067469" y="0"/>
                </a:moveTo>
                <a:lnTo>
                  <a:pt x="0" y="0"/>
                </a:lnTo>
                <a:lnTo>
                  <a:pt x="0" y="2864250"/>
                </a:lnTo>
                <a:lnTo>
                  <a:pt x="3067469" y="2864250"/>
                </a:lnTo>
                <a:lnTo>
                  <a:pt x="306746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117120" y="5100088"/>
            <a:ext cx="16230600" cy="712470"/>
          </a:xfrm>
          <a:prstGeom prst="rect">
            <a:avLst/>
          </a:prstGeom>
        </p:spPr>
        <p:txBody>
          <a:bodyPr lIns="0" tIns="0" rIns="0" bIns="0" rtlCol="0" anchor="t">
            <a:spAutoFit/>
          </a:bodyPr>
          <a:lstStyle/>
          <a:p>
            <a:pPr>
              <a:lnSpc>
                <a:spcPts val="5880"/>
              </a:lnSpc>
            </a:pPr>
            <a:r>
              <a:rPr lang="en-US" sz="4200">
                <a:solidFill>
                  <a:srgbClr val="545454"/>
                </a:solidFill>
                <a:latin typeface="Cardo Bold"/>
              </a:rPr>
              <a:t>UNIVERSITY OF OREGON DUCKS HOLIDAY FLASH SALE</a:t>
            </a:r>
          </a:p>
        </p:txBody>
      </p:sp>
      <p:sp>
        <p:nvSpPr>
          <p:cNvPr id="14" name="TextBox 14"/>
          <p:cNvSpPr txBox="1"/>
          <p:nvPr/>
        </p:nvSpPr>
        <p:spPr>
          <a:xfrm>
            <a:off x="319249" y="1057420"/>
            <a:ext cx="17028471" cy="712470"/>
          </a:xfrm>
          <a:prstGeom prst="rect">
            <a:avLst/>
          </a:prstGeom>
        </p:spPr>
        <p:txBody>
          <a:bodyPr lIns="0" tIns="0" rIns="0" bIns="0" rtlCol="0" anchor="t">
            <a:spAutoFit/>
          </a:bodyPr>
          <a:lstStyle/>
          <a:p>
            <a:pPr algn="r">
              <a:lnSpc>
                <a:spcPts val="5880"/>
              </a:lnSpc>
            </a:pPr>
            <a:r>
              <a:rPr lang="en-US" sz="4200">
                <a:solidFill>
                  <a:srgbClr val="545454"/>
                </a:solidFill>
                <a:latin typeface="Cardo Bold"/>
              </a:rPr>
              <a:t>INDIVIDUAL GAME TICKET SALES PROMOTION</a:t>
            </a:r>
          </a:p>
        </p:txBody>
      </p:sp>
      <p:sp>
        <p:nvSpPr>
          <p:cNvPr id="15" name="TextBox 15"/>
          <p:cNvSpPr txBox="1"/>
          <p:nvPr/>
        </p:nvSpPr>
        <p:spPr>
          <a:xfrm>
            <a:off x="230829" y="6236122"/>
            <a:ext cx="10103907" cy="3014980"/>
          </a:xfrm>
          <a:prstGeom prst="rect">
            <a:avLst/>
          </a:prstGeom>
        </p:spPr>
        <p:txBody>
          <a:bodyPr lIns="0" tIns="0" rIns="0" bIns="0" rtlCol="0" anchor="t">
            <a:spAutoFit/>
          </a:bodyPr>
          <a:lstStyle/>
          <a:p>
            <a:pPr algn="ctr">
              <a:lnSpc>
                <a:spcPts val="3919"/>
              </a:lnSpc>
              <a:spcBef>
                <a:spcPct val="0"/>
              </a:spcBef>
            </a:pPr>
            <a:r>
              <a:rPr lang="en-US" sz="2799">
                <a:solidFill>
                  <a:srgbClr val="545454"/>
                </a:solidFill>
                <a:latin typeface="Times New Roman"/>
              </a:rPr>
              <a:t>OREGON WOMEN'S BASKETBALL</a:t>
            </a:r>
          </a:p>
          <a:p>
            <a:pPr algn="ctr">
              <a:lnSpc>
                <a:spcPts val="3919"/>
              </a:lnSpc>
              <a:spcBef>
                <a:spcPct val="0"/>
              </a:spcBef>
            </a:pPr>
            <a:r>
              <a:rPr lang="en-US" sz="2799">
                <a:solidFill>
                  <a:srgbClr val="545454"/>
                </a:solidFill>
                <a:latin typeface="Times New Roman"/>
              </a:rPr>
              <a:t>UCLA $5 Ticket (52% Savings)</a:t>
            </a:r>
          </a:p>
          <a:p>
            <a:pPr algn="ctr">
              <a:lnSpc>
                <a:spcPts val="3919"/>
              </a:lnSpc>
              <a:spcBef>
                <a:spcPct val="0"/>
              </a:spcBef>
            </a:pPr>
            <a:r>
              <a:rPr lang="en-US" sz="2799">
                <a:solidFill>
                  <a:srgbClr val="545454"/>
                </a:solidFill>
                <a:latin typeface="Times New Roman"/>
              </a:rPr>
              <a:t>Purchase: Black Friday | Cyber Monday</a:t>
            </a:r>
          </a:p>
          <a:p>
            <a:pPr algn="ctr">
              <a:lnSpc>
                <a:spcPts val="3919"/>
              </a:lnSpc>
              <a:spcBef>
                <a:spcPct val="0"/>
              </a:spcBef>
            </a:pPr>
            <a:r>
              <a:rPr lang="en-US" sz="2799">
                <a:solidFill>
                  <a:srgbClr val="545454"/>
                </a:solidFill>
                <a:latin typeface="Times New Roman"/>
              </a:rPr>
              <a:t>ONLY 500 AVAILABLE</a:t>
            </a:r>
          </a:p>
          <a:p>
            <a:pPr algn="ctr">
              <a:lnSpc>
                <a:spcPts val="3919"/>
              </a:lnSpc>
              <a:spcBef>
                <a:spcPct val="0"/>
              </a:spcBef>
            </a:pPr>
            <a:r>
              <a:rPr lang="en-US" sz="2799">
                <a:solidFill>
                  <a:srgbClr val="545454"/>
                </a:solidFill>
                <a:latin typeface="Times New Roman"/>
              </a:rPr>
              <a:t>Limited 100 Level $5 tickets available</a:t>
            </a:r>
          </a:p>
          <a:p>
            <a:pPr algn="ctr">
              <a:lnSpc>
                <a:spcPts val="3919"/>
              </a:lnSpc>
              <a:spcBef>
                <a:spcPct val="0"/>
              </a:spcBef>
            </a:pPr>
            <a:r>
              <a:rPr lang="en-US" sz="2799">
                <a:solidFill>
                  <a:srgbClr val="545454"/>
                </a:solidFill>
                <a:latin typeface="Times New Roman"/>
              </a:rPr>
              <a:t>UCLA | February 18</a:t>
            </a:r>
          </a:p>
        </p:txBody>
      </p:sp>
      <p:sp>
        <p:nvSpPr>
          <p:cNvPr id="16" name="TextBox 16"/>
          <p:cNvSpPr txBox="1"/>
          <p:nvPr/>
        </p:nvSpPr>
        <p:spPr>
          <a:xfrm rot="2700000">
            <a:off x="695804" y="1336563"/>
            <a:ext cx="2153993" cy="68961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Times New Roman Bold"/>
              </a:rPr>
              <a:t>50% OFF</a:t>
            </a:r>
          </a:p>
        </p:txBody>
      </p:sp>
      <p:sp>
        <p:nvSpPr>
          <p:cNvPr id="17" name="Freeform 17"/>
          <p:cNvSpPr/>
          <p:nvPr/>
        </p:nvSpPr>
        <p:spPr>
          <a:xfrm>
            <a:off x="12478132" y="77559"/>
            <a:ext cx="589744" cy="621912"/>
          </a:xfrm>
          <a:custGeom>
            <a:avLst/>
            <a:gdLst/>
            <a:ahLst/>
            <a:cxnLst/>
            <a:rect l="l" t="t" r="r" b="b"/>
            <a:pathLst>
              <a:path w="589744" h="621912">
                <a:moveTo>
                  <a:pt x="0" y="0"/>
                </a:moveTo>
                <a:lnTo>
                  <a:pt x="589744" y="0"/>
                </a:lnTo>
                <a:lnTo>
                  <a:pt x="589744" y="621912"/>
                </a:lnTo>
                <a:lnTo>
                  <a:pt x="0" y="621912"/>
                </a:lnTo>
                <a:lnTo>
                  <a:pt x="0" y="0"/>
                </a:lnTo>
                <a:close/>
              </a:path>
            </a:pathLst>
          </a:custGeom>
          <a:blipFill>
            <a:blip r:embed="rId6"/>
            <a:stretch>
              <a:fillRect/>
            </a:stretch>
          </a:blipFill>
        </p:spPr>
        <p:txBody>
          <a:bodyPr/>
          <a:lstStyle/>
          <a:p>
            <a:endParaRPr lang="en-US"/>
          </a:p>
        </p:txBody>
      </p:sp>
      <p:sp>
        <p:nvSpPr>
          <p:cNvPr id="18" name="TextBox 18"/>
          <p:cNvSpPr txBox="1"/>
          <p:nvPr/>
        </p:nvSpPr>
        <p:spPr>
          <a:xfrm>
            <a:off x="13395627" y="192693"/>
            <a:ext cx="4590788" cy="420220"/>
          </a:xfrm>
          <a:prstGeom prst="rect">
            <a:avLst/>
          </a:prstGeom>
        </p:spPr>
        <p:txBody>
          <a:bodyPr lIns="0" tIns="0" rIns="0" bIns="0" rtlCol="0" anchor="t">
            <a:spAutoFit/>
          </a:bodyPr>
          <a:lstStyle/>
          <a:p>
            <a:pPr>
              <a:lnSpc>
                <a:spcPts val="1666"/>
              </a:lnSpc>
            </a:pPr>
            <a:r>
              <a:rPr lang="en-US" sz="1602">
                <a:solidFill>
                  <a:srgbClr val="040403"/>
                </a:solidFill>
                <a:latin typeface="Montserrat Medium"/>
              </a:rPr>
              <a:t>Sports Career Consulting </a:t>
            </a:r>
          </a:p>
          <a:p>
            <a:pPr>
              <a:lnSpc>
                <a:spcPts val="1666"/>
              </a:lnSpc>
            </a:pPr>
            <a:r>
              <a:rPr lang="en-US" sz="1602">
                <a:solidFill>
                  <a:srgbClr val="040403"/>
                </a:solidFill>
                <a:latin typeface="Montserrat Medium"/>
              </a:rPr>
              <a:t>The Business of Sports and Entertainment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405" y="2176541"/>
            <a:ext cx="4612568" cy="7246890"/>
            <a:chOff x="0" y="0"/>
            <a:chExt cx="1217462" cy="1912777"/>
          </a:xfrm>
        </p:grpSpPr>
        <p:sp>
          <p:nvSpPr>
            <p:cNvPr id="3" name="Freeform 3"/>
            <p:cNvSpPr/>
            <p:nvPr/>
          </p:nvSpPr>
          <p:spPr>
            <a:xfrm>
              <a:off x="0" y="0"/>
              <a:ext cx="1217462" cy="1912777"/>
            </a:xfrm>
            <a:custGeom>
              <a:avLst/>
              <a:gdLst/>
              <a:ahLst/>
              <a:cxnLst/>
              <a:rect l="l" t="t" r="r" b="b"/>
              <a:pathLst>
                <a:path w="1217462" h="1912777">
                  <a:moveTo>
                    <a:pt x="0" y="0"/>
                  </a:moveTo>
                  <a:lnTo>
                    <a:pt x="1217462" y="0"/>
                  </a:lnTo>
                  <a:lnTo>
                    <a:pt x="1217462" y="1912777"/>
                  </a:lnTo>
                  <a:lnTo>
                    <a:pt x="0" y="1912777"/>
                  </a:lnTo>
                  <a:close/>
                </a:path>
              </a:pathLst>
            </a:custGeom>
            <a:solidFill>
              <a:srgbClr val="FBDAAE"/>
            </a:solidFill>
          </p:spPr>
          <p:txBody>
            <a:bodyPr/>
            <a:lstStyle/>
            <a:p>
              <a:endParaRPr lang="en-US"/>
            </a:p>
          </p:txBody>
        </p:sp>
        <p:sp>
          <p:nvSpPr>
            <p:cNvPr id="4" name="TextBox 4"/>
            <p:cNvSpPr txBox="1"/>
            <p:nvPr/>
          </p:nvSpPr>
          <p:spPr>
            <a:xfrm>
              <a:off x="0" y="-28575"/>
              <a:ext cx="1217462" cy="1941352"/>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314590" y="9658350"/>
            <a:ext cx="18917180" cy="1014020"/>
            <a:chOff x="0" y="0"/>
            <a:chExt cx="4993086" cy="267645"/>
          </a:xfrm>
        </p:grpSpPr>
        <p:sp>
          <p:nvSpPr>
            <p:cNvPr id="6" name="Freeform 6"/>
            <p:cNvSpPr/>
            <p:nvPr/>
          </p:nvSpPr>
          <p:spPr>
            <a:xfrm>
              <a:off x="0" y="0"/>
              <a:ext cx="4993086" cy="267645"/>
            </a:xfrm>
            <a:custGeom>
              <a:avLst/>
              <a:gdLst/>
              <a:ahLst/>
              <a:cxnLst/>
              <a:rect l="l" t="t" r="r" b="b"/>
              <a:pathLst>
                <a:path w="4993086" h="267645">
                  <a:moveTo>
                    <a:pt x="0" y="0"/>
                  </a:moveTo>
                  <a:lnTo>
                    <a:pt x="4993086" y="0"/>
                  </a:lnTo>
                  <a:lnTo>
                    <a:pt x="4993086" y="267645"/>
                  </a:lnTo>
                  <a:lnTo>
                    <a:pt x="0" y="267645"/>
                  </a:lnTo>
                  <a:close/>
                </a:path>
              </a:pathLst>
            </a:custGeom>
            <a:solidFill>
              <a:srgbClr val="335F55"/>
            </a:solidFill>
          </p:spPr>
          <p:txBody>
            <a:bodyPr/>
            <a:lstStyle/>
            <a:p>
              <a:endParaRPr lang="en-US"/>
            </a:p>
          </p:txBody>
        </p:sp>
        <p:sp>
          <p:nvSpPr>
            <p:cNvPr id="7" name="TextBox 7"/>
            <p:cNvSpPr txBox="1"/>
            <p:nvPr/>
          </p:nvSpPr>
          <p:spPr>
            <a:xfrm>
              <a:off x="0" y="-28575"/>
              <a:ext cx="4993086" cy="296220"/>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4532197" y="66039"/>
            <a:ext cx="9223605" cy="1811181"/>
          </a:xfrm>
          <a:custGeom>
            <a:avLst/>
            <a:gdLst/>
            <a:ahLst/>
            <a:cxnLst/>
            <a:rect l="l" t="t" r="r" b="b"/>
            <a:pathLst>
              <a:path w="9223605" h="1811181">
                <a:moveTo>
                  <a:pt x="0" y="0"/>
                </a:moveTo>
                <a:lnTo>
                  <a:pt x="9223606" y="0"/>
                </a:lnTo>
                <a:lnTo>
                  <a:pt x="9223606" y="1811180"/>
                </a:lnTo>
                <a:lnTo>
                  <a:pt x="0" y="1811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44134" y="3417313"/>
            <a:ext cx="4348290" cy="5840987"/>
          </a:xfrm>
          <a:custGeom>
            <a:avLst/>
            <a:gdLst/>
            <a:ahLst/>
            <a:cxnLst/>
            <a:rect l="l" t="t" r="r" b="b"/>
            <a:pathLst>
              <a:path w="4348290" h="5840987">
                <a:moveTo>
                  <a:pt x="0" y="0"/>
                </a:moveTo>
                <a:lnTo>
                  <a:pt x="4348291" y="0"/>
                </a:lnTo>
                <a:lnTo>
                  <a:pt x="4348291" y="5840987"/>
                </a:lnTo>
                <a:lnTo>
                  <a:pt x="0" y="5840987"/>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12646732" y="2176541"/>
            <a:ext cx="4612568" cy="7246890"/>
            <a:chOff x="0" y="0"/>
            <a:chExt cx="1217462" cy="1912777"/>
          </a:xfrm>
        </p:grpSpPr>
        <p:sp>
          <p:nvSpPr>
            <p:cNvPr id="11" name="Freeform 11"/>
            <p:cNvSpPr/>
            <p:nvPr/>
          </p:nvSpPr>
          <p:spPr>
            <a:xfrm>
              <a:off x="0" y="0"/>
              <a:ext cx="1217462" cy="1912777"/>
            </a:xfrm>
            <a:custGeom>
              <a:avLst/>
              <a:gdLst/>
              <a:ahLst/>
              <a:cxnLst/>
              <a:rect l="l" t="t" r="r" b="b"/>
              <a:pathLst>
                <a:path w="1217462" h="1912777">
                  <a:moveTo>
                    <a:pt x="0" y="0"/>
                  </a:moveTo>
                  <a:lnTo>
                    <a:pt x="1217462" y="0"/>
                  </a:lnTo>
                  <a:lnTo>
                    <a:pt x="1217462" y="1912777"/>
                  </a:lnTo>
                  <a:lnTo>
                    <a:pt x="0" y="1912777"/>
                  </a:lnTo>
                  <a:close/>
                </a:path>
              </a:pathLst>
            </a:custGeom>
            <a:solidFill>
              <a:srgbClr val="FBDAAE"/>
            </a:solidFill>
          </p:spPr>
          <p:txBody>
            <a:bodyPr/>
            <a:lstStyle/>
            <a:p>
              <a:endParaRPr lang="en-US"/>
            </a:p>
          </p:txBody>
        </p:sp>
        <p:sp>
          <p:nvSpPr>
            <p:cNvPr id="12" name="TextBox 12"/>
            <p:cNvSpPr txBox="1"/>
            <p:nvPr/>
          </p:nvSpPr>
          <p:spPr>
            <a:xfrm>
              <a:off x="0" y="-28575"/>
              <a:ext cx="1217462" cy="1941352"/>
            </a:xfrm>
            <a:prstGeom prst="rect">
              <a:avLst/>
            </a:prstGeom>
          </p:spPr>
          <p:txBody>
            <a:bodyPr lIns="50800" tIns="50800" rIns="50800" bIns="50800" rtlCol="0" anchor="ctr"/>
            <a:lstStyle/>
            <a:p>
              <a:pPr algn="ctr">
                <a:lnSpc>
                  <a:spcPts val="1960"/>
                </a:lnSpc>
                <a:spcBef>
                  <a:spcPct val="0"/>
                </a:spcBef>
              </a:pPr>
              <a:endParaRPr/>
            </a:p>
          </p:txBody>
        </p:sp>
      </p:grpSp>
      <p:sp>
        <p:nvSpPr>
          <p:cNvPr id="13" name="Freeform 13"/>
          <p:cNvSpPr/>
          <p:nvPr/>
        </p:nvSpPr>
        <p:spPr>
          <a:xfrm>
            <a:off x="12815220" y="3842353"/>
            <a:ext cx="4275592" cy="5581079"/>
          </a:xfrm>
          <a:custGeom>
            <a:avLst/>
            <a:gdLst/>
            <a:ahLst/>
            <a:cxnLst/>
            <a:rect l="l" t="t" r="r" b="b"/>
            <a:pathLst>
              <a:path w="4275592" h="5581079">
                <a:moveTo>
                  <a:pt x="0" y="0"/>
                </a:moveTo>
                <a:lnTo>
                  <a:pt x="4275592" y="0"/>
                </a:lnTo>
                <a:lnTo>
                  <a:pt x="4275592" y="5581078"/>
                </a:lnTo>
                <a:lnTo>
                  <a:pt x="0" y="5581078"/>
                </a:lnTo>
                <a:lnTo>
                  <a:pt x="0" y="0"/>
                </a:lnTo>
                <a:close/>
              </a:path>
            </a:pathLst>
          </a:custGeom>
          <a:blipFill>
            <a:blip r:embed="rId5"/>
            <a:stretch>
              <a:fillRect l="-47269" r="-47994"/>
            </a:stretch>
          </a:blipFill>
        </p:spPr>
        <p:txBody>
          <a:bodyPr/>
          <a:lstStyle/>
          <a:p>
            <a:endParaRPr lang="en-US"/>
          </a:p>
        </p:txBody>
      </p:sp>
      <p:sp>
        <p:nvSpPr>
          <p:cNvPr id="14" name="TextBox 14"/>
          <p:cNvSpPr txBox="1"/>
          <p:nvPr/>
        </p:nvSpPr>
        <p:spPr>
          <a:xfrm>
            <a:off x="6440295" y="2372257"/>
            <a:ext cx="5407410" cy="6482081"/>
          </a:xfrm>
          <a:prstGeom prst="rect">
            <a:avLst/>
          </a:prstGeom>
        </p:spPr>
        <p:txBody>
          <a:bodyPr lIns="0" tIns="0" rIns="0" bIns="0" rtlCol="0" anchor="t">
            <a:spAutoFit/>
          </a:bodyPr>
          <a:lstStyle/>
          <a:p>
            <a:pPr algn="just">
              <a:lnSpc>
                <a:spcPts val="3919"/>
              </a:lnSpc>
            </a:pPr>
            <a:r>
              <a:rPr lang="en-US" sz="2799">
                <a:solidFill>
                  <a:srgbClr val="175D0A"/>
                </a:solidFill>
                <a:latin typeface="Times New Roman"/>
              </a:rPr>
              <a:t>The NHL offered 30% off everything on the league’s website for Cyber Monday, with no minimum purchase, which can be a deterrent for some consumers.</a:t>
            </a:r>
          </a:p>
          <a:p>
            <a:pPr algn="just">
              <a:lnSpc>
                <a:spcPts val="3919"/>
              </a:lnSpc>
            </a:pPr>
            <a:endParaRPr lang="en-US" sz="2799">
              <a:solidFill>
                <a:srgbClr val="175D0A"/>
              </a:solidFill>
              <a:latin typeface="Times New Roman"/>
            </a:endParaRPr>
          </a:p>
          <a:p>
            <a:pPr algn="just">
              <a:lnSpc>
                <a:spcPts val="3919"/>
              </a:lnSpc>
              <a:spcBef>
                <a:spcPct val="0"/>
              </a:spcBef>
            </a:pPr>
            <a:r>
              <a:rPr lang="en-US" sz="2799">
                <a:solidFill>
                  <a:srgbClr val="175D0A"/>
                </a:solidFill>
                <a:latin typeface="Times New Roman"/>
              </a:rPr>
              <a:t>Meanwhile, Amazon leveraged its position as official broadcast rightsholder to Thursday Night Football to move its traditional Thursday game to Friday, creating the first-ever “Black Friday” NFL football game.</a:t>
            </a:r>
          </a:p>
        </p:txBody>
      </p:sp>
      <p:sp>
        <p:nvSpPr>
          <p:cNvPr id="15" name="Freeform 15"/>
          <p:cNvSpPr/>
          <p:nvPr/>
        </p:nvSpPr>
        <p:spPr>
          <a:xfrm>
            <a:off x="109420" y="119141"/>
            <a:ext cx="2035969" cy="1628775"/>
          </a:xfrm>
          <a:custGeom>
            <a:avLst/>
            <a:gdLst/>
            <a:ahLst/>
            <a:cxnLst/>
            <a:rect l="l" t="t" r="r" b="b"/>
            <a:pathLst>
              <a:path w="2035969" h="1628775">
                <a:moveTo>
                  <a:pt x="0" y="0"/>
                </a:moveTo>
                <a:lnTo>
                  <a:pt x="2035969" y="0"/>
                </a:lnTo>
                <a:lnTo>
                  <a:pt x="2035969" y="1628775"/>
                </a:lnTo>
                <a:lnTo>
                  <a:pt x="0" y="1628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719508" y="2176836"/>
            <a:ext cx="3428361" cy="1120728"/>
          </a:xfrm>
          <a:prstGeom prst="rect">
            <a:avLst/>
          </a:prstGeom>
        </p:spPr>
        <p:txBody>
          <a:bodyPr lIns="0" tIns="0" rIns="0" bIns="0" rtlCol="0" anchor="t">
            <a:spAutoFit/>
          </a:bodyPr>
          <a:lstStyle/>
          <a:p>
            <a:pPr algn="ctr">
              <a:lnSpc>
                <a:spcPts val="4512"/>
              </a:lnSpc>
            </a:pPr>
            <a:r>
              <a:rPr lang="en-US" sz="3223">
                <a:solidFill>
                  <a:srgbClr val="BD1710"/>
                </a:solidFill>
                <a:latin typeface="Cardo Bold"/>
              </a:rPr>
              <a:t>NHL CYBER MONDAY</a:t>
            </a:r>
          </a:p>
        </p:txBody>
      </p:sp>
      <p:sp>
        <p:nvSpPr>
          <p:cNvPr id="17" name="TextBox 17"/>
          <p:cNvSpPr txBox="1"/>
          <p:nvPr/>
        </p:nvSpPr>
        <p:spPr>
          <a:xfrm>
            <a:off x="13027028" y="2419882"/>
            <a:ext cx="3851977" cy="1688689"/>
          </a:xfrm>
          <a:prstGeom prst="rect">
            <a:avLst/>
          </a:prstGeom>
        </p:spPr>
        <p:txBody>
          <a:bodyPr lIns="0" tIns="0" rIns="0" bIns="0" rtlCol="0" anchor="t">
            <a:spAutoFit/>
          </a:bodyPr>
          <a:lstStyle/>
          <a:p>
            <a:pPr algn="ctr">
              <a:lnSpc>
                <a:spcPts val="4512"/>
              </a:lnSpc>
            </a:pPr>
            <a:r>
              <a:rPr lang="en-US" sz="3223">
                <a:solidFill>
                  <a:srgbClr val="BD1710"/>
                </a:solidFill>
                <a:latin typeface="Cardo Bold"/>
              </a:rPr>
              <a:t>NFL / AMAZON “BLACK FRIDAY” FOOTBALL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1657</Words>
  <Application>Microsoft Macintosh PowerPoint</Application>
  <PresentationFormat>Custom</PresentationFormat>
  <Paragraphs>130</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Bogart Bold</vt:lpstr>
      <vt:lpstr>Montserrat Medium</vt:lpstr>
      <vt:lpstr>Times New Roman Bold</vt:lpstr>
      <vt:lpstr>Arial</vt:lpstr>
      <vt:lpstr>Times New Roman</vt:lpstr>
      <vt:lpstr>Cardo</vt:lpstr>
      <vt:lpstr>Calibri</vt:lpstr>
      <vt:lpstr>Cardo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SportsBiz - Holiday Promotions</dc:title>
  <cp:lastModifiedBy>Chris Lindauer</cp:lastModifiedBy>
  <cp:revision>2</cp:revision>
  <dcterms:created xsi:type="dcterms:W3CDTF">2006-08-16T00:00:00Z</dcterms:created>
  <dcterms:modified xsi:type="dcterms:W3CDTF">2023-12-06T04:02:15Z</dcterms:modified>
  <dc:identifier>DAF2JNT6Src</dc:identifier>
</cp:coreProperties>
</file>