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notesMasterIdLst>
    <p:notesMasterId r:id="rId31"/>
  </p:notesMasterIdLst>
  <p:handoutMasterIdLst>
    <p:handoutMasterId r:id="rId32"/>
  </p:handoutMasterIdLst>
  <p:sldIdLst>
    <p:sldId id="256" r:id="rId2"/>
    <p:sldId id="277" r:id="rId3"/>
    <p:sldId id="278" r:id="rId4"/>
    <p:sldId id="279" r:id="rId5"/>
    <p:sldId id="288" r:id="rId6"/>
    <p:sldId id="281" r:id="rId7"/>
    <p:sldId id="282" r:id="rId8"/>
    <p:sldId id="285" r:id="rId9"/>
    <p:sldId id="340" r:id="rId10"/>
    <p:sldId id="346" r:id="rId11"/>
    <p:sldId id="322" r:id="rId12"/>
    <p:sldId id="334" r:id="rId13"/>
    <p:sldId id="342" r:id="rId14"/>
    <p:sldId id="349" r:id="rId15"/>
    <p:sldId id="290" r:id="rId16"/>
    <p:sldId id="348" r:id="rId17"/>
    <p:sldId id="337" r:id="rId18"/>
    <p:sldId id="338" r:id="rId19"/>
    <p:sldId id="292" r:id="rId20"/>
    <p:sldId id="333" r:id="rId21"/>
    <p:sldId id="341" r:id="rId22"/>
    <p:sldId id="350" r:id="rId23"/>
    <p:sldId id="309" r:id="rId24"/>
    <p:sldId id="276" r:id="rId25"/>
    <p:sldId id="318" r:id="rId26"/>
    <p:sldId id="319" r:id="rId27"/>
    <p:sldId id="320" r:id="rId28"/>
    <p:sldId id="335" r:id="rId29"/>
    <p:sldId id="344" r:id="rId3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279" autoAdjust="0"/>
    <p:restoredTop sz="94694"/>
  </p:normalViewPr>
  <p:slideViewPr>
    <p:cSldViewPr>
      <p:cViewPr varScale="1">
        <p:scale>
          <a:sx n="90" d="100"/>
          <a:sy n="90" d="100"/>
        </p:scale>
        <p:origin x="200" y="86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8245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02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102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10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102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02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102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AC4133C-D33D-4E82-95C2-F0307C4F6D1B}" type="slidenum">
              <a:rPr lang="en-US"/>
              <a:pPr/>
              <a:t>‹#›</a:t>
            </a:fld>
            <a:endParaRPr lang="en-US"/>
          </a:p>
        </p:txBody>
      </p:sp>
    </p:spTree>
    <p:extLst>
      <p:ext uri="{BB962C8B-B14F-4D97-AF65-F5344CB8AC3E}">
        <p14:creationId xmlns:p14="http://schemas.microsoft.com/office/powerpoint/2010/main" val="20448343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63F8D-C3E2-47E1-A7D4-AC5D1F43B3CF}" type="slidenum">
              <a:rPr lang="en-US"/>
              <a:pPr/>
              <a:t>1</a:t>
            </a:fld>
            <a:endParaRPr lang="en-US"/>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340364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10</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60770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11</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2040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50310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86434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40915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15</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78593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942862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161064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55397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19</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143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34004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20</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12073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21</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732102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22</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070191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63F8D-C3E2-47E1-A7D4-AC5D1F43B3CF}" type="slidenum">
              <a:rPr lang="en-US"/>
              <a:pPr/>
              <a:t>23</a:t>
            </a:fld>
            <a:endParaRPr lang="en-US"/>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034685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24</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57091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25</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57091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26</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5709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27</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57091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28</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439329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63F8D-C3E2-47E1-A7D4-AC5D1F43B3CF}" type="slidenum">
              <a:rPr lang="en-US"/>
              <a:pPr/>
              <a:t>29</a:t>
            </a:fld>
            <a:endParaRPr lang="en-US"/>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614650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3</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8517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4</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8146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5</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27778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6</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54320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7</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61354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8</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18846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9</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87989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73411" name="Rectangle 3"/>
          <p:cNvSpPr>
            <a:spLocks noGrp="1" noChangeArrowheads="1"/>
          </p:cNvSpPr>
          <p:nvPr>
            <p:ph type="ctrTitle"/>
          </p:nvPr>
        </p:nvSpPr>
        <p:spPr>
          <a:xfrm>
            <a:off x="2843213" y="2349500"/>
            <a:ext cx="6048375" cy="863600"/>
          </a:xfrm>
        </p:spPr>
        <p:txBody>
          <a:bodyPr/>
          <a:lstStyle>
            <a:lvl1pPr algn="ctr">
              <a:defRPr sz="3200" b="1">
                <a:solidFill>
                  <a:srgbClr val="080808"/>
                </a:solidFill>
              </a:defRPr>
            </a:lvl1pPr>
          </a:lstStyle>
          <a:p>
            <a:r>
              <a:rPr lang="en-US"/>
              <a:t>Click to edit Master title style</a:t>
            </a:r>
            <a:endParaRPr lang="ru-RU"/>
          </a:p>
        </p:txBody>
      </p:sp>
      <p:sp>
        <p:nvSpPr>
          <p:cNvPr id="273412" name="Rectangle 4"/>
          <p:cNvSpPr>
            <a:spLocks noGrp="1" noChangeArrowheads="1"/>
          </p:cNvSpPr>
          <p:nvPr>
            <p:ph type="subTitle" idx="1"/>
          </p:nvPr>
        </p:nvSpPr>
        <p:spPr>
          <a:xfrm>
            <a:off x="2843213" y="3141663"/>
            <a:ext cx="6048375" cy="576262"/>
          </a:xfrm>
        </p:spPr>
        <p:txBody>
          <a:bodyPr/>
          <a:lstStyle>
            <a:lvl1pPr marL="0" indent="0" algn="ctr">
              <a:buFontTx/>
              <a:buNone/>
              <a:defRPr sz="2400" b="1"/>
            </a:lvl1pPr>
          </a:lstStyle>
          <a:p>
            <a:r>
              <a:rPr lang="en-US"/>
              <a:t>Click to edit Master subtitle style</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
        <p:nvSpPr>
          <p:cNvPr id="3" name="Вертикальный текст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43663" y="115888"/>
            <a:ext cx="1871662" cy="6048375"/>
          </a:xfrm>
        </p:spPr>
        <p:txBody>
          <a:bodyPr vert="eaVert"/>
          <a:lstStyle/>
          <a:p>
            <a:r>
              <a:rPr lang="en-US"/>
              <a:t>Click to edit Master title style</a:t>
            </a:r>
            <a:endParaRPr lang="ru-RU"/>
          </a:p>
        </p:txBody>
      </p:sp>
      <p:sp>
        <p:nvSpPr>
          <p:cNvPr id="3" name="Вертикальный текст 2"/>
          <p:cNvSpPr>
            <a:spLocks noGrp="1"/>
          </p:cNvSpPr>
          <p:nvPr>
            <p:ph type="body" orient="vert" idx="1"/>
          </p:nvPr>
        </p:nvSpPr>
        <p:spPr>
          <a:xfrm>
            <a:off x="827088" y="115888"/>
            <a:ext cx="5464175" cy="60483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827088" y="115888"/>
            <a:ext cx="7488237" cy="6048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
        <p:nvSpPr>
          <p:cNvPr id="3" name="Содержимое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
        <p:nvSpPr>
          <p:cNvPr id="3" name="Содержимое 2"/>
          <p:cNvSpPr>
            <a:spLocks noGrp="1"/>
          </p:cNvSpPr>
          <p:nvPr>
            <p:ph sz="half" idx="1"/>
          </p:nvPr>
        </p:nvSpPr>
        <p:spPr>
          <a:xfrm>
            <a:off x="827088" y="908050"/>
            <a:ext cx="3667125" cy="5256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Содержимое 3"/>
          <p:cNvSpPr>
            <a:spLocks noGrp="1"/>
          </p:cNvSpPr>
          <p:nvPr>
            <p:ph sz="half" idx="2"/>
          </p:nvPr>
        </p:nvSpPr>
        <p:spPr>
          <a:xfrm>
            <a:off x="4646613" y="908050"/>
            <a:ext cx="3668712" cy="5256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en-US"/>
              <a:t>Click to edit Master title style</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bwMode="auto">
          <a:xfrm>
            <a:off x="900113" y="115888"/>
            <a:ext cx="6985000"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ru-RU"/>
          </a:p>
        </p:txBody>
      </p:sp>
      <p:sp>
        <p:nvSpPr>
          <p:cNvPr id="272387" name="Rectangle 3"/>
          <p:cNvSpPr>
            <a:spLocks noGrp="1" noChangeArrowheads="1"/>
          </p:cNvSpPr>
          <p:nvPr>
            <p:ph type="body" idx="1"/>
          </p:nvPr>
        </p:nvSpPr>
        <p:spPr bwMode="auto">
          <a:xfrm>
            <a:off x="827088" y="908050"/>
            <a:ext cx="7488237" cy="52562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Lst>
  <p:txStyles>
    <p:titleStyle>
      <a:lvl1pPr algn="l" rtl="0" eaLnBrk="1" fontAlgn="base" hangingPunct="1">
        <a:spcBef>
          <a:spcPct val="0"/>
        </a:spcBef>
        <a:spcAft>
          <a:spcPct val="0"/>
        </a:spcAft>
        <a:defRPr sz="3600">
          <a:solidFill>
            <a:schemeClr val="bg1"/>
          </a:solidFill>
          <a:latin typeface="+mj-lt"/>
          <a:ea typeface="+mj-ea"/>
          <a:cs typeface="+mj-cs"/>
        </a:defRPr>
      </a:lvl1pPr>
      <a:lvl2pPr algn="l" rtl="0" eaLnBrk="1" fontAlgn="base" hangingPunct="1">
        <a:spcBef>
          <a:spcPct val="0"/>
        </a:spcBef>
        <a:spcAft>
          <a:spcPct val="0"/>
        </a:spcAft>
        <a:defRPr sz="3600">
          <a:solidFill>
            <a:schemeClr val="bg1"/>
          </a:solidFill>
          <a:latin typeface="Arial" charset="0"/>
        </a:defRPr>
      </a:lvl2pPr>
      <a:lvl3pPr algn="l" rtl="0" eaLnBrk="1" fontAlgn="base" hangingPunct="1">
        <a:spcBef>
          <a:spcPct val="0"/>
        </a:spcBef>
        <a:spcAft>
          <a:spcPct val="0"/>
        </a:spcAft>
        <a:defRPr sz="3600">
          <a:solidFill>
            <a:schemeClr val="bg1"/>
          </a:solidFill>
          <a:latin typeface="Arial" charset="0"/>
        </a:defRPr>
      </a:lvl3pPr>
      <a:lvl4pPr algn="l" rtl="0" eaLnBrk="1" fontAlgn="base" hangingPunct="1">
        <a:spcBef>
          <a:spcPct val="0"/>
        </a:spcBef>
        <a:spcAft>
          <a:spcPct val="0"/>
        </a:spcAft>
        <a:defRPr sz="3600">
          <a:solidFill>
            <a:schemeClr val="bg1"/>
          </a:solidFill>
          <a:latin typeface="Arial" charset="0"/>
        </a:defRPr>
      </a:lvl4pPr>
      <a:lvl5pPr algn="l" rtl="0" eaLnBrk="1" fontAlgn="base" hangingPunct="1">
        <a:spcBef>
          <a:spcPct val="0"/>
        </a:spcBef>
        <a:spcAft>
          <a:spcPct val="0"/>
        </a:spcAft>
        <a:defRPr sz="3600">
          <a:solidFill>
            <a:schemeClr val="bg1"/>
          </a:solidFill>
          <a:latin typeface="Arial" charset="0"/>
        </a:defRPr>
      </a:lvl5pPr>
      <a:lvl6pPr marL="457200" algn="l" rtl="0" eaLnBrk="1" fontAlgn="base" hangingPunct="1">
        <a:spcBef>
          <a:spcPct val="0"/>
        </a:spcBef>
        <a:spcAft>
          <a:spcPct val="0"/>
        </a:spcAft>
        <a:defRPr sz="3600">
          <a:solidFill>
            <a:schemeClr val="bg1"/>
          </a:solidFill>
          <a:latin typeface="Arial" charset="0"/>
        </a:defRPr>
      </a:lvl6pPr>
      <a:lvl7pPr marL="914400" algn="l" rtl="0" eaLnBrk="1" fontAlgn="base" hangingPunct="1">
        <a:spcBef>
          <a:spcPct val="0"/>
        </a:spcBef>
        <a:spcAft>
          <a:spcPct val="0"/>
        </a:spcAft>
        <a:defRPr sz="3600">
          <a:solidFill>
            <a:schemeClr val="bg1"/>
          </a:solidFill>
          <a:latin typeface="Arial" charset="0"/>
        </a:defRPr>
      </a:lvl7pPr>
      <a:lvl8pPr marL="1371600" algn="l" rtl="0" eaLnBrk="1" fontAlgn="base" hangingPunct="1">
        <a:spcBef>
          <a:spcPct val="0"/>
        </a:spcBef>
        <a:spcAft>
          <a:spcPct val="0"/>
        </a:spcAft>
        <a:defRPr sz="3600">
          <a:solidFill>
            <a:schemeClr val="bg1"/>
          </a:solidFill>
          <a:latin typeface="Arial" charset="0"/>
        </a:defRPr>
      </a:lvl8pPr>
      <a:lvl9pPr marL="1828800" algn="l" rtl="0" eaLnBrk="1" fontAlgn="base" hangingPunct="1">
        <a:spcBef>
          <a:spcPct val="0"/>
        </a:spcBef>
        <a:spcAft>
          <a:spcPct val="0"/>
        </a:spcAft>
        <a:defRPr sz="3600">
          <a:solidFill>
            <a:schemeClr val="bg1"/>
          </a:solidFill>
          <a:latin typeface="Arial" charset="0"/>
        </a:defRPr>
      </a:lvl9pPr>
    </p:titleStyle>
    <p:bodyStyle>
      <a:lvl1pPr marL="342900" indent="-342900" algn="l" rtl="0" eaLnBrk="1" fontAlgn="base" hangingPunct="1">
        <a:spcBef>
          <a:spcPct val="20000"/>
        </a:spcBef>
        <a:spcAft>
          <a:spcPct val="0"/>
        </a:spcAft>
        <a:buChar char="•"/>
        <a:defRPr sz="2800">
          <a:solidFill>
            <a:srgbClr val="080808"/>
          </a:solidFill>
          <a:latin typeface="+mn-lt"/>
          <a:ea typeface="+mn-ea"/>
          <a:cs typeface="+mn-cs"/>
        </a:defRPr>
      </a:lvl1pPr>
      <a:lvl2pPr marL="742950" indent="-285750" algn="l" rtl="0" eaLnBrk="1" fontAlgn="base" hangingPunct="1">
        <a:spcBef>
          <a:spcPct val="20000"/>
        </a:spcBef>
        <a:spcAft>
          <a:spcPct val="0"/>
        </a:spcAft>
        <a:buChar char="–"/>
        <a:defRPr sz="2400" b="1">
          <a:solidFill>
            <a:srgbClr val="080808"/>
          </a:solidFill>
          <a:latin typeface="+mn-lt"/>
        </a:defRPr>
      </a:lvl2pPr>
      <a:lvl3pPr marL="1143000" indent="-228600" algn="l" rtl="0" eaLnBrk="1" fontAlgn="base" hangingPunct="1">
        <a:spcBef>
          <a:spcPct val="20000"/>
        </a:spcBef>
        <a:spcAft>
          <a:spcPct val="0"/>
        </a:spcAft>
        <a:buChar char="•"/>
        <a:defRPr sz="2400">
          <a:solidFill>
            <a:srgbClr val="080808"/>
          </a:solidFill>
          <a:latin typeface="+mn-lt"/>
        </a:defRPr>
      </a:lvl3pPr>
      <a:lvl4pPr marL="1600200" indent="-228600" algn="l" rtl="0" eaLnBrk="1" fontAlgn="base" hangingPunct="1">
        <a:spcBef>
          <a:spcPct val="20000"/>
        </a:spcBef>
        <a:spcAft>
          <a:spcPct val="0"/>
        </a:spcAft>
        <a:buChar char="–"/>
        <a:defRPr sz="2000">
          <a:solidFill>
            <a:srgbClr val="080808"/>
          </a:solidFill>
          <a:latin typeface="+mn-lt"/>
        </a:defRPr>
      </a:lvl4pPr>
      <a:lvl5pPr marL="2057400" indent="-228600" algn="l" rtl="0" eaLnBrk="1" fontAlgn="base" hangingPunct="1">
        <a:spcBef>
          <a:spcPct val="20000"/>
        </a:spcBef>
        <a:spcAft>
          <a:spcPct val="0"/>
        </a:spcAft>
        <a:buChar char="»"/>
        <a:defRPr sz="2000">
          <a:solidFill>
            <a:srgbClr val="080808"/>
          </a:solidFill>
          <a:latin typeface="+mn-lt"/>
        </a:defRPr>
      </a:lvl5pPr>
      <a:lvl6pPr marL="2514600" indent="-228600" algn="l" rtl="0" eaLnBrk="1" fontAlgn="base" hangingPunct="1">
        <a:spcBef>
          <a:spcPct val="20000"/>
        </a:spcBef>
        <a:spcAft>
          <a:spcPct val="0"/>
        </a:spcAft>
        <a:buChar char="»"/>
        <a:defRPr sz="2000">
          <a:solidFill>
            <a:srgbClr val="080808"/>
          </a:solidFill>
          <a:latin typeface="+mn-lt"/>
        </a:defRPr>
      </a:lvl6pPr>
      <a:lvl7pPr marL="2971800" indent="-228600" algn="l" rtl="0" eaLnBrk="1" fontAlgn="base" hangingPunct="1">
        <a:spcBef>
          <a:spcPct val="20000"/>
        </a:spcBef>
        <a:spcAft>
          <a:spcPct val="0"/>
        </a:spcAft>
        <a:buChar char="»"/>
        <a:defRPr sz="2000">
          <a:solidFill>
            <a:srgbClr val="080808"/>
          </a:solidFill>
          <a:latin typeface="+mn-lt"/>
        </a:defRPr>
      </a:lvl7pPr>
      <a:lvl8pPr marL="3429000" indent="-228600" algn="l" rtl="0" eaLnBrk="1" fontAlgn="base" hangingPunct="1">
        <a:spcBef>
          <a:spcPct val="20000"/>
        </a:spcBef>
        <a:spcAft>
          <a:spcPct val="0"/>
        </a:spcAft>
        <a:buChar char="»"/>
        <a:defRPr sz="2000">
          <a:solidFill>
            <a:srgbClr val="080808"/>
          </a:solidFill>
          <a:latin typeface="+mn-lt"/>
        </a:defRPr>
      </a:lvl8pPr>
      <a:lvl9pPr marL="3886200" indent="-228600" algn="l" rtl="0" eaLnBrk="1" fontAlgn="base" hangingPunct="1">
        <a:spcBef>
          <a:spcPct val="20000"/>
        </a:spcBef>
        <a:spcAft>
          <a:spcPct val="0"/>
        </a:spcAft>
        <a:buChar char="»"/>
        <a:defRPr sz="2000">
          <a:solidFill>
            <a:srgbClr val="080808"/>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on3.com/nil/rankings/player/nil-100/"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hyperlink" Target="https://www.on3.com/nil/rankings/player/nil-100/"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ctrTitle"/>
          </p:nvPr>
        </p:nvSpPr>
        <p:spPr>
          <a:xfrm>
            <a:off x="3563888" y="1772816"/>
            <a:ext cx="5356275" cy="841375"/>
          </a:xfrm>
        </p:spPr>
        <p:txBody>
          <a:bodyPr/>
          <a:lstStyle/>
          <a:p>
            <a:pPr algn="r"/>
            <a:r>
              <a:rPr lang="en-US" sz="4000" dirty="0"/>
              <a:t>College Football </a:t>
            </a:r>
            <a:br>
              <a:rPr lang="en-US" sz="4000" dirty="0"/>
            </a:br>
            <a:r>
              <a:rPr lang="en-US" sz="4000" dirty="0"/>
              <a:t>Bowl $eason</a:t>
            </a:r>
            <a:endParaRPr lang="uk-UA" sz="4000" dirty="0"/>
          </a:p>
        </p:txBody>
      </p:sp>
      <p:sp>
        <p:nvSpPr>
          <p:cNvPr id="280579" name="Rectangle 3"/>
          <p:cNvSpPr>
            <a:spLocks noGrp="1" noChangeArrowheads="1"/>
          </p:cNvSpPr>
          <p:nvPr>
            <p:ph type="subTitle" idx="1"/>
          </p:nvPr>
        </p:nvSpPr>
        <p:spPr>
          <a:xfrm>
            <a:off x="2620963" y="3181350"/>
            <a:ext cx="6286500" cy="536575"/>
          </a:xfrm>
        </p:spPr>
        <p:txBody>
          <a:bodyPr/>
          <a:lstStyle/>
          <a:p>
            <a:pPr algn="r"/>
            <a:r>
              <a:rPr lang="en-US" sz="2800" dirty="0">
                <a:latin typeface="Verdana" pitchFamily="34" charset="0"/>
              </a:rPr>
              <a:t>By the numbers…</a:t>
            </a:r>
          </a:p>
          <a:p>
            <a:pPr algn="r"/>
            <a:r>
              <a:rPr lang="en-US" sz="2800" dirty="0">
                <a:latin typeface="Verdana" pitchFamily="34" charset="0"/>
              </a:rPr>
              <a:t>2023-24 Edition</a:t>
            </a:r>
          </a:p>
        </p:txBody>
      </p:sp>
      <p:pic>
        <p:nvPicPr>
          <p:cNvPr id="4" name="Picture 3"/>
          <p:cNvPicPr>
            <a:picLocks noChangeAspect="1"/>
          </p:cNvPicPr>
          <p:nvPr/>
        </p:nvPicPr>
        <p:blipFill>
          <a:blip r:embed="rId3"/>
          <a:stretch>
            <a:fillRect/>
          </a:stretch>
        </p:blipFill>
        <p:spPr>
          <a:xfrm>
            <a:off x="4355976" y="4569296"/>
            <a:ext cx="4594896" cy="2288704"/>
          </a:xfrm>
          <a:prstGeom prst="rect">
            <a:avLst/>
          </a:prstGeom>
        </p:spPr>
      </p:pic>
      <p:pic>
        <p:nvPicPr>
          <p:cNvPr id="5" name="Picture 4"/>
          <p:cNvPicPr>
            <a:picLocks noChangeAspect="1"/>
          </p:cNvPicPr>
          <p:nvPr/>
        </p:nvPicPr>
        <p:blipFill>
          <a:blip r:embed="rId4"/>
          <a:stretch>
            <a:fillRect/>
          </a:stretch>
        </p:blipFill>
        <p:spPr>
          <a:xfrm>
            <a:off x="1403648" y="415866"/>
            <a:ext cx="2808312" cy="139011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182091"/>
            <a:ext cx="8640960" cy="2185214"/>
          </a:xfrm>
          <a:prstGeom prst="rect">
            <a:avLst/>
          </a:prstGeom>
          <a:noFill/>
          <a:ln w="0" algn="ctr">
            <a:noFill/>
            <a:miter lim="800000"/>
            <a:headEnd/>
            <a:tailEnd/>
          </a:ln>
          <a:effectLst/>
        </p:spPr>
        <p:txBody>
          <a:bodyPr wrap="square">
            <a:spAutoFit/>
          </a:bodyPr>
          <a:lstStyle/>
          <a:p>
            <a:pPr algn="ctr"/>
            <a:r>
              <a:rPr lang="en-US" sz="3400" dirty="0">
                <a:latin typeface="Calibri" pitchFamily="34" charset="0"/>
              </a:rPr>
              <a:t>There is no additional revenue added for making the national championship game.</a:t>
            </a:r>
          </a:p>
          <a:p>
            <a:pPr algn="ctr"/>
            <a:r>
              <a:rPr lang="en-US" sz="3400" dirty="0">
                <a:latin typeface="Calibri" pitchFamily="34" charset="0"/>
              </a:rPr>
              <a:t>-- Each conference gets an additional $2.74 million to cover travel expenses for each game.</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60976"/>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$2.74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1649609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066639" y="2181163"/>
            <a:ext cx="7010722" cy="1815882"/>
          </a:xfrm>
          <a:prstGeom prst="rect">
            <a:avLst/>
          </a:prstGeom>
          <a:noFill/>
          <a:ln w="0" algn="ctr">
            <a:noFill/>
            <a:miter lim="800000"/>
            <a:headEnd/>
            <a:tailEnd/>
          </a:ln>
          <a:effectLst/>
        </p:spPr>
        <p:txBody>
          <a:bodyPr wrap="square">
            <a:spAutoFit/>
          </a:bodyPr>
          <a:lstStyle/>
          <a:p>
            <a:pPr algn="ctr"/>
            <a:r>
              <a:rPr lang="en-US" sz="2800" b="0" i="0" u="none" strike="noStrike" dirty="0">
                <a:effectLst/>
                <a:latin typeface="Zilla Slab"/>
              </a:rPr>
              <a:t>Last </a:t>
            </a:r>
            <a:r>
              <a:rPr lang="en-US" sz="2800" dirty="0">
                <a:latin typeface="Zilla Slab"/>
              </a:rPr>
              <a:t>year’s national championship game in which Georgia beat TCU by a score of 65-7 was the least-watched game in CFP history, drawing just 17.22 million viewers.</a:t>
            </a:r>
            <a:endParaRPr lang="en-US" sz="2800" dirty="0">
              <a:latin typeface="Calibri" pitchFamily="34" charset="0"/>
            </a:endParaRP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17.22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434305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647700" y="2160320"/>
            <a:ext cx="7848600" cy="1815882"/>
          </a:xfrm>
          <a:prstGeom prst="rect">
            <a:avLst/>
          </a:prstGeom>
          <a:noFill/>
          <a:ln w="0" algn="ctr">
            <a:noFill/>
            <a:miter lim="800000"/>
            <a:headEnd/>
            <a:tailEnd/>
          </a:ln>
          <a:effectLst/>
        </p:spPr>
        <p:txBody>
          <a:bodyPr wrap="square">
            <a:spAutoFit/>
          </a:bodyPr>
          <a:lstStyle/>
          <a:p>
            <a:pPr algn="ctr">
              <a:defRPr/>
            </a:pPr>
            <a:r>
              <a:rPr lang="en-US" sz="2800" b="0" i="0" u="none" strike="noStrike" dirty="0">
                <a:effectLst/>
                <a:latin typeface="Zilla Slab"/>
              </a:rPr>
              <a:t>By contrast, this year’s CFP semifinal between Michigan and Alabama on Jan. 1st represented one of the 10 most-watched cable TV telecasts ever, drawing 27.2 million viewers.</a:t>
            </a:r>
            <a:endParaRPr kumimoji="0" lang="en-US" sz="2800" b="0" i="0" u="none" strike="noStrike" kern="1200" cap="none" spc="0" normalizeH="0" baseline="0" noProof="0" dirty="0">
              <a:ln>
                <a:noFill/>
              </a:ln>
              <a:effectLst/>
              <a:uLnTx/>
              <a:uFillTx/>
              <a:latin typeface="Calibri" pitchFamily="34" charset="0"/>
              <a:ea typeface="+mn-ea"/>
              <a:cs typeface="+mn-cs"/>
            </a:endParaRP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rPr>
              <a:t>27.2 million</a:t>
            </a: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429981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647700" y="2160320"/>
            <a:ext cx="7848600" cy="1815882"/>
          </a:xfrm>
          <a:prstGeom prst="rect">
            <a:avLst/>
          </a:prstGeom>
          <a:noFill/>
          <a:ln w="0" algn="ctr">
            <a:noFill/>
            <a:miter lim="800000"/>
            <a:headEnd/>
            <a:tailEnd/>
          </a:ln>
          <a:effectLst/>
        </p:spPr>
        <p:txBody>
          <a:bodyPr wrap="square">
            <a:spAutoFit/>
          </a:bodyPr>
          <a:lstStyle/>
          <a:p>
            <a:pPr algn="ctr">
              <a:defRPr/>
            </a:pPr>
            <a:r>
              <a:rPr lang="en-US" sz="2800" dirty="0">
                <a:solidFill>
                  <a:srgbClr val="4D4D4D"/>
                </a:solidFill>
                <a:latin typeface="Calibri" pitchFamily="34" charset="0"/>
              </a:rPr>
              <a:t>The inaugural CFP national championship in 2015 between Oregon and Ohio State still holds the record for the highest viewership of the playoff era with an average of 34.2 million viewers.</a:t>
            </a:r>
            <a:endParaRPr kumimoji="0" lang="en-US" sz="2800" b="0" i="0" u="none" strike="noStrike" kern="1200" cap="none" spc="0" normalizeH="0" baseline="0" noProof="0" dirty="0">
              <a:ln>
                <a:noFill/>
              </a:ln>
              <a:solidFill>
                <a:srgbClr val="4D4D4D"/>
              </a:solidFill>
              <a:effectLst/>
              <a:uLnTx/>
              <a:uFillTx/>
              <a:latin typeface="Calibri" pitchFamily="34" charset="0"/>
              <a:ea typeface="+mn-ea"/>
              <a:cs typeface="+mn-cs"/>
            </a:endParaRP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rPr>
              <a:t>34.2 million</a:t>
            </a: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208841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647700" y="2160320"/>
            <a:ext cx="7848600" cy="1384995"/>
          </a:xfrm>
          <a:prstGeom prst="rect">
            <a:avLst/>
          </a:prstGeom>
          <a:noFill/>
          <a:ln w="0" algn="ctr">
            <a:noFill/>
            <a:miter lim="800000"/>
            <a:headEnd/>
            <a:tailEnd/>
          </a:ln>
          <a:effectLst/>
        </p:spPr>
        <p:txBody>
          <a:bodyPr wrap="square">
            <a:spAutoFit/>
          </a:bodyPr>
          <a:lstStyle/>
          <a:p>
            <a:pPr algn="ctr">
              <a:defRPr/>
            </a:pPr>
            <a:r>
              <a:rPr lang="en-US" sz="2800" dirty="0">
                <a:solidFill>
                  <a:srgbClr val="4D4D4D"/>
                </a:solidFill>
                <a:latin typeface="Calibri" pitchFamily="34" charset="0"/>
              </a:rPr>
              <a:t>The College Football Playoff announced last year that it would expand the postseason from four teams to twelve for the 2025 season.</a:t>
            </a:r>
            <a:endParaRPr kumimoji="0" lang="en-US" sz="2800" b="0" i="0" u="none" strike="noStrike" kern="1200" cap="none" spc="0" normalizeH="0" baseline="0" noProof="0" dirty="0">
              <a:ln>
                <a:noFill/>
              </a:ln>
              <a:solidFill>
                <a:srgbClr val="4D4D4D"/>
              </a:solidFill>
              <a:effectLst/>
              <a:uLnTx/>
              <a:uFillTx/>
              <a:latin typeface="Calibri" pitchFamily="34" charset="0"/>
              <a:ea typeface="+mn-ea"/>
              <a:cs typeface="+mn-cs"/>
            </a:endParaRP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rPr>
              <a:t>12</a:t>
            </a: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502890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556320" y="2160320"/>
            <a:ext cx="7978080" cy="2677656"/>
          </a:xfrm>
          <a:prstGeom prst="rect">
            <a:avLst/>
          </a:prstGeom>
          <a:noFill/>
          <a:ln w="0" algn="ctr">
            <a:noFill/>
            <a:miter lim="800000"/>
            <a:headEnd/>
            <a:tailEnd/>
          </a:ln>
          <a:effectLst/>
        </p:spPr>
        <p:txBody>
          <a:bodyPr wrap="square">
            <a:spAutoFit/>
          </a:bodyPr>
          <a:lstStyle/>
          <a:p>
            <a:pPr algn="ctr"/>
            <a:r>
              <a:rPr lang="en-US" sz="2800" dirty="0">
                <a:latin typeface="Calibri" pitchFamily="34" charset="0"/>
              </a:rPr>
              <a:t>The Jimmy Kimmel L.A. Bowl between the Oregon State Beavers and the Utah State Aggies in 2021 was the first-ever college football game to be played at the </a:t>
            </a:r>
            <a:r>
              <a:rPr lang="en-US" sz="2800" dirty="0" err="1">
                <a:latin typeface="Calibri" pitchFamily="34" charset="0"/>
              </a:rPr>
              <a:t>SoFi</a:t>
            </a:r>
            <a:r>
              <a:rPr lang="en-US" sz="2800" dirty="0">
                <a:latin typeface="Calibri" pitchFamily="34" charset="0"/>
              </a:rPr>
              <a:t> Stadium (home to the NFL’s LA Rams and LA Chargers), drawing nearly 30,000 fans.  In 2023, UCLA played Boise State, drawing 32,780 fans.</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32,780</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140267"/>
            <a:ext cx="8640960" cy="3293209"/>
          </a:xfrm>
          <a:prstGeom prst="rect">
            <a:avLst/>
          </a:prstGeom>
          <a:noFill/>
          <a:ln w="0" algn="ctr">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600" b="0" i="0" u="none" strike="noStrike" dirty="0">
                <a:effectLst/>
                <a:latin typeface="Red Hat Text"/>
              </a:rPr>
              <a:t>The first iteration of the Wasabi Fenway Bowl was supposed to be played two years ago. But that December 2020 game was canceled. Then the 2021 game was scrapped because of a COVID-19 outbreak among one of the teams scheduled to play.  In 2022, the game was finally played at Fenway Park for the first time, in front of nearly 15,000 fans, with the Louisville Cardinals defeating the Cincinnati Bearcats.  This year, the game between Boston College and SMU drew 16,238.</a:t>
            </a:r>
            <a:endParaRPr kumimoji="0" lang="en-US" sz="2600" b="0" i="0" u="none" strike="noStrike" kern="1200" cap="none" spc="0" normalizeH="0" baseline="0" noProof="0" dirty="0">
              <a:ln>
                <a:noFill/>
              </a:ln>
              <a:effectLst/>
              <a:uLnTx/>
              <a:uFillTx/>
              <a:latin typeface="Calibri" pitchFamily="34" charset="0"/>
              <a:ea typeface="+mn-ea"/>
              <a:cs typeface="+mn-cs"/>
            </a:endParaRP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rPr>
              <a:t>16,238</a:t>
            </a: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845552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884312" y="2007831"/>
            <a:ext cx="7451576" cy="2554545"/>
          </a:xfrm>
          <a:prstGeom prst="rect">
            <a:avLst/>
          </a:prstGeom>
          <a:noFill/>
          <a:ln w="0" algn="ctr">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4D4D4D"/>
                </a:solidFill>
                <a:effectLst/>
                <a:uLnTx/>
                <a:uFillTx/>
                <a:latin typeface="Calibri" pitchFamily="34" charset="0"/>
                <a:ea typeface="+mn-ea"/>
                <a:cs typeface="+mn-cs"/>
              </a:rPr>
              <a:t>The Famous </a:t>
            </a:r>
            <a:r>
              <a:rPr kumimoji="0" lang="en-US" sz="3200" b="0" i="0" u="none" strike="noStrike" kern="1200" cap="none" spc="0" normalizeH="0" baseline="0" noProof="0" dirty="0" err="1">
                <a:ln>
                  <a:noFill/>
                </a:ln>
                <a:solidFill>
                  <a:srgbClr val="4D4D4D"/>
                </a:solidFill>
                <a:effectLst/>
                <a:uLnTx/>
                <a:uFillTx/>
                <a:latin typeface="Calibri" pitchFamily="34" charset="0"/>
                <a:ea typeface="+mn-ea"/>
                <a:cs typeface="+mn-cs"/>
              </a:rPr>
              <a:t>Toastery</a:t>
            </a:r>
            <a:r>
              <a:rPr kumimoji="0" lang="en-US" sz="3200" b="0" i="0" u="none" strike="noStrike" kern="1200" cap="none" spc="0" normalizeH="0" baseline="0" noProof="0" dirty="0">
                <a:ln>
                  <a:noFill/>
                </a:ln>
                <a:solidFill>
                  <a:srgbClr val="4D4D4D"/>
                </a:solidFill>
                <a:effectLst/>
                <a:uLnTx/>
                <a:uFillTx/>
                <a:latin typeface="Calibri" pitchFamily="34" charset="0"/>
                <a:ea typeface="+mn-ea"/>
                <a:cs typeface="+mn-cs"/>
              </a:rPr>
              <a:t> Bowl between Western Kentucky and Old Dominion was the lowest-attended bowl game this college football season, drawing just 5,632 fans to Charlotte’s Jerry Richardson Stadium</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lvl="0" algn="ctr"/>
            <a:r>
              <a:rPr lang="en-US" altLang="ko-KR" sz="8800" b="1" baseline="-25000">
                <a:solidFill>
                  <a:srgbClr val="080808"/>
                </a:solidFill>
                <a:ea typeface="굴림" charset="-127"/>
              </a:rPr>
              <a:t>5,632</a:t>
            </a:r>
            <a:endPar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endParaRP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210340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947192" y="2160320"/>
            <a:ext cx="7249616" cy="2062103"/>
          </a:xfrm>
          <a:prstGeom prst="rect">
            <a:avLst/>
          </a:prstGeom>
          <a:noFill/>
          <a:ln w="0" algn="ctr">
            <a:noFill/>
            <a:miter lim="800000"/>
            <a:headEnd/>
            <a:tailEnd/>
          </a:ln>
          <a:effectLst/>
        </p:spPr>
        <p:txBody>
          <a:bodyPr wrap="square">
            <a:spAutoFit/>
          </a:bodyPr>
          <a:lstStyle/>
          <a:p>
            <a:pPr algn="ctr">
              <a:defRPr/>
            </a:pPr>
            <a:r>
              <a:rPr kumimoji="0" lang="en-US" sz="3200" b="0" i="0" u="none" strike="noStrike" kern="1200" cap="none" spc="0" normalizeH="0" baseline="0" noProof="0" dirty="0">
                <a:ln>
                  <a:noFill/>
                </a:ln>
                <a:solidFill>
                  <a:srgbClr val="4D4D4D"/>
                </a:solidFill>
                <a:effectLst/>
                <a:uLnTx/>
                <a:uFillTx/>
                <a:latin typeface="Calibri" pitchFamily="34" charset="0"/>
                <a:ea typeface="+mn-ea"/>
                <a:cs typeface="+mn-cs"/>
              </a:rPr>
              <a:t>The 2024 Rose Bowl between </a:t>
            </a:r>
            <a:r>
              <a:rPr lang="en-US" sz="3200" dirty="0">
                <a:solidFill>
                  <a:srgbClr val="4D4D4D"/>
                </a:solidFill>
                <a:latin typeface="Calibri" pitchFamily="34" charset="0"/>
              </a:rPr>
              <a:t>Michigan and Alabama </a:t>
            </a:r>
            <a:r>
              <a:rPr kumimoji="0" lang="en-US" sz="3200" b="0" i="0" u="none" strike="noStrike" kern="1200" cap="none" spc="0" normalizeH="0" baseline="0" noProof="0" dirty="0">
                <a:ln>
                  <a:noFill/>
                </a:ln>
                <a:solidFill>
                  <a:srgbClr val="4D4D4D"/>
                </a:solidFill>
                <a:effectLst/>
                <a:uLnTx/>
                <a:uFillTx/>
                <a:latin typeface="Calibri" pitchFamily="34" charset="0"/>
                <a:ea typeface="+mn-ea"/>
                <a:cs typeface="+mn-cs"/>
              </a:rPr>
              <a:t>was the highest attended bowl game this college football season, drawing </a:t>
            </a:r>
            <a:r>
              <a:rPr lang="en-US" sz="3200" dirty="0">
                <a:solidFill>
                  <a:srgbClr val="4D4D4D"/>
                </a:solidFill>
                <a:latin typeface="Calibri" pitchFamily="34" charset="0"/>
              </a:rPr>
              <a:t>over 96,000 fans</a:t>
            </a:r>
            <a:endParaRPr kumimoji="0" lang="en-US" sz="3200" b="0" i="0" u="none" strike="noStrike" kern="1200" cap="none" spc="0" normalizeH="0" baseline="0" noProof="0" dirty="0">
              <a:ln>
                <a:noFill/>
              </a:ln>
              <a:solidFill>
                <a:srgbClr val="4D4D4D"/>
              </a:solidFill>
              <a:effectLst/>
              <a:uLnTx/>
              <a:uFillTx/>
              <a:latin typeface="Calibri" pitchFamily="34" charset="0"/>
              <a:ea typeface="+mn-ea"/>
              <a:cs typeface="+mn-cs"/>
            </a:endParaRP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lvl="0" algn="ctr"/>
            <a:r>
              <a:rPr lang="en-US" altLang="ko-KR" sz="8800" b="1" baseline="-25000" dirty="0">
                <a:solidFill>
                  <a:srgbClr val="080808"/>
                </a:solidFill>
                <a:ea typeface="굴림" charset="-127"/>
              </a:rPr>
              <a:t>96,371</a:t>
            </a:r>
            <a:endPar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endParaRP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416673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57200" y="2153063"/>
            <a:ext cx="7848600" cy="1754326"/>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According to one estimate, the aggregate economic impact of the nation's college bowl games is $1.5 billion annually  </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$1.5 billion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65375" y="2362200"/>
            <a:ext cx="8269025" cy="2308324"/>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The 2023-24 college football bowl season featured </a:t>
            </a:r>
            <a:r>
              <a:rPr lang="en-US" sz="3600" b="1" u="sng" dirty="0">
                <a:latin typeface="Calibri" pitchFamily="34" charset="0"/>
              </a:rPr>
              <a:t>43</a:t>
            </a:r>
            <a:r>
              <a:rPr lang="en-US" sz="3600" dirty="0">
                <a:latin typeface="Calibri" pitchFamily="34" charset="0"/>
              </a:rPr>
              <a:t> postseason games, including the College Football Playoff semifinals and national championship games</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3203848" y="620688"/>
            <a:ext cx="2276455" cy="1323439"/>
          </a:xfrm>
          <a:prstGeom prst="rect">
            <a:avLst/>
          </a:prstGeom>
          <a:noFill/>
          <a:ln w="9525">
            <a:noFill/>
            <a:miter lim="800000"/>
            <a:headEnd/>
            <a:tailEnd/>
          </a:ln>
          <a:effectLst/>
        </p:spPr>
        <p:txBody>
          <a:bodyPr wrap="square">
            <a:spAutoFit/>
          </a:bodyPr>
          <a:lstStyle/>
          <a:p>
            <a:pPr algn="ctr"/>
            <a:r>
              <a:rPr lang="en-US" sz="12000" b="1" baseline="-25000" dirty="0">
                <a:solidFill>
                  <a:srgbClr val="080808"/>
                </a:solidFill>
                <a:ea typeface="굴림" charset="-127"/>
              </a:rPr>
              <a:t>43</a:t>
            </a:r>
            <a:endParaRPr lang="en-US" sz="12000" b="1" baseline="-25000" dirty="0">
              <a:solidFill>
                <a:srgbClr val="080808"/>
              </a:solidFill>
            </a:endParaRP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9140144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777720" y="2063182"/>
            <a:ext cx="7664760" cy="2554545"/>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rPr>
              <a:t>The cheapest seat for a ticket to this year’s championship game on the secondary market was $1,302 on the day of the game, nearly $1,000 more than prices for last year’s game which had a get-in price of $342 </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60976"/>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$1,302</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2680714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908044" y="2151727"/>
            <a:ext cx="7327912" cy="3046988"/>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rPr>
              <a:t>According to </a:t>
            </a:r>
            <a:r>
              <a:rPr lang="en-US" sz="3200" dirty="0">
                <a:latin typeface="Calibri" pitchFamily="34" charset="0"/>
                <a:hlinkClick r:id="rId3"/>
              </a:rPr>
              <a:t>On3</a:t>
            </a:r>
            <a:r>
              <a:rPr lang="en-US" sz="3200" dirty="0">
                <a:latin typeface="Calibri" pitchFamily="34" charset="0"/>
              </a:rPr>
              <a:t>, a firm that projects HS and college athlete NIL values, Michigan’s QB J.J. McCarthy is the 14</a:t>
            </a:r>
            <a:r>
              <a:rPr lang="en-US" sz="3200" baseline="30000" dirty="0">
                <a:latin typeface="Calibri" pitchFamily="34" charset="0"/>
              </a:rPr>
              <a:t>th</a:t>
            </a:r>
            <a:r>
              <a:rPr lang="en-US" sz="3200" dirty="0">
                <a:latin typeface="Calibri" pitchFamily="34" charset="0"/>
              </a:rPr>
              <a:t> most valuable athlete with a NIL valuation at $1.4 million while Michael </a:t>
            </a:r>
            <a:r>
              <a:rPr lang="en-US" sz="3200" dirty="0" err="1">
                <a:latin typeface="Calibri" pitchFamily="34" charset="0"/>
              </a:rPr>
              <a:t>Penix</a:t>
            </a:r>
            <a:r>
              <a:rPr lang="en-US" sz="3200" dirty="0">
                <a:latin typeface="Calibri" pitchFamily="34" charset="0"/>
              </a:rPr>
              <a:t> Jr., Washington’s QB, ranks #16 with a value of $1.3 million</a:t>
            </a:r>
          </a:p>
        </p:txBody>
      </p:sp>
      <p:pic>
        <p:nvPicPr>
          <p:cNvPr id="2" name="Picture 1"/>
          <p:cNvPicPr>
            <a:picLocks noChangeAspect="1"/>
          </p:cNvPicPr>
          <p:nvPr/>
        </p:nvPicPr>
        <p:blipFill>
          <a:blip r:embed="rId4"/>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60976"/>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$1.3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107447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908044" y="2151727"/>
            <a:ext cx="7327912" cy="2062103"/>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hlinkClick r:id="rId3"/>
              </a:rPr>
              <a:t>On3</a:t>
            </a:r>
            <a:r>
              <a:rPr lang="en-US" sz="3200" dirty="0">
                <a:latin typeface="Calibri" pitchFamily="34" charset="0"/>
              </a:rPr>
              <a:t> places the NIL values of Colorado’s </a:t>
            </a:r>
            <a:r>
              <a:rPr lang="en-US" sz="3200" dirty="0" err="1">
                <a:latin typeface="Calibri" pitchFamily="34" charset="0"/>
              </a:rPr>
              <a:t>Shedeur</a:t>
            </a:r>
            <a:r>
              <a:rPr lang="en-US" sz="3200" dirty="0">
                <a:latin typeface="Calibri" pitchFamily="34" charset="0"/>
              </a:rPr>
              <a:t> Sanders at $4 million, more than any other college athlete and just slightly less than USC’s </a:t>
            </a:r>
            <a:r>
              <a:rPr lang="en-US" sz="3200" dirty="0" err="1">
                <a:latin typeface="Calibri" pitchFamily="34" charset="0"/>
              </a:rPr>
              <a:t>Bronny</a:t>
            </a:r>
            <a:r>
              <a:rPr lang="en-US" sz="3200" dirty="0">
                <a:latin typeface="Calibri" pitchFamily="34" charset="0"/>
              </a:rPr>
              <a:t> James</a:t>
            </a:r>
          </a:p>
        </p:txBody>
      </p:sp>
      <p:pic>
        <p:nvPicPr>
          <p:cNvPr id="2" name="Picture 1"/>
          <p:cNvPicPr>
            <a:picLocks noChangeAspect="1"/>
          </p:cNvPicPr>
          <p:nvPr/>
        </p:nvPicPr>
        <p:blipFill>
          <a:blip r:embed="rId4"/>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60976"/>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$4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89282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ctrTitle"/>
          </p:nvPr>
        </p:nvSpPr>
        <p:spPr>
          <a:xfrm>
            <a:off x="3563888" y="1772816"/>
            <a:ext cx="5356275" cy="841375"/>
          </a:xfrm>
        </p:spPr>
        <p:txBody>
          <a:bodyPr/>
          <a:lstStyle/>
          <a:p>
            <a:pPr algn="r"/>
            <a:r>
              <a:rPr lang="en-US" sz="4000" dirty="0"/>
              <a:t>College Football </a:t>
            </a:r>
            <a:br>
              <a:rPr lang="en-US" sz="4000" dirty="0"/>
            </a:br>
            <a:r>
              <a:rPr lang="en-US" sz="4000" dirty="0"/>
              <a:t>Bowl $eason</a:t>
            </a:r>
            <a:endParaRPr lang="uk-UA" sz="4000" dirty="0"/>
          </a:p>
        </p:txBody>
      </p:sp>
      <p:sp>
        <p:nvSpPr>
          <p:cNvPr id="280579" name="Rectangle 3"/>
          <p:cNvSpPr>
            <a:spLocks noGrp="1" noChangeArrowheads="1"/>
          </p:cNvSpPr>
          <p:nvPr>
            <p:ph type="subTitle" idx="1"/>
          </p:nvPr>
        </p:nvSpPr>
        <p:spPr>
          <a:xfrm>
            <a:off x="2620963" y="3181350"/>
            <a:ext cx="6286500" cy="536575"/>
          </a:xfrm>
        </p:spPr>
        <p:txBody>
          <a:bodyPr/>
          <a:lstStyle/>
          <a:p>
            <a:pPr algn="r"/>
            <a:r>
              <a:rPr lang="en-US" sz="2800" dirty="0">
                <a:latin typeface="Verdana" pitchFamily="34" charset="0"/>
              </a:rPr>
              <a:t>Discussion Questions</a:t>
            </a:r>
            <a:endParaRPr lang="uk-UA" sz="2800" dirty="0">
              <a:latin typeface="Verdana" pitchFamily="34" charset="0"/>
            </a:endParaRPr>
          </a:p>
        </p:txBody>
      </p:sp>
      <p:pic>
        <p:nvPicPr>
          <p:cNvPr id="4" name="Picture 3"/>
          <p:cNvPicPr>
            <a:picLocks noChangeAspect="1"/>
          </p:cNvPicPr>
          <p:nvPr/>
        </p:nvPicPr>
        <p:blipFill>
          <a:blip r:embed="rId3"/>
          <a:stretch>
            <a:fillRect/>
          </a:stretch>
        </p:blipFill>
        <p:spPr>
          <a:xfrm>
            <a:off x="4355976" y="4569296"/>
            <a:ext cx="4594896" cy="2288704"/>
          </a:xfrm>
          <a:prstGeom prst="rect">
            <a:avLst/>
          </a:prstGeom>
        </p:spPr>
      </p:pic>
      <p:pic>
        <p:nvPicPr>
          <p:cNvPr id="5" name="Picture 4"/>
          <p:cNvPicPr>
            <a:picLocks noChangeAspect="1"/>
          </p:cNvPicPr>
          <p:nvPr/>
        </p:nvPicPr>
        <p:blipFill>
          <a:blip r:embed="rId4"/>
          <a:stretch>
            <a:fillRect/>
          </a:stretch>
        </p:blipFill>
        <p:spPr>
          <a:xfrm>
            <a:off x="1403648" y="415866"/>
            <a:ext cx="2808312" cy="1390114"/>
          </a:xfrm>
          <a:prstGeom prst="rect">
            <a:avLst/>
          </a:prstGeom>
        </p:spPr>
      </p:pic>
    </p:spTree>
    <p:extLst>
      <p:ext uri="{BB962C8B-B14F-4D97-AF65-F5344CB8AC3E}">
        <p14:creationId xmlns:p14="http://schemas.microsoft.com/office/powerpoint/2010/main" val="9181876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592643" y="1172570"/>
            <a:ext cx="7322757" cy="2308324"/>
          </a:xfrm>
          <a:prstGeom prst="rect">
            <a:avLst/>
          </a:prstGeom>
          <a:noFill/>
          <a:ln w="0" algn="ctr">
            <a:noFill/>
            <a:miter lim="800000"/>
            <a:headEnd/>
            <a:tailEnd/>
          </a:ln>
          <a:effectLst/>
        </p:spPr>
        <p:txBody>
          <a:bodyPr wrap="square">
            <a:spAutoFit/>
          </a:bodyPr>
          <a:lstStyle/>
          <a:p>
            <a:r>
              <a:rPr lang="en-US" sz="3600" dirty="0">
                <a:latin typeface="Calibri" pitchFamily="34" charset="0"/>
              </a:rPr>
              <a:t>What are broadcast rights?  Why do you think ESPN invested so much in the rights to the college football playoffs?</a:t>
            </a:r>
          </a:p>
        </p:txBody>
      </p:sp>
      <p:pic>
        <p:nvPicPr>
          <p:cNvPr id="4" name="Picture 3"/>
          <p:cNvPicPr>
            <a:picLocks noChangeAspect="1"/>
          </p:cNvPicPr>
          <p:nvPr/>
        </p:nvPicPr>
        <p:blipFill>
          <a:blip r:embed="rId3"/>
          <a:stretch>
            <a:fillRect/>
          </a:stretch>
        </p:blipFill>
        <p:spPr>
          <a:xfrm>
            <a:off x="152400" y="1295400"/>
            <a:ext cx="1209735" cy="1440160"/>
          </a:xfrm>
          <a:prstGeom prst="rect">
            <a:avLst/>
          </a:prstGeom>
        </p:spPr>
      </p:pic>
      <p:sp>
        <p:nvSpPr>
          <p:cNvPr id="51" name="Rectangle 21"/>
          <p:cNvSpPr>
            <a:spLocks noChangeArrowheads="1"/>
          </p:cNvSpPr>
          <p:nvPr/>
        </p:nvSpPr>
        <p:spPr bwMode="auto">
          <a:xfrm>
            <a:off x="-45025" y="1551056"/>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1</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Text Box 10"/>
          <p:cNvSpPr txBox="1">
            <a:spLocks noChangeArrowheads="1"/>
          </p:cNvSpPr>
          <p:nvPr/>
        </p:nvSpPr>
        <p:spPr bwMode="auto">
          <a:xfrm>
            <a:off x="1600200" y="3733800"/>
            <a:ext cx="7322757" cy="1754327"/>
          </a:xfrm>
          <a:prstGeom prst="rect">
            <a:avLst/>
          </a:prstGeom>
          <a:noFill/>
          <a:ln w="0" algn="ctr">
            <a:noFill/>
            <a:miter lim="800000"/>
            <a:headEnd/>
            <a:tailEnd/>
          </a:ln>
          <a:effectLst/>
        </p:spPr>
        <p:txBody>
          <a:bodyPr wrap="square">
            <a:spAutoFit/>
          </a:bodyPr>
          <a:lstStyle/>
          <a:p>
            <a:r>
              <a:rPr lang="en-US" sz="3600" dirty="0">
                <a:latin typeface="Calibri" pitchFamily="34" charset="0"/>
              </a:rPr>
              <a:t>What are ratings?  Why are they important to sponsors and advertisers?</a:t>
            </a:r>
          </a:p>
        </p:txBody>
      </p:sp>
      <p:pic>
        <p:nvPicPr>
          <p:cNvPr id="7" name="Picture 6"/>
          <p:cNvPicPr>
            <a:picLocks noChangeAspect="1"/>
          </p:cNvPicPr>
          <p:nvPr/>
        </p:nvPicPr>
        <p:blipFill>
          <a:blip r:embed="rId3"/>
          <a:stretch>
            <a:fillRect/>
          </a:stretch>
        </p:blipFill>
        <p:spPr>
          <a:xfrm>
            <a:off x="228600" y="3733800"/>
            <a:ext cx="1209735" cy="1440160"/>
          </a:xfrm>
          <a:prstGeom prst="rect">
            <a:avLst/>
          </a:prstGeom>
        </p:spPr>
      </p:pic>
      <p:sp>
        <p:nvSpPr>
          <p:cNvPr id="8" name="Rectangle 21"/>
          <p:cNvSpPr>
            <a:spLocks noChangeArrowheads="1"/>
          </p:cNvSpPr>
          <p:nvPr/>
        </p:nvSpPr>
        <p:spPr bwMode="auto">
          <a:xfrm>
            <a:off x="0" y="3964632"/>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2</a:t>
            </a:r>
            <a:endParaRPr lang="en-US" sz="5400" b="1" baseline="-25000" dirty="0">
              <a:solidFill>
                <a:schemeClr val="bg1"/>
              </a:solidFill>
            </a:endParaRPr>
          </a:p>
        </p:txBody>
      </p:sp>
    </p:spTree>
    <p:extLst>
      <p:ext uri="{BB962C8B-B14F-4D97-AF65-F5344CB8AC3E}">
        <p14:creationId xmlns:p14="http://schemas.microsoft.com/office/powerpoint/2010/main" val="21316826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600200" y="1143000"/>
            <a:ext cx="7322757" cy="2062103"/>
          </a:xfrm>
          <a:prstGeom prst="rect">
            <a:avLst/>
          </a:prstGeom>
          <a:noFill/>
          <a:ln w="0" algn="ctr">
            <a:noFill/>
            <a:miter lim="800000"/>
            <a:headEnd/>
            <a:tailEnd/>
          </a:ln>
          <a:effectLst/>
        </p:spPr>
        <p:txBody>
          <a:bodyPr wrap="square">
            <a:spAutoFit/>
          </a:bodyPr>
          <a:lstStyle/>
          <a:p>
            <a:r>
              <a:rPr lang="en-US" sz="3200" dirty="0">
                <a:latin typeface="Calibri" pitchFamily="34" charset="0"/>
              </a:rPr>
              <a:t>What is economic impact?  Why is it an important concept when it relates to mega events like the Super Bowl, Olympic Games and NCAA Tournament?  </a:t>
            </a:r>
          </a:p>
        </p:txBody>
      </p:sp>
      <p:pic>
        <p:nvPicPr>
          <p:cNvPr id="4" name="Picture 3"/>
          <p:cNvPicPr>
            <a:picLocks noChangeAspect="1"/>
          </p:cNvPicPr>
          <p:nvPr/>
        </p:nvPicPr>
        <p:blipFill>
          <a:blip r:embed="rId3"/>
          <a:stretch>
            <a:fillRect/>
          </a:stretch>
        </p:blipFill>
        <p:spPr>
          <a:xfrm>
            <a:off x="152400" y="1447800"/>
            <a:ext cx="1209735" cy="1440160"/>
          </a:xfrm>
          <a:prstGeom prst="rect">
            <a:avLst/>
          </a:prstGeom>
        </p:spPr>
      </p:pic>
      <p:sp>
        <p:nvSpPr>
          <p:cNvPr id="51" name="Rectangle 21"/>
          <p:cNvSpPr>
            <a:spLocks noChangeArrowheads="1"/>
          </p:cNvSpPr>
          <p:nvPr/>
        </p:nvSpPr>
        <p:spPr bwMode="auto">
          <a:xfrm>
            <a:off x="-70425" y="1645930"/>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3</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Text Box 10"/>
          <p:cNvSpPr txBox="1">
            <a:spLocks noChangeArrowheads="1"/>
          </p:cNvSpPr>
          <p:nvPr/>
        </p:nvSpPr>
        <p:spPr bwMode="auto">
          <a:xfrm>
            <a:off x="1600200" y="3627498"/>
            <a:ext cx="7322757" cy="1569660"/>
          </a:xfrm>
          <a:prstGeom prst="rect">
            <a:avLst/>
          </a:prstGeom>
          <a:noFill/>
          <a:ln w="0" algn="ctr">
            <a:noFill/>
            <a:miter lim="800000"/>
            <a:headEnd/>
            <a:tailEnd/>
          </a:ln>
          <a:effectLst/>
        </p:spPr>
        <p:txBody>
          <a:bodyPr wrap="square">
            <a:spAutoFit/>
          </a:bodyPr>
          <a:lstStyle/>
          <a:p>
            <a:r>
              <a:rPr lang="en-US" sz="3200" dirty="0">
                <a:latin typeface="Calibri" pitchFamily="34" charset="0"/>
              </a:rPr>
              <a:t>What factors influence economic impact?  What is the difference between direct effects and indirect effects?</a:t>
            </a:r>
          </a:p>
        </p:txBody>
      </p:sp>
      <p:pic>
        <p:nvPicPr>
          <p:cNvPr id="7" name="Picture 6"/>
          <p:cNvPicPr>
            <a:picLocks noChangeAspect="1"/>
          </p:cNvPicPr>
          <p:nvPr/>
        </p:nvPicPr>
        <p:blipFill>
          <a:blip r:embed="rId3"/>
          <a:stretch>
            <a:fillRect/>
          </a:stretch>
        </p:blipFill>
        <p:spPr>
          <a:xfrm>
            <a:off x="152400" y="3657600"/>
            <a:ext cx="1209735" cy="1440160"/>
          </a:xfrm>
          <a:prstGeom prst="rect">
            <a:avLst/>
          </a:prstGeom>
        </p:spPr>
      </p:pic>
      <p:sp>
        <p:nvSpPr>
          <p:cNvPr id="8" name="Rectangle 21"/>
          <p:cNvSpPr>
            <a:spLocks noChangeArrowheads="1"/>
          </p:cNvSpPr>
          <p:nvPr/>
        </p:nvSpPr>
        <p:spPr bwMode="auto">
          <a:xfrm>
            <a:off x="-106680" y="3867834"/>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4</a:t>
            </a:r>
            <a:endParaRPr lang="en-US" sz="5400" b="1" baseline="-25000" dirty="0">
              <a:solidFill>
                <a:schemeClr val="bg1"/>
              </a:solidFill>
            </a:endParaRPr>
          </a:p>
        </p:txBody>
      </p:sp>
    </p:spTree>
    <p:extLst>
      <p:ext uri="{BB962C8B-B14F-4D97-AF65-F5344CB8AC3E}">
        <p14:creationId xmlns:p14="http://schemas.microsoft.com/office/powerpoint/2010/main" val="2514624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589079" y="1134533"/>
            <a:ext cx="7322757" cy="1569660"/>
          </a:xfrm>
          <a:prstGeom prst="rect">
            <a:avLst/>
          </a:prstGeom>
          <a:noFill/>
          <a:ln w="0" algn="ctr">
            <a:noFill/>
            <a:miter lim="800000"/>
            <a:headEnd/>
            <a:tailEnd/>
          </a:ln>
          <a:effectLst/>
        </p:spPr>
        <p:txBody>
          <a:bodyPr wrap="square">
            <a:spAutoFit/>
          </a:bodyPr>
          <a:lstStyle/>
          <a:p>
            <a:r>
              <a:rPr lang="en-US" sz="3200" dirty="0">
                <a:latin typeface="Calibri" pitchFamily="34" charset="0"/>
              </a:rPr>
              <a:t>What is licensed merchandise?  Why is licensing important to the NCAA, the CFP, and participating schools?</a:t>
            </a:r>
          </a:p>
        </p:txBody>
      </p:sp>
      <p:pic>
        <p:nvPicPr>
          <p:cNvPr id="4" name="Picture 3"/>
          <p:cNvPicPr>
            <a:picLocks noChangeAspect="1"/>
          </p:cNvPicPr>
          <p:nvPr/>
        </p:nvPicPr>
        <p:blipFill>
          <a:blip r:embed="rId3"/>
          <a:stretch>
            <a:fillRect/>
          </a:stretch>
        </p:blipFill>
        <p:spPr>
          <a:xfrm>
            <a:off x="179512" y="1143000"/>
            <a:ext cx="1209735" cy="1440160"/>
          </a:xfrm>
          <a:prstGeom prst="rect">
            <a:avLst/>
          </a:prstGeom>
        </p:spPr>
      </p:pic>
      <p:sp>
        <p:nvSpPr>
          <p:cNvPr id="51" name="Rectangle 21"/>
          <p:cNvSpPr>
            <a:spLocks noChangeArrowheads="1"/>
          </p:cNvSpPr>
          <p:nvPr/>
        </p:nvSpPr>
        <p:spPr bwMode="auto">
          <a:xfrm>
            <a:off x="-20320" y="1321044"/>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5</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Text Box 10"/>
          <p:cNvSpPr txBox="1">
            <a:spLocks noChangeArrowheads="1"/>
          </p:cNvSpPr>
          <p:nvPr/>
        </p:nvSpPr>
        <p:spPr bwMode="auto">
          <a:xfrm>
            <a:off x="1592643" y="3303346"/>
            <a:ext cx="7322757" cy="2554545"/>
          </a:xfrm>
          <a:prstGeom prst="rect">
            <a:avLst/>
          </a:prstGeom>
          <a:noFill/>
          <a:ln w="0" algn="ctr">
            <a:noFill/>
            <a:miter lim="800000"/>
            <a:headEnd/>
            <a:tailEnd/>
          </a:ln>
          <a:effectLst/>
        </p:spPr>
        <p:txBody>
          <a:bodyPr wrap="square">
            <a:spAutoFit/>
          </a:bodyPr>
          <a:lstStyle/>
          <a:p>
            <a:r>
              <a:rPr lang="en-US" sz="3200" dirty="0">
                <a:latin typeface="Calibri" pitchFamily="34" charset="0"/>
              </a:rPr>
              <a:t>Why do you think companies invest millions for the naming rights to bowl games?  Why is sponsorship important to organizers of a bowl game?  Can you name 5 sponsors of this year’s bowl games?</a:t>
            </a:r>
          </a:p>
        </p:txBody>
      </p:sp>
      <p:pic>
        <p:nvPicPr>
          <p:cNvPr id="7" name="Picture 6"/>
          <p:cNvPicPr>
            <a:picLocks noChangeAspect="1"/>
          </p:cNvPicPr>
          <p:nvPr/>
        </p:nvPicPr>
        <p:blipFill>
          <a:blip r:embed="rId3"/>
          <a:stretch>
            <a:fillRect/>
          </a:stretch>
        </p:blipFill>
        <p:spPr>
          <a:xfrm>
            <a:off x="179512" y="3273776"/>
            <a:ext cx="1209735" cy="1440160"/>
          </a:xfrm>
          <a:prstGeom prst="rect">
            <a:avLst/>
          </a:prstGeom>
        </p:spPr>
      </p:pic>
      <p:sp>
        <p:nvSpPr>
          <p:cNvPr id="8" name="Rectangle 21"/>
          <p:cNvSpPr>
            <a:spLocks noChangeArrowheads="1"/>
          </p:cNvSpPr>
          <p:nvPr/>
        </p:nvSpPr>
        <p:spPr bwMode="auto">
          <a:xfrm>
            <a:off x="-23884" y="3495522"/>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6</a:t>
            </a:r>
            <a:endParaRPr lang="en-US" sz="5400" b="1" baseline="-25000" dirty="0">
              <a:solidFill>
                <a:schemeClr val="bg1"/>
              </a:solidFill>
            </a:endParaRPr>
          </a:p>
        </p:txBody>
      </p:sp>
    </p:spTree>
    <p:extLst>
      <p:ext uri="{BB962C8B-B14F-4D97-AF65-F5344CB8AC3E}">
        <p14:creationId xmlns:p14="http://schemas.microsoft.com/office/powerpoint/2010/main" val="2514624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592643" y="1172570"/>
            <a:ext cx="7322757" cy="5509200"/>
          </a:xfrm>
          <a:prstGeom prst="rect">
            <a:avLst/>
          </a:prstGeom>
          <a:noFill/>
          <a:ln w="0" algn="ctr">
            <a:noFill/>
            <a:miter lim="800000"/>
            <a:headEnd/>
            <a:tailEnd/>
          </a:ln>
          <a:effectLst/>
        </p:spPr>
        <p:txBody>
          <a:bodyPr wrap="square">
            <a:spAutoFit/>
          </a:bodyPr>
          <a:lstStyle/>
          <a:p>
            <a:pPr>
              <a:defRPr/>
            </a:pPr>
            <a:r>
              <a:rPr lang="en-US" sz="3200" dirty="0">
                <a:solidFill>
                  <a:srgbClr val="4D4D4D"/>
                </a:solidFill>
                <a:latin typeface="Calibri" pitchFamily="34" charset="0"/>
              </a:rPr>
              <a:t>The College Football Playoff announced this year that it will expand the postseason from four teams to twelve for the 2025 season.  Why do you think they are expanding the number of teams in the playoffs?  Why do you think they are moving from four to twelve teams?  How do you think that will impact the business of college football?</a:t>
            </a:r>
            <a:endParaRPr kumimoji="0" lang="en-US" sz="3200" b="0" i="0" u="none" strike="noStrike" kern="1200" cap="none" spc="0" normalizeH="0" baseline="0" noProof="0" dirty="0">
              <a:ln>
                <a:noFill/>
              </a:ln>
              <a:solidFill>
                <a:srgbClr val="4D4D4D"/>
              </a:solidFill>
              <a:effectLst/>
              <a:uLnTx/>
              <a:uFillTx/>
              <a:latin typeface="Calibri" pitchFamily="34" charset="0"/>
              <a:ea typeface="+mn-ea"/>
              <a:cs typeface="+mn-cs"/>
            </a:endParaRPr>
          </a:p>
          <a:p>
            <a:endParaRPr lang="en-US" sz="3200" dirty="0">
              <a:latin typeface="Calibri" pitchFamily="34" charset="0"/>
            </a:endParaRPr>
          </a:p>
          <a:p>
            <a:endParaRPr lang="en-US" sz="3200" dirty="0">
              <a:latin typeface="Calibri" pitchFamily="34" charset="0"/>
            </a:endParaRPr>
          </a:p>
        </p:txBody>
      </p:sp>
      <p:pic>
        <p:nvPicPr>
          <p:cNvPr id="4" name="Picture 3"/>
          <p:cNvPicPr>
            <a:picLocks noChangeAspect="1"/>
          </p:cNvPicPr>
          <p:nvPr/>
        </p:nvPicPr>
        <p:blipFill>
          <a:blip r:embed="rId3"/>
          <a:stretch>
            <a:fillRect/>
          </a:stretch>
        </p:blipFill>
        <p:spPr>
          <a:xfrm>
            <a:off x="179512" y="1143000"/>
            <a:ext cx="1209735" cy="1440160"/>
          </a:xfrm>
          <a:prstGeom prst="rect">
            <a:avLst/>
          </a:prstGeom>
        </p:spPr>
      </p:pic>
      <p:sp>
        <p:nvSpPr>
          <p:cNvPr id="51" name="Rectangle 21"/>
          <p:cNvSpPr>
            <a:spLocks noChangeArrowheads="1"/>
          </p:cNvSpPr>
          <p:nvPr/>
        </p:nvSpPr>
        <p:spPr bwMode="auto">
          <a:xfrm>
            <a:off x="-76200" y="1374949"/>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7</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25146249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592643" y="1172570"/>
            <a:ext cx="7322757" cy="3539430"/>
          </a:xfrm>
          <a:prstGeom prst="rect">
            <a:avLst/>
          </a:prstGeom>
          <a:noFill/>
          <a:ln w="0" algn="ctr">
            <a:noFill/>
            <a:miter lim="800000"/>
            <a:headEnd/>
            <a:tailEnd/>
          </a:ln>
          <a:effectLst/>
        </p:spPr>
        <p:txBody>
          <a:bodyPr wrap="square">
            <a:spAutoFit/>
          </a:bodyPr>
          <a:lstStyle/>
          <a:p>
            <a:r>
              <a:rPr lang="en-US" sz="3200" dirty="0">
                <a:latin typeface="Calibri" pitchFamily="34" charset="0"/>
              </a:rPr>
              <a:t>What is leadership?  Why is leadership important?  Why do you think leadership might be particularly important when navigating the pandemic and preparing for the future</a:t>
            </a:r>
            <a:r>
              <a:rPr lang="en-US" sz="3200">
                <a:latin typeface="Calibri" pitchFamily="34" charset="0"/>
              </a:rPr>
              <a:t>?  </a:t>
            </a:r>
            <a:endParaRPr lang="en-US" sz="3200" dirty="0">
              <a:latin typeface="Calibri" pitchFamily="34" charset="0"/>
            </a:endParaRPr>
          </a:p>
          <a:p>
            <a:endParaRPr lang="en-US" sz="3200" dirty="0">
              <a:latin typeface="Calibri" pitchFamily="34" charset="0"/>
            </a:endParaRPr>
          </a:p>
          <a:p>
            <a:endParaRPr lang="en-US" sz="3200" dirty="0">
              <a:latin typeface="Calibri" pitchFamily="34" charset="0"/>
            </a:endParaRPr>
          </a:p>
        </p:txBody>
      </p:sp>
      <p:pic>
        <p:nvPicPr>
          <p:cNvPr id="4" name="Picture 3"/>
          <p:cNvPicPr>
            <a:picLocks noChangeAspect="1"/>
          </p:cNvPicPr>
          <p:nvPr/>
        </p:nvPicPr>
        <p:blipFill>
          <a:blip r:embed="rId3"/>
          <a:stretch>
            <a:fillRect/>
          </a:stretch>
        </p:blipFill>
        <p:spPr>
          <a:xfrm>
            <a:off x="179512" y="1143000"/>
            <a:ext cx="1209735" cy="1440160"/>
          </a:xfrm>
          <a:prstGeom prst="rect">
            <a:avLst/>
          </a:prstGeom>
        </p:spPr>
      </p:pic>
      <p:sp>
        <p:nvSpPr>
          <p:cNvPr id="51" name="Rectangle 21"/>
          <p:cNvSpPr>
            <a:spLocks noChangeArrowheads="1"/>
          </p:cNvSpPr>
          <p:nvPr/>
        </p:nvSpPr>
        <p:spPr bwMode="auto">
          <a:xfrm>
            <a:off x="-76200" y="1374949"/>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8</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Text Box 10">
            <a:extLst>
              <a:ext uri="{FF2B5EF4-FFF2-40B4-BE49-F238E27FC236}">
                <a16:creationId xmlns:a16="http://schemas.microsoft.com/office/drawing/2014/main" id="{4E165E8E-F5C7-FD4C-B725-7BD87EDB3706}"/>
              </a:ext>
            </a:extLst>
          </p:cNvPr>
          <p:cNvSpPr txBox="1">
            <a:spLocks noChangeArrowheads="1"/>
          </p:cNvSpPr>
          <p:nvPr/>
        </p:nvSpPr>
        <p:spPr bwMode="auto">
          <a:xfrm>
            <a:off x="1641731" y="3915715"/>
            <a:ext cx="7322757" cy="3046988"/>
          </a:xfrm>
          <a:prstGeom prst="rect">
            <a:avLst/>
          </a:prstGeom>
          <a:noFill/>
          <a:ln w="0" algn="ctr">
            <a:noFill/>
            <a:miter lim="800000"/>
            <a:headEnd/>
            <a:tailEnd/>
          </a:ln>
          <a:effectLst/>
        </p:spPr>
        <p:txBody>
          <a:bodyPr wrap="square">
            <a:spAutoFit/>
          </a:bodyPr>
          <a:lstStyle/>
          <a:p>
            <a:r>
              <a:rPr lang="en-US" sz="3200" dirty="0">
                <a:latin typeface="Calibri" pitchFamily="34" charset="0"/>
              </a:rPr>
              <a:t>What is NIL?  Why is NIL important?  Why would a business want to partner with a high school or college athlete to promote its brand, products, or services?</a:t>
            </a:r>
          </a:p>
          <a:p>
            <a:endParaRPr lang="en-US" sz="3200" dirty="0">
              <a:latin typeface="Calibri" pitchFamily="34" charset="0"/>
            </a:endParaRPr>
          </a:p>
          <a:p>
            <a:endParaRPr lang="en-US" sz="3200" dirty="0">
              <a:latin typeface="Calibri" pitchFamily="34" charset="0"/>
            </a:endParaRPr>
          </a:p>
        </p:txBody>
      </p:sp>
      <p:pic>
        <p:nvPicPr>
          <p:cNvPr id="7" name="Picture 6">
            <a:extLst>
              <a:ext uri="{FF2B5EF4-FFF2-40B4-BE49-F238E27FC236}">
                <a16:creationId xmlns:a16="http://schemas.microsoft.com/office/drawing/2014/main" id="{2C3657D8-8DD9-2A40-A2C3-C80FF2F3E67C}"/>
              </a:ext>
            </a:extLst>
          </p:cNvPr>
          <p:cNvPicPr>
            <a:picLocks noChangeAspect="1"/>
          </p:cNvPicPr>
          <p:nvPr/>
        </p:nvPicPr>
        <p:blipFill>
          <a:blip r:embed="rId3"/>
          <a:stretch>
            <a:fillRect/>
          </a:stretch>
        </p:blipFill>
        <p:spPr>
          <a:xfrm>
            <a:off x="228600" y="3886145"/>
            <a:ext cx="1209735" cy="1440160"/>
          </a:xfrm>
          <a:prstGeom prst="rect">
            <a:avLst/>
          </a:prstGeom>
        </p:spPr>
      </p:pic>
      <p:sp>
        <p:nvSpPr>
          <p:cNvPr id="8" name="Rectangle 21">
            <a:extLst>
              <a:ext uri="{FF2B5EF4-FFF2-40B4-BE49-F238E27FC236}">
                <a16:creationId xmlns:a16="http://schemas.microsoft.com/office/drawing/2014/main" id="{28A0EF01-F82C-9945-A2E2-4BFFDE909817}"/>
              </a:ext>
            </a:extLst>
          </p:cNvPr>
          <p:cNvSpPr>
            <a:spLocks noChangeArrowheads="1"/>
          </p:cNvSpPr>
          <p:nvPr/>
        </p:nvSpPr>
        <p:spPr bwMode="auto">
          <a:xfrm>
            <a:off x="-27112" y="4118094"/>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9</a:t>
            </a:r>
            <a:endParaRPr lang="en-US" sz="5400" b="1" baseline="-25000" dirty="0">
              <a:solidFill>
                <a:schemeClr val="bg1"/>
              </a:solidFill>
            </a:endParaRPr>
          </a:p>
        </p:txBody>
      </p:sp>
    </p:spTree>
    <p:extLst>
      <p:ext uri="{BB962C8B-B14F-4D97-AF65-F5344CB8AC3E}">
        <p14:creationId xmlns:p14="http://schemas.microsoft.com/office/powerpoint/2010/main" val="32318650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ctrTitle"/>
          </p:nvPr>
        </p:nvSpPr>
        <p:spPr>
          <a:xfrm>
            <a:off x="3563888" y="1772816"/>
            <a:ext cx="5356275" cy="841375"/>
          </a:xfrm>
        </p:spPr>
        <p:txBody>
          <a:bodyPr/>
          <a:lstStyle/>
          <a:p>
            <a:pPr algn="r"/>
            <a:r>
              <a:rPr lang="en-US" sz="4000" dirty="0"/>
              <a:t>College Football </a:t>
            </a:r>
            <a:br>
              <a:rPr lang="en-US" sz="4000" dirty="0"/>
            </a:br>
            <a:r>
              <a:rPr lang="en-US" sz="4000" dirty="0"/>
              <a:t>Bowl $eason</a:t>
            </a:r>
            <a:endParaRPr lang="uk-UA" sz="4000" dirty="0"/>
          </a:p>
        </p:txBody>
      </p:sp>
      <p:sp>
        <p:nvSpPr>
          <p:cNvPr id="280579" name="Rectangle 3"/>
          <p:cNvSpPr>
            <a:spLocks noGrp="1" noChangeArrowheads="1"/>
          </p:cNvSpPr>
          <p:nvPr>
            <p:ph type="subTitle" idx="1"/>
          </p:nvPr>
        </p:nvSpPr>
        <p:spPr>
          <a:xfrm>
            <a:off x="2620963" y="3181350"/>
            <a:ext cx="6286500" cy="536575"/>
          </a:xfrm>
        </p:spPr>
        <p:txBody>
          <a:bodyPr/>
          <a:lstStyle/>
          <a:p>
            <a:pPr algn="r"/>
            <a:r>
              <a:rPr lang="en-US" sz="2800" dirty="0">
                <a:latin typeface="Verdana" pitchFamily="34" charset="0"/>
              </a:rPr>
              <a:t>SOURCES</a:t>
            </a:r>
            <a:endParaRPr lang="uk-UA" sz="2800" dirty="0">
              <a:latin typeface="Verdana" pitchFamily="34" charset="0"/>
            </a:endParaRPr>
          </a:p>
        </p:txBody>
      </p:sp>
      <p:pic>
        <p:nvPicPr>
          <p:cNvPr id="4" name="Picture 3"/>
          <p:cNvPicPr>
            <a:picLocks noChangeAspect="1"/>
          </p:cNvPicPr>
          <p:nvPr/>
        </p:nvPicPr>
        <p:blipFill>
          <a:blip r:embed="rId3"/>
          <a:stretch>
            <a:fillRect/>
          </a:stretch>
        </p:blipFill>
        <p:spPr>
          <a:xfrm>
            <a:off x="4355976" y="4569296"/>
            <a:ext cx="4594896" cy="2288704"/>
          </a:xfrm>
          <a:prstGeom prst="rect">
            <a:avLst/>
          </a:prstGeom>
        </p:spPr>
      </p:pic>
      <p:pic>
        <p:nvPicPr>
          <p:cNvPr id="5" name="Picture 4"/>
          <p:cNvPicPr>
            <a:picLocks noChangeAspect="1"/>
          </p:cNvPicPr>
          <p:nvPr/>
        </p:nvPicPr>
        <p:blipFill>
          <a:blip r:embed="rId4"/>
          <a:stretch>
            <a:fillRect/>
          </a:stretch>
        </p:blipFill>
        <p:spPr>
          <a:xfrm>
            <a:off x="1403648" y="415866"/>
            <a:ext cx="2808312" cy="1390114"/>
          </a:xfrm>
          <a:prstGeom prst="rect">
            <a:avLst/>
          </a:prstGeom>
        </p:spPr>
      </p:pic>
    </p:spTree>
    <p:extLst>
      <p:ext uri="{BB962C8B-B14F-4D97-AF65-F5344CB8AC3E}">
        <p14:creationId xmlns:p14="http://schemas.microsoft.com/office/powerpoint/2010/main" val="2568961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348880"/>
            <a:ext cx="8640960" cy="1200329"/>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Compare that to 1968, when there were 11 bowls, or even 1984, when there were 18</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1968-1984</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996031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348880"/>
            <a:ext cx="8640960" cy="1754327"/>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In the late 1990s the bowl field began expanding rapidly, reaching 20 games in 1997, 25 in 2000 and 32 in 2006</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1997-2006</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2174895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68660" y="2175135"/>
            <a:ext cx="8282880" cy="3046988"/>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rPr>
              <a:t>Of the games, ESPN (and its affiliates including ABC and ESPN2) hold the broadcast rights to all but three of them (Barstool Sports holds the rights to the Arizona Bowl, Fox has the rights to the Holiday Bowl and the Tony the Tiger Sun Bowl aired on CBS) </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1077218"/>
          </a:xfrm>
          <a:prstGeom prst="rect">
            <a:avLst/>
          </a:prstGeom>
          <a:noFill/>
          <a:ln w="9525">
            <a:noFill/>
            <a:miter lim="800000"/>
            <a:headEnd/>
            <a:tailEnd/>
          </a:ln>
          <a:effectLst/>
        </p:spPr>
        <p:txBody>
          <a:bodyPr wrap="square">
            <a:spAutoFit/>
          </a:bodyPr>
          <a:lstStyle/>
          <a:p>
            <a:pPr algn="ctr"/>
            <a:r>
              <a:rPr lang="en-US" altLang="ko-KR" sz="9600" b="1" baseline="-25000" dirty="0">
                <a:solidFill>
                  <a:srgbClr val="080808"/>
                </a:solidFill>
                <a:ea typeface="굴림" charset="-127"/>
              </a:rPr>
              <a:t>3</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45740" y="1889745"/>
            <a:ext cx="8252520" cy="3539430"/>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rPr>
              <a:t>Industry experts estimate title sponsors for the “New Year’s Six” bowl games (Capital One, Allstate, Goodyear, Northwestern Mutual, Chick-fil-A, PlayStation) typically pay around $35 million each for their title sponsorships in a package that includes advertising spots throughout the college football regular season)</a:t>
            </a:r>
          </a:p>
        </p:txBody>
      </p:sp>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$35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Rectangle 5"/>
          <p:cNvSpPr/>
          <p:nvPr/>
        </p:nvSpPr>
        <p:spPr>
          <a:xfrm>
            <a:off x="827584" y="6657945"/>
            <a:ext cx="8534400" cy="400110"/>
          </a:xfrm>
          <a:prstGeom prst="rect">
            <a:avLst/>
          </a:prstGeom>
        </p:spPr>
        <p:txBody>
          <a:bodyPr wrap="square">
            <a:spAutoFit/>
          </a:bodyPr>
          <a:lstStyle/>
          <a:p>
            <a:r>
              <a:rPr lang="en-US" sz="1000" dirty="0"/>
              <a:t>Source:  http://</a:t>
            </a:r>
            <a:r>
              <a:rPr lang="en-US" sz="1000" dirty="0" err="1"/>
              <a:t>www.miamiherald.com</a:t>
            </a:r>
            <a:r>
              <a:rPr lang="en-US" sz="1000" dirty="0"/>
              <a:t>/news/business/biz-</a:t>
            </a:r>
            <a:r>
              <a:rPr lang="en-US" sz="1000" dirty="0" err="1"/>
              <a:t>monday</a:t>
            </a:r>
            <a:r>
              <a:rPr lang="en-US" sz="1000" dirty="0"/>
              <a:t>/article52690925.html#storylink=</a:t>
            </a:r>
            <a:r>
              <a:rPr lang="en-US" sz="1000" dirty="0" err="1"/>
              <a:t>cpy</a:t>
            </a:r>
            <a:endParaRPr lang="en-US" sz="1000" dirty="0"/>
          </a:p>
          <a:p>
            <a:endParaRPr lang="en-US" sz="1000" dirty="0"/>
          </a:p>
        </p:txBody>
      </p:sp>
      <p:pic>
        <p:nvPicPr>
          <p:cNvPr id="1026" name="Picture 2" descr="https://220fzh2tz1sq2pu40a44wqcw-wpengine.netdna-ssl.com/wp-content/uploads/NY6-ASB-logo.jpg">
            <a:extLst>
              <a:ext uri="{FF2B5EF4-FFF2-40B4-BE49-F238E27FC236}">
                <a16:creationId xmlns:a16="http://schemas.microsoft.com/office/drawing/2014/main" id="{6E9692D0-C426-4EF4-8126-2BA2BA737FC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5715000"/>
            <a:ext cx="200025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683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67544" y="2204864"/>
            <a:ext cx="8280920" cy="2862322"/>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College bowl game season is a big event for the Central Florida's sports industry, bringing in $80 million in economic impact (according to a story published in the </a:t>
            </a:r>
            <a:r>
              <a:rPr lang="en-US" sz="3600" i="1" dirty="0">
                <a:latin typeface="Calibri" pitchFamily="34" charset="0"/>
              </a:rPr>
              <a:t>Orlando Business Journal</a:t>
            </a:r>
            <a:r>
              <a:rPr lang="en-US" sz="3600" dirty="0">
                <a:latin typeface="Calibri" pitchFamily="34" charset="0"/>
              </a:rPr>
              <a:t>)</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$80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348880"/>
            <a:ext cx="8640960" cy="2308324"/>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ESPN has a lot at stake with ratings for the College Football Playoff</a:t>
            </a:r>
            <a:r>
              <a:rPr lang="mr-IN" sz="3600" dirty="0">
                <a:latin typeface="Calibri" pitchFamily="34" charset="0"/>
              </a:rPr>
              <a:t>…</a:t>
            </a:r>
            <a:r>
              <a:rPr lang="en-US" sz="3600" dirty="0">
                <a:latin typeface="Calibri" pitchFamily="34" charset="0"/>
              </a:rPr>
              <a:t>the network invested $5.64 billion in a 12-year deal to televise the 4-team playoff in 2012</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$5.6 billion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182091"/>
            <a:ext cx="8640960" cy="2862322"/>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Each conference gets $6 million for every football team it sends to a playoff semifinal game. They also get an additional $4 million for participation in one of the other non-playoff New Year's Six bowl games.</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$6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1087860372"/>
      </p:ext>
    </p:extLst>
  </p:cSld>
  <p:clrMapOvr>
    <a:masterClrMapping/>
  </p:clrMapOvr>
</p:sld>
</file>

<file path=ppt/theme/theme1.xml><?xml version="1.0" encoding="utf-8"?>
<a:theme xmlns:a="http://schemas.openxmlformats.org/drawingml/2006/main" name="template">
  <a:themeElements>
    <a:clrScheme name="">
      <a:dk1>
        <a:srgbClr val="4D4D4D"/>
      </a:dk1>
      <a:lt1>
        <a:srgbClr val="FFFFFF"/>
      </a:lt1>
      <a:dk2>
        <a:srgbClr val="4D4D4D"/>
      </a:dk2>
      <a:lt2>
        <a:srgbClr val="5C4A1A"/>
      </a:lt2>
      <a:accent1>
        <a:srgbClr val="C9C18D"/>
      </a:accent1>
      <a:accent2>
        <a:srgbClr val="A38028"/>
      </a:accent2>
      <a:accent3>
        <a:srgbClr val="FFFFFF"/>
      </a:accent3>
      <a:accent4>
        <a:srgbClr val="404040"/>
      </a:accent4>
      <a:accent5>
        <a:srgbClr val="E1DDC5"/>
      </a:accent5>
      <a:accent6>
        <a:srgbClr val="937323"/>
      </a:accent6>
      <a:hlink>
        <a:srgbClr val="8D4E27"/>
      </a:hlink>
      <a:folHlink>
        <a:srgbClr val="DDDDDD"/>
      </a:folHlink>
    </a:clrScheme>
    <a:fontScheme name="templat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4D4D4D"/>
        </a:dk1>
        <a:lt1>
          <a:srgbClr val="FFFFFF"/>
        </a:lt1>
        <a:dk2>
          <a:srgbClr val="4D4D4D"/>
        </a:dk2>
        <a:lt2>
          <a:srgbClr val="11163C"/>
        </a:lt2>
        <a:accent1>
          <a:srgbClr val="212B53"/>
        </a:accent1>
        <a:accent2>
          <a:srgbClr val="364481"/>
        </a:accent2>
        <a:accent3>
          <a:srgbClr val="FFFFFF"/>
        </a:accent3>
        <a:accent4>
          <a:srgbClr val="404040"/>
        </a:accent4>
        <a:accent5>
          <a:srgbClr val="ABACB3"/>
        </a:accent5>
        <a:accent6>
          <a:srgbClr val="303D74"/>
        </a:accent6>
        <a:hlink>
          <a:srgbClr val="3E4985"/>
        </a:hlink>
        <a:folHlink>
          <a:srgbClr val="DDDDDD"/>
        </a:folHlink>
      </a:clrScheme>
      <a:clrMap bg1="lt1" tx1="dk1" bg2="lt2" tx2="dk2" accent1="accent1" accent2="accent2" accent3="accent3" accent4="accent4" accent5="accent5" accent6="accent6" hlink="hlink" folHlink="folHlink"/>
    </a:extraClrScheme>
    <a:extraClrScheme>
      <a:clrScheme name="template 2">
        <a:dk1>
          <a:srgbClr val="4D4D4D"/>
        </a:dk1>
        <a:lt1>
          <a:srgbClr val="FFFFFF"/>
        </a:lt1>
        <a:dk2>
          <a:srgbClr val="4D4D4D"/>
        </a:dk2>
        <a:lt2>
          <a:srgbClr val="0D254C"/>
        </a:lt2>
        <a:accent1>
          <a:srgbClr val="1F3F6F"/>
        </a:accent1>
        <a:accent2>
          <a:srgbClr val="3C68A2"/>
        </a:accent2>
        <a:accent3>
          <a:srgbClr val="FFFFFF"/>
        </a:accent3>
        <a:accent4>
          <a:srgbClr val="404040"/>
        </a:accent4>
        <a:accent5>
          <a:srgbClr val="ABAFBB"/>
        </a:accent5>
        <a:accent6>
          <a:srgbClr val="355E92"/>
        </a:accent6>
        <a:hlink>
          <a:srgbClr val="285290"/>
        </a:hlink>
        <a:folHlink>
          <a:srgbClr val="DDDDDD"/>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FFFFFF"/>
        </a:lt1>
        <a:dk2>
          <a:srgbClr val="4D4D4D"/>
        </a:dk2>
        <a:lt2>
          <a:srgbClr val="363B45"/>
        </a:lt2>
        <a:accent1>
          <a:srgbClr val="A99D9B"/>
        </a:accent1>
        <a:accent2>
          <a:srgbClr val="565A66"/>
        </a:accent2>
        <a:accent3>
          <a:srgbClr val="FFFFFF"/>
        </a:accent3>
        <a:accent4>
          <a:srgbClr val="404040"/>
        </a:accent4>
        <a:accent5>
          <a:srgbClr val="D1CCCB"/>
        </a:accent5>
        <a:accent6>
          <a:srgbClr val="4D515C"/>
        </a:accent6>
        <a:hlink>
          <a:srgbClr val="927154"/>
        </a:hlink>
        <a:folHlink>
          <a:srgbClr val="DDDDDD"/>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4D4D4D"/>
        </a:dk2>
        <a:lt2>
          <a:srgbClr val="40494F"/>
        </a:lt2>
        <a:accent1>
          <a:srgbClr val="6D7D8A"/>
        </a:accent1>
        <a:accent2>
          <a:srgbClr val="A7A7A7"/>
        </a:accent2>
        <a:accent3>
          <a:srgbClr val="FFFFFF"/>
        </a:accent3>
        <a:accent4>
          <a:srgbClr val="404040"/>
        </a:accent4>
        <a:accent5>
          <a:srgbClr val="BABFC4"/>
        </a:accent5>
        <a:accent6>
          <a:srgbClr val="979797"/>
        </a:accent6>
        <a:hlink>
          <a:srgbClr val="828282"/>
        </a:hlink>
        <a:folHlink>
          <a:srgbClr val="DDDDDD"/>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4D4D4D"/>
        </a:dk2>
        <a:lt2>
          <a:srgbClr val="454D52"/>
        </a:lt2>
        <a:accent1>
          <a:srgbClr val="7D8B97"/>
        </a:accent1>
        <a:accent2>
          <a:srgbClr val="CBCBCB"/>
        </a:accent2>
        <a:accent3>
          <a:srgbClr val="FFFFFF"/>
        </a:accent3>
        <a:accent4>
          <a:srgbClr val="404040"/>
        </a:accent4>
        <a:accent5>
          <a:srgbClr val="BFC4C9"/>
        </a:accent5>
        <a:accent6>
          <a:srgbClr val="B8B8B8"/>
        </a:accent6>
        <a:hlink>
          <a:srgbClr val="515869"/>
        </a:hlink>
        <a:folHlink>
          <a:srgbClr val="DDDDDD"/>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4D4D4D"/>
        </a:dk2>
        <a:lt2>
          <a:srgbClr val="393939"/>
        </a:lt2>
        <a:accent1>
          <a:srgbClr val="858585"/>
        </a:accent1>
        <a:accent2>
          <a:srgbClr val="939393"/>
        </a:accent2>
        <a:accent3>
          <a:srgbClr val="FFFFFF"/>
        </a:accent3>
        <a:accent4>
          <a:srgbClr val="404040"/>
        </a:accent4>
        <a:accent5>
          <a:srgbClr val="C2C2C2"/>
        </a:accent5>
        <a:accent6>
          <a:srgbClr val="858585"/>
        </a:accent6>
        <a:hlink>
          <a:srgbClr val="696969"/>
        </a:hlink>
        <a:folHlink>
          <a:srgbClr val="DDDDDD"/>
        </a:folHlink>
      </a:clrScheme>
      <a:clrMap bg1="lt1" tx1="dk1" bg2="lt2" tx2="dk2" accent1="accent1" accent2="accent2" accent3="accent3" accent4="accent4" accent5="accent5" accent6="accent6" hlink="hlink" folHlink="folHlink"/>
    </a:extraClrScheme>
    <a:extraClrScheme>
      <a:clrScheme name="template 7">
        <a:dk1>
          <a:srgbClr val="4D4D4D"/>
        </a:dk1>
        <a:lt1>
          <a:srgbClr val="FFFFFF"/>
        </a:lt1>
        <a:dk2>
          <a:srgbClr val="4D4D4D"/>
        </a:dk2>
        <a:lt2>
          <a:srgbClr val="4F5054"/>
        </a:lt2>
        <a:accent1>
          <a:srgbClr val="7E7F8E"/>
        </a:accent1>
        <a:accent2>
          <a:srgbClr val="C0C1C5"/>
        </a:accent2>
        <a:accent3>
          <a:srgbClr val="FFFFFF"/>
        </a:accent3>
        <a:accent4>
          <a:srgbClr val="404040"/>
        </a:accent4>
        <a:accent5>
          <a:srgbClr val="C0C0C6"/>
        </a:accent5>
        <a:accent6>
          <a:srgbClr val="AEAFB2"/>
        </a:accent6>
        <a:hlink>
          <a:srgbClr val="ACAFB7"/>
        </a:hlink>
        <a:folHlink>
          <a:srgbClr val="DDDDDD"/>
        </a:folHlink>
      </a:clrScheme>
      <a:clrMap bg1="lt1" tx1="dk1" bg2="lt2" tx2="dk2" accent1="accent1" accent2="accent2" accent3="accent3" accent4="accent4" accent5="accent5" accent6="accent6" hlink="hlink" folHlink="folHlink"/>
    </a:extraClrScheme>
    <a:extraClrScheme>
      <a:clrScheme name="template 8">
        <a:dk1>
          <a:srgbClr val="4D4D4D"/>
        </a:dk1>
        <a:lt1>
          <a:srgbClr val="FFFFFF"/>
        </a:lt1>
        <a:dk2>
          <a:srgbClr val="4D4D4D"/>
        </a:dk2>
        <a:lt2>
          <a:srgbClr val="85978F"/>
        </a:lt2>
        <a:accent1>
          <a:srgbClr val="9DA499"/>
        </a:accent1>
        <a:accent2>
          <a:srgbClr val="A5B9BA"/>
        </a:accent2>
        <a:accent3>
          <a:srgbClr val="FFFFFF"/>
        </a:accent3>
        <a:accent4>
          <a:srgbClr val="404040"/>
        </a:accent4>
        <a:accent5>
          <a:srgbClr val="CCCFCA"/>
        </a:accent5>
        <a:accent6>
          <a:srgbClr val="95A7A8"/>
        </a:accent6>
        <a:hlink>
          <a:srgbClr val="C6CCC6"/>
        </a:hlink>
        <a:folHlink>
          <a:srgbClr val="DDDDDD"/>
        </a:folHlink>
      </a:clrScheme>
      <a:clrMap bg1="lt1" tx1="dk1" bg2="lt2" tx2="dk2" accent1="accent1" accent2="accent2" accent3="accent3" accent4="accent4" accent5="accent5" accent6="accent6" hlink="hlink" folHlink="folHlink"/>
    </a:extraClrScheme>
    <a:extraClrScheme>
      <a:clrScheme name="template 9">
        <a:dk1>
          <a:srgbClr val="4D4D4D"/>
        </a:dk1>
        <a:lt1>
          <a:srgbClr val="FFFFFF"/>
        </a:lt1>
        <a:dk2>
          <a:srgbClr val="4D4D4D"/>
        </a:dk2>
        <a:lt2>
          <a:srgbClr val="484847"/>
        </a:lt2>
        <a:accent1>
          <a:srgbClr val="7C7C74"/>
        </a:accent1>
        <a:accent2>
          <a:srgbClr val="AFB2AA"/>
        </a:accent2>
        <a:accent3>
          <a:srgbClr val="FFFFFF"/>
        </a:accent3>
        <a:accent4>
          <a:srgbClr val="404040"/>
        </a:accent4>
        <a:accent5>
          <a:srgbClr val="BFBFBC"/>
        </a:accent5>
        <a:accent6>
          <a:srgbClr val="9EA19A"/>
        </a:accent6>
        <a:hlink>
          <a:srgbClr val="D4D2C6"/>
        </a:hlink>
        <a:folHlink>
          <a:srgbClr val="DDDDDD"/>
        </a:folHlink>
      </a:clrScheme>
      <a:clrMap bg1="lt1" tx1="dk1" bg2="lt2" tx2="dk2" accent1="accent1" accent2="accent2" accent3="accent3" accent4="accent4" accent5="accent5" accent6="accent6" hlink="hlink" folHlink="folHlink"/>
    </a:extraClrScheme>
    <a:extraClrScheme>
      <a:clrScheme name="template 10">
        <a:dk1>
          <a:srgbClr val="4D4D4D"/>
        </a:dk1>
        <a:lt1>
          <a:srgbClr val="FFFFFF"/>
        </a:lt1>
        <a:dk2>
          <a:srgbClr val="4D4D4D"/>
        </a:dk2>
        <a:lt2>
          <a:srgbClr val="18191C"/>
        </a:lt2>
        <a:accent1>
          <a:srgbClr val="1F2229"/>
        </a:accent1>
        <a:accent2>
          <a:srgbClr val="3B4A61"/>
        </a:accent2>
        <a:accent3>
          <a:srgbClr val="FFFFFF"/>
        </a:accent3>
        <a:accent4>
          <a:srgbClr val="404040"/>
        </a:accent4>
        <a:accent5>
          <a:srgbClr val="ABABAC"/>
        </a:accent5>
        <a:accent6>
          <a:srgbClr val="354257"/>
        </a:accent6>
        <a:hlink>
          <a:srgbClr val="718CAC"/>
        </a:hlink>
        <a:folHlink>
          <a:srgbClr val="DDDDDD"/>
        </a:folHlink>
      </a:clrScheme>
      <a:clrMap bg1="lt1" tx1="dk1" bg2="lt2" tx2="dk2" accent1="accent1" accent2="accent2" accent3="accent3" accent4="accent4" accent5="accent5" accent6="accent6" hlink="hlink" folHlink="folHlink"/>
    </a:extraClrScheme>
    <a:extraClrScheme>
      <a:clrScheme name="template 11">
        <a:dk1>
          <a:srgbClr val="4D4D4D"/>
        </a:dk1>
        <a:lt1>
          <a:srgbClr val="FFFFFF"/>
        </a:lt1>
        <a:dk2>
          <a:srgbClr val="4D4D4D"/>
        </a:dk2>
        <a:lt2>
          <a:srgbClr val="303030"/>
        </a:lt2>
        <a:accent1>
          <a:srgbClr val="C6714B"/>
        </a:accent1>
        <a:accent2>
          <a:srgbClr val="7FC3C3"/>
        </a:accent2>
        <a:accent3>
          <a:srgbClr val="FFFFFF"/>
        </a:accent3>
        <a:accent4>
          <a:srgbClr val="404040"/>
        </a:accent4>
        <a:accent5>
          <a:srgbClr val="DFBBB1"/>
        </a:accent5>
        <a:accent6>
          <a:srgbClr val="72B0B0"/>
        </a:accent6>
        <a:hlink>
          <a:srgbClr val="5D5D5D"/>
        </a:hlink>
        <a:folHlink>
          <a:srgbClr val="DDDDDD"/>
        </a:folHlink>
      </a:clrScheme>
      <a:clrMap bg1="lt1" tx1="dk1" bg2="lt2" tx2="dk2" accent1="accent1" accent2="accent2" accent3="accent3" accent4="accent4" accent5="accent5" accent6="accent6" hlink="hlink" folHlink="folHlink"/>
    </a:extraClrScheme>
    <a:extraClrScheme>
      <a:clrScheme name="template 12">
        <a:dk1>
          <a:srgbClr val="4D4D4D"/>
        </a:dk1>
        <a:lt1>
          <a:srgbClr val="FFFFFF"/>
        </a:lt1>
        <a:dk2>
          <a:srgbClr val="4D4D4D"/>
        </a:dk2>
        <a:lt2>
          <a:srgbClr val="292929"/>
        </a:lt2>
        <a:accent1>
          <a:srgbClr val="4D4D4D"/>
        </a:accent1>
        <a:accent2>
          <a:srgbClr val="808080"/>
        </a:accent2>
        <a:accent3>
          <a:srgbClr val="FFFFFF"/>
        </a:accent3>
        <a:accent4>
          <a:srgbClr val="404040"/>
        </a:accent4>
        <a:accent5>
          <a:srgbClr val="B2B2B2"/>
        </a:accent5>
        <a:accent6>
          <a:srgbClr val="737373"/>
        </a:accent6>
        <a:hlink>
          <a:srgbClr val="969696"/>
        </a:hlink>
        <a:folHlink>
          <a:srgbClr val="DDDDDD"/>
        </a:folHlink>
      </a:clrScheme>
      <a:clrMap bg1="lt1" tx1="dk1" bg2="lt2" tx2="dk2" accent1="accent1" accent2="accent2" accent3="accent3" accent4="accent4" accent5="accent5" accent6="accent6" hlink="hlink" folHlink="folHlink"/>
    </a:extraClrScheme>
    <a:extraClrScheme>
      <a:clrScheme name="template 13">
        <a:dk1>
          <a:srgbClr val="4D4D4D"/>
        </a:dk1>
        <a:lt1>
          <a:srgbClr val="FFFFFF"/>
        </a:lt1>
        <a:dk2>
          <a:srgbClr val="4D4D4D"/>
        </a:dk2>
        <a:lt2>
          <a:srgbClr val="18191C"/>
        </a:lt2>
        <a:accent1>
          <a:srgbClr val="7F95BE"/>
        </a:accent1>
        <a:accent2>
          <a:srgbClr val="3B4A61"/>
        </a:accent2>
        <a:accent3>
          <a:srgbClr val="FFFFFF"/>
        </a:accent3>
        <a:accent4>
          <a:srgbClr val="404040"/>
        </a:accent4>
        <a:accent5>
          <a:srgbClr val="C0C8DB"/>
        </a:accent5>
        <a:accent6>
          <a:srgbClr val="354257"/>
        </a:accent6>
        <a:hlink>
          <a:srgbClr val="EBE600"/>
        </a:hlink>
        <a:folHlink>
          <a:srgbClr val="DDDDDD"/>
        </a:folHlink>
      </a:clrScheme>
      <a:clrMap bg1="lt1" tx1="dk1" bg2="lt2" tx2="dk2" accent1="accent1" accent2="accent2" accent3="accent3" accent4="accent4" accent5="accent5" accent6="accent6" hlink="hlink" folHlink="folHlink"/>
    </a:extraClrScheme>
    <a:extraClrScheme>
      <a:clrScheme name="template 14">
        <a:dk1>
          <a:srgbClr val="4D4D4D"/>
        </a:dk1>
        <a:lt1>
          <a:srgbClr val="FFFFFF"/>
        </a:lt1>
        <a:dk2>
          <a:srgbClr val="4D4D4D"/>
        </a:dk2>
        <a:lt2>
          <a:srgbClr val="1E1266"/>
        </a:lt2>
        <a:accent1>
          <a:srgbClr val="7645DC"/>
        </a:accent1>
        <a:accent2>
          <a:srgbClr val="A25792"/>
        </a:accent2>
        <a:accent3>
          <a:srgbClr val="FFFFFF"/>
        </a:accent3>
        <a:accent4>
          <a:srgbClr val="404040"/>
        </a:accent4>
        <a:accent5>
          <a:srgbClr val="BDB0EB"/>
        </a:accent5>
        <a:accent6>
          <a:srgbClr val="924E84"/>
        </a:accent6>
        <a:hlink>
          <a:srgbClr val="A45A67"/>
        </a:hlink>
        <a:folHlink>
          <a:srgbClr val="DDDDDD"/>
        </a:folHlink>
      </a:clrScheme>
      <a:clrMap bg1="lt1" tx1="dk1" bg2="lt2" tx2="dk2" accent1="accent1" accent2="accent2" accent3="accent3" accent4="accent4" accent5="accent5" accent6="accent6" hlink="hlink" folHlink="folHlink"/>
    </a:extraClrScheme>
    <a:extraClrScheme>
      <a:clrScheme name="template 15">
        <a:dk1>
          <a:srgbClr val="4D4D4D"/>
        </a:dk1>
        <a:lt1>
          <a:srgbClr val="FFFFFF"/>
        </a:lt1>
        <a:dk2>
          <a:srgbClr val="4D4D4D"/>
        </a:dk2>
        <a:lt2>
          <a:srgbClr val="0D254C"/>
        </a:lt2>
        <a:accent1>
          <a:srgbClr val="1F3F6F"/>
        </a:accent1>
        <a:accent2>
          <a:srgbClr val="3366FF"/>
        </a:accent2>
        <a:accent3>
          <a:srgbClr val="FFFFFF"/>
        </a:accent3>
        <a:accent4>
          <a:srgbClr val="404040"/>
        </a:accent4>
        <a:accent5>
          <a:srgbClr val="ABAFBB"/>
        </a:accent5>
        <a:accent6>
          <a:srgbClr val="2D5CE7"/>
        </a:accent6>
        <a:hlink>
          <a:srgbClr val="EDA3FF"/>
        </a:hlink>
        <a:folHlink>
          <a:srgbClr val="DDDDDD"/>
        </a:folHlink>
      </a:clrScheme>
      <a:clrMap bg1="lt1" tx1="dk1" bg2="lt2" tx2="dk2" accent1="accent1" accent2="accent2" accent3="accent3" accent4="accent4" accent5="accent5" accent6="accent6" hlink="hlink" folHlink="folHlink"/>
    </a:extraClrScheme>
    <a:extraClrScheme>
      <a:clrScheme name="template 16">
        <a:dk1>
          <a:srgbClr val="4D4D4D"/>
        </a:dk1>
        <a:lt1>
          <a:srgbClr val="FFFFFF"/>
        </a:lt1>
        <a:dk2>
          <a:srgbClr val="4D4D4D"/>
        </a:dk2>
        <a:lt2>
          <a:srgbClr val="0D254C"/>
        </a:lt2>
        <a:accent1>
          <a:srgbClr val="C5CBE6"/>
        </a:accent1>
        <a:accent2>
          <a:srgbClr val="384590"/>
        </a:accent2>
        <a:accent3>
          <a:srgbClr val="FFFFFF"/>
        </a:accent3>
        <a:accent4>
          <a:srgbClr val="404040"/>
        </a:accent4>
        <a:accent5>
          <a:srgbClr val="DFE2F0"/>
        </a:accent5>
        <a:accent6>
          <a:srgbClr val="323E82"/>
        </a:accent6>
        <a:hlink>
          <a:srgbClr val="7A8BCA"/>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CFB1617BTN</Template>
  <TotalTime>15399</TotalTime>
  <Words>1370</Words>
  <Application>Microsoft Macintosh PowerPoint</Application>
  <PresentationFormat>On-screen Show (4:3)</PresentationFormat>
  <Paragraphs>124</Paragraphs>
  <Slides>29</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굴림</vt:lpstr>
      <vt:lpstr>Arial</vt:lpstr>
      <vt:lpstr>Calibri</vt:lpstr>
      <vt:lpstr>Red Hat Text</vt:lpstr>
      <vt:lpstr>Verdana</vt:lpstr>
      <vt:lpstr>Zilla Slab</vt:lpstr>
      <vt:lpstr>template</vt:lpstr>
      <vt:lpstr>College Football  Bowl $eason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College Football  Bowl $eason</vt:lpstr>
      <vt:lpstr>PowerPoint Presentation</vt:lpstr>
      <vt:lpstr>PowerPoint Presentation</vt:lpstr>
      <vt:lpstr>PowerPoint Presentation</vt:lpstr>
      <vt:lpstr>PowerPoint Presentation</vt:lpstr>
      <vt:lpstr>PowerPoint Presentation</vt:lpstr>
      <vt:lpstr>College Football  Bowl $eason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Football  Bowl $eason</dc:title>
  <dc:creator>Chris Lindauer</dc:creator>
  <cp:lastModifiedBy>Chris Lindauer</cp:lastModifiedBy>
  <cp:revision>99</cp:revision>
  <dcterms:created xsi:type="dcterms:W3CDTF">2017-01-05T03:10:14Z</dcterms:created>
  <dcterms:modified xsi:type="dcterms:W3CDTF">2024-01-09T05:30:38Z</dcterms:modified>
</cp:coreProperties>
</file>