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Lst>
  <p:sldSz cy="10287000" cx="18288000"/>
  <p:notesSz cx="6858000" cy="9144000"/>
  <p:embeddedFontLst>
    <p:embeddedFont>
      <p:font typeface="Quicksand"/>
      <p:bold r:id="rId31"/>
    </p:embeddedFont>
    <p:embeddedFont>
      <p:font typeface="Archivo Black"/>
      <p:regular r:id="rId32"/>
    </p:embeddedFont>
    <p:embeddedFont>
      <p:font typeface="Quicksand Medium"/>
      <p:regular r:id="rId33"/>
      <p:bold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35" roundtripDataSignature="AMtx7mgWwon9t3p+/Fmx24SL7LoTGoANn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Quicksand-bold.fntdata"/><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QuicksandMedium-regular.fntdata"/><Relationship Id="rId10" Type="http://schemas.openxmlformats.org/officeDocument/2006/relationships/slide" Target="slides/slide5.xml"/><Relationship Id="rId32" Type="http://schemas.openxmlformats.org/officeDocument/2006/relationships/font" Target="fonts/ArchivoBlack-regular.fntdata"/><Relationship Id="rId13" Type="http://schemas.openxmlformats.org/officeDocument/2006/relationships/slide" Target="slides/slide8.xml"/><Relationship Id="rId35" Type="http://customschemas.google.com/relationships/presentationmetadata" Target="metadata"/><Relationship Id="rId12" Type="http://schemas.openxmlformats.org/officeDocument/2006/relationships/slide" Target="slides/slide7.xml"/><Relationship Id="rId34" Type="http://schemas.openxmlformats.org/officeDocument/2006/relationships/font" Target="fonts/QuicksandMedium-bold.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3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36"/>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3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3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3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37"/>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37"/>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3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3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3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8"/>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8"/>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2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2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29"/>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2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2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2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30"/>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30"/>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3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3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3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3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31"/>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31"/>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3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3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3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3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32"/>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32"/>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32"/>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32"/>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3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3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3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3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3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3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3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34"/>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34"/>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34"/>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3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3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3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35"/>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35"/>
          <p:cNvSpPr/>
          <p:nvPr>
            <p:ph idx="2" type="pic"/>
          </p:nvPr>
        </p:nvSpPr>
        <p:spPr>
          <a:xfrm>
            <a:off x="1792288" y="612775"/>
            <a:ext cx="5486400" cy="4114800"/>
          </a:xfrm>
          <a:prstGeom prst="rect">
            <a:avLst/>
          </a:prstGeom>
          <a:noFill/>
          <a:ln>
            <a:noFill/>
          </a:ln>
        </p:spPr>
      </p:sp>
      <p:sp>
        <p:nvSpPr>
          <p:cNvPr id="64" name="Google Shape;64;p35"/>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3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3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3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26"/>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2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2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2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4.png"/><Relationship Id="rId11" Type="http://schemas.openxmlformats.org/officeDocument/2006/relationships/image" Target="../media/image9.png"/><Relationship Id="rId10" Type="http://schemas.openxmlformats.org/officeDocument/2006/relationships/image" Target="../media/image7.png"/><Relationship Id="rId9" Type="http://schemas.openxmlformats.org/officeDocument/2006/relationships/image" Target="../media/image8.png"/><Relationship Id="rId5" Type="http://schemas.openxmlformats.org/officeDocument/2006/relationships/image" Target="../media/image6.png"/><Relationship Id="rId6" Type="http://schemas.openxmlformats.org/officeDocument/2006/relationships/image" Target="../media/image3.png"/><Relationship Id="rId7" Type="http://schemas.openxmlformats.org/officeDocument/2006/relationships/image" Target="../media/image2.png"/><Relationship Id="rId8"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4.png"/><Relationship Id="rId4" Type="http://schemas.openxmlformats.org/officeDocument/2006/relationships/image" Target="../media/image9.png"/><Relationship Id="rId5" Type="http://schemas.openxmlformats.org/officeDocument/2006/relationships/image" Target="../media/image37.jpg"/><Relationship Id="rId6" Type="http://schemas.openxmlformats.org/officeDocument/2006/relationships/image" Target="../media/image3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7.png"/><Relationship Id="rId4" Type="http://schemas.openxmlformats.org/officeDocument/2006/relationships/image" Target="../media/image3.png"/><Relationship Id="rId5"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1.png"/><Relationship Id="rId4" Type="http://schemas.openxmlformats.org/officeDocument/2006/relationships/image" Target="../media/image23.png"/><Relationship Id="rId5"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9.png"/><Relationship Id="rId4" Type="http://schemas.openxmlformats.org/officeDocument/2006/relationships/image" Target="../media/image43.png"/><Relationship Id="rId5" Type="http://schemas.openxmlformats.org/officeDocument/2006/relationships/image" Target="../media/image4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9.png"/><Relationship Id="rId4" Type="http://schemas.openxmlformats.org/officeDocument/2006/relationships/image" Target="../media/image63.png"/><Relationship Id="rId5" Type="http://schemas.openxmlformats.org/officeDocument/2006/relationships/image" Target="../media/image53.png"/><Relationship Id="rId6"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5.png"/><Relationship Id="rId4" Type="http://schemas.openxmlformats.org/officeDocument/2006/relationships/image" Target="../media/image9.png"/><Relationship Id="rId5" Type="http://schemas.openxmlformats.org/officeDocument/2006/relationships/image" Target="../media/image46.png"/><Relationship Id="rId6" Type="http://schemas.openxmlformats.org/officeDocument/2006/relationships/image" Target="../media/image5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9.png"/><Relationship Id="rId4" Type="http://schemas.openxmlformats.org/officeDocument/2006/relationships/image" Target="../media/image54.png"/><Relationship Id="rId5"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9.png"/><Relationship Id="rId4" Type="http://schemas.openxmlformats.org/officeDocument/2006/relationships/image" Target="../media/image56.png"/><Relationship Id="rId5" Type="http://schemas.openxmlformats.org/officeDocument/2006/relationships/image" Target="../media/image5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9.png"/><Relationship Id="rId4" Type="http://schemas.openxmlformats.org/officeDocument/2006/relationships/image" Target="../media/image57.png"/><Relationship Id="rId5" Type="http://schemas.openxmlformats.org/officeDocument/2006/relationships/image" Target="../media/image22.png"/><Relationship Id="rId6" Type="http://schemas.openxmlformats.org/officeDocument/2006/relationships/image" Target="../media/image64.png"/><Relationship Id="rId7" Type="http://schemas.openxmlformats.org/officeDocument/2006/relationships/image" Target="../media/image62.png"/><Relationship Id="rId8" Type="http://schemas.openxmlformats.org/officeDocument/2006/relationships/image" Target="../media/image5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9.png"/><Relationship Id="rId4" Type="http://schemas.openxmlformats.org/officeDocument/2006/relationships/image" Target="../media/image55.png"/><Relationship Id="rId5" Type="http://schemas.openxmlformats.org/officeDocument/2006/relationships/image" Target="../media/image58.png"/><Relationship Id="rId6" Type="http://schemas.openxmlformats.org/officeDocument/2006/relationships/image" Target="../media/image6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0.png"/><Relationship Id="rId4" Type="http://schemas.openxmlformats.org/officeDocument/2006/relationships/image" Target="../media/image13.png"/><Relationship Id="rId5" Type="http://schemas.openxmlformats.org/officeDocument/2006/relationships/image" Target="../media/image12.png"/><Relationship Id="rId6" Type="http://schemas.openxmlformats.org/officeDocument/2006/relationships/image" Target="../media/image7.png"/><Relationship Id="rId7" Type="http://schemas.openxmlformats.org/officeDocument/2006/relationships/image" Target="../media/image14.png"/><Relationship Id="rId8"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48.png"/><Relationship Id="rId4" Type="http://schemas.openxmlformats.org/officeDocument/2006/relationships/image" Target="../media/image9.png"/><Relationship Id="rId5" Type="http://schemas.openxmlformats.org/officeDocument/2006/relationships/image" Target="../media/image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48.png"/><Relationship Id="rId4" Type="http://schemas.openxmlformats.org/officeDocument/2006/relationships/image" Target="../media/image9.png"/><Relationship Id="rId5" Type="http://schemas.openxmlformats.org/officeDocument/2006/relationships/image" Target="../media/image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48.png"/><Relationship Id="rId4" Type="http://schemas.openxmlformats.org/officeDocument/2006/relationships/image" Target="../media/image9.png"/><Relationship Id="rId5" Type="http://schemas.openxmlformats.org/officeDocument/2006/relationships/image" Target="../media/image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48.png"/><Relationship Id="rId4" Type="http://schemas.openxmlformats.org/officeDocument/2006/relationships/image" Target="../media/image9.png"/><Relationship Id="rId11" Type="http://schemas.openxmlformats.org/officeDocument/2006/relationships/image" Target="../media/image71.png"/><Relationship Id="rId10" Type="http://schemas.openxmlformats.org/officeDocument/2006/relationships/image" Target="../media/image69.png"/><Relationship Id="rId12" Type="http://schemas.openxmlformats.org/officeDocument/2006/relationships/image" Target="../media/image2.png"/><Relationship Id="rId9" Type="http://schemas.openxmlformats.org/officeDocument/2006/relationships/image" Target="../media/image68.png"/><Relationship Id="rId5" Type="http://schemas.openxmlformats.org/officeDocument/2006/relationships/image" Target="../media/image66.png"/><Relationship Id="rId6" Type="http://schemas.openxmlformats.org/officeDocument/2006/relationships/image" Target="../media/image67.png"/><Relationship Id="rId7" Type="http://schemas.openxmlformats.org/officeDocument/2006/relationships/image" Target="../media/image76.png"/><Relationship Id="rId8" Type="http://schemas.openxmlformats.org/officeDocument/2006/relationships/image" Target="../media/image72.png"/></Relationships>
</file>

<file path=ppt/slides/_rels/slide24.xml.rels><?xml version="1.0" encoding="UTF-8" standalone="yes"?><Relationships xmlns="http://schemas.openxmlformats.org/package/2006/relationships"><Relationship Id="rId11" Type="http://schemas.openxmlformats.org/officeDocument/2006/relationships/hyperlink" Target="http://applebees.com/en/specials/date-night-pass" TargetMode="External"/><Relationship Id="rId10" Type="http://schemas.openxmlformats.org/officeDocument/2006/relationships/image" Target="../media/image7.png"/><Relationship Id="rId13" Type="http://schemas.openxmlformats.org/officeDocument/2006/relationships/hyperlink" Target="https://www.prnewswire.com/news-releases/new-hersheys-kisses-milk-chocolates-with-snoopy--friends-foils-inspire-sweet-connections-this-valentines-day-302021145.html" TargetMode="External"/><Relationship Id="rId12" Type="http://schemas.openxmlformats.org/officeDocument/2006/relationships/hyperlink" Target="http://foxbusiness.com/lifestyle/applebees-launches-one-year-weekly-date-night-passes-200" TargetMode="External"/><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png"/><Relationship Id="rId4" Type="http://schemas.openxmlformats.org/officeDocument/2006/relationships/image" Target="../media/image4.png"/><Relationship Id="rId9" Type="http://schemas.openxmlformats.org/officeDocument/2006/relationships/image" Target="../media/image8.png"/><Relationship Id="rId15" Type="http://schemas.openxmlformats.org/officeDocument/2006/relationships/hyperlink" Target="https://news.baskinrobbins.com/news/february-menu-2023" TargetMode="External"/><Relationship Id="rId14" Type="http://schemas.openxmlformats.org/officeDocument/2006/relationships/hyperlink" Target="https://www.brandeating.com/2024/01/hersheys-2024-valentines-day-product-line-up.html" TargetMode="External"/><Relationship Id="rId17" Type="http://schemas.openxmlformats.org/officeDocument/2006/relationships/hyperlink" Target="https://www.foxbusiness.com/lifestyle/barillas-reintroduces-valentines-day-themed-pasta-offers-33k-ring-lucky-customer" TargetMode="External"/><Relationship Id="rId16" Type="http://schemas.openxmlformats.org/officeDocument/2006/relationships/hyperlink" Target="https://www.kxxv.com/barillas-heart-shaped-pasta-is-returning-along-with-a-diamond-ring-giveaway" TargetMode="External"/><Relationship Id="rId5" Type="http://schemas.openxmlformats.org/officeDocument/2006/relationships/image" Target="../media/image6.png"/><Relationship Id="rId6" Type="http://schemas.openxmlformats.org/officeDocument/2006/relationships/image" Target="../media/image3.png"/><Relationship Id="rId18" Type="http://schemas.openxmlformats.org/officeDocument/2006/relationships/hyperlink" Target="https://www.foxbusiness.com/lifestyle/barillas-reintroduces-valentines-day-themed-pasta-offers-33k-ring-lucky-customer" TargetMode="External"/><Relationship Id="rId7" Type="http://schemas.openxmlformats.org/officeDocument/2006/relationships/image" Target="../media/image2.png"/><Relationship Id="rId8" Type="http://schemas.openxmlformats.org/officeDocument/2006/relationships/image" Target="../media/image5.png"/></Relationships>
</file>

<file path=ppt/slides/_rels/slide25.xml.rels><?xml version="1.0" encoding="UTF-8" standalone="yes"?><Relationships xmlns="http://schemas.openxmlformats.org/package/2006/relationships"><Relationship Id="rId11" Type="http://schemas.openxmlformats.org/officeDocument/2006/relationships/hyperlink" Target="https://www.prnewswire.com/news-releases/mars-celebrates-valentines-day-with-mms-offering-personalized-gifts-perfect-for-spreading-love-and-inspiring-sweet-moments-302030882.html" TargetMode="External"/><Relationship Id="rId10" Type="http://schemas.openxmlformats.org/officeDocument/2006/relationships/image" Target="../media/image7.png"/><Relationship Id="rId13" Type="http://schemas.openxmlformats.org/officeDocument/2006/relationships/hyperlink" Target="https://www.convenience.org/Media/Daily/2024/Jan/11/5-Mars-Seasonal-MMs-Flavor-Valentines_CatMan" TargetMode="External"/><Relationship Id="rId12" Type="http://schemas.openxmlformats.org/officeDocument/2006/relationships/hyperlink" Target="https://www.mms.com/en-us/mms-candy-flavors/milk-chocolate-cupids-blend-valentines-day-candy-10oz/ct2222-p.html" TargetMode="External"/><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png"/><Relationship Id="rId4" Type="http://schemas.openxmlformats.org/officeDocument/2006/relationships/image" Target="../media/image4.png"/><Relationship Id="rId9" Type="http://schemas.openxmlformats.org/officeDocument/2006/relationships/image" Target="../media/image8.png"/><Relationship Id="rId15" Type="http://schemas.openxmlformats.org/officeDocument/2006/relationships/hyperlink" Target="https://www.prnewswire.com/news-releases/build-a-bear-celebrates-valentines-day-with-paw-some-selection-of-gifts-stuffed-with-love-302038818.html" TargetMode="External"/><Relationship Id="rId14" Type="http://schemas.openxmlformats.org/officeDocument/2006/relationships/hyperlink" Target="http://prnewswire.com/news-releases/share-the-hardees-love-language-this-valentines-day-heart-shaped-biscuits-are-back-feb-1-14-302040237.html" TargetMode="External"/><Relationship Id="rId5" Type="http://schemas.openxmlformats.org/officeDocument/2006/relationships/image" Target="../media/image6.png"/><Relationship Id="rId6" Type="http://schemas.openxmlformats.org/officeDocument/2006/relationships/image" Target="../media/image3.png"/><Relationship Id="rId7" Type="http://schemas.openxmlformats.org/officeDocument/2006/relationships/image" Target="../media/image2.png"/><Relationship Id="rId8"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png"/><Relationship Id="rId7"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image" Target="../media/image16.png"/><Relationship Id="rId5" Type="http://schemas.openxmlformats.org/officeDocument/2006/relationships/image" Target="../media/image28.png"/><Relationship Id="rId6" Type="http://schemas.openxmlformats.org/officeDocument/2006/relationships/image" Target="../media/image22.png"/><Relationship Id="rId7" Type="http://schemas.openxmlformats.org/officeDocument/2006/relationships/image" Target="../media/image12.png"/><Relationship Id="rId8" Type="http://schemas.openxmlformats.org/officeDocument/2006/relationships/image" Target="../media/image2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32.png"/><Relationship Id="rId6" Type="http://schemas.openxmlformats.org/officeDocument/2006/relationships/image" Target="../media/image24.png"/><Relationship Id="rId7" Type="http://schemas.openxmlformats.org/officeDocument/2006/relationships/image" Target="../media/image4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6.png"/><Relationship Id="rId4" Type="http://schemas.openxmlformats.org/officeDocument/2006/relationships/image" Target="../media/image1.png"/><Relationship Id="rId5" Type="http://schemas.openxmlformats.org/officeDocument/2006/relationships/image" Target="../media/image25.png"/><Relationship Id="rId6"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8.png"/><Relationship Id="rId5" Type="http://schemas.openxmlformats.org/officeDocument/2006/relationships/image" Target="../media/image27.png"/><Relationship Id="rId6" Type="http://schemas.openxmlformats.org/officeDocument/2006/relationships/image" Target="../media/image29.png"/><Relationship Id="rId7" Type="http://schemas.openxmlformats.org/officeDocument/2006/relationships/image" Target="../media/image30.png"/><Relationship Id="rId8" Type="http://schemas.openxmlformats.org/officeDocument/2006/relationships/image" Target="../media/image3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9.png"/><Relationship Id="rId4" Type="http://schemas.openxmlformats.org/officeDocument/2006/relationships/image" Target="../media/image33.png"/><Relationship Id="rId5" Type="http://schemas.openxmlformats.org/officeDocument/2006/relationships/image" Target="../media/image3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png"/><Relationship Id="rId4" Type="http://schemas.openxmlformats.org/officeDocument/2006/relationships/image" Target="../media/image35.png"/><Relationship Id="rId5"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FEA"/>
        </a:solidFill>
      </p:bgPr>
    </p:bg>
    <p:spTree>
      <p:nvGrpSpPr>
        <p:cNvPr id="83" name="Shape 83"/>
        <p:cNvGrpSpPr/>
        <p:nvPr/>
      </p:nvGrpSpPr>
      <p:grpSpPr>
        <a:xfrm>
          <a:off x="0" y="0"/>
          <a:ext cx="0" cy="0"/>
          <a:chOff x="0" y="0"/>
          <a:chExt cx="0" cy="0"/>
        </a:xfrm>
      </p:grpSpPr>
      <p:sp>
        <p:nvSpPr>
          <p:cNvPr id="84" name="Google Shape;84;p1"/>
          <p:cNvSpPr/>
          <p:nvPr/>
        </p:nvSpPr>
        <p:spPr>
          <a:xfrm rot="-828791">
            <a:off x="13091215" y="6612381"/>
            <a:ext cx="5896393" cy="4449096"/>
          </a:xfrm>
          <a:custGeom>
            <a:rect b="b" l="l" r="r" t="t"/>
            <a:pathLst>
              <a:path extrusionOk="0" h="4449096" w="5896393">
                <a:moveTo>
                  <a:pt x="0" y="0"/>
                </a:moveTo>
                <a:lnTo>
                  <a:pt x="5896392" y="0"/>
                </a:lnTo>
                <a:lnTo>
                  <a:pt x="5896392" y="4449096"/>
                </a:lnTo>
                <a:lnTo>
                  <a:pt x="0" y="4449096"/>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5" name="Google Shape;85;p1"/>
          <p:cNvSpPr/>
          <p:nvPr/>
        </p:nvSpPr>
        <p:spPr>
          <a:xfrm rot="1733933">
            <a:off x="2131352" y="7509912"/>
            <a:ext cx="3813139" cy="4900061"/>
          </a:xfrm>
          <a:custGeom>
            <a:rect b="b" l="l" r="r" t="t"/>
            <a:pathLst>
              <a:path extrusionOk="0" h="4900061" w="3813139">
                <a:moveTo>
                  <a:pt x="0" y="0"/>
                </a:moveTo>
                <a:lnTo>
                  <a:pt x="3813139" y="0"/>
                </a:lnTo>
                <a:lnTo>
                  <a:pt x="3813139" y="4900061"/>
                </a:lnTo>
                <a:lnTo>
                  <a:pt x="0" y="4900061"/>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6" name="Google Shape;86;p1"/>
          <p:cNvSpPr/>
          <p:nvPr/>
        </p:nvSpPr>
        <p:spPr>
          <a:xfrm rot="-2014385">
            <a:off x="-1708759" y="-371207"/>
            <a:ext cx="4922414" cy="4465972"/>
          </a:xfrm>
          <a:custGeom>
            <a:rect b="b" l="l" r="r" t="t"/>
            <a:pathLst>
              <a:path extrusionOk="0" h="4465972" w="4922414">
                <a:moveTo>
                  <a:pt x="0" y="0"/>
                </a:moveTo>
                <a:lnTo>
                  <a:pt x="4922415" y="0"/>
                </a:lnTo>
                <a:lnTo>
                  <a:pt x="4922415" y="4465972"/>
                </a:lnTo>
                <a:lnTo>
                  <a:pt x="0" y="4465972"/>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7" name="Google Shape;87;p1"/>
          <p:cNvSpPr/>
          <p:nvPr/>
        </p:nvSpPr>
        <p:spPr>
          <a:xfrm rot="1225740">
            <a:off x="14762158" y="-856748"/>
            <a:ext cx="5115350" cy="4817729"/>
          </a:xfrm>
          <a:custGeom>
            <a:rect b="b" l="l" r="r" t="t"/>
            <a:pathLst>
              <a:path extrusionOk="0" h="4817729" w="5115350">
                <a:moveTo>
                  <a:pt x="0" y="0"/>
                </a:moveTo>
                <a:lnTo>
                  <a:pt x="5115350" y="0"/>
                </a:lnTo>
                <a:lnTo>
                  <a:pt x="5115350" y="4817729"/>
                </a:lnTo>
                <a:lnTo>
                  <a:pt x="0" y="4817729"/>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8" name="Google Shape;88;p1"/>
          <p:cNvSpPr/>
          <p:nvPr/>
        </p:nvSpPr>
        <p:spPr>
          <a:xfrm rot="1161586">
            <a:off x="3475036" y="-2548192"/>
            <a:ext cx="3495464" cy="4272234"/>
          </a:xfrm>
          <a:custGeom>
            <a:rect b="b" l="l" r="r" t="t"/>
            <a:pathLst>
              <a:path extrusionOk="0" h="4272234" w="3495464">
                <a:moveTo>
                  <a:pt x="0" y="0"/>
                </a:moveTo>
                <a:lnTo>
                  <a:pt x="3495464" y="0"/>
                </a:lnTo>
                <a:lnTo>
                  <a:pt x="3495464" y="4272234"/>
                </a:lnTo>
                <a:lnTo>
                  <a:pt x="0" y="4272234"/>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9" name="Google Shape;89;p1"/>
          <p:cNvSpPr/>
          <p:nvPr/>
        </p:nvSpPr>
        <p:spPr>
          <a:xfrm rot="-560808">
            <a:off x="9941624" y="7617323"/>
            <a:ext cx="3739369" cy="5246563"/>
          </a:xfrm>
          <a:custGeom>
            <a:rect b="b" l="l" r="r" t="t"/>
            <a:pathLst>
              <a:path extrusionOk="0" h="5246563" w="3739369">
                <a:moveTo>
                  <a:pt x="0" y="0"/>
                </a:moveTo>
                <a:lnTo>
                  <a:pt x="3739369" y="0"/>
                </a:lnTo>
                <a:lnTo>
                  <a:pt x="3739369" y="5246564"/>
                </a:lnTo>
                <a:lnTo>
                  <a:pt x="0" y="5246564"/>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0" name="Google Shape;90;p1"/>
          <p:cNvSpPr/>
          <p:nvPr/>
        </p:nvSpPr>
        <p:spPr>
          <a:xfrm rot="-9637963">
            <a:off x="10695784" y="-2657569"/>
            <a:ext cx="4441995" cy="4490988"/>
          </a:xfrm>
          <a:custGeom>
            <a:rect b="b" l="l" r="r" t="t"/>
            <a:pathLst>
              <a:path extrusionOk="0" h="4490988" w="4441995">
                <a:moveTo>
                  <a:pt x="0" y="0"/>
                </a:moveTo>
                <a:lnTo>
                  <a:pt x="4441995" y="0"/>
                </a:lnTo>
                <a:lnTo>
                  <a:pt x="4441995" y="4490988"/>
                </a:lnTo>
                <a:lnTo>
                  <a:pt x="0" y="4490988"/>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1" name="Google Shape;91;p1"/>
          <p:cNvSpPr/>
          <p:nvPr/>
        </p:nvSpPr>
        <p:spPr>
          <a:xfrm rot="2700000">
            <a:off x="-2537223" y="5479987"/>
            <a:ext cx="5074446" cy="4290214"/>
          </a:xfrm>
          <a:custGeom>
            <a:rect b="b" l="l" r="r" t="t"/>
            <a:pathLst>
              <a:path extrusionOk="0" h="4290214" w="5074446">
                <a:moveTo>
                  <a:pt x="0" y="0"/>
                </a:moveTo>
                <a:lnTo>
                  <a:pt x="5074446" y="0"/>
                </a:lnTo>
                <a:lnTo>
                  <a:pt x="5074446" y="4290214"/>
                </a:lnTo>
                <a:lnTo>
                  <a:pt x="0" y="4290214"/>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2" name="Google Shape;92;p1"/>
          <p:cNvSpPr txBox="1"/>
          <p:nvPr/>
        </p:nvSpPr>
        <p:spPr>
          <a:xfrm>
            <a:off x="2531247" y="5623616"/>
            <a:ext cx="13225500" cy="1385400"/>
          </a:xfrm>
          <a:prstGeom prst="rect">
            <a:avLst/>
          </a:prstGeom>
          <a:noFill/>
          <a:ln>
            <a:noFill/>
          </a:ln>
        </p:spPr>
        <p:txBody>
          <a:bodyPr anchorCtr="0" anchor="t" bIns="0" lIns="0" spcFirstLastPara="1" rIns="0" wrap="square" tIns="0">
            <a:spAutoFit/>
          </a:bodyPr>
          <a:lstStyle/>
          <a:p>
            <a:pPr indent="0" lvl="0" marL="0" marR="0" rtl="0" algn="ctr">
              <a:lnSpc>
                <a:spcPct val="172988"/>
              </a:lnSpc>
              <a:spcBef>
                <a:spcPts val="0"/>
              </a:spcBef>
              <a:spcAft>
                <a:spcPts val="0"/>
              </a:spcAft>
              <a:buNone/>
            </a:pPr>
            <a:r>
              <a:rPr lang="en-US" sz="9000">
                <a:solidFill>
                  <a:srgbClr val="FE4F68"/>
                </a:solidFill>
                <a:latin typeface="Archivo Black"/>
                <a:ea typeface="Archivo Black"/>
                <a:cs typeface="Archivo Black"/>
                <a:sym typeface="Archivo Black"/>
              </a:rPr>
              <a:t>VALENTINE’S DAY</a:t>
            </a:r>
            <a:endParaRPr/>
          </a:p>
        </p:txBody>
      </p:sp>
      <p:sp>
        <p:nvSpPr>
          <p:cNvPr id="93" name="Google Shape;93;p1"/>
          <p:cNvSpPr txBox="1"/>
          <p:nvPr/>
        </p:nvSpPr>
        <p:spPr>
          <a:xfrm>
            <a:off x="2531247" y="1896067"/>
            <a:ext cx="13225507" cy="1533535"/>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lang="en-US" sz="8999">
                <a:solidFill>
                  <a:srgbClr val="FE3E45"/>
                </a:solidFill>
                <a:latin typeface="Archivo Black"/>
                <a:ea typeface="Archivo Black"/>
                <a:cs typeface="Archivo Black"/>
                <a:sym typeface="Archivo Black"/>
              </a:rPr>
              <a:t>BRANDS</a:t>
            </a:r>
            <a:endParaRPr/>
          </a:p>
        </p:txBody>
      </p:sp>
      <p:grpSp>
        <p:nvGrpSpPr>
          <p:cNvPr id="94" name="Google Shape;94;p1"/>
          <p:cNvGrpSpPr/>
          <p:nvPr/>
        </p:nvGrpSpPr>
        <p:grpSpPr>
          <a:xfrm>
            <a:off x="7925389" y="3470817"/>
            <a:ext cx="2367402" cy="1992534"/>
            <a:chOff x="-124350" y="-30899"/>
            <a:chExt cx="3156537" cy="2656712"/>
          </a:xfrm>
        </p:grpSpPr>
        <p:grpSp>
          <p:nvGrpSpPr>
            <p:cNvPr id="95" name="Google Shape;95;p1"/>
            <p:cNvGrpSpPr/>
            <p:nvPr/>
          </p:nvGrpSpPr>
          <p:grpSpPr>
            <a:xfrm>
              <a:off x="-124350" y="-30899"/>
              <a:ext cx="3156537" cy="2656712"/>
              <a:chOff x="-33680" y="-8369"/>
              <a:chExt cx="854946" cy="719569"/>
            </a:xfrm>
          </p:grpSpPr>
          <p:sp>
            <p:nvSpPr>
              <p:cNvPr id="96" name="Google Shape;96;p1"/>
              <p:cNvSpPr/>
              <p:nvPr/>
            </p:nvSpPr>
            <p:spPr>
              <a:xfrm>
                <a:off x="-33680" y="-8369"/>
                <a:ext cx="854946" cy="719569"/>
              </a:xfrm>
              <a:custGeom>
                <a:rect b="b" l="l" r="r" t="t"/>
                <a:pathLst>
                  <a:path extrusionOk="0" h="719569" w="854946">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FF3131"/>
              </a:solidFill>
              <a:ln cap="sq" cmpd="sng" w="3810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7" name="Google Shape;97;p1"/>
              <p:cNvSpPr txBox="1"/>
              <p:nvPr/>
            </p:nvSpPr>
            <p:spPr>
              <a:xfrm>
                <a:off x="76200" y="12700"/>
                <a:ext cx="660400" cy="571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98" name="Google Shape;98;p1"/>
            <p:cNvSpPr/>
            <p:nvPr/>
          </p:nvSpPr>
          <p:spPr>
            <a:xfrm>
              <a:off x="532897" y="572452"/>
              <a:ext cx="1935135" cy="1257838"/>
            </a:xfrm>
            <a:custGeom>
              <a:rect b="b" l="l" r="r" t="t"/>
              <a:pathLst>
                <a:path extrusionOk="0" h="1257838" w="1935135">
                  <a:moveTo>
                    <a:pt x="0" y="0"/>
                  </a:moveTo>
                  <a:lnTo>
                    <a:pt x="1935135" y="0"/>
                  </a:lnTo>
                  <a:lnTo>
                    <a:pt x="1935135" y="1257838"/>
                  </a:lnTo>
                  <a:lnTo>
                    <a:pt x="0" y="1257838"/>
                  </a:lnTo>
                  <a:lnTo>
                    <a:pt x="0" y="0"/>
                  </a:lnTo>
                  <a:close/>
                </a:path>
              </a:pathLst>
            </a:custGeom>
            <a:blipFill rotWithShape="1">
              <a:blip r:embed="rId11">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FEA"/>
        </a:solidFill>
      </p:bgPr>
    </p:bg>
    <p:spTree>
      <p:nvGrpSpPr>
        <p:cNvPr id="250" name="Shape 250"/>
        <p:cNvGrpSpPr/>
        <p:nvPr/>
      </p:nvGrpSpPr>
      <p:grpSpPr>
        <a:xfrm>
          <a:off x="0" y="0"/>
          <a:ext cx="0" cy="0"/>
          <a:chOff x="0" y="0"/>
          <a:chExt cx="0" cy="0"/>
        </a:xfrm>
      </p:grpSpPr>
      <p:grpSp>
        <p:nvGrpSpPr>
          <p:cNvPr id="251" name="Google Shape;251;p10"/>
          <p:cNvGrpSpPr/>
          <p:nvPr/>
        </p:nvGrpSpPr>
        <p:grpSpPr>
          <a:xfrm>
            <a:off x="0" y="831035"/>
            <a:ext cx="18288000" cy="8480269"/>
            <a:chOff x="0" y="-38100"/>
            <a:chExt cx="4816593" cy="2233486"/>
          </a:xfrm>
        </p:grpSpPr>
        <p:sp>
          <p:nvSpPr>
            <p:cNvPr id="252" name="Google Shape;252;p10"/>
            <p:cNvSpPr/>
            <p:nvPr/>
          </p:nvSpPr>
          <p:spPr>
            <a:xfrm>
              <a:off x="0" y="0"/>
              <a:ext cx="4816592" cy="2195386"/>
            </a:xfrm>
            <a:custGeom>
              <a:rect b="b" l="l" r="r" t="t"/>
              <a:pathLst>
                <a:path extrusionOk="0" h="2195386" w="4816592">
                  <a:moveTo>
                    <a:pt x="0" y="0"/>
                  </a:moveTo>
                  <a:lnTo>
                    <a:pt x="4816592" y="0"/>
                  </a:lnTo>
                  <a:lnTo>
                    <a:pt x="4816592" y="2195386"/>
                  </a:lnTo>
                  <a:lnTo>
                    <a:pt x="0" y="2195386"/>
                  </a:lnTo>
                  <a:close/>
                </a:path>
              </a:pathLst>
            </a:custGeom>
            <a:solidFill>
              <a:srgbClr val="FFC0D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3" name="Google Shape;253;p10"/>
            <p:cNvSpPr txBox="1"/>
            <p:nvPr/>
          </p:nvSpPr>
          <p:spPr>
            <a:xfrm>
              <a:off x="0" y="-38100"/>
              <a:ext cx="4816593" cy="223348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54" name="Google Shape;254;p10"/>
          <p:cNvSpPr/>
          <p:nvPr/>
        </p:nvSpPr>
        <p:spPr>
          <a:xfrm rot="-1315039">
            <a:off x="-284575" y="-251296"/>
            <a:ext cx="3194161" cy="2125569"/>
          </a:xfrm>
          <a:custGeom>
            <a:rect b="b" l="l" r="r" t="t"/>
            <a:pathLst>
              <a:path extrusionOk="0" h="2125569" w="3194161">
                <a:moveTo>
                  <a:pt x="0" y="0"/>
                </a:moveTo>
                <a:lnTo>
                  <a:pt x="3194161" y="0"/>
                </a:lnTo>
                <a:lnTo>
                  <a:pt x="3194161" y="2125570"/>
                </a:lnTo>
                <a:lnTo>
                  <a:pt x="0" y="212557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5" name="Google Shape;255;p10"/>
          <p:cNvSpPr txBox="1"/>
          <p:nvPr/>
        </p:nvSpPr>
        <p:spPr>
          <a:xfrm>
            <a:off x="9939634" y="2158957"/>
            <a:ext cx="6837888" cy="127889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7400">
                <a:solidFill>
                  <a:srgbClr val="FE4F68"/>
                </a:solidFill>
                <a:latin typeface="Archivo Black"/>
                <a:ea typeface="Archivo Black"/>
                <a:cs typeface="Archivo Black"/>
                <a:sym typeface="Archivo Black"/>
              </a:rPr>
              <a:t>DUNKIN</a:t>
            </a:r>
            <a:endParaRPr/>
          </a:p>
        </p:txBody>
      </p:sp>
      <p:grpSp>
        <p:nvGrpSpPr>
          <p:cNvPr id="256" name="Google Shape;256;p10"/>
          <p:cNvGrpSpPr/>
          <p:nvPr/>
        </p:nvGrpSpPr>
        <p:grpSpPr>
          <a:xfrm>
            <a:off x="16077604" y="8683020"/>
            <a:ext cx="2367402" cy="1992534"/>
            <a:chOff x="-124350" y="-30899"/>
            <a:chExt cx="3156537" cy="2656712"/>
          </a:xfrm>
        </p:grpSpPr>
        <p:grpSp>
          <p:nvGrpSpPr>
            <p:cNvPr id="257" name="Google Shape;257;p10"/>
            <p:cNvGrpSpPr/>
            <p:nvPr/>
          </p:nvGrpSpPr>
          <p:grpSpPr>
            <a:xfrm>
              <a:off x="-124350" y="-30899"/>
              <a:ext cx="3156537" cy="2656712"/>
              <a:chOff x="-33680" y="-8369"/>
              <a:chExt cx="854946" cy="719569"/>
            </a:xfrm>
          </p:grpSpPr>
          <p:sp>
            <p:nvSpPr>
              <p:cNvPr id="258" name="Google Shape;258;p10"/>
              <p:cNvSpPr/>
              <p:nvPr/>
            </p:nvSpPr>
            <p:spPr>
              <a:xfrm>
                <a:off x="-33680" y="-8369"/>
                <a:ext cx="854946" cy="719569"/>
              </a:xfrm>
              <a:custGeom>
                <a:rect b="b" l="l" r="r" t="t"/>
                <a:pathLst>
                  <a:path extrusionOk="0" h="719569" w="854946">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FD4F6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9" name="Google Shape;259;p10"/>
              <p:cNvSpPr txBox="1"/>
              <p:nvPr/>
            </p:nvSpPr>
            <p:spPr>
              <a:xfrm>
                <a:off x="76200" y="12700"/>
                <a:ext cx="660400" cy="571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60" name="Google Shape;260;p10"/>
            <p:cNvSpPr/>
            <p:nvPr/>
          </p:nvSpPr>
          <p:spPr>
            <a:xfrm>
              <a:off x="532897" y="474248"/>
              <a:ext cx="1935135" cy="1257838"/>
            </a:xfrm>
            <a:custGeom>
              <a:rect b="b" l="l" r="r" t="t"/>
              <a:pathLst>
                <a:path extrusionOk="0" h="1257838" w="1935135">
                  <a:moveTo>
                    <a:pt x="0" y="0"/>
                  </a:moveTo>
                  <a:lnTo>
                    <a:pt x="1935135" y="0"/>
                  </a:lnTo>
                  <a:lnTo>
                    <a:pt x="1935135" y="1257838"/>
                  </a:lnTo>
                  <a:lnTo>
                    <a:pt x="0" y="125783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61" name="Google Shape;261;p10"/>
          <p:cNvSpPr/>
          <p:nvPr/>
        </p:nvSpPr>
        <p:spPr>
          <a:xfrm>
            <a:off x="2904952" y="1294893"/>
            <a:ext cx="5259219" cy="7697214"/>
          </a:xfrm>
          <a:custGeom>
            <a:rect b="b" l="l" r="r" t="t"/>
            <a:pathLst>
              <a:path extrusionOk="0" h="7697214" w="5259219">
                <a:moveTo>
                  <a:pt x="0" y="0"/>
                </a:moveTo>
                <a:lnTo>
                  <a:pt x="5259220" y="0"/>
                </a:lnTo>
                <a:lnTo>
                  <a:pt x="5259220" y="7697214"/>
                </a:lnTo>
                <a:lnTo>
                  <a:pt x="0" y="7697214"/>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2" name="Google Shape;262;p10"/>
          <p:cNvSpPr/>
          <p:nvPr/>
        </p:nvSpPr>
        <p:spPr>
          <a:xfrm>
            <a:off x="0" y="3437847"/>
            <a:ext cx="4379666" cy="3842451"/>
          </a:xfrm>
          <a:custGeom>
            <a:rect b="b" l="l" r="r" t="t"/>
            <a:pathLst>
              <a:path extrusionOk="0" h="3842451" w="4379666">
                <a:moveTo>
                  <a:pt x="0" y="0"/>
                </a:moveTo>
                <a:lnTo>
                  <a:pt x="4379666" y="0"/>
                </a:lnTo>
                <a:lnTo>
                  <a:pt x="4379666" y="3842451"/>
                </a:lnTo>
                <a:lnTo>
                  <a:pt x="0" y="3842451"/>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3" name="Google Shape;263;p10"/>
          <p:cNvSpPr txBox="1"/>
          <p:nvPr/>
        </p:nvSpPr>
        <p:spPr>
          <a:xfrm>
            <a:off x="9144000" y="3717968"/>
            <a:ext cx="8429100" cy="43407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3000">
                <a:solidFill>
                  <a:srgbClr val="242928"/>
                </a:solidFill>
                <a:latin typeface="Quicksand Medium"/>
                <a:ea typeface="Quicksand Medium"/>
                <a:cs typeface="Quicksand Medium"/>
                <a:sym typeface="Quicksand Medium"/>
              </a:rPr>
              <a:t>Starting January 31, 2024 Dunkin will roll out its Valentines menu that includes a redesigned Valentine’s version of their popular Halloween Spider Donut, aptly called the “Love Bug.” </a:t>
            </a:r>
            <a:endParaRPr sz="3000">
              <a:solidFill>
                <a:srgbClr val="242928"/>
              </a:solidFill>
              <a:latin typeface="Quicksand Medium"/>
              <a:ea typeface="Quicksand Medium"/>
              <a:cs typeface="Quicksand Medium"/>
              <a:sym typeface="Quicksand Medium"/>
            </a:endParaRPr>
          </a:p>
          <a:p>
            <a:pPr indent="0" lvl="0" marL="0" marR="0" rtl="0" algn="ctr">
              <a:lnSpc>
                <a:spcPct val="140000"/>
              </a:lnSpc>
              <a:spcBef>
                <a:spcPts val="0"/>
              </a:spcBef>
              <a:spcAft>
                <a:spcPts val="0"/>
              </a:spcAft>
              <a:buNone/>
            </a:pPr>
            <a:r>
              <a:rPr lang="en-US" sz="3000">
                <a:solidFill>
                  <a:srgbClr val="242928"/>
                </a:solidFill>
                <a:latin typeface="Quicksand Medium"/>
                <a:ea typeface="Quicksand Medium"/>
                <a:cs typeface="Quicksand Medium"/>
                <a:sym typeface="Quicksand Medium"/>
              </a:rPr>
              <a:t>Dunkin will also offer a heart-shaped Brownie Batter Donut, and a heart-shaped bavarian cream donut called “Cupid’s Choice.”</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FEA"/>
        </a:solidFill>
      </p:bgPr>
    </p:bg>
    <p:spTree>
      <p:nvGrpSpPr>
        <p:cNvPr id="267" name="Shape 267"/>
        <p:cNvGrpSpPr/>
        <p:nvPr/>
      </p:nvGrpSpPr>
      <p:grpSpPr>
        <a:xfrm>
          <a:off x="0" y="0"/>
          <a:ext cx="0" cy="0"/>
          <a:chOff x="0" y="0"/>
          <a:chExt cx="0" cy="0"/>
        </a:xfrm>
      </p:grpSpPr>
      <p:grpSp>
        <p:nvGrpSpPr>
          <p:cNvPr id="268" name="Google Shape;268;p11"/>
          <p:cNvGrpSpPr/>
          <p:nvPr/>
        </p:nvGrpSpPr>
        <p:grpSpPr>
          <a:xfrm>
            <a:off x="0" y="831035"/>
            <a:ext cx="18288000" cy="8480269"/>
            <a:chOff x="0" y="-38100"/>
            <a:chExt cx="4816593" cy="2233486"/>
          </a:xfrm>
        </p:grpSpPr>
        <p:sp>
          <p:nvSpPr>
            <p:cNvPr id="269" name="Google Shape;269;p11"/>
            <p:cNvSpPr/>
            <p:nvPr/>
          </p:nvSpPr>
          <p:spPr>
            <a:xfrm>
              <a:off x="0" y="0"/>
              <a:ext cx="4816592" cy="2195386"/>
            </a:xfrm>
            <a:custGeom>
              <a:rect b="b" l="l" r="r" t="t"/>
              <a:pathLst>
                <a:path extrusionOk="0" h="2195386" w="4816592">
                  <a:moveTo>
                    <a:pt x="0" y="0"/>
                  </a:moveTo>
                  <a:lnTo>
                    <a:pt x="4816592" y="0"/>
                  </a:lnTo>
                  <a:lnTo>
                    <a:pt x="4816592" y="2195386"/>
                  </a:lnTo>
                  <a:lnTo>
                    <a:pt x="0" y="2195386"/>
                  </a:lnTo>
                  <a:close/>
                </a:path>
              </a:pathLst>
            </a:custGeom>
            <a:solidFill>
              <a:srgbClr val="FFC0D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0" name="Google Shape;270;p11"/>
            <p:cNvSpPr txBox="1"/>
            <p:nvPr/>
          </p:nvSpPr>
          <p:spPr>
            <a:xfrm>
              <a:off x="0" y="-38100"/>
              <a:ext cx="4816593" cy="223348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71" name="Google Shape;271;p11"/>
          <p:cNvSpPr/>
          <p:nvPr/>
        </p:nvSpPr>
        <p:spPr>
          <a:xfrm>
            <a:off x="516887" y="1620984"/>
            <a:ext cx="7469831" cy="7045033"/>
          </a:xfrm>
          <a:custGeom>
            <a:rect b="b" l="l" r="r" t="t"/>
            <a:pathLst>
              <a:path extrusionOk="0" h="7045033" w="7469831">
                <a:moveTo>
                  <a:pt x="0" y="0"/>
                </a:moveTo>
                <a:lnTo>
                  <a:pt x="7469831" y="0"/>
                </a:lnTo>
                <a:lnTo>
                  <a:pt x="7469831" y="7045032"/>
                </a:lnTo>
                <a:lnTo>
                  <a:pt x="0" y="704503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2" name="Google Shape;272;p11"/>
          <p:cNvSpPr/>
          <p:nvPr/>
        </p:nvSpPr>
        <p:spPr>
          <a:xfrm>
            <a:off x="6612103" y="7613015"/>
            <a:ext cx="2749229" cy="2589274"/>
          </a:xfrm>
          <a:custGeom>
            <a:rect b="b" l="l" r="r" t="t"/>
            <a:pathLst>
              <a:path extrusionOk="0" h="2589274" w="2749229">
                <a:moveTo>
                  <a:pt x="0" y="0"/>
                </a:moveTo>
                <a:lnTo>
                  <a:pt x="2749230" y="0"/>
                </a:lnTo>
                <a:lnTo>
                  <a:pt x="2749230" y="2589274"/>
                </a:lnTo>
                <a:lnTo>
                  <a:pt x="0" y="258927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273" name="Google Shape;273;p11"/>
          <p:cNvGrpSpPr/>
          <p:nvPr/>
        </p:nvGrpSpPr>
        <p:grpSpPr>
          <a:xfrm>
            <a:off x="16077604" y="8683020"/>
            <a:ext cx="2367402" cy="1992534"/>
            <a:chOff x="-124350" y="-30899"/>
            <a:chExt cx="3156537" cy="2656712"/>
          </a:xfrm>
        </p:grpSpPr>
        <p:grpSp>
          <p:nvGrpSpPr>
            <p:cNvPr id="274" name="Google Shape;274;p11"/>
            <p:cNvGrpSpPr/>
            <p:nvPr/>
          </p:nvGrpSpPr>
          <p:grpSpPr>
            <a:xfrm>
              <a:off x="-124350" y="-30899"/>
              <a:ext cx="3156537" cy="2656712"/>
              <a:chOff x="-33680" y="-8369"/>
              <a:chExt cx="854946" cy="719569"/>
            </a:xfrm>
          </p:grpSpPr>
          <p:sp>
            <p:nvSpPr>
              <p:cNvPr id="275" name="Google Shape;275;p11"/>
              <p:cNvSpPr/>
              <p:nvPr/>
            </p:nvSpPr>
            <p:spPr>
              <a:xfrm>
                <a:off x="-33680" y="-8369"/>
                <a:ext cx="854946" cy="719569"/>
              </a:xfrm>
              <a:custGeom>
                <a:rect b="b" l="l" r="r" t="t"/>
                <a:pathLst>
                  <a:path extrusionOk="0" h="719569" w="854946">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FD4F6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6" name="Google Shape;276;p11"/>
              <p:cNvSpPr txBox="1"/>
              <p:nvPr/>
            </p:nvSpPr>
            <p:spPr>
              <a:xfrm>
                <a:off x="76200" y="12700"/>
                <a:ext cx="660400" cy="571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77" name="Google Shape;277;p11"/>
            <p:cNvSpPr/>
            <p:nvPr/>
          </p:nvSpPr>
          <p:spPr>
            <a:xfrm>
              <a:off x="532897" y="474248"/>
              <a:ext cx="1935135" cy="1257838"/>
            </a:xfrm>
            <a:custGeom>
              <a:rect b="b" l="l" r="r" t="t"/>
              <a:pathLst>
                <a:path extrusionOk="0" h="1257838" w="1935135">
                  <a:moveTo>
                    <a:pt x="0" y="0"/>
                  </a:moveTo>
                  <a:lnTo>
                    <a:pt x="1935135" y="0"/>
                  </a:lnTo>
                  <a:lnTo>
                    <a:pt x="1935135" y="1257838"/>
                  </a:lnTo>
                  <a:lnTo>
                    <a:pt x="0" y="1257838"/>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78" name="Google Shape;278;p11"/>
          <p:cNvSpPr txBox="1"/>
          <p:nvPr/>
        </p:nvSpPr>
        <p:spPr>
          <a:xfrm>
            <a:off x="9144000" y="3952961"/>
            <a:ext cx="8066400" cy="4051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800">
                <a:solidFill>
                  <a:srgbClr val="242928"/>
                </a:solidFill>
                <a:latin typeface="Quicksand Medium"/>
                <a:ea typeface="Quicksand Medium"/>
                <a:cs typeface="Quicksand Medium"/>
                <a:sym typeface="Quicksand Medium"/>
              </a:rPr>
              <a:t>For Valentines Day 2024, Applebee's offered a </a:t>
            </a:r>
            <a:r>
              <a:rPr b="1" lang="en-US" sz="2800">
                <a:solidFill>
                  <a:srgbClr val="FF3131"/>
                </a:solidFill>
                <a:latin typeface="Quicksand"/>
                <a:ea typeface="Quicksand"/>
                <a:cs typeface="Quicksand"/>
                <a:sym typeface="Quicksand"/>
              </a:rPr>
              <a:t>promotion</a:t>
            </a:r>
            <a:r>
              <a:rPr lang="en-US" sz="2800">
                <a:solidFill>
                  <a:srgbClr val="242928"/>
                </a:solidFill>
                <a:latin typeface="Quicksand Medium"/>
                <a:ea typeface="Quicksand Medium"/>
                <a:cs typeface="Quicksand Medium"/>
                <a:sym typeface="Quicksand Medium"/>
              </a:rPr>
              <a:t> wherein they sold a limited number of weekly date night passes that includes up to $30 in food per week for a year (a $1560 value). </a:t>
            </a:r>
            <a:endParaRPr sz="2800">
              <a:solidFill>
                <a:srgbClr val="242928"/>
              </a:solidFill>
              <a:latin typeface="Quicksand Medium"/>
              <a:ea typeface="Quicksand Medium"/>
              <a:cs typeface="Quicksand Medium"/>
              <a:sym typeface="Quicksand Medium"/>
            </a:endParaRPr>
          </a:p>
          <a:p>
            <a:pPr indent="0" lvl="0" marL="0" marR="0" rtl="0" algn="ctr">
              <a:lnSpc>
                <a:spcPct val="140000"/>
              </a:lnSpc>
              <a:spcBef>
                <a:spcPts val="0"/>
              </a:spcBef>
              <a:spcAft>
                <a:spcPts val="0"/>
              </a:spcAft>
              <a:buNone/>
            </a:pPr>
            <a:r>
              <a:rPr lang="en-US" sz="2800">
                <a:solidFill>
                  <a:srgbClr val="242928"/>
                </a:solidFill>
                <a:latin typeface="Quicksand Medium"/>
                <a:ea typeface="Quicksand Medium"/>
                <a:cs typeface="Quicksand Medium"/>
                <a:sym typeface="Quicksand Medium"/>
              </a:rPr>
              <a:t>Applebees sold these passes for only $200. The promotion was extremely popular and sold out within an hour. </a:t>
            </a:r>
            <a:endParaRPr/>
          </a:p>
        </p:txBody>
      </p:sp>
      <p:sp>
        <p:nvSpPr>
          <p:cNvPr id="279" name="Google Shape;279;p11"/>
          <p:cNvSpPr txBox="1"/>
          <p:nvPr/>
        </p:nvSpPr>
        <p:spPr>
          <a:xfrm>
            <a:off x="9316771" y="2242734"/>
            <a:ext cx="7720999" cy="127889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7400">
                <a:solidFill>
                  <a:srgbClr val="FE4F68"/>
                </a:solidFill>
                <a:latin typeface="Archivo Black"/>
                <a:ea typeface="Archivo Black"/>
                <a:cs typeface="Archivo Black"/>
                <a:sym typeface="Archivo Black"/>
              </a:rPr>
              <a:t>APPLEBEE’S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FEA"/>
        </a:solidFill>
      </p:bgPr>
    </p:bg>
    <p:spTree>
      <p:nvGrpSpPr>
        <p:cNvPr id="283" name="Shape 283"/>
        <p:cNvGrpSpPr/>
        <p:nvPr/>
      </p:nvGrpSpPr>
      <p:grpSpPr>
        <a:xfrm>
          <a:off x="0" y="0"/>
          <a:ext cx="0" cy="0"/>
          <a:chOff x="0" y="0"/>
          <a:chExt cx="0" cy="0"/>
        </a:xfrm>
      </p:grpSpPr>
      <p:grpSp>
        <p:nvGrpSpPr>
          <p:cNvPr id="284" name="Google Shape;284;p12"/>
          <p:cNvGrpSpPr/>
          <p:nvPr/>
        </p:nvGrpSpPr>
        <p:grpSpPr>
          <a:xfrm>
            <a:off x="0" y="831035"/>
            <a:ext cx="18288000" cy="8480269"/>
            <a:chOff x="0" y="-38100"/>
            <a:chExt cx="4816593" cy="2233486"/>
          </a:xfrm>
        </p:grpSpPr>
        <p:sp>
          <p:nvSpPr>
            <p:cNvPr id="285" name="Google Shape;285;p12"/>
            <p:cNvSpPr/>
            <p:nvPr/>
          </p:nvSpPr>
          <p:spPr>
            <a:xfrm>
              <a:off x="0" y="0"/>
              <a:ext cx="4816592" cy="2195386"/>
            </a:xfrm>
            <a:custGeom>
              <a:rect b="b" l="l" r="r" t="t"/>
              <a:pathLst>
                <a:path extrusionOk="0" h="2195386" w="4816592">
                  <a:moveTo>
                    <a:pt x="0" y="0"/>
                  </a:moveTo>
                  <a:lnTo>
                    <a:pt x="4816592" y="0"/>
                  </a:lnTo>
                  <a:lnTo>
                    <a:pt x="4816592" y="2195386"/>
                  </a:lnTo>
                  <a:lnTo>
                    <a:pt x="0" y="2195386"/>
                  </a:lnTo>
                  <a:close/>
                </a:path>
              </a:pathLst>
            </a:custGeom>
            <a:solidFill>
              <a:srgbClr val="FFC0D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6" name="Google Shape;286;p12"/>
            <p:cNvSpPr txBox="1"/>
            <p:nvPr/>
          </p:nvSpPr>
          <p:spPr>
            <a:xfrm>
              <a:off x="0" y="-38100"/>
              <a:ext cx="4816593" cy="223348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87" name="Google Shape;287;p12"/>
          <p:cNvSpPr/>
          <p:nvPr/>
        </p:nvSpPr>
        <p:spPr>
          <a:xfrm>
            <a:off x="736614" y="1467270"/>
            <a:ext cx="4117378" cy="7352460"/>
          </a:xfrm>
          <a:custGeom>
            <a:rect b="b" l="l" r="r" t="t"/>
            <a:pathLst>
              <a:path extrusionOk="0" h="7352460" w="4117378">
                <a:moveTo>
                  <a:pt x="0" y="0"/>
                </a:moveTo>
                <a:lnTo>
                  <a:pt x="4117377" y="0"/>
                </a:lnTo>
                <a:lnTo>
                  <a:pt x="4117377" y="7352460"/>
                </a:lnTo>
                <a:lnTo>
                  <a:pt x="0" y="73524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8" name="Google Shape;288;p12"/>
          <p:cNvSpPr/>
          <p:nvPr/>
        </p:nvSpPr>
        <p:spPr>
          <a:xfrm rot="545792">
            <a:off x="4084422" y="7315149"/>
            <a:ext cx="1910101" cy="2673170"/>
          </a:xfrm>
          <a:custGeom>
            <a:rect b="b" l="l" r="r" t="t"/>
            <a:pathLst>
              <a:path extrusionOk="0" h="2673170" w="1910101">
                <a:moveTo>
                  <a:pt x="0" y="0"/>
                </a:moveTo>
                <a:lnTo>
                  <a:pt x="1910101" y="0"/>
                </a:lnTo>
                <a:lnTo>
                  <a:pt x="1910101" y="2673170"/>
                </a:lnTo>
                <a:lnTo>
                  <a:pt x="0" y="267317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9" name="Google Shape;289;p12"/>
          <p:cNvSpPr txBox="1"/>
          <p:nvPr/>
        </p:nvSpPr>
        <p:spPr>
          <a:xfrm>
            <a:off x="6193824" y="3013650"/>
            <a:ext cx="11678700" cy="5258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2800">
                <a:solidFill>
                  <a:srgbClr val="FF3131"/>
                </a:solidFill>
                <a:latin typeface="Quicksand"/>
                <a:ea typeface="Quicksand"/>
                <a:cs typeface="Quicksand"/>
                <a:sym typeface="Quicksand"/>
              </a:rPr>
              <a:t>Why would Applebees sell $1560 worth of food for only $200?</a:t>
            </a:r>
            <a:endParaRPr b="1" sz="2800">
              <a:solidFill>
                <a:srgbClr val="FF3131"/>
              </a:solidFill>
              <a:latin typeface="Quicksand"/>
              <a:ea typeface="Quicksand"/>
              <a:cs typeface="Quicksand"/>
              <a:sym typeface="Quicksand"/>
            </a:endParaRPr>
          </a:p>
          <a:p>
            <a:pPr indent="0" lvl="0" marL="0" marR="0" rtl="0" algn="ctr">
              <a:lnSpc>
                <a:spcPct val="140000"/>
              </a:lnSpc>
              <a:spcBef>
                <a:spcPts val="0"/>
              </a:spcBef>
              <a:spcAft>
                <a:spcPts val="0"/>
              </a:spcAft>
              <a:buNone/>
            </a:pPr>
            <a:r>
              <a:rPr lang="en-US" sz="2800">
                <a:solidFill>
                  <a:srgbClr val="242928"/>
                </a:solidFill>
                <a:latin typeface="Quicksand Medium"/>
                <a:ea typeface="Quicksand Medium"/>
                <a:cs typeface="Quicksand Medium"/>
                <a:sym typeface="Quicksand Medium"/>
              </a:rPr>
              <a:t>This promotion is an example of a</a:t>
            </a:r>
            <a:r>
              <a:rPr b="1" lang="en-US" sz="2800">
                <a:solidFill>
                  <a:srgbClr val="FF3131"/>
                </a:solidFill>
                <a:latin typeface="Quicksand"/>
                <a:ea typeface="Quicksand"/>
                <a:cs typeface="Quicksand"/>
                <a:sym typeface="Quicksand"/>
              </a:rPr>
              <a:t> loss leader</a:t>
            </a:r>
            <a:r>
              <a:rPr lang="en-US" sz="2800">
                <a:solidFill>
                  <a:srgbClr val="242928"/>
                </a:solidFill>
                <a:latin typeface="Quicksand Medium"/>
                <a:ea typeface="Quicksand Medium"/>
                <a:cs typeface="Quicksand Medium"/>
                <a:sym typeface="Quicksand Medium"/>
              </a:rPr>
              <a:t>—a pricing strategy where a product or service is sold below market value to attract customers, who will hopefully purchase more profitable items when using the promotion.</a:t>
            </a:r>
            <a:endParaRPr sz="2800">
              <a:solidFill>
                <a:srgbClr val="242928"/>
              </a:solidFill>
              <a:latin typeface="Quicksand Medium"/>
              <a:ea typeface="Quicksand Medium"/>
              <a:cs typeface="Quicksand Medium"/>
              <a:sym typeface="Quicksand Medium"/>
            </a:endParaRPr>
          </a:p>
          <a:p>
            <a:pPr indent="0" lvl="0" marL="0" marR="0" rtl="0" algn="ctr">
              <a:lnSpc>
                <a:spcPct val="140000"/>
              </a:lnSpc>
              <a:spcBef>
                <a:spcPts val="0"/>
              </a:spcBef>
              <a:spcAft>
                <a:spcPts val="0"/>
              </a:spcAft>
              <a:buNone/>
            </a:pPr>
            <a:r>
              <a:rPr lang="en-US" sz="2800">
                <a:solidFill>
                  <a:srgbClr val="242928"/>
                </a:solidFill>
                <a:latin typeface="Quicksand Medium"/>
                <a:ea typeface="Quicksand Medium"/>
                <a:cs typeface="Quicksand Medium"/>
                <a:sym typeface="Quicksand Medium"/>
              </a:rPr>
              <a:t>In the case of the Applebees promotion, customers using the pass could purchase alcohol (which isn‘t included in the promotion, and is more profitable than food), or they could purchase additional food that exceeds the $30 included with the pass. </a:t>
            </a:r>
            <a:endParaRPr/>
          </a:p>
        </p:txBody>
      </p:sp>
      <p:grpSp>
        <p:nvGrpSpPr>
          <p:cNvPr id="290" name="Google Shape;290;p12"/>
          <p:cNvGrpSpPr/>
          <p:nvPr/>
        </p:nvGrpSpPr>
        <p:grpSpPr>
          <a:xfrm>
            <a:off x="16077604" y="8683020"/>
            <a:ext cx="2367402" cy="1992534"/>
            <a:chOff x="-124350" y="-30899"/>
            <a:chExt cx="3156537" cy="2656712"/>
          </a:xfrm>
        </p:grpSpPr>
        <p:grpSp>
          <p:nvGrpSpPr>
            <p:cNvPr id="291" name="Google Shape;291;p12"/>
            <p:cNvGrpSpPr/>
            <p:nvPr/>
          </p:nvGrpSpPr>
          <p:grpSpPr>
            <a:xfrm>
              <a:off x="-124350" y="-30899"/>
              <a:ext cx="3156537" cy="2656712"/>
              <a:chOff x="-33680" y="-8369"/>
              <a:chExt cx="854946" cy="719569"/>
            </a:xfrm>
          </p:grpSpPr>
          <p:sp>
            <p:nvSpPr>
              <p:cNvPr id="292" name="Google Shape;292;p12"/>
              <p:cNvSpPr/>
              <p:nvPr/>
            </p:nvSpPr>
            <p:spPr>
              <a:xfrm>
                <a:off x="-33680" y="-8369"/>
                <a:ext cx="854946" cy="719569"/>
              </a:xfrm>
              <a:custGeom>
                <a:rect b="b" l="l" r="r" t="t"/>
                <a:pathLst>
                  <a:path extrusionOk="0" h="719569" w="854946">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FD4F6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3" name="Google Shape;293;p12"/>
              <p:cNvSpPr txBox="1"/>
              <p:nvPr/>
            </p:nvSpPr>
            <p:spPr>
              <a:xfrm>
                <a:off x="76200" y="12700"/>
                <a:ext cx="660400" cy="571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94" name="Google Shape;294;p12"/>
            <p:cNvSpPr/>
            <p:nvPr/>
          </p:nvSpPr>
          <p:spPr>
            <a:xfrm>
              <a:off x="532897" y="474248"/>
              <a:ext cx="1935135" cy="1257838"/>
            </a:xfrm>
            <a:custGeom>
              <a:rect b="b" l="l" r="r" t="t"/>
              <a:pathLst>
                <a:path extrusionOk="0" h="1257838" w="1935135">
                  <a:moveTo>
                    <a:pt x="0" y="0"/>
                  </a:moveTo>
                  <a:lnTo>
                    <a:pt x="1935135" y="0"/>
                  </a:lnTo>
                  <a:lnTo>
                    <a:pt x="1935135" y="1257838"/>
                  </a:lnTo>
                  <a:lnTo>
                    <a:pt x="0" y="1257838"/>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95" name="Google Shape;295;p12"/>
          <p:cNvSpPr txBox="1"/>
          <p:nvPr/>
        </p:nvSpPr>
        <p:spPr>
          <a:xfrm>
            <a:off x="8172697" y="1696145"/>
            <a:ext cx="7720999" cy="127889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7400">
                <a:solidFill>
                  <a:srgbClr val="FE4F68"/>
                </a:solidFill>
                <a:latin typeface="Archivo Black"/>
                <a:ea typeface="Archivo Black"/>
                <a:cs typeface="Archivo Black"/>
                <a:sym typeface="Archivo Black"/>
              </a:rPr>
              <a:t>APPLEBEE’S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FEA"/>
        </a:solidFill>
      </p:bgPr>
    </p:bg>
    <p:spTree>
      <p:nvGrpSpPr>
        <p:cNvPr id="299" name="Shape 299"/>
        <p:cNvGrpSpPr/>
        <p:nvPr/>
      </p:nvGrpSpPr>
      <p:grpSpPr>
        <a:xfrm>
          <a:off x="0" y="0"/>
          <a:ext cx="0" cy="0"/>
          <a:chOff x="0" y="0"/>
          <a:chExt cx="0" cy="0"/>
        </a:xfrm>
      </p:grpSpPr>
      <p:grpSp>
        <p:nvGrpSpPr>
          <p:cNvPr id="300" name="Google Shape;300;p13"/>
          <p:cNvGrpSpPr/>
          <p:nvPr/>
        </p:nvGrpSpPr>
        <p:grpSpPr>
          <a:xfrm>
            <a:off x="0" y="831035"/>
            <a:ext cx="18288000" cy="8480269"/>
            <a:chOff x="0" y="-38100"/>
            <a:chExt cx="4816593" cy="2233486"/>
          </a:xfrm>
        </p:grpSpPr>
        <p:sp>
          <p:nvSpPr>
            <p:cNvPr id="301" name="Google Shape;301;p13"/>
            <p:cNvSpPr/>
            <p:nvPr/>
          </p:nvSpPr>
          <p:spPr>
            <a:xfrm>
              <a:off x="0" y="0"/>
              <a:ext cx="4816592" cy="2195386"/>
            </a:xfrm>
            <a:custGeom>
              <a:rect b="b" l="l" r="r" t="t"/>
              <a:pathLst>
                <a:path extrusionOk="0" h="2195386" w="4816592">
                  <a:moveTo>
                    <a:pt x="0" y="0"/>
                  </a:moveTo>
                  <a:lnTo>
                    <a:pt x="4816592" y="0"/>
                  </a:lnTo>
                  <a:lnTo>
                    <a:pt x="4816592" y="2195386"/>
                  </a:lnTo>
                  <a:lnTo>
                    <a:pt x="0" y="2195386"/>
                  </a:lnTo>
                  <a:close/>
                </a:path>
              </a:pathLst>
            </a:custGeom>
            <a:solidFill>
              <a:srgbClr val="FFC0D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2" name="Google Shape;302;p13"/>
            <p:cNvSpPr txBox="1"/>
            <p:nvPr/>
          </p:nvSpPr>
          <p:spPr>
            <a:xfrm>
              <a:off x="0" y="-38100"/>
              <a:ext cx="4816593" cy="223348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03" name="Google Shape;303;p13"/>
          <p:cNvGrpSpPr/>
          <p:nvPr/>
        </p:nvGrpSpPr>
        <p:grpSpPr>
          <a:xfrm>
            <a:off x="16077604" y="8683020"/>
            <a:ext cx="2367402" cy="1992534"/>
            <a:chOff x="-124350" y="-30899"/>
            <a:chExt cx="3156537" cy="2656712"/>
          </a:xfrm>
        </p:grpSpPr>
        <p:grpSp>
          <p:nvGrpSpPr>
            <p:cNvPr id="304" name="Google Shape;304;p13"/>
            <p:cNvGrpSpPr/>
            <p:nvPr/>
          </p:nvGrpSpPr>
          <p:grpSpPr>
            <a:xfrm>
              <a:off x="-124350" y="-30899"/>
              <a:ext cx="3156537" cy="2656712"/>
              <a:chOff x="-33680" y="-8369"/>
              <a:chExt cx="854946" cy="719569"/>
            </a:xfrm>
          </p:grpSpPr>
          <p:sp>
            <p:nvSpPr>
              <p:cNvPr id="305" name="Google Shape;305;p13"/>
              <p:cNvSpPr/>
              <p:nvPr/>
            </p:nvSpPr>
            <p:spPr>
              <a:xfrm>
                <a:off x="-33680" y="-8369"/>
                <a:ext cx="854946" cy="719569"/>
              </a:xfrm>
              <a:custGeom>
                <a:rect b="b" l="l" r="r" t="t"/>
                <a:pathLst>
                  <a:path extrusionOk="0" h="719569" w="854946">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FD4F6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6" name="Google Shape;306;p13"/>
              <p:cNvSpPr txBox="1"/>
              <p:nvPr/>
            </p:nvSpPr>
            <p:spPr>
              <a:xfrm>
                <a:off x="76200" y="12700"/>
                <a:ext cx="660400" cy="571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07" name="Google Shape;307;p13"/>
            <p:cNvSpPr/>
            <p:nvPr/>
          </p:nvSpPr>
          <p:spPr>
            <a:xfrm>
              <a:off x="532897" y="474248"/>
              <a:ext cx="1935135" cy="1257838"/>
            </a:xfrm>
            <a:custGeom>
              <a:rect b="b" l="l" r="r" t="t"/>
              <a:pathLst>
                <a:path extrusionOk="0" h="1257838" w="1935135">
                  <a:moveTo>
                    <a:pt x="0" y="0"/>
                  </a:moveTo>
                  <a:lnTo>
                    <a:pt x="1935135" y="0"/>
                  </a:lnTo>
                  <a:lnTo>
                    <a:pt x="1935135" y="1257838"/>
                  </a:lnTo>
                  <a:lnTo>
                    <a:pt x="0" y="125783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08" name="Google Shape;308;p13"/>
          <p:cNvSpPr/>
          <p:nvPr/>
        </p:nvSpPr>
        <p:spPr>
          <a:xfrm>
            <a:off x="577271" y="1994322"/>
            <a:ext cx="7921873" cy="5994217"/>
          </a:xfrm>
          <a:custGeom>
            <a:rect b="b" l="l" r="r" t="t"/>
            <a:pathLst>
              <a:path extrusionOk="0" h="5994217" w="7921873">
                <a:moveTo>
                  <a:pt x="0" y="0"/>
                </a:moveTo>
                <a:lnTo>
                  <a:pt x="7921873" y="0"/>
                </a:lnTo>
                <a:lnTo>
                  <a:pt x="7921873" y="5994218"/>
                </a:lnTo>
                <a:lnTo>
                  <a:pt x="0" y="599421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9" name="Google Shape;309;p13"/>
          <p:cNvSpPr/>
          <p:nvPr/>
        </p:nvSpPr>
        <p:spPr>
          <a:xfrm rot="-541452">
            <a:off x="-79156" y="8183128"/>
            <a:ext cx="2651078" cy="2152841"/>
          </a:xfrm>
          <a:custGeom>
            <a:rect b="b" l="l" r="r" t="t"/>
            <a:pathLst>
              <a:path extrusionOk="0" h="1817403" w="2168268">
                <a:moveTo>
                  <a:pt x="0" y="0"/>
                </a:moveTo>
                <a:lnTo>
                  <a:pt x="2168268" y="0"/>
                </a:lnTo>
                <a:lnTo>
                  <a:pt x="2168268" y="1817402"/>
                </a:lnTo>
                <a:lnTo>
                  <a:pt x="0" y="1817402"/>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0" name="Google Shape;310;p13"/>
          <p:cNvSpPr txBox="1"/>
          <p:nvPr/>
        </p:nvSpPr>
        <p:spPr>
          <a:xfrm>
            <a:off x="9144000" y="2936558"/>
            <a:ext cx="8453400" cy="1422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lang="en-US" sz="2800">
                <a:solidFill>
                  <a:srgbClr val="242928"/>
                </a:solidFill>
                <a:latin typeface="Quicksand Medium"/>
                <a:ea typeface="Quicksand Medium"/>
                <a:cs typeface="Quicksand Medium"/>
                <a:sym typeface="Quicksand Medium"/>
              </a:rPr>
              <a:t>Hardee's is bringing back their Made from Scratch™ Buttermilk Biscuits in the shape of a heart on all breakfast sandwiches Feb. 1-14.</a:t>
            </a:r>
            <a:endParaRPr/>
          </a:p>
        </p:txBody>
      </p:sp>
      <p:sp>
        <p:nvSpPr>
          <p:cNvPr id="311" name="Google Shape;311;p13"/>
          <p:cNvSpPr txBox="1"/>
          <p:nvPr/>
        </p:nvSpPr>
        <p:spPr>
          <a:xfrm>
            <a:off x="9510153" y="1582721"/>
            <a:ext cx="7720999" cy="127889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7400">
                <a:solidFill>
                  <a:srgbClr val="FE4F68"/>
                </a:solidFill>
                <a:latin typeface="Archivo Black"/>
                <a:ea typeface="Archivo Black"/>
                <a:cs typeface="Archivo Black"/>
                <a:sym typeface="Archivo Black"/>
              </a:rPr>
              <a:t>HARDEE’S</a:t>
            </a:r>
            <a:endParaRPr/>
          </a:p>
        </p:txBody>
      </p:sp>
      <p:grpSp>
        <p:nvGrpSpPr>
          <p:cNvPr id="312" name="Google Shape;312;p13"/>
          <p:cNvGrpSpPr/>
          <p:nvPr/>
        </p:nvGrpSpPr>
        <p:grpSpPr>
          <a:xfrm>
            <a:off x="9308002" y="4510260"/>
            <a:ext cx="8252388" cy="4037121"/>
            <a:chOff x="0" y="-192881"/>
            <a:chExt cx="11003185" cy="5382828"/>
          </a:xfrm>
        </p:grpSpPr>
        <p:grpSp>
          <p:nvGrpSpPr>
            <p:cNvPr id="313" name="Google Shape;313;p13"/>
            <p:cNvGrpSpPr/>
            <p:nvPr/>
          </p:nvGrpSpPr>
          <p:grpSpPr>
            <a:xfrm>
              <a:off x="0" y="-192881"/>
              <a:ext cx="11003185" cy="5382828"/>
              <a:chOff x="0" y="-38100"/>
              <a:chExt cx="2173469" cy="1063275"/>
            </a:xfrm>
          </p:grpSpPr>
          <p:sp>
            <p:nvSpPr>
              <p:cNvPr id="314" name="Google Shape;314;p13"/>
              <p:cNvSpPr/>
              <p:nvPr/>
            </p:nvSpPr>
            <p:spPr>
              <a:xfrm>
                <a:off x="0" y="0"/>
                <a:ext cx="2173468" cy="1025175"/>
              </a:xfrm>
              <a:custGeom>
                <a:rect b="b" l="l" r="r" t="t"/>
                <a:pathLst>
                  <a:path extrusionOk="0" h="1025175" w="2173468">
                    <a:moveTo>
                      <a:pt x="0" y="0"/>
                    </a:moveTo>
                    <a:lnTo>
                      <a:pt x="2173468" y="0"/>
                    </a:lnTo>
                    <a:lnTo>
                      <a:pt x="2173468" y="1025175"/>
                    </a:lnTo>
                    <a:lnTo>
                      <a:pt x="0" y="1025175"/>
                    </a:lnTo>
                    <a:close/>
                  </a:path>
                </a:pathLst>
              </a:custGeom>
              <a:solidFill>
                <a:srgbClr val="FD4F6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5" name="Google Shape;315;p13"/>
              <p:cNvSpPr txBox="1"/>
              <p:nvPr/>
            </p:nvSpPr>
            <p:spPr>
              <a:xfrm>
                <a:off x="0" y="-38100"/>
                <a:ext cx="2173469" cy="106327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16" name="Google Shape;316;p13"/>
            <p:cNvSpPr txBox="1"/>
            <p:nvPr/>
          </p:nvSpPr>
          <p:spPr>
            <a:xfrm>
              <a:off x="604358" y="401055"/>
              <a:ext cx="9624900" cy="4363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1" lang="en-US" sz="2100">
                  <a:solidFill>
                    <a:srgbClr val="FBF3E8"/>
                  </a:solidFill>
                  <a:latin typeface="Georgia"/>
                  <a:ea typeface="Georgia"/>
                  <a:cs typeface="Georgia"/>
                  <a:sym typeface="Georgia"/>
                </a:rPr>
                <a:t>"There's no better articulation of love than our heart-shaped biscuits to celebrate Valentine's Day – a seasonal twist on our iconic breakfast items. We love seeing how this returning favorite brightens our guests' days and encourages them to spread the love with family and friends."</a:t>
              </a:r>
              <a:endParaRPr i="1">
                <a:latin typeface="Georgia"/>
                <a:ea typeface="Georgia"/>
                <a:cs typeface="Georgia"/>
                <a:sym typeface="Georgia"/>
              </a:endParaRPr>
            </a:p>
            <a:p>
              <a:pPr indent="0" lvl="0" marL="0" marR="0" rtl="0" algn="r">
                <a:lnSpc>
                  <a:spcPct val="115000"/>
                </a:lnSpc>
                <a:spcBef>
                  <a:spcPts val="1000"/>
                </a:spcBef>
                <a:spcAft>
                  <a:spcPts val="0"/>
                </a:spcAft>
                <a:buNone/>
              </a:pPr>
              <a:r>
                <a:rPr b="1" lang="en-US" sz="1800">
                  <a:solidFill>
                    <a:srgbClr val="FBF3E8"/>
                  </a:solidFill>
                  <a:latin typeface="Georgia"/>
                  <a:ea typeface="Georgia"/>
                  <a:cs typeface="Georgia"/>
                  <a:sym typeface="Georgia"/>
                </a:rPr>
                <a:t>Regina Schneider</a:t>
              </a:r>
              <a:endParaRPr>
                <a:latin typeface="Georgia"/>
                <a:ea typeface="Georgia"/>
                <a:cs typeface="Georgia"/>
                <a:sym typeface="Georgia"/>
              </a:endParaRPr>
            </a:p>
            <a:p>
              <a:pPr indent="0" lvl="0" marL="0" marR="0" rtl="0" algn="r">
                <a:lnSpc>
                  <a:spcPct val="115000"/>
                </a:lnSpc>
                <a:spcBef>
                  <a:spcPts val="0"/>
                </a:spcBef>
                <a:spcAft>
                  <a:spcPts val="0"/>
                </a:spcAft>
                <a:buNone/>
              </a:pPr>
              <a:r>
                <a:rPr b="1" lang="en-US" sz="1800">
                  <a:solidFill>
                    <a:srgbClr val="FBF3E8"/>
                  </a:solidFill>
                  <a:latin typeface="Georgia"/>
                  <a:ea typeface="Georgia"/>
                  <a:cs typeface="Georgia"/>
                  <a:sym typeface="Georgia"/>
                </a:rPr>
                <a:t>Senior Vice President of Marketing</a:t>
              </a:r>
              <a:endParaRPr>
                <a:latin typeface="Georgia"/>
                <a:ea typeface="Georgia"/>
                <a:cs typeface="Georgia"/>
                <a:sym typeface="Georgia"/>
              </a:endParaRPr>
            </a:p>
            <a:p>
              <a:pPr indent="0" lvl="0" marL="0" marR="0" rtl="0" algn="r">
                <a:lnSpc>
                  <a:spcPct val="115000"/>
                </a:lnSpc>
                <a:spcBef>
                  <a:spcPts val="0"/>
                </a:spcBef>
                <a:spcAft>
                  <a:spcPts val="0"/>
                </a:spcAft>
                <a:buNone/>
              </a:pPr>
              <a:r>
                <a:rPr b="1" lang="en-US" sz="1800">
                  <a:solidFill>
                    <a:srgbClr val="FBF3E8"/>
                  </a:solidFill>
                  <a:latin typeface="Georgia"/>
                  <a:ea typeface="Georgia"/>
                  <a:cs typeface="Georgia"/>
                  <a:sym typeface="Georgia"/>
                </a:rPr>
                <a:t>Hardee's</a:t>
              </a:r>
              <a:endParaRPr>
                <a:latin typeface="Georgia"/>
                <a:ea typeface="Georgia"/>
                <a:cs typeface="Georgia"/>
                <a:sym typeface="Georgia"/>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FEA"/>
        </a:solidFill>
      </p:bgPr>
    </p:bg>
    <p:spTree>
      <p:nvGrpSpPr>
        <p:cNvPr id="320" name="Shape 320"/>
        <p:cNvGrpSpPr/>
        <p:nvPr/>
      </p:nvGrpSpPr>
      <p:grpSpPr>
        <a:xfrm>
          <a:off x="0" y="0"/>
          <a:ext cx="0" cy="0"/>
          <a:chOff x="0" y="0"/>
          <a:chExt cx="0" cy="0"/>
        </a:xfrm>
      </p:grpSpPr>
      <p:grpSp>
        <p:nvGrpSpPr>
          <p:cNvPr id="321" name="Google Shape;321;p14"/>
          <p:cNvGrpSpPr/>
          <p:nvPr/>
        </p:nvGrpSpPr>
        <p:grpSpPr>
          <a:xfrm>
            <a:off x="0" y="831035"/>
            <a:ext cx="18288000" cy="8480269"/>
            <a:chOff x="0" y="-38100"/>
            <a:chExt cx="4816593" cy="2233486"/>
          </a:xfrm>
        </p:grpSpPr>
        <p:sp>
          <p:nvSpPr>
            <p:cNvPr id="322" name="Google Shape;322;p14"/>
            <p:cNvSpPr/>
            <p:nvPr/>
          </p:nvSpPr>
          <p:spPr>
            <a:xfrm>
              <a:off x="0" y="0"/>
              <a:ext cx="4816592" cy="2195386"/>
            </a:xfrm>
            <a:custGeom>
              <a:rect b="b" l="l" r="r" t="t"/>
              <a:pathLst>
                <a:path extrusionOk="0" h="2195386" w="4816592">
                  <a:moveTo>
                    <a:pt x="0" y="0"/>
                  </a:moveTo>
                  <a:lnTo>
                    <a:pt x="4816592" y="0"/>
                  </a:lnTo>
                  <a:lnTo>
                    <a:pt x="4816592" y="2195386"/>
                  </a:lnTo>
                  <a:lnTo>
                    <a:pt x="0" y="2195386"/>
                  </a:lnTo>
                  <a:close/>
                </a:path>
              </a:pathLst>
            </a:custGeom>
            <a:solidFill>
              <a:srgbClr val="FFC0D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3" name="Google Shape;323;p14"/>
            <p:cNvSpPr txBox="1"/>
            <p:nvPr/>
          </p:nvSpPr>
          <p:spPr>
            <a:xfrm>
              <a:off x="0" y="-38100"/>
              <a:ext cx="4816593" cy="223348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24" name="Google Shape;324;p14"/>
          <p:cNvGrpSpPr/>
          <p:nvPr/>
        </p:nvGrpSpPr>
        <p:grpSpPr>
          <a:xfrm>
            <a:off x="16077604" y="8683020"/>
            <a:ext cx="2367402" cy="1992534"/>
            <a:chOff x="-124350" y="-30899"/>
            <a:chExt cx="3156537" cy="2656712"/>
          </a:xfrm>
        </p:grpSpPr>
        <p:grpSp>
          <p:nvGrpSpPr>
            <p:cNvPr id="325" name="Google Shape;325;p14"/>
            <p:cNvGrpSpPr/>
            <p:nvPr/>
          </p:nvGrpSpPr>
          <p:grpSpPr>
            <a:xfrm>
              <a:off x="-124350" y="-30899"/>
              <a:ext cx="3156537" cy="2656712"/>
              <a:chOff x="-33680" y="-8369"/>
              <a:chExt cx="854946" cy="719569"/>
            </a:xfrm>
          </p:grpSpPr>
          <p:sp>
            <p:nvSpPr>
              <p:cNvPr id="326" name="Google Shape;326;p14"/>
              <p:cNvSpPr/>
              <p:nvPr/>
            </p:nvSpPr>
            <p:spPr>
              <a:xfrm>
                <a:off x="-33680" y="-8369"/>
                <a:ext cx="854946" cy="719569"/>
              </a:xfrm>
              <a:custGeom>
                <a:rect b="b" l="l" r="r" t="t"/>
                <a:pathLst>
                  <a:path extrusionOk="0" h="719569" w="854946">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FD4F6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7" name="Google Shape;327;p14"/>
              <p:cNvSpPr txBox="1"/>
              <p:nvPr/>
            </p:nvSpPr>
            <p:spPr>
              <a:xfrm>
                <a:off x="76200" y="12700"/>
                <a:ext cx="660400" cy="571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28" name="Google Shape;328;p14"/>
            <p:cNvSpPr/>
            <p:nvPr/>
          </p:nvSpPr>
          <p:spPr>
            <a:xfrm>
              <a:off x="532897" y="474248"/>
              <a:ext cx="1935135" cy="1257838"/>
            </a:xfrm>
            <a:custGeom>
              <a:rect b="b" l="l" r="r" t="t"/>
              <a:pathLst>
                <a:path extrusionOk="0" h="1257838" w="1935135">
                  <a:moveTo>
                    <a:pt x="0" y="0"/>
                  </a:moveTo>
                  <a:lnTo>
                    <a:pt x="1935135" y="0"/>
                  </a:lnTo>
                  <a:lnTo>
                    <a:pt x="1935135" y="1257838"/>
                  </a:lnTo>
                  <a:lnTo>
                    <a:pt x="0" y="125783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29" name="Google Shape;329;p14"/>
          <p:cNvSpPr/>
          <p:nvPr/>
        </p:nvSpPr>
        <p:spPr>
          <a:xfrm>
            <a:off x="10972800" y="1513982"/>
            <a:ext cx="5573119" cy="3134267"/>
          </a:xfrm>
          <a:custGeom>
            <a:rect b="b" l="l" r="r" t="t"/>
            <a:pathLst>
              <a:path extrusionOk="0" h="3473710" w="6176691">
                <a:moveTo>
                  <a:pt x="0" y="0"/>
                </a:moveTo>
                <a:lnTo>
                  <a:pt x="6176691" y="0"/>
                </a:lnTo>
                <a:lnTo>
                  <a:pt x="6176691" y="3473710"/>
                </a:lnTo>
                <a:lnTo>
                  <a:pt x="0" y="347371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0" name="Google Shape;330;p14"/>
          <p:cNvSpPr txBox="1"/>
          <p:nvPr/>
        </p:nvSpPr>
        <p:spPr>
          <a:xfrm>
            <a:off x="1348053" y="2083416"/>
            <a:ext cx="7476600" cy="1139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7400">
                <a:solidFill>
                  <a:srgbClr val="FE4F68"/>
                </a:solidFill>
                <a:latin typeface="Archivo Black"/>
                <a:ea typeface="Archivo Black"/>
                <a:cs typeface="Archivo Black"/>
                <a:sym typeface="Archivo Black"/>
              </a:rPr>
              <a:t>CHICK-FIL-A</a:t>
            </a:r>
            <a:endParaRPr/>
          </a:p>
        </p:txBody>
      </p:sp>
      <p:sp>
        <p:nvSpPr>
          <p:cNvPr id="331" name="Google Shape;331;p14"/>
          <p:cNvSpPr txBox="1"/>
          <p:nvPr/>
        </p:nvSpPr>
        <p:spPr>
          <a:xfrm>
            <a:off x="1285336" y="3731279"/>
            <a:ext cx="7602000" cy="4051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800">
                <a:solidFill>
                  <a:srgbClr val="242928"/>
                </a:solidFill>
                <a:latin typeface="Quicksand Medium"/>
                <a:ea typeface="Quicksand Medium"/>
                <a:cs typeface="Quicksand Medium"/>
                <a:sym typeface="Quicksand Medium"/>
              </a:rPr>
              <a:t>For Valentine’s Day, Chick-fil-A's will again offer heart-shaped trays for a limited time, filled with select menu items, such as 30-count Chick-fil-A® Nuggets, 10-count Chick-n-Minis®, 6-count Chocolate Chunk Cookies or 12 Chocolate Fudge Brownie halves. </a:t>
            </a:r>
            <a:endParaRPr/>
          </a:p>
        </p:txBody>
      </p:sp>
      <p:sp>
        <p:nvSpPr>
          <p:cNvPr id="332" name="Google Shape;332;p14"/>
          <p:cNvSpPr/>
          <p:nvPr/>
        </p:nvSpPr>
        <p:spPr>
          <a:xfrm>
            <a:off x="10972800" y="4818596"/>
            <a:ext cx="5573119" cy="3715413"/>
          </a:xfrm>
          <a:custGeom>
            <a:rect b="b" l="l" r="r" t="t"/>
            <a:pathLst>
              <a:path extrusionOk="0" h="4117794" w="6176691">
                <a:moveTo>
                  <a:pt x="0" y="0"/>
                </a:moveTo>
                <a:lnTo>
                  <a:pt x="6176691" y="0"/>
                </a:lnTo>
                <a:lnTo>
                  <a:pt x="6176691" y="4117794"/>
                </a:lnTo>
                <a:lnTo>
                  <a:pt x="0" y="4117794"/>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3" name="Google Shape;333;p14"/>
          <p:cNvSpPr/>
          <p:nvPr/>
        </p:nvSpPr>
        <p:spPr>
          <a:xfrm rot="1280101">
            <a:off x="-732110" y="7795196"/>
            <a:ext cx="3100939" cy="2621703"/>
          </a:xfrm>
          <a:custGeom>
            <a:rect b="b" l="l" r="r" t="t"/>
            <a:pathLst>
              <a:path extrusionOk="0" h="2621703" w="3100939">
                <a:moveTo>
                  <a:pt x="0" y="0"/>
                </a:moveTo>
                <a:lnTo>
                  <a:pt x="3100938" y="0"/>
                </a:lnTo>
                <a:lnTo>
                  <a:pt x="3100938" y="2621703"/>
                </a:lnTo>
                <a:lnTo>
                  <a:pt x="0" y="2621703"/>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FEA"/>
        </a:solidFill>
      </p:bgPr>
    </p:bg>
    <p:spTree>
      <p:nvGrpSpPr>
        <p:cNvPr id="337" name="Shape 337"/>
        <p:cNvGrpSpPr/>
        <p:nvPr/>
      </p:nvGrpSpPr>
      <p:grpSpPr>
        <a:xfrm>
          <a:off x="0" y="0"/>
          <a:ext cx="0" cy="0"/>
          <a:chOff x="0" y="0"/>
          <a:chExt cx="0" cy="0"/>
        </a:xfrm>
      </p:grpSpPr>
      <p:grpSp>
        <p:nvGrpSpPr>
          <p:cNvPr id="338" name="Google Shape;338;p15"/>
          <p:cNvGrpSpPr/>
          <p:nvPr/>
        </p:nvGrpSpPr>
        <p:grpSpPr>
          <a:xfrm>
            <a:off x="0" y="831035"/>
            <a:ext cx="18288000" cy="8480269"/>
            <a:chOff x="0" y="-38100"/>
            <a:chExt cx="4816593" cy="2233486"/>
          </a:xfrm>
        </p:grpSpPr>
        <p:sp>
          <p:nvSpPr>
            <p:cNvPr id="339" name="Google Shape;339;p15"/>
            <p:cNvSpPr/>
            <p:nvPr/>
          </p:nvSpPr>
          <p:spPr>
            <a:xfrm>
              <a:off x="0" y="0"/>
              <a:ext cx="4816592" cy="2195386"/>
            </a:xfrm>
            <a:custGeom>
              <a:rect b="b" l="l" r="r" t="t"/>
              <a:pathLst>
                <a:path extrusionOk="0" h="2195386" w="4816592">
                  <a:moveTo>
                    <a:pt x="0" y="0"/>
                  </a:moveTo>
                  <a:lnTo>
                    <a:pt x="4816592" y="0"/>
                  </a:lnTo>
                  <a:lnTo>
                    <a:pt x="4816592" y="2195386"/>
                  </a:lnTo>
                  <a:lnTo>
                    <a:pt x="0" y="2195386"/>
                  </a:lnTo>
                  <a:close/>
                </a:path>
              </a:pathLst>
            </a:custGeom>
            <a:solidFill>
              <a:srgbClr val="FFC0D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0" name="Google Shape;340;p15"/>
            <p:cNvSpPr txBox="1"/>
            <p:nvPr/>
          </p:nvSpPr>
          <p:spPr>
            <a:xfrm>
              <a:off x="0" y="-38100"/>
              <a:ext cx="4816593" cy="223348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41" name="Google Shape;341;p15"/>
          <p:cNvSpPr/>
          <p:nvPr/>
        </p:nvSpPr>
        <p:spPr>
          <a:xfrm>
            <a:off x="454249" y="1502991"/>
            <a:ext cx="6489321" cy="3640509"/>
          </a:xfrm>
          <a:custGeom>
            <a:rect b="b" l="l" r="r" t="t"/>
            <a:pathLst>
              <a:path extrusionOk="0" h="3640509" w="6489321">
                <a:moveTo>
                  <a:pt x="0" y="0"/>
                </a:moveTo>
                <a:lnTo>
                  <a:pt x="6489321" y="0"/>
                </a:lnTo>
                <a:lnTo>
                  <a:pt x="6489321" y="3640509"/>
                </a:lnTo>
                <a:lnTo>
                  <a:pt x="0" y="3640509"/>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342" name="Google Shape;342;p15"/>
          <p:cNvGrpSpPr/>
          <p:nvPr/>
        </p:nvGrpSpPr>
        <p:grpSpPr>
          <a:xfrm>
            <a:off x="16077604" y="8683020"/>
            <a:ext cx="2367402" cy="1992534"/>
            <a:chOff x="-124350" y="-30899"/>
            <a:chExt cx="3156537" cy="2656712"/>
          </a:xfrm>
        </p:grpSpPr>
        <p:grpSp>
          <p:nvGrpSpPr>
            <p:cNvPr id="343" name="Google Shape;343;p15"/>
            <p:cNvGrpSpPr/>
            <p:nvPr/>
          </p:nvGrpSpPr>
          <p:grpSpPr>
            <a:xfrm>
              <a:off x="-124350" y="-30899"/>
              <a:ext cx="3156537" cy="2656712"/>
              <a:chOff x="-33680" y="-8369"/>
              <a:chExt cx="854946" cy="719569"/>
            </a:xfrm>
          </p:grpSpPr>
          <p:sp>
            <p:nvSpPr>
              <p:cNvPr id="344" name="Google Shape;344;p15"/>
              <p:cNvSpPr/>
              <p:nvPr/>
            </p:nvSpPr>
            <p:spPr>
              <a:xfrm>
                <a:off x="-33680" y="-8369"/>
                <a:ext cx="854946" cy="719569"/>
              </a:xfrm>
              <a:custGeom>
                <a:rect b="b" l="l" r="r" t="t"/>
                <a:pathLst>
                  <a:path extrusionOk="0" h="719569" w="854946">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FD4F6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5" name="Google Shape;345;p15"/>
              <p:cNvSpPr txBox="1"/>
              <p:nvPr/>
            </p:nvSpPr>
            <p:spPr>
              <a:xfrm>
                <a:off x="76200" y="12700"/>
                <a:ext cx="660400" cy="571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46" name="Google Shape;346;p15"/>
            <p:cNvSpPr/>
            <p:nvPr/>
          </p:nvSpPr>
          <p:spPr>
            <a:xfrm>
              <a:off x="532897" y="474248"/>
              <a:ext cx="1935135" cy="1257838"/>
            </a:xfrm>
            <a:custGeom>
              <a:rect b="b" l="l" r="r" t="t"/>
              <a:pathLst>
                <a:path extrusionOk="0" h="1257838" w="1935135">
                  <a:moveTo>
                    <a:pt x="0" y="0"/>
                  </a:moveTo>
                  <a:lnTo>
                    <a:pt x="1935135" y="0"/>
                  </a:lnTo>
                  <a:lnTo>
                    <a:pt x="1935135" y="1257838"/>
                  </a:lnTo>
                  <a:lnTo>
                    <a:pt x="0" y="125783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47" name="Google Shape;347;p15"/>
          <p:cNvSpPr/>
          <p:nvPr/>
        </p:nvSpPr>
        <p:spPr>
          <a:xfrm rot="-2114480">
            <a:off x="112871" y="-149600"/>
            <a:ext cx="2744498" cy="2826730"/>
          </a:xfrm>
          <a:custGeom>
            <a:rect b="b" l="l" r="r" t="t"/>
            <a:pathLst>
              <a:path extrusionOk="0" h="2826730" w="2744498">
                <a:moveTo>
                  <a:pt x="0" y="0"/>
                </a:moveTo>
                <a:lnTo>
                  <a:pt x="2744498" y="0"/>
                </a:lnTo>
                <a:lnTo>
                  <a:pt x="2744498" y="2826730"/>
                </a:lnTo>
                <a:lnTo>
                  <a:pt x="0" y="282673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8" name="Google Shape;348;p15"/>
          <p:cNvSpPr/>
          <p:nvPr/>
        </p:nvSpPr>
        <p:spPr>
          <a:xfrm>
            <a:off x="454249" y="5133975"/>
            <a:ext cx="6489321" cy="3640509"/>
          </a:xfrm>
          <a:custGeom>
            <a:rect b="b" l="l" r="r" t="t"/>
            <a:pathLst>
              <a:path extrusionOk="0" h="3640509" w="6489321">
                <a:moveTo>
                  <a:pt x="0" y="0"/>
                </a:moveTo>
                <a:lnTo>
                  <a:pt x="6489321" y="0"/>
                </a:lnTo>
                <a:lnTo>
                  <a:pt x="6489321" y="3640509"/>
                </a:lnTo>
                <a:lnTo>
                  <a:pt x="0" y="3640509"/>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9" name="Google Shape;349;p15"/>
          <p:cNvSpPr txBox="1"/>
          <p:nvPr/>
        </p:nvSpPr>
        <p:spPr>
          <a:xfrm>
            <a:off x="8577170" y="4912485"/>
            <a:ext cx="7602000" cy="224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800">
                <a:solidFill>
                  <a:srgbClr val="242928"/>
                </a:solidFill>
                <a:latin typeface="Quicksand Medium"/>
                <a:ea typeface="Quicksand Medium"/>
                <a:cs typeface="Quicksand Medium"/>
                <a:sym typeface="Quicksand Medium"/>
              </a:rPr>
              <a:t>Starting Feb. 1, Baskin Robbins will bring back a fan-favorite Flavor of the Month, Love Potion #31®, along with a sweet new surprise, the Crazy for You Cake.</a:t>
            </a:r>
            <a:endParaRPr/>
          </a:p>
        </p:txBody>
      </p:sp>
      <p:sp>
        <p:nvSpPr>
          <p:cNvPr id="350" name="Google Shape;350;p15"/>
          <p:cNvSpPr txBox="1"/>
          <p:nvPr/>
        </p:nvSpPr>
        <p:spPr>
          <a:xfrm>
            <a:off x="6943570" y="3273935"/>
            <a:ext cx="10869227" cy="117030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6800">
                <a:solidFill>
                  <a:srgbClr val="FE4F68"/>
                </a:solidFill>
                <a:latin typeface="Archivo Black"/>
                <a:ea typeface="Archivo Black"/>
                <a:cs typeface="Archivo Black"/>
                <a:sym typeface="Archivo Black"/>
              </a:rPr>
              <a:t>BASKIN ROBBINS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FEA"/>
        </a:solidFill>
      </p:bgPr>
    </p:bg>
    <p:spTree>
      <p:nvGrpSpPr>
        <p:cNvPr id="354" name="Shape 354"/>
        <p:cNvGrpSpPr/>
        <p:nvPr/>
      </p:nvGrpSpPr>
      <p:grpSpPr>
        <a:xfrm>
          <a:off x="0" y="0"/>
          <a:ext cx="0" cy="0"/>
          <a:chOff x="0" y="0"/>
          <a:chExt cx="0" cy="0"/>
        </a:xfrm>
      </p:grpSpPr>
      <p:grpSp>
        <p:nvGrpSpPr>
          <p:cNvPr id="355" name="Google Shape;355;p16"/>
          <p:cNvGrpSpPr/>
          <p:nvPr/>
        </p:nvGrpSpPr>
        <p:grpSpPr>
          <a:xfrm>
            <a:off x="0" y="831035"/>
            <a:ext cx="18288000" cy="8480269"/>
            <a:chOff x="0" y="-38100"/>
            <a:chExt cx="4816593" cy="2233486"/>
          </a:xfrm>
        </p:grpSpPr>
        <p:sp>
          <p:nvSpPr>
            <p:cNvPr id="356" name="Google Shape;356;p16"/>
            <p:cNvSpPr/>
            <p:nvPr/>
          </p:nvSpPr>
          <p:spPr>
            <a:xfrm>
              <a:off x="0" y="0"/>
              <a:ext cx="4816592" cy="2195386"/>
            </a:xfrm>
            <a:custGeom>
              <a:rect b="b" l="l" r="r" t="t"/>
              <a:pathLst>
                <a:path extrusionOk="0" h="2195386" w="4816592">
                  <a:moveTo>
                    <a:pt x="0" y="0"/>
                  </a:moveTo>
                  <a:lnTo>
                    <a:pt x="4816592" y="0"/>
                  </a:lnTo>
                  <a:lnTo>
                    <a:pt x="4816592" y="2195386"/>
                  </a:lnTo>
                  <a:lnTo>
                    <a:pt x="0" y="2195386"/>
                  </a:lnTo>
                  <a:close/>
                </a:path>
              </a:pathLst>
            </a:custGeom>
            <a:solidFill>
              <a:srgbClr val="FFC0D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7" name="Google Shape;357;p16"/>
            <p:cNvSpPr txBox="1"/>
            <p:nvPr/>
          </p:nvSpPr>
          <p:spPr>
            <a:xfrm>
              <a:off x="0" y="-38100"/>
              <a:ext cx="4816593" cy="223348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58" name="Google Shape;358;p16"/>
          <p:cNvGrpSpPr/>
          <p:nvPr/>
        </p:nvGrpSpPr>
        <p:grpSpPr>
          <a:xfrm>
            <a:off x="16077604" y="8683020"/>
            <a:ext cx="2367402" cy="1992534"/>
            <a:chOff x="-124350" y="-30899"/>
            <a:chExt cx="3156537" cy="2656712"/>
          </a:xfrm>
        </p:grpSpPr>
        <p:grpSp>
          <p:nvGrpSpPr>
            <p:cNvPr id="359" name="Google Shape;359;p16"/>
            <p:cNvGrpSpPr/>
            <p:nvPr/>
          </p:nvGrpSpPr>
          <p:grpSpPr>
            <a:xfrm>
              <a:off x="-124350" y="-30899"/>
              <a:ext cx="3156537" cy="2656712"/>
              <a:chOff x="-33680" y="-8369"/>
              <a:chExt cx="854946" cy="719569"/>
            </a:xfrm>
          </p:grpSpPr>
          <p:sp>
            <p:nvSpPr>
              <p:cNvPr id="360" name="Google Shape;360;p16"/>
              <p:cNvSpPr/>
              <p:nvPr/>
            </p:nvSpPr>
            <p:spPr>
              <a:xfrm>
                <a:off x="-33680" y="-8369"/>
                <a:ext cx="854946" cy="719569"/>
              </a:xfrm>
              <a:custGeom>
                <a:rect b="b" l="l" r="r" t="t"/>
                <a:pathLst>
                  <a:path extrusionOk="0" h="719569" w="854946">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FD4F6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1" name="Google Shape;361;p16"/>
              <p:cNvSpPr txBox="1"/>
              <p:nvPr/>
            </p:nvSpPr>
            <p:spPr>
              <a:xfrm>
                <a:off x="76200" y="12700"/>
                <a:ext cx="660400" cy="571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62" name="Google Shape;362;p16"/>
            <p:cNvSpPr/>
            <p:nvPr/>
          </p:nvSpPr>
          <p:spPr>
            <a:xfrm>
              <a:off x="532897" y="474248"/>
              <a:ext cx="1935135" cy="1257838"/>
            </a:xfrm>
            <a:custGeom>
              <a:rect b="b" l="l" r="r" t="t"/>
              <a:pathLst>
                <a:path extrusionOk="0" h="1257838" w="1935135">
                  <a:moveTo>
                    <a:pt x="0" y="0"/>
                  </a:moveTo>
                  <a:lnTo>
                    <a:pt x="1935135" y="0"/>
                  </a:lnTo>
                  <a:lnTo>
                    <a:pt x="1935135" y="1257838"/>
                  </a:lnTo>
                  <a:lnTo>
                    <a:pt x="0" y="125783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63" name="Google Shape;363;p16"/>
          <p:cNvSpPr/>
          <p:nvPr/>
        </p:nvSpPr>
        <p:spPr>
          <a:xfrm>
            <a:off x="9794893" y="2689154"/>
            <a:ext cx="7928695" cy="4908692"/>
          </a:xfrm>
          <a:custGeom>
            <a:rect b="b" l="l" r="r" t="t"/>
            <a:pathLst>
              <a:path extrusionOk="0" h="4908692" w="7928695">
                <a:moveTo>
                  <a:pt x="0" y="0"/>
                </a:moveTo>
                <a:lnTo>
                  <a:pt x="7928695" y="0"/>
                </a:lnTo>
                <a:lnTo>
                  <a:pt x="7928695" y="4908692"/>
                </a:lnTo>
                <a:lnTo>
                  <a:pt x="0" y="4908692"/>
                </a:lnTo>
                <a:lnTo>
                  <a:pt x="0" y="0"/>
                </a:lnTo>
                <a:close/>
              </a:path>
            </a:pathLst>
          </a:custGeom>
          <a:blipFill rotWithShape="1">
            <a:blip r:embed="rId4">
              <a:alphaModFix/>
            </a:blip>
            <a:stretch>
              <a:fillRect b="0" l="0" r="-10061"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4" name="Google Shape;364;p16"/>
          <p:cNvSpPr txBox="1"/>
          <p:nvPr/>
        </p:nvSpPr>
        <p:spPr>
          <a:xfrm>
            <a:off x="1348053" y="1886511"/>
            <a:ext cx="7476594" cy="127889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7400">
                <a:solidFill>
                  <a:srgbClr val="FE4F68"/>
                </a:solidFill>
                <a:latin typeface="Archivo Black"/>
                <a:ea typeface="Archivo Black"/>
                <a:cs typeface="Archivo Black"/>
                <a:sym typeface="Archivo Black"/>
              </a:rPr>
              <a:t>BARILLA</a:t>
            </a:r>
            <a:endParaRPr/>
          </a:p>
        </p:txBody>
      </p:sp>
      <p:sp>
        <p:nvSpPr>
          <p:cNvPr id="365" name="Google Shape;365;p16"/>
          <p:cNvSpPr txBox="1"/>
          <p:nvPr/>
        </p:nvSpPr>
        <p:spPr>
          <a:xfrm>
            <a:off x="1157018" y="3318584"/>
            <a:ext cx="7858800" cy="5258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800">
                <a:solidFill>
                  <a:srgbClr val="242928"/>
                </a:solidFill>
                <a:latin typeface="Quicksand Medium"/>
                <a:ea typeface="Quicksand Medium"/>
                <a:cs typeface="Quicksand Medium"/>
                <a:sym typeface="Quicksand Medium"/>
              </a:rPr>
              <a:t>For the second year in a row, but the first time in stores, Barilla is offering Valentine-themed heart-shaped pasta. The pasta comes specialty packaging adorned with hearts, and a heart-shaped cutout window.</a:t>
            </a:r>
            <a:endParaRPr sz="2800">
              <a:solidFill>
                <a:srgbClr val="242928"/>
              </a:solidFill>
              <a:latin typeface="Quicksand Medium"/>
              <a:ea typeface="Quicksand Medium"/>
              <a:cs typeface="Quicksand Medium"/>
              <a:sym typeface="Quicksand Medium"/>
            </a:endParaRPr>
          </a:p>
          <a:p>
            <a:pPr indent="0" lvl="0" marL="0" marR="0" rtl="0" algn="ctr">
              <a:lnSpc>
                <a:spcPct val="140000"/>
              </a:lnSpc>
              <a:spcBef>
                <a:spcPts val="0"/>
              </a:spcBef>
              <a:spcAft>
                <a:spcPts val="0"/>
              </a:spcAft>
              <a:buNone/>
            </a:pPr>
            <a:r>
              <a:rPr lang="en-US" sz="2800">
                <a:solidFill>
                  <a:srgbClr val="242928"/>
                </a:solidFill>
                <a:latin typeface="Quicksand Medium"/>
                <a:ea typeface="Quicksand Medium"/>
                <a:cs typeface="Quicksand Medium"/>
                <a:sym typeface="Quicksand Medium"/>
              </a:rPr>
              <a:t>Barilla is also holding a sweepstakes, the Pasta Promise Giveaway,  where customers can enter to win a set of two diamond-and-ruby rings, dubbed “Ring-a-toni” by the brand. </a:t>
            </a:r>
            <a:endParaRPr/>
          </a:p>
        </p:txBody>
      </p:sp>
      <p:sp>
        <p:nvSpPr>
          <p:cNvPr id="366" name="Google Shape;366;p16"/>
          <p:cNvSpPr/>
          <p:nvPr/>
        </p:nvSpPr>
        <p:spPr>
          <a:xfrm>
            <a:off x="-406348" y="-250423"/>
            <a:ext cx="2870096" cy="2939577"/>
          </a:xfrm>
          <a:custGeom>
            <a:rect b="b" l="l" r="r" t="t"/>
            <a:pathLst>
              <a:path extrusionOk="0" h="2939577" w="2870096">
                <a:moveTo>
                  <a:pt x="0" y="0"/>
                </a:moveTo>
                <a:lnTo>
                  <a:pt x="2870096" y="0"/>
                </a:lnTo>
                <a:lnTo>
                  <a:pt x="2870096" y="2939577"/>
                </a:lnTo>
                <a:lnTo>
                  <a:pt x="0" y="2939577"/>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FEA"/>
        </a:solidFill>
      </p:bgPr>
    </p:bg>
    <p:spTree>
      <p:nvGrpSpPr>
        <p:cNvPr id="370" name="Shape 370"/>
        <p:cNvGrpSpPr/>
        <p:nvPr/>
      </p:nvGrpSpPr>
      <p:grpSpPr>
        <a:xfrm>
          <a:off x="0" y="0"/>
          <a:ext cx="0" cy="0"/>
          <a:chOff x="0" y="0"/>
          <a:chExt cx="0" cy="0"/>
        </a:xfrm>
      </p:grpSpPr>
      <p:grpSp>
        <p:nvGrpSpPr>
          <p:cNvPr id="371" name="Google Shape;371;p17"/>
          <p:cNvGrpSpPr/>
          <p:nvPr/>
        </p:nvGrpSpPr>
        <p:grpSpPr>
          <a:xfrm>
            <a:off x="0" y="831035"/>
            <a:ext cx="18288000" cy="8480269"/>
            <a:chOff x="0" y="-38100"/>
            <a:chExt cx="4816593" cy="2233486"/>
          </a:xfrm>
        </p:grpSpPr>
        <p:sp>
          <p:nvSpPr>
            <p:cNvPr id="372" name="Google Shape;372;p17"/>
            <p:cNvSpPr/>
            <p:nvPr/>
          </p:nvSpPr>
          <p:spPr>
            <a:xfrm>
              <a:off x="0" y="0"/>
              <a:ext cx="4816592" cy="2195386"/>
            </a:xfrm>
            <a:custGeom>
              <a:rect b="b" l="l" r="r" t="t"/>
              <a:pathLst>
                <a:path extrusionOk="0" h="2195386" w="4816592">
                  <a:moveTo>
                    <a:pt x="0" y="0"/>
                  </a:moveTo>
                  <a:lnTo>
                    <a:pt x="4816592" y="0"/>
                  </a:lnTo>
                  <a:lnTo>
                    <a:pt x="4816592" y="2195386"/>
                  </a:lnTo>
                  <a:lnTo>
                    <a:pt x="0" y="2195386"/>
                  </a:lnTo>
                  <a:close/>
                </a:path>
              </a:pathLst>
            </a:custGeom>
            <a:solidFill>
              <a:srgbClr val="FFC0D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3" name="Google Shape;373;p17"/>
            <p:cNvSpPr txBox="1"/>
            <p:nvPr/>
          </p:nvSpPr>
          <p:spPr>
            <a:xfrm>
              <a:off x="0" y="-38100"/>
              <a:ext cx="4816593" cy="223348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74" name="Google Shape;374;p17"/>
          <p:cNvGrpSpPr/>
          <p:nvPr/>
        </p:nvGrpSpPr>
        <p:grpSpPr>
          <a:xfrm>
            <a:off x="16077604" y="8683020"/>
            <a:ext cx="2367402" cy="1992534"/>
            <a:chOff x="-124350" y="-30899"/>
            <a:chExt cx="3156537" cy="2656712"/>
          </a:xfrm>
        </p:grpSpPr>
        <p:grpSp>
          <p:nvGrpSpPr>
            <p:cNvPr id="375" name="Google Shape;375;p17"/>
            <p:cNvGrpSpPr/>
            <p:nvPr/>
          </p:nvGrpSpPr>
          <p:grpSpPr>
            <a:xfrm>
              <a:off x="-124350" y="-30899"/>
              <a:ext cx="3156537" cy="2656712"/>
              <a:chOff x="-33680" y="-8369"/>
              <a:chExt cx="854946" cy="719569"/>
            </a:xfrm>
          </p:grpSpPr>
          <p:sp>
            <p:nvSpPr>
              <p:cNvPr id="376" name="Google Shape;376;p17"/>
              <p:cNvSpPr/>
              <p:nvPr/>
            </p:nvSpPr>
            <p:spPr>
              <a:xfrm>
                <a:off x="-33680" y="-8369"/>
                <a:ext cx="854946" cy="719569"/>
              </a:xfrm>
              <a:custGeom>
                <a:rect b="b" l="l" r="r" t="t"/>
                <a:pathLst>
                  <a:path extrusionOk="0" h="719569" w="854946">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FD4F6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7" name="Google Shape;377;p17"/>
              <p:cNvSpPr txBox="1"/>
              <p:nvPr/>
            </p:nvSpPr>
            <p:spPr>
              <a:xfrm>
                <a:off x="76200" y="12700"/>
                <a:ext cx="660400" cy="571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78" name="Google Shape;378;p17"/>
            <p:cNvSpPr/>
            <p:nvPr/>
          </p:nvSpPr>
          <p:spPr>
            <a:xfrm>
              <a:off x="532897" y="474248"/>
              <a:ext cx="1935135" cy="1257838"/>
            </a:xfrm>
            <a:custGeom>
              <a:rect b="b" l="l" r="r" t="t"/>
              <a:pathLst>
                <a:path extrusionOk="0" h="1257838" w="1935135">
                  <a:moveTo>
                    <a:pt x="0" y="0"/>
                  </a:moveTo>
                  <a:lnTo>
                    <a:pt x="1935135" y="0"/>
                  </a:lnTo>
                  <a:lnTo>
                    <a:pt x="1935135" y="1257838"/>
                  </a:lnTo>
                  <a:lnTo>
                    <a:pt x="0" y="125783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79" name="Google Shape;379;p17"/>
          <p:cNvSpPr/>
          <p:nvPr/>
        </p:nvSpPr>
        <p:spPr>
          <a:xfrm>
            <a:off x="-2105378" y="1686348"/>
            <a:ext cx="12294430" cy="6914303"/>
          </a:xfrm>
          <a:custGeom>
            <a:rect b="b" l="l" r="r" t="t"/>
            <a:pathLst>
              <a:path extrusionOk="0" h="6914303" w="12294430">
                <a:moveTo>
                  <a:pt x="0" y="0"/>
                </a:moveTo>
                <a:lnTo>
                  <a:pt x="12294430" y="0"/>
                </a:lnTo>
                <a:lnTo>
                  <a:pt x="12294430" y="6914304"/>
                </a:lnTo>
                <a:lnTo>
                  <a:pt x="0" y="691430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0" name="Google Shape;380;p17"/>
          <p:cNvSpPr txBox="1"/>
          <p:nvPr/>
        </p:nvSpPr>
        <p:spPr>
          <a:xfrm>
            <a:off x="9052373" y="4912485"/>
            <a:ext cx="7602027" cy="195770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800">
                <a:solidFill>
                  <a:srgbClr val="242928"/>
                </a:solidFill>
                <a:latin typeface="Quicksand Medium"/>
                <a:ea typeface="Quicksand Medium"/>
                <a:cs typeface="Quicksand Medium"/>
                <a:sym typeface="Quicksand Medium"/>
              </a:rPr>
              <a:t>For the 5th year in a row, Tyson is bringing back Nuggets of Love, their popular Valentine-themed, heart-shaped chicken nuggets.</a:t>
            </a:r>
            <a:endParaRPr/>
          </a:p>
        </p:txBody>
      </p:sp>
      <p:sp>
        <p:nvSpPr>
          <p:cNvPr id="381" name="Google Shape;381;p17"/>
          <p:cNvSpPr txBox="1"/>
          <p:nvPr/>
        </p:nvSpPr>
        <p:spPr>
          <a:xfrm>
            <a:off x="7418773" y="3273935"/>
            <a:ext cx="10869227" cy="1170305"/>
          </a:xfrm>
          <a:prstGeom prst="rect">
            <a:avLst/>
          </a:prstGeom>
          <a:noFill/>
          <a:ln>
            <a:noFill/>
          </a:ln>
        </p:spPr>
        <p:txBody>
          <a:bodyPr anchorCtr="0" anchor="t" bIns="0" lIns="0" spcFirstLastPara="1" rIns="0" wrap="square" tIns="0">
            <a:spAutoFit/>
          </a:bodyPr>
          <a:lstStyle/>
          <a:p>
            <a:pPr indent="0" lvl="0" marL="0" marR="0" rtl="0" algn="ctr">
              <a:lnSpc>
                <a:spcPct val="128648"/>
              </a:lnSpc>
              <a:spcBef>
                <a:spcPts val="0"/>
              </a:spcBef>
              <a:spcAft>
                <a:spcPts val="0"/>
              </a:spcAft>
              <a:buNone/>
            </a:pPr>
            <a:r>
              <a:rPr lang="en-US" sz="7400">
                <a:solidFill>
                  <a:srgbClr val="FE4F68"/>
                </a:solidFill>
                <a:latin typeface="Archivo Black"/>
                <a:ea typeface="Archivo Black"/>
                <a:cs typeface="Archivo Black"/>
                <a:sym typeface="Archivo Black"/>
              </a:rPr>
              <a:t>TYSON</a:t>
            </a:r>
            <a:endParaRPr/>
          </a:p>
        </p:txBody>
      </p:sp>
      <p:sp>
        <p:nvSpPr>
          <p:cNvPr id="382" name="Google Shape;382;p17"/>
          <p:cNvSpPr/>
          <p:nvPr/>
        </p:nvSpPr>
        <p:spPr>
          <a:xfrm rot="622041">
            <a:off x="6909777" y="6992706"/>
            <a:ext cx="2529743" cy="3091908"/>
          </a:xfrm>
          <a:custGeom>
            <a:rect b="b" l="l" r="r" t="t"/>
            <a:pathLst>
              <a:path extrusionOk="0" h="3091908" w="2529743">
                <a:moveTo>
                  <a:pt x="0" y="0"/>
                </a:moveTo>
                <a:lnTo>
                  <a:pt x="2529743" y="0"/>
                </a:lnTo>
                <a:lnTo>
                  <a:pt x="2529743" y="3091908"/>
                </a:lnTo>
                <a:lnTo>
                  <a:pt x="0" y="3091908"/>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FEA"/>
        </a:solidFill>
      </p:bgPr>
    </p:bg>
    <p:spTree>
      <p:nvGrpSpPr>
        <p:cNvPr id="386" name="Shape 386"/>
        <p:cNvGrpSpPr/>
        <p:nvPr/>
      </p:nvGrpSpPr>
      <p:grpSpPr>
        <a:xfrm>
          <a:off x="0" y="0"/>
          <a:ext cx="0" cy="0"/>
          <a:chOff x="0" y="0"/>
          <a:chExt cx="0" cy="0"/>
        </a:xfrm>
      </p:grpSpPr>
      <p:grpSp>
        <p:nvGrpSpPr>
          <p:cNvPr id="387" name="Google Shape;387;p18"/>
          <p:cNvGrpSpPr/>
          <p:nvPr/>
        </p:nvGrpSpPr>
        <p:grpSpPr>
          <a:xfrm>
            <a:off x="0" y="831035"/>
            <a:ext cx="18288000" cy="8480269"/>
            <a:chOff x="0" y="-38100"/>
            <a:chExt cx="4816593" cy="2233486"/>
          </a:xfrm>
        </p:grpSpPr>
        <p:sp>
          <p:nvSpPr>
            <p:cNvPr id="388" name="Google Shape;388;p18"/>
            <p:cNvSpPr/>
            <p:nvPr/>
          </p:nvSpPr>
          <p:spPr>
            <a:xfrm>
              <a:off x="0" y="0"/>
              <a:ext cx="4816592" cy="2195386"/>
            </a:xfrm>
            <a:custGeom>
              <a:rect b="b" l="l" r="r" t="t"/>
              <a:pathLst>
                <a:path extrusionOk="0" h="2195386" w="4816592">
                  <a:moveTo>
                    <a:pt x="0" y="0"/>
                  </a:moveTo>
                  <a:lnTo>
                    <a:pt x="4816592" y="0"/>
                  </a:lnTo>
                  <a:lnTo>
                    <a:pt x="4816592" y="2195386"/>
                  </a:lnTo>
                  <a:lnTo>
                    <a:pt x="0" y="2195386"/>
                  </a:lnTo>
                  <a:close/>
                </a:path>
              </a:pathLst>
            </a:custGeom>
            <a:solidFill>
              <a:srgbClr val="FFC0D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9" name="Google Shape;389;p18"/>
            <p:cNvSpPr txBox="1"/>
            <p:nvPr/>
          </p:nvSpPr>
          <p:spPr>
            <a:xfrm>
              <a:off x="0" y="-38100"/>
              <a:ext cx="4816593" cy="223348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90" name="Google Shape;390;p18"/>
          <p:cNvGrpSpPr/>
          <p:nvPr/>
        </p:nvGrpSpPr>
        <p:grpSpPr>
          <a:xfrm>
            <a:off x="16077604" y="8683020"/>
            <a:ext cx="2367402" cy="1992534"/>
            <a:chOff x="-124350" y="-30899"/>
            <a:chExt cx="3156537" cy="2656712"/>
          </a:xfrm>
        </p:grpSpPr>
        <p:grpSp>
          <p:nvGrpSpPr>
            <p:cNvPr id="391" name="Google Shape;391;p18"/>
            <p:cNvGrpSpPr/>
            <p:nvPr/>
          </p:nvGrpSpPr>
          <p:grpSpPr>
            <a:xfrm>
              <a:off x="-124350" y="-30899"/>
              <a:ext cx="3156537" cy="2656712"/>
              <a:chOff x="-33680" y="-8369"/>
              <a:chExt cx="854946" cy="719569"/>
            </a:xfrm>
          </p:grpSpPr>
          <p:sp>
            <p:nvSpPr>
              <p:cNvPr id="392" name="Google Shape;392;p18"/>
              <p:cNvSpPr/>
              <p:nvPr/>
            </p:nvSpPr>
            <p:spPr>
              <a:xfrm>
                <a:off x="-33680" y="-8369"/>
                <a:ext cx="854946" cy="719569"/>
              </a:xfrm>
              <a:custGeom>
                <a:rect b="b" l="l" r="r" t="t"/>
                <a:pathLst>
                  <a:path extrusionOk="0" h="719569" w="854946">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FD4F6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3" name="Google Shape;393;p18"/>
              <p:cNvSpPr txBox="1"/>
              <p:nvPr/>
            </p:nvSpPr>
            <p:spPr>
              <a:xfrm>
                <a:off x="76200" y="12700"/>
                <a:ext cx="660400" cy="571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94" name="Google Shape;394;p18"/>
            <p:cNvSpPr/>
            <p:nvPr/>
          </p:nvSpPr>
          <p:spPr>
            <a:xfrm>
              <a:off x="532897" y="474248"/>
              <a:ext cx="1935135" cy="1257838"/>
            </a:xfrm>
            <a:custGeom>
              <a:rect b="b" l="l" r="r" t="t"/>
              <a:pathLst>
                <a:path extrusionOk="0" h="1257838" w="1935135">
                  <a:moveTo>
                    <a:pt x="0" y="0"/>
                  </a:moveTo>
                  <a:lnTo>
                    <a:pt x="1935135" y="0"/>
                  </a:lnTo>
                  <a:lnTo>
                    <a:pt x="1935135" y="1257838"/>
                  </a:lnTo>
                  <a:lnTo>
                    <a:pt x="0" y="125783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95" name="Google Shape;395;p18"/>
          <p:cNvGrpSpPr/>
          <p:nvPr/>
        </p:nvGrpSpPr>
        <p:grpSpPr>
          <a:xfrm>
            <a:off x="291467" y="2640099"/>
            <a:ext cx="8063461" cy="2613604"/>
            <a:chOff x="0" y="-352489"/>
            <a:chExt cx="10751281" cy="3484804"/>
          </a:xfrm>
        </p:grpSpPr>
        <p:grpSp>
          <p:nvGrpSpPr>
            <p:cNvPr id="396" name="Google Shape;396;p18"/>
            <p:cNvGrpSpPr/>
            <p:nvPr/>
          </p:nvGrpSpPr>
          <p:grpSpPr>
            <a:xfrm>
              <a:off x="0" y="-352489"/>
              <a:ext cx="10751281" cy="3484804"/>
              <a:chOff x="0" y="-57150"/>
              <a:chExt cx="1743134" cy="565001"/>
            </a:xfrm>
          </p:grpSpPr>
          <p:sp>
            <p:nvSpPr>
              <p:cNvPr id="397" name="Google Shape;397;p18"/>
              <p:cNvSpPr/>
              <p:nvPr/>
            </p:nvSpPr>
            <p:spPr>
              <a:xfrm>
                <a:off x="0" y="0"/>
                <a:ext cx="1743134" cy="507851"/>
              </a:xfrm>
              <a:custGeom>
                <a:rect b="b" l="l" r="r" t="t"/>
                <a:pathLst>
                  <a:path extrusionOk="0" h="507851" w="1743134">
                    <a:moveTo>
                      <a:pt x="30520" y="0"/>
                    </a:moveTo>
                    <a:lnTo>
                      <a:pt x="1712613" y="0"/>
                    </a:lnTo>
                    <a:cubicBezTo>
                      <a:pt x="1729469" y="0"/>
                      <a:pt x="1743134" y="13664"/>
                      <a:pt x="1743134" y="30520"/>
                    </a:cubicBezTo>
                    <a:lnTo>
                      <a:pt x="1743134" y="477330"/>
                    </a:lnTo>
                    <a:cubicBezTo>
                      <a:pt x="1743134" y="485425"/>
                      <a:pt x="1739918" y="493188"/>
                      <a:pt x="1734195" y="498911"/>
                    </a:cubicBezTo>
                    <a:cubicBezTo>
                      <a:pt x="1728471" y="504635"/>
                      <a:pt x="1720708" y="507851"/>
                      <a:pt x="1712613" y="507851"/>
                    </a:cubicBezTo>
                    <a:lnTo>
                      <a:pt x="30520" y="507851"/>
                    </a:lnTo>
                    <a:cubicBezTo>
                      <a:pt x="22426" y="507851"/>
                      <a:pt x="14663" y="504635"/>
                      <a:pt x="8939" y="498911"/>
                    </a:cubicBezTo>
                    <a:cubicBezTo>
                      <a:pt x="3216" y="493188"/>
                      <a:pt x="0" y="485425"/>
                      <a:pt x="0" y="477330"/>
                    </a:cubicBezTo>
                    <a:lnTo>
                      <a:pt x="0" y="30520"/>
                    </a:lnTo>
                    <a:cubicBezTo>
                      <a:pt x="0" y="22426"/>
                      <a:pt x="3216" y="14663"/>
                      <a:pt x="8939" y="8939"/>
                    </a:cubicBezTo>
                    <a:cubicBezTo>
                      <a:pt x="14663" y="3216"/>
                      <a:pt x="22426" y="0"/>
                      <a:pt x="30520" y="0"/>
                    </a:cubicBezTo>
                    <a:close/>
                  </a:path>
                </a:pathLst>
              </a:custGeom>
              <a:solidFill>
                <a:srgbClr val="FBF3E8"/>
              </a:solidFill>
              <a:ln cap="rnd" cmpd="sng" w="200025">
                <a:solidFill>
                  <a:srgbClr val="FD4F6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8" name="Google Shape;398;p18"/>
              <p:cNvSpPr txBox="1"/>
              <p:nvPr/>
            </p:nvSpPr>
            <p:spPr>
              <a:xfrm>
                <a:off x="0" y="-57150"/>
                <a:ext cx="1743134" cy="56500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99" name="Google Shape;399;p18"/>
            <p:cNvSpPr/>
            <p:nvPr/>
          </p:nvSpPr>
          <p:spPr>
            <a:xfrm>
              <a:off x="643288" y="582125"/>
              <a:ext cx="9600371" cy="2040079"/>
            </a:xfrm>
            <a:custGeom>
              <a:rect b="b" l="l" r="r" t="t"/>
              <a:pathLst>
                <a:path extrusionOk="0" h="2040079" w="9600371">
                  <a:moveTo>
                    <a:pt x="0" y="0"/>
                  </a:moveTo>
                  <a:lnTo>
                    <a:pt x="9600371" y="0"/>
                  </a:lnTo>
                  <a:lnTo>
                    <a:pt x="9600371" y="2040079"/>
                  </a:lnTo>
                  <a:lnTo>
                    <a:pt x="0" y="204007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00" name="Google Shape;400;p18"/>
          <p:cNvSpPr txBox="1"/>
          <p:nvPr/>
        </p:nvSpPr>
        <p:spPr>
          <a:xfrm>
            <a:off x="8916104" y="3018520"/>
            <a:ext cx="8731500" cy="5258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800">
                <a:solidFill>
                  <a:srgbClr val="242928"/>
                </a:solidFill>
                <a:latin typeface="Quicksand Medium"/>
                <a:ea typeface="Quicksand Medium"/>
                <a:cs typeface="Quicksand Medium"/>
                <a:sym typeface="Quicksand Medium"/>
              </a:rPr>
              <a:t>New from Hostess for 2024 is the Walmart-exclusive Twinkies Valentine’s Day Gift Box. The 3-foot-long box includes 18 individually wrapped Twinkies and a place to personalize your message on the box. </a:t>
            </a:r>
            <a:endParaRPr sz="2800">
              <a:solidFill>
                <a:srgbClr val="242928"/>
              </a:solidFill>
              <a:latin typeface="Quicksand Medium"/>
              <a:ea typeface="Quicksand Medium"/>
              <a:cs typeface="Quicksand Medium"/>
              <a:sym typeface="Quicksand Medium"/>
            </a:endParaRPr>
          </a:p>
          <a:p>
            <a:pPr indent="0" lvl="0" marL="0" marR="0" rtl="0" algn="ctr">
              <a:lnSpc>
                <a:spcPct val="140000"/>
              </a:lnSpc>
              <a:spcBef>
                <a:spcPts val="0"/>
              </a:spcBef>
              <a:spcAft>
                <a:spcPts val="0"/>
              </a:spcAft>
              <a:buNone/>
            </a:pPr>
            <a:r>
              <a:rPr lang="en-US" sz="2800">
                <a:solidFill>
                  <a:srgbClr val="242928"/>
                </a:solidFill>
                <a:latin typeface="Quicksand Medium"/>
                <a:ea typeface="Quicksand Medium"/>
                <a:cs typeface="Quicksand Medium"/>
                <a:sym typeface="Quicksand Medium"/>
              </a:rPr>
              <a:t>In addition to Twinkies, Hostess is offering other limited-edition Valentine treats including heart-shaped Ding Dongs, strawberry cheesecake flavored Baby Bundts and frosted strawberry-flavored Donettes.</a:t>
            </a:r>
            <a:endParaRPr/>
          </a:p>
        </p:txBody>
      </p:sp>
      <p:sp>
        <p:nvSpPr>
          <p:cNvPr id="401" name="Google Shape;401;p18"/>
          <p:cNvSpPr txBox="1"/>
          <p:nvPr/>
        </p:nvSpPr>
        <p:spPr>
          <a:xfrm>
            <a:off x="9159984" y="1700800"/>
            <a:ext cx="8243842" cy="1170305"/>
          </a:xfrm>
          <a:prstGeom prst="rect">
            <a:avLst/>
          </a:prstGeom>
          <a:noFill/>
          <a:ln>
            <a:noFill/>
          </a:ln>
        </p:spPr>
        <p:txBody>
          <a:bodyPr anchorCtr="0" anchor="t" bIns="0" lIns="0" spcFirstLastPara="1" rIns="0" wrap="square" tIns="0">
            <a:spAutoFit/>
          </a:bodyPr>
          <a:lstStyle/>
          <a:p>
            <a:pPr indent="0" lvl="0" marL="0" marR="0" rtl="0" algn="ctr">
              <a:lnSpc>
                <a:spcPct val="128648"/>
              </a:lnSpc>
              <a:spcBef>
                <a:spcPts val="0"/>
              </a:spcBef>
              <a:spcAft>
                <a:spcPts val="0"/>
              </a:spcAft>
              <a:buNone/>
            </a:pPr>
            <a:r>
              <a:rPr lang="en-US" sz="7400">
                <a:solidFill>
                  <a:srgbClr val="FE4F68"/>
                </a:solidFill>
                <a:latin typeface="Archivo Black"/>
                <a:ea typeface="Archivo Black"/>
                <a:cs typeface="Archivo Black"/>
                <a:sym typeface="Archivo Black"/>
              </a:rPr>
              <a:t>HOSTESS</a:t>
            </a:r>
            <a:endParaRPr/>
          </a:p>
        </p:txBody>
      </p:sp>
      <p:sp>
        <p:nvSpPr>
          <p:cNvPr id="402" name="Google Shape;402;p18"/>
          <p:cNvSpPr/>
          <p:nvPr/>
        </p:nvSpPr>
        <p:spPr>
          <a:xfrm rot="-969993">
            <a:off x="237704" y="306130"/>
            <a:ext cx="2491728" cy="2061338"/>
          </a:xfrm>
          <a:custGeom>
            <a:rect b="b" l="l" r="r" t="t"/>
            <a:pathLst>
              <a:path extrusionOk="0" h="2061338" w="2491728">
                <a:moveTo>
                  <a:pt x="0" y="0"/>
                </a:moveTo>
                <a:lnTo>
                  <a:pt x="2491727" y="0"/>
                </a:lnTo>
                <a:lnTo>
                  <a:pt x="2491727" y="2061338"/>
                </a:lnTo>
                <a:lnTo>
                  <a:pt x="0" y="2061338"/>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403" name="Google Shape;403;p18"/>
          <p:cNvGrpSpPr/>
          <p:nvPr/>
        </p:nvGrpSpPr>
        <p:grpSpPr>
          <a:xfrm>
            <a:off x="3378046" y="5398800"/>
            <a:ext cx="2770654" cy="2142882"/>
            <a:chOff x="0" y="-239977"/>
            <a:chExt cx="3876590" cy="2998236"/>
          </a:xfrm>
        </p:grpSpPr>
        <p:grpSp>
          <p:nvGrpSpPr>
            <p:cNvPr id="404" name="Google Shape;404;p18"/>
            <p:cNvGrpSpPr/>
            <p:nvPr/>
          </p:nvGrpSpPr>
          <p:grpSpPr>
            <a:xfrm>
              <a:off x="0" y="-239977"/>
              <a:ext cx="3876590" cy="2944412"/>
              <a:chOff x="0" y="-57150"/>
              <a:chExt cx="754070" cy="572744"/>
            </a:xfrm>
          </p:grpSpPr>
          <p:sp>
            <p:nvSpPr>
              <p:cNvPr id="405" name="Google Shape;405;p18"/>
              <p:cNvSpPr/>
              <p:nvPr/>
            </p:nvSpPr>
            <p:spPr>
              <a:xfrm>
                <a:off x="0" y="0"/>
                <a:ext cx="754070" cy="515594"/>
              </a:xfrm>
              <a:custGeom>
                <a:rect b="b" l="l" r="r" t="t"/>
                <a:pathLst>
                  <a:path extrusionOk="0" h="515594" w="754070">
                    <a:moveTo>
                      <a:pt x="70551" y="0"/>
                    </a:moveTo>
                    <a:lnTo>
                      <a:pt x="683519" y="0"/>
                    </a:lnTo>
                    <a:cubicBezTo>
                      <a:pt x="702230" y="0"/>
                      <a:pt x="720175" y="7433"/>
                      <a:pt x="733406" y="20664"/>
                    </a:cubicBezTo>
                    <a:cubicBezTo>
                      <a:pt x="746637" y="33895"/>
                      <a:pt x="754070" y="51840"/>
                      <a:pt x="754070" y="70551"/>
                    </a:cubicBezTo>
                    <a:lnTo>
                      <a:pt x="754070" y="445042"/>
                    </a:lnTo>
                    <a:cubicBezTo>
                      <a:pt x="754070" y="463754"/>
                      <a:pt x="746637" y="481699"/>
                      <a:pt x="733406" y="494930"/>
                    </a:cubicBezTo>
                    <a:cubicBezTo>
                      <a:pt x="720175" y="508161"/>
                      <a:pt x="702230" y="515594"/>
                      <a:pt x="683519" y="515594"/>
                    </a:cubicBezTo>
                    <a:lnTo>
                      <a:pt x="70551" y="515594"/>
                    </a:lnTo>
                    <a:cubicBezTo>
                      <a:pt x="51840" y="515594"/>
                      <a:pt x="33895" y="508161"/>
                      <a:pt x="20664" y="494930"/>
                    </a:cubicBezTo>
                    <a:cubicBezTo>
                      <a:pt x="7433" y="481699"/>
                      <a:pt x="0" y="463754"/>
                      <a:pt x="0" y="445042"/>
                    </a:cubicBezTo>
                    <a:lnTo>
                      <a:pt x="0" y="70551"/>
                    </a:lnTo>
                    <a:cubicBezTo>
                      <a:pt x="0" y="51840"/>
                      <a:pt x="7433" y="33895"/>
                      <a:pt x="20664" y="20664"/>
                    </a:cubicBezTo>
                    <a:cubicBezTo>
                      <a:pt x="33895" y="7433"/>
                      <a:pt x="51840" y="0"/>
                      <a:pt x="70551" y="0"/>
                    </a:cubicBezTo>
                    <a:close/>
                  </a:path>
                </a:pathLst>
              </a:custGeom>
              <a:solidFill>
                <a:srgbClr val="FBF3E8"/>
              </a:solidFill>
              <a:ln cap="rnd" cmpd="sng" w="200025">
                <a:solidFill>
                  <a:srgbClr val="FD4F6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6" name="Google Shape;406;p18"/>
              <p:cNvSpPr txBox="1"/>
              <p:nvPr/>
            </p:nvSpPr>
            <p:spPr>
              <a:xfrm>
                <a:off x="0" y="-57150"/>
                <a:ext cx="754070" cy="572744"/>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07" name="Google Shape;407;p18"/>
            <p:cNvSpPr/>
            <p:nvPr/>
          </p:nvSpPr>
          <p:spPr>
            <a:xfrm>
              <a:off x="542886" y="0"/>
              <a:ext cx="2758259" cy="2758259"/>
            </a:xfrm>
            <a:custGeom>
              <a:rect b="b" l="l" r="r" t="t"/>
              <a:pathLst>
                <a:path extrusionOk="0" h="2758259" w="2758259">
                  <a:moveTo>
                    <a:pt x="0" y="0"/>
                  </a:moveTo>
                  <a:lnTo>
                    <a:pt x="2758259" y="0"/>
                  </a:lnTo>
                  <a:lnTo>
                    <a:pt x="2758259" y="2758259"/>
                  </a:lnTo>
                  <a:lnTo>
                    <a:pt x="0" y="2758259"/>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08" name="Google Shape;408;p18"/>
          <p:cNvGrpSpPr/>
          <p:nvPr/>
        </p:nvGrpSpPr>
        <p:grpSpPr>
          <a:xfrm>
            <a:off x="291468" y="5400214"/>
            <a:ext cx="2770654" cy="2171536"/>
            <a:chOff x="0" y="-199887"/>
            <a:chExt cx="3876590" cy="3038328"/>
          </a:xfrm>
        </p:grpSpPr>
        <p:grpSp>
          <p:nvGrpSpPr>
            <p:cNvPr id="409" name="Google Shape;409;p18"/>
            <p:cNvGrpSpPr/>
            <p:nvPr/>
          </p:nvGrpSpPr>
          <p:grpSpPr>
            <a:xfrm>
              <a:off x="0" y="-199887"/>
              <a:ext cx="3876590" cy="2944412"/>
              <a:chOff x="0" y="-57150"/>
              <a:chExt cx="754070" cy="572744"/>
            </a:xfrm>
          </p:grpSpPr>
          <p:sp>
            <p:nvSpPr>
              <p:cNvPr id="410" name="Google Shape;410;p18"/>
              <p:cNvSpPr/>
              <p:nvPr/>
            </p:nvSpPr>
            <p:spPr>
              <a:xfrm>
                <a:off x="0" y="0"/>
                <a:ext cx="754070" cy="515594"/>
              </a:xfrm>
              <a:custGeom>
                <a:rect b="b" l="l" r="r" t="t"/>
                <a:pathLst>
                  <a:path extrusionOk="0" h="515594" w="754070">
                    <a:moveTo>
                      <a:pt x="70551" y="0"/>
                    </a:moveTo>
                    <a:lnTo>
                      <a:pt x="683519" y="0"/>
                    </a:lnTo>
                    <a:cubicBezTo>
                      <a:pt x="702230" y="0"/>
                      <a:pt x="720175" y="7433"/>
                      <a:pt x="733406" y="20664"/>
                    </a:cubicBezTo>
                    <a:cubicBezTo>
                      <a:pt x="746637" y="33895"/>
                      <a:pt x="754070" y="51840"/>
                      <a:pt x="754070" y="70551"/>
                    </a:cubicBezTo>
                    <a:lnTo>
                      <a:pt x="754070" y="445042"/>
                    </a:lnTo>
                    <a:cubicBezTo>
                      <a:pt x="754070" y="463754"/>
                      <a:pt x="746637" y="481699"/>
                      <a:pt x="733406" y="494930"/>
                    </a:cubicBezTo>
                    <a:cubicBezTo>
                      <a:pt x="720175" y="508161"/>
                      <a:pt x="702230" y="515594"/>
                      <a:pt x="683519" y="515594"/>
                    </a:cubicBezTo>
                    <a:lnTo>
                      <a:pt x="70551" y="515594"/>
                    </a:lnTo>
                    <a:cubicBezTo>
                      <a:pt x="51840" y="515594"/>
                      <a:pt x="33895" y="508161"/>
                      <a:pt x="20664" y="494930"/>
                    </a:cubicBezTo>
                    <a:cubicBezTo>
                      <a:pt x="7433" y="481699"/>
                      <a:pt x="0" y="463754"/>
                      <a:pt x="0" y="445042"/>
                    </a:cubicBezTo>
                    <a:lnTo>
                      <a:pt x="0" y="70551"/>
                    </a:lnTo>
                    <a:cubicBezTo>
                      <a:pt x="0" y="51840"/>
                      <a:pt x="7433" y="33895"/>
                      <a:pt x="20664" y="20664"/>
                    </a:cubicBezTo>
                    <a:cubicBezTo>
                      <a:pt x="33895" y="7433"/>
                      <a:pt x="51840" y="0"/>
                      <a:pt x="70551" y="0"/>
                    </a:cubicBezTo>
                    <a:close/>
                  </a:path>
                </a:pathLst>
              </a:custGeom>
              <a:solidFill>
                <a:srgbClr val="FBF3E8"/>
              </a:solidFill>
              <a:ln cap="rnd" cmpd="sng" w="200025">
                <a:solidFill>
                  <a:srgbClr val="FD4F6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1" name="Google Shape;411;p18"/>
              <p:cNvSpPr txBox="1"/>
              <p:nvPr/>
            </p:nvSpPr>
            <p:spPr>
              <a:xfrm>
                <a:off x="0" y="-57150"/>
                <a:ext cx="754070" cy="572744"/>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12" name="Google Shape;412;p18"/>
            <p:cNvSpPr/>
            <p:nvPr/>
          </p:nvSpPr>
          <p:spPr>
            <a:xfrm>
              <a:off x="536184" y="0"/>
              <a:ext cx="2838441" cy="2838441"/>
            </a:xfrm>
            <a:custGeom>
              <a:rect b="b" l="l" r="r" t="t"/>
              <a:pathLst>
                <a:path extrusionOk="0" h="2838441" w="2838441">
                  <a:moveTo>
                    <a:pt x="0" y="0"/>
                  </a:moveTo>
                  <a:lnTo>
                    <a:pt x="2838441" y="0"/>
                  </a:lnTo>
                  <a:lnTo>
                    <a:pt x="2838441" y="2838441"/>
                  </a:lnTo>
                  <a:lnTo>
                    <a:pt x="0" y="2838441"/>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13" name="Google Shape;413;p18"/>
          <p:cNvGrpSpPr/>
          <p:nvPr/>
        </p:nvGrpSpPr>
        <p:grpSpPr>
          <a:xfrm>
            <a:off x="6446892" y="5430419"/>
            <a:ext cx="1908036" cy="2684881"/>
            <a:chOff x="0" y="-273588"/>
            <a:chExt cx="2669649" cy="3756581"/>
          </a:xfrm>
        </p:grpSpPr>
        <p:grpSp>
          <p:nvGrpSpPr>
            <p:cNvPr id="414" name="Google Shape;414;p18"/>
            <p:cNvGrpSpPr/>
            <p:nvPr/>
          </p:nvGrpSpPr>
          <p:grpSpPr>
            <a:xfrm>
              <a:off x="0" y="-273588"/>
              <a:ext cx="2669649" cy="3756581"/>
              <a:chOff x="0" y="-57150"/>
              <a:chExt cx="557665" cy="784716"/>
            </a:xfrm>
          </p:grpSpPr>
          <p:sp>
            <p:nvSpPr>
              <p:cNvPr id="415" name="Google Shape;415;p18"/>
              <p:cNvSpPr/>
              <p:nvPr/>
            </p:nvSpPr>
            <p:spPr>
              <a:xfrm>
                <a:off x="0" y="0"/>
                <a:ext cx="557665" cy="727566"/>
              </a:xfrm>
              <a:custGeom>
                <a:rect b="b" l="l" r="r" t="t"/>
                <a:pathLst>
                  <a:path extrusionOk="0" h="727566" w="557665">
                    <a:moveTo>
                      <a:pt x="113884" y="0"/>
                    </a:moveTo>
                    <a:lnTo>
                      <a:pt x="443781" y="0"/>
                    </a:lnTo>
                    <a:cubicBezTo>
                      <a:pt x="473985" y="0"/>
                      <a:pt x="502952" y="11998"/>
                      <a:pt x="524310" y="33356"/>
                    </a:cubicBezTo>
                    <a:cubicBezTo>
                      <a:pt x="545667" y="54713"/>
                      <a:pt x="557665" y="83680"/>
                      <a:pt x="557665" y="113884"/>
                    </a:cubicBezTo>
                    <a:lnTo>
                      <a:pt x="557665" y="613682"/>
                    </a:lnTo>
                    <a:cubicBezTo>
                      <a:pt x="557665" y="643886"/>
                      <a:pt x="545667" y="672852"/>
                      <a:pt x="524310" y="694210"/>
                    </a:cubicBezTo>
                    <a:cubicBezTo>
                      <a:pt x="502952" y="715567"/>
                      <a:pt x="473985" y="727566"/>
                      <a:pt x="443781" y="727566"/>
                    </a:cubicBezTo>
                    <a:lnTo>
                      <a:pt x="113884" y="727566"/>
                    </a:lnTo>
                    <a:cubicBezTo>
                      <a:pt x="83680" y="727566"/>
                      <a:pt x="54713" y="715567"/>
                      <a:pt x="33356" y="694210"/>
                    </a:cubicBezTo>
                    <a:cubicBezTo>
                      <a:pt x="11998" y="672852"/>
                      <a:pt x="0" y="643886"/>
                      <a:pt x="0" y="613682"/>
                    </a:cubicBezTo>
                    <a:lnTo>
                      <a:pt x="0" y="113884"/>
                    </a:lnTo>
                    <a:cubicBezTo>
                      <a:pt x="0" y="83680"/>
                      <a:pt x="11998" y="54713"/>
                      <a:pt x="33356" y="33356"/>
                    </a:cubicBezTo>
                    <a:cubicBezTo>
                      <a:pt x="54713" y="11998"/>
                      <a:pt x="83680" y="0"/>
                      <a:pt x="113884" y="0"/>
                    </a:cubicBezTo>
                    <a:close/>
                  </a:path>
                </a:pathLst>
              </a:custGeom>
              <a:solidFill>
                <a:srgbClr val="FBF3E8"/>
              </a:solidFill>
              <a:ln cap="rnd" cmpd="sng" w="200025">
                <a:solidFill>
                  <a:srgbClr val="FD4F6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6" name="Google Shape;416;p18"/>
              <p:cNvSpPr txBox="1"/>
              <p:nvPr/>
            </p:nvSpPr>
            <p:spPr>
              <a:xfrm>
                <a:off x="0" y="-57150"/>
                <a:ext cx="557665" cy="784716"/>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17" name="Google Shape;417;p18"/>
            <p:cNvSpPr/>
            <p:nvPr/>
          </p:nvSpPr>
          <p:spPr>
            <a:xfrm>
              <a:off x="65740" y="472412"/>
              <a:ext cx="2538169" cy="2538169"/>
            </a:xfrm>
            <a:custGeom>
              <a:rect b="b" l="l" r="r" t="t"/>
              <a:pathLst>
                <a:path extrusionOk="0" h="2538169" w="2538169">
                  <a:moveTo>
                    <a:pt x="0" y="0"/>
                  </a:moveTo>
                  <a:lnTo>
                    <a:pt x="2538169" y="0"/>
                  </a:lnTo>
                  <a:lnTo>
                    <a:pt x="2538169" y="2538169"/>
                  </a:lnTo>
                  <a:lnTo>
                    <a:pt x="0" y="2538169"/>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FEA"/>
        </a:solidFill>
      </p:bgPr>
    </p:bg>
    <p:spTree>
      <p:nvGrpSpPr>
        <p:cNvPr id="421" name="Shape 421"/>
        <p:cNvGrpSpPr/>
        <p:nvPr/>
      </p:nvGrpSpPr>
      <p:grpSpPr>
        <a:xfrm>
          <a:off x="0" y="0"/>
          <a:ext cx="0" cy="0"/>
          <a:chOff x="0" y="0"/>
          <a:chExt cx="0" cy="0"/>
        </a:xfrm>
      </p:grpSpPr>
      <p:grpSp>
        <p:nvGrpSpPr>
          <p:cNvPr id="422" name="Google Shape;422;p19"/>
          <p:cNvGrpSpPr/>
          <p:nvPr/>
        </p:nvGrpSpPr>
        <p:grpSpPr>
          <a:xfrm>
            <a:off x="0" y="831035"/>
            <a:ext cx="18288000" cy="8480269"/>
            <a:chOff x="0" y="-38100"/>
            <a:chExt cx="4816593" cy="2233486"/>
          </a:xfrm>
        </p:grpSpPr>
        <p:sp>
          <p:nvSpPr>
            <p:cNvPr id="423" name="Google Shape;423;p19"/>
            <p:cNvSpPr/>
            <p:nvPr/>
          </p:nvSpPr>
          <p:spPr>
            <a:xfrm>
              <a:off x="0" y="0"/>
              <a:ext cx="4816592" cy="2195386"/>
            </a:xfrm>
            <a:custGeom>
              <a:rect b="b" l="l" r="r" t="t"/>
              <a:pathLst>
                <a:path extrusionOk="0" h="2195386" w="4816592">
                  <a:moveTo>
                    <a:pt x="0" y="0"/>
                  </a:moveTo>
                  <a:lnTo>
                    <a:pt x="4816592" y="0"/>
                  </a:lnTo>
                  <a:lnTo>
                    <a:pt x="4816592" y="2195386"/>
                  </a:lnTo>
                  <a:lnTo>
                    <a:pt x="0" y="2195386"/>
                  </a:lnTo>
                  <a:close/>
                </a:path>
              </a:pathLst>
            </a:custGeom>
            <a:solidFill>
              <a:srgbClr val="FFC0D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4" name="Google Shape;424;p19"/>
            <p:cNvSpPr txBox="1"/>
            <p:nvPr/>
          </p:nvSpPr>
          <p:spPr>
            <a:xfrm>
              <a:off x="0" y="-38100"/>
              <a:ext cx="4816593" cy="223348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25" name="Google Shape;425;p19"/>
          <p:cNvGrpSpPr/>
          <p:nvPr/>
        </p:nvGrpSpPr>
        <p:grpSpPr>
          <a:xfrm>
            <a:off x="16077604" y="8683020"/>
            <a:ext cx="2367402" cy="1992534"/>
            <a:chOff x="-33680" y="-8369"/>
            <a:chExt cx="854946" cy="719569"/>
          </a:xfrm>
        </p:grpSpPr>
        <p:sp>
          <p:nvSpPr>
            <p:cNvPr id="426" name="Google Shape;426;p19"/>
            <p:cNvSpPr/>
            <p:nvPr/>
          </p:nvSpPr>
          <p:spPr>
            <a:xfrm>
              <a:off x="-33680" y="-8369"/>
              <a:ext cx="854946" cy="719569"/>
            </a:xfrm>
            <a:custGeom>
              <a:rect b="b" l="l" r="r" t="t"/>
              <a:pathLst>
                <a:path extrusionOk="0" h="719569" w="854946">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FD4F6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7" name="Google Shape;427;p19"/>
            <p:cNvSpPr txBox="1"/>
            <p:nvPr/>
          </p:nvSpPr>
          <p:spPr>
            <a:xfrm>
              <a:off x="76200" y="12700"/>
              <a:ext cx="660400" cy="571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28" name="Google Shape;428;p19"/>
          <p:cNvSpPr/>
          <p:nvPr/>
        </p:nvSpPr>
        <p:spPr>
          <a:xfrm>
            <a:off x="16570539" y="9061880"/>
            <a:ext cx="1451351" cy="943378"/>
          </a:xfrm>
          <a:custGeom>
            <a:rect b="b" l="l" r="r" t="t"/>
            <a:pathLst>
              <a:path extrusionOk="0" h="943378" w="1451351">
                <a:moveTo>
                  <a:pt x="0" y="0"/>
                </a:moveTo>
                <a:lnTo>
                  <a:pt x="1451351" y="0"/>
                </a:lnTo>
                <a:lnTo>
                  <a:pt x="1451351" y="943378"/>
                </a:lnTo>
                <a:lnTo>
                  <a:pt x="0" y="94337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9" name="Google Shape;429;p19"/>
          <p:cNvSpPr txBox="1"/>
          <p:nvPr/>
        </p:nvSpPr>
        <p:spPr>
          <a:xfrm>
            <a:off x="1285336" y="3195263"/>
            <a:ext cx="7602000" cy="4654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800">
                <a:solidFill>
                  <a:srgbClr val="242928"/>
                </a:solidFill>
                <a:latin typeface="Quicksand Medium"/>
                <a:ea typeface="Quicksand Medium"/>
                <a:cs typeface="Quicksand Medium"/>
                <a:sym typeface="Quicksand Medium"/>
              </a:rPr>
              <a:t>For Valentine’s Day this year, Build-A-Bear Workshop is offering a lineup of limited-edition customizable stuffed plush animals including Red Roses Teddy Bear, Love You Alotl Axolotl and Groovy Hearts Pawlette Bunny, in addition to a variety of limited Valentine’s clothing, accessories and gift sets.</a:t>
            </a:r>
            <a:endParaRPr/>
          </a:p>
        </p:txBody>
      </p:sp>
      <p:sp>
        <p:nvSpPr>
          <p:cNvPr id="430" name="Google Shape;430;p19"/>
          <p:cNvSpPr/>
          <p:nvPr/>
        </p:nvSpPr>
        <p:spPr>
          <a:xfrm>
            <a:off x="10039573" y="2122074"/>
            <a:ext cx="6621012" cy="3728824"/>
          </a:xfrm>
          <a:custGeom>
            <a:rect b="b" l="l" r="r" t="t"/>
            <a:pathLst>
              <a:path extrusionOk="0" h="3728824" w="6621012">
                <a:moveTo>
                  <a:pt x="0" y="0"/>
                </a:moveTo>
                <a:lnTo>
                  <a:pt x="6621012" y="0"/>
                </a:lnTo>
                <a:lnTo>
                  <a:pt x="6621012" y="3728824"/>
                </a:lnTo>
                <a:lnTo>
                  <a:pt x="0" y="3728824"/>
                </a:lnTo>
                <a:lnTo>
                  <a:pt x="0" y="0"/>
                </a:lnTo>
                <a:close/>
              </a:path>
            </a:pathLst>
          </a:custGeom>
          <a:blipFill rotWithShape="1">
            <a:blip r:embed="rId4">
              <a:alphaModFix/>
            </a:blip>
            <a:stretch>
              <a:fillRect b="-14519" l="0" r="0" t="-2441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1" name="Google Shape;431;p19"/>
          <p:cNvSpPr/>
          <p:nvPr/>
        </p:nvSpPr>
        <p:spPr>
          <a:xfrm rot="646049">
            <a:off x="-195055" y="7743413"/>
            <a:ext cx="2267350" cy="2459650"/>
          </a:xfrm>
          <a:custGeom>
            <a:rect b="b" l="l" r="r" t="t"/>
            <a:pathLst>
              <a:path extrusionOk="0" h="2459650" w="2267350">
                <a:moveTo>
                  <a:pt x="0" y="0"/>
                </a:moveTo>
                <a:lnTo>
                  <a:pt x="2267350" y="0"/>
                </a:lnTo>
                <a:lnTo>
                  <a:pt x="2267350" y="2459650"/>
                </a:lnTo>
                <a:lnTo>
                  <a:pt x="0" y="245965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2" name="Google Shape;432;p19"/>
          <p:cNvSpPr/>
          <p:nvPr/>
        </p:nvSpPr>
        <p:spPr>
          <a:xfrm>
            <a:off x="14359086" y="3986486"/>
            <a:ext cx="4062477" cy="4062477"/>
          </a:xfrm>
          <a:custGeom>
            <a:rect b="b" l="l" r="r" t="t"/>
            <a:pathLst>
              <a:path extrusionOk="0" h="4062477" w="4062477">
                <a:moveTo>
                  <a:pt x="0" y="0"/>
                </a:moveTo>
                <a:lnTo>
                  <a:pt x="4062478" y="0"/>
                </a:lnTo>
                <a:lnTo>
                  <a:pt x="4062478" y="4062478"/>
                </a:lnTo>
                <a:lnTo>
                  <a:pt x="0" y="4062478"/>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3" name="Google Shape;433;p19"/>
          <p:cNvSpPr txBox="1"/>
          <p:nvPr/>
        </p:nvSpPr>
        <p:spPr>
          <a:xfrm>
            <a:off x="938620" y="1685982"/>
            <a:ext cx="8295600" cy="1108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7200">
                <a:solidFill>
                  <a:srgbClr val="FE4F68"/>
                </a:solidFill>
                <a:latin typeface="Archivo Black"/>
                <a:ea typeface="Archivo Black"/>
                <a:cs typeface="Archivo Black"/>
                <a:sym typeface="Archivo Black"/>
              </a:rPr>
              <a:t>BUILD-A-BEAR</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FEA"/>
        </a:solidFill>
      </p:bgPr>
    </p:bg>
    <p:spTree>
      <p:nvGrpSpPr>
        <p:cNvPr id="102" name="Shape 102"/>
        <p:cNvGrpSpPr/>
        <p:nvPr/>
      </p:nvGrpSpPr>
      <p:grpSpPr>
        <a:xfrm>
          <a:off x="0" y="0"/>
          <a:ext cx="0" cy="0"/>
          <a:chOff x="0" y="0"/>
          <a:chExt cx="0" cy="0"/>
        </a:xfrm>
      </p:grpSpPr>
      <p:sp>
        <p:nvSpPr>
          <p:cNvPr id="103" name="Google Shape;103;p2"/>
          <p:cNvSpPr txBox="1"/>
          <p:nvPr/>
        </p:nvSpPr>
        <p:spPr>
          <a:xfrm>
            <a:off x="2875170" y="4388891"/>
            <a:ext cx="12537660" cy="31908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3000">
                <a:solidFill>
                  <a:srgbClr val="FF3131"/>
                </a:solidFill>
                <a:latin typeface="Quicksand"/>
                <a:ea typeface="Quicksand"/>
                <a:cs typeface="Quicksand"/>
                <a:sym typeface="Quicksand"/>
              </a:rPr>
              <a:t>Promotion</a:t>
            </a:r>
            <a:r>
              <a:rPr lang="en-US" sz="3000">
                <a:solidFill>
                  <a:srgbClr val="242928"/>
                </a:solidFill>
                <a:latin typeface="Quicksand Medium"/>
                <a:ea typeface="Quicksand Medium"/>
                <a:cs typeface="Quicksand Medium"/>
                <a:sym typeface="Quicksand Medium"/>
              </a:rPr>
              <a:t> is any form of communication used to inform, persuade, or remind people about a company’s products or services. </a:t>
            </a:r>
            <a:endParaRPr/>
          </a:p>
          <a:p>
            <a:pPr indent="0" lvl="0" marL="0" marR="0" rtl="0" algn="ctr">
              <a:lnSpc>
                <a:spcPct val="140000"/>
              </a:lnSpc>
              <a:spcBef>
                <a:spcPts val="0"/>
              </a:spcBef>
              <a:spcAft>
                <a:spcPts val="0"/>
              </a:spcAft>
              <a:buNone/>
            </a:pPr>
            <a:r>
              <a:t/>
            </a:r>
            <a:endParaRPr sz="3000">
              <a:solidFill>
                <a:srgbClr val="242928"/>
              </a:solidFill>
              <a:latin typeface="Quicksand Medium"/>
              <a:ea typeface="Quicksand Medium"/>
              <a:cs typeface="Quicksand Medium"/>
              <a:sym typeface="Quicksand Medium"/>
            </a:endParaRPr>
          </a:p>
          <a:p>
            <a:pPr indent="0" lvl="0" marL="0" marR="0" rtl="0" algn="ctr">
              <a:lnSpc>
                <a:spcPct val="140000"/>
              </a:lnSpc>
              <a:spcBef>
                <a:spcPts val="0"/>
              </a:spcBef>
              <a:spcAft>
                <a:spcPts val="0"/>
              </a:spcAft>
              <a:buNone/>
            </a:pPr>
            <a:r>
              <a:rPr lang="en-US" sz="3000">
                <a:solidFill>
                  <a:srgbClr val="242928"/>
                </a:solidFill>
                <a:latin typeface="Quicksand Medium"/>
                <a:ea typeface="Quicksand Medium"/>
                <a:cs typeface="Quicksand Medium"/>
                <a:sym typeface="Quicksand Medium"/>
              </a:rPr>
              <a:t>Promotion plays a significant role in creating and maintaining the levels of commitment and emotional involvement consumers have with the brand.</a:t>
            </a:r>
            <a:endParaRPr/>
          </a:p>
        </p:txBody>
      </p:sp>
      <p:sp>
        <p:nvSpPr>
          <p:cNvPr id="104" name="Google Shape;104;p2"/>
          <p:cNvSpPr/>
          <p:nvPr/>
        </p:nvSpPr>
        <p:spPr>
          <a:xfrm rot="1789541">
            <a:off x="-1451742" y="-251287"/>
            <a:ext cx="4533836" cy="3635312"/>
          </a:xfrm>
          <a:custGeom>
            <a:rect b="b" l="l" r="r" t="t"/>
            <a:pathLst>
              <a:path extrusionOk="0" h="3635312" w="4533836">
                <a:moveTo>
                  <a:pt x="0" y="0"/>
                </a:moveTo>
                <a:lnTo>
                  <a:pt x="4533836" y="0"/>
                </a:lnTo>
                <a:lnTo>
                  <a:pt x="4533836" y="3635311"/>
                </a:lnTo>
                <a:lnTo>
                  <a:pt x="0" y="3635311"/>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5" name="Google Shape;105;p2"/>
          <p:cNvSpPr/>
          <p:nvPr/>
        </p:nvSpPr>
        <p:spPr>
          <a:xfrm rot="1184142">
            <a:off x="-911465" y="4215504"/>
            <a:ext cx="3453283" cy="3536882"/>
          </a:xfrm>
          <a:custGeom>
            <a:rect b="b" l="l" r="r" t="t"/>
            <a:pathLst>
              <a:path extrusionOk="0" h="3536882" w="3453283">
                <a:moveTo>
                  <a:pt x="0" y="0"/>
                </a:moveTo>
                <a:lnTo>
                  <a:pt x="3453283" y="0"/>
                </a:lnTo>
                <a:lnTo>
                  <a:pt x="3453283" y="3536881"/>
                </a:lnTo>
                <a:lnTo>
                  <a:pt x="0" y="3536881"/>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6" name="Google Shape;106;p2"/>
          <p:cNvSpPr/>
          <p:nvPr/>
        </p:nvSpPr>
        <p:spPr>
          <a:xfrm rot="-1158899">
            <a:off x="-1158375" y="7709142"/>
            <a:ext cx="4844234" cy="3963464"/>
          </a:xfrm>
          <a:custGeom>
            <a:rect b="b" l="l" r="r" t="t"/>
            <a:pathLst>
              <a:path extrusionOk="0" h="3963464" w="4844234">
                <a:moveTo>
                  <a:pt x="0" y="0"/>
                </a:moveTo>
                <a:lnTo>
                  <a:pt x="4844234" y="0"/>
                </a:lnTo>
                <a:lnTo>
                  <a:pt x="4844234" y="3963464"/>
                </a:lnTo>
                <a:lnTo>
                  <a:pt x="0" y="3963464"/>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7" name="Google Shape;107;p2"/>
          <p:cNvSpPr/>
          <p:nvPr/>
        </p:nvSpPr>
        <p:spPr>
          <a:xfrm rot="-679773">
            <a:off x="16201047" y="4560789"/>
            <a:ext cx="3223141" cy="2725019"/>
          </a:xfrm>
          <a:custGeom>
            <a:rect b="b" l="l" r="r" t="t"/>
            <a:pathLst>
              <a:path extrusionOk="0" h="2725019" w="3223141">
                <a:moveTo>
                  <a:pt x="0" y="0"/>
                </a:moveTo>
                <a:lnTo>
                  <a:pt x="3223141" y="0"/>
                </a:lnTo>
                <a:lnTo>
                  <a:pt x="3223141" y="2725020"/>
                </a:lnTo>
                <a:lnTo>
                  <a:pt x="0" y="272502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8" name="Google Shape;108;p2"/>
          <p:cNvSpPr/>
          <p:nvPr/>
        </p:nvSpPr>
        <p:spPr>
          <a:xfrm rot="-1344168">
            <a:off x="15084721" y="61263"/>
            <a:ext cx="4422987" cy="2943297"/>
          </a:xfrm>
          <a:custGeom>
            <a:rect b="b" l="l" r="r" t="t"/>
            <a:pathLst>
              <a:path extrusionOk="0" h="2943297" w="4422987">
                <a:moveTo>
                  <a:pt x="0" y="0"/>
                </a:moveTo>
                <a:lnTo>
                  <a:pt x="4422988" y="0"/>
                </a:lnTo>
                <a:lnTo>
                  <a:pt x="4422988" y="2943297"/>
                </a:lnTo>
                <a:lnTo>
                  <a:pt x="0" y="2943297"/>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9" name="Google Shape;109;p2"/>
          <p:cNvSpPr txBox="1"/>
          <p:nvPr/>
        </p:nvSpPr>
        <p:spPr>
          <a:xfrm>
            <a:off x="4838240" y="2554834"/>
            <a:ext cx="8611521" cy="127889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7400">
                <a:solidFill>
                  <a:srgbClr val="FE4F68"/>
                </a:solidFill>
                <a:latin typeface="Archivo Black"/>
                <a:ea typeface="Archivo Black"/>
                <a:cs typeface="Archivo Black"/>
                <a:sym typeface="Archivo Black"/>
              </a:rPr>
              <a:t>PROMOTION</a:t>
            </a:r>
            <a:endParaRPr/>
          </a:p>
        </p:txBody>
      </p:sp>
      <p:grpSp>
        <p:nvGrpSpPr>
          <p:cNvPr id="110" name="Google Shape;110;p2"/>
          <p:cNvGrpSpPr/>
          <p:nvPr/>
        </p:nvGrpSpPr>
        <p:grpSpPr>
          <a:xfrm>
            <a:off x="16077604" y="8683020"/>
            <a:ext cx="2367402" cy="1992534"/>
            <a:chOff x="-33680" y="-8369"/>
            <a:chExt cx="854946" cy="719569"/>
          </a:xfrm>
        </p:grpSpPr>
        <p:sp>
          <p:nvSpPr>
            <p:cNvPr id="111" name="Google Shape;111;p2"/>
            <p:cNvSpPr/>
            <p:nvPr/>
          </p:nvSpPr>
          <p:spPr>
            <a:xfrm>
              <a:off x="-33680" y="-8369"/>
              <a:ext cx="854946" cy="719569"/>
            </a:xfrm>
            <a:custGeom>
              <a:rect b="b" l="l" r="r" t="t"/>
              <a:pathLst>
                <a:path extrusionOk="0" h="719569" w="854946">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FD4F6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2" name="Google Shape;112;p2"/>
            <p:cNvSpPr txBox="1"/>
            <p:nvPr/>
          </p:nvSpPr>
          <p:spPr>
            <a:xfrm>
              <a:off x="76200" y="12700"/>
              <a:ext cx="660400" cy="571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13" name="Google Shape;113;p2"/>
          <p:cNvSpPr/>
          <p:nvPr/>
        </p:nvSpPr>
        <p:spPr>
          <a:xfrm>
            <a:off x="16570539" y="9061880"/>
            <a:ext cx="1451351" cy="943378"/>
          </a:xfrm>
          <a:custGeom>
            <a:rect b="b" l="l" r="r" t="t"/>
            <a:pathLst>
              <a:path extrusionOk="0" h="943378" w="1451351">
                <a:moveTo>
                  <a:pt x="0" y="0"/>
                </a:moveTo>
                <a:lnTo>
                  <a:pt x="1451351" y="0"/>
                </a:lnTo>
                <a:lnTo>
                  <a:pt x="1451351" y="943378"/>
                </a:lnTo>
                <a:lnTo>
                  <a:pt x="0" y="943378"/>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FEA"/>
        </a:solidFill>
      </p:bgPr>
    </p:bg>
    <p:spTree>
      <p:nvGrpSpPr>
        <p:cNvPr id="437" name="Shape 437"/>
        <p:cNvGrpSpPr/>
        <p:nvPr/>
      </p:nvGrpSpPr>
      <p:grpSpPr>
        <a:xfrm>
          <a:off x="0" y="0"/>
          <a:ext cx="0" cy="0"/>
          <a:chOff x="0" y="0"/>
          <a:chExt cx="0" cy="0"/>
        </a:xfrm>
      </p:grpSpPr>
      <p:grpSp>
        <p:nvGrpSpPr>
          <p:cNvPr id="438" name="Google Shape;438;p20"/>
          <p:cNvGrpSpPr/>
          <p:nvPr/>
        </p:nvGrpSpPr>
        <p:grpSpPr>
          <a:xfrm>
            <a:off x="0" y="831035"/>
            <a:ext cx="18288000" cy="8480269"/>
            <a:chOff x="0" y="-38100"/>
            <a:chExt cx="4816593" cy="2233486"/>
          </a:xfrm>
        </p:grpSpPr>
        <p:sp>
          <p:nvSpPr>
            <p:cNvPr id="439" name="Google Shape;439;p20"/>
            <p:cNvSpPr/>
            <p:nvPr/>
          </p:nvSpPr>
          <p:spPr>
            <a:xfrm>
              <a:off x="0" y="0"/>
              <a:ext cx="4816592" cy="2195386"/>
            </a:xfrm>
            <a:custGeom>
              <a:rect b="b" l="l" r="r" t="t"/>
              <a:pathLst>
                <a:path extrusionOk="0" h="2195386" w="4816592">
                  <a:moveTo>
                    <a:pt x="0" y="0"/>
                  </a:moveTo>
                  <a:lnTo>
                    <a:pt x="4816592" y="0"/>
                  </a:lnTo>
                  <a:lnTo>
                    <a:pt x="4816592" y="2195386"/>
                  </a:lnTo>
                  <a:lnTo>
                    <a:pt x="0" y="2195386"/>
                  </a:lnTo>
                  <a:close/>
                </a:path>
              </a:pathLst>
            </a:custGeom>
            <a:solidFill>
              <a:srgbClr val="FFF8F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0" name="Google Shape;440;p20"/>
            <p:cNvSpPr txBox="1"/>
            <p:nvPr/>
          </p:nvSpPr>
          <p:spPr>
            <a:xfrm>
              <a:off x="0" y="-38100"/>
              <a:ext cx="4816593" cy="223348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41" name="Google Shape;441;p20"/>
          <p:cNvSpPr txBox="1"/>
          <p:nvPr/>
        </p:nvSpPr>
        <p:spPr>
          <a:xfrm>
            <a:off x="1028700" y="1348627"/>
            <a:ext cx="13939389" cy="115379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6700">
                <a:solidFill>
                  <a:srgbClr val="FE4F68"/>
                </a:solidFill>
                <a:latin typeface="Archivo Black"/>
                <a:ea typeface="Archivo Black"/>
                <a:cs typeface="Archivo Black"/>
                <a:sym typeface="Archivo Black"/>
              </a:rPr>
              <a:t>DISCUSSION QUESTIONS</a:t>
            </a:r>
            <a:endParaRPr/>
          </a:p>
        </p:txBody>
      </p:sp>
      <p:sp>
        <p:nvSpPr>
          <p:cNvPr id="442" name="Google Shape;442;p20"/>
          <p:cNvSpPr txBox="1"/>
          <p:nvPr/>
        </p:nvSpPr>
        <p:spPr>
          <a:xfrm>
            <a:off x="1361438" y="3168072"/>
            <a:ext cx="15565200" cy="50427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US" sz="2400">
                <a:solidFill>
                  <a:srgbClr val="242928"/>
                </a:solidFill>
                <a:latin typeface="Quicksand Medium"/>
                <a:ea typeface="Quicksand Medium"/>
                <a:cs typeface="Quicksand Medium"/>
                <a:sym typeface="Quicksand Medium"/>
              </a:rPr>
              <a:t>1) WHAT DO THE BRANDS FEATURED IN THIS PRESENTATION HAVE IN COMMON?</a:t>
            </a:r>
            <a:endParaRPr/>
          </a:p>
          <a:p>
            <a:pPr indent="0" lvl="0" marL="0" marR="0" rtl="0" algn="l">
              <a:lnSpc>
                <a:spcPct val="115000"/>
              </a:lnSpc>
              <a:spcBef>
                <a:spcPts val="0"/>
              </a:spcBef>
              <a:spcAft>
                <a:spcPts val="0"/>
              </a:spcAft>
              <a:buNone/>
            </a:pPr>
            <a:r>
              <a:t/>
            </a:r>
            <a:endParaRPr sz="2400">
              <a:solidFill>
                <a:srgbClr val="242928"/>
              </a:solidFill>
              <a:latin typeface="Quicksand Medium"/>
              <a:ea typeface="Quicksand Medium"/>
              <a:cs typeface="Quicksand Medium"/>
              <a:sym typeface="Quicksand Medium"/>
            </a:endParaRPr>
          </a:p>
          <a:p>
            <a:pPr indent="0" lvl="0" marL="0" marR="0" rtl="0" algn="l">
              <a:lnSpc>
                <a:spcPct val="115000"/>
              </a:lnSpc>
              <a:spcBef>
                <a:spcPts val="0"/>
              </a:spcBef>
              <a:spcAft>
                <a:spcPts val="0"/>
              </a:spcAft>
              <a:buNone/>
            </a:pPr>
            <a:r>
              <a:rPr lang="en-US" sz="2400">
                <a:solidFill>
                  <a:srgbClr val="242928"/>
                </a:solidFill>
                <a:latin typeface="Quicksand Medium"/>
                <a:ea typeface="Quicksand Medium"/>
                <a:cs typeface="Quicksand Medium"/>
                <a:sym typeface="Quicksand Medium"/>
              </a:rPr>
              <a:t>2) WHAT IS PROMOTION?</a:t>
            </a:r>
            <a:endParaRPr/>
          </a:p>
          <a:p>
            <a:pPr indent="0" lvl="0" marL="0" marR="0" rtl="0" algn="l">
              <a:lnSpc>
                <a:spcPct val="115000"/>
              </a:lnSpc>
              <a:spcBef>
                <a:spcPts val="0"/>
              </a:spcBef>
              <a:spcAft>
                <a:spcPts val="0"/>
              </a:spcAft>
              <a:buNone/>
            </a:pPr>
            <a:r>
              <a:t/>
            </a:r>
            <a:endParaRPr sz="2400">
              <a:solidFill>
                <a:srgbClr val="242928"/>
              </a:solidFill>
              <a:latin typeface="Quicksand Medium"/>
              <a:ea typeface="Quicksand Medium"/>
              <a:cs typeface="Quicksand Medium"/>
              <a:sym typeface="Quicksand Medium"/>
            </a:endParaRPr>
          </a:p>
          <a:p>
            <a:pPr indent="0" lvl="0" marL="0" marR="0" rtl="0" algn="l">
              <a:lnSpc>
                <a:spcPct val="115000"/>
              </a:lnSpc>
              <a:spcBef>
                <a:spcPts val="0"/>
              </a:spcBef>
              <a:spcAft>
                <a:spcPts val="0"/>
              </a:spcAft>
              <a:buNone/>
            </a:pPr>
            <a:r>
              <a:rPr lang="en-US" sz="2400">
                <a:solidFill>
                  <a:srgbClr val="242928"/>
                </a:solidFill>
                <a:latin typeface="Quicksand Medium"/>
                <a:ea typeface="Quicksand Medium"/>
                <a:cs typeface="Quicksand Medium"/>
                <a:sym typeface="Quicksand Medium"/>
              </a:rPr>
              <a:t>3) WHAT IS PACKAGING AS IT RELATES TO MARKETING?</a:t>
            </a:r>
            <a:endParaRPr/>
          </a:p>
          <a:p>
            <a:pPr indent="0" lvl="0" marL="0" marR="0" rtl="0" algn="l">
              <a:lnSpc>
                <a:spcPct val="115000"/>
              </a:lnSpc>
              <a:spcBef>
                <a:spcPts val="0"/>
              </a:spcBef>
              <a:spcAft>
                <a:spcPts val="0"/>
              </a:spcAft>
              <a:buNone/>
            </a:pPr>
            <a:r>
              <a:t/>
            </a:r>
            <a:endParaRPr sz="2400">
              <a:solidFill>
                <a:srgbClr val="242928"/>
              </a:solidFill>
              <a:latin typeface="Quicksand Medium"/>
              <a:ea typeface="Quicksand Medium"/>
              <a:cs typeface="Quicksand Medium"/>
              <a:sym typeface="Quicksand Medium"/>
            </a:endParaRPr>
          </a:p>
          <a:p>
            <a:pPr indent="0" lvl="0" marL="0" marR="0" rtl="0" algn="l">
              <a:lnSpc>
                <a:spcPct val="115000"/>
              </a:lnSpc>
              <a:spcBef>
                <a:spcPts val="0"/>
              </a:spcBef>
              <a:spcAft>
                <a:spcPts val="0"/>
              </a:spcAft>
              <a:buNone/>
            </a:pPr>
            <a:r>
              <a:rPr lang="en-US" sz="2400">
                <a:solidFill>
                  <a:srgbClr val="242928"/>
                </a:solidFill>
                <a:latin typeface="Quicksand Medium"/>
                <a:ea typeface="Quicksand Medium"/>
                <a:cs typeface="Quicksand Medium"/>
                <a:sym typeface="Quicksand Medium"/>
              </a:rPr>
              <a:t>4) HAVE YOU SEEN ANY OTHER EXAMPLES OF VALENTINE'S DAY PACKAGING OR PROMOTIONS?</a:t>
            </a:r>
            <a:endParaRPr/>
          </a:p>
          <a:p>
            <a:pPr indent="0" lvl="0" marL="0" marR="0" rtl="0" algn="l">
              <a:lnSpc>
                <a:spcPct val="115000"/>
              </a:lnSpc>
              <a:spcBef>
                <a:spcPts val="0"/>
              </a:spcBef>
              <a:spcAft>
                <a:spcPts val="0"/>
              </a:spcAft>
              <a:buNone/>
            </a:pPr>
            <a:r>
              <a:t/>
            </a:r>
            <a:endParaRPr sz="2400">
              <a:solidFill>
                <a:srgbClr val="242928"/>
              </a:solidFill>
              <a:latin typeface="Quicksand Medium"/>
              <a:ea typeface="Quicksand Medium"/>
              <a:cs typeface="Quicksand Medium"/>
              <a:sym typeface="Quicksand Medium"/>
            </a:endParaRPr>
          </a:p>
          <a:p>
            <a:pPr indent="0" lvl="0" marL="0" marR="0" rtl="0" algn="l">
              <a:lnSpc>
                <a:spcPct val="115000"/>
              </a:lnSpc>
              <a:spcBef>
                <a:spcPts val="0"/>
              </a:spcBef>
              <a:spcAft>
                <a:spcPts val="0"/>
              </a:spcAft>
              <a:buNone/>
            </a:pPr>
            <a:r>
              <a:rPr lang="en-US" sz="2400">
                <a:solidFill>
                  <a:srgbClr val="242928"/>
                </a:solidFill>
                <a:latin typeface="Quicksand Medium"/>
                <a:ea typeface="Quicksand Medium"/>
                <a:cs typeface="Quicksand Medium"/>
                <a:sym typeface="Quicksand Medium"/>
              </a:rPr>
              <a:t>5) WHAT IS CROSS PROMOTION?</a:t>
            </a:r>
            <a:endParaRPr/>
          </a:p>
          <a:p>
            <a:pPr indent="0" lvl="0" marL="0" marR="0" rtl="0" algn="l">
              <a:lnSpc>
                <a:spcPct val="115000"/>
              </a:lnSpc>
              <a:spcBef>
                <a:spcPts val="0"/>
              </a:spcBef>
              <a:spcAft>
                <a:spcPts val="0"/>
              </a:spcAft>
              <a:buNone/>
            </a:pPr>
            <a:r>
              <a:t/>
            </a:r>
            <a:endParaRPr sz="2400">
              <a:solidFill>
                <a:srgbClr val="242928"/>
              </a:solidFill>
              <a:latin typeface="Quicksand Medium"/>
              <a:ea typeface="Quicksand Medium"/>
              <a:cs typeface="Quicksand Medium"/>
              <a:sym typeface="Quicksand Medium"/>
            </a:endParaRPr>
          </a:p>
          <a:p>
            <a:pPr indent="0" lvl="0" marL="0" marR="0" rtl="0" algn="l">
              <a:lnSpc>
                <a:spcPct val="115000"/>
              </a:lnSpc>
              <a:spcBef>
                <a:spcPts val="0"/>
              </a:spcBef>
              <a:spcAft>
                <a:spcPts val="0"/>
              </a:spcAft>
              <a:buNone/>
            </a:pPr>
            <a:r>
              <a:rPr lang="en-US" sz="2400">
                <a:solidFill>
                  <a:srgbClr val="242928"/>
                </a:solidFill>
                <a:latin typeface="Quicksand Medium"/>
                <a:ea typeface="Quicksand Medium"/>
                <a:cs typeface="Quicksand Medium"/>
                <a:sym typeface="Quicksand Medium"/>
              </a:rPr>
              <a:t>6) WHAT IS ONE EXAMPLE OF CROSS PROMOTION FROM THIS PRESENTATION?</a:t>
            </a:r>
            <a:endParaRPr/>
          </a:p>
          <a:p>
            <a:pPr indent="0" lvl="0" marL="0" marR="0" rtl="0" algn="l">
              <a:lnSpc>
                <a:spcPct val="115000"/>
              </a:lnSpc>
              <a:spcBef>
                <a:spcPts val="0"/>
              </a:spcBef>
              <a:spcAft>
                <a:spcPts val="0"/>
              </a:spcAft>
              <a:buNone/>
            </a:pPr>
            <a:r>
              <a:t/>
            </a:r>
            <a:endParaRPr sz="2400">
              <a:solidFill>
                <a:srgbClr val="242928"/>
              </a:solidFill>
              <a:latin typeface="Quicksand Medium"/>
              <a:ea typeface="Quicksand Medium"/>
              <a:cs typeface="Quicksand Medium"/>
              <a:sym typeface="Quicksand Medium"/>
            </a:endParaRPr>
          </a:p>
        </p:txBody>
      </p:sp>
      <p:sp>
        <p:nvSpPr>
          <p:cNvPr id="443" name="Google Shape;443;p20"/>
          <p:cNvSpPr/>
          <p:nvPr/>
        </p:nvSpPr>
        <p:spPr>
          <a:xfrm rot="-466241">
            <a:off x="15102058" y="197713"/>
            <a:ext cx="3062601" cy="2032454"/>
          </a:xfrm>
          <a:custGeom>
            <a:rect b="b" l="l" r="r" t="t"/>
            <a:pathLst>
              <a:path extrusionOk="0" h="2032454" w="3062601">
                <a:moveTo>
                  <a:pt x="0" y="0"/>
                </a:moveTo>
                <a:lnTo>
                  <a:pt x="3062601" y="0"/>
                </a:lnTo>
                <a:lnTo>
                  <a:pt x="3062601" y="2032454"/>
                </a:lnTo>
                <a:lnTo>
                  <a:pt x="0" y="203245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444" name="Google Shape;444;p20"/>
          <p:cNvGrpSpPr/>
          <p:nvPr/>
        </p:nvGrpSpPr>
        <p:grpSpPr>
          <a:xfrm>
            <a:off x="16077604" y="8683020"/>
            <a:ext cx="2367402" cy="1992534"/>
            <a:chOff x="-33680" y="-8369"/>
            <a:chExt cx="854946" cy="719569"/>
          </a:xfrm>
        </p:grpSpPr>
        <p:sp>
          <p:nvSpPr>
            <p:cNvPr id="445" name="Google Shape;445;p20"/>
            <p:cNvSpPr/>
            <p:nvPr/>
          </p:nvSpPr>
          <p:spPr>
            <a:xfrm>
              <a:off x="-33680" y="-8369"/>
              <a:ext cx="854946" cy="719569"/>
            </a:xfrm>
            <a:custGeom>
              <a:rect b="b" l="l" r="r" t="t"/>
              <a:pathLst>
                <a:path extrusionOk="0" h="719569" w="854946">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FF6C9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6" name="Google Shape;446;p20"/>
            <p:cNvSpPr txBox="1"/>
            <p:nvPr/>
          </p:nvSpPr>
          <p:spPr>
            <a:xfrm>
              <a:off x="76200" y="12700"/>
              <a:ext cx="660400" cy="571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47" name="Google Shape;447;p20"/>
          <p:cNvSpPr/>
          <p:nvPr/>
        </p:nvSpPr>
        <p:spPr>
          <a:xfrm>
            <a:off x="16570539" y="9061880"/>
            <a:ext cx="1451351" cy="943378"/>
          </a:xfrm>
          <a:custGeom>
            <a:rect b="b" l="l" r="r" t="t"/>
            <a:pathLst>
              <a:path extrusionOk="0" h="943378" w="1451351">
                <a:moveTo>
                  <a:pt x="0" y="0"/>
                </a:moveTo>
                <a:lnTo>
                  <a:pt x="1451351" y="0"/>
                </a:lnTo>
                <a:lnTo>
                  <a:pt x="1451351" y="943378"/>
                </a:lnTo>
                <a:lnTo>
                  <a:pt x="0" y="94337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8" name="Google Shape;448;p20"/>
          <p:cNvSpPr/>
          <p:nvPr/>
        </p:nvSpPr>
        <p:spPr>
          <a:xfrm rot="-1383102">
            <a:off x="217201" y="8060523"/>
            <a:ext cx="1794448" cy="2193214"/>
          </a:xfrm>
          <a:custGeom>
            <a:rect b="b" l="l" r="r" t="t"/>
            <a:pathLst>
              <a:path extrusionOk="0" h="2193214" w="1794448">
                <a:moveTo>
                  <a:pt x="0" y="0"/>
                </a:moveTo>
                <a:lnTo>
                  <a:pt x="1794448" y="0"/>
                </a:lnTo>
                <a:lnTo>
                  <a:pt x="1794448" y="2193214"/>
                </a:lnTo>
                <a:lnTo>
                  <a:pt x="0" y="2193214"/>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FEA"/>
        </a:solidFill>
      </p:bgPr>
    </p:bg>
    <p:spTree>
      <p:nvGrpSpPr>
        <p:cNvPr id="452" name="Shape 452"/>
        <p:cNvGrpSpPr/>
        <p:nvPr/>
      </p:nvGrpSpPr>
      <p:grpSpPr>
        <a:xfrm>
          <a:off x="0" y="0"/>
          <a:ext cx="0" cy="0"/>
          <a:chOff x="0" y="0"/>
          <a:chExt cx="0" cy="0"/>
        </a:xfrm>
      </p:grpSpPr>
      <p:grpSp>
        <p:nvGrpSpPr>
          <p:cNvPr id="453" name="Google Shape;453;p21"/>
          <p:cNvGrpSpPr/>
          <p:nvPr/>
        </p:nvGrpSpPr>
        <p:grpSpPr>
          <a:xfrm>
            <a:off x="0" y="831035"/>
            <a:ext cx="18288000" cy="8480269"/>
            <a:chOff x="0" y="-38100"/>
            <a:chExt cx="4816593" cy="2233486"/>
          </a:xfrm>
        </p:grpSpPr>
        <p:sp>
          <p:nvSpPr>
            <p:cNvPr id="454" name="Google Shape;454;p21"/>
            <p:cNvSpPr/>
            <p:nvPr/>
          </p:nvSpPr>
          <p:spPr>
            <a:xfrm>
              <a:off x="0" y="0"/>
              <a:ext cx="4816592" cy="2195386"/>
            </a:xfrm>
            <a:custGeom>
              <a:rect b="b" l="l" r="r" t="t"/>
              <a:pathLst>
                <a:path extrusionOk="0" h="2195386" w="4816592">
                  <a:moveTo>
                    <a:pt x="0" y="0"/>
                  </a:moveTo>
                  <a:lnTo>
                    <a:pt x="4816592" y="0"/>
                  </a:lnTo>
                  <a:lnTo>
                    <a:pt x="4816592" y="2195386"/>
                  </a:lnTo>
                  <a:lnTo>
                    <a:pt x="0" y="2195386"/>
                  </a:lnTo>
                  <a:close/>
                </a:path>
              </a:pathLst>
            </a:custGeom>
            <a:solidFill>
              <a:srgbClr val="FFF8F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5" name="Google Shape;455;p21"/>
            <p:cNvSpPr txBox="1"/>
            <p:nvPr/>
          </p:nvSpPr>
          <p:spPr>
            <a:xfrm>
              <a:off x="0" y="-38100"/>
              <a:ext cx="4816593" cy="223348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56" name="Google Shape;456;p21"/>
          <p:cNvSpPr txBox="1"/>
          <p:nvPr/>
        </p:nvSpPr>
        <p:spPr>
          <a:xfrm>
            <a:off x="1028700" y="1348627"/>
            <a:ext cx="13939389" cy="115379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6700">
                <a:solidFill>
                  <a:srgbClr val="FE4F68"/>
                </a:solidFill>
                <a:latin typeface="Archivo Black"/>
                <a:ea typeface="Archivo Black"/>
                <a:cs typeface="Archivo Black"/>
                <a:sym typeface="Archivo Black"/>
              </a:rPr>
              <a:t>DISCUSSION QUESTIONS</a:t>
            </a:r>
            <a:endParaRPr/>
          </a:p>
        </p:txBody>
      </p:sp>
      <p:sp>
        <p:nvSpPr>
          <p:cNvPr id="457" name="Google Shape;457;p21"/>
          <p:cNvSpPr txBox="1"/>
          <p:nvPr/>
        </p:nvSpPr>
        <p:spPr>
          <a:xfrm>
            <a:off x="1361438" y="3168072"/>
            <a:ext cx="15565200" cy="4192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US" sz="2400">
                <a:solidFill>
                  <a:srgbClr val="242928"/>
                </a:solidFill>
                <a:latin typeface="Quicksand Medium"/>
                <a:ea typeface="Quicksand Medium"/>
                <a:cs typeface="Quicksand Medium"/>
                <a:sym typeface="Quicksand Medium"/>
              </a:rPr>
              <a:t>7) WHAT OTHER BUSINESSES OR BRANDS MIGHT BENEFIT FROM VALENTINE'S DAY PACKAGING OR PROMOTION?</a:t>
            </a:r>
            <a:endParaRPr/>
          </a:p>
          <a:p>
            <a:pPr indent="0" lvl="0" marL="0" marR="0" rtl="0" algn="l">
              <a:lnSpc>
                <a:spcPct val="115000"/>
              </a:lnSpc>
              <a:spcBef>
                <a:spcPts val="0"/>
              </a:spcBef>
              <a:spcAft>
                <a:spcPts val="0"/>
              </a:spcAft>
              <a:buNone/>
            </a:pPr>
            <a:r>
              <a:t/>
            </a:r>
            <a:endParaRPr sz="2400">
              <a:solidFill>
                <a:srgbClr val="242928"/>
              </a:solidFill>
              <a:latin typeface="Quicksand Medium"/>
              <a:ea typeface="Quicksand Medium"/>
              <a:cs typeface="Quicksand Medium"/>
              <a:sym typeface="Quicksand Medium"/>
            </a:endParaRPr>
          </a:p>
          <a:p>
            <a:pPr indent="0" lvl="0" marL="0" marR="0" rtl="0" algn="l">
              <a:lnSpc>
                <a:spcPct val="115000"/>
              </a:lnSpc>
              <a:spcBef>
                <a:spcPts val="0"/>
              </a:spcBef>
              <a:spcAft>
                <a:spcPts val="0"/>
              </a:spcAft>
              <a:buNone/>
            </a:pPr>
            <a:r>
              <a:rPr lang="en-US" sz="2400">
                <a:solidFill>
                  <a:srgbClr val="242928"/>
                </a:solidFill>
                <a:latin typeface="Quicksand Medium"/>
                <a:ea typeface="Quicksand Medium"/>
                <a:cs typeface="Quicksand Medium"/>
                <a:sym typeface="Quicksand Medium"/>
              </a:rPr>
              <a:t>8) WHY MIGHT RESTAURANTS AND/OR HOSPITALITY &amp; TRAVEL BRANDS BE INTERESTED IN MARKETING AROUND VALENTINE'S DAY?</a:t>
            </a:r>
            <a:endParaRPr/>
          </a:p>
          <a:p>
            <a:pPr indent="0" lvl="0" marL="0" marR="0" rtl="0" algn="l">
              <a:lnSpc>
                <a:spcPct val="115000"/>
              </a:lnSpc>
              <a:spcBef>
                <a:spcPts val="0"/>
              </a:spcBef>
              <a:spcAft>
                <a:spcPts val="0"/>
              </a:spcAft>
              <a:buNone/>
            </a:pPr>
            <a:r>
              <a:t/>
            </a:r>
            <a:endParaRPr sz="2400">
              <a:solidFill>
                <a:srgbClr val="242928"/>
              </a:solidFill>
              <a:latin typeface="Quicksand Medium"/>
              <a:ea typeface="Quicksand Medium"/>
              <a:cs typeface="Quicksand Medium"/>
              <a:sym typeface="Quicksand Medium"/>
            </a:endParaRPr>
          </a:p>
          <a:p>
            <a:pPr indent="0" lvl="0" marL="0" marR="0" rtl="0" algn="l">
              <a:lnSpc>
                <a:spcPct val="115000"/>
              </a:lnSpc>
              <a:spcBef>
                <a:spcPts val="0"/>
              </a:spcBef>
              <a:spcAft>
                <a:spcPts val="0"/>
              </a:spcAft>
              <a:buNone/>
            </a:pPr>
            <a:r>
              <a:rPr lang="en-US" sz="2400">
                <a:solidFill>
                  <a:srgbClr val="242928"/>
                </a:solidFill>
                <a:latin typeface="Quicksand Medium"/>
                <a:ea typeface="Quicksand Medium"/>
                <a:cs typeface="Quicksand Medium"/>
                <a:sym typeface="Quicksand Medium"/>
              </a:rPr>
              <a:t>9) WHY DO YOU THINK SOME BRANDS ARE TAKING AN ANTI-VALENTINE'S DAY MARKETING APPROACH? </a:t>
            </a:r>
            <a:endParaRPr/>
          </a:p>
          <a:p>
            <a:pPr indent="0" lvl="0" marL="0" marR="0" rtl="0" algn="l">
              <a:lnSpc>
                <a:spcPct val="115000"/>
              </a:lnSpc>
              <a:spcBef>
                <a:spcPts val="0"/>
              </a:spcBef>
              <a:spcAft>
                <a:spcPts val="0"/>
              </a:spcAft>
              <a:buNone/>
            </a:pPr>
            <a:r>
              <a:t/>
            </a:r>
            <a:endParaRPr sz="2400">
              <a:solidFill>
                <a:srgbClr val="242928"/>
              </a:solidFill>
              <a:latin typeface="Quicksand Medium"/>
              <a:ea typeface="Quicksand Medium"/>
              <a:cs typeface="Quicksand Medium"/>
              <a:sym typeface="Quicksand Medium"/>
            </a:endParaRPr>
          </a:p>
          <a:p>
            <a:pPr indent="0" lvl="0" marL="0" marR="0" rtl="0" algn="l">
              <a:lnSpc>
                <a:spcPct val="115000"/>
              </a:lnSpc>
              <a:spcBef>
                <a:spcPts val="0"/>
              </a:spcBef>
              <a:spcAft>
                <a:spcPts val="0"/>
              </a:spcAft>
              <a:buNone/>
            </a:pPr>
            <a:r>
              <a:rPr lang="en-US" sz="2400">
                <a:solidFill>
                  <a:srgbClr val="242928"/>
                </a:solidFill>
                <a:latin typeface="Quicksand Medium"/>
                <a:ea typeface="Quicksand Medium"/>
                <a:cs typeface="Quicksand Medium"/>
                <a:sym typeface="Quicksand Medium"/>
              </a:rPr>
              <a:t>10) IN YOUR OPINION, IS THAT A RISKY STRATEGY? WHY OR WHY NOT?</a:t>
            </a:r>
            <a:endParaRPr/>
          </a:p>
          <a:p>
            <a:pPr indent="0" lvl="0" marL="0" marR="0" rtl="0" algn="l">
              <a:lnSpc>
                <a:spcPct val="115000"/>
              </a:lnSpc>
              <a:spcBef>
                <a:spcPts val="0"/>
              </a:spcBef>
              <a:spcAft>
                <a:spcPts val="0"/>
              </a:spcAft>
              <a:buNone/>
            </a:pPr>
            <a:r>
              <a:t/>
            </a:r>
            <a:endParaRPr sz="2400">
              <a:solidFill>
                <a:srgbClr val="242928"/>
              </a:solidFill>
              <a:latin typeface="Quicksand Medium"/>
              <a:ea typeface="Quicksand Medium"/>
              <a:cs typeface="Quicksand Medium"/>
              <a:sym typeface="Quicksand Medium"/>
            </a:endParaRPr>
          </a:p>
        </p:txBody>
      </p:sp>
      <p:sp>
        <p:nvSpPr>
          <p:cNvPr id="458" name="Google Shape;458;p21"/>
          <p:cNvSpPr/>
          <p:nvPr/>
        </p:nvSpPr>
        <p:spPr>
          <a:xfrm rot="-466241">
            <a:off x="15102058" y="197713"/>
            <a:ext cx="3062601" cy="2032454"/>
          </a:xfrm>
          <a:custGeom>
            <a:rect b="b" l="l" r="r" t="t"/>
            <a:pathLst>
              <a:path extrusionOk="0" h="2032454" w="3062601">
                <a:moveTo>
                  <a:pt x="0" y="0"/>
                </a:moveTo>
                <a:lnTo>
                  <a:pt x="3062601" y="0"/>
                </a:lnTo>
                <a:lnTo>
                  <a:pt x="3062601" y="2032454"/>
                </a:lnTo>
                <a:lnTo>
                  <a:pt x="0" y="203245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459" name="Google Shape;459;p21"/>
          <p:cNvGrpSpPr/>
          <p:nvPr/>
        </p:nvGrpSpPr>
        <p:grpSpPr>
          <a:xfrm>
            <a:off x="16077604" y="8683020"/>
            <a:ext cx="2367402" cy="1992534"/>
            <a:chOff x="-33680" y="-8369"/>
            <a:chExt cx="854946" cy="719569"/>
          </a:xfrm>
        </p:grpSpPr>
        <p:sp>
          <p:nvSpPr>
            <p:cNvPr id="460" name="Google Shape;460;p21"/>
            <p:cNvSpPr/>
            <p:nvPr/>
          </p:nvSpPr>
          <p:spPr>
            <a:xfrm>
              <a:off x="-33680" y="-8369"/>
              <a:ext cx="854946" cy="719569"/>
            </a:xfrm>
            <a:custGeom>
              <a:rect b="b" l="l" r="r" t="t"/>
              <a:pathLst>
                <a:path extrusionOk="0" h="719569" w="854946">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FF6C9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1" name="Google Shape;461;p21"/>
            <p:cNvSpPr txBox="1"/>
            <p:nvPr/>
          </p:nvSpPr>
          <p:spPr>
            <a:xfrm>
              <a:off x="76200" y="12700"/>
              <a:ext cx="660400" cy="571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62" name="Google Shape;462;p21"/>
          <p:cNvSpPr/>
          <p:nvPr/>
        </p:nvSpPr>
        <p:spPr>
          <a:xfrm>
            <a:off x="16570539" y="9061880"/>
            <a:ext cx="1451351" cy="943378"/>
          </a:xfrm>
          <a:custGeom>
            <a:rect b="b" l="l" r="r" t="t"/>
            <a:pathLst>
              <a:path extrusionOk="0" h="943378" w="1451351">
                <a:moveTo>
                  <a:pt x="0" y="0"/>
                </a:moveTo>
                <a:lnTo>
                  <a:pt x="1451351" y="0"/>
                </a:lnTo>
                <a:lnTo>
                  <a:pt x="1451351" y="943378"/>
                </a:lnTo>
                <a:lnTo>
                  <a:pt x="0" y="94337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3" name="Google Shape;463;p21"/>
          <p:cNvSpPr/>
          <p:nvPr/>
        </p:nvSpPr>
        <p:spPr>
          <a:xfrm rot="-1383102">
            <a:off x="217201" y="8060523"/>
            <a:ext cx="1794448" cy="2193214"/>
          </a:xfrm>
          <a:custGeom>
            <a:rect b="b" l="l" r="r" t="t"/>
            <a:pathLst>
              <a:path extrusionOk="0" h="2193214" w="1794448">
                <a:moveTo>
                  <a:pt x="0" y="0"/>
                </a:moveTo>
                <a:lnTo>
                  <a:pt x="1794448" y="0"/>
                </a:lnTo>
                <a:lnTo>
                  <a:pt x="1794448" y="2193214"/>
                </a:lnTo>
                <a:lnTo>
                  <a:pt x="0" y="2193214"/>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FEA"/>
        </a:solidFill>
      </p:bgPr>
    </p:bg>
    <p:spTree>
      <p:nvGrpSpPr>
        <p:cNvPr id="467" name="Shape 467"/>
        <p:cNvGrpSpPr/>
        <p:nvPr/>
      </p:nvGrpSpPr>
      <p:grpSpPr>
        <a:xfrm>
          <a:off x="0" y="0"/>
          <a:ext cx="0" cy="0"/>
          <a:chOff x="0" y="0"/>
          <a:chExt cx="0" cy="0"/>
        </a:xfrm>
      </p:grpSpPr>
      <p:grpSp>
        <p:nvGrpSpPr>
          <p:cNvPr id="468" name="Google Shape;468;p22"/>
          <p:cNvGrpSpPr/>
          <p:nvPr/>
        </p:nvGrpSpPr>
        <p:grpSpPr>
          <a:xfrm>
            <a:off x="0" y="831035"/>
            <a:ext cx="18288000" cy="8480269"/>
            <a:chOff x="0" y="-38100"/>
            <a:chExt cx="4816593" cy="2233486"/>
          </a:xfrm>
        </p:grpSpPr>
        <p:sp>
          <p:nvSpPr>
            <p:cNvPr id="469" name="Google Shape;469;p22"/>
            <p:cNvSpPr/>
            <p:nvPr/>
          </p:nvSpPr>
          <p:spPr>
            <a:xfrm>
              <a:off x="0" y="0"/>
              <a:ext cx="4816592" cy="2195386"/>
            </a:xfrm>
            <a:custGeom>
              <a:rect b="b" l="l" r="r" t="t"/>
              <a:pathLst>
                <a:path extrusionOk="0" h="2195386" w="4816592">
                  <a:moveTo>
                    <a:pt x="0" y="0"/>
                  </a:moveTo>
                  <a:lnTo>
                    <a:pt x="4816592" y="0"/>
                  </a:lnTo>
                  <a:lnTo>
                    <a:pt x="4816592" y="2195386"/>
                  </a:lnTo>
                  <a:lnTo>
                    <a:pt x="0" y="2195386"/>
                  </a:lnTo>
                  <a:close/>
                </a:path>
              </a:pathLst>
            </a:custGeom>
            <a:solidFill>
              <a:srgbClr val="FFF8F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0" name="Google Shape;470;p22"/>
            <p:cNvSpPr txBox="1"/>
            <p:nvPr/>
          </p:nvSpPr>
          <p:spPr>
            <a:xfrm>
              <a:off x="0" y="-38100"/>
              <a:ext cx="4816593" cy="223348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71" name="Google Shape;471;p22"/>
          <p:cNvSpPr txBox="1"/>
          <p:nvPr/>
        </p:nvSpPr>
        <p:spPr>
          <a:xfrm>
            <a:off x="1361438" y="1348627"/>
            <a:ext cx="13939389" cy="1153794"/>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6700">
                <a:solidFill>
                  <a:srgbClr val="FE4F68"/>
                </a:solidFill>
                <a:latin typeface="Archivo Black"/>
                <a:ea typeface="Archivo Black"/>
                <a:cs typeface="Archivo Black"/>
                <a:sym typeface="Archivo Black"/>
              </a:rPr>
              <a:t>STUDENT ACTIVITY</a:t>
            </a:r>
            <a:endParaRPr/>
          </a:p>
        </p:txBody>
      </p:sp>
      <p:sp>
        <p:nvSpPr>
          <p:cNvPr id="472" name="Google Shape;472;p22"/>
          <p:cNvSpPr txBox="1"/>
          <p:nvPr/>
        </p:nvSpPr>
        <p:spPr>
          <a:xfrm>
            <a:off x="1361438" y="3177597"/>
            <a:ext cx="15565124" cy="357441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900">
                <a:solidFill>
                  <a:srgbClr val="242928"/>
                </a:solidFill>
                <a:latin typeface="Quicksand Medium"/>
                <a:ea typeface="Quicksand Medium"/>
                <a:cs typeface="Quicksand Medium"/>
                <a:sym typeface="Quicksand Medium"/>
              </a:rPr>
              <a:t>The next slide features a list of several brands. Select one and create a Valentines-themed promotion or special packaging. Consider all the examples that you just reviewed in this presentation and apply some of those concepts to your promotion or packaging. </a:t>
            </a:r>
            <a:endParaRPr/>
          </a:p>
          <a:p>
            <a:pPr indent="0" lvl="0" marL="0" marR="0" rtl="0" algn="l">
              <a:lnSpc>
                <a:spcPct val="140000"/>
              </a:lnSpc>
              <a:spcBef>
                <a:spcPts val="0"/>
              </a:spcBef>
              <a:spcAft>
                <a:spcPts val="0"/>
              </a:spcAft>
              <a:buNone/>
            </a:pPr>
            <a:r>
              <a:t/>
            </a:r>
            <a:endParaRPr sz="2900">
              <a:solidFill>
                <a:srgbClr val="242928"/>
              </a:solidFill>
              <a:latin typeface="Quicksand Medium"/>
              <a:ea typeface="Quicksand Medium"/>
              <a:cs typeface="Quicksand Medium"/>
              <a:sym typeface="Quicksand Medium"/>
            </a:endParaRPr>
          </a:p>
          <a:p>
            <a:pPr indent="0" lvl="0" marL="0" marR="0" rtl="0" algn="l">
              <a:lnSpc>
                <a:spcPct val="140000"/>
              </a:lnSpc>
              <a:spcBef>
                <a:spcPts val="0"/>
              </a:spcBef>
              <a:spcAft>
                <a:spcPts val="0"/>
              </a:spcAft>
              <a:buNone/>
            </a:pPr>
            <a:r>
              <a:rPr lang="en-US" sz="2900">
                <a:solidFill>
                  <a:srgbClr val="242928"/>
                </a:solidFill>
                <a:latin typeface="Quicksand Medium"/>
                <a:ea typeface="Quicksand Medium"/>
                <a:cs typeface="Quicksand Medium"/>
                <a:sym typeface="Quicksand Medium"/>
              </a:rPr>
              <a:t>Be prepared to present your ideas in class. </a:t>
            </a:r>
            <a:endParaRPr/>
          </a:p>
          <a:p>
            <a:pPr indent="0" lvl="0" marL="0" marR="0" rtl="0" algn="l">
              <a:lnSpc>
                <a:spcPct val="140000"/>
              </a:lnSpc>
              <a:spcBef>
                <a:spcPts val="0"/>
              </a:spcBef>
              <a:spcAft>
                <a:spcPts val="0"/>
              </a:spcAft>
              <a:buNone/>
            </a:pPr>
            <a:r>
              <a:t/>
            </a:r>
            <a:endParaRPr sz="2900">
              <a:solidFill>
                <a:srgbClr val="242928"/>
              </a:solidFill>
              <a:latin typeface="Quicksand Medium"/>
              <a:ea typeface="Quicksand Medium"/>
              <a:cs typeface="Quicksand Medium"/>
              <a:sym typeface="Quicksand Medium"/>
            </a:endParaRPr>
          </a:p>
        </p:txBody>
      </p:sp>
      <p:sp>
        <p:nvSpPr>
          <p:cNvPr id="473" name="Google Shape;473;p22"/>
          <p:cNvSpPr/>
          <p:nvPr/>
        </p:nvSpPr>
        <p:spPr>
          <a:xfrm rot="-466241">
            <a:off x="15102058" y="197713"/>
            <a:ext cx="3062601" cy="2032454"/>
          </a:xfrm>
          <a:custGeom>
            <a:rect b="b" l="l" r="r" t="t"/>
            <a:pathLst>
              <a:path extrusionOk="0" h="2032454" w="3062601">
                <a:moveTo>
                  <a:pt x="0" y="0"/>
                </a:moveTo>
                <a:lnTo>
                  <a:pt x="3062601" y="0"/>
                </a:lnTo>
                <a:lnTo>
                  <a:pt x="3062601" y="2032454"/>
                </a:lnTo>
                <a:lnTo>
                  <a:pt x="0" y="203245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474" name="Google Shape;474;p22"/>
          <p:cNvGrpSpPr/>
          <p:nvPr/>
        </p:nvGrpSpPr>
        <p:grpSpPr>
          <a:xfrm>
            <a:off x="16077604" y="8683020"/>
            <a:ext cx="2367402" cy="1992534"/>
            <a:chOff x="-33680" y="-8369"/>
            <a:chExt cx="854946" cy="719569"/>
          </a:xfrm>
        </p:grpSpPr>
        <p:sp>
          <p:nvSpPr>
            <p:cNvPr id="475" name="Google Shape;475;p22"/>
            <p:cNvSpPr/>
            <p:nvPr/>
          </p:nvSpPr>
          <p:spPr>
            <a:xfrm>
              <a:off x="-33680" y="-8369"/>
              <a:ext cx="854946" cy="719569"/>
            </a:xfrm>
            <a:custGeom>
              <a:rect b="b" l="l" r="r" t="t"/>
              <a:pathLst>
                <a:path extrusionOk="0" h="719569" w="854946">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FF6C9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6" name="Google Shape;476;p22"/>
            <p:cNvSpPr txBox="1"/>
            <p:nvPr/>
          </p:nvSpPr>
          <p:spPr>
            <a:xfrm>
              <a:off x="76200" y="12700"/>
              <a:ext cx="660400" cy="571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77" name="Google Shape;477;p22"/>
          <p:cNvSpPr/>
          <p:nvPr/>
        </p:nvSpPr>
        <p:spPr>
          <a:xfrm>
            <a:off x="16570539" y="9061880"/>
            <a:ext cx="1451351" cy="943378"/>
          </a:xfrm>
          <a:custGeom>
            <a:rect b="b" l="l" r="r" t="t"/>
            <a:pathLst>
              <a:path extrusionOk="0" h="943378" w="1451351">
                <a:moveTo>
                  <a:pt x="0" y="0"/>
                </a:moveTo>
                <a:lnTo>
                  <a:pt x="1451351" y="0"/>
                </a:lnTo>
                <a:lnTo>
                  <a:pt x="1451351" y="943378"/>
                </a:lnTo>
                <a:lnTo>
                  <a:pt x="0" y="94337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8" name="Google Shape;478;p22"/>
          <p:cNvSpPr/>
          <p:nvPr/>
        </p:nvSpPr>
        <p:spPr>
          <a:xfrm rot="-1383102">
            <a:off x="217201" y="8060523"/>
            <a:ext cx="1794448" cy="2193214"/>
          </a:xfrm>
          <a:custGeom>
            <a:rect b="b" l="l" r="r" t="t"/>
            <a:pathLst>
              <a:path extrusionOk="0" h="2193214" w="1794448">
                <a:moveTo>
                  <a:pt x="0" y="0"/>
                </a:moveTo>
                <a:lnTo>
                  <a:pt x="1794448" y="0"/>
                </a:lnTo>
                <a:lnTo>
                  <a:pt x="1794448" y="2193214"/>
                </a:lnTo>
                <a:lnTo>
                  <a:pt x="0" y="2193214"/>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FEA"/>
        </a:solidFill>
      </p:bgPr>
    </p:bg>
    <p:spTree>
      <p:nvGrpSpPr>
        <p:cNvPr id="482" name="Shape 482"/>
        <p:cNvGrpSpPr/>
        <p:nvPr/>
      </p:nvGrpSpPr>
      <p:grpSpPr>
        <a:xfrm>
          <a:off x="0" y="0"/>
          <a:ext cx="0" cy="0"/>
          <a:chOff x="0" y="0"/>
          <a:chExt cx="0" cy="0"/>
        </a:xfrm>
      </p:grpSpPr>
      <p:grpSp>
        <p:nvGrpSpPr>
          <p:cNvPr id="483" name="Google Shape;483;p23"/>
          <p:cNvGrpSpPr/>
          <p:nvPr/>
        </p:nvGrpSpPr>
        <p:grpSpPr>
          <a:xfrm>
            <a:off x="0" y="831035"/>
            <a:ext cx="18288000" cy="8480269"/>
            <a:chOff x="0" y="-38100"/>
            <a:chExt cx="4816593" cy="2233486"/>
          </a:xfrm>
        </p:grpSpPr>
        <p:sp>
          <p:nvSpPr>
            <p:cNvPr id="484" name="Google Shape;484;p23"/>
            <p:cNvSpPr/>
            <p:nvPr/>
          </p:nvSpPr>
          <p:spPr>
            <a:xfrm>
              <a:off x="0" y="0"/>
              <a:ext cx="4816592" cy="2195386"/>
            </a:xfrm>
            <a:custGeom>
              <a:rect b="b" l="l" r="r" t="t"/>
              <a:pathLst>
                <a:path extrusionOk="0" h="2195386" w="4816592">
                  <a:moveTo>
                    <a:pt x="0" y="0"/>
                  </a:moveTo>
                  <a:lnTo>
                    <a:pt x="4816592" y="0"/>
                  </a:lnTo>
                  <a:lnTo>
                    <a:pt x="4816592" y="2195386"/>
                  </a:lnTo>
                  <a:lnTo>
                    <a:pt x="0" y="2195386"/>
                  </a:lnTo>
                  <a:close/>
                </a:path>
              </a:pathLst>
            </a:custGeom>
            <a:solidFill>
              <a:srgbClr val="FFF8F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5" name="Google Shape;485;p23"/>
            <p:cNvSpPr txBox="1"/>
            <p:nvPr/>
          </p:nvSpPr>
          <p:spPr>
            <a:xfrm>
              <a:off x="0" y="-38100"/>
              <a:ext cx="4816593" cy="223348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86" name="Google Shape;486;p23"/>
          <p:cNvSpPr txBox="1"/>
          <p:nvPr/>
        </p:nvSpPr>
        <p:spPr>
          <a:xfrm>
            <a:off x="1361438" y="1348627"/>
            <a:ext cx="13939389" cy="1153794"/>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6700">
                <a:solidFill>
                  <a:srgbClr val="FE4F68"/>
                </a:solidFill>
                <a:latin typeface="Archivo Black"/>
                <a:ea typeface="Archivo Black"/>
                <a:cs typeface="Archivo Black"/>
                <a:sym typeface="Archivo Black"/>
              </a:rPr>
              <a:t>STUDENT ACTIVITY</a:t>
            </a:r>
            <a:endParaRPr/>
          </a:p>
        </p:txBody>
      </p:sp>
      <p:sp>
        <p:nvSpPr>
          <p:cNvPr id="487" name="Google Shape;487;p23"/>
          <p:cNvSpPr/>
          <p:nvPr/>
        </p:nvSpPr>
        <p:spPr>
          <a:xfrm rot="-466241">
            <a:off x="15102058" y="197713"/>
            <a:ext cx="3062601" cy="2032454"/>
          </a:xfrm>
          <a:custGeom>
            <a:rect b="b" l="l" r="r" t="t"/>
            <a:pathLst>
              <a:path extrusionOk="0" h="2032454" w="3062601">
                <a:moveTo>
                  <a:pt x="0" y="0"/>
                </a:moveTo>
                <a:lnTo>
                  <a:pt x="3062601" y="0"/>
                </a:lnTo>
                <a:lnTo>
                  <a:pt x="3062601" y="2032454"/>
                </a:lnTo>
                <a:lnTo>
                  <a:pt x="0" y="203245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488" name="Google Shape;488;p23"/>
          <p:cNvGrpSpPr/>
          <p:nvPr/>
        </p:nvGrpSpPr>
        <p:grpSpPr>
          <a:xfrm>
            <a:off x="16077604" y="8683020"/>
            <a:ext cx="2367402" cy="1992534"/>
            <a:chOff x="-33680" y="-8369"/>
            <a:chExt cx="854946" cy="719569"/>
          </a:xfrm>
        </p:grpSpPr>
        <p:sp>
          <p:nvSpPr>
            <p:cNvPr id="489" name="Google Shape;489;p23"/>
            <p:cNvSpPr/>
            <p:nvPr/>
          </p:nvSpPr>
          <p:spPr>
            <a:xfrm>
              <a:off x="-33680" y="-8369"/>
              <a:ext cx="854946" cy="719569"/>
            </a:xfrm>
            <a:custGeom>
              <a:rect b="b" l="l" r="r" t="t"/>
              <a:pathLst>
                <a:path extrusionOk="0" h="719569" w="854946">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FF6C9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0" name="Google Shape;490;p23"/>
            <p:cNvSpPr txBox="1"/>
            <p:nvPr/>
          </p:nvSpPr>
          <p:spPr>
            <a:xfrm>
              <a:off x="76200" y="12700"/>
              <a:ext cx="660400" cy="571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91" name="Google Shape;491;p23"/>
          <p:cNvSpPr/>
          <p:nvPr/>
        </p:nvSpPr>
        <p:spPr>
          <a:xfrm>
            <a:off x="16570539" y="9061880"/>
            <a:ext cx="1451351" cy="943378"/>
          </a:xfrm>
          <a:custGeom>
            <a:rect b="b" l="l" r="r" t="t"/>
            <a:pathLst>
              <a:path extrusionOk="0" h="943378" w="1451351">
                <a:moveTo>
                  <a:pt x="0" y="0"/>
                </a:moveTo>
                <a:lnTo>
                  <a:pt x="1451351" y="0"/>
                </a:lnTo>
                <a:lnTo>
                  <a:pt x="1451351" y="943378"/>
                </a:lnTo>
                <a:lnTo>
                  <a:pt x="0" y="94337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2" name="Google Shape;492;p23"/>
          <p:cNvSpPr/>
          <p:nvPr/>
        </p:nvSpPr>
        <p:spPr>
          <a:xfrm>
            <a:off x="3427723" y="3265923"/>
            <a:ext cx="3505243" cy="887995"/>
          </a:xfrm>
          <a:custGeom>
            <a:rect b="b" l="l" r="r" t="t"/>
            <a:pathLst>
              <a:path extrusionOk="0" h="887995" w="3505243">
                <a:moveTo>
                  <a:pt x="0" y="0"/>
                </a:moveTo>
                <a:lnTo>
                  <a:pt x="3505242" y="0"/>
                </a:lnTo>
                <a:lnTo>
                  <a:pt x="3505242" y="887995"/>
                </a:lnTo>
                <a:lnTo>
                  <a:pt x="0" y="887995"/>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3" name="Google Shape;493;p23"/>
          <p:cNvSpPr/>
          <p:nvPr/>
        </p:nvSpPr>
        <p:spPr>
          <a:xfrm>
            <a:off x="8940443" y="6088112"/>
            <a:ext cx="2501527" cy="2082196"/>
          </a:xfrm>
          <a:custGeom>
            <a:rect b="b" l="l" r="r" t="t"/>
            <a:pathLst>
              <a:path extrusionOk="0" h="2082196" w="2501527">
                <a:moveTo>
                  <a:pt x="0" y="0"/>
                </a:moveTo>
                <a:lnTo>
                  <a:pt x="2501527" y="0"/>
                </a:lnTo>
                <a:lnTo>
                  <a:pt x="2501527" y="2082196"/>
                </a:lnTo>
                <a:lnTo>
                  <a:pt x="0" y="2082196"/>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4" name="Google Shape;494;p23"/>
          <p:cNvSpPr/>
          <p:nvPr/>
        </p:nvSpPr>
        <p:spPr>
          <a:xfrm>
            <a:off x="3615768" y="4553908"/>
            <a:ext cx="3317198" cy="1534204"/>
          </a:xfrm>
          <a:custGeom>
            <a:rect b="b" l="l" r="r" t="t"/>
            <a:pathLst>
              <a:path extrusionOk="0" h="1534204" w="3317198">
                <a:moveTo>
                  <a:pt x="0" y="0"/>
                </a:moveTo>
                <a:lnTo>
                  <a:pt x="3317197" y="0"/>
                </a:lnTo>
                <a:lnTo>
                  <a:pt x="3317197" y="1534204"/>
                </a:lnTo>
                <a:lnTo>
                  <a:pt x="0" y="1534204"/>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5" name="Google Shape;495;p23"/>
          <p:cNvSpPr/>
          <p:nvPr/>
        </p:nvSpPr>
        <p:spPr>
          <a:xfrm>
            <a:off x="8205604" y="4461816"/>
            <a:ext cx="3812347" cy="1524939"/>
          </a:xfrm>
          <a:custGeom>
            <a:rect b="b" l="l" r="r" t="t"/>
            <a:pathLst>
              <a:path extrusionOk="0" h="1524939" w="3812347">
                <a:moveTo>
                  <a:pt x="0" y="0"/>
                </a:moveTo>
                <a:lnTo>
                  <a:pt x="3812347" y="0"/>
                </a:lnTo>
                <a:lnTo>
                  <a:pt x="3812347" y="1524939"/>
                </a:lnTo>
                <a:lnTo>
                  <a:pt x="0" y="1524939"/>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6" name="Google Shape;496;p23"/>
          <p:cNvSpPr/>
          <p:nvPr/>
        </p:nvSpPr>
        <p:spPr>
          <a:xfrm>
            <a:off x="8364462" y="3165178"/>
            <a:ext cx="3653489" cy="1137238"/>
          </a:xfrm>
          <a:custGeom>
            <a:rect b="b" l="l" r="r" t="t"/>
            <a:pathLst>
              <a:path extrusionOk="0" h="1137238" w="3653489">
                <a:moveTo>
                  <a:pt x="0" y="0"/>
                </a:moveTo>
                <a:lnTo>
                  <a:pt x="3653489" y="0"/>
                </a:lnTo>
                <a:lnTo>
                  <a:pt x="3653489" y="1137238"/>
                </a:lnTo>
                <a:lnTo>
                  <a:pt x="0" y="1137238"/>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7" name="Google Shape;497;p23"/>
          <p:cNvSpPr/>
          <p:nvPr/>
        </p:nvSpPr>
        <p:spPr>
          <a:xfrm>
            <a:off x="12685401" y="4233572"/>
            <a:ext cx="2174877" cy="2174877"/>
          </a:xfrm>
          <a:custGeom>
            <a:rect b="b" l="l" r="r" t="t"/>
            <a:pathLst>
              <a:path extrusionOk="0" h="2174877" w="2174877">
                <a:moveTo>
                  <a:pt x="0" y="0"/>
                </a:moveTo>
                <a:lnTo>
                  <a:pt x="2174876" y="0"/>
                </a:lnTo>
                <a:lnTo>
                  <a:pt x="2174876" y="2174876"/>
                </a:lnTo>
                <a:lnTo>
                  <a:pt x="0" y="2174876"/>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8" name="Google Shape;498;p23"/>
          <p:cNvSpPr/>
          <p:nvPr/>
        </p:nvSpPr>
        <p:spPr>
          <a:xfrm>
            <a:off x="4151862" y="6284215"/>
            <a:ext cx="2056963" cy="2056963"/>
          </a:xfrm>
          <a:custGeom>
            <a:rect b="b" l="l" r="r" t="t"/>
            <a:pathLst>
              <a:path extrusionOk="0" h="2056963" w="2056963">
                <a:moveTo>
                  <a:pt x="0" y="0"/>
                </a:moveTo>
                <a:lnTo>
                  <a:pt x="2056964" y="0"/>
                </a:lnTo>
                <a:lnTo>
                  <a:pt x="2056964" y="2056963"/>
                </a:lnTo>
                <a:lnTo>
                  <a:pt x="0" y="2056963"/>
                </a:lnTo>
                <a:lnTo>
                  <a:pt x="0" y="0"/>
                </a:lnTo>
                <a:close/>
              </a:path>
            </a:pathLst>
          </a:custGeom>
          <a:blipFill rotWithShape="1">
            <a:blip r:embed="rId11">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9" name="Google Shape;499;p23"/>
          <p:cNvSpPr/>
          <p:nvPr/>
        </p:nvSpPr>
        <p:spPr>
          <a:xfrm rot="-1383102">
            <a:off x="217201" y="8060523"/>
            <a:ext cx="1794448" cy="2193214"/>
          </a:xfrm>
          <a:custGeom>
            <a:rect b="b" l="l" r="r" t="t"/>
            <a:pathLst>
              <a:path extrusionOk="0" h="2193214" w="1794448">
                <a:moveTo>
                  <a:pt x="0" y="0"/>
                </a:moveTo>
                <a:lnTo>
                  <a:pt x="1794448" y="0"/>
                </a:lnTo>
                <a:lnTo>
                  <a:pt x="1794448" y="2193214"/>
                </a:lnTo>
                <a:lnTo>
                  <a:pt x="0" y="2193214"/>
                </a:lnTo>
                <a:lnTo>
                  <a:pt x="0" y="0"/>
                </a:lnTo>
                <a:close/>
              </a:path>
            </a:pathLst>
          </a:custGeom>
          <a:blipFill rotWithShape="1">
            <a:blip r:embed="rId1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FEA"/>
        </a:solidFill>
      </p:bgPr>
    </p:bg>
    <p:spTree>
      <p:nvGrpSpPr>
        <p:cNvPr id="503" name="Shape 503"/>
        <p:cNvGrpSpPr/>
        <p:nvPr/>
      </p:nvGrpSpPr>
      <p:grpSpPr>
        <a:xfrm>
          <a:off x="0" y="0"/>
          <a:ext cx="0" cy="0"/>
          <a:chOff x="0" y="0"/>
          <a:chExt cx="0" cy="0"/>
        </a:xfrm>
      </p:grpSpPr>
      <p:sp>
        <p:nvSpPr>
          <p:cNvPr id="504" name="Google Shape;504;p24"/>
          <p:cNvSpPr txBox="1"/>
          <p:nvPr/>
        </p:nvSpPr>
        <p:spPr>
          <a:xfrm>
            <a:off x="2531247" y="1959474"/>
            <a:ext cx="13225507" cy="127889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7400">
                <a:solidFill>
                  <a:srgbClr val="000000"/>
                </a:solidFill>
                <a:latin typeface="Archivo Black"/>
                <a:ea typeface="Archivo Black"/>
                <a:cs typeface="Archivo Black"/>
                <a:sym typeface="Archivo Black"/>
              </a:rPr>
              <a:t>SOURCES</a:t>
            </a:r>
            <a:endParaRPr/>
          </a:p>
        </p:txBody>
      </p:sp>
      <p:sp>
        <p:nvSpPr>
          <p:cNvPr id="505" name="Google Shape;505;p24"/>
          <p:cNvSpPr/>
          <p:nvPr/>
        </p:nvSpPr>
        <p:spPr>
          <a:xfrm rot="-828791">
            <a:off x="13091215" y="6612381"/>
            <a:ext cx="5896393" cy="4449096"/>
          </a:xfrm>
          <a:custGeom>
            <a:rect b="b" l="l" r="r" t="t"/>
            <a:pathLst>
              <a:path extrusionOk="0" h="4449096" w="5896393">
                <a:moveTo>
                  <a:pt x="0" y="0"/>
                </a:moveTo>
                <a:lnTo>
                  <a:pt x="5896392" y="0"/>
                </a:lnTo>
                <a:lnTo>
                  <a:pt x="5896392" y="4449096"/>
                </a:lnTo>
                <a:lnTo>
                  <a:pt x="0" y="4449096"/>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6" name="Google Shape;506;p24"/>
          <p:cNvSpPr/>
          <p:nvPr/>
        </p:nvSpPr>
        <p:spPr>
          <a:xfrm rot="1733933">
            <a:off x="2131352" y="7509912"/>
            <a:ext cx="3813139" cy="4900061"/>
          </a:xfrm>
          <a:custGeom>
            <a:rect b="b" l="l" r="r" t="t"/>
            <a:pathLst>
              <a:path extrusionOk="0" h="4900061" w="3813139">
                <a:moveTo>
                  <a:pt x="0" y="0"/>
                </a:moveTo>
                <a:lnTo>
                  <a:pt x="3813139" y="0"/>
                </a:lnTo>
                <a:lnTo>
                  <a:pt x="3813139" y="4900061"/>
                </a:lnTo>
                <a:lnTo>
                  <a:pt x="0" y="4900061"/>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7" name="Google Shape;507;p24"/>
          <p:cNvSpPr/>
          <p:nvPr/>
        </p:nvSpPr>
        <p:spPr>
          <a:xfrm rot="-2014385">
            <a:off x="-1708759" y="-371207"/>
            <a:ext cx="4922414" cy="4465972"/>
          </a:xfrm>
          <a:custGeom>
            <a:rect b="b" l="l" r="r" t="t"/>
            <a:pathLst>
              <a:path extrusionOk="0" h="4465972" w="4922414">
                <a:moveTo>
                  <a:pt x="0" y="0"/>
                </a:moveTo>
                <a:lnTo>
                  <a:pt x="4922415" y="0"/>
                </a:lnTo>
                <a:lnTo>
                  <a:pt x="4922415" y="4465972"/>
                </a:lnTo>
                <a:lnTo>
                  <a:pt x="0" y="4465972"/>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8" name="Google Shape;508;p24"/>
          <p:cNvSpPr/>
          <p:nvPr/>
        </p:nvSpPr>
        <p:spPr>
          <a:xfrm rot="1225740">
            <a:off x="14762158" y="-856748"/>
            <a:ext cx="5115350" cy="4817729"/>
          </a:xfrm>
          <a:custGeom>
            <a:rect b="b" l="l" r="r" t="t"/>
            <a:pathLst>
              <a:path extrusionOk="0" h="4817729" w="5115350">
                <a:moveTo>
                  <a:pt x="0" y="0"/>
                </a:moveTo>
                <a:lnTo>
                  <a:pt x="5115350" y="0"/>
                </a:lnTo>
                <a:lnTo>
                  <a:pt x="5115350" y="4817729"/>
                </a:lnTo>
                <a:lnTo>
                  <a:pt x="0" y="4817729"/>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9" name="Google Shape;509;p24"/>
          <p:cNvSpPr/>
          <p:nvPr/>
        </p:nvSpPr>
        <p:spPr>
          <a:xfrm rot="1161586">
            <a:off x="3643009" y="-1792316"/>
            <a:ext cx="3495464" cy="4272234"/>
          </a:xfrm>
          <a:custGeom>
            <a:rect b="b" l="l" r="r" t="t"/>
            <a:pathLst>
              <a:path extrusionOk="0" h="4272234" w="3495464">
                <a:moveTo>
                  <a:pt x="0" y="0"/>
                </a:moveTo>
                <a:lnTo>
                  <a:pt x="3495464" y="0"/>
                </a:lnTo>
                <a:lnTo>
                  <a:pt x="3495464" y="4272234"/>
                </a:lnTo>
                <a:lnTo>
                  <a:pt x="0" y="4272234"/>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0" name="Google Shape;510;p24"/>
          <p:cNvSpPr/>
          <p:nvPr/>
        </p:nvSpPr>
        <p:spPr>
          <a:xfrm rot="-560808">
            <a:off x="9941624" y="7617323"/>
            <a:ext cx="3739369" cy="5246563"/>
          </a:xfrm>
          <a:custGeom>
            <a:rect b="b" l="l" r="r" t="t"/>
            <a:pathLst>
              <a:path extrusionOk="0" h="5246563" w="3739369">
                <a:moveTo>
                  <a:pt x="0" y="0"/>
                </a:moveTo>
                <a:lnTo>
                  <a:pt x="3739369" y="0"/>
                </a:lnTo>
                <a:lnTo>
                  <a:pt x="3739369" y="5246564"/>
                </a:lnTo>
                <a:lnTo>
                  <a:pt x="0" y="5246564"/>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1" name="Google Shape;511;p24"/>
          <p:cNvSpPr/>
          <p:nvPr/>
        </p:nvSpPr>
        <p:spPr>
          <a:xfrm rot="-9637963">
            <a:off x="10424354" y="-2245494"/>
            <a:ext cx="4441995" cy="4490988"/>
          </a:xfrm>
          <a:custGeom>
            <a:rect b="b" l="l" r="r" t="t"/>
            <a:pathLst>
              <a:path extrusionOk="0" h="4490988" w="4441995">
                <a:moveTo>
                  <a:pt x="0" y="0"/>
                </a:moveTo>
                <a:lnTo>
                  <a:pt x="4441996" y="0"/>
                </a:lnTo>
                <a:lnTo>
                  <a:pt x="4441996" y="4490988"/>
                </a:lnTo>
                <a:lnTo>
                  <a:pt x="0" y="4490988"/>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2" name="Google Shape;512;p24"/>
          <p:cNvSpPr/>
          <p:nvPr/>
        </p:nvSpPr>
        <p:spPr>
          <a:xfrm rot="2700000">
            <a:off x="-2537223" y="5479987"/>
            <a:ext cx="5074446" cy="4290214"/>
          </a:xfrm>
          <a:custGeom>
            <a:rect b="b" l="l" r="r" t="t"/>
            <a:pathLst>
              <a:path extrusionOk="0" h="4290214" w="5074446">
                <a:moveTo>
                  <a:pt x="0" y="0"/>
                </a:moveTo>
                <a:lnTo>
                  <a:pt x="5074446" y="0"/>
                </a:lnTo>
                <a:lnTo>
                  <a:pt x="5074446" y="4290214"/>
                </a:lnTo>
                <a:lnTo>
                  <a:pt x="0" y="4290214"/>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3" name="Google Shape;513;p24"/>
          <p:cNvSpPr txBox="1"/>
          <p:nvPr/>
        </p:nvSpPr>
        <p:spPr>
          <a:xfrm>
            <a:off x="1361438" y="3376299"/>
            <a:ext cx="15565200" cy="36018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lang="en-US" sz="1800" u="sng">
                <a:solidFill>
                  <a:srgbClr val="FE4F68"/>
                </a:solidFill>
                <a:latin typeface="Quicksand Medium"/>
                <a:ea typeface="Quicksand Medium"/>
                <a:cs typeface="Quicksand Medium"/>
                <a:sym typeface="Quicksand Medium"/>
                <a:hlinkClick r:id="rId11">
                  <a:extLst>
                    <a:ext uri="{A12FA001-AC4F-418D-AE19-62706E023703}">
                      <ahyp:hlinkClr val="tx"/>
                    </a:ext>
                  </a:extLst>
                </a:hlinkClick>
              </a:rPr>
              <a:t>applebees.com/en/specials/date-night-pass</a:t>
            </a:r>
            <a:endParaRPr/>
          </a:p>
          <a:p>
            <a:pPr indent="0" lvl="0" marL="0" marR="0" rtl="0" algn="ctr">
              <a:lnSpc>
                <a:spcPct val="150000"/>
              </a:lnSpc>
              <a:spcBef>
                <a:spcPts val="0"/>
              </a:spcBef>
              <a:spcAft>
                <a:spcPts val="0"/>
              </a:spcAft>
              <a:buNone/>
            </a:pPr>
            <a:r>
              <a:rPr lang="en-US" sz="1800" u="sng">
                <a:solidFill>
                  <a:srgbClr val="FE4F68"/>
                </a:solidFill>
                <a:latin typeface="Quicksand Medium"/>
                <a:ea typeface="Quicksand Medium"/>
                <a:cs typeface="Quicksand Medium"/>
                <a:sym typeface="Quicksand Medium"/>
                <a:hlinkClick r:id="rId12">
                  <a:extLst>
                    <a:ext uri="{A12FA001-AC4F-418D-AE19-62706E023703}">
                      <ahyp:hlinkClr val="tx"/>
                    </a:ext>
                  </a:extLst>
                </a:hlinkClick>
              </a:rPr>
              <a:t>foxbusiness.com/lifestyle/applebees-launches-one-year-weekly-date-night-passes-200</a:t>
            </a:r>
            <a:endParaRPr/>
          </a:p>
          <a:p>
            <a:pPr indent="0" lvl="0" marL="0" marR="0" rtl="0" algn="ctr">
              <a:lnSpc>
                <a:spcPct val="150000"/>
              </a:lnSpc>
              <a:spcBef>
                <a:spcPts val="0"/>
              </a:spcBef>
              <a:spcAft>
                <a:spcPts val="0"/>
              </a:spcAft>
              <a:buNone/>
            </a:pPr>
            <a:r>
              <a:rPr lang="en-US" sz="1800" u="sng">
                <a:solidFill>
                  <a:srgbClr val="FE4F68"/>
                </a:solidFill>
                <a:latin typeface="Quicksand Medium"/>
                <a:ea typeface="Quicksand Medium"/>
                <a:cs typeface="Quicksand Medium"/>
                <a:sym typeface="Quicksand Medium"/>
                <a:hlinkClick r:id="rId13">
                  <a:extLst>
                    <a:ext uri="{A12FA001-AC4F-418D-AE19-62706E023703}">
                      <ahyp:hlinkClr val="tx"/>
                    </a:ext>
                  </a:extLst>
                </a:hlinkClick>
              </a:rPr>
              <a:t>prnewswire.com/news-releases/new-hersheys-kisses-milk-chocolates-with-snoopy--friends-foils-inspire-sweet-connections-this-valentines-day-302021145.html</a:t>
            </a:r>
            <a:endParaRPr/>
          </a:p>
          <a:p>
            <a:pPr indent="0" lvl="0" marL="0" marR="0" rtl="0" algn="ctr">
              <a:lnSpc>
                <a:spcPct val="150000"/>
              </a:lnSpc>
              <a:spcBef>
                <a:spcPts val="0"/>
              </a:spcBef>
              <a:spcAft>
                <a:spcPts val="0"/>
              </a:spcAft>
              <a:buNone/>
            </a:pPr>
            <a:r>
              <a:rPr lang="en-US" sz="1800" u="sng">
                <a:solidFill>
                  <a:srgbClr val="FE4F68"/>
                </a:solidFill>
                <a:latin typeface="Quicksand Medium"/>
                <a:ea typeface="Quicksand Medium"/>
                <a:cs typeface="Quicksand Medium"/>
                <a:sym typeface="Quicksand Medium"/>
                <a:hlinkClick r:id="rId14">
                  <a:extLst>
                    <a:ext uri="{A12FA001-AC4F-418D-AE19-62706E023703}">
                      <ahyp:hlinkClr val="tx"/>
                    </a:ext>
                  </a:extLst>
                </a:hlinkClick>
              </a:rPr>
              <a:t>brandeating.com/2024/01/hersheys-2024-valentines-day-product-line-up.html</a:t>
            </a:r>
            <a:endParaRPr/>
          </a:p>
          <a:p>
            <a:pPr indent="0" lvl="0" marL="0" marR="0" rtl="0" algn="ctr">
              <a:lnSpc>
                <a:spcPct val="150000"/>
              </a:lnSpc>
              <a:spcBef>
                <a:spcPts val="0"/>
              </a:spcBef>
              <a:spcAft>
                <a:spcPts val="0"/>
              </a:spcAft>
              <a:buNone/>
            </a:pPr>
            <a:r>
              <a:rPr lang="en-US" sz="1800" u="sng">
                <a:solidFill>
                  <a:srgbClr val="FE4F68"/>
                </a:solidFill>
                <a:latin typeface="Quicksand Medium"/>
                <a:ea typeface="Quicksand Medium"/>
                <a:cs typeface="Quicksand Medium"/>
                <a:sym typeface="Quicksand Medium"/>
                <a:hlinkClick r:id="rId15">
                  <a:extLst>
                    <a:ext uri="{A12FA001-AC4F-418D-AE19-62706E023703}">
                      <ahyp:hlinkClr val="tx"/>
                    </a:ext>
                  </a:extLst>
                </a:hlinkClick>
              </a:rPr>
              <a:t>news.baskinrobbins.com/news/february-menu-2023</a:t>
            </a:r>
            <a:endParaRPr/>
          </a:p>
          <a:p>
            <a:pPr indent="0" lvl="0" marL="0" marR="0" rtl="0" algn="ctr">
              <a:lnSpc>
                <a:spcPct val="150000"/>
              </a:lnSpc>
              <a:spcBef>
                <a:spcPts val="0"/>
              </a:spcBef>
              <a:spcAft>
                <a:spcPts val="0"/>
              </a:spcAft>
              <a:buNone/>
            </a:pPr>
            <a:r>
              <a:rPr lang="en-US" sz="1800" u="sng">
                <a:solidFill>
                  <a:srgbClr val="FE4F68"/>
                </a:solidFill>
                <a:latin typeface="Quicksand Medium"/>
                <a:ea typeface="Quicksand Medium"/>
                <a:cs typeface="Quicksand Medium"/>
                <a:sym typeface="Quicksand Medium"/>
                <a:hlinkClick r:id="rId16">
                  <a:extLst>
                    <a:ext uri="{A12FA001-AC4F-418D-AE19-62706E023703}">
                      <ahyp:hlinkClr val="tx"/>
                    </a:ext>
                  </a:extLst>
                </a:hlinkClick>
              </a:rPr>
              <a:t>kxxv.com/barillas-heart-shaped-pasta-is-returning-along-with-a-diamond-ring-giveaway</a:t>
            </a:r>
            <a:endParaRPr/>
          </a:p>
          <a:p>
            <a:pPr indent="0" lvl="0" marL="0" marR="0" rtl="0" algn="ctr">
              <a:lnSpc>
                <a:spcPct val="150000"/>
              </a:lnSpc>
              <a:spcBef>
                <a:spcPts val="0"/>
              </a:spcBef>
              <a:spcAft>
                <a:spcPts val="0"/>
              </a:spcAft>
              <a:buNone/>
            </a:pPr>
            <a:r>
              <a:rPr lang="en-US" sz="1800" u="sng">
                <a:solidFill>
                  <a:srgbClr val="FE4F68"/>
                </a:solidFill>
                <a:latin typeface="Quicksand Medium"/>
                <a:ea typeface="Quicksand Medium"/>
                <a:cs typeface="Quicksand Medium"/>
                <a:sym typeface="Quicksand Medium"/>
                <a:hlinkClick r:id="rId17">
                  <a:extLst>
                    <a:ext uri="{A12FA001-AC4F-418D-AE19-62706E023703}">
                      <ahyp:hlinkClr val="tx"/>
                    </a:ext>
                  </a:extLst>
                </a:hlinkClick>
              </a:rPr>
              <a:t>foxbusiness.com/lifestyle/barillas-reintroduces-valentines-day-themed-pasta-offers-33k-ring-lucky-customer</a:t>
            </a:r>
            <a:endParaRPr/>
          </a:p>
          <a:p>
            <a:pPr indent="0" lvl="0" marL="0" marR="0" rtl="0" algn="ctr">
              <a:lnSpc>
                <a:spcPct val="150000"/>
              </a:lnSpc>
              <a:spcBef>
                <a:spcPts val="0"/>
              </a:spcBef>
              <a:spcAft>
                <a:spcPts val="0"/>
              </a:spcAft>
              <a:buNone/>
            </a:pPr>
            <a:r>
              <a:t/>
            </a:r>
            <a:endParaRPr sz="1800" u="sng">
              <a:solidFill>
                <a:srgbClr val="FE4F68"/>
              </a:solidFill>
              <a:latin typeface="Quicksand Medium"/>
              <a:ea typeface="Quicksand Medium"/>
              <a:cs typeface="Quicksand Medium"/>
              <a:sym typeface="Quicksand Medium"/>
              <a:hlinkClick r:id="rId18">
                <a:extLst>
                  <a:ext uri="{A12FA001-AC4F-418D-AE19-62706E023703}">
                    <ahyp:hlinkClr val="tx"/>
                  </a:ext>
                </a:extLst>
              </a:hlinkClick>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FEA"/>
        </a:solidFill>
      </p:bgPr>
    </p:bg>
    <p:spTree>
      <p:nvGrpSpPr>
        <p:cNvPr id="517" name="Shape 517"/>
        <p:cNvGrpSpPr/>
        <p:nvPr/>
      </p:nvGrpSpPr>
      <p:grpSpPr>
        <a:xfrm>
          <a:off x="0" y="0"/>
          <a:ext cx="0" cy="0"/>
          <a:chOff x="0" y="0"/>
          <a:chExt cx="0" cy="0"/>
        </a:xfrm>
      </p:grpSpPr>
      <p:sp>
        <p:nvSpPr>
          <p:cNvPr id="518" name="Google Shape;518;p25"/>
          <p:cNvSpPr txBox="1"/>
          <p:nvPr/>
        </p:nvSpPr>
        <p:spPr>
          <a:xfrm>
            <a:off x="2531247" y="1959474"/>
            <a:ext cx="13225507" cy="127889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7400">
                <a:solidFill>
                  <a:srgbClr val="000000"/>
                </a:solidFill>
                <a:latin typeface="Archivo Black"/>
                <a:ea typeface="Archivo Black"/>
                <a:cs typeface="Archivo Black"/>
                <a:sym typeface="Archivo Black"/>
              </a:rPr>
              <a:t>SOURCES</a:t>
            </a:r>
            <a:endParaRPr/>
          </a:p>
        </p:txBody>
      </p:sp>
      <p:sp>
        <p:nvSpPr>
          <p:cNvPr id="519" name="Google Shape;519;p25"/>
          <p:cNvSpPr/>
          <p:nvPr/>
        </p:nvSpPr>
        <p:spPr>
          <a:xfrm rot="-828791">
            <a:off x="13091215" y="6612381"/>
            <a:ext cx="5896393" cy="4449096"/>
          </a:xfrm>
          <a:custGeom>
            <a:rect b="b" l="l" r="r" t="t"/>
            <a:pathLst>
              <a:path extrusionOk="0" h="4449096" w="5896393">
                <a:moveTo>
                  <a:pt x="0" y="0"/>
                </a:moveTo>
                <a:lnTo>
                  <a:pt x="5896392" y="0"/>
                </a:lnTo>
                <a:lnTo>
                  <a:pt x="5896392" y="4449096"/>
                </a:lnTo>
                <a:lnTo>
                  <a:pt x="0" y="4449096"/>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0" name="Google Shape;520;p25"/>
          <p:cNvSpPr/>
          <p:nvPr/>
        </p:nvSpPr>
        <p:spPr>
          <a:xfrm rot="1733933">
            <a:off x="2131352" y="7509912"/>
            <a:ext cx="3813139" cy="4900061"/>
          </a:xfrm>
          <a:custGeom>
            <a:rect b="b" l="l" r="r" t="t"/>
            <a:pathLst>
              <a:path extrusionOk="0" h="4900061" w="3813139">
                <a:moveTo>
                  <a:pt x="0" y="0"/>
                </a:moveTo>
                <a:lnTo>
                  <a:pt x="3813139" y="0"/>
                </a:lnTo>
                <a:lnTo>
                  <a:pt x="3813139" y="4900061"/>
                </a:lnTo>
                <a:lnTo>
                  <a:pt x="0" y="4900061"/>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1" name="Google Shape;521;p25"/>
          <p:cNvSpPr/>
          <p:nvPr/>
        </p:nvSpPr>
        <p:spPr>
          <a:xfrm rot="-2014385">
            <a:off x="-1708759" y="-371207"/>
            <a:ext cx="4922414" cy="4465972"/>
          </a:xfrm>
          <a:custGeom>
            <a:rect b="b" l="l" r="r" t="t"/>
            <a:pathLst>
              <a:path extrusionOk="0" h="4465972" w="4922414">
                <a:moveTo>
                  <a:pt x="0" y="0"/>
                </a:moveTo>
                <a:lnTo>
                  <a:pt x="4922415" y="0"/>
                </a:lnTo>
                <a:lnTo>
                  <a:pt x="4922415" y="4465972"/>
                </a:lnTo>
                <a:lnTo>
                  <a:pt x="0" y="4465972"/>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2" name="Google Shape;522;p25"/>
          <p:cNvSpPr/>
          <p:nvPr/>
        </p:nvSpPr>
        <p:spPr>
          <a:xfrm rot="1225740">
            <a:off x="14762158" y="-856748"/>
            <a:ext cx="5115350" cy="4817729"/>
          </a:xfrm>
          <a:custGeom>
            <a:rect b="b" l="l" r="r" t="t"/>
            <a:pathLst>
              <a:path extrusionOk="0" h="4817729" w="5115350">
                <a:moveTo>
                  <a:pt x="0" y="0"/>
                </a:moveTo>
                <a:lnTo>
                  <a:pt x="5115350" y="0"/>
                </a:lnTo>
                <a:lnTo>
                  <a:pt x="5115350" y="4817729"/>
                </a:lnTo>
                <a:lnTo>
                  <a:pt x="0" y="4817729"/>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3" name="Google Shape;523;p25"/>
          <p:cNvSpPr/>
          <p:nvPr/>
        </p:nvSpPr>
        <p:spPr>
          <a:xfrm rot="1161586">
            <a:off x="3643009" y="-1792316"/>
            <a:ext cx="3495464" cy="4272234"/>
          </a:xfrm>
          <a:custGeom>
            <a:rect b="b" l="l" r="r" t="t"/>
            <a:pathLst>
              <a:path extrusionOk="0" h="4272234" w="3495464">
                <a:moveTo>
                  <a:pt x="0" y="0"/>
                </a:moveTo>
                <a:lnTo>
                  <a:pt x="3495464" y="0"/>
                </a:lnTo>
                <a:lnTo>
                  <a:pt x="3495464" y="4272234"/>
                </a:lnTo>
                <a:lnTo>
                  <a:pt x="0" y="4272234"/>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4" name="Google Shape;524;p25"/>
          <p:cNvSpPr/>
          <p:nvPr/>
        </p:nvSpPr>
        <p:spPr>
          <a:xfrm rot="-560808">
            <a:off x="9941624" y="7617323"/>
            <a:ext cx="3739369" cy="5246563"/>
          </a:xfrm>
          <a:custGeom>
            <a:rect b="b" l="l" r="r" t="t"/>
            <a:pathLst>
              <a:path extrusionOk="0" h="5246563" w="3739369">
                <a:moveTo>
                  <a:pt x="0" y="0"/>
                </a:moveTo>
                <a:lnTo>
                  <a:pt x="3739369" y="0"/>
                </a:lnTo>
                <a:lnTo>
                  <a:pt x="3739369" y="5246564"/>
                </a:lnTo>
                <a:lnTo>
                  <a:pt x="0" y="5246564"/>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5" name="Google Shape;525;p25"/>
          <p:cNvSpPr/>
          <p:nvPr/>
        </p:nvSpPr>
        <p:spPr>
          <a:xfrm rot="-9637963">
            <a:off x="10424354" y="-2245494"/>
            <a:ext cx="4441995" cy="4490988"/>
          </a:xfrm>
          <a:custGeom>
            <a:rect b="b" l="l" r="r" t="t"/>
            <a:pathLst>
              <a:path extrusionOk="0" h="4490988" w="4441995">
                <a:moveTo>
                  <a:pt x="0" y="0"/>
                </a:moveTo>
                <a:lnTo>
                  <a:pt x="4441996" y="0"/>
                </a:lnTo>
                <a:lnTo>
                  <a:pt x="4441996" y="4490988"/>
                </a:lnTo>
                <a:lnTo>
                  <a:pt x="0" y="4490988"/>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6" name="Google Shape;526;p25"/>
          <p:cNvSpPr/>
          <p:nvPr/>
        </p:nvSpPr>
        <p:spPr>
          <a:xfrm rot="2700000">
            <a:off x="-2537223" y="5479987"/>
            <a:ext cx="5074446" cy="4290214"/>
          </a:xfrm>
          <a:custGeom>
            <a:rect b="b" l="l" r="r" t="t"/>
            <a:pathLst>
              <a:path extrusionOk="0" h="4290214" w="5074446">
                <a:moveTo>
                  <a:pt x="0" y="0"/>
                </a:moveTo>
                <a:lnTo>
                  <a:pt x="5074446" y="0"/>
                </a:lnTo>
                <a:lnTo>
                  <a:pt x="5074446" y="4290214"/>
                </a:lnTo>
                <a:lnTo>
                  <a:pt x="0" y="4290214"/>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7" name="Google Shape;527;p25"/>
          <p:cNvSpPr txBox="1"/>
          <p:nvPr/>
        </p:nvSpPr>
        <p:spPr>
          <a:xfrm>
            <a:off x="2600235" y="3376299"/>
            <a:ext cx="13087500" cy="36018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lang="en-US" sz="1800" u="sng">
                <a:solidFill>
                  <a:srgbClr val="FE4F68"/>
                </a:solidFill>
                <a:latin typeface="Quicksand Medium"/>
                <a:ea typeface="Quicksand Medium"/>
                <a:cs typeface="Quicksand Medium"/>
                <a:sym typeface="Quicksand Medium"/>
              </a:rPr>
              <a:t>pennlive.com/life/2024/01/say-i-love-you-this-much-with-a-3-foot-long-box-of-twinkies.html</a:t>
            </a:r>
            <a:endParaRPr/>
          </a:p>
          <a:p>
            <a:pPr indent="0" lvl="0" marL="0" marR="0" rtl="0" algn="ctr">
              <a:lnSpc>
                <a:spcPct val="150000"/>
              </a:lnSpc>
              <a:spcBef>
                <a:spcPts val="0"/>
              </a:spcBef>
              <a:spcAft>
                <a:spcPts val="0"/>
              </a:spcAft>
              <a:buNone/>
            </a:pPr>
            <a:r>
              <a:rPr lang="en-US" sz="1800" u="sng">
                <a:solidFill>
                  <a:srgbClr val="FE4F68"/>
                </a:solidFill>
                <a:latin typeface="Quicksand Medium"/>
                <a:ea typeface="Quicksand Medium"/>
                <a:cs typeface="Quicksand Medium"/>
                <a:sym typeface="Quicksand Medium"/>
                <a:hlinkClick r:id="rId11">
                  <a:extLst>
                    <a:ext uri="{A12FA001-AC4F-418D-AE19-62706E023703}">
                      <ahyp:hlinkClr val="tx"/>
                    </a:ext>
                  </a:extLst>
                </a:hlinkClick>
              </a:rPr>
              <a:t>prnewswire.com/news-releases/mars-celebrates-valentines-day-with-mms-offering-personalized-gifts-perfect-for-spreading-love-and-inspiring-sweet-moments-302030882.html</a:t>
            </a:r>
            <a:endParaRPr/>
          </a:p>
          <a:p>
            <a:pPr indent="0" lvl="0" marL="0" marR="0" rtl="0" algn="ctr">
              <a:lnSpc>
                <a:spcPct val="150000"/>
              </a:lnSpc>
              <a:spcBef>
                <a:spcPts val="0"/>
              </a:spcBef>
              <a:spcAft>
                <a:spcPts val="0"/>
              </a:spcAft>
              <a:buNone/>
            </a:pPr>
            <a:r>
              <a:rPr lang="en-US" sz="1800" u="sng">
                <a:solidFill>
                  <a:srgbClr val="FE4F68"/>
                </a:solidFill>
                <a:latin typeface="Quicksand Medium"/>
                <a:ea typeface="Quicksand Medium"/>
                <a:cs typeface="Quicksand Medium"/>
                <a:sym typeface="Quicksand Medium"/>
                <a:hlinkClick r:id="rId12">
                  <a:extLst>
                    <a:ext uri="{A12FA001-AC4F-418D-AE19-62706E023703}">
                      <ahyp:hlinkClr val="tx"/>
                    </a:ext>
                  </a:extLst>
                </a:hlinkClick>
              </a:rPr>
              <a:t>mms.com/en-us/mms-candy-flavors/milk-chocolate-cupids-blend-valentines-day-candy-10oz/ct2222-p.html</a:t>
            </a:r>
            <a:endParaRPr/>
          </a:p>
          <a:p>
            <a:pPr indent="0" lvl="0" marL="0" marR="0" rtl="0" algn="ctr">
              <a:lnSpc>
                <a:spcPct val="150000"/>
              </a:lnSpc>
              <a:spcBef>
                <a:spcPts val="0"/>
              </a:spcBef>
              <a:spcAft>
                <a:spcPts val="0"/>
              </a:spcAft>
              <a:buNone/>
            </a:pPr>
            <a:r>
              <a:rPr lang="en-US" sz="1800" u="sng">
                <a:solidFill>
                  <a:srgbClr val="FE4F68"/>
                </a:solidFill>
                <a:latin typeface="Quicksand Medium"/>
                <a:ea typeface="Quicksand Medium"/>
                <a:cs typeface="Quicksand Medium"/>
                <a:sym typeface="Quicksand Medium"/>
                <a:hlinkClick r:id="rId13">
                  <a:extLst>
                    <a:ext uri="{A12FA001-AC4F-418D-AE19-62706E023703}">
                      <ahyp:hlinkClr val="tx"/>
                    </a:ext>
                  </a:extLst>
                </a:hlinkClick>
              </a:rPr>
              <a:t>convenience.org/Media/Daily/2024/Jan/11/5-Mars-Seasonal-MMs-Flavor-Valentines_CatMan</a:t>
            </a:r>
            <a:endParaRPr/>
          </a:p>
          <a:p>
            <a:pPr indent="0" lvl="0" marL="0" marR="0" rtl="0" algn="ctr">
              <a:lnSpc>
                <a:spcPct val="150000"/>
              </a:lnSpc>
              <a:spcBef>
                <a:spcPts val="0"/>
              </a:spcBef>
              <a:spcAft>
                <a:spcPts val="0"/>
              </a:spcAft>
              <a:buNone/>
            </a:pPr>
            <a:r>
              <a:rPr lang="en-US" sz="1800" u="sng">
                <a:solidFill>
                  <a:srgbClr val="FE4F68"/>
                </a:solidFill>
                <a:latin typeface="Quicksand Medium"/>
                <a:ea typeface="Quicksand Medium"/>
                <a:cs typeface="Quicksand Medium"/>
                <a:sym typeface="Quicksand Medium"/>
                <a:hlinkClick r:id="rId14">
                  <a:extLst>
                    <a:ext uri="{A12FA001-AC4F-418D-AE19-62706E023703}">
                      <ahyp:hlinkClr val="tx"/>
                    </a:ext>
                  </a:extLst>
                </a:hlinkClick>
              </a:rPr>
              <a:t>prnewswire.com/news-releases/share-the-hardees-love-language-this-valentines-day-heart-shaped-biscuits-are-back-feb-1-14-302040237.html</a:t>
            </a:r>
            <a:endParaRPr/>
          </a:p>
          <a:p>
            <a:pPr indent="0" lvl="0" marL="0" marR="0" rtl="0" algn="ctr">
              <a:lnSpc>
                <a:spcPct val="150000"/>
              </a:lnSpc>
              <a:spcBef>
                <a:spcPts val="0"/>
              </a:spcBef>
              <a:spcAft>
                <a:spcPts val="0"/>
              </a:spcAft>
              <a:buNone/>
            </a:pPr>
            <a:r>
              <a:rPr lang="en-US" sz="1800" u="sng">
                <a:solidFill>
                  <a:srgbClr val="FE4F68"/>
                </a:solidFill>
                <a:latin typeface="Quicksand Medium"/>
                <a:ea typeface="Quicksand Medium"/>
                <a:cs typeface="Quicksand Medium"/>
                <a:sym typeface="Quicksand Medium"/>
                <a:hlinkClick r:id="rId15">
                  <a:extLst>
                    <a:ext uri="{A12FA001-AC4F-418D-AE19-62706E023703}">
                      <ahyp:hlinkClr val="tx"/>
                    </a:ext>
                  </a:extLst>
                </a:hlinkClick>
              </a:rPr>
              <a:t>prnewswire.com/news-releases/build-a-bear-celebrates-valentines-day-with-paw-some-selection-of-gifts-stuffed-with-love-302038818.html</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FEA"/>
        </a:solidFill>
      </p:bgPr>
    </p:bg>
    <p:spTree>
      <p:nvGrpSpPr>
        <p:cNvPr id="117" name="Shape 117"/>
        <p:cNvGrpSpPr/>
        <p:nvPr/>
      </p:nvGrpSpPr>
      <p:grpSpPr>
        <a:xfrm>
          <a:off x="0" y="0"/>
          <a:ext cx="0" cy="0"/>
          <a:chOff x="0" y="0"/>
          <a:chExt cx="0" cy="0"/>
        </a:xfrm>
      </p:grpSpPr>
      <p:sp>
        <p:nvSpPr>
          <p:cNvPr id="118" name="Google Shape;118;p3"/>
          <p:cNvSpPr txBox="1"/>
          <p:nvPr/>
        </p:nvSpPr>
        <p:spPr>
          <a:xfrm>
            <a:off x="3160978" y="3343087"/>
            <a:ext cx="11966044" cy="53244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3000">
                <a:solidFill>
                  <a:srgbClr val="FF3131"/>
                </a:solidFill>
                <a:latin typeface="Quicksand"/>
                <a:ea typeface="Quicksand"/>
                <a:cs typeface="Quicksand"/>
                <a:sym typeface="Quicksand"/>
              </a:rPr>
              <a:t>Packaging </a:t>
            </a:r>
            <a:r>
              <a:rPr lang="en-US" sz="3000">
                <a:solidFill>
                  <a:srgbClr val="242928"/>
                </a:solidFill>
                <a:latin typeface="Quicksand Medium"/>
                <a:ea typeface="Quicksand Medium"/>
                <a:cs typeface="Quicksand Medium"/>
                <a:sym typeface="Quicksand Medium"/>
              </a:rPr>
              <a:t>is the process of designing and producing the container for a product. The container could be anything from a candy bar wrapper to the packaging surrounding a new Android device. </a:t>
            </a:r>
            <a:endParaRPr/>
          </a:p>
          <a:p>
            <a:pPr indent="0" lvl="0" marL="0" marR="0" rtl="0" algn="ctr">
              <a:lnSpc>
                <a:spcPct val="140000"/>
              </a:lnSpc>
              <a:spcBef>
                <a:spcPts val="0"/>
              </a:spcBef>
              <a:spcAft>
                <a:spcPts val="0"/>
              </a:spcAft>
              <a:buNone/>
            </a:pPr>
            <a:r>
              <a:t/>
            </a:r>
            <a:endParaRPr sz="3000">
              <a:solidFill>
                <a:srgbClr val="242928"/>
              </a:solidFill>
              <a:latin typeface="Quicksand Medium"/>
              <a:ea typeface="Quicksand Medium"/>
              <a:cs typeface="Quicksand Medium"/>
              <a:sym typeface="Quicksand Medium"/>
            </a:endParaRPr>
          </a:p>
          <a:p>
            <a:pPr indent="0" lvl="0" marL="0" marR="0" rtl="0" algn="ctr">
              <a:lnSpc>
                <a:spcPct val="140000"/>
              </a:lnSpc>
              <a:spcBef>
                <a:spcPts val="0"/>
              </a:spcBef>
              <a:spcAft>
                <a:spcPts val="0"/>
              </a:spcAft>
              <a:buNone/>
            </a:pPr>
            <a:r>
              <a:rPr lang="en-US" sz="3000">
                <a:solidFill>
                  <a:srgbClr val="242928"/>
                </a:solidFill>
                <a:latin typeface="Archivo Black"/>
                <a:ea typeface="Archivo Black"/>
                <a:cs typeface="Archivo Black"/>
                <a:sym typeface="Archivo Black"/>
              </a:rPr>
              <a:t>HOW IMPORTANT IS PACKAGING AS IT RELATES TO MARKETING? </a:t>
            </a:r>
            <a:endParaRPr/>
          </a:p>
          <a:p>
            <a:pPr indent="0" lvl="0" marL="0" marR="0" rtl="0" algn="ctr">
              <a:lnSpc>
                <a:spcPct val="140000"/>
              </a:lnSpc>
              <a:spcBef>
                <a:spcPts val="0"/>
              </a:spcBef>
              <a:spcAft>
                <a:spcPts val="0"/>
              </a:spcAft>
              <a:buNone/>
            </a:pPr>
            <a:r>
              <a:t/>
            </a:r>
            <a:endParaRPr sz="3000">
              <a:solidFill>
                <a:srgbClr val="242928"/>
              </a:solidFill>
              <a:latin typeface="Archivo Black"/>
              <a:ea typeface="Archivo Black"/>
              <a:cs typeface="Archivo Black"/>
              <a:sym typeface="Archivo Black"/>
            </a:endParaRPr>
          </a:p>
          <a:p>
            <a:pPr indent="0" lvl="0" marL="0" marR="0" rtl="0" algn="ctr">
              <a:lnSpc>
                <a:spcPct val="140000"/>
              </a:lnSpc>
              <a:spcBef>
                <a:spcPts val="0"/>
              </a:spcBef>
              <a:spcAft>
                <a:spcPts val="0"/>
              </a:spcAft>
              <a:buNone/>
            </a:pPr>
            <a:r>
              <a:rPr lang="en-US" sz="3000">
                <a:solidFill>
                  <a:srgbClr val="242928"/>
                </a:solidFill>
                <a:latin typeface="Quicksand Medium"/>
                <a:ea typeface="Quicksand Medium"/>
                <a:cs typeface="Quicksand Medium"/>
                <a:sym typeface="Quicksand Medium"/>
              </a:rPr>
              <a:t>Some industry professionals consider packaging as a fifth “P” in an expanded variation of the marketing mix. </a:t>
            </a:r>
            <a:endParaRPr/>
          </a:p>
        </p:txBody>
      </p:sp>
      <p:sp>
        <p:nvSpPr>
          <p:cNvPr id="119" name="Google Shape;119;p3"/>
          <p:cNvSpPr/>
          <p:nvPr/>
        </p:nvSpPr>
        <p:spPr>
          <a:xfrm rot="1789541">
            <a:off x="-1048328" y="1300506"/>
            <a:ext cx="3605361" cy="2890844"/>
          </a:xfrm>
          <a:custGeom>
            <a:rect b="b" l="l" r="r" t="t"/>
            <a:pathLst>
              <a:path extrusionOk="0" h="2890844" w="3605361">
                <a:moveTo>
                  <a:pt x="0" y="0"/>
                </a:moveTo>
                <a:lnTo>
                  <a:pt x="3605360" y="0"/>
                </a:lnTo>
                <a:lnTo>
                  <a:pt x="3605360" y="2890844"/>
                </a:lnTo>
                <a:lnTo>
                  <a:pt x="0" y="289084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0" name="Google Shape;120;p3"/>
          <p:cNvSpPr txBox="1"/>
          <p:nvPr/>
        </p:nvSpPr>
        <p:spPr>
          <a:xfrm>
            <a:off x="4838240" y="1467038"/>
            <a:ext cx="8611521" cy="127889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7400">
                <a:solidFill>
                  <a:srgbClr val="FE4F68"/>
                </a:solidFill>
                <a:latin typeface="Archivo Black"/>
                <a:ea typeface="Archivo Black"/>
                <a:cs typeface="Archivo Black"/>
                <a:sym typeface="Archivo Black"/>
              </a:rPr>
              <a:t>PACKAGING</a:t>
            </a:r>
            <a:endParaRPr/>
          </a:p>
        </p:txBody>
      </p:sp>
      <p:sp>
        <p:nvSpPr>
          <p:cNvPr id="121" name="Google Shape;121;p3"/>
          <p:cNvSpPr/>
          <p:nvPr/>
        </p:nvSpPr>
        <p:spPr>
          <a:xfrm rot="-1057997">
            <a:off x="-500123" y="6279945"/>
            <a:ext cx="3057645" cy="3018730"/>
          </a:xfrm>
          <a:custGeom>
            <a:rect b="b" l="l" r="r" t="t"/>
            <a:pathLst>
              <a:path extrusionOk="0" h="3018730" w="3057645">
                <a:moveTo>
                  <a:pt x="0" y="0"/>
                </a:moveTo>
                <a:lnTo>
                  <a:pt x="3057646" y="0"/>
                </a:lnTo>
                <a:lnTo>
                  <a:pt x="3057646" y="3018730"/>
                </a:lnTo>
                <a:lnTo>
                  <a:pt x="0" y="301873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2" name="Google Shape;122;p3"/>
          <p:cNvSpPr/>
          <p:nvPr/>
        </p:nvSpPr>
        <p:spPr>
          <a:xfrm rot="1198631">
            <a:off x="14970787" y="704463"/>
            <a:ext cx="3550880" cy="2782599"/>
          </a:xfrm>
          <a:custGeom>
            <a:rect b="b" l="l" r="r" t="t"/>
            <a:pathLst>
              <a:path extrusionOk="0" h="2782599" w="3550880">
                <a:moveTo>
                  <a:pt x="0" y="0"/>
                </a:moveTo>
                <a:lnTo>
                  <a:pt x="3550880" y="0"/>
                </a:lnTo>
                <a:lnTo>
                  <a:pt x="3550880" y="2782599"/>
                </a:lnTo>
                <a:lnTo>
                  <a:pt x="0" y="2782599"/>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3" name="Google Shape;123;p3"/>
          <p:cNvSpPr/>
          <p:nvPr/>
        </p:nvSpPr>
        <p:spPr>
          <a:xfrm>
            <a:off x="15246486" y="4035538"/>
            <a:ext cx="3643683" cy="2749324"/>
          </a:xfrm>
          <a:custGeom>
            <a:rect b="b" l="l" r="r" t="t"/>
            <a:pathLst>
              <a:path extrusionOk="0" h="2749324" w="3643683">
                <a:moveTo>
                  <a:pt x="0" y="0"/>
                </a:moveTo>
                <a:lnTo>
                  <a:pt x="3643683" y="0"/>
                </a:lnTo>
                <a:lnTo>
                  <a:pt x="3643683" y="2749324"/>
                </a:lnTo>
                <a:lnTo>
                  <a:pt x="0" y="2749324"/>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24" name="Google Shape;124;p3"/>
          <p:cNvGrpSpPr/>
          <p:nvPr/>
        </p:nvGrpSpPr>
        <p:grpSpPr>
          <a:xfrm>
            <a:off x="16077603" y="8683019"/>
            <a:ext cx="2367431" cy="1992559"/>
            <a:chOff x="-33680" y="-8369"/>
            <a:chExt cx="854946" cy="719569"/>
          </a:xfrm>
        </p:grpSpPr>
        <p:sp>
          <p:nvSpPr>
            <p:cNvPr id="125" name="Google Shape;125;p3"/>
            <p:cNvSpPr/>
            <p:nvPr/>
          </p:nvSpPr>
          <p:spPr>
            <a:xfrm>
              <a:off x="-33680" y="-8369"/>
              <a:ext cx="854946" cy="719569"/>
            </a:xfrm>
            <a:custGeom>
              <a:rect b="b" l="l" r="r" t="t"/>
              <a:pathLst>
                <a:path extrusionOk="0" h="719569" w="854946">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FD4F6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6" name="Google Shape;126;p3"/>
            <p:cNvSpPr txBox="1"/>
            <p:nvPr/>
          </p:nvSpPr>
          <p:spPr>
            <a:xfrm>
              <a:off x="76200" y="12700"/>
              <a:ext cx="660300" cy="571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27" name="Google Shape;127;p3"/>
          <p:cNvSpPr/>
          <p:nvPr/>
        </p:nvSpPr>
        <p:spPr>
          <a:xfrm>
            <a:off x="16570539" y="9061880"/>
            <a:ext cx="1451351" cy="943378"/>
          </a:xfrm>
          <a:custGeom>
            <a:rect b="b" l="l" r="r" t="t"/>
            <a:pathLst>
              <a:path extrusionOk="0" h="943378" w="1451351">
                <a:moveTo>
                  <a:pt x="0" y="0"/>
                </a:moveTo>
                <a:lnTo>
                  <a:pt x="1451351" y="0"/>
                </a:lnTo>
                <a:lnTo>
                  <a:pt x="1451351" y="943378"/>
                </a:lnTo>
                <a:lnTo>
                  <a:pt x="0" y="943378"/>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FEA"/>
        </a:solidFill>
      </p:bgPr>
    </p:bg>
    <p:spTree>
      <p:nvGrpSpPr>
        <p:cNvPr id="131" name="Shape 131"/>
        <p:cNvGrpSpPr/>
        <p:nvPr/>
      </p:nvGrpSpPr>
      <p:grpSpPr>
        <a:xfrm>
          <a:off x="0" y="0"/>
          <a:ext cx="0" cy="0"/>
          <a:chOff x="0" y="0"/>
          <a:chExt cx="0" cy="0"/>
        </a:xfrm>
      </p:grpSpPr>
      <p:sp>
        <p:nvSpPr>
          <p:cNvPr id="132" name="Google Shape;132;p4"/>
          <p:cNvSpPr txBox="1"/>
          <p:nvPr/>
        </p:nvSpPr>
        <p:spPr>
          <a:xfrm>
            <a:off x="3868346" y="5091448"/>
            <a:ext cx="10551300" cy="30477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3000">
                <a:solidFill>
                  <a:srgbClr val="FF3131"/>
                </a:solidFill>
                <a:latin typeface="Quicksand"/>
                <a:ea typeface="Quicksand"/>
                <a:cs typeface="Quicksand"/>
                <a:sym typeface="Quicksand"/>
              </a:rPr>
              <a:t>How do businesses and brands develop packaging &amp; promotion strategies to help grab consumer attention? </a:t>
            </a:r>
            <a:endParaRPr/>
          </a:p>
          <a:p>
            <a:pPr indent="0" lvl="0" marL="0" marR="0" rtl="0" algn="ctr">
              <a:lnSpc>
                <a:spcPct val="140000"/>
              </a:lnSpc>
              <a:spcBef>
                <a:spcPts val="0"/>
              </a:spcBef>
              <a:spcAft>
                <a:spcPts val="0"/>
              </a:spcAft>
              <a:buNone/>
            </a:pPr>
            <a:r>
              <a:t/>
            </a:r>
            <a:endParaRPr b="1" sz="3000">
              <a:solidFill>
                <a:srgbClr val="FF3131"/>
              </a:solidFill>
              <a:latin typeface="Quicksand"/>
              <a:ea typeface="Quicksand"/>
              <a:cs typeface="Quicksand"/>
              <a:sym typeface="Quicksand"/>
            </a:endParaRPr>
          </a:p>
          <a:p>
            <a:pPr indent="0" lvl="0" marL="0" marR="0" rtl="0" algn="ctr">
              <a:lnSpc>
                <a:spcPct val="140000"/>
              </a:lnSpc>
              <a:spcBef>
                <a:spcPts val="0"/>
              </a:spcBef>
              <a:spcAft>
                <a:spcPts val="0"/>
              </a:spcAft>
              <a:buNone/>
            </a:pPr>
            <a:r>
              <a:rPr b="1" lang="en-US" sz="3000">
                <a:solidFill>
                  <a:srgbClr val="FF3131"/>
                </a:solidFill>
                <a:latin typeface="Quicksand"/>
                <a:ea typeface="Quicksand"/>
                <a:cs typeface="Quicksand"/>
                <a:sym typeface="Quicksand"/>
              </a:rPr>
              <a:t>Let's look at some of this year's notable Valentine's Day brand packaging and promotions strategies.</a:t>
            </a:r>
            <a:endParaRPr/>
          </a:p>
        </p:txBody>
      </p:sp>
      <p:sp>
        <p:nvSpPr>
          <p:cNvPr id="133" name="Google Shape;133;p4"/>
          <p:cNvSpPr txBox="1"/>
          <p:nvPr/>
        </p:nvSpPr>
        <p:spPr>
          <a:xfrm>
            <a:off x="4838240" y="2470640"/>
            <a:ext cx="8611521" cy="193103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7400">
                <a:solidFill>
                  <a:srgbClr val="FE4F68"/>
                </a:solidFill>
                <a:latin typeface="Archivo Black"/>
                <a:ea typeface="Archivo Black"/>
                <a:cs typeface="Archivo Black"/>
                <a:sym typeface="Archivo Black"/>
              </a:rPr>
              <a:t>PACKAGING &amp;</a:t>
            </a:r>
            <a:endParaRPr/>
          </a:p>
          <a:p>
            <a:pPr indent="0" lvl="0" marL="0" marR="0" rtl="0" algn="ctr">
              <a:lnSpc>
                <a:spcPct val="100000"/>
              </a:lnSpc>
              <a:spcBef>
                <a:spcPts val="0"/>
              </a:spcBef>
              <a:spcAft>
                <a:spcPts val="0"/>
              </a:spcAft>
              <a:buNone/>
            </a:pPr>
            <a:r>
              <a:rPr lang="en-US" sz="7400">
                <a:solidFill>
                  <a:srgbClr val="FE4F68"/>
                </a:solidFill>
                <a:latin typeface="Archivo Black"/>
                <a:ea typeface="Archivo Black"/>
                <a:cs typeface="Archivo Black"/>
                <a:sym typeface="Archivo Black"/>
              </a:rPr>
              <a:t>PROMOTION</a:t>
            </a:r>
            <a:endParaRPr/>
          </a:p>
        </p:txBody>
      </p:sp>
      <p:grpSp>
        <p:nvGrpSpPr>
          <p:cNvPr id="134" name="Google Shape;134;p4"/>
          <p:cNvGrpSpPr/>
          <p:nvPr/>
        </p:nvGrpSpPr>
        <p:grpSpPr>
          <a:xfrm>
            <a:off x="16077604" y="8683020"/>
            <a:ext cx="2367402" cy="1992534"/>
            <a:chOff x="-33680" y="-8369"/>
            <a:chExt cx="854946" cy="719569"/>
          </a:xfrm>
        </p:grpSpPr>
        <p:sp>
          <p:nvSpPr>
            <p:cNvPr id="135" name="Google Shape;135;p4"/>
            <p:cNvSpPr/>
            <p:nvPr/>
          </p:nvSpPr>
          <p:spPr>
            <a:xfrm>
              <a:off x="-33680" y="-8369"/>
              <a:ext cx="854946" cy="719569"/>
            </a:xfrm>
            <a:custGeom>
              <a:rect b="b" l="l" r="r" t="t"/>
              <a:pathLst>
                <a:path extrusionOk="0" h="719569" w="854946">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FD4F6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6" name="Google Shape;136;p4"/>
            <p:cNvSpPr txBox="1"/>
            <p:nvPr/>
          </p:nvSpPr>
          <p:spPr>
            <a:xfrm>
              <a:off x="76200" y="12700"/>
              <a:ext cx="660400" cy="571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37" name="Google Shape;137;p4"/>
          <p:cNvSpPr/>
          <p:nvPr/>
        </p:nvSpPr>
        <p:spPr>
          <a:xfrm>
            <a:off x="16570539" y="9061880"/>
            <a:ext cx="1451351" cy="943378"/>
          </a:xfrm>
          <a:custGeom>
            <a:rect b="b" l="l" r="r" t="t"/>
            <a:pathLst>
              <a:path extrusionOk="0" h="943378" w="1451351">
                <a:moveTo>
                  <a:pt x="0" y="0"/>
                </a:moveTo>
                <a:lnTo>
                  <a:pt x="1451351" y="0"/>
                </a:lnTo>
                <a:lnTo>
                  <a:pt x="1451351" y="943378"/>
                </a:lnTo>
                <a:lnTo>
                  <a:pt x="0" y="94337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8" name="Google Shape;138;p4"/>
          <p:cNvSpPr/>
          <p:nvPr/>
        </p:nvSpPr>
        <p:spPr>
          <a:xfrm rot="1198631">
            <a:off x="-437274" y="3994710"/>
            <a:ext cx="2931947" cy="2297581"/>
          </a:xfrm>
          <a:custGeom>
            <a:rect b="b" l="l" r="r" t="t"/>
            <a:pathLst>
              <a:path extrusionOk="0" h="2297581" w="2931947">
                <a:moveTo>
                  <a:pt x="0" y="0"/>
                </a:moveTo>
                <a:lnTo>
                  <a:pt x="2931948" y="0"/>
                </a:lnTo>
                <a:lnTo>
                  <a:pt x="2931948" y="2297580"/>
                </a:lnTo>
                <a:lnTo>
                  <a:pt x="0" y="229758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9" name="Google Shape;139;p4"/>
          <p:cNvSpPr/>
          <p:nvPr/>
        </p:nvSpPr>
        <p:spPr>
          <a:xfrm rot="996654">
            <a:off x="-458896" y="1041853"/>
            <a:ext cx="2699212" cy="2674673"/>
          </a:xfrm>
          <a:custGeom>
            <a:rect b="b" l="l" r="r" t="t"/>
            <a:pathLst>
              <a:path extrusionOk="0" h="2674673" w="2699212">
                <a:moveTo>
                  <a:pt x="0" y="0"/>
                </a:moveTo>
                <a:lnTo>
                  <a:pt x="2699212" y="0"/>
                </a:lnTo>
                <a:lnTo>
                  <a:pt x="2699212" y="2674673"/>
                </a:lnTo>
                <a:lnTo>
                  <a:pt x="0" y="2674673"/>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0" name="Google Shape;140;p4"/>
          <p:cNvSpPr/>
          <p:nvPr/>
        </p:nvSpPr>
        <p:spPr>
          <a:xfrm rot="742931">
            <a:off x="15574833" y="1824525"/>
            <a:ext cx="3066123" cy="2536520"/>
          </a:xfrm>
          <a:custGeom>
            <a:rect b="b" l="l" r="r" t="t"/>
            <a:pathLst>
              <a:path extrusionOk="0" h="2536520" w="3066123">
                <a:moveTo>
                  <a:pt x="0" y="0"/>
                </a:moveTo>
                <a:lnTo>
                  <a:pt x="3066123" y="0"/>
                </a:lnTo>
                <a:lnTo>
                  <a:pt x="3066123" y="2536520"/>
                </a:lnTo>
                <a:lnTo>
                  <a:pt x="0" y="253652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1" name="Google Shape;141;p4"/>
          <p:cNvSpPr/>
          <p:nvPr/>
        </p:nvSpPr>
        <p:spPr>
          <a:xfrm rot="-839697">
            <a:off x="15623764" y="5029229"/>
            <a:ext cx="3391845" cy="2775146"/>
          </a:xfrm>
          <a:custGeom>
            <a:rect b="b" l="l" r="r" t="t"/>
            <a:pathLst>
              <a:path extrusionOk="0" h="2775146" w="3391845">
                <a:moveTo>
                  <a:pt x="0" y="0"/>
                </a:moveTo>
                <a:lnTo>
                  <a:pt x="3391846" y="0"/>
                </a:lnTo>
                <a:lnTo>
                  <a:pt x="3391846" y="2775146"/>
                </a:lnTo>
                <a:lnTo>
                  <a:pt x="0" y="2775146"/>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2" name="Google Shape;142;p4"/>
          <p:cNvSpPr/>
          <p:nvPr/>
        </p:nvSpPr>
        <p:spPr>
          <a:xfrm rot="-1804892">
            <a:off x="228496" y="6993257"/>
            <a:ext cx="1980919" cy="2772278"/>
          </a:xfrm>
          <a:custGeom>
            <a:rect b="b" l="l" r="r" t="t"/>
            <a:pathLst>
              <a:path extrusionOk="0" h="2772278" w="1980919">
                <a:moveTo>
                  <a:pt x="0" y="0"/>
                </a:moveTo>
                <a:lnTo>
                  <a:pt x="1980918" y="0"/>
                </a:lnTo>
                <a:lnTo>
                  <a:pt x="1980918" y="2772278"/>
                </a:lnTo>
                <a:lnTo>
                  <a:pt x="0" y="2772278"/>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FEA"/>
        </a:solidFill>
      </p:bgPr>
    </p:bg>
    <p:spTree>
      <p:nvGrpSpPr>
        <p:cNvPr id="146" name="Shape 146"/>
        <p:cNvGrpSpPr/>
        <p:nvPr/>
      </p:nvGrpSpPr>
      <p:grpSpPr>
        <a:xfrm>
          <a:off x="0" y="0"/>
          <a:ext cx="0" cy="0"/>
          <a:chOff x="0" y="0"/>
          <a:chExt cx="0" cy="0"/>
        </a:xfrm>
      </p:grpSpPr>
      <p:grpSp>
        <p:nvGrpSpPr>
          <p:cNvPr id="147" name="Google Shape;147;p5"/>
          <p:cNvGrpSpPr/>
          <p:nvPr/>
        </p:nvGrpSpPr>
        <p:grpSpPr>
          <a:xfrm>
            <a:off x="0" y="831035"/>
            <a:ext cx="18288000" cy="8480269"/>
            <a:chOff x="0" y="-38100"/>
            <a:chExt cx="4816593" cy="2233486"/>
          </a:xfrm>
        </p:grpSpPr>
        <p:sp>
          <p:nvSpPr>
            <p:cNvPr id="148" name="Google Shape;148;p5"/>
            <p:cNvSpPr/>
            <p:nvPr/>
          </p:nvSpPr>
          <p:spPr>
            <a:xfrm>
              <a:off x="0" y="0"/>
              <a:ext cx="4816592" cy="2195386"/>
            </a:xfrm>
            <a:custGeom>
              <a:rect b="b" l="l" r="r" t="t"/>
              <a:pathLst>
                <a:path extrusionOk="0" h="2195386" w="4816592">
                  <a:moveTo>
                    <a:pt x="0" y="0"/>
                  </a:moveTo>
                  <a:lnTo>
                    <a:pt x="4816592" y="0"/>
                  </a:lnTo>
                  <a:lnTo>
                    <a:pt x="4816592" y="2195386"/>
                  </a:lnTo>
                  <a:lnTo>
                    <a:pt x="0" y="2195386"/>
                  </a:lnTo>
                  <a:close/>
                </a:path>
              </a:pathLst>
            </a:custGeom>
            <a:solidFill>
              <a:srgbClr val="FFC0D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9" name="Google Shape;149;p5"/>
            <p:cNvSpPr txBox="1"/>
            <p:nvPr/>
          </p:nvSpPr>
          <p:spPr>
            <a:xfrm>
              <a:off x="0" y="-38100"/>
              <a:ext cx="4816593" cy="223348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50" name="Google Shape;150;p5"/>
          <p:cNvSpPr/>
          <p:nvPr/>
        </p:nvSpPr>
        <p:spPr>
          <a:xfrm>
            <a:off x="218615" y="7717210"/>
            <a:ext cx="3267669" cy="2465605"/>
          </a:xfrm>
          <a:custGeom>
            <a:rect b="b" l="l" r="r" t="t"/>
            <a:pathLst>
              <a:path extrusionOk="0" h="2465605" w="3267669">
                <a:moveTo>
                  <a:pt x="0" y="0"/>
                </a:moveTo>
                <a:lnTo>
                  <a:pt x="3267669" y="0"/>
                </a:lnTo>
                <a:lnTo>
                  <a:pt x="3267669" y="2465604"/>
                </a:lnTo>
                <a:lnTo>
                  <a:pt x="0" y="246560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51" name="Google Shape;151;p5"/>
          <p:cNvGrpSpPr/>
          <p:nvPr/>
        </p:nvGrpSpPr>
        <p:grpSpPr>
          <a:xfrm>
            <a:off x="16077604" y="8683020"/>
            <a:ext cx="2367402" cy="1992534"/>
            <a:chOff x="-124350" y="-30899"/>
            <a:chExt cx="3156537" cy="2656712"/>
          </a:xfrm>
        </p:grpSpPr>
        <p:grpSp>
          <p:nvGrpSpPr>
            <p:cNvPr id="152" name="Google Shape;152;p5"/>
            <p:cNvGrpSpPr/>
            <p:nvPr/>
          </p:nvGrpSpPr>
          <p:grpSpPr>
            <a:xfrm>
              <a:off x="-124350" y="-30899"/>
              <a:ext cx="3156537" cy="2656712"/>
              <a:chOff x="-33680" y="-8369"/>
              <a:chExt cx="854946" cy="719569"/>
            </a:xfrm>
          </p:grpSpPr>
          <p:sp>
            <p:nvSpPr>
              <p:cNvPr id="153" name="Google Shape;153;p5"/>
              <p:cNvSpPr/>
              <p:nvPr/>
            </p:nvSpPr>
            <p:spPr>
              <a:xfrm>
                <a:off x="-33680" y="-8369"/>
                <a:ext cx="854946" cy="719569"/>
              </a:xfrm>
              <a:custGeom>
                <a:rect b="b" l="l" r="r" t="t"/>
                <a:pathLst>
                  <a:path extrusionOk="0" h="719569" w="854946">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FD4F6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4" name="Google Shape;154;p5"/>
              <p:cNvSpPr txBox="1"/>
              <p:nvPr/>
            </p:nvSpPr>
            <p:spPr>
              <a:xfrm>
                <a:off x="76200" y="12700"/>
                <a:ext cx="660400" cy="571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55" name="Google Shape;155;p5"/>
            <p:cNvSpPr/>
            <p:nvPr/>
          </p:nvSpPr>
          <p:spPr>
            <a:xfrm>
              <a:off x="532897" y="474248"/>
              <a:ext cx="1935135" cy="1257838"/>
            </a:xfrm>
            <a:custGeom>
              <a:rect b="b" l="l" r="r" t="t"/>
              <a:pathLst>
                <a:path extrusionOk="0" h="1257838" w="1935135">
                  <a:moveTo>
                    <a:pt x="0" y="0"/>
                  </a:moveTo>
                  <a:lnTo>
                    <a:pt x="1935135" y="0"/>
                  </a:lnTo>
                  <a:lnTo>
                    <a:pt x="1935135" y="1257838"/>
                  </a:lnTo>
                  <a:lnTo>
                    <a:pt x="0" y="125783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56" name="Google Shape;156;p5"/>
          <p:cNvSpPr/>
          <p:nvPr/>
        </p:nvSpPr>
        <p:spPr>
          <a:xfrm>
            <a:off x="0" y="1726870"/>
            <a:ext cx="4253921" cy="4253921"/>
          </a:xfrm>
          <a:custGeom>
            <a:rect b="b" l="l" r="r" t="t"/>
            <a:pathLst>
              <a:path extrusionOk="0" h="4253921" w="4253921">
                <a:moveTo>
                  <a:pt x="0" y="0"/>
                </a:moveTo>
                <a:lnTo>
                  <a:pt x="4253921" y="0"/>
                </a:lnTo>
                <a:lnTo>
                  <a:pt x="4253921" y="4253921"/>
                </a:lnTo>
                <a:lnTo>
                  <a:pt x="0" y="4253921"/>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57" name="Google Shape;157;p5"/>
          <p:cNvGrpSpPr/>
          <p:nvPr/>
        </p:nvGrpSpPr>
        <p:grpSpPr>
          <a:xfrm>
            <a:off x="3607716" y="5034704"/>
            <a:ext cx="4585278" cy="3328823"/>
            <a:chOff x="0" y="-57150"/>
            <a:chExt cx="926735" cy="672791"/>
          </a:xfrm>
        </p:grpSpPr>
        <p:sp>
          <p:nvSpPr>
            <p:cNvPr id="158" name="Google Shape;158;p5"/>
            <p:cNvSpPr/>
            <p:nvPr/>
          </p:nvSpPr>
          <p:spPr>
            <a:xfrm>
              <a:off x="0" y="0"/>
              <a:ext cx="926735" cy="615641"/>
            </a:xfrm>
            <a:custGeom>
              <a:rect b="b" l="l" r="r" t="t"/>
              <a:pathLst>
                <a:path extrusionOk="0" h="615641" w="926735">
                  <a:moveTo>
                    <a:pt x="57407" y="0"/>
                  </a:moveTo>
                  <a:lnTo>
                    <a:pt x="869328" y="0"/>
                  </a:lnTo>
                  <a:cubicBezTo>
                    <a:pt x="884553" y="0"/>
                    <a:pt x="899155" y="6048"/>
                    <a:pt x="909921" y="16814"/>
                  </a:cubicBezTo>
                  <a:cubicBezTo>
                    <a:pt x="920687" y="27580"/>
                    <a:pt x="926735" y="42181"/>
                    <a:pt x="926735" y="57407"/>
                  </a:cubicBezTo>
                  <a:lnTo>
                    <a:pt x="926735" y="558235"/>
                  </a:lnTo>
                  <a:cubicBezTo>
                    <a:pt x="926735" y="573460"/>
                    <a:pt x="920687" y="588062"/>
                    <a:pt x="909921" y="598827"/>
                  </a:cubicBezTo>
                  <a:cubicBezTo>
                    <a:pt x="899155" y="609593"/>
                    <a:pt x="884553" y="615641"/>
                    <a:pt x="869328" y="615641"/>
                  </a:cubicBezTo>
                  <a:lnTo>
                    <a:pt x="57407" y="615641"/>
                  </a:lnTo>
                  <a:cubicBezTo>
                    <a:pt x="42181" y="615641"/>
                    <a:pt x="27580" y="609593"/>
                    <a:pt x="16814" y="598827"/>
                  </a:cubicBezTo>
                  <a:cubicBezTo>
                    <a:pt x="6048" y="588062"/>
                    <a:pt x="0" y="573460"/>
                    <a:pt x="0" y="558235"/>
                  </a:cubicBezTo>
                  <a:lnTo>
                    <a:pt x="0" y="57407"/>
                  </a:lnTo>
                  <a:cubicBezTo>
                    <a:pt x="0" y="42181"/>
                    <a:pt x="6048" y="27580"/>
                    <a:pt x="16814" y="16814"/>
                  </a:cubicBezTo>
                  <a:cubicBezTo>
                    <a:pt x="27580" y="6048"/>
                    <a:pt x="42181" y="0"/>
                    <a:pt x="57407" y="0"/>
                  </a:cubicBezTo>
                  <a:close/>
                </a:path>
              </a:pathLst>
            </a:custGeom>
            <a:solidFill>
              <a:srgbClr val="FBF3E8"/>
            </a:solidFill>
            <a:ln cap="rnd" cmpd="sng" w="200025">
              <a:solidFill>
                <a:srgbClr val="FD4F6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9" name="Google Shape;159;p5"/>
            <p:cNvSpPr txBox="1"/>
            <p:nvPr/>
          </p:nvSpPr>
          <p:spPr>
            <a:xfrm>
              <a:off x="0" y="-57150"/>
              <a:ext cx="926735" cy="67279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60" name="Google Shape;160;p5"/>
          <p:cNvSpPr/>
          <p:nvPr/>
        </p:nvSpPr>
        <p:spPr>
          <a:xfrm>
            <a:off x="3790549" y="4713538"/>
            <a:ext cx="4253921" cy="4253921"/>
          </a:xfrm>
          <a:custGeom>
            <a:rect b="b" l="l" r="r" t="t"/>
            <a:pathLst>
              <a:path extrusionOk="0" h="4253921" w="4253921">
                <a:moveTo>
                  <a:pt x="0" y="0"/>
                </a:moveTo>
                <a:lnTo>
                  <a:pt x="4253921" y="0"/>
                </a:lnTo>
                <a:lnTo>
                  <a:pt x="4253921" y="4253921"/>
                </a:lnTo>
                <a:lnTo>
                  <a:pt x="0" y="4253921"/>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61" name="Google Shape;161;p5"/>
          <p:cNvGrpSpPr/>
          <p:nvPr/>
        </p:nvGrpSpPr>
        <p:grpSpPr>
          <a:xfrm>
            <a:off x="4306858" y="1640707"/>
            <a:ext cx="4585278" cy="3328823"/>
            <a:chOff x="0" y="-57150"/>
            <a:chExt cx="926735" cy="672791"/>
          </a:xfrm>
        </p:grpSpPr>
        <p:sp>
          <p:nvSpPr>
            <p:cNvPr id="162" name="Google Shape;162;p5"/>
            <p:cNvSpPr/>
            <p:nvPr/>
          </p:nvSpPr>
          <p:spPr>
            <a:xfrm>
              <a:off x="0" y="0"/>
              <a:ext cx="926735" cy="615641"/>
            </a:xfrm>
            <a:custGeom>
              <a:rect b="b" l="l" r="r" t="t"/>
              <a:pathLst>
                <a:path extrusionOk="0" h="615641" w="926735">
                  <a:moveTo>
                    <a:pt x="57407" y="0"/>
                  </a:moveTo>
                  <a:lnTo>
                    <a:pt x="869328" y="0"/>
                  </a:lnTo>
                  <a:cubicBezTo>
                    <a:pt x="884553" y="0"/>
                    <a:pt x="899155" y="6048"/>
                    <a:pt x="909921" y="16814"/>
                  </a:cubicBezTo>
                  <a:cubicBezTo>
                    <a:pt x="920687" y="27580"/>
                    <a:pt x="926735" y="42181"/>
                    <a:pt x="926735" y="57407"/>
                  </a:cubicBezTo>
                  <a:lnTo>
                    <a:pt x="926735" y="558235"/>
                  </a:lnTo>
                  <a:cubicBezTo>
                    <a:pt x="926735" y="573460"/>
                    <a:pt x="920687" y="588062"/>
                    <a:pt x="909921" y="598827"/>
                  </a:cubicBezTo>
                  <a:cubicBezTo>
                    <a:pt x="899155" y="609593"/>
                    <a:pt x="884553" y="615641"/>
                    <a:pt x="869328" y="615641"/>
                  </a:cubicBezTo>
                  <a:lnTo>
                    <a:pt x="57407" y="615641"/>
                  </a:lnTo>
                  <a:cubicBezTo>
                    <a:pt x="42181" y="615641"/>
                    <a:pt x="27580" y="609593"/>
                    <a:pt x="16814" y="598827"/>
                  </a:cubicBezTo>
                  <a:cubicBezTo>
                    <a:pt x="6048" y="588062"/>
                    <a:pt x="0" y="573460"/>
                    <a:pt x="0" y="558235"/>
                  </a:cubicBezTo>
                  <a:lnTo>
                    <a:pt x="0" y="57407"/>
                  </a:lnTo>
                  <a:cubicBezTo>
                    <a:pt x="0" y="42181"/>
                    <a:pt x="6048" y="27580"/>
                    <a:pt x="16814" y="16814"/>
                  </a:cubicBezTo>
                  <a:cubicBezTo>
                    <a:pt x="27580" y="6048"/>
                    <a:pt x="42181" y="0"/>
                    <a:pt x="57407" y="0"/>
                  </a:cubicBezTo>
                  <a:close/>
                </a:path>
              </a:pathLst>
            </a:custGeom>
            <a:solidFill>
              <a:srgbClr val="FBF3E8"/>
            </a:solidFill>
            <a:ln cap="rnd" cmpd="sng" w="200025">
              <a:solidFill>
                <a:srgbClr val="FD4F6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3" name="Google Shape;163;p5"/>
            <p:cNvSpPr txBox="1"/>
            <p:nvPr/>
          </p:nvSpPr>
          <p:spPr>
            <a:xfrm>
              <a:off x="0" y="-57150"/>
              <a:ext cx="926735" cy="67279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64" name="Google Shape;164;p5"/>
          <p:cNvSpPr/>
          <p:nvPr/>
        </p:nvSpPr>
        <p:spPr>
          <a:xfrm>
            <a:off x="4472536" y="1319541"/>
            <a:ext cx="4253921" cy="4253921"/>
          </a:xfrm>
          <a:custGeom>
            <a:rect b="b" l="l" r="r" t="t"/>
            <a:pathLst>
              <a:path extrusionOk="0" h="4253921" w="4253921">
                <a:moveTo>
                  <a:pt x="0" y="0"/>
                </a:moveTo>
                <a:lnTo>
                  <a:pt x="4253922" y="0"/>
                </a:lnTo>
                <a:lnTo>
                  <a:pt x="4253922" y="4253921"/>
                </a:lnTo>
                <a:lnTo>
                  <a:pt x="0" y="4253921"/>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5" name="Google Shape;165;p5"/>
          <p:cNvSpPr txBox="1"/>
          <p:nvPr/>
        </p:nvSpPr>
        <p:spPr>
          <a:xfrm>
            <a:off x="9770772" y="3048030"/>
            <a:ext cx="7602000" cy="5258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800">
                <a:solidFill>
                  <a:srgbClr val="242928"/>
                </a:solidFill>
                <a:latin typeface="Quicksand Medium"/>
                <a:ea typeface="Quicksand Medium"/>
                <a:cs typeface="Quicksand Medium"/>
                <a:sym typeface="Quicksand Medium"/>
              </a:rPr>
              <a:t>Each year, M&amp;M's releases a Valentine’s Day Gift Guide (a subsection of their online store), that offers customizable gifts, party favors and limited-time seasonal flavored candy. </a:t>
            </a:r>
            <a:endParaRPr sz="2800">
              <a:solidFill>
                <a:srgbClr val="242928"/>
              </a:solidFill>
              <a:latin typeface="Quicksand Medium"/>
              <a:ea typeface="Quicksand Medium"/>
              <a:cs typeface="Quicksand Medium"/>
              <a:sym typeface="Quicksand Medium"/>
            </a:endParaRPr>
          </a:p>
          <a:p>
            <a:pPr indent="0" lvl="0" marL="0" marR="0" rtl="0" algn="ctr">
              <a:lnSpc>
                <a:spcPct val="140000"/>
              </a:lnSpc>
              <a:spcBef>
                <a:spcPts val="0"/>
              </a:spcBef>
              <a:spcAft>
                <a:spcPts val="0"/>
              </a:spcAft>
              <a:buNone/>
            </a:pPr>
            <a:r>
              <a:rPr lang="en-US" sz="2800">
                <a:solidFill>
                  <a:srgbClr val="242928"/>
                </a:solidFill>
                <a:latin typeface="Quicksand Medium"/>
                <a:ea typeface="Quicksand Medium"/>
                <a:cs typeface="Quicksand Medium"/>
                <a:sym typeface="Quicksand Medium"/>
              </a:rPr>
              <a:t>This year, M&amp;Ms is bringing back their popular limited-edition seasonal flavor, White Chocolate Strawberry Shake. </a:t>
            </a:r>
            <a:endParaRPr sz="2800">
              <a:solidFill>
                <a:srgbClr val="242928"/>
              </a:solidFill>
              <a:latin typeface="Quicksand Medium"/>
              <a:ea typeface="Quicksand Medium"/>
              <a:cs typeface="Quicksand Medium"/>
              <a:sym typeface="Quicksand Medium"/>
            </a:endParaRPr>
          </a:p>
          <a:p>
            <a:pPr indent="0" lvl="0" marL="0" marR="0" rtl="0" algn="ctr">
              <a:lnSpc>
                <a:spcPct val="140000"/>
              </a:lnSpc>
              <a:spcBef>
                <a:spcPts val="0"/>
              </a:spcBef>
              <a:spcAft>
                <a:spcPts val="0"/>
              </a:spcAft>
              <a:buNone/>
            </a:pPr>
            <a:r>
              <a:rPr lang="en-US" sz="2800">
                <a:solidFill>
                  <a:srgbClr val="242928"/>
                </a:solidFill>
                <a:latin typeface="Quicksand Medium"/>
                <a:ea typeface="Quicksand Medium"/>
                <a:cs typeface="Quicksand Medium"/>
                <a:sym typeface="Quicksand Medium"/>
              </a:rPr>
              <a:t>M&amp;Ms also offers heart-shaped candy boxes, themed gift bottles and gift jars.</a:t>
            </a:r>
            <a:endParaRPr/>
          </a:p>
        </p:txBody>
      </p:sp>
      <p:sp>
        <p:nvSpPr>
          <p:cNvPr id="166" name="Google Shape;166;p5"/>
          <p:cNvSpPr txBox="1"/>
          <p:nvPr/>
        </p:nvSpPr>
        <p:spPr>
          <a:xfrm>
            <a:off x="9711286" y="1487175"/>
            <a:ext cx="7720999" cy="127889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7400">
                <a:solidFill>
                  <a:srgbClr val="FE4F68"/>
                </a:solidFill>
                <a:latin typeface="Archivo Black"/>
                <a:ea typeface="Archivo Black"/>
                <a:cs typeface="Archivo Black"/>
                <a:sym typeface="Archivo Black"/>
              </a:rPr>
              <a:t>M&amp;Ms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FEA"/>
        </a:solidFill>
      </p:bgPr>
    </p:bg>
    <p:spTree>
      <p:nvGrpSpPr>
        <p:cNvPr id="170" name="Shape 170"/>
        <p:cNvGrpSpPr/>
        <p:nvPr/>
      </p:nvGrpSpPr>
      <p:grpSpPr>
        <a:xfrm>
          <a:off x="0" y="0"/>
          <a:ext cx="0" cy="0"/>
          <a:chOff x="0" y="0"/>
          <a:chExt cx="0" cy="0"/>
        </a:xfrm>
      </p:grpSpPr>
      <p:grpSp>
        <p:nvGrpSpPr>
          <p:cNvPr id="171" name="Google Shape;171;p6"/>
          <p:cNvGrpSpPr/>
          <p:nvPr/>
        </p:nvGrpSpPr>
        <p:grpSpPr>
          <a:xfrm>
            <a:off x="0" y="831035"/>
            <a:ext cx="18288000" cy="8480269"/>
            <a:chOff x="0" y="-38100"/>
            <a:chExt cx="4816593" cy="2233486"/>
          </a:xfrm>
        </p:grpSpPr>
        <p:sp>
          <p:nvSpPr>
            <p:cNvPr id="172" name="Google Shape;172;p6"/>
            <p:cNvSpPr/>
            <p:nvPr/>
          </p:nvSpPr>
          <p:spPr>
            <a:xfrm>
              <a:off x="0" y="0"/>
              <a:ext cx="4816592" cy="2195386"/>
            </a:xfrm>
            <a:custGeom>
              <a:rect b="b" l="l" r="r" t="t"/>
              <a:pathLst>
                <a:path extrusionOk="0" h="2195386" w="4816592">
                  <a:moveTo>
                    <a:pt x="0" y="0"/>
                  </a:moveTo>
                  <a:lnTo>
                    <a:pt x="4816592" y="0"/>
                  </a:lnTo>
                  <a:lnTo>
                    <a:pt x="4816592" y="2195386"/>
                  </a:lnTo>
                  <a:lnTo>
                    <a:pt x="0" y="2195386"/>
                  </a:lnTo>
                  <a:close/>
                </a:path>
              </a:pathLst>
            </a:custGeom>
            <a:solidFill>
              <a:srgbClr val="FFC0D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3" name="Google Shape;173;p6"/>
            <p:cNvSpPr txBox="1"/>
            <p:nvPr/>
          </p:nvSpPr>
          <p:spPr>
            <a:xfrm>
              <a:off x="0" y="-38100"/>
              <a:ext cx="4816593" cy="223348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74" name="Google Shape;174;p6"/>
          <p:cNvSpPr/>
          <p:nvPr/>
        </p:nvSpPr>
        <p:spPr>
          <a:xfrm>
            <a:off x="11468320" y="1996768"/>
            <a:ext cx="6953243" cy="6953243"/>
          </a:xfrm>
          <a:custGeom>
            <a:rect b="b" l="l" r="r" t="t"/>
            <a:pathLst>
              <a:path extrusionOk="0" h="6953243" w="6953243">
                <a:moveTo>
                  <a:pt x="0" y="0"/>
                </a:moveTo>
                <a:lnTo>
                  <a:pt x="6953244" y="0"/>
                </a:lnTo>
                <a:lnTo>
                  <a:pt x="6953244" y="6953244"/>
                </a:lnTo>
                <a:lnTo>
                  <a:pt x="0" y="695324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5" name="Google Shape;175;p6"/>
          <p:cNvSpPr/>
          <p:nvPr/>
        </p:nvSpPr>
        <p:spPr>
          <a:xfrm>
            <a:off x="15393768" y="0"/>
            <a:ext cx="3267669" cy="2465605"/>
          </a:xfrm>
          <a:custGeom>
            <a:rect b="b" l="l" r="r" t="t"/>
            <a:pathLst>
              <a:path extrusionOk="0" h="2465605" w="3267669">
                <a:moveTo>
                  <a:pt x="0" y="0"/>
                </a:moveTo>
                <a:lnTo>
                  <a:pt x="3267668" y="0"/>
                </a:lnTo>
                <a:lnTo>
                  <a:pt x="3267668" y="2465605"/>
                </a:lnTo>
                <a:lnTo>
                  <a:pt x="0" y="2465605"/>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6" name="Google Shape;176;p6"/>
          <p:cNvSpPr/>
          <p:nvPr/>
        </p:nvSpPr>
        <p:spPr>
          <a:xfrm>
            <a:off x="8944909" y="5009347"/>
            <a:ext cx="5046822" cy="5046822"/>
          </a:xfrm>
          <a:custGeom>
            <a:rect b="b" l="l" r="r" t="t"/>
            <a:pathLst>
              <a:path extrusionOk="0" h="5046822" w="5046822">
                <a:moveTo>
                  <a:pt x="0" y="0"/>
                </a:moveTo>
                <a:lnTo>
                  <a:pt x="5046822" y="0"/>
                </a:lnTo>
                <a:lnTo>
                  <a:pt x="5046822" y="5046822"/>
                </a:lnTo>
                <a:lnTo>
                  <a:pt x="0" y="5046822"/>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7" name="Google Shape;177;p6"/>
          <p:cNvSpPr txBox="1"/>
          <p:nvPr/>
        </p:nvSpPr>
        <p:spPr>
          <a:xfrm>
            <a:off x="1088186" y="3135325"/>
            <a:ext cx="7602000" cy="5861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800">
                <a:solidFill>
                  <a:srgbClr val="242928"/>
                </a:solidFill>
                <a:latin typeface="Quicksand Medium"/>
                <a:ea typeface="Quicksand Medium"/>
                <a:cs typeface="Quicksand Medium"/>
                <a:sym typeface="Quicksand Medium"/>
              </a:rPr>
              <a:t>New for 2024, Hershey’s introduced a special line of their famous Hershey’s Kisses candy that feature characters from the Peanuts cartoon series on special holiday product packaging.</a:t>
            </a:r>
            <a:endParaRPr sz="2800">
              <a:solidFill>
                <a:srgbClr val="242928"/>
              </a:solidFill>
              <a:latin typeface="Quicksand Medium"/>
              <a:ea typeface="Quicksand Medium"/>
              <a:cs typeface="Quicksand Medium"/>
              <a:sym typeface="Quicksand Medium"/>
            </a:endParaRPr>
          </a:p>
          <a:p>
            <a:pPr indent="0" lvl="0" marL="0" marR="0" rtl="0" algn="ctr">
              <a:lnSpc>
                <a:spcPct val="140000"/>
              </a:lnSpc>
              <a:spcBef>
                <a:spcPts val="0"/>
              </a:spcBef>
              <a:spcAft>
                <a:spcPts val="0"/>
              </a:spcAft>
              <a:buNone/>
            </a:pPr>
            <a:r>
              <a:rPr lang="en-US" sz="2800">
                <a:solidFill>
                  <a:srgbClr val="242928"/>
                </a:solidFill>
                <a:latin typeface="Quicksand Medium"/>
                <a:ea typeface="Quicksand Medium"/>
                <a:cs typeface="Quicksand Medium"/>
                <a:sym typeface="Quicksand Medium"/>
              </a:rPr>
              <a:t>This partnership is an example of </a:t>
            </a:r>
            <a:r>
              <a:rPr b="1" lang="en-US" sz="2800">
                <a:solidFill>
                  <a:srgbClr val="FF3131"/>
                </a:solidFill>
                <a:latin typeface="Quicksand"/>
                <a:ea typeface="Quicksand"/>
                <a:cs typeface="Quicksand"/>
                <a:sym typeface="Quicksand"/>
              </a:rPr>
              <a:t>character licensing</a:t>
            </a:r>
            <a:r>
              <a:rPr lang="en-US" sz="2800">
                <a:solidFill>
                  <a:srgbClr val="242928"/>
                </a:solidFill>
                <a:latin typeface="Quicksand Medium"/>
                <a:ea typeface="Quicksand Medium"/>
                <a:cs typeface="Quicksand Medium"/>
                <a:sym typeface="Quicksand Medium"/>
              </a:rPr>
              <a:t>, a marketing strategy wherein a brand gives permission to use their images or logos in another brand’s consumer products or promotions.</a:t>
            </a:r>
            <a:endParaRPr/>
          </a:p>
        </p:txBody>
      </p:sp>
      <p:grpSp>
        <p:nvGrpSpPr>
          <p:cNvPr id="178" name="Google Shape;178;p6"/>
          <p:cNvGrpSpPr/>
          <p:nvPr/>
        </p:nvGrpSpPr>
        <p:grpSpPr>
          <a:xfrm>
            <a:off x="16077604" y="8683020"/>
            <a:ext cx="2367402" cy="1992534"/>
            <a:chOff x="-124350" y="-30899"/>
            <a:chExt cx="3156537" cy="2656712"/>
          </a:xfrm>
        </p:grpSpPr>
        <p:grpSp>
          <p:nvGrpSpPr>
            <p:cNvPr id="179" name="Google Shape;179;p6"/>
            <p:cNvGrpSpPr/>
            <p:nvPr/>
          </p:nvGrpSpPr>
          <p:grpSpPr>
            <a:xfrm>
              <a:off x="-124350" y="-30899"/>
              <a:ext cx="3156537" cy="2656712"/>
              <a:chOff x="-33680" y="-8369"/>
              <a:chExt cx="854946" cy="719569"/>
            </a:xfrm>
          </p:grpSpPr>
          <p:sp>
            <p:nvSpPr>
              <p:cNvPr id="180" name="Google Shape;180;p6"/>
              <p:cNvSpPr/>
              <p:nvPr/>
            </p:nvSpPr>
            <p:spPr>
              <a:xfrm>
                <a:off x="-33680" y="-8369"/>
                <a:ext cx="854946" cy="719569"/>
              </a:xfrm>
              <a:custGeom>
                <a:rect b="b" l="l" r="r" t="t"/>
                <a:pathLst>
                  <a:path extrusionOk="0" h="719569" w="854946">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FD4F6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1" name="Google Shape;181;p6"/>
              <p:cNvSpPr txBox="1"/>
              <p:nvPr/>
            </p:nvSpPr>
            <p:spPr>
              <a:xfrm>
                <a:off x="76200" y="12700"/>
                <a:ext cx="660400" cy="571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82" name="Google Shape;182;p6"/>
            <p:cNvSpPr/>
            <p:nvPr/>
          </p:nvSpPr>
          <p:spPr>
            <a:xfrm>
              <a:off x="532897" y="474248"/>
              <a:ext cx="1935135" cy="1257838"/>
            </a:xfrm>
            <a:custGeom>
              <a:rect b="b" l="l" r="r" t="t"/>
              <a:pathLst>
                <a:path extrusionOk="0" h="1257838" w="1935135">
                  <a:moveTo>
                    <a:pt x="0" y="0"/>
                  </a:moveTo>
                  <a:lnTo>
                    <a:pt x="1935135" y="0"/>
                  </a:lnTo>
                  <a:lnTo>
                    <a:pt x="1935135" y="1257838"/>
                  </a:lnTo>
                  <a:lnTo>
                    <a:pt x="0" y="1257838"/>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83" name="Google Shape;183;p6"/>
          <p:cNvSpPr txBox="1"/>
          <p:nvPr/>
        </p:nvSpPr>
        <p:spPr>
          <a:xfrm>
            <a:off x="1028700" y="1574470"/>
            <a:ext cx="7720999" cy="127889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7400">
                <a:solidFill>
                  <a:srgbClr val="FE4F68"/>
                </a:solidFill>
                <a:latin typeface="Archivo Black"/>
                <a:ea typeface="Archivo Black"/>
                <a:cs typeface="Archivo Black"/>
                <a:sym typeface="Archivo Black"/>
              </a:rPr>
              <a:t>HERSHEY’S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FEA"/>
        </a:solidFill>
      </p:bgPr>
    </p:bg>
    <p:spTree>
      <p:nvGrpSpPr>
        <p:cNvPr id="187" name="Shape 187"/>
        <p:cNvGrpSpPr/>
        <p:nvPr/>
      </p:nvGrpSpPr>
      <p:grpSpPr>
        <a:xfrm>
          <a:off x="0" y="0"/>
          <a:ext cx="0" cy="0"/>
          <a:chOff x="0" y="0"/>
          <a:chExt cx="0" cy="0"/>
        </a:xfrm>
      </p:grpSpPr>
      <p:grpSp>
        <p:nvGrpSpPr>
          <p:cNvPr id="188" name="Google Shape;188;p7"/>
          <p:cNvGrpSpPr/>
          <p:nvPr/>
        </p:nvGrpSpPr>
        <p:grpSpPr>
          <a:xfrm>
            <a:off x="0" y="831035"/>
            <a:ext cx="18288000" cy="8480269"/>
            <a:chOff x="0" y="-38100"/>
            <a:chExt cx="4816593" cy="2233486"/>
          </a:xfrm>
        </p:grpSpPr>
        <p:sp>
          <p:nvSpPr>
            <p:cNvPr id="189" name="Google Shape;189;p7"/>
            <p:cNvSpPr/>
            <p:nvPr/>
          </p:nvSpPr>
          <p:spPr>
            <a:xfrm>
              <a:off x="0" y="0"/>
              <a:ext cx="4816592" cy="2195386"/>
            </a:xfrm>
            <a:custGeom>
              <a:rect b="b" l="l" r="r" t="t"/>
              <a:pathLst>
                <a:path extrusionOk="0" h="2195386" w="4816592">
                  <a:moveTo>
                    <a:pt x="0" y="0"/>
                  </a:moveTo>
                  <a:lnTo>
                    <a:pt x="4816592" y="0"/>
                  </a:lnTo>
                  <a:lnTo>
                    <a:pt x="4816592" y="2195386"/>
                  </a:lnTo>
                  <a:lnTo>
                    <a:pt x="0" y="2195386"/>
                  </a:lnTo>
                  <a:close/>
                </a:path>
              </a:pathLst>
            </a:custGeom>
            <a:solidFill>
              <a:srgbClr val="FFC0D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0" name="Google Shape;190;p7"/>
            <p:cNvSpPr txBox="1"/>
            <p:nvPr/>
          </p:nvSpPr>
          <p:spPr>
            <a:xfrm>
              <a:off x="0" y="-38100"/>
              <a:ext cx="4816593" cy="223348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91" name="Google Shape;191;p7"/>
          <p:cNvGrpSpPr/>
          <p:nvPr/>
        </p:nvGrpSpPr>
        <p:grpSpPr>
          <a:xfrm>
            <a:off x="16077604" y="8683020"/>
            <a:ext cx="2367402" cy="1992534"/>
            <a:chOff x="-124350" y="-30899"/>
            <a:chExt cx="3156537" cy="2656712"/>
          </a:xfrm>
        </p:grpSpPr>
        <p:grpSp>
          <p:nvGrpSpPr>
            <p:cNvPr id="192" name="Google Shape;192;p7"/>
            <p:cNvGrpSpPr/>
            <p:nvPr/>
          </p:nvGrpSpPr>
          <p:grpSpPr>
            <a:xfrm>
              <a:off x="-124350" y="-30899"/>
              <a:ext cx="3156537" cy="2656712"/>
              <a:chOff x="-33680" y="-8369"/>
              <a:chExt cx="854946" cy="719569"/>
            </a:xfrm>
          </p:grpSpPr>
          <p:sp>
            <p:nvSpPr>
              <p:cNvPr id="193" name="Google Shape;193;p7"/>
              <p:cNvSpPr/>
              <p:nvPr/>
            </p:nvSpPr>
            <p:spPr>
              <a:xfrm>
                <a:off x="-33680" y="-8369"/>
                <a:ext cx="854946" cy="719569"/>
              </a:xfrm>
              <a:custGeom>
                <a:rect b="b" l="l" r="r" t="t"/>
                <a:pathLst>
                  <a:path extrusionOk="0" h="719569" w="854946">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FD4F6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4" name="Google Shape;194;p7"/>
              <p:cNvSpPr txBox="1"/>
              <p:nvPr/>
            </p:nvSpPr>
            <p:spPr>
              <a:xfrm>
                <a:off x="76200" y="12700"/>
                <a:ext cx="660400" cy="571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95" name="Google Shape;195;p7"/>
            <p:cNvSpPr/>
            <p:nvPr/>
          </p:nvSpPr>
          <p:spPr>
            <a:xfrm>
              <a:off x="532897" y="474248"/>
              <a:ext cx="1935135" cy="1257838"/>
            </a:xfrm>
            <a:custGeom>
              <a:rect b="b" l="l" r="r" t="t"/>
              <a:pathLst>
                <a:path extrusionOk="0" h="1257838" w="1935135">
                  <a:moveTo>
                    <a:pt x="0" y="0"/>
                  </a:moveTo>
                  <a:lnTo>
                    <a:pt x="1935135" y="0"/>
                  </a:lnTo>
                  <a:lnTo>
                    <a:pt x="1935135" y="1257838"/>
                  </a:lnTo>
                  <a:lnTo>
                    <a:pt x="0" y="125783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96" name="Google Shape;196;p7"/>
          <p:cNvSpPr/>
          <p:nvPr/>
        </p:nvSpPr>
        <p:spPr>
          <a:xfrm rot="-145199">
            <a:off x="-212523" y="7526716"/>
            <a:ext cx="2891630" cy="2923523"/>
          </a:xfrm>
          <a:custGeom>
            <a:rect b="b" l="l" r="r" t="t"/>
            <a:pathLst>
              <a:path extrusionOk="0" h="2923523" w="2891630">
                <a:moveTo>
                  <a:pt x="0" y="0"/>
                </a:moveTo>
                <a:lnTo>
                  <a:pt x="2891631" y="0"/>
                </a:lnTo>
                <a:lnTo>
                  <a:pt x="2891631" y="2923524"/>
                </a:lnTo>
                <a:lnTo>
                  <a:pt x="0" y="292352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97" name="Google Shape;197;p7"/>
          <p:cNvGrpSpPr/>
          <p:nvPr/>
        </p:nvGrpSpPr>
        <p:grpSpPr>
          <a:xfrm>
            <a:off x="9372600" y="974535"/>
            <a:ext cx="3985676" cy="3796660"/>
            <a:chOff x="0" y="-57150"/>
            <a:chExt cx="805549" cy="767347"/>
          </a:xfrm>
        </p:grpSpPr>
        <p:sp>
          <p:nvSpPr>
            <p:cNvPr id="198" name="Google Shape;198;p7"/>
            <p:cNvSpPr/>
            <p:nvPr/>
          </p:nvSpPr>
          <p:spPr>
            <a:xfrm>
              <a:off x="0" y="0"/>
              <a:ext cx="805549" cy="710197"/>
            </a:xfrm>
            <a:custGeom>
              <a:rect b="b" l="l" r="r" t="t"/>
              <a:pathLst>
                <a:path extrusionOk="0" h="710197" w="805549">
                  <a:moveTo>
                    <a:pt x="66043" y="0"/>
                  </a:moveTo>
                  <a:lnTo>
                    <a:pt x="739506" y="0"/>
                  </a:lnTo>
                  <a:cubicBezTo>
                    <a:pt x="775981" y="0"/>
                    <a:pt x="805549" y="29568"/>
                    <a:pt x="805549" y="66043"/>
                  </a:cubicBezTo>
                  <a:lnTo>
                    <a:pt x="805549" y="644154"/>
                  </a:lnTo>
                  <a:cubicBezTo>
                    <a:pt x="805549" y="680628"/>
                    <a:pt x="775981" y="710197"/>
                    <a:pt x="739506" y="710197"/>
                  </a:cubicBezTo>
                  <a:lnTo>
                    <a:pt x="66043" y="710197"/>
                  </a:lnTo>
                  <a:cubicBezTo>
                    <a:pt x="29568" y="710197"/>
                    <a:pt x="0" y="680628"/>
                    <a:pt x="0" y="644154"/>
                  </a:cubicBezTo>
                  <a:lnTo>
                    <a:pt x="0" y="66043"/>
                  </a:lnTo>
                  <a:cubicBezTo>
                    <a:pt x="0" y="29568"/>
                    <a:pt x="29568" y="0"/>
                    <a:pt x="66043" y="0"/>
                  </a:cubicBezTo>
                  <a:close/>
                </a:path>
              </a:pathLst>
            </a:custGeom>
            <a:solidFill>
              <a:srgbClr val="FBF3E8"/>
            </a:solidFill>
            <a:ln cap="rnd" cmpd="sng" w="200025">
              <a:solidFill>
                <a:srgbClr val="FD4F6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9" name="Google Shape;199;p7"/>
            <p:cNvSpPr txBox="1"/>
            <p:nvPr/>
          </p:nvSpPr>
          <p:spPr>
            <a:xfrm>
              <a:off x="0" y="-57150"/>
              <a:ext cx="805549" cy="76734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00" name="Google Shape;200;p7"/>
          <p:cNvGrpSpPr/>
          <p:nvPr/>
        </p:nvGrpSpPr>
        <p:grpSpPr>
          <a:xfrm>
            <a:off x="13642341" y="974535"/>
            <a:ext cx="3985676" cy="3796660"/>
            <a:chOff x="0" y="-57150"/>
            <a:chExt cx="805549" cy="767347"/>
          </a:xfrm>
        </p:grpSpPr>
        <p:sp>
          <p:nvSpPr>
            <p:cNvPr id="201" name="Google Shape;201;p7"/>
            <p:cNvSpPr/>
            <p:nvPr/>
          </p:nvSpPr>
          <p:spPr>
            <a:xfrm>
              <a:off x="0" y="0"/>
              <a:ext cx="805549" cy="710197"/>
            </a:xfrm>
            <a:custGeom>
              <a:rect b="b" l="l" r="r" t="t"/>
              <a:pathLst>
                <a:path extrusionOk="0" h="710197" w="805549">
                  <a:moveTo>
                    <a:pt x="66043" y="0"/>
                  </a:moveTo>
                  <a:lnTo>
                    <a:pt x="739506" y="0"/>
                  </a:lnTo>
                  <a:cubicBezTo>
                    <a:pt x="775981" y="0"/>
                    <a:pt x="805549" y="29568"/>
                    <a:pt x="805549" y="66043"/>
                  </a:cubicBezTo>
                  <a:lnTo>
                    <a:pt x="805549" y="644154"/>
                  </a:lnTo>
                  <a:cubicBezTo>
                    <a:pt x="805549" y="680628"/>
                    <a:pt x="775981" y="710197"/>
                    <a:pt x="739506" y="710197"/>
                  </a:cubicBezTo>
                  <a:lnTo>
                    <a:pt x="66043" y="710197"/>
                  </a:lnTo>
                  <a:cubicBezTo>
                    <a:pt x="29568" y="710197"/>
                    <a:pt x="0" y="680628"/>
                    <a:pt x="0" y="644154"/>
                  </a:cubicBezTo>
                  <a:lnTo>
                    <a:pt x="0" y="66043"/>
                  </a:lnTo>
                  <a:cubicBezTo>
                    <a:pt x="0" y="29568"/>
                    <a:pt x="29568" y="0"/>
                    <a:pt x="66043" y="0"/>
                  </a:cubicBezTo>
                  <a:close/>
                </a:path>
              </a:pathLst>
            </a:custGeom>
            <a:solidFill>
              <a:srgbClr val="FBF3E8"/>
            </a:solidFill>
            <a:ln cap="rnd" cmpd="sng" w="200025">
              <a:solidFill>
                <a:srgbClr val="FD4F6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2" name="Google Shape;202;p7"/>
            <p:cNvSpPr txBox="1"/>
            <p:nvPr/>
          </p:nvSpPr>
          <p:spPr>
            <a:xfrm>
              <a:off x="0" y="-57150"/>
              <a:ext cx="805549" cy="76734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03" name="Google Shape;203;p7"/>
          <p:cNvGrpSpPr/>
          <p:nvPr/>
        </p:nvGrpSpPr>
        <p:grpSpPr>
          <a:xfrm>
            <a:off x="13642341" y="4784535"/>
            <a:ext cx="3985676" cy="3796660"/>
            <a:chOff x="0" y="-57150"/>
            <a:chExt cx="805549" cy="767347"/>
          </a:xfrm>
        </p:grpSpPr>
        <p:sp>
          <p:nvSpPr>
            <p:cNvPr id="204" name="Google Shape;204;p7"/>
            <p:cNvSpPr/>
            <p:nvPr/>
          </p:nvSpPr>
          <p:spPr>
            <a:xfrm>
              <a:off x="0" y="0"/>
              <a:ext cx="805549" cy="710197"/>
            </a:xfrm>
            <a:custGeom>
              <a:rect b="b" l="l" r="r" t="t"/>
              <a:pathLst>
                <a:path extrusionOk="0" h="710197" w="805549">
                  <a:moveTo>
                    <a:pt x="66043" y="0"/>
                  </a:moveTo>
                  <a:lnTo>
                    <a:pt x="739506" y="0"/>
                  </a:lnTo>
                  <a:cubicBezTo>
                    <a:pt x="775981" y="0"/>
                    <a:pt x="805549" y="29568"/>
                    <a:pt x="805549" y="66043"/>
                  </a:cubicBezTo>
                  <a:lnTo>
                    <a:pt x="805549" y="644154"/>
                  </a:lnTo>
                  <a:cubicBezTo>
                    <a:pt x="805549" y="680628"/>
                    <a:pt x="775981" y="710197"/>
                    <a:pt x="739506" y="710197"/>
                  </a:cubicBezTo>
                  <a:lnTo>
                    <a:pt x="66043" y="710197"/>
                  </a:lnTo>
                  <a:cubicBezTo>
                    <a:pt x="29568" y="710197"/>
                    <a:pt x="0" y="680628"/>
                    <a:pt x="0" y="644154"/>
                  </a:cubicBezTo>
                  <a:lnTo>
                    <a:pt x="0" y="66043"/>
                  </a:lnTo>
                  <a:cubicBezTo>
                    <a:pt x="0" y="29568"/>
                    <a:pt x="29568" y="0"/>
                    <a:pt x="66043" y="0"/>
                  </a:cubicBezTo>
                  <a:close/>
                </a:path>
              </a:pathLst>
            </a:custGeom>
            <a:solidFill>
              <a:srgbClr val="FBF3E8"/>
            </a:solidFill>
            <a:ln cap="rnd" cmpd="sng" w="200025">
              <a:solidFill>
                <a:srgbClr val="FD4F6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5" name="Google Shape;205;p7"/>
            <p:cNvSpPr txBox="1"/>
            <p:nvPr/>
          </p:nvSpPr>
          <p:spPr>
            <a:xfrm>
              <a:off x="0" y="-57150"/>
              <a:ext cx="805549" cy="76734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06" name="Google Shape;206;p7"/>
          <p:cNvGrpSpPr/>
          <p:nvPr/>
        </p:nvGrpSpPr>
        <p:grpSpPr>
          <a:xfrm>
            <a:off x="9372600" y="4784535"/>
            <a:ext cx="3985676" cy="3796660"/>
            <a:chOff x="0" y="-57150"/>
            <a:chExt cx="805549" cy="767347"/>
          </a:xfrm>
        </p:grpSpPr>
        <p:sp>
          <p:nvSpPr>
            <p:cNvPr id="207" name="Google Shape;207;p7"/>
            <p:cNvSpPr/>
            <p:nvPr/>
          </p:nvSpPr>
          <p:spPr>
            <a:xfrm>
              <a:off x="0" y="0"/>
              <a:ext cx="805549" cy="710197"/>
            </a:xfrm>
            <a:custGeom>
              <a:rect b="b" l="l" r="r" t="t"/>
              <a:pathLst>
                <a:path extrusionOk="0" h="710197" w="805549">
                  <a:moveTo>
                    <a:pt x="66043" y="0"/>
                  </a:moveTo>
                  <a:lnTo>
                    <a:pt x="739506" y="0"/>
                  </a:lnTo>
                  <a:cubicBezTo>
                    <a:pt x="775981" y="0"/>
                    <a:pt x="805549" y="29568"/>
                    <a:pt x="805549" y="66043"/>
                  </a:cubicBezTo>
                  <a:lnTo>
                    <a:pt x="805549" y="644154"/>
                  </a:lnTo>
                  <a:cubicBezTo>
                    <a:pt x="805549" y="680628"/>
                    <a:pt x="775981" y="710197"/>
                    <a:pt x="739506" y="710197"/>
                  </a:cubicBezTo>
                  <a:lnTo>
                    <a:pt x="66043" y="710197"/>
                  </a:lnTo>
                  <a:cubicBezTo>
                    <a:pt x="29568" y="710197"/>
                    <a:pt x="0" y="680628"/>
                    <a:pt x="0" y="644154"/>
                  </a:cubicBezTo>
                  <a:lnTo>
                    <a:pt x="0" y="66043"/>
                  </a:lnTo>
                  <a:cubicBezTo>
                    <a:pt x="0" y="29568"/>
                    <a:pt x="29568" y="0"/>
                    <a:pt x="66043" y="0"/>
                  </a:cubicBezTo>
                  <a:close/>
                </a:path>
              </a:pathLst>
            </a:custGeom>
            <a:solidFill>
              <a:srgbClr val="FBF3E8"/>
            </a:solidFill>
            <a:ln cap="rnd" cmpd="sng" w="200025">
              <a:solidFill>
                <a:srgbClr val="FD4F6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8" name="Google Shape;208;p7"/>
            <p:cNvSpPr txBox="1"/>
            <p:nvPr/>
          </p:nvSpPr>
          <p:spPr>
            <a:xfrm>
              <a:off x="0" y="-57150"/>
              <a:ext cx="805549" cy="76734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09" name="Google Shape;209;p7"/>
          <p:cNvSpPr/>
          <p:nvPr/>
        </p:nvSpPr>
        <p:spPr>
          <a:xfrm>
            <a:off x="9944873" y="1631727"/>
            <a:ext cx="2765039" cy="2765039"/>
          </a:xfrm>
          <a:custGeom>
            <a:rect b="b" l="l" r="r" t="t"/>
            <a:pathLst>
              <a:path extrusionOk="0" h="2765039" w="2765039">
                <a:moveTo>
                  <a:pt x="0" y="0"/>
                </a:moveTo>
                <a:lnTo>
                  <a:pt x="2765039" y="0"/>
                </a:lnTo>
                <a:lnTo>
                  <a:pt x="2765039" y="2765040"/>
                </a:lnTo>
                <a:lnTo>
                  <a:pt x="0" y="276504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0" name="Google Shape;210;p7"/>
          <p:cNvSpPr txBox="1"/>
          <p:nvPr/>
        </p:nvSpPr>
        <p:spPr>
          <a:xfrm>
            <a:off x="1028700" y="3594932"/>
            <a:ext cx="7602000" cy="4654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800">
                <a:solidFill>
                  <a:srgbClr val="242928"/>
                </a:solidFill>
                <a:latin typeface="Quicksand Medium"/>
                <a:ea typeface="Quicksand Medium"/>
                <a:cs typeface="Quicksand Medium"/>
                <a:sym typeface="Quicksand Medium"/>
              </a:rPr>
              <a:t>In 2024, Hershey’s is also offering a complete range of Valentines branded candies, special valentines packaging and limited-edition product flavors.</a:t>
            </a:r>
            <a:endParaRPr sz="2800">
              <a:solidFill>
                <a:srgbClr val="242928"/>
              </a:solidFill>
              <a:latin typeface="Quicksand Medium"/>
              <a:ea typeface="Quicksand Medium"/>
              <a:cs typeface="Quicksand Medium"/>
              <a:sym typeface="Quicksand Medium"/>
            </a:endParaRPr>
          </a:p>
          <a:p>
            <a:pPr indent="0" lvl="0" marL="0" marR="0" rtl="0" algn="ctr">
              <a:lnSpc>
                <a:spcPct val="140000"/>
              </a:lnSpc>
              <a:spcBef>
                <a:spcPts val="0"/>
              </a:spcBef>
              <a:spcAft>
                <a:spcPts val="0"/>
              </a:spcAft>
              <a:buNone/>
            </a:pPr>
            <a:r>
              <a:rPr lang="en-US" sz="2800">
                <a:solidFill>
                  <a:srgbClr val="242928"/>
                </a:solidFill>
                <a:latin typeface="Quicksand Medium"/>
                <a:ea typeface="Quicksand Medium"/>
                <a:cs typeface="Quicksand Medium"/>
                <a:sym typeface="Quicksand Medium"/>
              </a:rPr>
              <a:t>Hershey’s Valentine’s Day product sales account for a significant portion of the company’s first quarter (January - April)  sales each year.</a:t>
            </a:r>
            <a:endParaRPr/>
          </a:p>
        </p:txBody>
      </p:sp>
      <p:sp>
        <p:nvSpPr>
          <p:cNvPr id="211" name="Google Shape;211;p7"/>
          <p:cNvSpPr/>
          <p:nvPr/>
        </p:nvSpPr>
        <p:spPr>
          <a:xfrm>
            <a:off x="10020964" y="5479773"/>
            <a:ext cx="2688948" cy="2688948"/>
          </a:xfrm>
          <a:custGeom>
            <a:rect b="b" l="l" r="r" t="t"/>
            <a:pathLst>
              <a:path extrusionOk="0" h="2688948" w="2688948">
                <a:moveTo>
                  <a:pt x="0" y="0"/>
                </a:moveTo>
                <a:lnTo>
                  <a:pt x="2688948" y="0"/>
                </a:lnTo>
                <a:lnTo>
                  <a:pt x="2688948" y="2688948"/>
                </a:lnTo>
                <a:lnTo>
                  <a:pt x="0" y="2688948"/>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2" name="Google Shape;212;p7"/>
          <p:cNvSpPr/>
          <p:nvPr/>
        </p:nvSpPr>
        <p:spPr>
          <a:xfrm>
            <a:off x="14248522" y="5437590"/>
            <a:ext cx="2773315" cy="2773315"/>
          </a:xfrm>
          <a:custGeom>
            <a:rect b="b" l="l" r="r" t="t"/>
            <a:pathLst>
              <a:path extrusionOk="0" h="2773315" w="2773315">
                <a:moveTo>
                  <a:pt x="0" y="0"/>
                </a:moveTo>
                <a:lnTo>
                  <a:pt x="2773315" y="0"/>
                </a:lnTo>
                <a:lnTo>
                  <a:pt x="2773315" y="2773315"/>
                </a:lnTo>
                <a:lnTo>
                  <a:pt x="0" y="2773315"/>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3" name="Google Shape;213;p7"/>
          <p:cNvSpPr/>
          <p:nvPr/>
        </p:nvSpPr>
        <p:spPr>
          <a:xfrm>
            <a:off x="14157298" y="1536366"/>
            <a:ext cx="2955763" cy="2955763"/>
          </a:xfrm>
          <a:custGeom>
            <a:rect b="b" l="l" r="r" t="t"/>
            <a:pathLst>
              <a:path extrusionOk="0" h="2955763" w="2955763">
                <a:moveTo>
                  <a:pt x="0" y="0"/>
                </a:moveTo>
                <a:lnTo>
                  <a:pt x="2955763" y="0"/>
                </a:lnTo>
                <a:lnTo>
                  <a:pt x="2955763" y="2955763"/>
                </a:lnTo>
                <a:lnTo>
                  <a:pt x="0" y="2955763"/>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4" name="Google Shape;214;p7"/>
          <p:cNvSpPr txBox="1"/>
          <p:nvPr/>
        </p:nvSpPr>
        <p:spPr>
          <a:xfrm>
            <a:off x="1028700" y="1788046"/>
            <a:ext cx="7720999" cy="127889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7400">
                <a:solidFill>
                  <a:srgbClr val="FE4F68"/>
                </a:solidFill>
                <a:latin typeface="Archivo Black"/>
                <a:ea typeface="Archivo Black"/>
                <a:cs typeface="Archivo Black"/>
                <a:sym typeface="Archivo Black"/>
              </a:rPr>
              <a:t>HERSHEY’S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FEA"/>
        </a:solidFill>
      </p:bgPr>
    </p:bg>
    <p:spTree>
      <p:nvGrpSpPr>
        <p:cNvPr id="218" name="Shape 218"/>
        <p:cNvGrpSpPr/>
        <p:nvPr/>
      </p:nvGrpSpPr>
      <p:grpSpPr>
        <a:xfrm>
          <a:off x="0" y="0"/>
          <a:ext cx="0" cy="0"/>
          <a:chOff x="0" y="0"/>
          <a:chExt cx="0" cy="0"/>
        </a:xfrm>
      </p:grpSpPr>
      <p:grpSp>
        <p:nvGrpSpPr>
          <p:cNvPr id="219" name="Google Shape;219;p8"/>
          <p:cNvGrpSpPr/>
          <p:nvPr/>
        </p:nvGrpSpPr>
        <p:grpSpPr>
          <a:xfrm>
            <a:off x="0" y="831035"/>
            <a:ext cx="18288000" cy="8480269"/>
            <a:chOff x="0" y="-38100"/>
            <a:chExt cx="4816593" cy="2233486"/>
          </a:xfrm>
        </p:grpSpPr>
        <p:sp>
          <p:nvSpPr>
            <p:cNvPr id="220" name="Google Shape;220;p8"/>
            <p:cNvSpPr/>
            <p:nvPr/>
          </p:nvSpPr>
          <p:spPr>
            <a:xfrm>
              <a:off x="0" y="0"/>
              <a:ext cx="4816592" cy="2195386"/>
            </a:xfrm>
            <a:custGeom>
              <a:rect b="b" l="l" r="r" t="t"/>
              <a:pathLst>
                <a:path extrusionOk="0" h="2195386" w="4816592">
                  <a:moveTo>
                    <a:pt x="0" y="0"/>
                  </a:moveTo>
                  <a:lnTo>
                    <a:pt x="4816592" y="0"/>
                  </a:lnTo>
                  <a:lnTo>
                    <a:pt x="4816592" y="2195386"/>
                  </a:lnTo>
                  <a:lnTo>
                    <a:pt x="0" y="2195386"/>
                  </a:lnTo>
                  <a:close/>
                </a:path>
              </a:pathLst>
            </a:custGeom>
            <a:solidFill>
              <a:srgbClr val="FFC0D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1" name="Google Shape;221;p8"/>
            <p:cNvSpPr txBox="1"/>
            <p:nvPr/>
          </p:nvSpPr>
          <p:spPr>
            <a:xfrm>
              <a:off x="0" y="-38100"/>
              <a:ext cx="4816593" cy="223348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22" name="Google Shape;222;p8"/>
          <p:cNvGrpSpPr/>
          <p:nvPr/>
        </p:nvGrpSpPr>
        <p:grpSpPr>
          <a:xfrm>
            <a:off x="16077604" y="8683020"/>
            <a:ext cx="2367402" cy="1992534"/>
            <a:chOff x="-124350" y="-30899"/>
            <a:chExt cx="3156537" cy="2656712"/>
          </a:xfrm>
        </p:grpSpPr>
        <p:grpSp>
          <p:nvGrpSpPr>
            <p:cNvPr id="223" name="Google Shape;223;p8"/>
            <p:cNvGrpSpPr/>
            <p:nvPr/>
          </p:nvGrpSpPr>
          <p:grpSpPr>
            <a:xfrm>
              <a:off x="-124350" y="-30899"/>
              <a:ext cx="3156537" cy="2656712"/>
              <a:chOff x="-33680" y="-8369"/>
              <a:chExt cx="854946" cy="719569"/>
            </a:xfrm>
          </p:grpSpPr>
          <p:sp>
            <p:nvSpPr>
              <p:cNvPr id="224" name="Google Shape;224;p8"/>
              <p:cNvSpPr/>
              <p:nvPr/>
            </p:nvSpPr>
            <p:spPr>
              <a:xfrm>
                <a:off x="-33680" y="-8369"/>
                <a:ext cx="854946" cy="719569"/>
              </a:xfrm>
              <a:custGeom>
                <a:rect b="b" l="l" r="r" t="t"/>
                <a:pathLst>
                  <a:path extrusionOk="0" h="719569" w="854946">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FD4F6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5" name="Google Shape;225;p8"/>
              <p:cNvSpPr txBox="1"/>
              <p:nvPr/>
            </p:nvSpPr>
            <p:spPr>
              <a:xfrm>
                <a:off x="76200" y="12700"/>
                <a:ext cx="660400" cy="571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26" name="Google Shape;226;p8"/>
            <p:cNvSpPr/>
            <p:nvPr/>
          </p:nvSpPr>
          <p:spPr>
            <a:xfrm>
              <a:off x="532897" y="474248"/>
              <a:ext cx="1935135" cy="1257838"/>
            </a:xfrm>
            <a:custGeom>
              <a:rect b="b" l="l" r="r" t="t"/>
              <a:pathLst>
                <a:path extrusionOk="0" h="1257838" w="1935135">
                  <a:moveTo>
                    <a:pt x="0" y="0"/>
                  </a:moveTo>
                  <a:lnTo>
                    <a:pt x="1935135" y="0"/>
                  </a:lnTo>
                  <a:lnTo>
                    <a:pt x="1935135" y="1257838"/>
                  </a:lnTo>
                  <a:lnTo>
                    <a:pt x="0" y="125783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27" name="Google Shape;227;p8"/>
          <p:cNvSpPr/>
          <p:nvPr/>
        </p:nvSpPr>
        <p:spPr>
          <a:xfrm>
            <a:off x="10421324" y="3237059"/>
            <a:ext cx="6837976" cy="4558651"/>
          </a:xfrm>
          <a:custGeom>
            <a:rect b="b" l="l" r="r" t="t"/>
            <a:pathLst>
              <a:path extrusionOk="0" h="4558651" w="6837976">
                <a:moveTo>
                  <a:pt x="0" y="0"/>
                </a:moveTo>
                <a:lnTo>
                  <a:pt x="6837976" y="0"/>
                </a:lnTo>
                <a:lnTo>
                  <a:pt x="6837976" y="4558650"/>
                </a:lnTo>
                <a:lnTo>
                  <a:pt x="0" y="455865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8" name="Google Shape;228;p8"/>
          <p:cNvSpPr/>
          <p:nvPr/>
        </p:nvSpPr>
        <p:spPr>
          <a:xfrm rot="-1199025">
            <a:off x="-182600" y="8020214"/>
            <a:ext cx="2880728" cy="2582180"/>
          </a:xfrm>
          <a:custGeom>
            <a:rect b="b" l="l" r="r" t="t"/>
            <a:pathLst>
              <a:path extrusionOk="0" h="2582180" w="2880728">
                <a:moveTo>
                  <a:pt x="0" y="0"/>
                </a:moveTo>
                <a:lnTo>
                  <a:pt x="2880728" y="0"/>
                </a:lnTo>
                <a:lnTo>
                  <a:pt x="2880728" y="2582180"/>
                </a:lnTo>
                <a:lnTo>
                  <a:pt x="0" y="258218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9" name="Google Shape;229;p8"/>
          <p:cNvSpPr txBox="1"/>
          <p:nvPr/>
        </p:nvSpPr>
        <p:spPr>
          <a:xfrm>
            <a:off x="1028700" y="3275469"/>
            <a:ext cx="8358000" cy="4654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800">
                <a:solidFill>
                  <a:srgbClr val="242928"/>
                </a:solidFill>
                <a:latin typeface="Quicksand Medium"/>
                <a:ea typeface="Quicksand Medium"/>
                <a:cs typeface="Quicksand Medium"/>
                <a:sym typeface="Quicksand Medium"/>
              </a:rPr>
              <a:t>Beginning January 30 Krispy Kreme will offer a new Valentine’s Day Dozen featuring HERSHEY’S milk chocolate and KISSES, strawberry and caramel syrup.</a:t>
            </a:r>
            <a:endParaRPr sz="2800">
              <a:solidFill>
                <a:srgbClr val="242928"/>
              </a:solidFill>
              <a:latin typeface="Quicksand Medium"/>
              <a:ea typeface="Quicksand Medium"/>
              <a:cs typeface="Quicksand Medium"/>
              <a:sym typeface="Quicksand Medium"/>
            </a:endParaRPr>
          </a:p>
          <a:p>
            <a:pPr indent="0" lvl="0" marL="0" marR="0" rtl="0" algn="ctr">
              <a:lnSpc>
                <a:spcPct val="140000"/>
              </a:lnSpc>
              <a:spcBef>
                <a:spcPts val="0"/>
              </a:spcBef>
              <a:spcAft>
                <a:spcPts val="0"/>
              </a:spcAft>
              <a:buNone/>
            </a:pPr>
            <a:r>
              <a:rPr lang="en-US" sz="2800">
                <a:solidFill>
                  <a:srgbClr val="242928"/>
                </a:solidFill>
                <a:latin typeface="Quicksand Medium"/>
                <a:ea typeface="Quicksand Medium"/>
                <a:cs typeface="Quicksand Medium"/>
                <a:sym typeface="Quicksand Medium"/>
              </a:rPr>
              <a:t>Krispy Kreme’s Valentine’s Day Dozen comes in a custom red and pink “Choc-Full-of-Love” box with a heart-shaped cutout showcasing the chocolate sweet treats inside. </a:t>
            </a:r>
            <a:endParaRPr/>
          </a:p>
        </p:txBody>
      </p:sp>
      <p:sp>
        <p:nvSpPr>
          <p:cNvPr id="230" name="Google Shape;230;p8"/>
          <p:cNvSpPr txBox="1"/>
          <p:nvPr/>
        </p:nvSpPr>
        <p:spPr>
          <a:xfrm>
            <a:off x="774843" y="1478109"/>
            <a:ext cx="16738314" cy="117030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6800">
                <a:solidFill>
                  <a:srgbClr val="FE4F68"/>
                </a:solidFill>
                <a:latin typeface="Archivo Black"/>
                <a:ea typeface="Archivo Black"/>
                <a:cs typeface="Archivo Black"/>
                <a:sym typeface="Archivo Black"/>
              </a:rPr>
              <a:t>KRISPY KREME X HERSHEY’S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FEA"/>
        </a:solidFill>
      </p:bgPr>
    </p:bg>
    <p:spTree>
      <p:nvGrpSpPr>
        <p:cNvPr id="234" name="Shape 234"/>
        <p:cNvGrpSpPr/>
        <p:nvPr/>
      </p:nvGrpSpPr>
      <p:grpSpPr>
        <a:xfrm>
          <a:off x="0" y="0"/>
          <a:ext cx="0" cy="0"/>
          <a:chOff x="0" y="0"/>
          <a:chExt cx="0" cy="0"/>
        </a:xfrm>
      </p:grpSpPr>
      <p:grpSp>
        <p:nvGrpSpPr>
          <p:cNvPr id="235" name="Google Shape;235;p9"/>
          <p:cNvGrpSpPr/>
          <p:nvPr/>
        </p:nvGrpSpPr>
        <p:grpSpPr>
          <a:xfrm>
            <a:off x="0" y="831035"/>
            <a:ext cx="18288000" cy="8480269"/>
            <a:chOff x="0" y="-38100"/>
            <a:chExt cx="4816593" cy="2233486"/>
          </a:xfrm>
        </p:grpSpPr>
        <p:sp>
          <p:nvSpPr>
            <p:cNvPr id="236" name="Google Shape;236;p9"/>
            <p:cNvSpPr/>
            <p:nvPr/>
          </p:nvSpPr>
          <p:spPr>
            <a:xfrm>
              <a:off x="0" y="0"/>
              <a:ext cx="4816592" cy="2195386"/>
            </a:xfrm>
            <a:custGeom>
              <a:rect b="b" l="l" r="r" t="t"/>
              <a:pathLst>
                <a:path extrusionOk="0" h="2195386" w="4816592">
                  <a:moveTo>
                    <a:pt x="0" y="0"/>
                  </a:moveTo>
                  <a:lnTo>
                    <a:pt x="4816592" y="0"/>
                  </a:lnTo>
                  <a:lnTo>
                    <a:pt x="4816592" y="2195386"/>
                  </a:lnTo>
                  <a:lnTo>
                    <a:pt x="0" y="2195386"/>
                  </a:lnTo>
                  <a:close/>
                </a:path>
              </a:pathLst>
            </a:custGeom>
            <a:solidFill>
              <a:srgbClr val="FFC0D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7" name="Google Shape;237;p9"/>
            <p:cNvSpPr txBox="1"/>
            <p:nvPr/>
          </p:nvSpPr>
          <p:spPr>
            <a:xfrm>
              <a:off x="0" y="-38100"/>
              <a:ext cx="4816593" cy="223348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38" name="Google Shape;238;p9"/>
          <p:cNvGrpSpPr/>
          <p:nvPr/>
        </p:nvGrpSpPr>
        <p:grpSpPr>
          <a:xfrm>
            <a:off x="16077604" y="8683020"/>
            <a:ext cx="2367402" cy="1992534"/>
            <a:chOff x="-124350" y="-30899"/>
            <a:chExt cx="3156537" cy="2656712"/>
          </a:xfrm>
        </p:grpSpPr>
        <p:grpSp>
          <p:nvGrpSpPr>
            <p:cNvPr id="239" name="Google Shape;239;p9"/>
            <p:cNvGrpSpPr/>
            <p:nvPr/>
          </p:nvGrpSpPr>
          <p:grpSpPr>
            <a:xfrm>
              <a:off x="-124350" y="-30899"/>
              <a:ext cx="3156537" cy="2656712"/>
              <a:chOff x="-33680" y="-8369"/>
              <a:chExt cx="854946" cy="719569"/>
            </a:xfrm>
          </p:grpSpPr>
          <p:sp>
            <p:nvSpPr>
              <p:cNvPr id="240" name="Google Shape;240;p9"/>
              <p:cNvSpPr/>
              <p:nvPr/>
            </p:nvSpPr>
            <p:spPr>
              <a:xfrm>
                <a:off x="-33680" y="-8369"/>
                <a:ext cx="854946" cy="719569"/>
              </a:xfrm>
              <a:custGeom>
                <a:rect b="b" l="l" r="r" t="t"/>
                <a:pathLst>
                  <a:path extrusionOk="0" h="719569" w="854946">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FD4F6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1" name="Google Shape;241;p9"/>
              <p:cNvSpPr txBox="1"/>
              <p:nvPr/>
            </p:nvSpPr>
            <p:spPr>
              <a:xfrm>
                <a:off x="76200" y="12700"/>
                <a:ext cx="660400" cy="571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42" name="Google Shape;242;p9"/>
            <p:cNvSpPr/>
            <p:nvPr/>
          </p:nvSpPr>
          <p:spPr>
            <a:xfrm>
              <a:off x="532897" y="474248"/>
              <a:ext cx="1935135" cy="1257838"/>
            </a:xfrm>
            <a:custGeom>
              <a:rect b="b" l="l" r="r" t="t"/>
              <a:pathLst>
                <a:path extrusionOk="0" h="1257838" w="1935135">
                  <a:moveTo>
                    <a:pt x="0" y="0"/>
                  </a:moveTo>
                  <a:lnTo>
                    <a:pt x="1935135" y="0"/>
                  </a:lnTo>
                  <a:lnTo>
                    <a:pt x="1935135" y="1257838"/>
                  </a:lnTo>
                  <a:lnTo>
                    <a:pt x="0" y="125783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43" name="Google Shape;243;p9"/>
          <p:cNvSpPr/>
          <p:nvPr/>
        </p:nvSpPr>
        <p:spPr>
          <a:xfrm>
            <a:off x="2680729" y="1552432"/>
            <a:ext cx="4794722" cy="7182136"/>
          </a:xfrm>
          <a:custGeom>
            <a:rect b="b" l="l" r="r" t="t"/>
            <a:pathLst>
              <a:path extrusionOk="0" h="7182136" w="4794722">
                <a:moveTo>
                  <a:pt x="0" y="0"/>
                </a:moveTo>
                <a:lnTo>
                  <a:pt x="4794723" y="0"/>
                </a:lnTo>
                <a:lnTo>
                  <a:pt x="4794723" y="7182136"/>
                </a:lnTo>
                <a:lnTo>
                  <a:pt x="0" y="718213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4" name="Google Shape;244;p9"/>
          <p:cNvSpPr/>
          <p:nvPr/>
        </p:nvSpPr>
        <p:spPr>
          <a:xfrm rot="-749101">
            <a:off x="-397678" y="-370002"/>
            <a:ext cx="4215268" cy="2797405"/>
          </a:xfrm>
          <a:custGeom>
            <a:rect b="b" l="l" r="r" t="t"/>
            <a:pathLst>
              <a:path extrusionOk="0" h="2797405" w="4215268">
                <a:moveTo>
                  <a:pt x="0" y="0"/>
                </a:moveTo>
                <a:lnTo>
                  <a:pt x="4215268" y="0"/>
                </a:lnTo>
                <a:lnTo>
                  <a:pt x="4215268" y="2797404"/>
                </a:lnTo>
                <a:lnTo>
                  <a:pt x="0" y="2797404"/>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5" name="Google Shape;245;p9"/>
          <p:cNvSpPr txBox="1"/>
          <p:nvPr/>
        </p:nvSpPr>
        <p:spPr>
          <a:xfrm>
            <a:off x="8283141" y="4263711"/>
            <a:ext cx="8660100" cy="30477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3000">
                <a:solidFill>
                  <a:srgbClr val="242928"/>
                </a:solidFill>
                <a:latin typeface="Quicksand Medium"/>
                <a:ea typeface="Quicksand Medium"/>
                <a:cs typeface="Quicksand Medium"/>
                <a:sym typeface="Quicksand Medium"/>
              </a:rPr>
              <a:t>At the end of December, Dunkin launched it’s Winter menu that includes a Pink Velvet Macchiato, a frosted Red Velvet specialty doughnut, White </a:t>
            </a:r>
            <a:r>
              <a:rPr lang="en-US" sz="3000">
                <a:solidFill>
                  <a:srgbClr val="242928"/>
                </a:solidFill>
                <a:latin typeface="Quicksand Medium"/>
                <a:ea typeface="Quicksand Medium"/>
                <a:cs typeface="Quicksand Medium"/>
                <a:sym typeface="Quicksand Medium"/>
              </a:rPr>
              <a:t>Hazelnut</a:t>
            </a:r>
            <a:r>
              <a:rPr lang="en-US" sz="3000">
                <a:solidFill>
                  <a:srgbClr val="242928"/>
                </a:solidFill>
                <a:latin typeface="Quicksand Medium"/>
                <a:ea typeface="Quicksand Medium"/>
                <a:cs typeface="Quicksand Medium"/>
                <a:sym typeface="Quicksand Medium"/>
              </a:rPr>
              <a:t> Bark </a:t>
            </a:r>
            <a:r>
              <a:rPr lang="en-US" sz="3000">
                <a:solidFill>
                  <a:srgbClr val="242928"/>
                </a:solidFill>
                <a:latin typeface="Quicksand Medium"/>
                <a:ea typeface="Quicksand Medium"/>
                <a:cs typeface="Quicksand Medium"/>
                <a:sym typeface="Quicksand Medium"/>
              </a:rPr>
              <a:t>coffee</a:t>
            </a:r>
            <a:r>
              <a:rPr lang="en-US" sz="3000">
                <a:solidFill>
                  <a:srgbClr val="242928"/>
                </a:solidFill>
                <a:latin typeface="Quicksand Medium"/>
                <a:ea typeface="Quicksand Medium"/>
                <a:cs typeface="Quicksand Medium"/>
                <a:sym typeface="Quicksand Medium"/>
              </a:rPr>
              <a:t> and a Pancake Wake-Up Wrap.</a:t>
            </a:r>
            <a:endParaRPr/>
          </a:p>
        </p:txBody>
      </p:sp>
      <p:sp>
        <p:nvSpPr>
          <p:cNvPr id="246" name="Google Shape;246;p9"/>
          <p:cNvSpPr txBox="1"/>
          <p:nvPr/>
        </p:nvSpPr>
        <p:spPr>
          <a:xfrm>
            <a:off x="9194256" y="2680014"/>
            <a:ext cx="6837888" cy="127889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7400">
                <a:solidFill>
                  <a:srgbClr val="FE4F68"/>
                </a:solidFill>
                <a:latin typeface="Archivo Black"/>
                <a:ea typeface="Archivo Black"/>
                <a:cs typeface="Archivo Black"/>
                <a:sym typeface="Archivo Black"/>
              </a:rPr>
              <a:t>DUNKIN</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cp:coreProperties>
</file>