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99"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18288000" cy="10287000"/>
  <p:notesSz cx="6858000" cy="9144000"/>
  <p:embeddedFontLst>
    <p:embeddedFont>
      <p:font typeface="Barlow SemiCondensed Bold" pitchFamily="2" charset="77"/>
      <p:regular r:id="rId46"/>
      <p:bold r:id="rId47"/>
    </p:embeddedFont>
    <p:embeddedFont>
      <p:font typeface="Calibri" panose="020F0502020204030204" pitchFamily="34" charset="0"/>
      <p:regular r:id="rId48"/>
      <p:bold r:id="rId49"/>
      <p:italic r:id="rId50"/>
      <p:boldItalic r:id="rId51"/>
    </p:embeddedFont>
    <p:embeddedFont>
      <p:font typeface="Montserrat" pitchFamily="2" charset="77"/>
      <p:regular r:id="rId52"/>
      <p:bold r:id="rId53"/>
      <p:italic r:id="rId54"/>
      <p:boldItalic r:id="rId55"/>
    </p:embeddedFont>
    <p:embeddedFont>
      <p:font typeface="Montserrat Bold" pitchFamily="2" charset="77"/>
      <p:regular r:id="rId56"/>
      <p:bold r:id="rId57"/>
    </p:embeddedFont>
    <p:embeddedFont>
      <p:font typeface="Montserrat Italics" pitchFamily="2" charset="77"/>
      <p:regular r:id="rId58"/>
      <p:italic r:id="rId59"/>
    </p:embeddedFont>
    <p:embeddedFont>
      <p:font typeface="Montserrat Medium" panose="020F0502020204030204" pitchFamily="34" charset="0"/>
      <p:regular r:id="rId60"/>
      <p:italic r:id="rId6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4608" autoAdjust="0"/>
  </p:normalViewPr>
  <p:slideViewPr>
    <p:cSldViewPr>
      <p:cViewPr varScale="1">
        <p:scale>
          <a:sx n="90" d="100"/>
          <a:sy n="90" d="100"/>
        </p:scale>
        <p:origin x="1408"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8.fntdata"/><Relationship Id="rId58"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font" Target="fonts/font1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8/9/23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 Id="rId1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 Id="rId1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2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3.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39.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sv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image" Target="../media/image5.svg"/><Relationship Id="rId7" Type="http://schemas.openxmlformats.org/officeDocument/2006/relationships/image" Target="../media/image7.png"/><Relationship Id="rId12"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4.svg"/><Relationship Id="rId5" Type="http://schemas.openxmlformats.org/officeDocument/2006/relationships/image" Target="../media/image10.sv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6621" b="-1897"/>
            </a:stretch>
          </a:blipFill>
        </p:spPr>
      </p:sp>
      <p:sp>
        <p:nvSpPr>
          <p:cNvPr id="3" name="AutoShape 3"/>
          <p:cNvSpPr/>
          <p:nvPr/>
        </p:nvSpPr>
        <p:spPr>
          <a:xfrm rot="1797564">
            <a:off x="10899657" y="-2694996"/>
            <a:ext cx="4785227" cy="16273839"/>
          </a:xfrm>
          <a:prstGeom prst="rect">
            <a:avLst/>
          </a:prstGeom>
          <a:solidFill>
            <a:srgbClr val="0AA5FD"/>
          </a:solidFill>
        </p:spPr>
      </p:sp>
      <p:grpSp>
        <p:nvGrpSpPr>
          <p:cNvPr id="4" name="Group 4"/>
          <p:cNvGrpSpPr/>
          <p:nvPr/>
        </p:nvGrpSpPr>
        <p:grpSpPr>
          <a:xfrm>
            <a:off x="10826068" y="1322841"/>
            <a:ext cx="6084701" cy="6084701"/>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CB127"/>
            </a:solidFill>
          </p:spPr>
        </p:sp>
      </p:grpSp>
      <p:sp>
        <p:nvSpPr>
          <p:cNvPr id="6" name="Freeform 6"/>
          <p:cNvSpPr/>
          <p:nvPr/>
        </p:nvSpPr>
        <p:spPr>
          <a:xfrm>
            <a:off x="11058725" y="57112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7155893" y="896501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 name="Freeform 8"/>
          <p:cNvSpPr/>
          <p:nvPr/>
        </p:nvSpPr>
        <p:spPr>
          <a:xfrm>
            <a:off x="345109" y="8069752"/>
            <a:ext cx="1137430" cy="1864437"/>
          </a:xfrm>
          <a:custGeom>
            <a:avLst/>
            <a:gdLst/>
            <a:ahLst/>
            <a:cxnLst/>
            <a:rect l="l" t="t" r="r" b="b"/>
            <a:pathLst>
              <a:path w="1137430" h="1864437">
                <a:moveTo>
                  <a:pt x="0" y="0"/>
                </a:moveTo>
                <a:lnTo>
                  <a:pt x="1137430" y="0"/>
                </a:lnTo>
                <a:lnTo>
                  <a:pt x="1137430" y="1864436"/>
                </a:lnTo>
                <a:lnTo>
                  <a:pt x="0" y="1864436"/>
                </a:lnTo>
                <a:lnTo>
                  <a:pt x="0" y="0"/>
                </a:lnTo>
                <a:close/>
              </a:path>
            </a:pathLst>
          </a:custGeom>
          <a:blipFill>
            <a:blip r:embed="rId7"/>
            <a:stretch>
              <a:fillRect/>
            </a:stretch>
          </a:blipFill>
        </p:spPr>
      </p:sp>
      <p:sp>
        <p:nvSpPr>
          <p:cNvPr id="9" name="Freeform 9"/>
          <p:cNvSpPr/>
          <p:nvPr/>
        </p:nvSpPr>
        <p:spPr>
          <a:xfrm>
            <a:off x="593139" y="249739"/>
            <a:ext cx="809730" cy="853897"/>
          </a:xfrm>
          <a:custGeom>
            <a:avLst/>
            <a:gdLst/>
            <a:ahLst/>
            <a:cxnLst/>
            <a:rect l="l" t="t" r="r" b="b"/>
            <a:pathLst>
              <a:path w="809730" h="853897">
                <a:moveTo>
                  <a:pt x="0" y="0"/>
                </a:moveTo>
                <a:lnTo>
                  <a:pt x="809731" y="0"/>
                </a:lnTo>
                <a:lnTo>
                  <a:pt x="809731" y="853897"/>
                </a:lnTo>
                <a:lnTo>
                  <a:pt x="0" y="853897"/>
                </a:lnTo>
                <a:lnTo>
                  <a:pt x="0" y="0"/>
                </a:lnTo>
                <a:close/>
              </a:path>
            </a:pathLst>
          </a:custGeom>
          <a:blipFill>
            <a:blip r:embed="rId8"/>
            <a:stretch>
              <a:fillRect/>
            </a:stretch>
          </a:blipFill>
        </p:spPr>
      </p:sp>
      <p:sp>
        <p:nvSpPr>
          <p:cNvPr id="10" name="TextBox 10"/>
          <p:cNvSpPr txBox="1"/>
          <p:nvPr/>
        </p:nvSpPr>
        <p:spPr>
          <a:xfrm>
            <a:off x="345109" y="1914697"/>
            <a:ext cx="11097125" cy="1158875"/>
          </a:xfrm>
          <a:prstGeom prst="rect">
            <a:avLst/>
          </a:prstGeom>
        </p:spPr>
        <p:txBody>
          <a:bodyPr lIns="0" tIns="0" rIns="0" bIns="0" rtlCol="0" anchor="t">
            <a:spAutoFit/>
          </a:bodyPr>
          <a:lstStyle/>
          <a:p>
            <a:pPr>
              <a:lnSpc>
                <a:spcPts val="8800"/>
              </a:lnSpc>
            </a:pPr>
            <a:r>
              <a:rPr lang="en-US" sz="8000">
                <a:solidFill>
                  <a:srgbClr val="FFFFFF"/>
                </a:solidFill>
                <a:latin typeface="Barlow SemiCondensed Bold"/>
              </a:rPr>
              <a:t>FIFA WOMEN'S WORLD CUP</a:t>
            </a:r>
          </a:p>
        </p:txBody>
      </p:sp>
      <p:sp>
        <p:nvSpPr>
          <p:cNvPr id="11" name="TextBox 11"/>
          <p:cNvSpPr txBox="1"/>
          <p:nvPr/>
        </p:nvSpPr>
        <p:spPr>
          <a:xfrm>
            <a:off x="345109" y="3034838"/>
            <a:ext cx="10947831" cy="2962272"/>
          </a:xfrm>
          <a:prstGeom prst="rect">
            <a:avLst/>
          </a:prstGeom>
        </p:spPr>
        <p:txBody>
          <a:bodyPr lIns="0" tIns="0" rIns="0" bIns="0" rtlCol="0" anchor="t">
            <a:spAutoFit/>
          </a:bodyPr>
          <a:lstStyle/>
          <a:p>
            <a:pPr>
              <a:lnSpc>
                <a:spcPts val="11549"/>
              </a:lnSpc>
            </a:pPr>
            <a:r>
              <a:rPr lang="en-US" sz="10499">
                <a:solidFill>
                  <a:srgbClr val="FCB127"/>
                </a:solidFill>
                <a:latin typeface="Barlow SemiCondensed Bold"/>
              </a:rPr>
              <a:t>AUSTRALIA &amp; </a:t>
            </a:r>
          </a:p>
          <a:p>
            <a:pPr>
              <a:lnSpc>
                <a:spcPts val="11549"/>
              </a:lnSpc>
            </a:pPr>
            <a:r>
              <a:rPr lang="en-US" sz="10499">
                <a:solidFill>
                  <a:srgbClr val="FCB127"/>
                </a:solidFill>
                <a:latin typeface="Barlow SemiCondensed Bold"/>
              </a:rPr>
              <a:t>NEW ZEALAND</a:t>
            </a:r>
          </a:p>
        </p:txBody>
      </p:sp>
      <p:sp>
        <p:nvSpPr>
          <p:cNvPr id="12" name="TextBox 12"/>
          <p:cNvSpPr txBox="1"/>
          <p:nvPr/>
        </p:nvSpPr>
        <p:spPr>
          <a:xfrm>
            <a:off x="345109" y="6158399"/>
            <a:ext cx="7960655" cy="1158877"/>
          </a:xfrm>
          <a:prstGeom prst="rect">
            <a:avLst/>
          </a:prstGeom>
        </p:spPr>
        <p:txBody>
          <a:bodyPr lIns="0" tIns="0" rIns="0" bIns="0" rtlCol="0" anchor="t">
            <a:spAutoFit/>
          </a:bodyPr>
          <a:lstStyle/>
          <a:p>
            <a:pPr>
              <a:lnSpc>
                <a:spcPts val="8800"/>
              </a:lnSpc>
            </a:pPr>
            <a:r>
              <a:rPr lang="en-US" sz="8000">
                <a:solidFill>
                  <a:srgbClr val="FFFFFF"/>
                </a:solidFill>
                <a:latin typeface="Barlow SemiCondensed Bold"/>
              </a:rPr>
              <a:t>BY THE NUMBERS</a:t>
            </a:r>
          </a:p>
        </p:txBody>
      </p:sp>
      <p:sp>
        <p:nvSpPr>
          <p:cNvPr id="13" name="TextBox 13"/>
          <p:cNvSpPr txBox="1"/>
          <p:nvPr/>
        </p:nvSpPr>
        <p:spPr>
          <a:xfrm>
            <a:off x="1711509" y="406686"/>
            <a:ext cx="6303243" cy="578104"/>
          </a:xfrm>
          <a:prstGeom prst="rect">
            <a:avLst/>
          </a:prstGeom>
        </p:spPr>
        <p:txBody>
          <a:bodyPr lIns="0" tIns="0" rIns="0" bIns="0" rtlCol="0" anchor="t">
            <a:spAutoFit/>
          </a:bodyPr>
          <a:lstStyle/>
          <a:p>
            <a:pPr>
              <a:lnSpc>
                <a:spcPts val="2288"/>
              </a:lnSpc>
            </a:pPr>
            <a:r>
              <a:rPr lang="en-US" sz="2200">
                <a:solidFill>
                  <a:srgbClr val="040403"/>
                </a:solidFill>
                <a:latin typeface="Montserrat Medium"/>
              </a:rPr>
              <a:t>Sports Career Consulting </a:t>
            </a:r>
          </a:p>
          <a:p>
            <a:pPr>
              <a:lnSpc>
                <a:spcPts val="2288"/>
              </a:lnSpc>
            </a:pPr>
            <a:r>
              <a:rPr lang="en-US" sz="2200">
                <a:solidFill>
                  <a:srgbClr val="040403"/>
                </a:solidFill>
                <a:latin typeface="Montserrat Medium"/>
              </a:rPr>
              <a:t>The Business of Sports and Entertainment </a:t>
            </a:r>
          </a:p>
        </p:txBody>
      </p:sp>
      <p:sp>
        <p:nvSpPr>
          <p:cNvPr id="14" name="Freeform 14"/>
          <p:cNvSpPr/>
          <p:nvPr/>
        </p:nvSpPr>
        <p:spPr>
          <a:xfrm>
            <a:off x="9444902" y="-701358"/>
            <a:ext cx="13215536" cy="12286563"/>
          </a:xfrm>
          <a:custGeom>
            <a:avLst/>
            <a:gdLst/>
            <a:ahLst/>
            <a:cxnLst/>
            <a:rect l="l" t="t" r="r" b="b"/>
            <a:pathLst>
              <a:path w="13215536" h="12286563">
                <a:moveTo>
                  <a:pt x="0" y="0"/>
                </a:moveTo>
                <a:lnTo>
                  <a:pt x="13215537" y="0"/>
                </a:lnTo>
                <a:lnTo>
                  <a:pt x="13215537" y="12286563"/>
                </a:lnTo>
                <a:lnTo>
                  <a:pt x="0" y="12286563"/>
                </a:lnTo>
                <a:lnTo>
                  <a:pt x="0" y="0"/>
                </a:lnTo>
                <a:close/>
              </a:path>
            </a:pathLst>
          </a:custGeom>
          <a:blipFill>
            <a:blip r:embed="rId9"/>
            <a:stretch>
              <a:fillRect l="-24583"/>
            </a:stretch>
          </a:blipFill>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95%</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5170170"/>
          </a:xfrm>
          <a:prstGeom prst="rect">
            <a:avLst/>
          </a:prstGeom>
        </p:spPr>
        <p:txBody>
          <a:bodyPr lIns="0" tIns="0" rIns="0" bIns="0" rtlCol="0" anchor="t">
            <a:spAutoFit/>
          </a:bodyPr>
          <a:lstStyle/>
          <a:p>
            <a:pPr>
              <a:lnSpc>
                <a:spcPts val="5880"/>
              </a:lnSpc>
            </a:pPr>
            <a:r>
              <a:rPr lang="en-US" sz="4200">
                <a:solidFill>
                  <a:srgbClr val="040403"/>
                </a:solidFill>
                <a:latin typeface="Montserrat"/>
              </a:rPr>
              <a:t>According to research from Nielsen, at 95%, the World Cup has the highest awareness of any sporting event and half of sports fans are willing to pay for live/on-demand coverage of the World Cup, more than any other sports broadcast in the world.</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67%</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5913120"/>
          </a:xfrm>
          <a:prstGeom prst="rect">
            <a:avLst/>
          </a:prstGeom>
        </p:spPr>
        <p:txBody>
          <a:bodyPr lIns="0" tIns="0" rIns="0" bIns="0" rtlCol="0" anchor="t">
            <a:spAutoFit/>
          </a:bodyPr>
          <a:lstStyle/>
          <a:p>
            <a:pPr>
              <a:lnSpc>
                <a:spcPts val="5880"/>
              </a:lnSpc>
            </a:pPr>
            <a:r>
              <a:rPr lang="en-US" sz="4200">
                <a:solidFill>
                  <a:srgbClr val="040403"/>
                </a:solidFill>
                <a:latin typeface="Montserrat"/>
              </a:rPr>
              <a:t>Why do brands spend millions for the rights to sponsor the World Cup? According to Nielsen, 67% of soccer fans think brands are more appealing when they participate in sports sponsorships. </a:t>
            </a:r>
          </a:p>
          <a:p>
            <a:pPr>
              <a:lnSpc>
                <a:spcPts val="5880"/>
              </a:lnSpc>
            </a:pPr>
            <a:r>
              <a:rPr lang="en-US" sz="4200">
                <a:solidFill>
                  <a:srgbClr val="040403"/>
                </a:solidFill>
                <a:latin typeface="Montserrat"/>
              </a:rPr>
              <a:t>Compare that to 52% of the general population.</a:t>
            </a:r>
          </a:p>
          <a:p>
            <a:pPr>
              <a:lnSpc>
                <a:spcPts val="5880"/>
              </a:lnSpc>
            </a:pPr>
            <a:endParaRPr lang="en-US" sz="4200">
              <a:solidFill>
                <a:srgbClr val="040403"/>
              </a:solidFill>
              <a:latin typeface="Montserrat"/>
            </a:endParaRP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59%</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3684270"/>
          </a:xfrm>
          <a:prstGeom prst="rect">
            <a:avLst/>
          </a:prstGeom>
        </p:spPr>
        <p:txBody>
          <a:bodyPr lIns="0" tIns="0" rIns="0" bIns="0" rtlCol="0" anchor="t">
            <a:spAutoFit/>
          </a:bodyPr>
          <a:lstStyle/>
          <a:p>
            <a:pPr>
              <a:lnSpc>
                <a:spcPts val="5880"/>
              </a:lnSpc>
            </a:pPr>
            <a:r>
              <a:rPr lang="en-US" sz="4200">
                <a:solidFill>
                  <a:srgbClr val="040403"/>
                </a:solidFill>
                <a:latin typeface="Montserrat"/>
              </a:rPr>
              <a:t>Nearly 60% of soccer fans think brands are more appealing when they participate in sports sponsorships.</a:t>
            </a:r>
          </a:p>
          <a:p>
            <a:pPr>
              <a:lnSpc>
                <a:spcPts val="5880"/>
              </a:lnSpc>
            </a:pPr>
            <a:endParaRPr lang="en-US" sz="4200">
              <a:solidFill>
                <a:srgbClr val="040403"/>
              </a:solidFill>
              <a:latin typeface="Montserrat"/>
            </a:endParaRPr>
          </a:p>
          <a:p>
            <a:pPr>
              <a:lnSpc>
                <a:spcPts val="5880"/>
              </a:lnSpc>
            </a:pPr>
            <a:endParaRPr lang="en-US" sz="4200">
              <a:solidFill>
                <a:srgbClr val="040403"/>
              </a:solidFill>
              <a:latin typeface="Montserrat"/>
            </a:endParaRP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69%</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5913120"/>
          </a:xfrm>
          <a:prstGeom prst="rect">
            <a:avLst/>
          </a:prstGeom>
        </p:spPr>
        <p:txBody>
          <a:bodyPr lIns="0" tIns="0" rIns="0" bIns="0" rtlCol="0" anchor="t">
            <a:spAutoFit/>
          </a:bodyPr>
          <a:lstStyle/>
          <a:p>
            <a:pPr>
              <a:lnSpc>
                <a:spcPts val="5880"/>
              </a:lnSpc>
            </a:pPr>
            <a:r>
              <a:rPr lang="en-US" sz="4200">
                <a:solidFill>
                  <a:srgbClr val="040403"/>
                </a:solidFill>
                <a:latin typeface="Montserrat"/>
              </a:rPr>
              <a:t>Soccer fans like to multi-task. According to Nielsen, of soccer fans who watch sports, 69% are likely to order food while watching soccer, 67% check their email, and 60% might play an online game.</a:t>
            </a:r>
          </a:p>
          <a:p>
            <a:pPr>
              <a:lnSpc>
                <a:spcPts val="5880"/>
              </a:lnSpc>
            </a:pPr>
            <a:endParaRPr lang="en-US" sz="4200">
              <a:solidFill>
                <a:srgbClr val="040403"/>
              </a:solidFill>
              <a:latin typeface="Montserrat"/>
            </a:endParaRPr>
          </a:p>
          <a:p>
            <a:pPr>
              <a:lnSpc>
                <a:spcPts val="5880"/>
              </a:lnSpc>
            </a:pPr>
            <a:endParaRPr lang="en-US" sz="4200">
              <a:solidFill>
                <a:srgbClr val="040403"/>
              </a:solidFill>
              <a:latin typeface="Montserrat"/>
            </a:endParaRPr>
          </a:p>
          <a:p>
            <a:pPr>
              <a:lnSpc>
                <a:spcPts val="5880"/>
              </a:lnSpc>
            </a:pPr>
            <a:endParaRPr lang="en-US" sz="4200">
              <a:solidFill>
                <a:srgbClr val="040403"/>
              </a:solidFill>
              <a:latin typeface="Montserrat"/>
            </a:endParaRP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80%</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5170170"/>
          </a:xfrm>
          <a:prstGeom prst="rect">
            <a:avLst/>
          </a:prstGeom>
        </p:spPr>
        <p:txBody>
          <a:bodyPr lIns="0" tIns="0" rIns="0" bIns="0" rtlCol="0" anchor="t">
            <a:spAutoFit/>
          </a:bodyPr>
          <a:lstStyle/>
          <a:p>
            <a:pPr>
              <a:lnSpc>
                <a:spcPts val="5880"/>
              </a:lnSpc>
            </a:pPr>
            <a:r>
              <a:rPr lang="en-US" sz="4200">
                <a:solidFill>
                  <a:srgbClr val="040403"/>
                </a:solidFill>
                <a:latin typeface="Montserrat"/>
              </a:rPr>
              <a:t>Effective international marketing requires businesses and brands to understand the difference in consumer behavior and preferences from country to country. In countries like China, Brazil, India, and the U.S., more than 80% of fans check social media while watching a match. </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REVENUE</a:t>
            </a:r>
          </a:p>
        </p:txBody>
      </p:sp>
      <p:sp>
        <p:nvSpPr>
          <p:cNvPr id="5" name="TextBox 5"/>
          <p:cNvSpPr txBox="1"/>
          <p:nvPr/>
        </p:nvSpPr>
        <p:spPr>
          <a:xfrm>
            <a:off x="1028700" y="2282982"/>
            <a:ext cx="13683104" cy="6356985"/>
          </a:xfrm>
          <a:prstGeom prst="rect">
            <a:avLst/>
          </a:prstGeom>
        </p:spPr>
        <p:txBody>
          <a:bodyPr lIns="0" tIns="0" rIns="0" bIns="0" rtlCol="0" anchor="t">
            <a:spAutoFit/>
          </a:bodyPr>
          <a:lstStyle/>
          <a:p>
            <a:pPr>
              <a:lnSpc>
                <a:spcPts val="5040"/>
              </a:lnSpc>
            </a:pPr>
            <a:r>
              <a:rPr lang="en-US" sz="3600">
                <a:solidFill>
                  <a:srgbClr val="FFFFFF"/>
                </a:solidFill>
                <a:latin typeface="Montserrat Bold"/>
              </a:rPr>
              <a:t>Revenue</a:t>
            </a:r>
            <a:r>
              <a:rPr lang="en-US" sz="3600">
                <a:solidFill>
                  <a:srgbClr val="FFFFFF"/>
                </a:solidFill>
                <a:latin typeface="Montserrat"/>
              </a:rPr>
              <a:t> is the income generated from an organization’s business operation. </a:t>
            </a:r>
          </a:p>
          <a:p>
            <a:pPr>
              <a:lnSpc>
                <a:spcPts val="5040"/>
              </a:lnSpc>
            </a:pPr>
            <a:endParaRPr lang="en-US" sz="3600">
              <a:solidFill>
                <a:srgbClr val="FFFFFF"/>
              </a:solidFill>
              <a:latin typeface="Montserrat"/>
            </a:endParaRPr>
          </a:p>
          <a:p>
            <a:pPr>
              <a:lnSpc>
                <a:spcPts val="5040"/>
              </a:lnSpc>
            </a:pPr>
            <a:r>
              <a:rPr lang="en-US" sz="3600">
                <a:solidFill>
                  <a:srgbClr val="FFFFFF"/>
                </a:solidFill>
                <a:latin typeface="Montserrat"/>
              </a:rPr>
              <a:t>Sports and entertainment properties need revenue not only to (hopefully) generate a profit but also to survive.</a:t>
            </a:r>
          </a:p>
          <a:p>
            <a:pPr>
              <a:lnSpc>
                <a:spcPts val="5040"/>
              </a:lnSpc>
            </a:pPr>
            <a:endParaRPr lang="en-US" sz="3600">
              <a:solidFill>
                <a:srgbClr val="FFFFFF"/>
              </a:solidFill>
              <a:latin typeface="Montserrat"/>
            </a:endParaRPr>
          </a:p>
          <a:p>
            <a:pPr>
              <a:lnSpc>
                <a:spcPts val="5040"/>
              </a:lnSpc>
            </a:pPr>
            <a:r>
              <a:rPr lang="en-US" sz="3600">
                <a:solidFill>
                  <a:srgbClr val="FFFFFF"/>
                </a:solidFill>
                <a:latin typeface="Montserrat"/>
              </a:rPr>
              <a:t>An event like the FIFA World Cup can generate revenue through a variety of channels like the sale of broadcast and streaming rights, advertising, sponsorship, ticket sales,  and the sale of licensed merchandise.</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$500M</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2970365"/>
          </a:xfrm>
          <a:prstGeom prst="rect">
            <a:avLst/>
          </a:prstGeom>
        </p:spPr>
        <p:txBody>
          <a:bodyPr lIns="0" tIns="0" rIns="0" bIns="0" rtlCol="0" anchor="t">
            <a:spAutoFit/>
          </a:bodyPr>
          <a:lstStyle/>
          <a:p>
            <a:pPr>
              <a:lnSpc>
                <a:spcPts val="5880"/>
              </a:lnSpc>
            </a:pPr>
            <a:r>
              <a:rPr lang="en-US" sz="4200" dirty="0">
                <a:solidFill>
                  <a:srgbClr val="040403"/>
                </a:solidFill>
                <a:latin typeface="Montserrat"/>
              </a:rPr>
              <a:t>FIFA president Gianni Infantino predicted the 2023 Women's World Cup would generate an estimated half-billion dollars in revenue.</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1.5 MILLION</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Freeform 11"/>
          <p:cNvSpPr/>
          <p:nvPr/>
        </p:nvSpPr>
        <p:spPr>
          <a:xfrm rot="-894502">
            <a:off x="4189499" y="6659503"/>
            <a:ext cx="5000002" cy="2812501"/>
          </a:xfrm>
          <a:custGeom>
            <a:avLst/>
            <a:gdLst/>
            <a:ahLst/>
            <a:cxnLst/>
            <a:rect l="l" t="t" r="r" b="b"/>
            <a:pathLst>
              <a:path w="5000002" h="2812501">
                <a:moveTo>
                  <a:pt x="0" y="0"/>
                </a:moveTo>
                <a:lnTo>
                  <a:pt x="5000001" y="0"/>
                </a:lnTo>
                <a:lnTo>
                  <a:pt x="5000001" y="2812501"/>
                </a:lnTo>
                <a:lnTo>
                  <a:pt x="0" y="2812501"/>
                </a:lnTo>
                <a:lnTo>
                  <a:pt x="0" y="0"/>
                </a:lnTo>
                <a:close/>
              </a:path>
            </a:pathLst>
          </a:custGeom>
          <a:blipFill>
            <a:blip r:embed="rId14"/>
            <a:stretch>
              <a:fillRect/>
            </a:stretch>
          </a:blipFill>
        </p:spPr>
      </p:sp>
      <p:sp>
        <p:nvSpPr>
          <p:cNvPr id="12" name="TextBox 12"/>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3" name="TextBox 13"/>
          <p:cNvSpPr txBox="1"/>
          <p:nvPr/>
        </p:nvSpPr>
        <p:spPr>
          <a:xfrm>
            <a:off x="1954940" y="2928763"/>
            <a:ext cx="11297054" cy="2970365"/>
          </a:xfrm>
          <a:prstGeom prst="rect">
            <a:avLst/>
          </a:prstGeom>
        </p:spPr>
        <p:txBody>
          <a:bodyPr lIns="0" tIns="0" rIns="0" bIns="0" rtlCol="0" anchor="t">
            <a:spAutoFit/>
          </a:bodyPr>
          <a:lstStyle/>
          <a:p>
            <a:pPr>
              <a:lnSpc>
                <a:spcPts val="5880"/>
              </a:lnSpc>
            </a:pPr>
            <a:r>
              <a:rPr lang="en-US" sz="4200" dirty="0">
                <a:solidFill>
                  <a:srgbClr val="040403"/>
                </a:solidFill>
                <a:latin typeface="Montserrat"/>
              </a:rPr>
              <a:t>FIFA officials say the tournament has sold more than 1.5 million tickets in just six days after going on sale, breaking a Women’s World Cup ticket sales record.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$33.44</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Freeform 11"/>
          <p:cNvSpPr/>
          <p:nvPr/>
        </p:nvSpPr>
        <p:spPr>
          <a:xfrm rot="-894502">
            <a:off x="4189499" y="6659503"/>
            <a:ext cx="5000002" cy="2812501"/>
          </a:xfrm>
          <a:custGeom>
            <a:avLst/>
            <a:gdLst/>
            <a:ahLst/>
            <a:cxnLst/>
            <a:rect l="l" t="t" r="r" b="b"/>
            <a:pathLst>
              <a:path w="5000002" h="2812501">
                <a:moveTo>
                  <a:pt x="0" y="0"/>
                </a:moveTo>
                <a:lnTo>
                  <a:pt x="5000001" y="0"/>
                </a:lnTo>
                <a:lnTo>
                  <a:pt x="5000001" y="2812501"/>
                </a:lnTo>
                <a:lnTo>
                  <a:pt x="0" y="2812501"/>
                </a:lnTo>
                <a:lnTo>
                  <a:pt x="0" y="0"/>
                </a:lnTo>
                <a:close/>
              </a:path>
            </a:pathLst>
          </a:custGeom>
          <a:blipFill>
            <a:blip r:embed="rId14"/>
            <a:stretch>
              <a:fillRect/>
            </a:stretch>
          </a:blipFill>
        </p:spPr>
      </p:sp>
      <p:sp>
        <p:nvSpPr>
          <p:cNvPr id="12" name="TextBox 12"/>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3" name="TextBox 13"/>
          <p:cNvSpPr txBox="1"/>
          <p:nvPr/>
        </p:nvSpPr>
        <p:spPr>
          <a:xfrm>
            <a:off x="1954940" y="2928763"/>
            <a:ext cx="11297054" cy="2198370"/>
          </a:xfrm>
          <a:prstGeom prst="rect">
            <a:avLst/>
          </a:prstGeom>
        </p:spPr>
        <p:txBody>
          <a:bodyPr lIns="0" tIns="0" rIns="0" bIns="0" rtlCol="0" anchor="t">
            <a:spAutoFit/>
          </a:bodyPr>
          <a:lstStyle/>
          <a:p>
            <a:pPr>
              <a:lnSpc>
                <a:spcPts val="5880"/>
              </a:lnSpc>
            </a:pPr>
            <a:r>
              <a:rPr lang="en-US" sz="4200">
                <a:solidFill>
                  <a:srgbClr val="040403"/>
                </a:solidFill>
                <a:latin typeface="Montserrat"/>
              </a:rPr>
              <a:t>According to data from Statista, the average ticket price for adults for the 2023 World Cup was $33.44.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23</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0954"/>
            <a:ext cx="11386445" cy="5386667"/>
          </a:xfrm>
          <a:prstGeom prst="rect">
            <a:avLst/>
          </a:prstGeom>
        </p:spPr>
        <p:txBody>
          <a:bodyPr lIns="0" tIns="0" rIns="0" bIns="0" rtlCol="0" anchor="t">
            <a:spAutoFit/>
          </a:bodyPr>
          <a:lstStyle/>
          <a:p>
            <a:pPr>
              <a:lnSpc>
                <a:spcPts val="5265"/>
              </a:lnSpc>
            </a:pPr>
            <a:r>
              <a:rPr lang="en-US" sz="3760" dirty="0">
                <a:solidFill>
                  <a:srgbClr val="040403"/>
                </a:solidFill>
                <a:latin typeface="Montserrat"/>
              </a:rPr>
              <a:t>23 of the 32 World Cup team jerseys (called "kits" in soccer) are sponsored by Adidas or Nike.  Some of the top Nike-sponsored teams include the U.S., Australia, Brazil, Canada, England, France, and the Netherlands.  Adidas sponsors Germany, Sweden, Argentina, and Jamaica.  Puma, sponsors just two teams, Morocco and Switzerland.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735517"/>
            <a:ext cx="8044289" cy="2114550"/>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THE BUSINESS OF SPORTS</a:t>
            </a:r>
          </a:p>
        </p:txBody>
      </p:sp>
      <p:sp>
        <p:nvSpPr>
          <p:cNvPr id="5" name="TextBox 5"/>
          <p:cNvSpPr txBox="1"/>
          <p:nvPr/>
        </p:nvSpPr>
        <p:spPr>
          <a:xfrm>
            <a:off x="1028700" y="3371711"/>
            <a:ext cx="13683104" cy="4863465"/>
          </a:xfrm>
          <a:prstGeom prst="rect">
            <a:avLst/>
          </a:prstGeom>
        </p:spPr>
        <p:txBody>
          <a:bodyPr lIns="0" tIns="0" rIns="0" bIns="0" rtlCol="0" anchor="t">
            <a:spAutoFit/>
          </a:bodyPr>
          <a:lstStyle/>
          <a:p>
            <a:pPr>
              <a:lnSpc>
                <a:spcPts val="5879"/>
              </a:lnSpc>
            </a:pPr>
            <a:r>
              <a:rPr lang="en-US" sz="4199">
                <a:solidFill>
                  <a:srgbClr val="FFFFFF"/>
                </a:solidFill>
                <a:latin typeface="Montserrat"/>
              </a:rPr>
              <a:t>“(The World Cup in 2023) feels like a real opportunity to blow the lid off just in terms of fanfare and media and sponsorships and the larger business around this sport.” </a:t>
            </a:r>
          </a:p>
          <a:p>
            <a:pPr>
              <a:lnSpc>
                <a:spcPts val="5040"/>
              </a:lnSpc>
            </a:pPr>
            <a:endParaRPr lang="en-US" sz="4199">
              <a:solidFill>
                <a:srgbClr val="FFFFFF"/>
              </a:solidFill>
              <a:latin typeface="Montserrat"/>
            </a:endParaRPr>
          </a:p>
          <a:p>
            <a:pPr>
              <a:lnSpc>
                <a:spcPts val="5040"/>
              </a:lnSpc>
            </a:pPr>
            <a:r>
              <a:rPr lang="en-US" sz="3600">
                <a:solidFill>
                  <a:srgbClr val="FFFFFF"/>
                </a:solidFill>
                <a:latin typeface="Montserrat Italics"/>
              </a:rPr>
              <a:t>- US Women’s National Team (USWNT) star Megan Rapinoe</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16</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11429"/>
            <a:ext cx="11297054" cy="5233933"/>
          </a:xfrm>
          <a:prstGeom prst="rect">
            <a:avLst/>
          </a:prstGeom>
        </p:spPr>
        <p:txBody>
          <a:bodyPr lIns="0" tIns="0" rIns="0" bIns="0" rtlCol="0" anchor="t">
            <a:spAutoFit/>
          </a:bodyPr>
          <a:lstStyle/>
          <a:p>
            <a:pPr>
              <a:lnSpc>
                <a:spcPts val="5880"/>
              </a:lnSpc>
            </a:pPr>
            <a:r>
              <a:rPr lang="en-US" sz="4000" dirty="0">
                <a:solidFill>
                  <a:srgbClr val="040403"/>
                </a:solidFill>
                <a:latin typeface="Montserrat"/>
              </a:rPr>
              <a:t>There are 16 official FIFA international partners and sponsors for the 2023 Women's World Cup, including brands like Adidas, Visa, Coca-Cola, Hyundai/KIA, and Calm.  As part of their sponsorship, Calm provided free memberships to all the tournament's athletes, staff, and volunteers.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$100 M</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11429"/>
            <a:ext cx="11297054" cy="2941320"/>
          </a:xfrm>
          <a:prstGeom prst="rect">
            <a:avLst/>
          </a:prstGeom>
        </p:spPr>
        <p:txBody>
          <a:bodyPr lIns="0" tIns="0" rIns="0" bIns="0" rtlCol="0" anchor="t">
            <a:spAutoFit/>
          </a:bodyPr>
          <a:lstStyle/>
          <a:p>
            <a:pPr>
              <a:lnSpc>
                <a:spcPts val="5880"/>
              </a:lnSpc>
            </a:pPr>
            <a:r>
              <a:rPr lang="en-US" sz="4200">
                <a:solidFill>
                  <a:srgbClr val="040403"/>
                </a:solidFill>
                <a:latin typeface="Montserrat"/>
              </a:rPr>
              <a:t>Brands spend a reported $100 million every four years for the rights to be considered an official partner of the FIFA World Cup.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$1.74 B</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0800896" cy="3684270"/>
          </a:xfrm>
          <a:prstGeom prst="rect">
            <a:avLst/>
          </a:prstGeom>
        </p:spPr>
        <p:txBody>
          <a:bodyPr lIns="0" tIns="0" rIns="0" bIns="0" rtlCol="0" anchor="t">
            <a:spAutoFit/>
          </a:bodyPr>
          <a:lstStyle/>
          <a:p>
            <a:pPr>
              <a:lnSpc>
                <a:spcPts val="5880"/>
              </a:lnSpc>
            </a:pPr>
            <a:r>
              <a:rPr lang="en-US" sz="4200">
                <a:solidFill>
                  <a:srgbClr val="040403"/>
                </a:solidFill>
                <a:latin typeface="Montserrat"/>
              </a:rPr>
              <a:t>SportBusiness estimated FIFA received about $1.74 billion in sponsorship income during the four-year World Cup cycle that ended in 2022 with the men’s tournament in Qatar.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0" y="813253"/>
            <a:ext cx="8272889" cy="1051570"/>
          </a:xfrm>
          <a:prstGeom prst="rect">
            <a:avLst/>
          </a:prstGeom>
        </p:spPr>
        <p:txBody>
          <a:bodyPr wrap="square" lIns="0" tIns="0" rIns="0" bIns="0" rtlCol="0" anchor="t">
            <a:spAutoFit/>
          </a:bodyPr>
          <a:lstStyle/>
          <a:p>
            <a:pPr marL="0" marR="0" lvl="0" indent="0" algn="l" defTabSz="914400" rtl="0" eaLnBrk="1" fontAlgn="auto" latinLnBrk="0" hangingPunct="1">
              <a:lnSpc>
                <a:spcPts val="8249"/>
              </a:lnSpc>
              <a:spcBef>
                <a:spcPts val="0"/>
              </a:spcBef>
              <a:spcAft>
                <a:spcPts val="0"/>
              </a:spcAft>
              <a:buClrTx/>
              <a:buSzTx/>
              <a:buFontTx/>
              <a:buNone/>
              <a:tabLst/>
              <a:defRPr/>
            </a:pPr>
            <a:r>
              <a:rPr kumimoji="0" lang="en-US" sz="7499" b="0" i="0" u="none" strike="noStrike" kern="1200" cap="none" spc="0" normalizeH="0" baseline="0" noProof="0" dirty="0">
                <a:ln>
                  <a:noFill/>
                </a:ln>
                <a:solidFill>
                  <a:srgbClr val="CF152B"/>
                </a:solidFill>
                <a:effectLst/>
                <a:uLnTx/>
                <a:uFillTx/>
                <a:latin typeface="Barlow SemiCondensed Bold"/>
                <a:ea typeface="+mn-ea"/>
                <a:cs typeface="+mn-cs"/>
              </a:rPr>
              <a:t>BROADCAST RIGHTS</a:t>
            </a:r>
          </a:p>
        </p:txBody>
      </p:sp>
      <p:sp>
        <p:nvSpPr>
          <p:cNvPr id="5" name="TextBox 5"/>
          <p:cNvSpPr txBox="1"/>
          <p:nvPr/>
        </p:nvSpPr>
        <p:spPr>
          <a:xfrm>
            <a:off x="1071561" y="2205592"/>
            <a:ext cx="13683104" cy="6365782"/>
          </a:xfrm>
          <a:prstGeom prst="rect">
            <a:avLst/>
          </a:prstGeom>
        </p:spPr>
        <p:txBody>
          <a:bodyPr lIns="0" tIns="0" rIns="0" bIns="0" rtlCol="0" anchor="t">
            <a:spAutoFit/>
          </a:bodyPr>
          <a:lstStyle/>
          <a:p>
            <a:pPr>
              <a:lnSpc>
                <a:spcPts val="5040"/>
              </a:lnSpc>
            </a:pPr>
            <a:r>
              <a:rPr kumimoji="0" lang="en-US" sz="3600" b="0" i="0" u="none" strike="noStrike" kern="1200" cap="none" spc="0" normalizeH="0" baseline="0" noProof="0" dirty="0">
                <a:ln>
                  <a:noFill/>
                </a:ln>
                <a:solidFill>
                  <a:srgbClr val="FFFFFF"/>
                </a:solidFill>
                <a:effectLst/>
                <a:uLnTx/>
                <a:uFillTx/>
                <a:latin typeface="Montserrat Bold"/>
                <a:ea typeface="+mn-ea"/>
                <a:cs typeface="+mn-cs"/>
              </a:rPr>
              <a:t>Broadcast rights </a:t>
            </a:r>
            <a:r>
              <a:rPr kumimoji="0" lang="en-US" sz="3600" b="0" i="0" u="none" strike="noStrike" kern="1200" cap="none" spc="0" normalizeH="0" baseline="0" noProof="0" dirty="0">
                <a:ln>
                  <a:noFill/>
                </a:ln>
                <a:solidFill>
                  <a:srgbClr val="FFFFFF"/>
                </a:solidFill>
                <a:effectLst/>
                <a:uLnTx/>
                <a:uFillTx/>
                <a:latin typeface="Montserrat"/>
                <a:ea typeface="+mn-ea"/>
                <a:cs typeface="+mn-cs"/>
              </a:rPr>
              <a:t>are fees paid by broadcast companies to sports or entertainment properties for the opportunity to provide live coverage of the property’s games and events on television, radio, or streaming rights.  </a:t>
            </a:r>
          </a:p>
          <a:p>
            <a:pPr>
              <a:lnSpc>
                <a:spcPts val="5040"/>
              </a:lnSpc>
            </a:pPr>
            <a:endParaRPr lang="en-US" sz="3600" dirty="0">
              <a:solidFill>
                <a:srgbClr val="FFFFFF"/>
              </a:solidFill>
              <a:latin typeface="Montserrat"/>
            </a:endParaRPr>
          </a:p>
          <a:p>
            <a:pPr>
              <a:lnSpc>
                <a:spcPts val="5040"/>
              </a:lnSpc>
            </a:pPr>
            <a:r>
              <a:rPr kumimoji="0" lang="en-US" sz="3600" b="0" i="0" u="none" strike="noStrike" kern="1200" cap="none" spc="0" normalizeH="0" baseline="0" noProof="0" dirty="0">
                <a:ln>
                  <a:noFill/>
                </a:ln>
                <a:solidFill>
                  <a:srgbClr val="FFFFFF"/>
                </a:solidFill>
                <a:effectLst/>
                <a:uLnTx/>
                <a:uFillTx/>
                <a:latin typeface="Montserrat"/>
                <a:ea typeface="+mn-ea"/>
                <a:cs typeface="+mn-cs"/>
              </a:rPr>
              <a:t>Live sports programming, especially mega events like the FIFA World Cup command billion-dollar rights fees because they attract millions of viewers.  </a:t>
            </a:r>
            <a:r>
              <a:rPr lang="en-US" sz="3600" dirty="0">
                <a:solidFill>
                  <a:srgbClr val="FFFFFF"/>
                </a:solidFill>
                <a:latin typeface="Montserrat"/>
              </a:rPr>
              <a:t>M</a:t>
            </a:r>
            <a:r>
              <a:rPr kumimoji="0" lang="en-US" sz="3600" b="0" i="0" u="none" strike="noStrike" kern="1200" cap="none" spc="0" normalizeH="0" baseline="0" noProof="0" dirty="0">
                <a:ln>
                  <a:noFill/>
                </a:ln>
                <a:solidFill>
                  <a:srgbClr val="FFFFFF"/>
                </a:solidFill>
                <a:effectLst/>
                <a:uLnTx/>
                <a:uFillTx/>
                <a:latin typeface="Montserrat"/>
                <a:ea typeface="+mn-ea"/>
                <a:cs typeface="+mn-cs"/>
              </a:rPr>
              <a:t>ore people tune in to watch live sports than any other type of programming on television. </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marL="0" marR="0" lvl="0" indent="0" algn="l" defTabSz="914400" rtl="0" eaLnBrk="1" fontAlgn="auto" latinLnBrk="0" hangingPunct="1">
              <a:lnSpc>
                <a:spcPts val="2184"/>
              </a:lnSpc>
              <a:spcBef>
                <a:spcPts val="0"/>
              </a:spcBef>
              <a:spcAft>
                <a:spcPts val="0"/>
              </a:spcAft>
              <a:buClrTx/>
              <a:buSzTx/>
              <a:buFontTx/>
              <a:buNone/>
              <a:tabLst/>
              <a:defRPr/>
            </a:pPr>
            <a:r>
              <a:rPr kumimoji="0" lang="en-US" sz="2100" b="0" i="0" u="none" strike="noStrike" kern="1200" cap="none" spc="0" normalizeH="0" baseline="0" noProof="0">
                <a:ln>
                  <a:noFill/>
                </a:ln>
                <a:solidFill>
                  <a:srgbClr val="040403"/>
                </a:solidFill>
                <a:effectLst/>
                <a:uLnTx/>
                <a:uFillTx/>
                <a:latin typeface="Montserrat Medium"/>
                <a:ea typeface="+mn-ea"/>
                <a:cs typeface="+mn-cs"/>
              </a:rPr>
              <a:t>Sports Career Consulting</a:t>
            </a:r>
          </a:p>
          <a:p>
            <a:pPr marL="0" marR="0" lvl="0" indent="0" algn="l" defTabSz="914400" rtl="0" eaLnBrk="1" fontAlgn="auto" latinLnBrk="0" hangingPunct="1">
              <a:lnSpc>
                <a:spcPts val="2184"/>
              </a:lnSpc>
              <a:spcBef>
                <a:spcPts val="0"/>
              </a:spcBef>
              <a:spcAft>
                <a:spcPts val="0"/>
              </a:spcAft>
              <a:buClrTx/>
              <a:buSzTx/>
              <a:buFontTx/>
              <a:buNone/>
              <a:tabLst/>
              <a:defRPr/>
            </a:pPr>
            <a:r>
              <a:rPr kumimoji="0" lang="en-US" sz="2100" b="0" i="0" u="none" strike="noStrike" kern="1200" cap="none" spc="0" normalizeH="0" baseline="0" noProof="0">
                <a:ln>
                  <a:noFill/>
                </a:ln>
                <a:solidFill>
                  <a:srgbClr val="040403"/>
                </a:solidFill>
                <a:effectLst/>
                <a:uLnTx/>
                <a:uFillTx/>
                <a:latin typeface="Montserrat Medium"/>
                <a:ea typeface="+mn-ea"/>
                <a:cs typeface="+mn-cs"/>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extLst>
      <p:ext uri="{BB962C8B-B14F-4D97-AF65-F5344CB8AC3E}">
        <p14:creationId xmlns:p14="http://schemas.microsoft.com/office/powerpoint/2010/main" val="3702834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$300 M</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1297054" cy="4427220"/>
          </a:xfrm>
          <a:prstGeom prst="rect">
            <a:avLst/>
          </a:prstGeom>
        </p:spPr>
        <p:txBody>
          <a:bodyPr lIns="0" tIns="0" rIns="0" bIns="0" rtlCol="0" anchor="t">
            <a:spAutoFit/>
          </a:bodyPr>
          <a:lstStyle/>
          <a:p>
            <a:pPr>
              <a:lnSpc>
                <a:spcPts val="5880"/>
              </a:lnSpc>
            </a:pPr>
            <a:r>
              <a:rPr lang="en-US" sz="4200">
                <a:solidFill>
                  <a:srgbClr val="040403"/>
                </a:solidFill>
                <a:latin typeface="Montserrat"/>
              </a:rPr>
              <a:t>FIFA believes the value of the broadcast rights for the Women’s World Cup to be more than $300 million which would make it the most valuable women's sporting event in the world.</a:t>
            </a:r>
          </a:p>
          <a:p>
            <a:pPr>
              <a:lnSpc>
                <a:spcPts val="5880"/>
              </a:lnSpc>
            </a:pPr>
            <a:endParaRPr lang="en-US" sz="4200">
              <a:solidFill>
                <a:srgbClr val="040403"/>
              </a:solidFill>
              <a:latin typeface="Montserra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90%</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1297054" cy="4427220"/>
          </a:xfrm>
          <a:prstGeom prst="rect">
            <a:avLst/>
          </a:prstGeom>
        </p:spPr>
        <p:txBody>
          <a:bodyPr lIns="0" tIns="0" rIns="0" bIns="0" rtlCol="0" anchor="t">
            <a:spAutoFit/>
          </a:bodyPr>
          <a:lstStyle/>
          <a:p>
            <a:pPr>
              <a:lnSpc>
                <a:spcPts val="5880"/>
              </a:lnSpc>
            </a:pPr>
            <a:r>
              <a:rPr lang="en-US" sz="4200">
                <a:solidFill>
                  <a:srgbClr val="040403"/>
                </a:solidFill>
                <a:latin typeface="Montserrat"/>
              </a:rPr>
              <a:t>Leading up to the World Cup, Fox said advertising for the 2023 World Cup was selling faster than any previous edition of the tournament.  They had sold 90% of their ad inventory more than a month before the tournament started.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7.93 M</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0644448" cy="5170170"/>
          </a:xfrm>
          <a:prstGeom prst="rect">
            <a:avLst/>
          </a:prstGeom>
        </p:spPr>
        <p:txBody>
          <a:bodyPr lIns="0" tIns="0" rIns="0" bIns="0" rtlCol="0" anchor="t">
            <a:spAutoFit/>
          </a:bodyPr>
          <a:lstStyle/>
          <a:p>
            <a:pPr>
              <a:lnSpc>
                <a:spcPts val="5880"/>
              </a:lnSpc>
            </a:pPr>
            <a:r>
              <a:rPr lang="en-US" sz="4200">
                <a:solidFill>
                  <a:srgbClr val="040403"/>
                </a:solidFill>
                <a:latin typeface="Montserrat"/>
              </a:rPr>
              <a:t>The 1-1 draw between the US and the Netherlands was watched by 7.93 million viewers on Fox and Telemundo, making it the largest combined English and Spanish-language audience in the US for a FIFA Women’s World Cup group stage match.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7.93 M</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0644448" cy="5170170"/>
          </a:xfrm>
          <a:prstGeom prst="rect">
            <a:avLst/>
          </a:prstGeom>
        </p:spPr>
        <p:txBody>
          <a:bodyPr lIns="0" tIns="0" rIns="0" bIns="0" rtlCol="0" anchor="t">
            <a:spAutoFit/>
          </a:bodyPr>
          <a:lstStyle/>
          <a:p>
            <a:pPr>
              <a:lnSpc>
                <a:spcPts val="5880"/>
              </a:lnSpc>
            </a:pPr>
            <a:r>
              <a:rPr lang="en-US" sz="4200">
                <a:solidFill>
                  <a:srgbClr val="040403"/>
                </a:solidFill>
                <a:latin typeface="Montserrat"/>
              </a:rPr>
              <a:t>The 1-1 draw between the US and the Netherlands was watched by 7.93 million viewers on Fox and Telemundo, making it the largest combined English and Spanish-language audience in the US for a FIFA Women’s World Cup group stage match.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2.52 M</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0644448" cy="5240217"/>
          </a:xfrm>
          <a:prstGeom prst="rect">
            <a:avLst/>
          </a:prstGeom>
        </p:spPr>
        <p:txBody>
          <a:bodyPr lIns="0" tIns="0" rIns="0" bIns="0" rtlCol="0" anchor="t">
            <a:spAutoFit/>
          </a:bodyPr>
          <a:lstStyle/>
          <a:p>
            <a:pPr>
              <a:lnSpc>
                <a:spcPts val="5880"/>
              </a:lnSpc>
            </a:pPr>
            <a:r>
              <a:rPr lang="en-US" sz="4200" dirty="0">
                <a:solidFill>
                  <a:srgbClr val="040403"/>
                </a:solidFill>
                <a:latin typeface="Montserrat"/>
              </a:rPr>
              <a:t>The USWNT's loss in penalty kicks to Sweden, the earliest defeat in its remarkable World Cup history, attracted more than 2.5 million viewers, despite a start time of 5:00 AM on the East Coast and 2:00 AM on the West Coast.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2 BILLION</a:t>
            </a:r>
          </a:p>
        </p:txBody>
      </p:sp>
      <p:sp>
        <p:nvSpPr>
          <p:cNvPr id="6" name="Freeform 6"/>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Freeform 8"/>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Freeform 9"/>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0" name="Freeform 10"/>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11" name="TextBox 11"/>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12" name="TextBox 12"/>
          <p:cNvSpPr txBox="1"/>
          <p:nvPr/>
        </p:nvSpPr>
        <p:spPr>
          <a:xfrm>
            <a:off x="1954940" y="2928763"/>
            <a:ext cx="11297054" cy="2941320"/>
          </a:xfrm>
          <a:prstGeom prst="rect">
            <a:avLst/>
          </a:prstGeom>
        </p:spPr>
        <p:txBody>
          <a:bodyPr lIns="0" tIns="0" rIns="0" bIns="0" rtlCol="0" anchor="t">
            <a:spAutoFit/>
          </a:bodyPr>
          <a:lstStyle/>
          <a:p>
            <a:pPr>
              <a:lnSpc>
                <a:spcPts val="5880"/>
              </a:lnSpc>
            </a:pPr>
            <a:r>
              <a:rPr lang="en-US" sz="4200">
                <a:solidFill>
                  <a:srgbClr val="040403"/>
                </a:solidFill>
                <a:latin typeface="Montserrat"/>
              </a:rPr>
              <a:t>Over 2 billion soccer fans around the globe were expected to tune into FIFA Women’s World Cup 2023, up from 1.12 billion in 2019.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735517"/>
            <a:ext cx="8044289" cy="2114550"/>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THE BUSINESS OF SPORTS</a:t>
            </a:r>
          </a:p>
        </p:txBody>
      </p:sp>
      <p:sp>
        <p:nvSpPr>
          <p:cNvPr id="5" name="TextBox 5"/>
          <p:cNvSpPr txBox="1"/>
          <p:nvPr/>
        </p:nvSpPr>
        <p:spPr>
          <a:xfrm>
            <a:off x="1028700" y="3518803"/>
            <a:ext cx="12926210" cy="4646930"/>
          </a:xfrm>
          <a:prstGeom prst="rect">
            <a:avLst/>
          </a:prstGeom>
        </p:spPr>
        <p:txBody>
          <a:bodyPr lIns="0" tIns="0" rIns="0" bIns="0" rtlCol="0" anchor="t">
            <a:spAutoFit/>
          </a:bodyPr>
          <a:lstStyle/>
          <a:p>
            <a:pPr>
              <a:lnSpc>
                <a:spcPts val="5319"/>
              </a:lnSpc>
            </a:pPr>
            <a:r>
              <a:rPr lang="en-US" sz="3799">
                <a:solidFill>
                  <a:srgbClr val="FFFFFF"/>
                </a:solidFill>
                <a:latin typeface="Montserrat"/>
              </a:rPr>
              <a:t>There is much more to sports than watching your favorite athletes perform on the biggest stage.  Sports is an entire industry that generates billions of dollars every year.</a:t>
            </a:r>
          </a:p>
          <a:p>
            <a:pPr>
              <a:lnSpc>
                <a:spcPts val="5319"/>
              </a:lnSpc>
            </a:pPr>
            <a:endParaRPr lang="en-US" sz="3799">
              <a:solidFill>
                <a:srgbClr val="FFFFFF"/>
              </a:solidFill>
              <a:latin typeface="Montserrat"/>
            </a:endParaRPr>
          </a:p>
          <a:p>
            <a:pPr>
              <a:lnSpc>
                <a:spcPts val="5319"/>
              </a:lnSpc>
            </a:pPr>
            <a:r>
              <a:rPr lang="en-US" sz="3799">
                <a:solidFill>
                  <a:srgbClr val="FFFFFF"/>
                </a:solidFill>
                <a:latin typeface="Montserrat"/>
              </a:rPr>
              <a:t>What is the business of sports?  Let's look at the 2023 FIFA Women's World Cup to explore.</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1028700" y="921830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569177"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ECONOMIC IMPACT</a:t>
            </a:r>
          </a:p>
        </p:txBody>
      </p:sp>
      <p:sp>
        <p:nvSpPr>
          <p:cNvPr id="5" name="TextBox 5"/>
          <p:cNvSpPr txBox="1"/>
          <p:nvPr/>
        </p:nvSpPr>
        <p:spPr>
          <a:xfrm>
            <a:off x="1028700" y="2383357"/>
            <a:ext cx="13683104" cy="6724918"/>
          </a:xfrm>
          <a:prstGeom prst="rect">
            <a:avLst/>
          </a:prstGeom>
        </p:spPr>
        <p:txBody>
          <a:bodyPr lIns="0" tIns="0" rIns="0" bIns="0" rtlCol="0" anchor="t">
            <a:spAutoFit/>
          </a:bodyPr>
          <a:lstStyle/>
          <a:p>
            <a:pPr>
              <a:lnSpc>
                <a:spcPts val="4760"/>
              </a:lnSpc>
            </a:pPr>
            <a:r>
              <a:rPr lang="en-US" sz="3400" dirty="0">
                <a:solidFill>
                  <a:srgbClr val="FFFFFF"/>
                </a:solidFill>
                <a:latin typeface="Montserrat"/>
              </a:rPr>
              <a:t>Why do host countries want to host </a:t>
            </a:r>
            <a:r>
              <a:rPr lang="en-US" sz="3400" dirty="0">
                <a:solidFill>
                  <a:srgbClr val="FFFFFF"/>
                </a:solidFill>
                <a:latin typeface="Montserrat Bold"/>
              </a:rPr>
              <a:t>mega events</a:t>
            </a:r>
            <a:r>
              <a:rPr lang="en-US" sz="3400" dirty="0">
                <a:solidFill>
                  <a:srgbClr val="FFFFFF"/>
                </a:solidFill>
                <a:latin typeface="Montserrat"/>
              </a:rPr>
              <a:t> like the World Cup?   </a:t>
            </a:r>
          </a:p>
          <a:p>
            <a:pPr>
              <a:lnSpc>
                <a:spcPts val="4760"/>
              </a:lnSpc>
            </a:pPr>
            <a:endParaRPr lang="en-US" sz="3400" dirty="0">
              <a:solidFill>
                <a:srgbClr val="FFFFFF"/>
              </a:solidFill>
              <a:latin typeface="Montserrat"/>
            </a:endParaRPr>
          </a:p>
          <a:p>
            <a:pPr>
              <a:lnSpc>
                <a:spcPts val="4760"/>
              </a:lnSpc>
            </a:pPr>
            <a:r>
              <a:rPr lang="en-US" sz="3400" dirty="0">
                <a:solidFill>
                  <a:srgbClr val="FFFFFF"/>
                </a:solidFill>
                <a:latin typeface="Montserrat"/>
              </a:rPr>
              <a:t>Because they can have a significant </a:t>
            </a:r>
            <a:r>
              <a:rPr lang="en-US" sz="3400" dirty="0">
                <a:solidFill>
                  <a:srgbClr val="FFFFFF"/>
                </a:solidFill>
                <a:latin typeface="Montserrat Bold"/>
              </a:rPr>
              <a:t>impact on the economy</a:t>
            </a:r>
            <a:r>
              <a:rPr lang="en-US" sz="3400" dirty="0">
                <a:solidFill>
                  <a:srgbClr val="FFFFFF"/>
                </a:solidFill>
                <a:latin typeface="Montserrat"/>
              </a:rPr>
              <a:t>.  Soccer fans travel from all around the globe for these events, staying in local hotels, eating at restaurants, and shopping at local small businesses.  The preparation and management of the event creates thousands of jobs, and the host country also receives valuable exposure with millions of people watching matches around the world.</a:t>
            </a:r>
          </a:p>
          <a:p>
            <a:pPr>
              <a:lnSpc>
                <a:spcPts val="4760"/>
              </a:lnSpc>
            </a:pPr>
            <a:endParaRPr lang="en-US" sz="3400" dirty="0">
              <a:solidFill>
                <a:srgbClr val="FFFFFF"/>
              </a:solidFill>
              <a:latin typeface="Montserrat"/>
            </a:endParaRP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$385 M</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5913120"/>
          </a:xfrm>
          <a:prstGeom prst="rect">
            <a:avLst/>
          </a:prstGeom>
        </p:spPr>
        <p:txBody>
          <a:bodyPr lIns="0" tIns="0" rIns="0" bIns="0" rtlCol="0" anchor="t">
            <a:spAutoFit/>
          </a:bodyPr>
          <a:lstStyle/>
          <a:p>
            <a:pPr>
              <a:lnSpc>
                <a:spcPts val="5880"/>
              </a:lnSpc>
            </a:pPr>
            <a:r>
              <a:rPr lang="en-US" sz="4200">
                <a:solidFill>
                  <a:srgbClr val="040403"/>
                </a:solidFill>
                <a:latin typeface="Montserrat"/>
              </a:rPr>
              <a:t>Tourism Australia estimates the 35-match tournament to have an economic benefit worth $385 million. “This tournament comes at a crucial time, with Australia's tourism industry steadily rebuilding from the impacts of the global pandemic,” said Tourism Australia managing director Phillipa Harrison.</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$200 M</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3684270"/>
          </a:xfrm>
          <a:prstGeom prst="rect">
            <a:avLst/>
          </a:prstGeom>
        </p:spPr>
        <p:txBody>
          <a:bodyPr lIns="0" tIns="0" rIns="0" bIns="0" rtlCol="0" anchor="t">
            <a:spAutoFit/>
          </a:bodyPr>
          <a:lstStyle/>
          <a:p>
            <a:pPr>
              <a:lnSpc>
                <a:spcPts val="5880"/>
              </a:lnSpc>
            </a:pPr>
            <a:r>
              <a:rPr lang="en-US" sz="4200">
                <a:solidFill>
                  <a:srgbClr val="040403"/>
                </a:solidFill>
                <a:latin typeface="Montserrat"/>
              </a:rPr>
              <a:t>The economic boost New Zealand can expect from the tournament has jumped to more than $200 million since it agreed to co-host the event with Australia in 2020, according to FIFA.</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SOCIAL MEDIA</a:t>
            </a:r>
          </a:p>
        </p:txBody>
      </p:sp>
      <p:sp>
        <p:nvSpPr>
          <p:cNvPr id="5" name="TextBox 5"/>
          <p:cNvSpPr txBox="1"/>
          <p:nvPr/>
        </p:nvSpPr>
        <p:spPr>
          <a:xfrm>
            <a:off x="1028700" y="2446476"/>
            <a:ext cx="13683104" cy="5724580"/>
          </a:xfrm>
          <a:prstGeom prst="rect">
            <a:avLst/>
          </a:prstGeom>
        </p:spPr>
        <p:txBody>
          <a:bodyPr lIns="0" tIns="0" rIns="0" bIns="0" rtlCol="0" anchor="t">
            <a:spAutoFit/>
          </a:bodyPr>
          <a:lstStyle/>
          <a:p>
            <a:pPr>
              <a:lnSpc>
                <a:spcPts val="5040"/>
              </a:lnSpc>
            </a:pPr>
            <a:r>
              <a:rPr lang="en-US" sz="3600" dirty="0">
                <a:solidFill>
                  <a:srgbClr val="FFFFFF"/>
                </a:solidFill>
                <a:latin typeface="Montserrat"/>
              </a:rPr>
              <a:t>What role does </a:t>
            </a:r>
            <a:r>
              <a:rPr lang="en-US" sz="3600" b="1" dirty="0">
                <a:solidFill>
                  <a:srgbClr val="FFFFFF"/>
                </a:solidFill>
                <a:latin typeface="Montserrat"/>
              </a:rPr>
              <a:t>social media </a:t>
            </a:r>
            <a:r>
              <a:rPr lang="en-US" sz="3600" dirty="0">
                <a:solidFill>
                  <a:srgbClr val="FFFFFF"/>
                </a:solidFill>
                <a:latin typeface="Montserrat"/>
              </a:rPr>
              <a:t>play when it comes to marketing and a mega event like the World Cup?</a:t>
            </a:r>
          </a:p>
          <a:p>
            <a:pPr>
              <a:lnSpc>
                <a:spcPts val="5040"/>
              </a:lnSpc>
            </a:pPr>
            <a:endParaRPr lang="en-US" sz="3600" dirty="0">
              <a:solidFill>
                <a:srgbClr val="FFFFFF"/>
              </a:solidFill>
              <a:latin typeface="Montserrat"/>
            </a:endParaRPr>
          </a:p>
          <a:p>
            <a:pPr>
              <a:lnSpc>
                <a:spcPts val="5040"/>
              </a:lnSpc>
            </a:pPr>
            <a:r>
              <a:rPr lang="en-US" sz="3600" dirty="0">
                <a:solidFill>
                  <a:srgbClr val="FFFFFF"/>
                </a:solidFill>
                <a:latin typeface="Montserrat"/>
              </a:rPr>
              <a:t>With so many people paying attention to the matches, social media can provide exposure to millions of consumers, both for the participating teams and individual athletes.  This offers businesses and brands a valuable </a:t>
            </a:r>
            <a:r>
              <a:rPr lang="en-US" sz="3600" b="1" dirty="0">
                <a:solidFill>
                  <a:srgbClr val="FFFFFF"/>
                </a:solidFill>
                <a:latin typeface="Montserrat"/>
              </a:rPr>
              <a:t>marketing</a:t>
            </a:r>
            <a:r>
              <a:rPr lang="en-US" sz="3600" dirty="0">
                <a:solidFill>
                  <a:srgbClr val="FFFFFF"/>
                </a:solidFill>
                <a:latin typeface="Montserrat"/>
              </a:rPr>
              <a:t> opportunity to connect with soccer fans all over the world.</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2 MILLION</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0800896" cy="2941320"/>
          </a:xfrm>
          <a:prstGeom prst="rect">
            <a:avLst/>
          </a:prstGeom>
        </p:spPr>
        <p:txBody>
          <a:bodyPr lIns="0" tIns="0" rIns="0" bIns="0" rtlCol="0" anchor="t">
            <a:spAutoFit/>
          </a:bodyPr>
          <a:lstStyle/>
          <a:p>
            <a:pPr>
              <a:lnSpc>
                <a:spcPts val="5880"/>
              </a:lnSpc>
            </a:pPr>
            <a:r>
              <a:rPr lang="en-US" sz="4200">
                <a:solidFill>
                  <a:srgbClr val="040403"/>
                </a:solidFill>
                <a:latin typeface="Montserrat"/>
              </a:rPr>
              <a:t>The United States Women's National Team (USWNT) has 2 million followers on Instagram and 2.4 million on Twitter (now "X").</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$13,226</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2941320"/>
          </a:xfrm>
          <a:prstGeom prst="rect">
            <a:avLst/>
          </a:prstGeom>
        </p:spPr>
        <p:txBody>
          <a:bodyPr lIns="0" tIns="0" rIns="0" bIns="0" rtlCol="0" anchor="t">
            <a:spAutoFit/>
          </a:bodyPr>
          <a:lstStyle/>
          <a:p>
            <a:pPr>
              <a:lnSpc>
                <a:spcPts val="5880"/>
              </a:lnSpc>
            </a:pPr>
            <a:r>
              <a:rPr lang="en-US" sz="4200">
                <a:solidFill>
                  <a:srgbClr val="040403"/>
                </a:solidFill>
                <a:latin typeface="Montserrat"/>
              </a:rPr>
              <a:t>According to Nielsen, average value of a branded post on Instagram from USWNT account is $13,226, more than any other team competing in the 2023 World Cup.</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14 MILLION</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3684270"/>
          </a:xfrm>
          <a:prstGeom prst="rect">
            <a:avLst/>
          </a:prstGeom>
        </p:spPr>
        <p:txBody>
          <a:bodyPr lIns="0" tIns="0" rIns="0" bIns="0" rtlCol="0" anchor="t">
            <a:spAutoFit/>
          </a:bodyPr>
          <a:lstStyle/>
          <a:p>
            <a:pPr>
              <a:lnSpc>
                <a:spcPts val="5880"/>
              </a:lnSpc>
            </a:pPr>
            <a:r>
              <a:rPr lang="en-US" sz="4200">
                <a:solidFill>
                  <a:srgbClr val="040403"/>
                </a:solidFill>
                <a:latin typeface="Montserrat"/>
              </a:rPr>
              <a:t>Alisha Lehmann,  star forward for the Swiss team, has more than 14M followers on Instagram, topping the legendary tennis icon Roger Federer as the most followed athlete from Switzerland.</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517.16%</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297054" cy="2198370"/>
          </a:xfrm>
          <a:prstGeom prst="rect">
            <a:avLst/>
          </a:prstGeom>
        </p:spPr>
        <p:txBody>
          <a:bodyPr lIns="0" tIns="0" rIns="0" bIns="0" rtlCol="0" anchor="t">
            <a:spAutoFit/>
          </a:bodyPr>
          <a:lstStyle/>
          <a:p>
            <a:pPr>
              <a:lnSpc>
                <a:spcPts val="5880"/>
              </a:lnSpc>
            </a:pPr>
            <a:r>
              <a:rPr lang="en-US" sz="4200">
                <a:solidFill>
                  <a:srgbClr val="040403"/>
                </a:solidFill>
                <a:latin typeface="Montserrat"/>
              </a:rPr>
              <a:t>German striker Jule Brand has seen a 517.16% growth in social media followers since the last World Cup in 2019.</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$55,000</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2928763"/>
            <a:ext cx="11082223" cy="2198370"/>
          </a:xfrm>
          <a:prstGeom prst="rect">
            <a:avLst/>
          </a:prstGeom>
        </p:spPr>
        <p:txBody>
          <a:bodyPr lIns="0" tIns="0" rIns="0" bIns="0" rtlCol="0" anchor="t">
            <a:spAutoFit/>
          </a:bodyPr>
          <a:lstStyle/>
          <a:p>
            <a:pPr>
              <a:lnSpc>
                <a:spcPts val="5880"/>
              </a:lnSpc>
            </a:pPr>
            <a:r>
              <a:rPr lang="en-US" sz="4200">
                <a:solidFill>
                  <a:srgbClr val="040403"/>
                </a:solidFill>
                <a:latin typeface="Montserrat"/>
              </a:rPr>
              <a:t>An Instagram post from USWNT star Alex Morgan generates over $55,000 in media value for each post.   </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DISCUSSION</a:t>
            </a:r>
          </a:p>
        </p:txBody>
      </p:sp>
      <p:sp>
        <p:nvSpPr>
          <p:cNvPr id="5" name="TextBox 5"/>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6" name="Freeform 6"/>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TextBox 8"/>
          <p:cNvSpPr txBox="1"/>
          <p:nvPr/>
        </p:nvSpPr>
        <p:spPr>
          <a:xfrm>
            <a:off x="1028700" y="2446476"/>
            <a:ext cx="13683104" cy="5718810"/>
          </a:xfrm>
          <a:prstGeom prst="rect">
            <a:avLst/>
          </a:prstGeom>
        </p:spPr>
        <p:txBody>
          <a:bodyPr lIns="0" tIns="0" rIns="0" bIns="0" rtlCol="0" anchor="t">
            <a:spAutoFit/>
          </a:bodyPr>
          <a:lstStyle/>
          <a:p>
            <a:pPr marL="777240" lvl="1" indent="-388620">
              <a:lnSpc>
                <a:spcPts val="5040"/>
              </a:lnSpc>
              <a:buFont typeface="Arial"/>
              <a:buChar char="•"/>
            </a:pPr>
            <a:r>
              <a:rPr lang="en-US" sz="3600">
                <a:solidFill>
                  <a:srgbClr val="FFFFFF"/>
                </a:solidFill>
                <a:latin typeface="Montserrat"/>
              </a:rPr>
              <a:t>Who is FIFA?</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is the FIFA World Cup?</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do you think the FIFA World Cup is such a big event?</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do countries want to host the event?  What is economic impact?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8044289"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MARKET RESEARCH</a:t>
            </a:r>
          </a:p>
        </p:txBody>
      </p:sp>
      <p:sp>
        <p:nvSpPr>
          <p:cNvPr id="5" name="TextBox 5"/>
          <p:cNvSpPr txBox="1"/>
          <p:nvPr/>
        </p:nvSpPr>
        <p:spPr>
          <a:xfrm>
            <a:off x="1028700" y="2446476"/>
            <a:ext cx="13683104" cy="5718810"/>
          </a:xfrm>
          <a:prstGeom prst="rect">
            <a:avLst/>
          </a:prstGeom>
        </p:spPr>
        <p:txBody>
          <a:bodyPr lIns="0" tIns="0" rIns="0" bIns="0" rtlCol="0" anchor="t">
            <a:spAutoFit/>
          </a:bodyPr>
          <a:lstStyle/>
          <a:p>
            <a:pPr>
              <a:lnSpc>
                <a:spcPts val="5040"/>
              </a:lnSpc>
            </a:pPr>
            <a:r>
              <a:rPr lang="en-US" sz="3600">
                <a:solidFill>
                  <a:srgbClr val="FFFFFF"/>
                </a:solidFill>
                <a:latin typeface="Montserrat Bold"/>
              </a:rPr>
              <a:t>Market research </a:t>
            </a:r>
            <a:r>
              <a:rPr lang="en-US" sz="3600">
                <a:solidFill>
                  <a:srgbClr val="FFFFFF"/>
                </a:solidFill>
                <a:latin typeface="Montserrat"/>
              </a:rPr>
              <a:t>is the process of collecting, recording, analyzing, and presenting data related to marketing goods and services. </a:t>
            </a:r>
          </a:p>
          <a:p>
            <a:pPr>
              <a:lnSpc>
                <a:spcPts val="5040"/>
              </a:lnSpc>
            </a:pPr>
            <a:endParaRPr lang="en-US" sz="3600">
              <a:solidFill>
                <a:srgbClr val="FFFFFF"/>
              </a:solidFill>
              <a:latin typeface="Montserrat"/>
            </a:endParaRPr>
          </a:p>
          <a:p>
            <a:pPr>
              <a:lnSpc>
                <a:spcPts val="5040"/>
              </a:lnSpc>
            </a:pPr>
            <a:r>
              <a:rPr lang="en-US" sz="3600">
                <a:solidFill>
                  <a:srgbClr val="FFFFFF"/>
                </a:solidFill>
                <a:latin typeface="Montserrat"/>
              </a:rPr>
              <a:t>The data uncovered through research provides an opportunity for sports business professionals to get to know their customers by offering insights into consumer preferences and behavior.  Using that data, they can build marketing campaigns accordingly.   </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DISCUSSION</a:t>
            </a:r>
          </a:p>
        </p:txBody>
      </p:sp>
      <p:sp>
        <p:nvSpPr>
          <p:cNvPr id="5" name="TextBox 5"/>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6" name="Freeform 6"/>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TextBox 8"/>
          <p:cNvSpPr txBox="1"/>
          <p:nvPr/>
        </p:nvSpPr>
        <p:spPr>
          <a:xfrm>
            <a:off x="1028700" y="2446476"/>
            <a:ext cx="13683104" cy="5080635"/>
          </a:xfrm>
          <a:prstGeom prst="rect">
            <a:avLst/>
          </a:prstGeom>
        </p:spPr>
        <p:txBody>
          <a:bodyPr lIns="0" tIns="0" rIns="0" bIns="0" rtlCol="0" anchor="t">
            <a:spAutoFit/>
          </a:bodyPr>
          <a:lstStyle/>
          <a:p>
            <a:pPr marL="777240" lvl="1" indent="-388620">
              <a:lnSpc>
                <a:spcPts val="5040"/>
              </a:lnSpc>
              <a:buFont typeface="Arial"/>
              <a:buChar char="•"/>
            </a:pPr>
            <a:r>
              <a:rPr lang="en-US" sz="3600">
                <a:solidFill>
                  <a:srgbClr val="FFFFFF"/>
                </a:solidFill>
                <a:latin typeface="Montserrat"/>
              </a:rPr>
              <a:t>What is revenue?</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is a revenue stream?</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is revenue important to the World Cup?</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are examples of revenue streams for the FIFA World Cup?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DISCUSSION</a:t>
            </a:r>
          </a:p>
        </p:txBody>
      </p:sp>
      <p:sp>
        <p:nvSpPr>
          <p:cNvPr id="5" name="TextBox 5"/>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6" name="Freeform 6"/>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TextBox 8"/>
          <p:cNvSpPr txBox="1"/>
          <p:nvPr/>
        </p:nvSpPr>
        <p:spPr>
          <a:xfrm>
            <a:off x="1028700" y="2446476"/>
            <a:ext cx="13683104" cy="5718810"/>
          </a:xfrm>
          <a:prstGeom prst="rect">
            <a:avLst/>
          </a:prstGeom>
        </p:spPr>
        <p:txBody>
          <a:bodyPr lIns="0" tIns="0" rIns="0" bIns="0" rtlCol="0" anchor="t">
            <a:spAutoFit/>
          </a:bodyPr>
          <a:lstStyle/>
          <a:p>
            <a:pPr marL="777240" lvl="1" indent="-388620">
              <a:lnSpc>
                <a:spcPts val="5040"/>
              </a:lnSpc>
              <a:buFont typeface="Arial"/>
              <a:buChar char="•"/>
            </a:pPr>
            <a:r>
              <a:rPr lang="en-US" sz="3600">
                <a:solidFill>
                  <a:srgbClr val="FFFFFF"/>
                </a:solidFill>
                <a:latin typeface="Montserrat"/>
              </a:rPr>
              <a:t>How can social media be used for marketing purposes?</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How might the event as a whole benefit from social media marketing?</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is sponsorship?</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would a business or brand be interested in sponsoring the World Cup?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DISCUSSION</a:t>
            </a:r>
          </a:p>
        </p:txBody>
      </p:sp>
      <p:sp>
        <p:nvSpPr>
          <p:cNvPr id="5" name="TextBox 5"/>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6" name="Freeform 6"/>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TextBox 8"/>
          <p:cNvSpPr txBox="1"/>
          <p:nvPr/>
        </p:nvSpPr>
        <p:spPr>
          <a:xfrm>
            <a:off x="1028700" y="2446476"/>
            <a:ext cx="13683104" cy="5718810"/>
          </a:xfrm>
          <a:prstGeom prst="rect">
            <a:avLst/>
          </a:prstGeom>
        </p:spPr>
        <p:txBody>
          <a:bodyPr lIns="0" tIns="0" rIns="0" bIns="0" rtlCol="0" anchor="t">
            <a:spAutoFit/>
          </a:bodyPr>
          <a:lstStyle/>
          <a:p>
            <a:pPr marL="777240" lvl="1" indent="-388620">
              <a:lnSpc>
                <a:spcPts val="5040"/>
              </a:lnSpc>
              <a:buFont typeface="Arial"/>
              <a:buChar char="•"/>
            </a:pPr>
            <a:r>
              <a:rPr lang="en-US" sz="3600">
                <a:solidFill>
                  <a:srgbClr val="FFFFFF"/>
                </a:solidFill>
                <a:latin typeface="Montserrat"/>
              </a:rPr>
              <a:t>Have you watched any World Cup matches?</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Did you recognize any businesses or brands who are sponsoring the tournament?</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are broadcast rights?</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would Fox want to invest in the broadcast rights to this event?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DISCUSSION</a:t>
            </a:r>
          </a:p>
        </p:txBody>
      </p:sp>
      <p:sp>
        <p:nvSpPr>
          <p:cNvPr id="5" name="TextBox 5"/>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6" name="Freeform 6"/>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7" name="Freeform 7"/>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8" name="TextBox 8"/>
          <p:cNvSpPr txBox="1"/>
          <p:nvPr/>
        </p:nvSpPr>
        <p:spPr>
          <a:xfrm>
            <a:off x="1028700" y="2446476"/>
            <a:ext cx="13683104" cy="5718810"/>
          </a:xfrm>
          <a:prstGeom prst="rect">
            <a:avLst/>
          </a:prstGeom>
        </p:spPr>
        <p:txBody>
          <a:bodyPr lIns="0" tIns="0" rIns="0" bIns="0" rtlCol="0" anchor="t">
            <a:spAutoFit/>
          </a:bodyPr>
          <a:lstStyle/>
          <a:p>
            <a:pPr marL="777240" lvl="1" indent="-388620">
              <a:lnSpc>
                <a:spcPts val="5040"/>
              </a:lnSpc>
              <a:buFont typeface="Arial"/>
              <a:buChar char="•"/>
            </a:pPr>
            <a:r>
              <a:rPr lang="en-US" sz="3600">
                <a:solidFill>
                  <a:srgbClr val="FFFFFF"/>
                </a:solidFill>
                <a:latin typeface="Montserrat"/>
              </a:rPr>
              <a:t>What is advertising?</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Is advertising the same thing as sponsorship?</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Why would a business or brand advertise during the World Cup?</a:t>
            </a:r>
          </a:p>
          <a:p>
            <a:pPr>
              <a:lnSpc>
                <a:spcPts val="5040"/>
              </a:lnSpc>
            </a:pPr>
            <a:endParaRPr lang="en-US" sz="3600">
              <a:solidFill>
                <a:srgbClr val="FFFFFF"/>
              </a:solidFill>
              <a:latin typeface="Montserrat"/>
            </a:endParaRPr>
          </a:p>
          <a:p>
            <a:pPr marL="777240" lvl="1" indent="-388620">
              <a:lnSpc>
                <a:spcPts val="5040"/>
              </a:lnSpc>
              <a:buFont typeface="Arial"/>
              <a:buChar char="•"/>
            </a:pPr>
            <a:r>
              <a:rPr lang="en-US" sz="3600">
                <a:solidFill>
                  <a:srgbClr val="FFFFFF"/>
                </a:solidFill>
                <a:latin typeface="Montserrat"/>
              </a:rPr>
              <a:t>What is market research?  What is one example of market research from this presentation?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1028700" y="9373160"/>
            <a:ext cx="1799678" cy="440921"/>
          </a:xfrm>
          <a:custGeom>
            <a:avLst/>
            <a:gdLst/>
            <a:ahLst/>
            <a:cxnLst/>
            <a:rect l="l" t="t" r="r" b="b"/>
            <a:pathLst>
              <a:path w="1799678" h="440921">
                <a:moveTo>
                  <a:pt x="0" y="0"/>
                </a:moveTo>
                <a:lnTo>
                  <a:pt x="1799678" y="0"/>
                </a:lnTo>
                <a:lnTo>
                  <a:pt x="1799678" y="440921"/>
                </a:lnTo>
                <a:lnTo>
                  <a:pt x="0" y="44092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57112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28700" y="246516"/>
            <a:ext cx="7075700"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SOURCES</a:t>
            </a:r>
          </a:p>
        </p:txBody>
      </p:sp>
      <p:sp>
        <p:nvSpPr>
          <p:cNvPr id="5" name="TextBox 5"/>
          <p:cNvSpPr txBox="1"/>
          <p:nvPr/>
        </p:nvSpPr>
        <p:spPr>
          <a:xfrm>
            <a:off x="1028700" y="1688186"/>
            <a:ext cx="14462836" cy="7403391"/>
          </a:xfrm>
          <a:prstGeom prst="rect">
            <a:avLst/>
          </a:prstGeom>
        </p:spPr>
        <p:txBody>
          <a:bodyPr lIns="0" tIns="0" rIns="0" bIns="0" rtlCol="0" anchor="t">
            <a:spAutoFit/>
          </a:bodyPr>
          <a:lstStyle/>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www.nielsen.com</a:t>
            </a:r>
            <a:r>
              <a:rPr lang="en-US" sz="1770" u="sng" dirty="0">
                <a:solidFill>
                  <a:srgbClr val="FFFFFF"/>
                </a:solidFill>
                <a:latin typeface="Montserrat"/>
              </a:rPr>
              <a:t>/wp-content/uploads/sites/2/2022/07/Nielsen-World-Football-Report-2022.pdf</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worldsoccertalk.com</a:t>
            </a:r>
            <a:r>
              <a:rPr lang="en-US" sz="1770" u="sng" dirty="0">
                <a:solidFill>
                  <a:srgbClr val="FFFFFF"/>
                </a:solidFill>
                <a:latin typeface="Montserrat"/>
              </a:rPr>
              <a:t>/news/womens-world-cup-prize-money-up-in-2023-still-fraction-of-men-20230316-WST-423513.html</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www.usatoday.com</a:t>
            </a:r>
            <a:r>
              <a:rPr lang="en-US" sz="1770" u="sng" dirty="0">
                <a:solidFill>
                  <a:srgbClr val="FFFFFF"/>
                </a:solidFill>
                <a:latin typeface="Montserrat"/>
              </a:rPr>
              <a:t>/story/sports/soccer/</a:t>
            </a:r>
            <a:r>
              <a:rPr lang="en-US" sz="1770" u="sng" dirty="0" err="1">
                <a:solidFill>
                  <a:srgbClr val="FFFFFF"/>
                </a:solidFill>
                <a:latin typeface="Montserrat"/>
              </a:rPr>
              <a:t>worldcup</a:t>
            </a:r>
            <a:r>
              <a:rPr lang="en-US" sz="1770" u="sng" dirty="0">
                <a:solidFill>
                  <a:srgbClr val="FFFFFF"/>
                </a:solidFill>
                <a:latin typeface="Montserrat"/>
              </a:rPr>
              <a:t>/2023/07/18/fifa-womens-world-cup-2023-break-even-after-increased-money-investment-gianni-infantino/70428672007/</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www.stuff.co.nz</a:t>
            </a:r>
            <a:r>
              <a:rPr lang="en-US" sz="1770" u="sng" dirty="0">
                <a:solidFill>
                  <a:srgbClr val="FFFFFF"/>
                </a:solidFill>
                <a:latin typeface="Montserrat"/>
              </a:rPr>
              <a:t>/sport/football/world-cup/131989535/inside-the-</a:t>
            </a:r>
            <a:r>
              <a:rPr lang="en-US" sz="1770" u="sng" dirty="0" err="1">
                <a:solidFill>
                  <a:srgbClr val="FFFFFF"/>
                </a:solidFill>
                <a:latin typeface="Montserrat"/>
              </a:rPr>
              <a:t>fifa</a:t>
            </a:r>
            <a:r>
              <a:rPr lang="en-US" sz="1770" u="sng" dirty="0">
                <a:solidFill>
                  <a:srgbClr val="FFFFFF"/>
                </a:solidFill>
                <a:latin typeface="Montserrat"/>
              </a:rPr>
              <a:t>-</a:t>
            </a:r>
            <a:r>
              <a:rPr lang="en-US" sz="1770" u="sng" dirty="0" err="1">
                <a:solidFill>
                  <a:srgbClr val="FFFFFF"/>
                </a:solidFill>
                <a:latin typeface="Montserrat"/>
              </a:rPr>
              <a:t>womens</a:t>
            </a:r>
            <a:r>
              <a:rPr lang="en-US" sz="1770" u="sng" dirty="0">
                <a:solidFill>
                  <a:srgbClr val="FFFFFF"/>
                </a:solidFill>
                <a:latin typeface="Montserrat"/>
              </a:rPr>
              <a:t>-world-cup-sponsorship-deals</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www.sportspromedia.com</a:t>
            </a:r>
            <a:r>
              <a:rPr lang="en-US" sz="1770" u="sng" dirty="0">
                <a:solidFill>
                  <a:srgbClr val="FFFFFF"/>
                </a:solidFill>
                <a:latin typeface="Montserrat"/>
              </a:rPr>
              <a:t>/news/usa-netherlands-fifa-womens-world-cup-2023-fox-telemundo-tv-ratings-figures/</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www.euromonitor.com</a:t>
            </a:r>
            <a:r>
              <a:rPr lang="en-US" sz="1770" u="sng" dirty="0">
                <a:solidFill>
                  <a:srgbClr val="FFFFFF"/>
                </a:solidFill>
                <a:latin typeface="Montserrat"/>
              </a:rPr>
              <a:t>/press/press-releases/july-20232/womens-world-cup-2023-viewership-to-cross-2-billion-double-from-2019-euromonitor-international</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www.stuff.co.nz</a:t>
            </a:r>
            <a:r>
              <a:rPr lang="en-US" sz="1770" u="sng" dirty="0">
                <a:solidFill>
                  <a:srgbClr val="FFFFFF"/>
                </a:solidFill>
                <a:latin typeface="Montserrat"/>
              </a:rPr>
              <a:t>/business/opinion-analysis/131979088/will-</a:t>
            </a:r>
            <a:r>
              <a:rPr lang="en-US" sz="1770" u="sng" dirty="0" err="1">
                <a:solidFill>
                  <a:srgbClr val="FFFFFF"/>
                </a:solidFill>
                <a:latin typeface="Montserrat"/>
              </a:rPr>
              <a:t>nz</a:t>
            </a:r>
            <a:r>
              <a:rPr lang="en-US" sz="1770" u="sng" dirty="0">
                <a:solidFill>
                  <a:srgbClr val="FFFFFF"/>
                </a:solidFill>
                <a:latin typeface="Montserrat"/>
              </a:rPr>
              <a:t>-</a:t>
            </a:r>
            <a:r>
              <a:rPr lang="en-US" sz="1770" u="sng" dirty="0" err="1">
                <a:solidFill>
                  <a:srgbClr val="FFFFFF"/>
                </a:solidFill>
                <a:latin typeface="Montserrat"/>
              </a:rPr>
              <a:t>inc</a:t>
            </a:r>
            <a:r>
              <a:rPr lang="en-US" sz="1770" u="sng" dirty="0">
                <a:solidFill>
                  <a:srgbClr val="FFFFFF"/>
                </a:solidFill>
                <a:latin typeface="Montserrat"/>
              </a:rPr>
              <a:t>-profit-from-cohosting-the-</a:t>
            </a:r>
            <a:r>
              <a:rPr lang="en-US" sz="1770" u="sng" dirty="0" err="1">
                <a:solidFill>
                  <a:srgbClr val="FFFFFF"/>
                </a:solidFill>
                <a:latin typeface="Montserrat"/>
              </a:rPr>
              <a:t>fifa</a:t>
            </a:r>
            <a:r>
              <a:rPr lang="en-US" sz="1770" u="sng" dirty="0">
                <a:solidFill>
                  <a:srgbClr val="FFFFFF"/>
                </a:solidFill>
                <a:latin typeface="Montserrat"/>
              </a:rPr>
              <a:t>-</a:t>
            </a:r>
            <a:r>
              <a:rPr lang="en-US" sz="1770" u="sng" dirty="0" err="1">
                <a:solidFill>
                  <a:srgbClr val="FFFFFF"/>
                </a:solidFill>
                <a:latin typeface="Montserrat"/>
              </a:rPr>
              <a:t>womens</a:t>
            </a:r>
            <a:r>
              <a:rPr lang="en-US" sz="1770" u="sng" dirty="0">
                <a:solidFill>
                  <a:srgbClr val="FFFFFF"/>
                </a:solidFill>
                <a:latin typeface="Montserrat"/>
              </a:rPr>
              <a:t>-world-cup</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skift.com</a:t>
            </a:r>
            <a:r>
              <a:rPr lang="en-US" sz="1770" u="sng" dirty="0">
                <a:solidFill>
                  <a:srgbClr val="FFFFFF"/>
                </a:solidFill>
                <a:latin typeface="Montserrat"/>
              </a:rPr>
              <a:t>/2023/07/26/womens-world-cup-ignites-aussie-tourism-surge-led-by-u-s-visitors/</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www.cnn.com</a:t>
            </a:r>
            <a:r>
              <a:rPr lang="en-US" sz="1770" u="sng" dirty="0">
                <a:solidFill>
                  <a:srgbClr val="FFFFFF"/>
                </a:solidFill>
                <a:latin typeface="Montserrat"/>
              </a:rPr>
              <a:t>/2023/06/28/sport/megan-rapinoe-2023-wwc-womens-sports-growth-spt-intl/</a:t>
            </a:r>
            <a:r>
              <a:rPr lang="en-US" sz="1770" u="sng" dirty="0" err="1">
                <a:solidFill>
                  <a:srgbClr val="FFFFFF"/>
                </a:solidFill>
                <a:latin typeface="Montserrat"/>
              </a:rPr>
              <a:t>index.html</a:t>
            </a:r>
            <a:endParaRPr lang="en-US" sz="1770" u="sng" dirty="0">
              <a:solidFill>
                <a:srgbClr val="FFFFFF"/>
              </a:solidFill>
              <a:latin typeface="Montserrat"/>
            </a:endParaRP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sportsest.com</a:t>
            </a:r>
            <a:r>
              <a:rPr lang="en-US" sz="1770" u="sng" dirty="0">
                <a:solidFill>
                  <a:srgbClr val="FFFFFF"/>
                </a:solidFill>
                <a:latin typeface="Montserrat"/>
              </a:rPr>
              <a:t>/</a:t>
            </a:r>
            <a:r>
              <a:rPr lang="en-US" sz="1770" u="sng" dirty="0" err="1">
                <a:solidFill>
                  <a:srgbClr val="FFFFFF"/>
                </a:solidFill>
                <a:latin typeface="Montserrat"/>
              </a:rPr>
              <a:t>fifa</a:t>
            </a:r>
            <a:r>
              <a:rPr lang="en-US" sz="1770" u="sng" dirty="0">
                <a:solidFill>
                  <a:srgbClr val="FFFFFF"/>
                </a:solidFill>
                <a:latin typeface="Montserrat"/>
              </a:rPr>
              <a:t>-</a:t>
            </a:r>
            <a:r>
              <a:rPr lang="en-US" sz="1770" u="sng" dirty="0" err="1">
                <a:solidFill>
                  <a:srgbClr val="FFFFFF"/>
                </a:solidFill>
                <a:latin typeface="Montserrat"/>
              </a:rPr>
              <a:t>womens</a:t>
            </a:r>
            <a:r>
              <a:rPr lang="en-US" sz="1770" u="sng" dirty="0">
                <a:solidFill>
                  <a:srgbClr val="FFFFFF"/>
                </a:solidFill>
                <a:latin typeface="Montserrat"/>
              </a:rPr>
              <a:t>-world-cup-sponsors/</a:t>
            </a:r>
          </a:p>
          <a:p>
            <a:pPr>
              <a:lnSpc>
                <a:spcPts val="2478"/>
              </a:lnSpc>
            </a:pPr>
            <a:endParaRPr lang="en-US" sz="1770" u="sng" dirty="0">
              <a:solidFill>
                <a:srgbClr val="FFFFFF"/>
              </a:solidFill>
              <a:latin typeface="Montserrat"/>
            </a:endParaRPr>
          </a:p>
          <a:p>
            <a:pPr>
              <a:lnSpc>
                <a:spcPts val="2478"/>
              </a:lnSpc>
            </a:pPr>
            <a:r>
              <a:rPr lang="en-US" sz="1770" u="sng" dirty="0">
                <a:solidFill>
                  <a:srgbClr val="FFFFFF"/>
                </a:solidFill>
                <a:latin typeface="Montserrat"/>
              </a:rPr>
              <a:t>https://</a:t>
            </a:r>
            <a:r>
              <a:rPr lang="en-US" sz="1770" u="sng" dirty="0" err="1">
                <a:solidFill>
                  <a:srgbClr val="FFFFFF"/>
                </a:solidFill>
                <a:latin typeface="Montserrat"/>
              </a:rPr>
              <a:t>www.sportsmediawatch.com</a:t>
            </a:r>
            <a:r>
              <a:rPr lang="en-US" sz="1770" u="sng" dirty="0">
                <a:solidFill>
                  <a:srgbClr val="FFFFFF"/>
                </a:solidFill>
                <a:latin typeface="Montserrat"/>
              </a:rPr>
              <a:t>/2023/08/</a:t>
            </a:r>
            <a:r>
              <a:rPr lang="en-US" sz="1770" u="sng" dirty="0" err="1">
                <a:solidFill>
                  <a:srgbClr val="FFFFFF"/>
                </a:solidFill>
                <a:latin typeface="Montserrat"/>
              </a:rPr>
              <a:t>uswnt</a:t>
            </a:r>
            <a:r>
              <a:rPr lang="en-US" sz="1770" u="sng" dirty="0">
                <a:solidFill>
                  <a:srgbClr val="FFFFFF"/>
                </a:solidFill>
                <a:latin typeface="Montserrat"/>
              </a:rPr>
              <a:t>-ratings-</a:t>
            </a:r>
            <a:r>
              <a:rPr lang="en-US" sz="1770" u="sng" dirty="0" err="1">
                <a:solidFill>
                  <a:srgbClr val="FFFFFF"/>
                </a:solidFill>
                <a:latin typeface="Montserrat"/>
              </a:rPr>
              <a:t>sweden</a:t>
            </a:r>
            <a:r>
              <a:rPr lang="en-US" sz="1770" u="sng" dirty="0">
                <a:solidFill>
                  <a:srgbClr val="FFFFFF"/>
                </a:solidFill>
                <a:latin typeface="Montserrat"/>
              </a:rPr>
              <a:t>-defeat-viewership-</a:t>
            </a:r>
            <a:r>
              <a:rPr lang="en-US" sz="1770" u="sng" dirty="0" err="1">
                <a:solidFill>
                  <a:srgbClr val="FFFFFF"/>
                </a:solidFill>
                <a:latin typeface="Montserrat"/>
              </a:rPr>
              <a:t>sunday</a:t>
            </a:r>
            <a:r>
              <a:rPr lang="en-US" sz="1770" u="sng" dirty="0">
                <a:solidFill>
                  <a:srgbClr val="FFFFFF"/>
                </a:solidFill>
                <a:latin typeface="Montserrat"/>
              </a:rPr>
              <a:t>-morning-fox/</a:t>
            </a:r>
          </a:p>
          <a:p>
            <a:pPr>
              <a:lnSpc>
                <a:spcPts val="2478"/>
              </a:lnSpc>
            </a:pPr>
            <a:endParaRPr lang="en-US" sz="1770" u="sng" dirty="0">
              <a:solidFill>
                <a:srgbClr val="FFFFFF"/>
              </a:solidFill>
              <a:latin typeface="Montserrat"/>
            </a:endParaRPr>
          </a:p>
        </p:txBody>
      </p:sp>
      <p:sp>
        <p:nvSpPr>
          <p:cNvPr id="6" name="TextBox 6"/>
          <p:cNvSpPr txBox="1"/>
          <p:nvPr/>
        </p:nvSpPr>
        <p:spPr>
          <a:xfrm>
            <a:off x="14680486" y="9244422"/>
            <a:ext cx="3123436" cy="726971"/>
          </a:xfrm>
          <a:prstGeom prst="rect">
            <a:avLst/>
          </a:prstGeom>
        </p:spPr>
        <p:txBody>
          <a:bodyPr lIns="0" tIns="0" rIns="0" bIns="0" rtlCol="0" anchor="t">
            <a:spAutoFit/>
          </a:bodyPr>
          <a:lstStyle/>
          <a:p>
            <a:pPr>
              <a:lnSpc>
                <a:spcPts val="1893"/>
              </a:lnSpc>
            </a:pPr>
            <a:r>
              <a:rPr lang="en-US" sz="1820">
                <a:solidFill>
                  <a:srgbClr val="040403"/>
                </a:solidFill>
                <a:latin typeface="Montserrat Medium"/>
              </a:rPr>
              <a:t>Sports Career Consulting</a:t>
            </a:r>
          </a:p>
          <a:p>
            <a:pPr>
              <a:lnSpc>
                <a:spcPts val="1893"/>
              </a:lnSpc>
            </a:pPr>
            <a:r>
              <a:rPr lang="en-US" sz="1820">
                <a:solidFill>
                  <a:srgbClr val="040403"/>
                </a:solidFill>
                <a:latin typeface="Montserrat Medium"/>
              </a:rPr>
              <a:t>The Business of Sports &amp; Entertainment </a:t>
            </a:r>
          </a:p>
        </p:txBody>
      </p:sp>
      <p:sp>
        <p:nvSpPr>
          <p:cNvPr id="7" name="Freeform 7"/>
          <p:cNvSpPr/>
          <p:nvPr/>
        </p:nvSpPr>
        <p:spPr>
          <a:xfrm>
            <a:off x="16098825" y="480126"/>
            <a:ext cx="1705097" cy="2794939"/>
          </a:xfrm>
          <a:custGeom>
            <a:avLst/>
            <a:gdLst/>
            <a:ahLst/>
            <a:cxnLst/>
            <a:rect l="l" t="t" r="r" b="b"/>
            <a:pathLst>
              <a:path w="1705097" h="2794939">
                <a:moveTo>
                  <a:pt x="0" y="0"/>
                </a:moveTo>
                <a:lnTo>
                  <a:pt x="1705097" y="0"/>
                </a:lnTo>
                <a:lnTo>
                  <a:pt x="1705097" y="2794939"/>
                </a:lnTo>
                <a:lnTo>
                  <a:pt x="0" y="2794939"/>
                </a:lnTo>
                <a:lnTo>
                  <a:pt x="0" y="0"/>
                </a:lnTo>
                <a:close/>
              </a:path>
            </a:pathLst>
          </a:custGeom>
          <a:blipFill>
            <a:blip r:embed="rId6"/>
            <a:stretch>
              <a:fillRect/>
            </a:stretch>
          </a:blipFill>
        </p:spPr>
      </p:sp>
      <p:sp>
        <p:nvSpPr>
          <p:cNvPr id="8" name="Freeform 8"/>
          <p:cNvSpPr/>
          <p:nvPr/>
        </p:nvSpPr>
        <p:spPr>
          <a:xfrm>
            <a:off x="13750113" y="9281529"/>
            <a:ext cx="654182" cy="689864"/>
          </a:xfrm>
          <a:custGeom>
            <a:avLst/>
            <a:gdLst/>
            <a:ahLst/>
            <a:cxnLst/>
            <a:rect l="l" t="t" r="r" b="b"/>
            <a:pathLst>
              <a:path w="654182" h="689864">
                <a:moveTo>
                  <a:pt x="0" y="0"/>
                </a:moveTo>
                <a:lnTo>
                  <a:pt x="654182" y="0"/>
                </a:lnTo>
                <a:lnTo>
                  <a:pt x="654182" y="689865"/>
                </a:lnTo>
                <a:lnTo>
                  <a:pt x="0" y="689865"/>
                </a:lnTo>
                <a:lnTo>
                  <a:pt x="0" y="0"/>
                </a:lnTo>
                <a:close/>
              </a:path>
            </a:pathLst>
          </a:custGeom>
          <a:blipFill>
            <a:blip r:embed="rId7"/>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8769825" cy="315277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MARKETING OF SPORTS &amp; MARKETING THROUGH SPORTS</a:t>
            </a:r>
          </a:p>
        </p:txBody>
      </p:sp>
      <p:sp>
        <p:nvSpPr>
          <p:cNvPr id="5" name="TextBox 5"/>
          <p:cNvSpPr txBox="1"/>
          <p:nvPr/>
        </p:nvSpPr>
        <p:spPr>
          <a:xfrm>
            <a:off x="1028700" y="3120187"/>
            <a:ext cx="13940711" cy="6356985"/>
          </a:xfrm>
          <a:prstGeom prst="rect">
            <a:avLst/>
          </a:prstGeom>
        </p:spPr>
        <p:txBody>
          <a:bodyPr lIns="0" tIns="0" rIns="0" bIns="0" rtlCol="0" anchor="t">
            <a:spAutoFit/>
          </a:bodyPr>
          <a:lstStyle/>
          <a:p>
            <a:pPr>
              <a:lnSpc>
                <a:spcPts val="5040"/>
              </a:lnSpc>
            </a:pPr>
            <a:endParaRPr dirty="0"/>
          </a:p>
          <a:p>
            <a:pPr>
              <a:lnSpc>
                <a:spcPts val="5040"/>
              </a:lnSpc>
            </a:pPr>
            <a:endParaRPr dirty="0"/>
          </a:p>
          <a:p>
            <a:pPr>
              <a:lnSpc>
                <a:spcPts val="5040"/>
              </a:lnSpc>
            </a:pPr>
            <a:r>
              <a:rPr lang="en-US" sz="3600" dirty="0">
                <a:solidFill>
                  <a:srgbClr val="FFFFFF"/>
                </a:solidFill>
                <a:latin typeface="Montserrat"/>
              </a:rPr>
              <a:t>There is a difference between the marketing of sports and marketing through sports.  FIFA and tourism officials in host countries New Zealand and Australia have aggressively marketed the World Cup to help boost attendance, tourism, television viewership, and more.  Brands, as advertisers and sponsors, are marketing through the event.  See if you can identify examples of each in this presentation.</a:t>
            </a:r>
          </a:p>
          <a:p>
            <a:pPr>
              <a:lnSpc>
                <a:spcPts val="5040"/>
              </a:lnSpc>
            </a:pPr>
            <a:endParaRPr lang="en-US" sz="3600" dirty="0">
              <a:solidFill>
                <a:srgbClr val="FFFFFF"/>
              </a:solidFill>
              <a:latin typeface="Montserrat"/>
            </a:endParaRP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79F50"/>
        </a:solidFill>
        <a:effectLst/>
      </p:bgPr>
    </p:bg>
    <p:spTree>
      <p:nvGrpSpPr>
        <p:cNvPr id="1" name=""/>
        <p:cNvGrpSpPr/>
        <p:nvPr/>
      </p:nvGrpSpPr>
      <p:grpSpPr>
        <a:xfrm>
          <a:off x="0" y="0"/>
          <a:ext cx="0" cy="0"/>
          <a:chOff x="0" y="0"/>
          <a:chExt cx="0" cy="0"/>
        </a:xfrm>
      </p:grpSpPr>
      <p:sp>
        <p:nvSpPr>
          <p:cNvPr id="2" name="Freeform 2"/>
          <p:cNvSpPr/>
          <p:nvPr/>
        </p:nvSpPr>
        <p:spPr>
          <a:xfrm>
            <a:off x="467610" y="9211750"/>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1028785" y="1094052"/>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1099711" y="813253"/>
            <a:ext cx="8044289" cy="1076325"/>
          </a:xfrm>
          <a:prstGeom prst="rect">
            <a:avLst/>
          </a:prstGeom>
        </p:spPr>
        <p:txBody>
          <a:bodyPr lIns="0" tIns="0" rIns="0" bIns="0" rtlCol="0" anchor="t">
            <a:spAutoFit/>
          </a:bodyPr>
          <a:lstStyle/>
          <a:p>
            <a:pPr>
              <a:lnSpc>
                <a:spcPts val="8249"/>
              </a:lnSpc>
            </a:pPr>
            <a:r>
              <a:rPr lang="en-US" sz="7499">
                <a:solidFill>
                  <a:srgbClr val="CF152B"/>
                </a:solidFill>
                <a:latin typeface="Barlow SemiCondensed Bold"/>
              </a:rPr>
              <a:t>MARKET RESEARCH</a:t>
            </a:r>
          </a:p>
        </p:txBody>
      </p:sp>
      <p:sp>
        <p:nvSpPr>
          <p:cNvPr id="5" name="TextBox 5"/>
          <p:cNvSpPr txBox="1"/>
          <p:nvPr/>
        </p:nvSpPr>
        <p:spPr>
          <a:xfrm>
            <a:off x="1028700" y="2446476"/>
            <a:ext cx="13683104" cy="5718810"/>
          </a:xfrm>
          <a:prstGeom prst="rect">
            <a:avLst/>
          </a:prstGeom>
        </p:spPr>
        <p:txBody>
          <a:bodyPr lIns="0" tIns="0" rIns="0" bIns="0" rtlCol="0" anchor="t">
            <a:spAutoFit/>
          </a:bodyPr>
          <a:lstStyle/>
          <a:p>
            <a:pPr>
              <a:lnSpc>
                <a:spcPts val="5040"/>
              </a:lnSpc>
            </a:pPr>
            <a:r>
              <a:rPr lang="en-US" sz="3600">
                <a:solidFill>
                  <a:srgbClr val="FFFFFF"/>
                </a:solidFill>
                <a:latin typeface="Montserrat"/>
              </a:rPr>
              <a:t>Brands hope to reach soccer fans around the world during the World Cup through advertising, sponsorship, and endorsement deals with individual athletes.</a:t>
            </a:r>
          </a:p>
          <a:p>
            <a:pPr>
              <a:lnSpc>
                <a:spcPts val="5040"/>
              </a:lnSpc>
            </a:pPr>
            <a:endParaRPr lang="en-US" sz="3600">
              <a:solidFill>
                <a:srgbClr val="FFFFFF"/>
              </a:solidFill>
              <a:latin typeface="Montserrat"/>
            </a:endParaRPr>
          </a:p>
          <a:p>
            <a:pPr>
              <a:lnSpc>
                <a:spcPts val="5040"/>
              </a:lnSpc>
            </a:pPr>
            <a:r>
              <a:rPr lang="en-US" sz="3600">
                <a:solidFill>
                  <a:srgbClr val="FFFFFF"/>
                </a:solidFill>
                <a:latin typeface="Montserrat"/>
              </a:rPr>
              <a:t>In the next few slides, we will examine data from Nielsen, a market research company.  How might the information help marketers from both FIFA (and event organizers/promoters) and those brands who have invested in ways to align with the World Cup?</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Freeform 7"/>
          <p:cNvSpPr/>
          <p:nvPr/>
        </p:nvSpPr>
        <p:spPr>
          <a:xfrm>
            <a:off x="15124053" y="480126"/>
            <a:ext cx="2679870" cy="4392753"/>
          </a:xfrm>
          <a:custGeom>
            <a:avLst/>
            <a:gdLst/>
            <a:ahLst/>
            <a:cxnLst/>
            <a:rect l="l" t="t" r="r" b="b"/>
            <a:pathLst>
              <a:path w="2679870" h="4392753">
                <a:moveTo>
                  <a:pt x="0" y="0"/>
                </a:moveTo>
                <a:lnTo>
                  <a:pt x="2679869" y="0"/>
                </a:lnTo>
                <a:lnTo>
                  <a:pt x="2679869" y="4392753"/>
                </a:lnTo>
                <a:lnTo>
                  <a:pt x="0" y="4392753"/>
                </a:lnTo>
                <a:lnTo>
                  <a:pt x="0" y="0"/>
                </a:lnTo>
                <a:close/>
              </a:path>
            </a:pathLst>
          </a:custGeom>
          <a:blipFill>
            <a:blip r:embed="rId6"/>
            <a:stretch>
              <a:fillRect/>
            </a:stretch>
          </a:blipFill>
        </p:spPr>
      </p:sp>
      <p:sp>
        <p:nvSpPr>
          <p:cNvPr id="8" name="Freeform 8"/>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40%</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2941320"/>
          </a:xfrm>
          <a:prstGeom prst="rect">
            <a:avLst/>
          </a:prstGeom>
        </p:spPr>
        <p:txBody>
          <a:bodyPr lIns="0" tIns="0" rIns="0" bIns="0" rtlCol="0" anchor="t">
            <a:spAutoFit/>
          </a:bodyPr>
          <a:lstStyle/>
          <a:p>
            <a:pPr>
              <a:lnSpc>
                <a:spcPts val="5880"/>
              </a:lnSpc>
            </a:pPr>
            <a:r>
              <a:rPr lang="en-US" sz="4200">
                <a:solidFill>
                  <a:srgbClr val="040403"/>
                </a:solidFill>
                <a:latin typeface="Montserrat"/>
              </a:rPr>
              <a:t>According to Neilsen research, </a:t>
            </a:r>
            <a:r>
              <a:rPr lang="en-US" sz="4200" u="sng">
                <a:solidFill>
                  <a:srgbClr val="040403"/>
                </a:solidFill>
                <a:latin typeface="Montserrat Medium"/>
              </a:rPr>
              <a:t>soccer is the most popular sport in the world</a:t>
            </a:r>
            <a:r>
              <a:rPr lang="en-US" sz="4200">
                <a:solidFill>
                  <a:srgbClr val="040403"/>
                </a:solidFill>
                <a:latin typeface="Montserrat"/>
              </a:rPr>
              <a:t>, with 40% of the world's population considered as fans.</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65%</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3684270"/>
          </a:xfrm>
          <a:prstGeom prst="rect">
            <a:avLst/>
          </a:prstGeom>
        </p:spPr>
        <p:txBody>
          <a:bodyPr lIns="0" tIns="0" rIns="0" bIns="0" rtlCol="0" anchor="t">
            <a:spAutoFit/>
          </a:bodyPr>
          <a:lstStyle/>
          <a:p>
            <a:pPr>
              <a:lnSpc>
                <a:spcPts val="5880"/>
              </a:lnSpc>
            </a:pPr>
            <a:r>
              <a:rPr lang="en-US" sz="4200">
                <a:solidFill>
                  <a:srgbClr val="040403"/>
                </a:solidFill>
                <a:latin typeface="Montserrat"/>
              </a:rPr>
              <a:t>In Brazil, soccer is the favorite sport among 65% of the country's population. Compare that to the United States, where American football is the favorite sport among 51% of the population. </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AA5FD"/>
        </a:solidFill>
        <a:effectLst/>
      </p:bgPr>
    </p:bg>
    <p:spTree>
      <p:nvGrpSpPr>
        <p:cNvPr id="1" name=""/>
        <p:cNvGrpSpPr/>
        <p:nvPr/>
      </p:nvGrpSpPr>
      <p:grpSpPr>
        <a:xfrm>
          <a:off x="0" y="0"/>
          <a:ext cx="0" cy="0"/>
          <a:chOff x="0" y="0"/>
          <a:chExt cx="0" cy="0"/>
        </a:xfrm>
      </p:grpSpPr>
      <p:sp>
        <p:nvSpPr>
          <p:cNvPr id="2" name="AutoShape 2"/>
          <p:cNvSpPr/>
          <p:nvPr/>
        </p:nvSpPr>
        <p:spPr>
          <a:xfrm>
            <a:off x="1954940" y="699015"/>
            <a:ext cx="1158746" cy="0"/>
          </a:xfrm>
          <a:prstGeom prst="line">
            <a:avLst/>
          </a:prstGeom>
          <a:ln w="47625" cap="flat">
            <a:solidFill>
              <a:srgbClr val="FFFFFF"/>
            </a:solidFill>
            <a:prstDash val="solid"/>
            <a:headEnd type="none" w="sm" len="sm"/>
            <a:tailEnd type="none" w="sm" len="sm"/>
          </a:ln>
        </p:spPr>
      </p:sp>
      <p:sp>
        <p:nvSpPr>
          <p:cNvPr id="3" name="Freeform 3"/>
          <p:cNvSpPr/>
          <p:nvPr/>
        </p:nvSpPr>
        <p:spPr>
          <a:xfrm>
            <a:off x="522535" y="9266534"/>
            <a:ext cx="2591151" cy="634832"/>
          </a:xfrm>
          <a:custGeom>
            <a:avLst/>
            <a:gdLst/>
            <a:ahLst/>
            <a:cxnLst/>
            <a:rect l="l" t="t" r="r" b="b"/>
            <a:pathLst>
              <a:path w="2591151" h="634832">
                <a:moveTo>
                  <a:pt x="0" y="0"/>
                </a:moveTo>
                <a:lnTo>
                  <a:pt x="2591151" y="0"/>
                </a:lnTo>
                <a:lnTo>
                  <a:pt x="2591151" y="634832"/>
                </a:lnTo>
                <a:lnTo>
                  <a:pt x="0" y="6348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10875532" y="532901"/>
            <a:ext cx="1480401" cy="457578"/>
          </a:xfrm>
          <a:custGeom>
            <a:avLst/>
            <a:gdLst/>
            <a:ahLst/>
            <a:cxnLst/>
            <a:rect l="l" t="t" r="r" b="b"/>
            <a:pathLst>
              <a:path w="1480401" h="457578">
                <a:moveTo>
                  <a:pt x="0" y="0"/>
                </a:moveTo>
                <a:lnTo>
                  <a:pt x="1480400" y="0"/>
                </a:lnTo>
                <a:lnTo>
                  <a:pt x="1480400" y="457578"/>
                </a:lnTo>
                <a:lnTo>
                  <a:pt x="0" y="457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TextBox 5"/>
          <p:cNvSpPr txBox="1"/>
          <p:nvPr/>
        </p:nvSpPr>
        <p:spPr>
          <a:xfrm>
            <a:off x="1954940" y="856940"/>
            <a:ext cx="7075700" cy="1733550"/>
          </a:xfrm>
          <a:prstGeom prst="rect">
            <a:avLst/>
          </a:prstGeom>
        </p:spPr>
        <p:txBody>
          <a:bodyPr lIns="0" tIns="0" rIns="0" bIns="0" rtlCol="0" anchor="t">
            <a:spAutoFit/>
          </a:bodyPr>
          <a:lstStyle/>
          <a:p>
            <a:pPr>
              <a:lnSpc>
                <a:spcPts val="13200"/>
              </a:lnSpc>
            </a:pPr>
            <a:r>
              <a:rPr lang="en-US" sz="12000">
                <a:solidFill>
                  <a:srgbClr val="040403"/>
                </a:solidFill>
                <a:latin typeface="Barlow SemiCondensed Bold"/>
              </a:rPr>
              <a:t>72%</a:t>
            </a:r>
          </a:p>
        </p:txBody>
      </p:sp>
      <p:sp>
        <p:nvSpPr>
          <p:cNvPr id="6" name="TextBox 6"/>
          <p:cNvSpPr txBox="1"/>
          <p:nvPr/>
        </p:nvSpPr>
        <p:spPr>
          <a:xfrm>
            <a:off x="14201764" y="9138146"/>
            <a:ext cx="3602158" cy="833247"/>
          </a:xfrm>
          <a:prstGeom prst="rect">
            <a:avLst/>
          </a:prstGeom>
        </p:spPr>
        <p:txBody>
          <a:bodyPr lIns="0" tIns="0" rIns="0" bIns="0" rtlCol="0" anchor="t">
            <a:spAutoFit/>
          </a:bodyPr>
          <a:lstStyle/>
          <a:p>
            <a:pPr>
              <a:lnSpc>
                <a:spcPts val="2184"/>
              </a:lnSpc>
            </a:pPr>
            <a:r>
              <a:rPr lang="en-US" sz="2100">
                <a:solidFill>
                  <a:srgbClr val="040403"/>
                </a:solidFill>
                <a:latin typeface="Montserrat Medium"/>
              </a:rPr>
              <a:t>Sports Career Consulting</a:t>
            </a:r>
          </a:p>
          <a:p>
            <a:pPr>
              <a:lnSpc>
                <a:spcPts val="2184"/>
              </a:lnSpc>
            </a:pPr>
            <a:r>
              <a:rPr lang="en-US" sz="2100">
                <a:solidFill>
                  <a:srgbClr val="040403"/>
                </a:solidFill>
                <a:latin typeface="Montserrat Medium"/>
              </a:rPr>
              <a:t>The Business of Sports &amp; Entertainment </a:t>
            </a:r>
          </a:p>
        </p:txBody>
      </p:sp>
      <p:sp>
        <p:nvSpPr>
          <p:cNvPr id="7" name="TextBox 7"/>
          <p:cNvSpPr txBox="1"/>
          <p:nvPr/>
        </p:nvSpPr>
        <p:spPr>
          <a:xfrm>
            <a:off x="1954940" y="3120330"/>
            <a:ext cx="10952234" cy="4427220"/>
          </a:xfrm>
          <a:prstGeom prst="rect">
            <a:avLst/>
          </a:prstGeom>
        </p:spPr>
        <p:txBody>
          <a:bodyPr lIns="0" tIns="0" rIns="0" bIns="0" rtlCol="0" anchor="t">
            <a:spAutoFit/>
          </a:bodyPr>
          <a:lstStyle/>
          <a:p>
            <a:pPr>
              <a:lnSpc>
                <a:spcPts val="5880"/>
              </a:lnSpc>
            </a:pPr>
            <a:r>
              <a:rPr lang="en-US" sz="4200">
                <a:solidFill>
                  <a:srgbClr val="040403"/>
                </a:solidFill>
                <a:latin typeface="Montserrat"/>
              </a:rPr>
              <a:t>Globally, 72% of fans tune in to watch soccer on social media. This helps to explain why TikTok signed a deal to become the official partner of the UEFA Women's EURO 2022 tournament leading up to the 2023 World Cup.</a:t>
            </a:r>
          </a:p>
        </p:txBody>
      </p:sp>
      <p:sp>
        <p:nvSpPr>
          <p:cNvPr id="8" name="Freeform 8"/>
          <p:cNvSpPr/>
          <p:nvPr/>
        </p:nvSpPr>
        <p:spPr>
          <a:xfrm>
            <a:off x="13954910" y="2013638"/>
            <a:ext cx="3507774" cy="5749826"/>
          </a:xfrm>
          <a:custGeom>
            <a:avLst/>
            <a:gdLst/>
            <a:ahLst/>
            <a:cxnLst/>
            <a:rect l="l" t="t" r="r" b="b"/>
            <a:pathLst>
              <a:path w="3507774" h="5749826">
                <a:moveTo>
                  <a:pt x="0" y="0"/>
                </a:moveTo>
                <a:lnTo>
                  <a:pt x="3507774" y="0"/>
                </a:lnTo>
                <a:lnTo>
                  <a:pt x="3507774" y="5749826"/>
                </a:lnTo>
                <a:lnTo>
                  <a:pt x="0" y="5749826"/>
                </a:lnTo>
                <a:lnTo>
                  <a:pt x="0" y="0"/>
                </a:lnTo>
                <a:close/>
              </a:path>
            </a:pathLst>
          </a:custGeom>
          <a:blipFill>
            <a:blip r:embed="rId6"/>
            <a:stretch>
              <a:fillRect/>
            </a:stretch>
          </a:blipFill>
        </p:spPr>
      </p:sp>
      <p:sp>
        <p:nvSpPr>
          <p:cNvPr id="9" name="Freeform 9"/>
          <p:cNvSpPr/>
          <p:nvPr/>
        </p:nvSpPr>
        <p:spPr>
          <a:xfrm>
            <a:off x="13037163" y="9100046"/>
            <a:ext cx="917748" cy="967807"/>
          </a:xfrm>
          <a:custGeom>
            <a:avLst/>
            <a:gdLst/>
            <a:ahLst/>
            <a:cxnLst/>
            <a:rect l="l" t="t" r="r" b="b"/>
            <a:pathLst>
              <a:path w="917748" h="967807">
                <a:moveTo>
                  <a:pt x="0" y="0"/>
                </a:moveTo>
                <a:lnTo>
                  <a:pt x="917747" y="0"/>
                </a:lnTo>
                <a:lnTo>
                  <a:pt x="917747" y="967807"/>
                </a:lnTo>
                <a:lnTo>
                  <a:pt x="0" y="967807"/>
                </a:lnTo>
                <a:lnTo>
                  <a:pt x="0" y="0"/>
                </a:lnTo>
                <a:close/>
              </a:path>
            </a:pathLst>
          </a:custGeom>
          <a:blipFill>
            <a:blip r:embed="rId7"/>
            <a:stretch>
              <a:fillRect/>
            </a:stretch>
          </a:blipFill>
        </p:spPr>
      </p:sp>
      <p:sp>
        <p:nvSpPr>
          <p:cNvPr id="10" name="Freeform 10"/>
          <p:cNvSpPr/>
          <p:nvPr/>
        </p:nvSpPr>
        <p:spPr>
          <a:xfrm>
            <a:off x="12755836"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1" name="Freeform 11"/>
          <p:cNvSpPr/>
          <p:nvPr/>
        </p:nvSpPr>
        <p:spPr>
          <a:xfrm>
            <a:off x="8995081" y="532901"/>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12" name="Freeform 12"/>
          <p:cNvSpPr/>
          <p:nvPr/>
        </p:nvSpPr>
        <p:spPr>
          <a:xfrm>
            <a:off x="14636287" y="571122"/>
            <a:ext cx="1480401" cy="457578"/>
          </a:xfrm>
          <a:custGeom>
            <a:avLst/>
            <a:gdLst/>
            <a:ahLst/>
            <a:cxnLst/>
            <a:rect l="l" t="t" r="r" b="b"/>
            <a:pathLst>
              <a:path w="1480401" h="457578">
                <a:moveTo>
                  <a:pt x="0" y="0"/>
                </a:moveTo>
                <a:lnTo>
                  <a:pt x="1480401" y="0"/>
                </a:lnTo>
                <a:lnTo>
                  <a:pt x="1480401" y="457578"/>
                </a:lnTo>
                <a:lnTo>
                  <a:pt x="0" y="45757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2446</Words>
  <Application>Microsoft Macintosh PowerPoint</Application>
  <PresentationFormat>Custom</PresentationFormat>
  <Paragraphs>250</Paragraphs>
  <Slides>44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Montserrat Medium</vt:lpstr>
      <vt:lpstr>Arial</vt:lpstr>
      <vt:lpstr>Barlow SemiCondensed Bold</vt:lpstr>
      <vt:lpstr>Montserrat Bold</vt:lpstr>
      <vt:lpstr>Montserrat</vt:lpstr>
      <vt:lpstr>Montserrat Italics</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 FIFA Women's World Cup BTN</dc:title>
  <cp:lastModifiedBy>Chris Lindauer</cp:lastModifiedBy>
  <cp:revision>4</cp:revision>
  <dcterms:created xsi:type="dcterms:W3CDTF">2006-08-16T00:00:00Z</dcterms:created>
  <dcterms:modified xsi:type="dcterms:W3CDTF">2023-08-09T23:20:57Z</dcterms:modified>
  <dc:identifier>DAFpN5Q9xGc</dc:identifier>
</cp:coreProperties>
</file>