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7"/>
    <p:sldId id="257" r:id="rId38"/>
    <p:sldId id="258" r:id="rId39"/>
    <p:sldId id="259" r:id="rId40"/>
    <p:sldId id="260" r:id="rId41"/>
    <p:sldId id="261" r:id="rId42"/>
    <p:sldId id="262" r:id="rId43"/>
    <p:sldId id="263" r:id="rId44"/>
    <p:sldId id="264" r:id="rId45"/>
    <p:sldId id="265" r:id="rId46"/>
    <p:sldId id="266" r:id="rId47"/>
    <p:sldId id="267" r:id="rId48"/>
    <p:sldId id="268" r:id="rId49"/>
    <p:sldId id="269" r:id="rId50"/>
    <p:sldId id="270" r:id="rId51"/>
    <p:sldId id="271" r:id="rId52"/>
    <p:sldId id="272" r:id="rId53"/>
    <p:sldId id="273" r:id="rId54"/>
    <p:sldId id="274" r:id="rId55"/>
    <p:sldId id="275" r:id="rId56"/>
    <p:sldId id="276" r:id="rId57"/>
    <p:sldId id="277" r:id="rId58"/>
    <p:sldId id="278" r:id="rId59"/>
    <p:sldId id="279" r:id="rId60"/>
    <p:sldId id="280" r:id="rId61"/>
    <p:sldId id="281" r:id="rId62"/>
    <p:sldId id="282" r:id="rId63"/>
    <p:sldId id="283" r:id="rId64"/>
    <p:sldId id="284" r:id="rId65"/>
    <p:sldId id="285" r:id="rId66"/>
    <p:sldId id="286" r:id="rId67"/>
    <p:sldId id="287" r:id="rId68"/>
    <p:sldId id="288" r:id="rId69"/>
    <p:sldId id="289" r:id="rId70"/>
    <p:sldId id="290" r:id="rId71"/>
    <p:sldId id="291" r:id="rId72"/>
    <p:sldId id="292" r:id="rId73"/>
    <p:sldId id="293" r:id="rId74"/>
    <p:sldId id="294" r:id="rId75"/>
    <p:sldId id="295" r:id="rId76"/>
    <p:sldId id="296" r:id="rId77"/>
    <p:sldId id="297" r:id="rId78"/>
    <p:sldId id="298" r:id="rId79"/>
    <p:sldId id="299" r:id="rId80"/>
    <p:sldId id="300" r:id="rId81"/>
    <p:sldId id="301" r:id="rId82"/>
    <p:sldId id="302" r:id="rId83"/>
    <p:sldId id="303" r:id="rId84"/>
    <p:sldId id="304" r:id="rId85"/>
    <p:sldId id="305" r:id="rId86"/>
    <p:sldId id="306" r:id="rId87"/>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Sensa Wild Fill" charset="1" panose="00000500000000000000"/>
      <p:regular r:id="rId10"/>
    </p:embeddedFont>
    <p:embeddedFont>
      <p:font typeface="Canva Sans" charset="1" panose="020B0503030501040103"/>
      <p:regular r:id="rId11"/>
    </p:embeddedFont>
    <p:embeddedFont>
      <p:font typeface="Canva Sans Bold" charset="1" panose="020B0803030501040103"/>
      <p:regular r:id="rId12"/>
    </p:embeddedFont>
    <p:embeddedFont>
      <p:font typeface="Canva Sans Italics" charset="1" panose="020B0503030501040103"/>
      <p:regular r:id="rId13"/>
    </p:embeddedFont>
    <p:embeddedFont>
      <p:font typeface="Canva Sans Bold Italics" charset="1" panose="020B0803030501040103"/>
      <p:regular r:id="rId14"/>
    </p:embeddedFont>
    <p:embeddedFont>
      <p:font typeface="Canva Sans Medium" charset="1" panose="020B0603030501040103"/>
      <p:regular r:id="rId15"/>
    </p:embeddedFont>
    <p:embeddedFont>
      <p:font typeface="Canva Sans Medium Italics" charset="1" panose="020B0603030501040103"/>
      <p:regular r:id="rId16"/>
    </p:embeddedFont>
    <p:embeddedFont>
      <p:font typeface="Aileron" charset="1" panose="00000500000000000000"/>
      <p:regular r:id="rId17"/>
    </p:embeddedFont>
    <p:embeddedFont>
      <p:font typeface="Aileron Bold" charset="1" panose="00000800000000000000"/>
      <p:regular r:id="rId18"/>
    </p:embeddedFont>
    <p:embeddedFont>
      <p:font typeface="Aileron Italics" charset="1" panose="00000500000000000000"/>
      <p:regular r:id="rId19"/>
    </p:embeddedFont>
    <p:embeddedFont>
      <p:font typeface="Aileron Bold Italics" charset="1" panose="00000800000000000000"/>
      <p:regular r:id="rId20"/>
    </p:embeddedFont>
    <p:embeddedFont>
      <p:font typeface="Aileron Thin" charset="1" panose="00000300000000000000"/>
      <p:regular r:id="rId21"/>
    </p:embeddedFont>
    <p:embeddedFont>
      <p:font typeface="Aileron Thin Italics" charset="1" panose="00000300000000000000"/>
      <p:regular r:id="rId22"/>
    </p:embeddedFont>
    <p:embeddedFont>
      <p:font typeface="Aileron Light" charset="1" panose="00000400000000000000"/>
      <p:regular r:id="rId23"/>
    </p:embeddedFont>
    <p:embeddedFont>
      <p:font typeface="Aileron Light Italics" charset="1" panose="00000400000000000000"/>
      <p:regular r:id="rId24"/>
    </p:embeddedFont>
    <p:embeddedFont>
      <p:font typeface="Aileron Ultra-Bold" charset="1" panose="00000A00000000000000"/>
      <p:regular r:id="rId25"/>
    </p:embeddedFont>
    <p:embeddedFont>
      <p:font typeface="Aileron Ultra-Bold Italics" charset="1" panose="00000A00000000000000"/>
      <p:regular r:id="rId26"/>
    </p:embeddedFont>
    <p:embeddedFont>
      <p:font typeface="Aileron Heavy" charset="1" panose="00000A00000000000000"/>
      <p:regular r:id="rId27"/>
    </p:embeddedFont>
    <p:embeddedFont>
      <p:font typeface="Aileron Heavy Italics" charset="1" panose="00000A00000000000000"/>
      <p:regular r:id="rId28"/>
    </p:embeddedFont>
    <p:embeddedFont>
      <p:font typeface="Londrina Solid" charset="1" panose="00000500000000000000"/>
      <p:regular r:id="rId29"/>
    </p:embeddedFont>
    <p:embeddedFont>
      <p:font typeface="Londrina Solid Thin" charset="1" panose="00000300000000000000"/>
      <p:regular r:id="rId30"/>
    </p:embeddedFont>
    <p:embeddedFont>
      <p:font typeface="Londrina Solid Light" charset="1" panose="00000400000000000000"/>
      <p:regular r:id="rId31"/>
    </p:embeddedFont>
    <p:embeddedFont>
      <p:font typeface="Londrina Solid Heavy" charset="1" panose="00000A00000000000000"/>
      <p:regular r:id="rId32"/>
    </p:embeddedFont>
    <p:embeddedFont>
      <p:font typeface="Formula" charset="1" panose="00000300000000000000"/>
      <p:regular r:id="rId33"/>
    </p:embeddedFont>
    <p:embeddedFont>
      <p:font typeface="Formula Bold" charset="1" panose="00000300000000000000"/>
      <p:regular r:id="rId34"/>
    </p:embeddedFont>
    <p:embeddedFont>
      <p:font typeface="Formula Extra-Light" charset="1" panose="00000300000000000000"/>
      <p:regular r:id="rId35"/>
    </p:embeddedFont>
    <p:embeddedFont>
      <p:font typeface="Formula Heavy" charset="1" panose="0000030000000000000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slides/slide1.xml" Type="http://schemas.openxmlformats.org/officeDocument/2006/relationships/slide"/><Relationship Id="rId38" Target="slides/slide2.xml" Type="http://schemas.openxmlformats.org/officeDocument/2006/relationships/slide"/><Relationship Id="rId39" Target="slides/slide3.xml" Type="http://schemas.openxmlformats.org/officeDocument/2006/relationships/slide"/><Relationship Id="rId4" Target="theme/theme1.xml" Type="http://schemas.openxmlformats.org/officeDocument/2006/relationships/theme"/><Relationship Id="rId40" Target="slides/slide4.xml" Type="http://schemas.openxmlformats.org/officeDocument/2006/relationships/slide"/><Relationship Id="rId41" Target="slides/slide5.xml" Type="http://schemas.openxmlformats.org/officeDocument/2006/relationships/slide"/><Relationship Id="rId42" Target="slides/slide6.xml" Type="http://schemas.openxmlformats.org/officeDocument/2006/relationships/slide"/><Relationship Id="rId43" Target="slides/slide7.xml" Type="http://schemas.openxmlformats.org/officeDocument/2006/relationships/slide"/><Relationship Id="rId44" Target="slides/slide8.xml" Type="http://schemas.openxmlformats.org/officeDocument/2006/relationships/slide"/><Relationship Id="rId45" Target="slides/slide9.xml" Type="http://schemas.openxmlformats.org/officeDocument/2006/relationships/slide"/><Relationship Id="rId46" Target="slides/slide10.xml" Type="http://schemas.openxmlformats.org/officeDocument/2006/relationships/slide"/><Relationship Id="rId47" Target="slides/slide11.xml" Type="http://schemas.openxmlformats.org/officeDocument/2006/relationships/slide"/><Relationship Id="rId48" Target="slides/slide12.xml" Type="http://schemas.openxmlformats.org/officeDocument/2006/relationships/slide"/><Relationship Id="rId49" Target="slides/slide13.xml" Type="http://schemas.openxmlformats.org/officeDocument/2006/relationships/slide"/><Relationship Id="rId5" Target="tableStyles.xml" Type="http://schemas.openxmlformats.org/officeDocument/2006/relationships/tableStyles"/><Relationship Id="rId50" Target="slides/slide14.xml" Type="http://schemas.openxmlformats.org/officeDocument/2006/relationships/slide"/><Relationship Id="rId51" Target="slides/slide15.xml" Type="http://schemas.openxmlformats.org/officeDocument/2006/relationships/slide"/><Relationship Id="rId52" Target="slides/slide16.xml" Type="http://schemas.openxmlformats.org/officeDocument/2006/relationships/slide"/><Relationship Id="rId53" Target="slides/slide17.xml" Type="http://schemas.openxmlformats.org/officeDocument/2006/relationships/slide"/><Relationship Id="rId54" Target="slides/slide18.xml" Type="http://schemas.openxmlformats.org/officeDocument/2006/relationships/slide"/><Relationship Id="rId55" Target="slides/slide19.xml" Type="http://schemas.openxmlformats.org/officeDocument/2006/relationships/slide"/><Relationship Id="rId56" Target="slides/slide20.xml" Type="http://schemas.openxmlformats.org/officeDocument/2006/relationships/slide"/><Relationship Id="rId57" Target="slides/slide21.xml" Type="http://schemas.openxmlformats.org/officeDocument/2006/relationships/slide"/><Relationship Id="rId58" Target="slides/slide22.xml" Type="http://schemas.openxmlformats.org/officeDocument/2006/relationships/slide"/><Relationship Id="rId59" Target="slides/slide23.xml" Type="http://schemas.openxmlformats.org/officeDocument/2006/relationships/slide"/><Relationship Id="rId6" Target="fonts/font6.fntdata" Type="http://schemas.openxmlformats.org/officeDocument/2006/relationships/font"/><Relationship Id="rId60" Target="slides/slide24.xml" Type="http://schemas.openxmlformats.org/officeDocument/2006/relationships/slide"/><Relationship Id="rId61" Target="slides/slide25.xml" Type="http://schemas.openxmlformats.org/officeDocument/2006/relationships/slide"/><Relationship Id="rId62" Target="slides/slide26.xml" Type="http://schemas.openxmlformats.org/officeDocument/2006/relationships/slide"/><Relationship Id="rId63" Target="slides/slide27.xml" Type="http://schemas.openxmlformats.org/officeDocument/2006/relationships/slide"/><Relationship Id="rId64" Target="slides/slide28.xml" Type="http://schemas.openxmlformats.org/officeDocument/2006/relationships/slide"/><Relationship Id="rId65" Target="slides/slide29.xml" Type="http://schemas.openxmlformats.org/officeDocument/2006/relationships/slide"/><Relationship Id="rId66" Target="slides/slide30.xml" Type="http://schemas.openxmlformats.org/officeDocument/2006/relationships/slide"/><Relationship Id="rId67" Target="slides/slide31.xml" Type="http://schemas.openxmlformats.org/officeDocument/2006/relationships/slide"/><Relationship Id="rId68" Target="slides/slide32.xml" Type="http://schemas.openxmlformats.org/officeDocument/2006/relationships/slide"/><Relationship Id="rId69" Target="slides/slide33.xml" Type="http://schemas.openxmlformats.org/officeDocument/2006/relationships/slide"/><Relationship Id="rId7" Target="fonts/font7.fntdata" Type="http://schemas.openxmlformats.org/officeDocument/2006/relationships/font"/><Relationship Id="rId70" Target="slides/slide34.xml" Type="http://schemas.openxmlformats.org/officeDocument/2006/relationships/slide"/><Relationship Id="rId71" Target="slides/slide35.xml" Type="http://schemas.openxmlformats.org/officeDocument/2006/relationships/slide"/><Relationship Id="rId72" Target="slides/slide36.xml" Type="http://schemas.openxmlformats.org/officeDocument/2006/relationships/slide"/><Relationship Id="rId73" Target="slides/slide37.xml" Type="http://schemas.openxmlformats.org/officeDocument/2006/relationships/slide"/><Relationship Id="rId74" Target="slides/slide38.xml" Type="http://schemas.openxmlformats.org/officeDocument/2006/relationships/slide"/><Relationship Id="rId75" Target="slides/slide39.xml" Type="http://schemas.openxmlformats.org/officeDocument/2006/relationships/slide"/><Relationship Id="rId76" Target="slides/slide40.xml" Type="http://schemas.openxmlformats.org/officeDocument/2006/relationships/slide"/><Relationship Id="rId77" Target="slides/slide41.xml" Type="http://schemas.openxmlformats.org/officeDocument/2006/relationships/slide"/><Relationship Id="rId78" Target="slides/slide42.xml" Type="http://schemas.openxmlformats.org/officeDocument/2006/relationships/slide"/><Relationship Id="rId79" Target="slides/slide43.xml" Type="http://schemas.openxmlformats.org/officeDocument/2006/relationships/slide"/><Relationship Id="rId8" Target="fonts/font8.fntdata" Type="http://schemas.openxmlformats.org/officeDocument/2006/relationships/font"/><Relationship Id="rId80" Target="slides/slide44.xml" Type="http://schemas.openxmlformats.org/officeDocument/2006/relationships/slide"/><Relationship Id="rId81" Target="slides/slide45.xml" Type="http://schemas.openxmlformats.org/officeDocument/2006/relationships/slide"/><Relationship Id="rId82" Target="slides/slide46.xml" Type="http://schemas.openxmlformats.org/officeDocument/2006/relationships/slide"/><Relationship Id="rId83" Target="slides/slide47.xml" Type="http://schemas.openxmlformats.org/officeDocument/2006/relationships/slide"/><Relationship Id="rId84" Target="slides/slide48.xml" Type="http://schemas.openxmlformats.org/officeDocument/2006/relationships/slide"/><Relationship Id="rId85" Target="slides/slide49.xml" Type="http://schemas.openxmlformats.org/officeDocument/2006/relationships/slide"/><Relationship Id="rId86" Target="slides/slide50.xml" Type="http://schemas.openxmlformats.org/officeDocument/2006/relationships/slide"/><Relationship Id="rId87" Target="slides/slide51.xml" Type="http://schemas.openxmlformats.org/officeDocument/2006/relationships/slide"/><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28.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28.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30.pn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30.pn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pn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38.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38.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png" Type="http://schemas.openxmlformats.org/officeDocument/2006/relationships/image"/><Relationship Id="rId4" Target="../media/image41.sv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38.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38.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4.pn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4.pn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 Id="rId3" Target="../media/image46.sv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 Id="rId3" Target="../media/image46.sv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6.pn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9.pn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9.pn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 Id="rId3" Target="../media/image51.sv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 Id="rId3" Target="../media/image53.sv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54.pn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54.pn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pn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png" Type="http://schemas.openxmlformats.org/officeDocument/2006/relationships/image"/></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57.png" Type="http://schemas.openxmlformats.org/officeDocument/2006/relationships/image"/></Relationships>
</file>

<file path=ppt/slides/_rels/slide3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57.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7.png" Type="http://schemas.openxmlformats.org/officeDocument/2006/relationships/image"/><Relationship Id="rId4" Target="../media/image8.png" Type="http://schemas.openxmlformats.org/officeDocument/2006/relationships/image"/></Relationships>
</file>

<file path=ppt/slides/_rels/slide4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58.png" Type="http://schemas.openxmlformats.org/officeDocument/2006/relationships/image"/></Relationships>
</file>

<file path=ppt/slides/_rels/slide4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58.png" Type="http://schemas.openxmlformats.org/officeDocument/2006/relationships/image"/></Relationships>
</file>

<file path=ppt/slides/_rels/slide4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9.png" Type="http://schemas.openxmlformats.org/officeDocument/2006/relationships/image"/><Relationship Id="rId3" Target="../media/image60.svg" Type="http://schemas.openxmlformats.org/officeDocument/2006/relationships/image"/><Relationship Id="rId4" Target="../media/image61.png" Type="http://schemas.openxmlformats.org/officeDocument/2006/relationships/image"/><Relationship Id="rId5" Target="../media/image62.svg" Type="http://schemas.openxmlformats.org/officeDocument/2006/relationships/image"/></Relationships>
</file>

<file path=ppt/slides/_rels/slide4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3.png" Type="http://schemas.openxmlformats.org/officeDocument/2006/relationships/image"/></Relationships>
</file>

<file path=ppt/slides/_rels/slide4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64.jpeg" Type="http://schemas.openxmlformats.org/officeDocument/2006/relationships/image"/></Relationships>
</file>

<file path=ppt/slides/_rels/slide4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64.jpeg" Type="http://schemas.openxmlformats.org/officeDocument/2006/relationships/image"/></Relationships>
</file>

<file path=ppt/slides/_rels/slide4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 Id="rId3" Target="../media/image66.svg" Type="http://schemas.openxmlformats.org/officeDocument/2006/relationships/image"/></Relationships>
</file>

<file path=ppt/slides/_rels/slide4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s>
</file>

<file path=ppt/slides/_rels/slide4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68.png" Type="http://schemas.openxmlformats.org/officeDocument/2006/relationships/image"/><Relationship Id="rId4" Target="../media/image69.svg" Type="http://schemas.openxmlformats.org/officeDocument/2006/relationships/image"/></Relationships>
</file>

<file path=ppt/slides/_rels/slide4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70.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9.pn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png" Type="http://schemas.openxmlformats.org/officeDocument/2006/relationships/image"/><Relationship Id="rId7" Target="../media/image13.png" Type="http://schemas.openxmlformats.org/officeDocument/2006/relationships/image"/></Relationships>
</file>

<file path=ppt/slides/_rels/slide5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s>
</file>

<file path=ppt/slides/_rels/slide51.xml.rels><?xml version="1.0" encoding="UTF-8" standalone="no"?><Relationships xmlns="http://schemas.openxmlformats.org/package/2006/relationships"><Relationship Id="rId1" Target="../slideLayouts/slideLayout7.xml" Type="http://schemas.openxmlformats.org/officeDocument/2006/relationships/slideLayout"/><Relationship Id="rId2" Target="https://uploads-ssl.webflow.com/646f83ebeb2de03609e8a7bb/656e31fb25858f282667f92f_SponsorUnited%20MLS%20Marketing%20Partnerships%20Report%202023.pdf?utm_campaign=2023%20-%20MLS%202023&amp;utm_source=CC&amp;utm_content=MLS%20Report%202023" TargetMode="External" Type="http://schemas.openxmlformats.org/officeDocument/2006/relationships/hyperlink"/></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1.png" Type="http://schemas.openxmlformats.org/officeDocument/2006/relationships/image"/><Relationship Id="rId11" Target="../media/image22.png" Type="http://schemas.openxmlformats.org/officeDocument/2006/relationships/image"/><Relationship Id="rId12" Target="../media/image11.png" Type="http://schemas.openxmlformats.org/officeDocument/2006/relationships/image"/><Relationship Id="rId13" Target="../media/image23.png" Type="http://schemas.openxmlformats.org/officeDocument/2006/relationships/image"/><Relationship Id="rId14" Target="../media/image24.png" Type="http://schemas.openxmlformats.org/officeDocument/2006/relationships/image"/><Relationship Id="rId15" Target="../media/image13.png" Type="http://schemas.openxmlformats.org/officeDocument/2006/relationships/image"/><Relationship Id="rId2" Target="../media/image3.png" Type="http://schemas.openxmlformats.org/officeDocument/2006/relationships/image"/><Relationship Id="rId3" Target="../media/image14.pn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 Id="rId6" Target="../media/image17.png" Type="http://schemas.openxmlformats.org/officeDocument/2006/relationships/image"/><Relationship Id="rId7" Target="../media/image18.png" Type="http://schemas.openxmlformats.org/officeDocument/2006/relationships/image"/><Relationship Id="rId8" Target="../media/image19.png" Type="http://schemas.openxmlformats.org/officeDocument/2006/relationships/image"/><Relationship Id="rId9" Target="../media/image20.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25.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https://www.youtube.com/watch?v=T5Vs5vRymtk&amp;t=1s" TargetMode="External" Type="http://schemas.openxmlformats.org/officeDocument/2006/relationships/video"/><Relationship Id="rId4" Target="../media/image3.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4480932" y="2990223"/>
            <a:ext cx="9630936" cy="4611354"/>
            <a:chOff x="0" y="0"/>
            <a:chExt cx="2536543" cy="1214513"/>
          </a:xfrm>
        </p:grpSpPr>
        <p:sp>
          <p:nvSpPr>
            <p:cNvPr name="Freeform 4" id="4"/>
            <p:cNvSpPr/>
            <p:nvPr/>
          </p:nvSpPr>
          <p:spPr>
            <a:xfrm flipH="false" flipV="false" rot="0">
              <a:off x="0" y="0"/>
              <a:ext cx="2536543" cy="1214513"/>
            </a:xfrm>
            <a:custGeom>
              <a:avLst/>
              <a:gdLst/>
              <a:ahLst/>
              <a:cxnLst/>
              <a:rect r="r" b="b" t="t" l="l"/>
              <a:pathLst>
                <a:path h="1214513" w="2536543">
                  <a:moveTo>
                    <a:pt x="0" y="0"/>
                  </a:moveTo>
                  <a:lnTo>
                    <a:pt x="2536543" y="0"/>
                  </a:lnTo>
                  <a:lnTo>
                    <a:pt x="2536543" y="1214513"/>
                  </a:lnTo>
                  <a:lnTo>
                    <a:pt x="0" y="1214513"/>
                  </a:lnTo>
                  <a:close/>
                </a:path>
              </a:pathLst>
            </a:custGeom>
            <a:solidFill>
              <a:srgbClr val="231F20"/>
            </a:solidFill>
            <a:ln w="19050" cap="sq">
              <a:solidFill>
                <a:srgbClr val="231F20"/>
              </a:solidFill>
              <a:prstDash val="solid"/>
              <a:miter/>
            </a:ln>
          </p:spPr>
        </p:sp>
        <p:sp>
          <p:nvSpPr>
            <p:cNvPr name="TextBox 5" id="5"/>
            <p:cNvSpPr txBox="true"/>
            <p:nvPr/>
          </p:nvSpPr>
          <p:spPr>
            <a:xfrm>
              <a:off x="0" y="-38100"/>
              <a:ext cx="2536543" cy="1252613"/>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4328532" y="2837823"/>
            <a:ext cx="9630936" cy="4611354"/>
            <a:chOff x="0" y="0"/>
            <a:chExt cx="2536543" cy="1214513"/>
          </a:xfrm>
        </p:grpSpPr>
        <p:sp>
          <p:nvSpPr>
            <p:cNvPr name="Freeform 7" id="7"/>
            <p:cNvSpPr/>
            <p:nvPr/>
          </p:nvSpPr>
          <p:spPr>
            <a:xfrm flipH="false" flipV="false" rot="0">
              <a:off x="0" y="0"/>
              <a:ext cx="2536543" cy="1214513"/>
            </a:xfrm>
            <a:custGeom>
              <a:avLst/>
              <a:gdLst/>
              <a:ahLst/>
              <a:cxnLst/>
              <a:rect r="r" b="b" t="t" l="l"/>
              <a:pathLst>
                <a:path h="1214513" w="2536543">
                  <a:moveTo>
                    <a:pt x="0" y="0"/>
                  </a:moveTo>
                  <a:lnTo>
                    <a:pt x="2536543" y="0"/>
                  </a:lnTo>
                  <a:lnTo>
                    <a:pt x="2536543" y="1214513"/>
                  </a:lnTo>
                  <a:lnTo>
                    <a:pt x="0" y="1214513"/>
                  </a:lnTo>
                  <a:close/>
                </a:path>
              </a:pathLst>
            </a:custGeom>
            <a:solidFill>
              <a:srgbClr val="DCBB96"/>
            </a:solidFill>
            <a:ln w="19050" cap="sq">
              <a:solidFill>
                <a:srgbClr val="231F20"/>
              </a:solidFill>
              <a:prstDash val="solid"/>
              <a:miter/>
            </a:ln>
          </p:spPr>
        </p:sp>
        <p:sp>
          <p:nvSpPr>
            <p:cNvPr name="TextBox 8" id="8"/>
            <p:cNvSpPr txBox="true"/>
            <p:nvPr/>
          </p:nvSpPr>
          <p:spPr>
            <a:xfrm>
              <a:off x="0" y="-38100"/>
              <a:ext cx="2536543" cy="1252613"/>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false" flipV="false" rot="0">
            <a:off x="12257510" y="3203845"/>
            <a:ext cx="945719" cy="999250"/>
          </a:xfrm>
          <a:custGeom>
            <a:avLst/>
            <a:gdLst/>
            <a:ahLst/>
            <a:cxnLst/>
            <a:rect r="r" b="b" t="t" l="l"/>
            <a:pathLst>
              <a:path h="999250" w="945719">
                <a:moveTo>
                  <a:pt x="0" y="0"/>
                </a:moveTo>
                <a:lnTo>
                  <a:pt x="945719" y="0"/>
                </a:lnTo>
                <a:lnTo>
                  <a:pt x="945719" y="999250"/>
                </a:lnTo>
                <a:lnTo>
                  <a:pt x="0" y="999250"/>
                </a:lnTo>
                <a:lnTo>
                  <a:pt x="0" y="0"/>
                </a:lnTo>
                <a:close/>
              </a:path>
            </a:pathLst>
          </a:custGeom>
          <a:blipFill>
            <a:blip r:embed="rId3"/>
            <a:stretch>
              <a:fillRect l="0" t="0" r="0" b="0"/>
            </a:stretch>
          </a:blipFill>
        </p:spPr>
      </p:sp>
      <p:sp>
        <p:nvSpPr>
          <p:cNvPr name="TextBox 10" id="10"/>
          <p:cNvSpPr txBox="true"/>
          <p:nvPr/>
        </p:nvSpPr>
        <p:spPr>
          <a:xfrm rot="0">
            <a:off x="4556794" y="3780334"/>
            <a:ext cx="9174412" cy="2517517"/>
          </a:xfrm>
          <a:prstGeom prst="rect">
            <a:avLst/>
          </a:prstGeom>
        </p:spPr>
        <p:txBody>
          <a:bodyPr anchor="t" rtlCol="false" tIns="0" lIns="0" bIns="0" rIns="0">
            <a:spAutoFit/>
          </a:bodyPr>
          <a:lstStyle/>
          <a:p>
            <a:pPr algn="ctr">
              <a:lnSpc>
                <a:spcPts val="20434"/>
              </a:lnSpc>
              <a:spcBef>
                <a:spcPct val="0"/>
              </a:spcBef>
            </a:pPr>
            <a:r>
              <a:rPr lang="en-US" sz="14595">
                <a:solidFill>
                  <a:srgbClr val="231F20"/>
                </a:solidFill>
                <a:latin typeface="Londrina Solid"/>
              </a:rPr>
              <a:t>TRIVIA GAME</a:t>
            </a:r>
          </a:p>
        </p:txBody>
      </p:sp>
      <p:sp>
        <p:nvSpPr>
          <p:cNvPr name="TextBox 11" id="11"/>
          <p:cNvSpPr txBox="true"/>
          <p:nvPr/>
        </p:nvSpPr>
        <p:spPr>
          <a:xfrm rot="0">
            <a:off x="4398127" y="3080020"/>
            <a:ext cx="9491747" cy="995589"/>
          </a:xfrm>
          <a:prstGeom prst="rect">
            <a:avLst/>
          </a:prstGeom>
        </p:spPr>
        <p:txBody>
          <a:bodyPr anchor="t" rtlCol="false" tIns="0" lIns="0" bIns="0" rIns="0">
            <a:spAutoFit/>
          </a:bodyPr>
          <a:lstStyle/>
          <a:p>
            <a:pPr algn="ctr">
              <a:lnSpc>
                <a:spcPts val="8079"/>
              </a:lnSpc>
              <a:spcBef>
                <a:spcPct val="0"/>
              </a:spcBef>
            </a:pPr>
            <a:r>
              <a:rPr lang="en-US" sz="5771">
                <a:solidFill>
                  <a:srgbClr val="231F20"/>
                </a:solidFill>
                <a:latin typeface="Londrina Solid"/>
              </a:rPr>
              <a:t>Major League Soccer</a:t>
            </a:r>
          </a:p>
        </p:txBody>
      </p:sp>
      <p:sp>
        <p:nvSpPr>
          <p:cNvPr name="TextBox 12" id="12"/>
          <p:cNvSpPr txBox="true"/>
          <p:nvPr/>
        </p:nvSpPr>
        <p:spPr>
          <a:xfrm rot="0">
            <a:off x="4308557" y="6071818"/>
            <a:ext cx="9491747" cy="995589"/>
          </a:xfrm>
          <a:prstGeom prst="rect">
            <a:avLst/>
          </a:prstGeom>
        </p:spPr>
        <p:txBody>
          <a:bodyPr anchor="t" rtlCol="false" tIns="0" lIns="0" bIns="0" rIns="0">
            <a:spAutoFit/>
          </a:bodyPr>
          <a:lstStyle/>
          <a:p>
            <a:pPr algn="ctr">
              <a:lnSpc>
                <a:spcPts val="8079"/>
              </a:lnSpc>
              <a:spcBef>
                <a:spcPct val="0"/>
              </a:spcBef>
            </a:pPr>
            <a:r>
              <a:rPr lang="en-US" sz="5771">
                <a:solidFill>
                  <a:srgbClr val="231F20"/>
                </a:solidFill>
                <a:latin typeface="Londrina Solid"/>
              </a:rPr>
              <a:t>The Business of Sports</a:t>
            </a:r>
          </a:p>
        </p:txBody>
      </p:sp>
      <p:sp>
        <p:nvSpPr>
          <p:cNvPr name="TextBox 13" id="13"/>
          <p:cNvSpPr txBox="true"/>
          <p:nvPr/>
        </p:nvSpPr>
        <p:spPr>
          <a:xfrm rot="0">
            <a:off x="282076" y="9726364"/>
            <a:ext cx="7277472" cy="375285"/>
          </a:xfrm>
          <a:prstGeom prst="rect">
            <a:avLst/>
          </a:prstGeom>
        </p:spPr>
        <p:txBody>
          <a:bodyPr anchor="t" rtlCol="false" tIns="0" lIns="0" bIns="0" rIns="0">
            <a:spAutoFit/>
          </a:bodyPr>
          <a:lstStyle/>
          <a:p>
            <a:pPr>
              <a:lnSpc>
                <a:spcPts val="2940"/>
              </a:lnSpc>
              <a:spcBef>
                <a:spcPct val="0"/>
              </a:spcBef>
            </a:pPr>
            <a:r>
              <a:rPr lang="en-US" sz="2100">
                <a:solidFill>
                  <a:srgbClr val="FFFFFF"/>
                </a:solidFill>
                <a:latin typeface="Londrina Solid"/>
              </a:rPr>
              <a:t>Copyright 2024 Sports Career Consulting</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18458"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186466"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0087704"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11186466"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0087704"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11186466"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0087704"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274350" y="171191"/>
            <a:ext cx="1508699" cy="1594097"/>
          </a:xfrm>
          <a:custGeom>
            <a:avLst/>
            <a:gdLst/>
            <a:ahLst/>
            <a:cxnLst/>
            <a:rect r="r" b="b" t="t" l="l"/>
            <a:pathLst>
              <a:path h="1594097" w="1508699">
                <a:moveTo>
                  <a:pt x="0" y="0"/>
                </a:moveTo>
                <a:lnTo>
                  <a:pt x="1508700" y="0"/>
                </a:lnTo>
                <a:lnTo>
                  <a:pt x="1508700" y="1594097"/>
                </a:lnTo>
                <a:lnTo>
                  <a:pt x="0" y="1594097"/>
                </a:lnTo>
                <a:lnTo>
                  <a:pt x="0" y="0"/>
                </a:lnTo>
                <a:close/>
              </a:path>
            </a:pathLst>
          </a:custGeom>
          <a:blipFill>
            <a:blip r:embed="rId2"/>
            <a:stretch>
              <a:fillRect l="0" t="0" r="0" b="0"/>
            </a:stretch>
          </a:blipFill>
        </p:spPr>
      </p:sp>
      <p:sp>
        <p:nvSpPr>
          <p:cNvPr name="Freeform 24" id="24"/>
          <p:cNvSpPr/>
          <p:nvPr/>
        </p:nvSpPr>
        <p:spPr>
          <a:xfrm flipH="false" flipV="false" rot="0">
            <a:off x="274350" y="1442170"/>
            <a:ext cx="7704963" cy="8229600"/>
          </a:xfrm>
          <a:custGeom>
            <a:avLst/>
            <a:gdLst/>
            <a:ahLst/>
            <a:cxnLst/>
            <a:rect r="r" b="b" t="t" l="l"/>
            <a:pathLst>
              <a:path h="8229600" w="7704963">
                <a:moveTo>
                  <a:pt x="0" y="0"/>
                </a:moveTo>
                <a:lnTo>
                  <a:pt x="7704963" y="0"/>
                </a:lnTo>
                <a:lnTo>
                  <a:pt x="7704963" y="8229600"/>
                </a:lnTo>
                <a:lnTo>
                  <a:pt x="0" y="8229600"/>
                </a:lnTo>
                <a:lnTo>
                  <a:pt x="0" y="0"/>
                </a:lnTo>
                <a:close/>
              </a:path>
            </a:pathLst>
          </a:custGeom>
          <a:blipFill>
            <a:blip r:embed="rId3"/>
            <a:stretch>
              <a:fillRect l="0" t="0" r="0" b="0"/>
            </a:stretch>
          </a:blipFill>
        </p:spPr>
      </p:sp>
      <p:sp>
        <p:nvSpPr>
          <p:cNvPr name="TextBox 25" id="25"/>
          <p:cNvSpPr txBox="true"/>
          <p:nvPr/>
        </p:nvSpPr>
        <p:spPr>
          <a:xfrm rot="0">
            <a:off x="10164046" y="147133"/>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FFFFFF"/>
                </a:solidFill>
                <a:latin typeface="Londrina Solid"/>
              </a:rPr>
              <a:t>QUESTION #1</a:t>
            </a:r>
          </a:p>
        </p:txBody>
      </p:sp>
      <p:sp>
        <p:nvSpPr>
          <p:cNvPr name="TextBox 26" id="26"/>
          <p:cNvSpPr txBox="true"/>
          <p:nvPr/>
        </p:nvSpPr>
        <p:spPr>
          <a:xfrm rot="0">
            <a:off x="10087704" y="500822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A.</a:t>
            </a:r>
          </a:p>
        </p:txBody>
      </p:sp>
      <p:sp>
        <p:nvSpPr>
          <p:cNvPr name="TextBox 27" id="27"/>
          <p:cNvSpPr txBox="true"/>
          <p:nvPr/>
        </p:nvSpPr>
        <p:spPr>
          <a:xfrm rot="0">
            <a:off x="11428606" y="5219766"/>
            <a:ext cx="4415271" cy="598207"/>
          </a:xfrm>
          <a:prstGeom prst="rect">
            <a:avLst/>
          </a:prstGeom>
        </p:spPr>
        <p:txBody>
          <a:bodyPr anchor="t" rtlCol="false" tIns="0" lIns="0" bIns="0" rIns="0">
            <a:spAutoFit/>
          </a:bodyPr>
          <a:lstStyle/>
          <a:p>
            <a:pPr algn="ctr">
              <a:lnSpc>
                <a:spcPts val="4827"/>
              </a:lnSpc>
              <a:spcBef>
                <a:spcPct val="0"/>
              </a:spcBef>
            </a:pPr>
            <a:r>
              <a:rPr lang="en-US" sz="3448">
                <a:solidFill>
                  <a:srgbClr val="231F20"/>
                </a:solidFill>
                <a:latin typeface="Londrina Solid"/>
              </a:rPr>
              <a:t>The marketing of sports</a:t>
            </a:r>
          </a:p>
        </p:txBody>
      </p:sp>
      <p:sp>
        <p:nvSpPr>
          <p:cNvPr name="TextBox 28" id="28"/>
          <p:cNvSpPr txBox="true"/>
          <p:nvPr/>
        </p:nvSpPr>
        <p:spPr>
          <a:xfrm rot="0">
            <a:off x="10087704" y="646938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B.</a:t>
            </a:r>
          </a:p>
        </p:txBody>
      </p:sp>
      <p:sp>
        <p:nvSpPr>
          <p:cNvPr name="TextBox 29" id="29"/>
          <p:cNvSpPr txBox="true"/>
          <p:nvPr/>
        </p:nvSpPr>
        <p:spPr>
          <a:xfrm rot="0">
            <a:off x="11428606" y="6651253"/>
            <a:ext cx="4415271" cy="598207"/>
          </a:xfrm>
          <a:prstGeom prst="rect">
            <a:avLst/>
          </a:prstGeom>
        </p:spPr>
        <p:txBody>
          <a:bodyPr anchor="t" rtlCol="false" tIns="0" lIns="0" bIns="0" rIns="0">
            <a:spAutoFit/>
          </a:bodyPr>
          <a:lstStyle/>
          <a:p>
            <a:pPr algn="ctr">
              <a:lnSpc>
                <a:spcPts val="4827"/>
              </a:lnSpc>
              <a:spcBef>
                <a:spcPct val="0"/>
              </a:spcBef>
            </a:pPr>
            <a:r>
              <a:rPr lang="en-US" sz="3448">
                <a:solidFill>
                  <a:srgbClr val="231F20"/>
                </a:solidFill>
                <a:latin typeface="Londrina Solid"/>
              </a:rPr>
              <a:t>Marketing through sports</a:t>
            </a:r>
          </a:p>
        </p:txBody>
      </p:sp>
      <p:sp>
        <p:nvSpPr>
          <p:cNvPr name="TextBox 30" id="30"/>
          <p:cNvSpPr txBox="true"/>
          <p:nvPr/>
        </p:nvSpPr>
        <p:spPr>
          <a:xfrm rot="0">
            <a:off x="10087704" y="793054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31" id="31"/>
          <p:cNvSpPr txBox="true"/>
          <p:nvPr/>
        </p:nvSpPr>
        <p:spPr>
          <a:xfrm rot="0">
            <a:off x="11800986"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Sponsorship</a:t>
            </a:r>
          </a:p>
        </p:txBody>
      </p:sp>
      <p:sp>
        <p:nvSpPr>
          <p:cNvPr name="Freeform 32" id="32"/>
          <p:cNvSpPr/>
          <p:nvPr/>
        </p:nvSpPr>
        <p:spPr>
          <a:xfrm flipH="false" flipV="false" rot="0">
            <a:off x="4281990" y="3504602"/>
            <a:ext cx="565326" cy="597326"/>
          </a:xfrm>
          <a:custGeom>
            <a:avLst/>
            <a:gdLst/>
            <a:ahLst/>
            <a:cxnLst/>
            <a:rect r="r" b="b" t="t" l="l"/>
            <a:pathLst>
              <a:path h="597326" w="565326">
                <a:moveTo>
                  <a:pt x="0" y="0"/>
                </a:moveTo>
                <a:lnTo>
                  <a:pt x="565326" y="0"/>
                </a:lnTo>
                <a:lnTo>
                  <a:pt x="565326" y="597326"/>
                </a:lnTo>
                <a:lnTo>
                  <a:pt x="0" y="597326"/>
                </a:lnTo>
                <a:lnTo>
                  <a:pt x="0" y="0"/>
                </a:lnTo>
                <a:close/>
              </a:path>
            </a:pathLst>
          </a:custGeom>
          <a:blipFill>
            <a:blip r:embed="rId2"/>
            <a:stretch>
              <a:fillRect l="0" t="0" r="0" b="0"/>
            </a:stretch>
          </a:blipFill>
        </p:spPr>
      </p:sp>
      <p:sp>
        <p:nvSpPr>
          <p:cNvPr name="TextBox 33" id="33"/>
          <p:cNvSpPr txBox="true"/>
          <p:nvPr/>
        </p:nvSpPr>
        <p:spPr>
          <a:xfrm rot="0">
            <a:off x="9673146" y="2084450"/>
            <a:ext cx="7060167" cy="1979930"/>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Formula"/>
              </a:rPr>
              <a:t>The tagline for Major League Soccer’s marketing campaign in 2024 is “Our Soccer is Calling.” This is an example of what?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18458"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231F2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186466"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E1568A"/>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0087704"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E991B2"/>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11186466"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0087704"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11186466"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0087704"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274350" y="171191"/>
            <a:ext cx="1508699" cy="1594097"/>
          </a:xfrm>
          <a:custGeom>
            <a:avLst/>
            <a:gdLst/>
            <a:ahLst/>
            <a:cxnLst/>
            <a:rect r="r" b="b" t="t" l="l"/>
            <a:pathLst>
              <a:path h="1594097" w="1508699">
                <a:moveTo>
                  <a:pt x="0" y="0"/>
                </a:moveTo>
                <a:lnTo>
                  <a:pt x="1508700" y="0"/>
                </a:lnTo>
                <a:lnTo>
                  <a:pt x="1508700" y="1594097"/>
                </a:lnTo>
                <a:lnTo>
                  <a:pt x="0" y="1594097"/>
                </a:lnTo>
                <a:lnTo>
                  <a:pt x="0" y="0"/>
                </a:lnTo>
                <a:close/>
              </a:path>
            </a:pathLst>
          </a:custGeom>
          <a:blipFill>
            <a:blip r:embed="rId2"/>
            <a:stretch>
              <a:fillRect l="0" t="0" r="0" b="0"/>
            </a:stretch>
          </a:blipFill>
        </p:spPr>
      </p:sp>
      <p:sp>
        <p:nvSpPr>
          <p:cNvPr name="TextBox 24" id="24"/>
          <p:cNvSpPr txBox="true"/>
          <p:nvPr/>
        </p:nvSpPr>
        <p:spPr>
          <a:xfrm rot="0">
            <a:off x="10087704" y="500822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A.</a:t>
            </a:r>
          </a:p>
        </p:txBody>
      </p:sp>
      <p:sp>
        <p:nvSpPr>
          <p:cNvPr name="TextBox 25" id="25"/>
          <p:cNvSpPr txBox="true"/>
          <p:nvPr/>
        </p:nvSpPr>
        <p:spPr>
          <a:xfrm rot="0">
            <a:off x="10087704" y="646938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B.</a:t>
            </a:r>
          </a:p>
        </p:txBody>
      </p:sp>
      <p:sp>
        <p:nvSpPr>
          <p:cNvPr name="TextBox 26" id="26"/>
          <p:cNvSpPr txBox="true"/>
          <p:nvPr/>
        </p:nvSpPr>
        <p:spPr>
          <a:xfrm rot="0">
            <a:off x="10087704" y="793054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27" id="27"/>
          <p:cNvSpPr txBox="true"/>
          <p:nvPr/>
        </p:nvSpPr>
        <p:spPr>
          <a:xfrm rot="0">
            <a:off x="11800986"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Sponsorship</a:t>
            </a:r>
          </a:p>
        </p:txBody>
      </p:sp>
      <p:sp>
        <p:nvSpPr>
          <p:cNvPr name="TextBox 28" id="28"/>
          <p:cNvSpPr txBox="true"/>
          <p:nvPr/>
        </p:nvSpPr>
        <p:spPr>
          <a:xfrm rot="0">
            <a:off x="11428606" y="5219766"/>
            <a:ext cx="4415271" cy="598207"/>
          </a:xfrm>
          <a:prstGeom prst="rect">
            <a:avLst/>
          </a:prstGeom>
        </p:spPr>
        <p:txBody>
          <a:bodyPr anchor="t" rtlCol="false" tIns="0" lIns="0" bIns="0" rIns="0">
            <a:spAutoFit/>
          </a:bodyPr>
          <a:lstStyle/>
          <a:p>
            <a:pPr algn="ctr">
              <a:lnSpc>
                <a:spcPts val="4827"/>
              </a:lnSpc>
              <a:spcBef>
                <a:spcPct val="0"/>
              </a:spcBef>
            </a:pPr>
            <a:r>
              <a:rPr lang="en-US" sz="3448">
                <a:solidFill>
                  <a:srgbClr val="231F20"/>
                </a:solidFill>
                <a:latin typeface="Londrina Solid"/>
              </a:rPr>
              <a:t>The marketing of sports</a:t>
            </a:r>
          </a:p>
        </p:txBody>
      </p:sp>
      <p:sp>
        <p:nvSpPr>
          <p:cNvPr name="TextBox 29" id="29"/>
          <p:cNvSpPr txBox="true"/>
          <p:nvPr/>
        </p:nvSpPr>
        <p:spPr>
          <a:xfrm rot="0">
            <a:off x="11428606" y="6651253"/>
            <a:ext cx="4415271" cy="598207"/>
          </a:xfrm>
          <a:prstGeom prst="rect">
            <a:avLst/>
          </a:prstGeom>
        </p:spPr>
        <p:txBody>
          <a:bodyPr anchor="t" rtlCol="false" tIns="0" lIns="0" bIns="0" rIns="0">
            <a:spAutoFit/>
          </a:bodyPr>
          <a:lstStyle/>
          <a:p>
            <a:pPr algn="ctr">
              <a:lnSpc>
                <a:spcPts val="4827"/>
              </a:lnSpc>
              <a:spcBef>
                <a:spcPct val="0"/>
              </a:spcBef>
            </a:pPr>
            <a:r>
              <a:rPr lang="en-US" sz="3448">
                <a:solidFill>
                  <a:srgbClr val="231F20"/>
                </a:solidFill>
                <a:latin typeface="Londrina Solid"/>
              </a:rPr>
              <a:t>Marketing through sports</a:t>
            </a:r>
          </a:p>
        </p:txBody>
      </p:sp>
      <p:sp>
        <p:nvSpPr>
          <p:cNvPr name="TextBox 30" id="30"/>
          <p:cNvSpPr txBox="true"/>
          <p:nvPr/>
        </p:nvSpPr>
        <p:spPr>
          <a:xfrm rot="0">
            <a:off x="10164046" y="147133"/>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FFFFFF"/>
                </a:solidFill>
                <a:latin typeface="Londrina Solid"/>
              </a:rPr>
              <a:t>ANSWER #1</a:t>
            </a:r>
          </a:p>
        </p:txBody>
      </p:sp>
      <p:sp>
        <p:nvSpPr>
          <p:cNvPr name="TextBox 31" id="31"/>
          <p:cNvSpPr txBox="true"/>
          <p:nvPr/>
        </p:nvSpPr>
        <p:spPr>
          <a:xfrm rot="0">
            <a:off x="9673146" y="2084450"/>
            <a:ext cx="7060167" cy="1979930"/>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Formula"/>
              </a:rPr>
              <a:t>The tagline for Major League Soccer’s marketing campaign in 2024 is “Our Soccer is Calling.” This is an example of what?</a:t>
            </a:r>
          </a:p>
        </p:txBody>
      </p:sp>
      <p:sp>
        <p:nvSpPr>
          <p:cNvPr name="Freeform 32" id="32"/>
          <p:cNvSpPr/>
          <p:nvPr/>
        </p:nvSpPr>
        <p:spPr>
          <a:xfrm flipH="false" flipV="false" rot="0">
            <a:off x="274350" y="1442170"/>
            <a:ext cx="7704963" cy="8229600"/>
          </a:xfrm>
          <a:custGeom>
            <a:avLst/>
            <a:gdLst/>
            <a:ahLst/>
            <a:cxnLst/>
            <a:rect r="r" b="b" t="t" l="l"/>
            <a:pathLst>
              <a:path h="8229600" w="7704963">
                <a:moveTo>
                  <a:pt x="0" y="0"/>
                </a:moveTo>
                <a:lnTo>
                  <a:pt x="7704963" y="0"/>
                </a:lnTo>
                <a:lnTo>
                  <a:pt x="7704963" y="8229600"/>
                </a:lnTo>
                <a:lnTo>
                  <a:pt x="0" y="8229600"/>
                </a:lnTo>
                <a:lnTo>
                  <a:pt x="0" y="0"/>
                </a:lnTo>
                <a:close/>
              </a:path>
            </a:pathLst>
          </a:custGeom>
          <a:blipFill>
            <a:blip r:embed="rId3"/>
            <a:stretch>
              <a:fillRect l="0" t="0" r="0" b="0"/>
            </a:stretch>
          </a:blipFill>
        </p:spPr>
      </p:sp>
      <p:sp>
        <p:nvSpPr>
          <p:cNvPr name="Freeform 33" id="33"/>
          <p:cNvSpPr/>
          <p:nvPr/>
        </p:nvSpPr>
        <p:spPr>
          <a:xfrm flipH="false" flipV="false" rot="0">
            <a:off x="4281990" y="3504602"/>
            <a:ext cx="565326" cy="597326"/>
          </a:xfrm>
          <a:custGeom>
            <a:avLst/>
            <a:gdLst/>
            <a:ahLst/>
            <a:cxnLst/>
            <a:rect r="r" b="b" t="t" l="l"/>
            <a:pathLst>
              <a:path h="597326" w="565326">
                <a:moveTo>
                  <a:pt x="0" y="0"/>
                </a:moveTo>
                <a:lnTo>
                  <a:pt x="565326" y="0"/>
                </a:lnTo>
                <a:lnTo>
                  <a:pt x="565326" y="597326"/>
                </a:lnTo>
                <a:lnTo>
                  <a:pt x="0" y="597326"/>
                </a:lnTo>
                <a:lnTo>
                  <a:pt x="0" y="0"/>
                </a:lnTo>
                <a:close/>
              </a:path>
            </a:pathLst>
          </a:custGeom>
          <a:blipFill>
            <a:blip r:embed="rId2"/>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FFFFFF"/>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3068008"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969246"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3068008"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969246"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3068008"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969246"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11956545" y="1931108"/>
            <a:ext cx="4900909" cy="6424785"/>
          </a:xfrm>
          <a:custGeom>
            <a:avLst/>
            <a:gdLst/>
            <a:ahLst/>
            <a:cxnLst/>
            <a:rect r="r" b="b" t="t" l="l"/>
            <a:pathLst>
              <a:path h="6424785" w="4900909">
                <a:moveTo>
                  <a:pt x="0" y="0"/>
                </a:moveTo>
                <a:lnTo>
                  <a:pt x="4900908" y="0"/>
                </a:lnTo>
                <a:lnTo>
                  <a:pt x="4900908" y="6424784"/>
                </a:lnTo>
                <a:lnTo>
                  <a:pt x="0" y="6424784"/>
                </a:lnTo>
                <a:lnTo>
                  <a:pt x="0" y="0"/>
                </a:lnTo>
                <a:close/>
              </a:path>
            </a:pathLst>
          </a:custGeom>
          <a:blipFill>
            <a:blip r:embed="rId2"/>
            <a:stretch>
              <a:fillRect l="0" t="0" r="0" b="0"/>
            </a:stretch>
          </a:blipFill>
        </p:spPr>
      </p:sp>
      <p:sp>
        <p:nvSpPr>
          <p:cNvPr name="TextBox 24" id="24"/>
          <p:cNvSpPr txBox="true"/>
          <p:nvPr/>
        </p:nvSpPr>
        <p:spPr>
          <a:xfrm rot="0">
            <a:off x="1969246" y="500822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A.</a:t>
            </a:r>
          </a:p>
        </p:txBody>
      </p:sp>
      <p:sp>
        <p:nvSpPr>
          <p:cNvPr name="TextBox 25" id="25"/>
          <p:cNvSpPr txBox="true"/>
          <p:nvPr/>
        </p:nvSpPr>
        <p:spPr>
          <a:xfrm rot="0">
            <a:off x="3682528" y="519009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Merchandising</a:t>
            </a:r>
          </a:p>
        </p:txBody>
      </p:sp>
      <p:sp>
        <p:nvSpPr>
          <p:cNvPr name="TextBox 26" id="26"/>
          <p:cNvSpPr txBox="true"/>
          <p:nvPr/>
        </p:nvSpPr>
        <p:spPr>
          <a:xfrm rot="0">
            <a:off x="1969246" y="646938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B.</a:t>
            </a:r>
          </a:p>
        </p:txBody>
      </p:sp>
      <p:sp>
        <p:nvSpPr>
          <p:cNvPr name="TextBox 27" id="27"/>
          <p:cNvSpPr txBox="true"/>
          <p:nvPr/>
        </p:nvSpPr>
        <p:spPr>
          <a:xfrm rot="0">
            <a:off x="3682528" y="665125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Licensing</a:t>
            </a:r>
          </a:p>
        </p:txBody>
      </p:sp>
      <p:sp>
        <p:nvSpPr>
          <p:cNvPr name="TextBox 28" id="28"/>
          <p:cNvSpPr txBox="true"/>
          <p:nvPr/>
        </p:nvSpPr>
        <p:spPr>
          <a:xfrm rot="0">
            <a:off x="1969246" y="793054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C.</a:t>
            </a:r>
          </a:p>
        </p:txBody>
      </p:sp>
      <p:sp>
        <p:nvSpPr>
          <p:cNvPr name="TextBox 29" id="29"/>
          <p:cNvSpPr txBox="true"/>
          <p:nvPr/>
        </p:nvSpPr>
        <p:spPr>
          <a:xfrm rot="0">
            <a:off x="3682528"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Branding</a:t>
            </a:r>
          </a:p>
        </p:txBody>
      </p:sp>
      <p:sp>
        <p:nvSpPr>
          <p:cNvPr name="TextBox 30" id="30"/>
          <p:cNvSpPr txBox="true"/>
          <p:nvPr/>
        </p:nvSpPr>
        <p:spPr>
          <a:xfrm rot="0">
            <a:off x="2045588" y="354659"/>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000000"/>
                </a:solidFill>
                <a:latin typeface="Londrina Solid"/>
              </a:rPr>
              <a:t>QUESTION #2</a:t>
            </a:r>
          </a:p>
        </p:txBody>
      </p:sp>
      <p:sp>
        <p:nvSpPr>
          <p:cNvPr name="TextBox 31" id="31"/>
          <p:cNvSpPr txBox="true"/>
          <p:nvPr/>
        </p:nvSpPr>
        <p:spPr>
          <a:xfrm rot="0">
            <a:off x="1694469" y="2151125"/>
            <a:ext cx="6780605" cy="1979930"/>
          </a:xfrm>
          <a:prstGeom prst="rect">
            <a:avLst/>
          </a:prstGeom>
        </p:spPr>
        <p:txBody>
          <a:bodyPr anchor="t" rtlCol="false" tIns="0" lIns="0" bIns="0" rIns="0">
            <a:spAutoFit/>
          </a:bodyPr>
          <a:lstStyle/>
          <a:p>
            <a:pPr algn="ctr">
              <a:lnSpc>
                <a:spcPts val="5319"/>
              </a:lnSpc>
              <a:spcBef>
                <a:spcPct val="0"/>
              </a:spcBef>
            </a:pPr>
            <a:r>
              <a:rPr lang="en-US" sz="3799">
                <a:solidFill>
                  <a:srgbClr val="000000"/>
                </a:solidFill>
                <a:latin typeface="Formula"/>
              </a:rPr>
              <a:t>San Diego, an expansion franchise, introduced its team colors and logo last year.  This is an example of what?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231F20"/>
        </a:solidFill>
      </p:bgPr>
    </p:bg>
    <p:spTree>
      <p:nvGrpSpPr>
        <p:cNvPr id="1" name=""/>
        <p:cNvGrpSpPr/>
        <p:nvPr/>
      </p:nvGrpSpPr>
      <p:grpSpPr>
        <a:xfrm>
          <a:off x="0" y="0"/>
          <a:ext cx="0" cy="0"/>
          <a:chOff x="0" y="0"/>
          <a:chExt cx="0" cy="0"/>
        </a:xfrm>
      </p:grpSpPr>
      <p:grpSp>
        <p:nvGrpSpPr>
          <p:cNvPr name="Group 2" id="2"/>
          <p:cNvGrpSpPr/>
          <p:nvPr/>
        </p:nvGrpSpPr>
        <p:grpSpPr>
          <a:xfrm rot="0">
            <a:off x="0"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FFFFFF"/>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3068008"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969246"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3068008"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969246"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3068008"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E1568A"/>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969246"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E991B2"/>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TextBox 23" id="23"/>
          <p:cNvSpPr txBox="true"/>
          <p:nvPr/>
        </p:nvSpPr>
        <p:spPr>
          <a:xfrm rot="0">
            <a:off x="1969246" y="500822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A.</a:t>
            </a:r>
          </a:p>
        </p:txBody>
      </p:sp>
      <p:sp>
        <p:nvSpPr>
          <p:cNvPr name="TextBox 24" id="24"/>
          <p:cNvSpPr txBox="true"/>
          <p:nvPr/>
        </p:nvSpPr>
        <p:spPr>
          <a:xfrm rot="0">
            <a:off x="3682528" y="519009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Merchandising</a:t>
            </a:r>
          </a:p>
        </p:txBody>
      </p:sp>
      <p:sp>
        <p:nvSpPr>
          <p:cNvPr name="TextBox 25" id="25"/>
          <p:cNvSpPr txBox="true"/>
          <p:nvPr/>
        </p:nvSpPr>
        <p:spPr>
          <a:xfrm rot="0">
            <a:off x="1969246" y="646938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B.</a:t>
            </a:r>
          </a:p>
        </p:txBody>
      </p:sp>
      <p:sp>
        <p:nvSpPr>
          <p:cNvPr name="TextBox 26" id="26"/>
          <p:cNvSpPr txBox="true"/>
          <p:nvPr/>
        </p:nvSpPr>
        <p:spPr>
          <a:xfrm rot="0">
            <a:off x="3682528" y="665125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Licensing</a:t>
            </a:r>
          </a:p>
        </p:txBody>
      </p:sp>
      <p:sp>
        <p:nvSpPr>
          <p:cNvPr name="TextBox 27" id="27"/>
          <p:cNvSpPr txBox="true"/>
          <p:nvPr/>
        </p:nvSpPr>
        <p:spPr>
          <a:xfrm rot="0">
            <a:off x="1969246" y="793054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28" id="28"/>
          <p:cNvSpPr txBox="true"/>
          <p:nvPr/>
        </p:nvSpPr>
        <p:spPr>
          <a:xfrm rot="0">
            <a:off x="3682528"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Branding</a:t>
            </a:r>
          </a:p>
        </p:txBody>
      </p:sp>
      <p:sp>
        <p:nvSpPr>
          <p:cNvPr name="TextBox 29" id="29"/>
          <p:cNvSpPr txBox="true"/>
          <p:nvPr/>
        </p:nvSpPr>
        <p:spPr>
          <a:xfrm rot="0">
            <a:off x="2045588" y="354659"/>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000000"/>
                </a:solidFill>
                <a:latin typeface="Londrina Solid"/>
              </a:rPr>
              <a:t>ANSWER</a:t>
            </a:r>
            <a:r>
              <a:rPr lang="en-US" sz="8558">
                <a:solidFill>
                  <a:srgbClr val="000000"/>
                </a:solidFill>
                <a:latin typeface="Londrina Solid"/>
              </a:rPr>
              <a:t> #2</a:t>
            </a:r>
          </a:p>
        </p:txBody>
      </p:sp>
      <p:sp>
        <p:nvSpPr>
          <p:cNvPr name="TextBox 30" id="30"/>
          <p:cNvSpPr txBox="true"/>
          <p:nvPr/>
        </p:nvSpPr>
        <p:spPr>
          <a:xfrm rot="0">
            <a:off x="1694469" y="2151125"/>
            <a:ext cx="6780605" cy="1979930"/>
          </a:xfrm>
          <a:prstGeom prst="rect">
            <a:avLst/>
          </a:prstGeom>
        </p:spPr>
        <p:txBody>
          <a:bodyPr anchor="t" rtlCol="false" tIns="0" lIns="0" bIns="0" rIns="0">
            <a:spAutoFit/>
          </a:bodyPr>
          <a:lstStyle/>
          <a:p>
            <a:pPr algn="ctr">
              <a:lnSpc>
                <a:spcPts val="5319"/>
              </a:lnSpc>
              <a:spcBef>
                <a:spcPct val="0"/>
              </a:spcBef>
            </a:pPr>
            <a:r>
              <a:rPr lang="en-US" sz="3799">
                <a:solidFill>
                  <a:srgbClr val="000000"/>
                </a:solidFill>
                <a:latin typeface="Formula"/>
              </a:rPr>
              <a:t>San Diego, an expansion franchise, introduced its team colors and logo last year.  This is an example of what?</a:t>
            </a:r>
          </a:p>
        </p:txBody>
      </p:sp>
      <p:sp>
        <p:nvSpPr>
          <p:cNvPr name="Freeform 31" id="31"/>
          <p:cNvSpPr/>
          <p:nvPr/>
        </p:nvSpPr>
        <p:spPr>
          <a:xfrm flipH="false" flipV="false" rot="0">
            <a:off x="11956545" y="1931108"/>
            <a:ext cx="4900909" cy="6424785"/>
          </a:xfrm>
          <a:custGeom>
            <a:avLst/>
            <a:gdLst/>
            <a:ahLst/>
            <a:cxnLst/>
            <a:rect r="r" b="b" t="t" l="l"/>
            <a:pathLst>
              <a:path h="6424785" w="4900909">
                <a:moveTo>
                  <a:pt x="0" y="0"/>
                </a:moveTo>
                <a:lnTo>
                  <a:pt x="4900908" y="0"/>
                </a:lnTo>
                <a:lnTo>
                  <a:pt x="4900908" y="6424784"/>
                </a:lnTo>
                <a:lnTo>
                  <a:pt x="0" y="6424784"/>
                </a:lnTo>
                <a:lnTo>
                  <a:pt x="0" y="0"/>
                </a:lnTo>
                <a:close/>
              </a:path>
            </a:pathLst>
          </a:custGeom>
          <a:blipFill>
            <a:blip r:embed="rId2"/>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18458"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186466"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0087704"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11186466"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0087704"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11186466"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0087704"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274350" y="171191"/>
            <a:ext cx="1508699" cy="1594097"/>
          </a:xfrm>
          <a:custGeom>
            <a:avLst/>
            <a:gdLst/>
            <a:ahLst/>
            <a:cxnLst/>
            <a:rect r="r" b="b" t="t" l="l"/>
            <a:pathLst>
              <a:path h="1594097" w="1508699">
                <a:moveTo>
                  <a:pt x="0" y="0"/>
                </a:moveTo>
                <a:lnTo>
                  <a:pt x="1508700" y="0"/>
                </a:lnTo>
                <a:lnTo>
                  <a:pt x="1508700" y="1594097"/>
                </a:lnTo>
                <a:lnTo>
                  <a:pt x="0" y="1594097"/>
                </a:lnTo>
                <a:lnTo>
                  <a:pt x="0" y="0"/>
                </a:lnTo>
                <a:close/>
              </a:path>
            </a:pathLst>
          </a:custGeom>
          <a:blipFill>
            <a:blip r:embed="rId2"/>
            <a:stretch>
              <a:fillRect l="0" t="0" r="0" b="0"/>
            </a:stretch>
          </a:blipFill>
        </p:spPr>
      </p:sp>
      <p:sp>
        <p:nvSpPr>
          <p:cNvPr name="TextBox 24" id="24"/>
          <p:cNvSpPr txBox="true"/>
          <p:nvPr/>
        </p:nvSpPr>
        <p:spPr>
          <a:xfrm rot="0">
            <a:off x="10164046" y="147133"/>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FFFFFF"/>
                </a:solidFill>
                <a:latin typeface="Londrina Solid"/>
              </a:rPr>
              <a:t>QUESTION #3</a:t>
            </a:r>
          </a:p>
        </p:txBody>
      </p:sp>
      <p:sp>
        <p:nvSpPr>
          <p:cNvPr name="TextBox 25" id="25"/>
          <p:cNvSpPr txBox="true"/>
          <p:nvPr/>
        </p:nvSpPr>
        <p:spPr>
          <a:xfrm rot="0">
            <a:off x="9812927" y="2121997"/>
            <a:ext cx="6780605" cy="1979930"/>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Formula"/>
              </a:rPr>
              <a:t>In MLB, the NFL, and the NBA, players are outfitted in uniforms or jerseys.</a:t>
            </a:r>
            <a:r>
              <a:rPr lang="en-US" sz="3799">
                <a:solidFill>
                  <a:srgbClr val="FFFFFF"/>
                </a:solidFill>
                <a:latin typeface="Formula"/>
              </a:rPr>
              <a:t> What are they often called in soccer?</a:t>
            </a:r>
          </a:p>
        </p:txBody>
      </p:sp>
      <p:sp>
        <p:nvSpPr>
          <p:cNvPr name="TextBox 26" id="26"/>
          <p:cNvSpPr txBox="true"/>
          <p:nvPr/>
        </p:nvSpPr>
        <p:spPr>
          <a:xfrm rot="0">
            <a:off x="10087704" y="500822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A.</a:t>
            </a:r>
          </a:p>
        </p:txBody>
      </p:sp>
      <p:sp>
        <p:nvSpPr>
          <p:cNvPr name="TextBox 27" id="27"/>
          <p:cNvSpPr txBox="true"/>
          <p:nvPr/>
        </p:nvSpPr>
        <p:spPr>
          <a:xfrm rot="0">
            <a:off x="11428606" y="5219766"/>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Kits</a:t>
            </a:r>
          </a:p>
        </p:txBody>
      </p:sp>
      <p:sp>
        <p:nvSpPr>
          <p:cNvPr name="TextBox 28" id="28"/>
          <p:cNvSpPr txBox="true"/>
          <p:nvPr/>
        </p:nvSpPr>
        <p:spPr>
          <a:xfrm rot="0">
            <a:off x="10087704" y="646938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B.</a:t>
            </a:r>
          </a:p>
        </p:txBody>
      </p:sp>
      <p:sp>
        <p:nvSpPr>
          <p:cNvPr name="TextBox 29" id="29"/>
          <p:cNvSpPr txBox="true"/>
          <p:nvPr/>
        </p:nvSpPr>
        <p:spPr>
          <a:xfrm rot="0">
            <a:off x="11428606" y="6651253"/>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Licensed merchandise</a:t>
            </a:r>
          </a:p>
        </p:txBody>
      </p:sp>
      <p:sp>
        <p:nvSpPr>
          <p:cNvPr name="TextBox 30" id="30"/>
          <p:cNvSpPr txBox="true"/>
          <p:nvPr/>
        </p:nvSpPr>
        <p:spPr>
          <a:xfrm rot="0">
            <a:off x="10087704" y="793054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31" id="31"/>
          <p:cNvSpPr txBox="true"/>
          <p:nvPr/>
        </p:nvSpPr>
        <p:spPr>
          <a:xfrm rot="0">
            <a:off x="11800986"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Sponsorship</a:t>
            </a:r>
          </a:p>
        </p:txBody>
      </p:sp>
      <p:sp>
        <p:nvSpPr>
          <p:cNvPr name="Freeform 32" id="32"/>
          <p:cNvSpPr/>
          <p:nvPr/>
        </p:nvSpPr>
        <p:spPr>
          <a:xfrm flipH="false" flipV="false" rot="158617">
            <a:off x="1728139" y="2652567"/>
            <a:ext cx="4696341" cy="4736103"/>
          </a:xfrm>
          <a:custGeom>
            <a:avLst/>
            <a:gdLst/>
            <a:ahLst/>
            <a:cxnLst/>
            <a:rect r="r" b="b" t="t" l="l"/>
            <a:pathLst>
              <a:path h="4736103" w="4696341">
                <a:moveTo>
                  <a:pt x="0" y="0"/>
                </a:moveTo>
                <a:lnTo>
                  <a:pt x="4696341" y="0"/>
                </a:lnTo>
                <a:lnTo>
                  <a:pt x="4696341" y="4736103"/>
                </a:lnTo>
                <a:lnTo>
                  <a:pt x="0" y="4736103"/>
                </a:lnTo>
                <a:lnTo>
                  <a:pt x="0" y="0"/>
                </a:lnTo>
                <a:close/>
              </a:path>
            </a:pathLst>
          </a:custGeom>
          <a:blipFill>
            <a:blip r:embed="rId3"/>
            <a:stretch>
              <a:fillRect l="-55264" t="0" r="-35275" b="0"/>
            </a:stretch>
          </a:blipFill>
        </p:spPr>
      </p:sp>
      <p:sp>
        <p:nvSpPr>
          <p:cNvPr name="Freeform 33" id="33"/>
          <p:cNvSpPr/>
          <p:nvPr/>
        </p:nvSpPr>
        <p:spPr>
          <a:xfrm flipH="false" flipV="false" rot="0">
            <a:off x="752921" y="1958239"/>
            <a:ext cx="6522228" cy="6811727"/>
          </a:xfrm>
          <a:custGeom>
            <a:avLst/>
            <a:gdLst/>
            <a:ahLst/>
            <a:cxnLst/>
            <a:rect r="r" b="b" t="t" l="l"/>
            <a:pathLst>
              <a:path h="6811727" w="6522228">
                <a:moveTo>
                  <a:pt x="0" y="0"/>
                </a:moveTo>
                <a:lnTo>
                  <a:pt x="6522228" y="0"/>
                </a:lnTo>
                <a:lnTo>
                  <a:pt x="6522228" y="6811727"/>
                </a:lnTo>
                <a:lnTo>
                  <a:pt x="0" y="681172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18458"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231F2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186466"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E1568A"/>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0087704"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E991B2"/>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11186466"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0087704"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11186466"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0087704"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274350" y="171191"/>
            <a:ext cx="1508699" cy="1594097"/>
          </a:xfrm>
          <a:custGeom>
            <a:avLst/>
            <a:gdLst/>
            <a:ahLst/>
            <a:cxnLst/>
            <a:rect r="r" b="b" t="t" l="l"/>
            <a:pathLst>
              <a:path h="1594097" w="1508699">
                <a:moveTo>
                  <a:pt x="0" y="0"/>
                </a:moveTo>
                <a:lnTo>
                  <a:pt x="1508700" y="0"/>
                </a:lnTo>
                <a:lnTo>
                  <a:pt x="1508700" y="1594097"/>
                </a:lnTo>
                <a:lnTo>
                  <a:pt x="0" y="1594097"/>
                </a:lnTo>
                <a:lnTo>
                  <a:pt x="0" y="0"/>
                </a:lnTo>
                <a:close/>
              </a:path>
            </a:pathLst>
          </a:custGeom>
          <a:blipFill>
            <a:blip r:embed="rId2"/>
            <a:stretch>
              <a:fillRect l="0" t="0" r="0" b="0"/>
            </a:stretch>
          </a:blipFill>
        </p:spPr>
      </p:sp>
      <p:sp>
        <p:nvSpPr>
          <p:cNvPr name="Freeform 24" id="24"/>
          <p:cNvSpPr/>
          <p:nvPr/>
        </p:nvSpPr>
        <p:spPr>
          <a:xfrm flipH="false" flipV="false" rot="158617">
            <a:off x="1728139" y="2652567"/>
            <a:ext cx="4696341" cy="4736103"/>
          </a:xfrm>
          <a:custGeom>
            <a:avLst/>
            <a:gdLst/>
            <a:ahLst/>
            <a:cxnLst/>
            <a:rect r="r" b="b" t="t" l="l"/>
            <a:pathLst>
              <a:path h="4736103" w="4696341">
                <a:moveTo>
                  <a:pt x="0" y="0"/>
                </a:moveTo>
                <a:lnTo>
                  <a:pt x="4696341" y="0"/>
                </a:lnTo>
                <a:lnTo>
                  <a:pt x="4696341" y="4736103"/>
                </a:lnTo>
                <a:lnTo>
                  <a:pt x="0" y="4736103"/>
                </a:lnTo>
                <a:lnTo>
                  <a:pt x="0" y="0"/>
                </a:lnTo>
                <a:close/>
              </a:path>
            </a:pathLst>
          </a:custGeom>
          <a:blipFill>
            <a:blip r:embed="rId3"/>
            <a:stretch>
              <a:fillRect l="-55264" t="0" r="-35275" b="0"/>
            </a:stretch>
          </a:blipFill>
        </p:spPr>
      </p:sp>
      <p:sp>
        <p:nvSpPr>
          <p:cNvPr name="TextBox 25" id="25"/>
          <p:cNvSpPr txBox="true"/>
          <p:nvPr/>
        </p:nvSpPr>
        <p:spPr>
          <a:xfrm rot="0">
            <a:off x="10087704" y="500822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A.</a:t>
            </a:r>
          </a:p>
        </p:txBody>
      </p:sp>
      <p:sp>
        <p:nvSpPr>
          <p:cNvPr name="TextBox 26" id="26"/>
          <p:cNvSpPr txBox="true"/>
          <p:nvPr/>
        </p:nvSpPr>
        <p:spPr>
          <a:xfrm rot="0">
            <a:off x="10087704" y="646938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B.</a:t>
            </a:r>
          </a:p>
        </p:txBody>
      </p:sp>
      <p:sp>
        <p:nvSpPr>
          <p:cNvPr name="TextBox 27" id="27"/>
          <p:cNvSpPr txBox="true"/>
          <p:nvPr/>
        </p:nvSpPr>
        <p:spPr>
          <a:xfrm rot="0">
            <a:off x="10087704" y="793054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28" id="28"/>
          <p:cNvSpPr txBox="true"/>
          <p:nvPr/>
        </p:nvSpPr>
        <p:spPr>
          <a:xfrm rot="0">
            <a:off x="11800986"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Sponsorship</a:t>
            </a:r>
          </a:p>
        </p:txBody>
      </p:sp>
      <p:sp>
        <p:nvSpPr>
          <p:cNvPr name="TextBox 29" id="29"/>
          <p:cNvSpPr txBox="true"/>
          <p:nvPr/>
        </p:nvSpPr>
        <p:spPr>
          <a:xfrm rot="0">
            <a:off x="11428606" y="5219766"/>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Kits</a:t>
            </a:r>
          </a:p>
        </p:txBody>
      </p:sp>
      <p:sp>
        <p:nvSpPr>
          <p:cNvPr name="TextBox 30" id="30"/>
          <p:cNvSpPr txBox="true"/>
          <p:nvPr/>
        </p:nvSpPr>
        <p:spPr>
          <a:xfrm rot="0">
            <a:off x="11428606" y="6651253"/>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Licensed merchandise</a:t>
            </a:r>
          </a:p>
        </p:txBody>
      </p:sp>
      <p:sp>
        <p:nvSpPr>
          <p:cNvPr name="TextBox 31" id="31"/>
          <p:cNvSpPr txBox="true"/>
          <p:nvPr/>
        </p:nvSpPr>
        <p:spPr>
          <a:xfrm rot="0">
            <a:off x="10164046" y="147133"/>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FFFFFF"/>
                </a:solidFill>
                <a:latin typeface="Londrina Solid"/>
              </a:rPr>
              <a:t>ANSWER #3</a:t>
            </a:r>
          </a:p>
        </p:txBody>
      </p:sp>
      <p:sp>
        <p:nvSpPr>
          <p:cNvPr name="TextBox 32" id="32"/>
          <p:cNvSpPr txBox="true"/>
          <p:nvPr/>
        </p:nvSpPr>
        <p:spPr>
          <a:xfrm rot="0">
            <a:off x="9812927" y="2121997"/>
            <a:ext cx="6780605" cy="1979930"/>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Formula"/>
              </a:rPr>
              <a:t>In MLB, the NFL, and the NBA, players are outfitted in uniforms or jerseys.</a:t>
            </a:r>
            <a:r>
              <a:rPr lang="en-US" sz="3799">
                <a:solidFill>
                  <a:srgbClr val="FFFFFF"/>
                </a:solidFill>
                <a:latin typeface="Formula"/>
              </a:rPr>
              <a:t> What are they often called in soccer?</a:t>
            </a:r>
          </a:p>
        </p:txBody>
      </p:sp>
      <p:sp>
        <p:nvSpPr>
          <p:cNvPr name="Freeform 33" id="33"/>
          <p:cNvSpPr/>
          <p:nvPr/>
        </p:nvSpPr>
        <p:spPr>
          <a:xfrm flipH="false" flipV="false" rot="0">
            <a:off x="752921" y="1958239"/>
            <a:ext cx="6522228" cy="6811727"/>
          </a:xfrm>
          <a:custGeom>
            <a:avLst/>
            <a:gdLst/>
            <a:ahLst/>
            <a:cxnLst/>
            <a:rect r="r" b="b" t="t" l="l"/>
            <a:pathLst>
              <a:path h="6811727" w="6522228">
                <a:moveTo>
                  <a:pt x="0" y="0"/>
                </a:moveTo>
                <a:lnTo>
                  <a:pt x="6522228" y="0"/>
                </a:lnTo>
                <a:lnTo>
                  <a:pt x="6522228" y="6811727"/>
                </a:lnTo>
                <a:lnTo>
                  <a:pt x="0" y="681172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FFFFFF"/>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3068008"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969246"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3068008"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969246"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3068008"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969246"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10959521" y="2003108"/>
            <a:ext cx="6526370" cy="6526370"/>
          </a:xfrm>
          <a:custGeom>
            <a:avLst/>
            <a:gdLst/>
            <a:ahLst/>
            <a:cxnLst/>
            <a:rect r="r" b="b" t="t" l="l"/>
            <a:pathLst>
              <a:path h="6526370" w="6526370">
                <a:moveTo>
                  <a:pt x="0" y="0"/>
                </a:moveTo>
                <a:lnTo>
                  <a:pt x="6526370" y="0"/>
                </a:lnTo>
                <a:lnTo>
                  <a:pt x="6526370" y="6526370"/>
                </a:lnTo>
                <a:lnTo>
                  <a:pt x="0" y="6526370"/>
                </a:lnTo>
                <a:lnTo>
                  <a:pt x="0" y="0"/>
                </a:lnTo>
                <a:close/>
              </a:path>
            </a:pathLst>
          </a:custGeom>
          <a:blipFill>
            <a:blip r:embed="rId2"/>
            <a:stretch>
              <a:fillRect l="0" t="0" r="0" b="0"/>
            </a:stretch>
          </a:blipFill>
        </p:spPr>
      </p:sp>
      <p:sp>
        <p:nvSpPr>
          <p:cNvPr name="TextBox 24" id="24"/>
          <p:cNvSpPr txBox="true"/>
          <p:nvPr/>
        </p:nvSpPr>
        <p:spPr>
          <a:xfrm rot="0">
            <a:off x="1969246" y="500822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A.</a:t>
            </a:r>
          </a:p>
        </p:txBody>
      </p:sp>
      <p:sp>
        <p:nvSpPr>
          <p:cNvPr name="TextBox 25" id="25"/>
          <p:cNvSpPr txBox="true"/>
          <p:nvPr/>
        </p:nvSpPr>
        <p:spPr>
          <a:xfrm rot="0">
            <a:off x="3682528" y="519009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A vendor contract</a:t>
            </a:r>
          </a:p>
        </p:txBody>
      </p:sp>
      <p:sp>
        <p:nvSpPr>
          <p:cNvPr name="TextBox 26" id="26"/>
          <p:cNvSpPr txBox="true"/>
          <p:nvPr/>
        </p:nvSpPr>
        <p:spPr>
          <a:xfrm rot="0">
            <a:off x="1969246" y="646938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B.</a:t>
            </a:r>
          </a:p>
        </p:txBody>
      </p:sp>
      <p:sp>
        <p:nvSpPr>
          <p:cNvPr name="TextBox 27" id="27"/>
          <p:cNvSpPr txBox="true"/>
          <p:nvPr/>
        </p:nvSpPr>
        <p:spPr>
          <a:xfrm rot="0">
            <a:off x="3682528" y="665125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A license</a:t>
            </a:r>
          </a:p>
        </p:txBody>
      </p:sp>
      <p:sp>
        <p:nvSpPr>
          <p:cNvPr name="TextBox 28" id="28"/>
          <p:cNvSpPr txBox="true"/>
          <p:nvPr/>
        </p:nvSpPr>
        <p:spPr>
          <a:xfrm rot="0">
            <a:off x="1969246" y="793054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C.</a:t>
            </a:r>
          </a:p>
        </p:txBody>
      </p:sp>
      <p:sp>
        <p:nvSpPr>
          <p:cNvPr name="TextBox 29" id="29"/>
          <p:cNvSpPr txBox="true"/>
          <p:nvPr/>
        </p:nvSpPr>
        <p:spPr>
          <a:xfrm rot="0">
            <a:off x="3682528"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A screen printer</a:t>
            </a:r>
          </a:p>
        </p:txBody>
      </p:sp>
      <p:sp>
        <p:nvSpPr>
          <p:cNvPr name="TextBox 30" id="30"/>
          <p:cNvSpPr txBox="true"/>
          <p:nvPr/>
        </p:nvSpPr>
        <p:spPr>
          <a:xfrm rot="0">
            <a:off x="2045588" y="354659"/>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000000"/>
                </a:solidFill>
                <a:latin typeface="Londrina Solid"/>
              </a:rPr>
              <a:t>QUESTION #4</a:t>
            </a:r>
          </a:p>
        </p:txBody>
      </p:sp>
      <p:sp>
        <p:nvSpPr>
          <p:cNvPr name="TextBox 31" id="31"/>
          <p:cNvSpPr txBox="true"/>
          <p:nvPr/>
        </p:nvSpPr>
        <p:spPr>
          <a:xfrm rot="0">
            <a:off x="1636226" y="2151125"/>
            <a:ext cx="6897089" cy="1979930"/>
          </a:xfrm>
          <a:prstGeom prst="rect">
            <a:avLst/>
          </a:prstGeom>
        </p:spPr>
        <p:txBody>
          <a:bodyPr anchor="t" rtlCol="false" tIns="0" lIns="0" bIns="0" rIns="0">
            <a:spAutoFit/>
          </a:bodyPr>
          <a:lstStyle/>
          <a:p>
            <a:pPr algn="ctr">
              <a:lnSpc>
                <a:spcPts val="5319"/>
              </a:lnSpc>
              <a:spcBef>
                <a:spcPct val="0"/>
              </a:spcBef>
            </a:pPr>
            <a:r>
              <a:rPr lang="en-US" sz="3799">
                <a:solidFill>
                  <a:srgbClr val="000000"/>
                </a:solidFill>
                <a:latin typeface="Formula"/>
              </a:rPr>
              <a:t>If you wanted to </a:t>
            </a:r>
            <a:r>
              <a:rPr lang="en-US" sz="3799" u="sng">
                <a:solidFill>
                  <a:srgbClr val="000000"/>
                </a:solidFill>
                <a:latin typeface="Formula"/>
              </a:rPr>
              <a:t>legally</a:t>
            </a:r>
            <a:r>
              <a:rPr lang="en-US" sz="3799">
                <a:solidFill>
                  <a:srgbClr val="000000"/>
                </a:solidFill>
                <a:latin typeface="Formula"/>
              </a:rPr>
              <a:t> sell a t-shirt that you created using your favorite soccer team’s logo, you would need what?</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231F20"/>
        </a:solidFill>
      </p:bgPr>
    </p:bg>
    <p:spTree>
      <p:nvGrpSpPr>
        <p:cNvPr id="1" name=""/>
        <p:cNvGrpSpPr/>
        <p:nvPr/>
      </p:nvGrpSpPr>
      <p:grpSpPr>
        <a:xfrm>
          <a:off x="0" y="0"/>
          <a:ext cx="0" cy="0"/>
          <a:chOff x="0" y="0"/>
          <a:chExt cx="0" cy="0"/>
        </a:xfrm>
      </p:grpSpPr>
      <p:grpSp>
        <p:nvGrpSpPr>
          <p:cNvPr name="Group 2" id="2"/>
          <p:cNvGrpSpPr/>
          <p:nvPr/>
        </p:nvGrpSpPr>
        <p:grpSpPr>
          <a:xfrm rot="0">
            <a:off x="0"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FFFFFF"/>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3068008"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969246"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3068008"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E1568A"/>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969246"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E991B2"/>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3068008"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969246"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11020111" y="787795"/>
            <a:ext cx="6516378" cy="8688504"/>
          </a:xfrm>
          <a:custGeom>
            <a:avLst/>
            <a:gdLst/>
            <a:ahLst/>
            <a:cxnLst/>
            <a:rect r="r" b="b" t="t" l="l"/>
            <a:pathLst>
              <a:path h="8688504" w="6516378">
                <a:moveTo>
                  <a:pt x="0" y="0"/>
                </a:moveTo>
                <a:lnTo>
                  <a:pt x="6516379" y="0"/>
                </a:lnTo>
                <a:lnTo>
                  <a:pt x="6516379" y="8688505"/>
                </a:lnTo>
                <a:lnTo>
                  <a:pt x="0" y="8688505"/>
                </a:lnTo>
                <a:lnTo>
                  <a:pt x="0" y="0"/>
                </a:lnTo>
                <a:close/>
              </a:path>
            </a:pathLst>
          </a:custGeom>
          <a:blipFill>
            <a:blip r:embed="rId2"/>
            <a:stretch>
              <a:fillRect l="-30622" t="-44037" r="-36823" b="-23408"/>
            </a:stretch>
          </a:blipFill>
        </p:spPr>
      </p:sp>
      <p:sp>
        <p:nvSpPr>
          <p:cNvPr name="Freeform 24" id="24"/>
          <p:cNvSpPr/>
          <p:nvPr/>
        </p:nvSpPr>
        <p:spPr>
          <a:xfrm flipH="false" flipV="false" rot="-2482708">
            <a:off x="10705369" y="7186047"/>
            <a:ext cx="2204555" cy="1129834"/>
          </a:xfrm>
          <a:custGeom>
            <a:avLst/>
            <a:gdLst/>
            <a:ahLst/>
            <a:cxnLst/>
            <a:rect r="r" b="b" t="t" l="l"/>
            <a:pathLst>
              <a:path h="1129834" w="2204555">
                <a:moveTo>
                  <a:pt x="0" y="0"/>
                </a:moveTo>
                <a:lnTo>
                  <a:pt x="2204554" y="0"/>
                </a:lnTo>
                <a:lnTo>
                  <a:pt x="2204554" y="1129835"/>
                </a:lnTo>
                <a:lnTo>
                  <a:pt x="0" y="1129835"/>
                </a:lnTo>
                <a:lnTo>
                  <a:pt x="0" y="0"/>
                </a:lnTo>
                <a:close/>
              </a:path>
            </a:pathLst>
          </a:custGeom>
          <a:blipFill>
            <a:blip r:embed="rId3"/>
            <a:stretch>
              <a:fillRect l="0" t="0" r="0" b="0"/>
            </a:stretch>
          </a:blipFill>
        </p:spPr>
      </p:sp>
      <p:sp>
        <p:nvSpPr>
          <p:cNvPr name="Freeform 25" id="25"/>
          <p:cNvSpPr/>
          <p:nvPr/>
        </p:nvSpPr>
        <p:spPr>
          <a:xfrm flipH="false" flipV="false" rot="0">
            <a:off x="11246034" y="5847646"/>
            <a:ext cx="2082029" cy="2082029"/>
          </a:xfrm>
          <a:custGeom>
            <a:avLst/>
            <a:gdLst/>
            <a:ahLst/>
            <a:cxnLst/>
            <a:rect r="r" b="b" t="t" l="l"/>
            <a:pathLst>
              <a:path h="2082029" w="2082029">
                <a:moveTo>
                  <a:pt x="0" y="0"/>
                </a:moveTo>
                <a:lnTo>
                  <a:pt x="2082029" y="0"/>
                </a:lnTo>
                <a:lnTo>
                  <a:pt x="2082029" y="2082029"/>
                </a:lnTo>
                <a:lnTo>
                  <a:pt x="0" y="208202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969246" y="500822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000000"/>
                </a:solidFill>
                <a:latin typeface="Londrina Solid"/>
              </a:rPr>
              <a:t>A.</a:t>
            </a:r>
          </a:p>
        </p:txBody>
      </p:sp>
      <p:sp>
        <p:nvSpPr>
          <p:cNvPr name="TextBox 27" id="27"/>
          <p:cNvSpPr txBox="true"/>
          <p:nvPr/>
        </p:nvSpPr>
        <p:spPr>
          <a:xfrm rot="0">
            <a:off x="3682528" y="519009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A vendor contract</a:t>
            </a:r>
          </a:p>
        </p:txBody>
      </p:sp>
      <p:sp>
        <p:nvSpPr>
          <p:cNvPr name="TextBox 28" id="28"/>
          <p:cNvSpPr txBox="true"/>
          <p:nvPr/>
        </p:nvSpPr>
        <p:spPr>
          <a:xfrm rot="0">
            <a:off x="1969246" y="646938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000000"/>
                </a:solidFill>
                <a:latin typeface="Londrina Solid"/>
              </a:rPr>
              <a:t>B.</a:t>
            </a:r>
          </a:p>
        </p:txBody>
      </p:sp>
      <p:sp>
        <p:nvSpPr>
          <p:cNvPr name="TextBox 29" id="29"/>
          <p:cNvSpPr txBox="true"/>
          <p:nvPr/>
        </p:nvSpPr>
        <p:spPr>
          <a:xfrm rot="0">
            <a:off x="3682528" y="665125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A license</a:t>
            </a:r>
          </a:p>
        </p:txBody>
      </p:sp>
      <p:sp>
        <p:nvSpPr>
          <p:cNvPr name="TextBox 30" id="30"/>
          <p:cNvSpPr txBox="true"/>
          <p:nvPr/>
        </p:nvSpPr>
        <p:spPr>
          <a:xfrm rot="0">
            <a:off x="1974983" y="7931260"/>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000000"/>
                </a:solidFill>
                <a:latin typeface="Londrina Solid"/>
              </a:rPr>
              <a:t>C.</a:t>
            </a:r>
          </a:p>
        </p:txBody>
      </p:sp>
      <p:sp>
        <p:nvSpPr>
          <p:cNvPr name="TextBox 31" id="31"/>
          <p:cNvSpPr txBox="true"/>
          <p:nvPr/>
        </p:nvSpPr>
        <p:spPr>
          <a:xfrm rot="0">
            <a:off x="3682528"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A screen printer</a:t>
            </a:r>
          </a:p>
        </p:txBody>
      </p:sp>
      <p:sp>
        <p:nvSpPr>
          <p:cNvPr name="TextBox 32" id="32"/>
          <p:cNvSpPr txBox="true"/>
          <p:nvPr/>
        </p:nvSpPr>
        <p:spPr>
          <a:xfrm rot="0">
            <a:off x="2045588" y="354659"/>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000000"/>
                </a:solidFill>
                <a:latin typeface="Londrina Solid"/>
              </a:rPr>
              <a:t>ANSWER</a:t>
            </a:r>
            <a:r>
              <a:rPr lang="en-US" sz="8558">
                <a:solidFill>
                  <a:srgbClr val="000000"/>
                </a:solidFill>
                <a:latin typeface="Londrina Solid"/>
              </a:rPr>
              <a:t> #4</a:t>
            </a:r>
          </a:p>
        </p:txBody>
      </p:sp>
      <p:sp>
        <p:nvSpPr>
          <p:cNvPr name="TextBox 33" id="33"/>
          <p:cNvSpPr txBox="true"/>
          <p:nvPr/>
        </p:nvSpPr>
        <p:spPr>
          <a:xfrm rot="0">
            <a:off x="1636226" y="2151125"/>
            <a:ext cx="6897089" cy="1979930"/>
          </a:xfrm>
          <a:prstGeom prst="rect">
            <a:avLst/>
          </a:prstGeom>
        </p:spPr>
        <p:txBody>
          <a:bodyPr anchor="t" rtlCol="false" tIns="0" lIns="0" bIns="0" rIns="0">
            <a:spAutoFit/>
          </a:bodyPr>
          <a:lstStyle/>
          <a:p>
            <a:pPr algn="ctr">
              <a:lnSpc>
                <a:spcPts val="5319"/>
              </a:lnSpc>
              <a:spcBef>
                <a:spcPct val="0"/>
              </a:spcBef>
            </a:pPr>
            <a:r>
              <a:rPr lang="en-US" sz="3799">
                <a:solidFill>
                  <a:srgbClr val="000000"/>
                </a:solidFill>
                <a:latin typeface="Formula"/>
              </a:rPr>
              <a:t>If you wanted to </a:t>
            </a:r>
            <a:r>
              <a:rPr lang="en-US" sz="3799" u="sng">
                <a:solidFill>
                  <a:srgbClr val="000000"/>
                </a:solidFill>
                <a:latin typeface="Formula"/>
              </a:rPr>
              <a:t>legally</a:t>
            </a:r>
            <a:r>
              <a:rPr lang="en-US" sz="3799">
                <a:solidFill>
                  <a:srgbClr val="000000"/>
                </a:solidFill>
                <a:latin typeface="Formula"/>
              </a:rPr>
              <a:t> sell a t-shirt that you created using your favorite soccer team’s logo, you would need what?</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18458"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186466"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0087704"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11186466"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0087704"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11186466"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0087704"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274350" y="171191"/>
            <a:ext cx="1508699" cy="1594097"/>
          </a:xfrm>
          <a:custGeom>
            <a:avLst/>
            <a:gdLst/>
            <a:ahLst/>
            <a:cxnLst/>
            <a:rect r="r" b="b" t="t" l="l"/>
            <a:pathLst>
              <a:path h="1594097" w="1508699">
                <a:moveTo>
                  <a:pt x="0" y="0"/>
                </a:moveTo>
                <a:lnTo>
                  <a:pt x="1508700" y="0"/>
                </a:lnTo>
                <a:lnTo>
                  <a:pt x="1508700" y="1594097"/>
                </a:lnTo>
                <a:lnTo>
                  <a:pt x="0" y="1594097"/>
                </a:lnTo>
                <a:lnTo>
                  <a:pt x="0" y="0"/>
                </a:lnTo>
                <a:close/>
              </a:path>
            </a:pathLst>
          </a:custGeom>
          <a:blipFill>
            <a:blip r:embed="rId2"/>
            <a:stretch>
              <a:fillRect l="0" t="0" r="0" b="0"/>
            </a:stretch>
          </a:blipFill>
        </p:spPr>
      </p:sp>
      <p:sp>
        <p:nvSpPr>
          <p:cNvPr name="Freeform 24" id="24"/>
          <p:cNvSpPr/>
          <p:nvPr/>
        </p:nvSpPr>
        <p:spPr>
          <a:xfrm flipH="false" flipV="false" rot="0">
            <a:off x="1007945" y="2500533"/>
            <a:ext cx="6491388" cy="5688079"/>
          </a:xfrm>
          <a:custGeom>
            <a:avLst/>
            <a:gdLst/>
            <a:ahLst/>
            <a:cxnLst/>
            <a:rect r="r" b="b" t="t" l="l"/>
            <a:pathLst>
              <a:path h="5688079" w="6491388">
                <a:moveTo>
                  <a:pt x="0" y="0"/>
                </a:moveTo>
                <a:lnTo>
                  <a:pt x="6491388" y="0"/>
                </a:lnTo>
                <a:lnTo>
                  <a:pt x="6491388" y="5688079"/>
                </a:lnTo>
                <a:lnTo>
                  <a:pt x="0" y="5688079"/>
                </a:lnTo>
                <a:lnTo>
                  <a:pt x="0" y="0"/>
                </a:lnTo>
                <a:close/>
              </a:path>
            </a:pathLst>
          </a:custGeom>
          <a:blipFill>
            <a:blip r:embed="rId3"/>
            <a:stretch>
              <a:fillRect l="0" t="0" r="0" b="0"/>
            </a:stretch>
          </a:blipFill>
        </p:spPr>
      </p:sp>
      <p:sp>
        <p:nvSpPr>
          <p:cNvPr name="TextBox 25" id="25"/>
          <p:cNvSpPr txBox="true"/>
          <p:nvPr/>
        </p:nvSpPr>
        <p:spPr>
          <a:xfrm rot="0">
            <a:off x="10164046" y="147133"/>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FFFFFF"/>
                </a:solidFill>
                <a:latin typeface="Londrina Solid"/>
              </a:rPr>
              <a:t>QUESTION #5</a:t>
            </a:r>
          </a:p>
        </p:txBody>
      </p:sp>
      <p:sp>
        <p:nvSpPr>
          <p:cNvPr name="TextBox 26" id="26"/>
          <p:cNvSpPr txBox="true"/>
          <p:nvPr/>
        </p:nvSpPr>
        <p:spPr>
          <a:xfrm rot="0">
            <a:off x="10087704" y="500822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A.</a:t>
            </a:r>
          </a:p>
        </p:txBody>
      </p:sp>
      <p:sp>
        <p:nvSpPr>
          <p:cNvPr name="TextBox 27" id="27"/>
          <p:cNvSpPr txBox="true"/>
          <p:nvPr/>
        </p:nvSpPr>
        <p:spPr>
          <a:xfrm rot="0">
            <a:off x="11428606" y="5219766"/>
            <a:ext cx="4415271" cy="654685"/>
          </a:xfrm>
          <a:prstGeom prst="rect">
            <a:avLst/>
          </a:prstGeom>
        </p:spPr>
        <p:txBody>
          <a:bodyPr anchor="t" rtlCol="false" tIns="0" lIns="0" bIns="0" rIns="0">
            <a:spAutoFit/>
          </a:bodyPr>
          <a:lstStyle/>
          <a:p>
            <a:pPr algn="ctr">
              <a:lnSpc>
                <a:spcPts val="5389"/>
              </a:lnSpc>
              <a:spcBef>
                <a:spcPct val="0"/>
              </a:spcBef>
            </a:pPr>
            <a:r>
              <a:rPr lang="en-US" sz="3849">
                <a:solidFill>
                  <a:srgbClr val="231F20"/>
                </a:solidFill>
                <a:latin typeface="Londrina Solid"/>
              </a:rPr>
              <a:t>Broadcast rights </a:t>
            </a:r>
          </a:p>
        </p:txBody>
      </p:sp>
      <p:sp>
        <p:nvSpPr>
          <p:cNvPr name="TextBox 28" id="28"/>
          <p:cNvSpPr txBox="true"/>
          <p:nvPr/>
        </p:nvSpPr>
        <p:spPr>
          <a:xfrm rot="0">
            <a:off x="10087704" y="646938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B.</a:t>
            </a:r>
          </a:p>
        </p:txBody>
      </p:sp>
      <p:sp>
        <p:nvSpPr>
          <p:cNvPr name="TextBox 29" id="29"/>
          <p:cNvSpPr txBox="true"/>
          <p:nvPr/>
        </p:nvSpPr>
        <p:spPr>
          <a:xfrm rot="0">
            <a:off x="11428606" y="6651253"/>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Advertising</a:t>
            </a:r>
          </a:p>
        </p:txBody>
      </p:sp>
      <p:sp>
        <p:nvSpPr>
          <p:cNvPr name="TextBox 30" id="30"/>
          <p:cNvSpPr txBox="true"/>
          <p:nvPr/>
        </p:nvSpPr>
        <p:spPr>
          <a:xfrm rot="0">
            <a:off x="10087704" y="793054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31" id="31"/>
          <p:cNvSpPr txBox="true"/>
          <p:nvPr/>
        </p:nvSpPr>
        <p:spPr>
          <a:xfrm rot="0">
            <a:off x="11800986" y="8112412"/>
            <a:ext cx="3903248" cy="654685"/>
          </a:xfrm>
          <a:prstGeom prst="rect">
            <a:avLst/>
          </a:prstGeom>
        </p:spPr>
        <p:txBody>
          <a:bodyPr anchor="t" rtlCol="false" tIns="0" lIns="0" bIns="0" rIns="0">
            <a:spAutoFit/>
          </a:bodyPr>
          <a:lstStyle/>
          <a:p>
            <a:pPr algn="ctr">
              <a:lnSpc>
                <a:spcPts val="5390"/>
              </a:lnSpc>
              <a:spcBef>
                <a:spcPct val="0"/>
              </a:spcBef>
            </a:pPr>
            <a:r>
              <a:rPr lang="en-US" sz="3850">
                <a:solidFill>
                  <a:srgbClr val="231F20"/>
                </a:solidFill>
                <a:latin typeface="Londrina Solid"/>
              </a:rPr>
              <a:t>Sponsorship</a:t>
            </a:r>
          </a:p>
        </p:txBody>
      </p:sp>
      <p:sp>
        <p:nvSpPr>
          <p:cNvPr name="TextBox 32" id="32"/>
          <p:cNvSpPr txBox="true"/>
          <p:nvPr/>
        </p:nvSpPr>
        <p:spPr>
          <a:xfrm rot="0">
            <a:off x="9349403" y="1874900"/>
            <a:ext cx="7783995" cy="2646680"/>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Formula"/>
              </a:rPr>
              <a:t>One company streams </a:t>
            </a:r>
            <a:r>
              <a:rPr lang="en-US" sz="3799">
                <a:solidFill>
                  <a:srgbClr val="FFFFFF"/>
                </a:solidFill>
                <a:latin typeface="Formula Bold"/>
              </a:rPr>
              <a:t>every</a:t>
            </a:r>
            <a:r>
              <a:rPr lang="en-US" sz="3799">
                <a:solidFill>
                  <a:srgbClr val="FFFFFF"/>
                </a:solidFill>
                <a:latin typeface="Formula"/>
              </a:rPr>
              <a:t> MLS regular season and playoff match.  What arrangement does that company have with Major League Soccer so they can show the matches?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18458"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231F2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186466"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E1568A"/>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0087704"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E991B2"/>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11186466"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0087704"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11186466"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0087704"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274350" y="171191"/>
            <a:ext cx="1508699" cy="1594097"/>
          </a:xfrm>
          <a:custGeom>
            <a:avLst/>
            <a:gdLst/>
            <a:ahLst/>
            <a:cxnLst/>
            <a:rect r="r" b="b" t="t" l="l"/>
            <a:pathLst>
              <a:path h="1594097" w="1508699">
                <a:moveTo>
                  <a:pt x="0" y="0"/>
                </a:moveTo>
                <a:lnTo>
                  <a:pt x="1508700" y="0"/>
                </a:lnTo>
                <a:lnTo>
                  <a:pt x="1508700" y="1594097"/>
                </a:lnTo>
                <a:lnTo>
                  <a:pt x="0" y="1594097"/>
                </a:lnTo>
                <a:lnTo>
                  <a:pt x="0" y="0"/>
                </a:lnTo>
                <a:close/>
              </a:path>
            </a:pathLst>
          </a:custGeom>
          <a:blipFill>
            <a:blip r:embed="rId2"/>
            <a:stretch>
              <a:fillRect l="0" t="0" r="0" b="0"/>
            </a:stretch>
          </a:blipFill>
        </p:spPr>
      </p:sp>
      <p:sp>
        <p:nvSpPr>
          <p:cNvPr name="TextBox 24" id="24"/>
          <p:cNvSpPr txBox="true"/>
          <p:nvPr/>
        </p:nvSpPr>
        <p:spPr>
          <a:xfrm rot="0">
            <a:off x="10087704" y="500822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A.</a:t>
            </a:r>
          </a:p>
        </p:txBody>
      </p:sp>
      <p:sp>
        <p:nvSpPr>
          <p:cNvPr name="TextBox 25" id="25"/>
          <p:cNvSpPr txBox="true"/>
          <p:nvPr/>
        </p:nvSpPr>
        <p:spPr>
          <a:xfrm rot="0">
            <a:off x="10087704" y="646938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B.</a:t>
            </a:r>
          </a:p>
        </p:txBody>
      </p:sp>
      <p:sp>
        <p:nvSpPr>
          <p:cNvPr name="TextBox 26" id="26"/>
          <p:cNvSpPr txBox="true"/>
          <p:nvPr/>
        </p:nvSpPr>
        <p:spPr>
          <a:xfrm rot="0">
            <a:off x="10087704" y="793054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27" id="27"/>
          <p:cNvSpPr txBox="true"/>
          <p:nvPr/>
        </p:nvSpPr>
        <p:spPr>
          <a:xfrm rot="0">
            <a:off x="11800986"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Sponsorship</a:t>
            </a:r>
          </a:p>
        </p:txBody>
      </p:sp>
      <p:sp>
        <p:nvSpPr>
          <p:cNvPr name="TextBox 28" id="28"/>
          <p:cNvSpPr txBox="true"/>
          <p:nvPr/>
        </p:nvSpPr>
        <p:spPr>
          <a:xfrm rot="0">
            <a:off x="11428606" y="5219766"/>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Broadcast rights</a:t>
            </a:r>
          </a:p>
        </p:txBody>
      </p:sp>
      <p:sp>
        <p:nvSpPr>
          <p:cNvPr name="TextBox 29" id="29"/>
          <p:cNvSpPr txBox="true"/>
          <p:nvPr/>
        </p:nvSpPr>
        <p:spPr>
          <a:xfrm rot="0">
            <a:off x="11428606" y="6651253"/>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Advertising</a:t>
            </a:r>
          </a:p>
        </p:txBody>
      </p:sp>
      <p:sp>
        <p:nvSpPr>
          <p:cNvPr name="TextBox 30" id="30"/>
          <p:cNvSpPr txBox="true"/>
          <p:nvPr/>
        </p:nvSpPr>
        <p:spPr>
          <a:xfrm rot="0">
            <a:off x="10164046" y="147133"/>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FFFFFF"/>
                </a:solidFill>
                <a:latin typeface="Londrina Solid"/>
              </a:rPr>
              <a:t>ANSWER #5</a:t>
            </a:r>
          </a:p>
        </p:txBody>
      </p:sp>
      <p:sp>
        <p:nvSpPr>
          <p:cNvPr name="Freeform 31" id="31"/>
          <p:cNvSpPr/>
          <p:nvPr/>
        </p:nvSpPr>
        <p:spPr>
          <a:xfrm flipH="false" flipV="false" rot="0">
            <a:off x="1007945" y="2500533"/>
            <a:ext cx="6491388" cy="5688079"/>
          </a:xfrm>
          <a:custGeom>
            <a:avLst/>
            <a:gdLst/>
            <a:ahLst/>
            <a:cxnLst/>
            <a:rect r="r" b="b" t="t" l="l"/>
            <a:pathLst>
              <a:path h="5688079" w="6491388">
                <a:moveTo>
                  <a:pt x="0" y="0"/>
                </a:moveTo>
                <a:lnTo>
                  <a:pt x="6491388" y="0"/>
                </a:lnTo>
                <a:lnTo>
                  <a:pt x="6491388" y="5688079"/>
                </a:lnTo>
                <a:lnTo>
                  <a:pt x="0" y="5688079"/>
                </a:lnTo>
                <a:lnTo>
                  <a:pt x="0" y="0"/>
                </a:lnTo>
                <a:close/>
              </a:path>
            </a:pathLst>
          </a:custGeom>
          <a:blipFill>
            <a:blip r:embed="rId3"/>
            <a:stretch>
              <a:fillRect l="0" t="0" r="0" b="0"/>
            </a:stretch>
          </a:blipFill>
        </p:spPr>
      </p:sp>
      <p:sp>
        <p:nvSpPr>
          <p:cNvPr name="TextBox 32" id="32"/>
          <p:cNvSpPr txBox="true"/>
          <p:nvPr/>
        </p:nvSpPr>
        <p:spPr>
          <a:xfrm rot="0">
            <a:off x="9349403" y="1874900"/>
            <a:ext cx="7783995" cy="2646680"/>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Formula"/>
              </a:rPr>
              <a:t>One company streams </a:t>
            </a:r>
            <a:r>
              <a:rPr lang="en-US" sz="3799">
                <a:solidFill>
                  <a:srgbClr val="FFFFFF"/>
                </a:solidFill>
                <a:latin typeface="Formula Bold"/>
              </a:rPr>
              <a:t>every</a:t>
            </a:r>
            <a:r>
              <a:rPr lang="en-US" sz="3799">
                <a:solidFill>
                  <a:srgbClr val="FFFFFF"/>
                </a:solidFill>
                <a:latin typeface="Formula"/>
              </a:rPr>
              <a:t> MLS regular season and playoff match.  What arrangement does that company have with Major League Soccer so they can show the matches?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3837502" y="3057136"/>
            <a:ext cx="2494538" cy="2635739"/>
          </a:xfrm>
          <a:custGeom>
            <a:avLst/>
            <a:gdLst/>
            <a:ahLst/>
            <a:cxnLst/>
            <a:rect r="r" b="b" t="t" l="l"/>
            <a:pathLst>
              <a:path h="2635739" w="2494538">
                <a:moveTo>
                  <a:pt x="0" y="0"/>
                </a:moveTo>
                <a:lnTo>
                  <a:pt x="2494538" y="0"/>
                </a:lnTo>
                <a:lnTo>
                  <a:pt x="2494538" y="2635739"/>
                </a:lnTo>
                <a:lnTo>
                  <a:pt x="0" y="2635739"/>
                </a:lnTo>
                <a:lnTo>
                  <a:pt x="0" y="0"/>
                </a:lnTo>
                <a:close/>
              </a:path>
            </a:pathLst>
          </a:custGeom>
          <a:blipFill>
            <a:blip r:embed="rId2"/>
            <a:stretch>
              <a:fillRect l="0" t="0" r="0" b="0"/>
            </a:stretch>
          </a:blipFill>
        </p:spPr>
      </p:sp>
      <p:grpSp>
        <p:nvGrpSpPr>
          <p:cNvPr name="Group 6" id="6"/>
          <p:cNvGrpSpPr/>
          <p:nvPr/>
        </p:nvGrpSpPr>
        <p:grpSpPr>
          <a:xfrm rot="5400000">
            <a:off x="9575330" y="1862771"/>
            <a:ext cx="9630936" cy="6804195"/>
            <a:chOff x="0" y="0"/>
            <a:chExt cx="2536543" cy="1792051"/>
          </a:xfrm>
        </p:grpSpPr>
        <p:sp>
          <p:nvSpPr>
            <p:cNvPr name="Freeform 7" id="7"/>
            <p:cNvSpPr/>
            <p:nvPr/>
          </p:nvSpPr>
          <p:spPr>
            <a:xfrm flipH="false" flipV="false" rot="0">
              <a:off x="0" y="0"/>
              <a:ext cx="2536543" cy="1792051"/>
            </a:xfrm>
            <a:custGeom>
              <a:avLst/>
              <a:gdLst/>
              <a:ahLst/>
              <a:cxnLst/>
              <a:rect r="r" b="b" t="t" l="l"/>
              <a:pathLst>
                <a:path h="1792051" w="2536543">
                  <a:moveTo>
                    <a:pt x="0" y="0"/>
                  </a:moveTo>
                  <a:lnTo>
                    <a:pt x="2536543" y="0"/>
                  </a:lnTo>
                  <a:lnTo>
                    <a:pt x="2536543" y="1792051"/>
                  </a:lnTo>
                  <a:lnTo>
                    <a:pt x="0" y="1792051"/>
                  </a:lnTo>
                  <a:close/>
                </a:path>
              </a:pathLst>
            </a:custGeom>
            <a:solidFill>
              <a:srgbClr val="000000"/>
            </a:solidFill>
            <a:ln w="19050" cap="sq">
              <a:solidFill>
                <a:srgbClr val="231F20"/>
              </a:solidFill>
              <a:prstDash val="solid"/>
              <a:miter/>
            </a:ln>
          </p:spPr>
        </p:sp>
        <p:sp>
          <p:nvSpPr>
            <p:cNvPr name="TextBox 8" id="8"/>
            <p:cNvSpPr txBox="true"/>
            <p:nvPr/>
          </p:nvSpPr>
          <p:spPr>
            <a:xfrm>
              <a:off x="0" y="-38100"/>
              <a:ext cx="2536543" cy="1830151"/>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5400000">
            <a:off x="9412523" y="1694855"/>
            <a:ext cx="9537841" cy="6804195"/>
            <a:chOff x="0" y="0"/>
            <a:chExt cx="2512024" cy="1792051"/>
          </a:xfrm>
        </p:grpSpPr>
        <p:sp>
          <p:nvSpPr>
            <p:cNvPr name="Freeform 10" id="10"/>
            <p:cNvSpPr/>
            <p:nvPr/>
          </p:nvSpPr>
          <p:spPr>
            <a:xfrm flipH="false" flipV="false" rot="0">
              <a:off x="0" y="0"/>
              <a:ext cx="2512024" cy="1792051"/>
            </a:xfrm>
            <a:custGeom>
              <a:avLst/>
              <a:gdLst/>
              <a:ahLst/>
              <a:cxnLst/>
              <a:rect r="r" b="b" t="t" l="l"/>
              <a:pathLst>
                <a:path h="1792051" w="2512024">
                  <a:moveTo>
                    <a:pt x="0" y="0"/>
                  </a:moveTo>
                  <a:lnTo>
                    <a:pt x="2512024" y="0"/>
                  </a:lnTo>
                  <a:lnTo>
                    <a:pt x="2512024" y="1792051"/>
                  </a:lnTo>
                  <a:lnTo>
                    <a:pt x="0" y="1792051"/>
                  </a:lnTo>
                  <a:close/>
                </a:path>
              </a:pathLst>
            </a:custGeom>
            <a:solidFill>
              <a:srgbClr val="DCBB96"/>
            </a:solidFill>
            <a:ln w="19050" cap="sq">
              <a:solidFill>
                <a:srgbClr val="231F20"/>
              </a:solidFill>
              <a:prstDash val="solid"/>
              <a:miter/>
            </a:ln>
          </p:spPr>
        </p:sp>
        <p:sp>
          <p:nvSpPr>
            <p:cNvPr name="TextBox 11" id="11"/>
            <p:cNvSpPr txBox="true"/>
            <p:nvPr/>
          </p:nvSpPr>
          <p:spPr>
            <a:xfrm>
              <a:off x="0" y="-38100"/>
              <a:ext cx="2512024" cy="1830151"/>
            </a:xfrm>
            <a:prstGeom prst="rect">
              <a:avLst/>
            </a:prstGeom>
          </p:spPr>
          <p:txBody>
            <a:bodyPr anchor="ctr" rtlCol="false" tIns="50800" lIns="50800" bIns="50800" rIns="50800"/>
            <a:lstStyle/>
            <a:p>
              <a:pPr algn="ctr">
                <a:lnSpc>
                  <a:spcPts val="2659"/>
                </a:lnSpc>
                <a:spcBef>
                  <a:spcPct val="0"/>
                </a:spcBef>
              </a:pPr>
            </a:p>
          </p:txBody>
        </p:sp>
      </p:grpSp>
      <p:sp>
        <p:nvSpPr>
          <p:cNvPr name="Freeform 12" id="12"/>
          <p:cNvSpPr/>
          <p:nvPr/>
        </p:nvSpPr>
        <p:spPr>
          <a:xfrm flipH="false" flipV="false" rot="0">
            <a:off x="10988701" y="558011"/>
            <a:ext cx="6419699" cy="4422112"/>
          </a:xfrm>
          <a:custGeom>
            <a:avLst/>
            <a:gdLst/>
            <a:ahLst/>
            <a:cxnLst/>
            <a:rect r="r" b="b" t="t" l="l"/>
            <a:pathLst>
              <a:path h="4422112" w="6419699">
                <a:moveTo>
                  <a:pt x="0" y="0"/>
                </a:moveTo>
                <a:lnTo>
                  <a:pt x="6419699" y="0"/>
                </a:lnTo>
                <a:lnTo>
                  <a:pt x="6419699" y="4422112"/>
                </a:lnTo>
                <a:lnTo>
                  <a:pt x="0" y="4422112"/>
                </a:lnTo>
                <a:lnTo>
                  <a:pt x="0" y="0"/>
                </a:lnTo>
                <a:close/>
              </a:path>
            </a:pathLst>
          </a:custGeom>
          <a:blipFill>
            <a:blip r:embed="rId3"/>
            <a:stretch>
              <a:fillRect l="-241" t="-4352" r="-28268" b="-701"/>
            </a:stretch>
          </a:blipFill>
        </p:spPr>
      </p:sp>
      <p:sp>
        <p:nvSpPr>
          <p:cNvPr name="Freeform 13" id="13"/>
          <p:cNvSpPr/>
          <p:nvPr/>
        </p:nvSpPr>
        <p:spPr>
          <a:xfrm flipH="false" flipV="false" rot="0">
            <a:off x="10988701" y="5143500"/>
            <a:ext cx="6419699" cy="4437315"/>
          </a:xfrm>
          <a:custGeom>
            <a:avLst/>
            <a:gdLst/>
            <a:ahLst/>
            <a:cxnLst/>
            <a:rect r="r" b="b" t="t" l="l"/>
            <a:pathLst>
              <a:path h="4437315" w="6419699">
                <a:moveTo>
                  <a:pt x="0" y="0"/>
                </a:moveTo>
                <a:lnTo>
                  <a:pt x="6419699" y="0"/>
                </a:lnTo>
                <a:lnTo>
                  <a:pt x="6419699" y="4437315"/>
                </a:lnTo>
                <a:lnTo>
                  <a:pt x="0" y="4437315"/>
                </a:lnTo>
                <a:lnTo>
                  <a:pt x="0" y="0"/>
                </a:lnTo>
                <a:close/>
              </a:path>
            </a:pathLst>
          </a:custGeom>
          <a:blipFill>
            <a:blip r:embed="rId4"/>
            <a:stretch>
              <a:fillRect l="-14999" t="0" r="-7748" b="0"/>
            </a:stretch>
          </a:blipFill>
        </p:spPr>
      </p:sp>
      <p:sp>
        <p:nvSpPr>
          <p:cNvPr name="TextBox 14" id="14"/>
          <p:cNvSpPr txBox="true"/>
          <p:nvPr/>
        </p:nvSpPr>
        <p:spPr>
          <a:xfrm rot="0">
            <a:off x="1353427" y="828675"/>
            <a:ext cx="7462687" cy="1701335"/>
          </a:xfrm>
          <a:prstGeom prst="rect">
            <a:avLst/>
          </a:prstGeom>
        </p:spPr>
        <p:txBody>
          <a:bodyPr anchor="t" rtlCol="false" tIns="0" lIns="0" bIns="0" rIns="0">
            <a:spAutoFit/>
          </a:bodyPr>
          <a:lstStyle/>
          <a:p>
            <a:pPr algn="ctr">
              <a:lnSpc>
                <a:spcPts val="13850"/>
              </a:lnSpc>
              <a:spcBef>
                <a:spcPct val="0"/>
              </a:spcBef>
            </a:pPr>
            <a:r>
              <a:rPr lang="en-US" sz="9893">
                <a:solidFill>
                  <a:srgbClr val="FFFFFF"/>
                </a:solidFill>
                <a:latin typeface="Londrina Solid"/>
              </a:rPr>
              <a:t>2024 Season</a:t>
            </a:r>
          </a:p>
        </p:txBody>
      </p:sp>
      <p:sp>
        <p:nvSpPr>
          <p:cNvPr name="TextBox 15" id="15"/>
          <p:cNvSpPr txBox="true"/>
          <p:nvPr/>
        </p:nvSpPr>
        <p:spPr>
          <a:xfrm rot="0">
            <a:off x="1480677" y="6324568"/>
            <a:ext cx="7208188" cy="1989455"/>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Londrina Solid"/>
              </a:rPr>
              <a:t>Major League Soccer opening day has arrived, and the league is bigger, and growing faster, than ever before.</a:t>
            </a:r>
          </a:p>
        </p:txBody>
      </p:sp>
      <p:sp>
        <p:nvSpPr>
          <p:cNvPr name="TextBox 16" id="16"/>
          <p:cNvSpPr txBox="true"/>
          <p:nvPr/>
        </p:nvSpPr>
        <p:spPr>
          <a:xfrm rot="0">
            <a:off x="282076" y="9745414"/>
            <a:ext cx="7277472" cy="306705"/>
          </a:xfrm>
          <a:prstGeom prst="rect">
            <a:avLst/>
          </a:prstGeom>
        </p:spPr>
        <p:txBody>
          <a:bodyPr anchor="t" rtlCol="false" tIns="0" lIns="0" bIns="0" rIns="0">
            <a:spAutoFit/>
          </a:bodyPr>
          <a:lstStyle/>
          <a:p>
            <a:pPr>
              <a:lnSpc>
                <a:spcPts val="2520"/>
              </a:lnSpc>
              <a:spcBef>
                <a:spcPct val="0"/>
              </a:spcBef>
            </a:pPr>
            <a:r>
              <a:rPr lang="en-US" sz="1800">
                <a:solidFill>
                  <a:srgbClr val="FFFFFF"/>
                </a:solidFill>
                <a:latin typeface="Londrina Solid"/>
              </a:rPr>
              <a:t>Copyright 2024 Sports Career Consulting</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FFFFFF"/>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3068008"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969246"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3068008"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969246"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3068008"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969246"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TextBox 23" id="23"/>
          <p:cNvSpPr txBox="true"/>
          <p:nvPr/>
        </p:nvSpPr>
        <p:spPr>
          <a:xfrm rot="0">
            <a:off x="1969246" y="500822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A.</a:t>
            </a:r>
          </a:p>
        </p:txBody>
      </p:sp>
      <p:sp>
        <p:nvSpPr>
          <p:cNvPr name="TextBox 24" id="24"/>
          <p:cNvSpPr txBox="true"/>
          <p:nvPr/>
        </p:nvSpPr>
        <p:spPr>
          <a:xfrm rot="0">
            <a:off x="3682528" y="519009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ESPN</a:t>
            </a:r>
          </a:p>
        </p:txBody>
      </p:sp>
      <p:sp>
        <p:nvSpPr>
          <p:cNvPr name="TextBox 25" id="25"/>
          <p:cNvSpPr txBox="true"/>
          <p:nvPr/>
        </p:nvSpPr>
        <p:spPr>
          <a:xfrm rot="0">
            <a:off x="1969246" y="646938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B.</a:t>
            </a:r>
          </a:p>
        </p:txBody>
      </p:sp>
      <p:sp>
        <p:nvSpPr>
          <p:cNvPr name="TextBox 26" id="26"/>
          <p:cNvSpPr txBox="true"/>
          <p:nvPr/>
        </p:nvSpPr>
        <p:spPr>
          <a:xfrm rot="0">
            <a:off x="3682528" y="665125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YouTube</a:t>
            </a:r>
          </a:p>
        </p:txBody>
      </p:sp>
      <p:sp>
        <p:nvSpPr>
          <p:cNvPr name="TextBox 27" id="27"/>
          <p:cNvSpPr txBox="true"/>
          <p:nvPr/>
        </p:nvSpPr>
        <p:spPr>
          <a:xfrm rot="0">
            <a:off x="1969246" y="793054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C.</a:t>
            </a:r>
          </a:p>
        </p:txBody>
      </p:sp>
      <p:sp>
        <p:nvSpPr>
          <p:cNvPr name="TextBox 28" id="28"/>
          <p:cNvSpPr txBox="true"/>
          <p:nvPr/>
        </p:nvSpPr>
        <p:spPr>
          <a:xfrm rot="0">
            <a:off x="3682528"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Apple</a:t>
            </a:r>
          </a:p>
        </p:txBody>
      </p:sp>
      <p:sp>
        <p:nvSpPr>
          <p:cNvPr name="TextBox 29" id="29"/>
          <p:cNvSpPr txBox="true"/>
          <p:nvPr/>
        </p:nvSpPr>
        <p:spPr>
          <a:xfrm rot="0">
            <a:off x="2045588" y="354659"/>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000000"/>
                </a:solidFill>
                <a:latin typeface="Londrina Solid"/>
              </a:rPr>
              <a:t>QUESTION #6</a:t>
            </a:r>
          </a:p>
        </p:txBody>
      </p:sp>
      <p:sp>
        <p:nvSpPr>
          <p:cNvPr name="TextBox 30" id="30"/>
          <p:cNvSpPr txBox="true"/>
          <p:nvPr/>
        </p:nvSpPr>
        <p:spPr>
          <a:xfrm rot="0">
            <a:off x="1694469" y="2151125"/>
            <a:ext cx="6780605" cy="1313180"/>
          </a:xfrm>
          <a:prstGeom prst="rect">
            <a:avLst/>
          </a:prstGeom>
        </p:spPr>
        <p:txBody>
          <a:bodyPr anchor="t" rtlCol="false" tIns="0" lIns="0" bIns="0" rIns="0">
            <a:spAutoFit/>
          </a:bodyPr>
          <a:lstStyle/>
          <a:p>
            <a:pPr algn="ctr">
              <a:lnSpc>
                <a:spcPts val="5319"/>
              </a:lnSpc>
              <a:spcBef>
                <a:spcPct val="0"/>
              </a:spcBef>
            </a:pPr>
            <a:r>
              <a:rPr lang="en-US" sz="3799">
                <a:solidFill>
                  <a:srgbClr val="000000"/>
                </a:solidFill>
                <a:latin typeface="Formula"/>
              </a:rPr>
              <a:t>Which company currently has the broadcast rights to MLS games?</a:t>
            </a:r>
          </a:p>
        </p:txBody>
      </p:sp>
      <p:sp>
        <p:nvSpPr>
          <p:cNvPr name="Freeform 31" id="31"/>
          <p:cNvSpPr/>
          <p:nvPr/>
        </p:nvSpPr>
        <p:spPr>
          <a:xfrm flipH="false" flipV="false" rot="0">
            <a:off x="11525022" y="2276361"/>
            <a:ext cx="5734278" cy="5734278"/>
          </a:xfrm>
          <a:custGeom>
            <a:avLst/>
            <a:gdLst/>
            <a:ahLst/>
            <a:cxnLst/>
            <a:rect r="r" b="b" t="t" l="l"/>
            <a:pathLst>
              <a:path h="5734278" w="5734278">
                <a:moveTo>
                  <a:pt x="0" y="0"/>
                </a:moveTo>
                <a:lnTo>
                  <a:pt x="5734278" y="0"/>
                </a:lnTo>
                <a:lnTo>
                  <a:pt x="5734278" y="5734278"/>
                </a:lnTo>
                <a:lnTo>
                  <a:pt x="0" y="5734278"/>
                </a:lnTo>
                <a:lnTo>
                  <a:pt x="0" y="0"/>
                </a:lnTo>
                <a:close/>
              </a:path>
            </a:pathLst>
          </a:custGeom>
          <a:blipFill>
            <a:blip r:embed="rId2"/>
            <a:stretch>
              <a:fillRect l="0" t="0" r="0" b="0"/>
            </a:stretch>
          </a:blipFill>
        </p:spPr>
      </p:sp>
      <p:sp>
        <p:nvSpPr>
          <p:cNvPr name="Freeform 32" id="32"/>
          <p:cNvSpPr/>
          <p:nvPr/>
        </p:nvSpPr>
        <p:spPr>
          <a:xfrm flipH="false" flipV="false" rot="0">
            <a:off x="13277121" y="4564992"/>
            <a:ext cx="755601" cy="1134110"/>
          </a:xfrm>
          <a:custGeom>
            <a:avLst/>
            <a:gdLst/>
            <a:ahLst/>
            <a:cxnLst/>
            <a:rect r="r" b="b" t="t" l="l"/>
            <a:pathLst>
              <a:path h="1134110" w="755601">
                <a:moveTo>
                  <a:pt x="0" y="0"/>
                </a:moveTo>
                <a:lnTo>
                  <a:pt x="755601" y="0"/>
                </a:lnTo>
                <a:lnTo>
                  <a:pt x="755601" y="1134110"/>
                </a:lnTo>
                <a:lnTo>
                  <a:pt x="0" y="11341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FFFFFF"/>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3068008"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969246"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3068008"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969246"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3068008"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E1568A"/>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969246"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E991B2"/>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11525022" y="2276361"/>
            <a:ext cx="5734278" cy="5734278"/>
          </a:xfrm>
          <a:custGeom>
            <a:avLst/>
            <a:gdLst/>
            <a:ahLst/>
            <a:cxnLst/>
            <a:rect r="r" b="b" t="t" l="l"/>
            <a:pathLst>
              <a:path h="5734278" w="5734278">
                <a:moveTo>
                  <a:pt x="0" y="0"/>
                </a:moveTo>
                <a:lnTo>
                  <a:pt x="5734278" y="0"/>
                </a:lnTo>
                <a:lnTo>
                  <a:pt x="5734278" y="5734278"/>
                </a:lnTo>
                <a:lnTo>
                  <a:pt x="0" y="5734278"/>
                </a:lnTo>
                <a:lnTo>
                  <a:pt x="0" y="0"/>
                </a:lnTo>
                <a:close/>
              </a:path>
            </a:pathLst>
          </a:custGeom>
          <a:blipFill>
            <a:blip r:embed="rId2"/>
            <a:stretch>
              <a:fillRect l="0" t="0" r="0" b="0"/>
            </a:stretch>
          </a:blipFill>
        </p:spPr>
      </p:sp>
      <p:sp>
        <p:nvSpPr>
          <p:cNvPr name="TextBox 24" id="24"/>
          <p:cNvSpPr txBox="true"/>
          <p:nvPr/>
        </p:nvSpPr>
        <p:spPr>
          <a:xfrm rot="0">
            <a:off x="1969246" y="500822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A.</a:t>
            </a:r>
          </a:p>
        </p:txBody>
      </p:sp>
      <p:sp>
        <p:nvSpPr>
          <p:cNvPr name="TextBox 25" id="25"/>
          <p:cNvSpPr txBox="true"/>
          <p:nvPr/>
        </p:nvSpPr>
        <p:spPr>
          <a:xfrm rot="0">
            <a:off x="3682528" y="519009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ESPN</a:t>
            </a:r>
          </a:p>
        </p:txBody>
      </p:sp>
      <p:sp>
        <p:nvSpPr>
          <p:cNvPr name="TextBox 26" id="26"/>
          <p:cNvSpPr txBox="true"/>
          <p:nvPr/>
        </p:nvSpPr>
        <p:spPr>
          <a:xfrm rot="0">
            <a:off x="1969246" y="646938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B.</a:t>
            </a:r>
          </a:p>
        </p:txBody>
      </p:sp>
      <p:sp>
        <p:nvSpPr>
          <p:cNvPr name="TextBox 27" id="27"/>
          <p:cNvSpPr txBox="true"/>
          <p:nvPr/>
        </p:nvSpPr>
        <p:spPr>
          <a:xfrm rot="0">
            <a:off x="3682528" y="665125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YouTube</a:t>
            </a:r>
          </a:p>
        </p:txBody>
      </p:sp>
      <p:sp>
        <p:nvSpPr>
          <p:cNvPr name="TextBox 28" id="28"/>
          <p:cNvSpPr txBox="true"/>
          <p:nvPr/>
        </p:nvSpPr>
        <p:spPr>
          <a:xfrm rot="0">
            <a:off x="1969246" y="793054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29" id="29"/>
          <p:cNvSpPr txBox="true"/>
          <p:nvPr/>
        </p:nvSpPr>
        <p:spPr>
          <a:xfrm rot="0">
            <a:off x="3682528"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Apple</a:t>
            </a:r>
          </a:p>
        </p:txBody>
      </p:sp>
      <p:sp>
        <p:nvSpPr>
          <p:cNvPr name="TextBox 30" id="30"/>
          <p:cNvSpPr txBox="true"/>
          <p:nvPr/>
        </p:nvSpPr>
        <p:spPr>
          <a:xfrm rot="0">
            <a:off x="2045588" y="354659"/>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000000"/>
                </a:solidFill>
                <a:latin typeface="Londrina Solid"/>
              </a:rPr>
              <a:t>ANSWER</a:t>
            </a:r>
            <a:r>
              <a:rPr lang="en-US" sz="8558">
                <a:solidFill>
                  <a:srgbClr val="000000"/>
                </a:solidFill>
                <a:latin typeface="Londrina Solid"/>
              </a:rPr>
              <a:t> #6</a:t>
            </a:r>
          </a:p>
        </p:txBody>
      </p:sp>
      <p:sp>
        <p:nvSpPr>
          <p:cNvPr name="TextBox 31" id="31"/>
          <p:cNvSpPr txBox="true"/>
          <p:nvPr/>
        </p:nvSpPr>
        <p:spPr>
          <a:xfrm rot="0">
            <a:off x="1694469" y="2151125"/>
            <a:ext cx="6780605" cy="1313180"/>
          </a:xfrm>
          <a:prstGeom prst="rect">
            <a:avLst/>
          </a:prstGeom>
        </p:spPr>
        <p:txBody>
          <a:bodyPr anchor="t" rtlCol="false" tIns="0" lIns="0" bIns="0" rIns="0">
            <a:spAutoFit/>
          </a:bodyPr>
          <a:lstStyle/>
          <a:p>
            <a:pPr algn="ctr">
              <a:lnSpc>
                <a:spcPts val="5319"/>
              </a:lnSpc>
              <a:spcBef>
                <a:spcPct val="0"/>
              </a:spcBef>
            </a:pPr>
            <a:r>
              <a:rPr lang="en-US" sz="3799">
                <a:solidFill>
                  <a:srgbClr val="000000"/>
                </a:solidFill>
                <a:latin typeface="Formula"/>
              </a:rPr>
              <a:t>Which company currently has the broadcast rights to MLS games?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18458"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186466"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0087704"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11186466"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0087704"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11186466"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0087704"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274350" y="171191"/>
            <a:ext cx="1508699" cy="1594097"/>
          </a:xfrm>
          <a:custGeom>
            <a:avLst/>
            <a:gdLst/>
            <a:ahLst/>
            <a:cxnLst/>
            <a:rect r="r" b="b" t="t" l="l"/>
            <a:pathLst>
              <a:path h="1594097" w="1508699">
                <a:moveTo>
                  <a:pt x="0" y="0"/>
                </a:moveTo>
                <a:lnTo>
                  <a:pt x="1508700" y="0"/>
                </a:lnTo>
                <a:lnTo>
                  <a:pt x="1508700" y="1594097"/>
                </a:lnTo>
                <a:lnTo>
                  <a:pt x="0" y="1594097"/>
                </a:lnTo>
                <a:lnTo>
                  <a:pt x="0" y="0"/>
                </a:lnTo>
                <a:close/>
              </a:path>
            </a:pathLst>
          </a:custGeom>
          <a:blipFill>
            <a:blip r:embed="rId2"/>
            <a:stretch>
              <a:fillRect l="0" t="0" r="0" b="0"/>
            </a:stretch>
          </a:blipFill>
        </p:spPr>
      </p:sp>
      <p:sp>
        <p:nvSpPr>
          <p:cNvPr name="TextBox 24" id="24"/>
          <p:cNvSpPr txBox="true"/>
          <p:nvPr/>
        </p:nvSpPr>
        <p:spPr>
          <a:xfrm rot="0">
            <a:off x="10164046" y="147133"/>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FFFFFF"/>
                </a:solidFill>
                <a:latin typeface="Londrina Solid"/>
              </a:rPr>
              <a:t>QUESTION #7</a:t>
            </a:r>
          </a:p>
        </p:txBody>
      </p:sp>
      <p:sp>
        <p:nvSpPr>
          <p:cNvPr name="TextBox 25" id="25"/>
          <p:cNvSpPr txBox="true"/>
          <p:nvPr/>
        </p:nvSpPr>
        <p:spPr>
          <a:xfrm rot="0">
            <a:off x="10087704" y="500822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A.</a:t>
            </a:r>
          </a:p>
        </p:txBody>
      </p:sp>
      <p:sp>
        <p:nvSpPr>
          <p:cNvPr name="TextBox 26" id="26"/>
          <p:cNvSpPr txBox="true"/>
          <p:nvPr/>
        </p:nvSpPr>
        <p:spPr>
          <a:xfrm rot="0">
            <a:off x="11428606" y="5191508"/>
            <a:ext cx="4601645"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Broadcast rights</a:t>
            </a:r>
          </a:p>
        </p:txBody>
      </p:sp>
      <p:sp>
        <p:nvSpPr>
          <p:cNvPr name="TextBox 27" id="27"/>
          <p:cNvSpPr txBox="true"/>
          <p:nvPr/>
        </p:nvSpPr>
        <p:spPr>
          <a:xfrm rot="0">
            <a:off x="10087704" y="646938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B.</a:t>
            </a:r>
          </a:p>
        </p:txBody>
      </p:sp>
      <p:sp>
        <p:nvSpPr>
          <p:cNvPr name="TextBox 28" id="28"/>
          <p:cNvSpPr txBox="true"/>
          <p:nvPr/>
        </p:nvSpPr>
        <p:spPr>
          <a:xfrm rot="0">
            <a:off x="11428606" y="6651253"/>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Ratings</a:t>
            </a:r>
          </a:p>
        </p:txBody>
      </p:sp>
      <p:sp>
        <p:nvSpPr>
          <p:cNvPr name="TextBox 29" id="29"/>
          <p:cNvSpPr txBox="true"/>
          <p:nvPr/>
        </p:nvSpPr>
        <p:spPr>
          <a:xfrm rot="0">
            <a:off x="10087704" y="793054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30" id="30"/>
          <p:cNvSpPr txBox="true"/>
          <p:nvPr/>
        </p:nvSpPr>
        <p:spPr>
          <a:xfrm rot="0">
            <a:off x="11684617"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Advertising time</a:t>
            </a:r>
          </a:p>
        </p:txBody>
      </p:sp>
      <p:sp>
        <p:nvSpPr>
          <p:cNvPr name="TextBox 31" id="31"/>
          <p:cNvSpPr txBox="true"/>
          <p:nvPr/>
        </p:nvSpPr>
        <p:spPr>
          <a:xfrm rot="0">
            <a:off x="9812927" y="1874900"/>
            <a:ext cx="6780605" cy="1979930"/>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Formula"/>
              </a:rPr>
              <a:t>What tool do broadcasters use to measure the total size of an audience viewing a Major League Soccer match?</a:t>
            </a:r>
          </a:p>
        </p:txBody>
      </p:sp>
      <p:sp>
        <p:nvSpPr>
          <p:cNvPr name="Freeform 32" id="32"/>
          <p:cNvSpPr/>
          <p:nvPr/>
        </p:nvSpPr>
        <p:spPr>
          <a:xfrm flipH="false" flipV="false" rot="0">
            <a:off x="1007945" y="2500533"/>
            <a:ext cx="6491388" cy="5688079"/>
          </a:xfrm>
          <a:custGeom>
            <a:avLst/>
            <a:gdLst/>
            <a:ahLst/>
            <a:cxnLst/>
            <a:rect r="r" b="b" t="t" l="l"/>
            <a:pathLst>
              <a:path h="5688079" w="6491388">
                <a:moveTo>
                  <a:pt x="0" y="0"/>
                </a:moveTo>
                <a:lnTo>
                  <a:pt x="6491388" y="0"/>
                </a:lnTo>
                <a:lnTo>
                  <a:pt x="6491388" y="5688079"/>
                </a:lnTo>
                <a:lnTo>
                  <a:pt x="0" y="5688079"/>
                </a:lnTo>
                <a:lnTo>
                  <a:pt x="0" y="0"/>
                </a:lnTo>
                <a:close/>
              </a:path>
            </a:pathLst>
          </a:custGeom>
          <a:blipFill>
            <a:blip r:embed="rId3"/>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18458"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186466"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0087704"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11186466"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E1568A"/>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0087704"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E991B2"/>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11186466"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0087704"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274350" y="171191"/>
            <a:ext cx="1508699" cy="1594097"/>
          </a:xfrm>
          <a:custGeom>
            <a:avLst/>
            <a:gdLst/>
            <a:ahLst/>
            <a:cxnLst/>
            <a:rect r="r" b="b" t="t" l="l"/>
            <a:pathLst>
              <a:path h="1594097" w="1508699">
                <a:moveTo>
                  <a:pt x="0" y="0"/>
                </a:moveTo>
                <a:lnTo>
                  <a:pt x="1508700" y="0"/>
                </a:lnTo>
                <a:lnTo>
                  <a:pt x="1508700" y="1594097"/>
                </a:lnTo>
                <a:lnTo>
                  <a:pt x="0" y="1594097"/>
                </a:lnTo>
                <a:lnTo>
                  <a:pt x="0" y="0"/>
                </a:lnTo>
                <a:close/>
              </a:path>
            </a:pathLst>
          </a:custGeom>
          <a:blipFill>
            <a:blip r:embed="rId2"/>
            <a:stretch>
              <a:fillRect l="0" t="0" r="0" b="0"/>
            </a:stretch>
          </a:blipFill>
        </p:spPr>
      </p:sp>
      <p:sp>
        <p:nvSpPr>
          <p:cNvPr name="TextBox 24" id="24"/>
          <p:cNvSpPr txBox="true"/>
          <p:nvPr/>
        </p:nvSpPr>
        <p:spPr>
          <a:xfrm rot="0">
            <a:off x="10087704" y="500822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A.</a:t>
            </a:r>
          </a:p>
        </p:txBody>
      </p:sp>
      <p:sp>
        <p:nvSpPr>
          <p:cNvPr name="TextBox 25" id="25"/>
          <p:cNvSpPr txBox="true"/>
          <p:nvPr/>
        </p:nvSpPr>
        <p:spPr>
          <a:xfrm rot="0">
            <a:off x="10087704" y="646938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000000"/>
                </a:solidFill>
                <a:latin typeface="Londrina Solid"/>
              </a:rPr>
              <a:t>B.</a:t>
            </a:r>
          </a:p>
        </p:txBody>
      </p:sp>
      <p:sp>
        <p:nvSpPr>
          <p:cNvPr name="TextBox 26" id="26"/>
          <p:cNvSpPr txBox="true"/>
          <p:nvPr/>
        </p:nvSpPr>
        <p:spPr>
          <a:xfrm rot="0">
            <a:off x="10087704" y="793054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27" id="27"/>
          <p:cNvSpPr txBox="true"/>
          <p:nvPr/>
        </p:nvSpPr>
        <p:spPr>
          <a:xfrm rot="0">
            <a:off x="11684617"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Advertising time</a:t>
            </a:r>
          </a:p>
        </p:txBody>
      </p:sp>
      <p:sp>
        <p:nvSpPr>
          <p:cNvPr name="TextBox 28" id="28"/>
          <p:cNvSpPr txBox="true"/>
          <p:nvPr/>
        </p:nvSpPr>
        <p:spPr>
          <a:xfrm rot="0">
            <a:off x="11426773" y="5194668"/>
            <a:ext cx="4651674"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Broadcast rights</a:t>
            </a:r>
          </a:p>
        </p:txBody>
      </p:sp>
      <p:sp>
        <p:nvSpPr>
          <p:cNvPr name="TextBox 29" id="29"/>
          <p:cNvSpPr txBox="true"/>
          <p:nvPr/>
        </p:nvSpPr>
        <p:spPr>
          <a:xfrm rot="0">
            <a:off x="11428606" y="6651253"/>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Ratings</a:t>
            </a:r>
          </a:p>
        </p:txBody>
      </p:sp>
      <p:sp>
        <p:nvSpPr>
          <p:cNvPr name="TextBox 30" id="30"/>
          <p:cNvSpPr txBox="true"/>
          <p:nvPr/>
        </p:nvSpPr>
        <p:spPr>
          <a:xfrm rot="0">
            <a:off x="10164046" y="147133"/>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FFFFFF"/>
                </a:solidFill>
                <a:latin typeface="Londrina Solid"/>
              </a:rPr>
              <a:t>ANSWER #7</a:t>
            </a:r>
          </a:p>
        </p:txBody>
      </p:sp>
      <p:sp>
        <p:nvSpPr>
          <p:cNvPr name="Freeform 31" id="31"/>
          <p:cNvSpPr/>
          <p:nvPr/>
        </p:nvSpPr>
        <p:spPr>
          <a:xfrm flipH="false" flipV="false" rot="0">
            <a:off x="1007945" y="2500533"/>
            <a:ext cx="6491388" cy="5688079"/>
          </a:xfrm>
          <a:custGeom>
            <a:avLst/>
            <a:gdLst/>
            <a:ahLst/>
            <a:cxnLst/>
            <a:rect r="r" b="b" t="t" l="l"/>
            <a:pathLst>
              <a:path h="5688079" w="6491388">
                <a:moveTo>
                  <a:pt x="0" y="0"/>
                </a:moveTo>
                <a:lnTo>
                  <a:pt x="6491388" y="0"/>
                </a:lnTo>
                <a:lnTo>
                  <a:pt x="6491388" y="5688079"/>
                </a:lnTo>
                <a:lnTo>
                  <a:pt x="0" y="5688079"/>
                </a:lnTo>
                <a:lnTo>
                  <a:pt x="0" y="0"/>
                </a:lnTo>
                <a:close/>
              </a:path>
            </a:pathLst>
          </a:custGeom>
          <a:blipFill>
            <a:blip r:embed="rId3"/>
            <a:stretch>
              <a:fillRect l="0" t="0" r="0" b="0"/>
            </a:stretch>
          </a:blipFill>
        </p:spPr>
      </p:sp>
      <p:sp>
        <p:nvSpPr>
          <p:cNvPr name="TextBox 32" id="32"/>
          <p:cNvSpPr txBox="true"/>
          <p:nvPr/>
        </p:nvSpPr>
        <p:spPr>
          <a:xfrm rot="0">
            <a:off x="9812927" y="1874900"/>
            <a:ext cx="6780605" cy="1979930"/>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Formula"/>
              </a:rPr>
              <a:t>What tool do broadcasters use to measure the total size of an audience viewing a Major League Soccer match?</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FFFFFF"/>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3068008"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969246"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3068008"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969246"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3068008"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969246"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23" id="23"/>
          <p:cNvGrpSpPr/>
          <p:nvPr/>
        </p:nvGrpSpPr>
        <p:grpSpPr>
          <a:xfrm rot="0">
            <a:off x="10471848" y="3474508"/>
            <a:ext cx="7485018" cy="2994007"/>
            <a:chOff x="0" y="0"/>
            <a:chExt cx="6350000" cy="2540000"/>
          </a:xfrm>
        </p:grpSpPr>
        <p:sp>
          <p:nvSpPr>
            <p:cNvPr name="Freeform 24" id="24"/>
            <p:cNvSpPr/>
            <p:nvPr/>
          </p:nvSpPr>
          <p:spPr>
            <a:xfrm flipH="false" flipV="false" rot="0">
              <a:off x="0" y="0"/>
              <a:ext cx="6350000" cy="2540000"/>
            </a:xfrm>
            <a:custGeom>
              <a:avLst/>
              <a:gdLst/>
              <a:ahLst/>
              <a:cxnLst/>
              <a:rect r="r" b="b" t="t" l="l"/>
              <a:pathLst>
                <a:path h="2540000" w="635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a:blip r:embed="rId2"/>
              <a:stretch>
                <a:fillRect l="0" t="-20312" r="0" b="-20312"/>
              </a:stretch>
            </a:blipFill>
            <a:ln w="38100" cap="sq">
              <a:solidFill>
                <a:srgbClr val="E991B2"/>
              </a:solidFill>
              <a:prstDash val="solid"/>
              <a:miter/>
            </a:ln>
          </p:spPr>
        </p:sp>
      </p:grpSp>
      <p:sp>
        <p:nvSpPr>
          <p:cNvPr name="TextBox 25" id="25"/>
          <p:cNvSpPr txBox="true"/>
          <p:nvPr/>
        </p:nvSpPr>
        <p:spPr>
          <a:xfrm rot="0">
            <a:off x="1969246" y="500822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A.</a:t>
            </a:r>
          </a:p>
        </p:txBody>
      </p:sp>
      <p:sp>
        <p:nvSpPr>
          <p:cNvPr name="TextBox 26" id="26"/>
          <p:cNvSpPr txBox="true"/>
          <p:nvPr/>
        </p:nvSpPr>
        <p:spPr>
          <a:xfrm rot="0">
            <a:off x="3682528" y="519009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Signage</a:t>
            </a:r>
          </a:p>
        </p:txBody>
      </p:sp>
      <p:sp>
        <p:nvSpPr>
          <p:cNvPr name="TextBox 27" id="27"/>
          <p:cNvSpPr txBox="true"/>
          <p:nvPr/>
        </p:nvSpPr>
        <p:spPr>
          <a:xfrm rot="0">
            <a:off x="1969246" y="646938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B.</a:t>
            </a:r>
          </a:p>
        </p:txBody>
      </p:sp>
      <p:sp>
        <p:nvSpPr>
          <p:cNvPr name="TextBox 28" id="28"/>
          <p:cNvSpPr txBox="true"/>
          <p:nvPr/>
        </p:nvSpPr>
        <p:spPr>
          <a:xfrm rot="0">
            <a:off x="3519450" y="6651253"/>
            <a:ext cx="4066326"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Stadium sponsorship</a:t>
            </a:r>
          </a:p>
        </p:txBody>
      </p:sp>
      <p:sp>
        <p:nvSpPr>
          <p:cNvPr name="TextBox 29" id="29"/>
          <p:cNvSpPr txBox="true"/>
          <p:nvPr/>
        </p:nvSpPr>
        <p:spPr>
          <a:xfrm rot="0">
            <a:off x="1969246" y="793054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C.</a:t>
            </a:r>
          </a:p>
        </p:txBody>
      </p:sp>
      <p:sp>
        <p:nvSpPr>
          <p:cNvPr name="TextBox 30" id="30"/>
          <p:cNvSpPr txBox="true"/>
          <p:nvPr/>
        </p:nvSpPr>
        <p:spPr>
          <a:xfrm rot="0">
            <a:off x="3682528"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Naming rights</a:t>
            </a:r>
          </a:p>
        </p:txBody>
      </p:sp>
      <p:sp>
        <p:nvSpPr>
          <p:cNvPr name="TextBox 31" id="31"/>
          <p:cNvSpPr txBox="true"/>
          <p:nvPr/>
        </p:nvSpPr>
        <p:spPr>
          <a:xfrm rot="0">
            <a:off x="2045588" y="354659"/>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000000"/>
                </a:solidFill>
                <a:latin typeface="Londrina Solid"/>
              </a:rPr>
              <a:t>QUESTION #8</a:t>
            </a:r>
          </a:p>
        </p:txBody>
      </p:sp>
      <p:sp>
        <p:nvSpPr>
          <p:cNvPr name="TextBox 32" id="32"/>
          <p:cNvSpPr txBox="true"/>
          <p:nvPr/>
        </p:nvSpPr>
        <p:spPr>
          <a:xfrm rot="0">
            <a:off x="609357" y="2151125"/>
            <a:ext cx="8983963" cy="1979930"/>
          </a:xfrm>
          <a:prstGeom prst="rect">
            <a:avLst/>
          </a:prstGeom>
        </p:spPr>
        <p:txBody>
          <a:bodyPr anchor="t" rtlCol="false" tIns="0" lIns="0" bIns="0" rIns="0">
            <a:spAutoFit/>
          </a:bodyPr>
          <a:lstStyle/>
          <a:p>
            <a:pPr algn="ctr">
              <a:lnSpc>
                <a:spcPts val="5319"/>
              </a:lnSpc>
              <a:spcBef>
                <a:spcPct val="0"/>
              </a:spcBef>
            </a:pPr>
            <a:r>
              <a:rPr lang="en-US" sz="3799">
                <a:solidFill>
                  <a:srgbClr val="000000"/>
                </a:solidFill>
                <a:latin typeface="Formula"/>
              </a:rPr>
              <a:t>Inter Miami’s home field will be known as Chase Stadium after recently signing a deal with JPMorgan Chase.  What is this type of arrangement called?</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231F20"/>
        </a:solidFill>
      </p:bgPr>
    </p:bg>
    <p:spTree>
      <p:nvGrpSpPr>
        <p:cNvPr id="1" name=""/>
        <p:cNvGrpSpPr/>
        <p:nvPr/>
      </p:nvGrpSpPr>
      <p:grpSpPr>
        <a:xfrm>
          <a:off x="0" y="0"/>
          <a:ext cx="0" cy="0"/>
          <a:chOff x="0" y="0"/>
          <a:chExt cx="0" cy="0"/>
        </a:xfrm>
      </p:grpSpPr>
      <p:grpSp>
        <p:nvGrpSpPr>
          <p:cNvPr name="Group 2" id="2"/>
          <p:cNvGrpSpPr/>
          <p:nvPr/>
        </p:nvGrpSpPr>
        <p:grpSpPr>
          <a:xfrm rot="0">
            <a:off x="0"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FFFFFF"/>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3068008"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969246"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TextBox 11" id="11"/>
          <p:cNvSpPr txBox="true"/>
          <p:nvPr/>
        </p:nvSpPr>
        <p:spPr>
          <a:xfrm rot="0">
            <a:off x="1969246" y="500822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A.</a:t>
            </a:r>
          </a:p>
        </p:txBody>
      </p:sp>
      <p:sp>
        <p:nvSpPr>
          <p:cNvPr name="TextBox 12" id="12"/>
          <p:cNvSpPr txBox="true"/>
          <p:nvPr/>
        </p:nvSpPr>
        <p:spPr>
          <a:xfrm rot="0">
            <a:off x="3682528" y="519009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Signage</a:t>
            </a:r>
          </a:p>
        </p:txBody>
      </p:sp>
      <p:grpSp>
        <p:nvGrpSpPr>
          <p:cNvPr name="Group 13" id="13"/>
          <p:cNvGrpSpPr/>
          <p:nvPr/>
        </p:nvGrpSpPr>
        <p:grpSpPr>
          <a:xfrm rot="0">
            <a:off x="3068008" y="6468515"/>
            <a:ext cx="5132288" cy="1099228"/>
            <a:chOff x="0" y="0"/>
            <a:chExt cx="1506869" cy="322740"/>
          </a:xfrm>
        </p:grpSpPr>
        <p:sp>
          <p:nvSpPr>
            <p:cNvPr name="Freeform 14" id="14"/>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5" id="15"/>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6" id="16"/>
          <p:cNvGrpSpPr/>
          <p:nvPr/>
        </p:nvGrpSpPr>
        <p:grpSpPr>
          <a:xfrm rot="0">
            <a:off x="1969246" y="6468515"/>
            <a:ext cx="1104498" cy="1099228"/>
            <a:chOff x="0" y="0"/>
            <a:chExt cx="324287" cy="322740"/>
          </a:xfrm>
        </p:grpSpPr>
        <p:sp>
          <p:nvSpPr>
            <p:cNvPr name="Freeform 17" id="17"/>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8" id="18"/>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TextBox 19" id="19"/>
          <p:cNvSpPr txBox="true"/>
          <p:nvPr/>
        </p:nvSpPr>
        <p:spPr>
          <a:xfrm rot="0">
            <a:off x="1969246" y="646938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B.</a:t>
            </a:r>
          </a:p>
        </p:txBody>
      </p:sp>
      <p:sp>
        <p:nvSpPr>
          <p:cNvPr name="TextBox 20" id="20"/>
          <p:cNvSpPr txBox="true"/>
          <p:nvPr/>
        </p:nvSpPr>
        <p:spPr>
          <a:xfrm rot="0">
            <a:off x="3612637" y="6650535"/>
            <a:ext cx="4043029"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Stadium sponsorship</a:t>
            </a:r>
          </a:p>
        </p:txBody>
      </p:sp>
      <p:grpSp>
        <p:nvGrpSpPr>
          <p:cNvPr name="Group 21" id="21"/>
          <p:cNvGrpSpPr/>
          <p:nvPr/>
        </p:nvGrpSpPr>
        <p:grpSpPr>
          <a:xfrm rot="0">
            <a:off x="3068008" y="7929675"/>
            <a:ext cx="5132288" cy="1099228"/>
            <a:chOff x="0" y="0"/>
            <a:chExt cx="1506869" cy="322740"/>
          </a:xfrm>
        </p:grpSpPr>
        <p:sp>
          <p:nvSpPr>
            <p:cNvPr name="Freeform 22" id="2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E1568A"/>
            </a:solidFill>
          </p:spPr>
        </p:sp>
        <p:sp>
          <p:nvSpPr>
            <p:cNvPr name="TextBox 23" id="2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4" id="24"/>
          <p:cNvGrpSpPr/>
          <p:nvPr/>
        </p:nvGrpSpPr>
        <p:grpSpPr>
          <a:xfrm rot="0">
            <a:off x="1969246" y="7929675"/>
            <a:ext cx="1104498" cy="1099228"/>
            <a:chOff x="0" y="0"/>
            <a:chExt cx="324287" cy="322740"/>
          </a:xfrm>
        </p:grpSpPr>
        <p:sp>
          <p:nvSpPr>
            <p:cNvPr name="Freeform 25" id="2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E991B2"/>
            </a:solidFill>
          </p:spPr>
        </p:sp>
        <p:sp>
          <p:nvSpPr>
            <p:cNvPr name="TextBox 26" id="2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TextBox 27" id="27"/>
          <p:cNvSpPr txBox="true"/>
          <p:nvPr/>
        </p:nvSpPr>
        <p:spPr>
          <a:xfrm rot="0">
            <a:off x="1969246" y="793054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28" id="28"/>
          <p:cNvSpPr txBox="true"/>
          <p:nvPr/>
        </p:nvSpPr>
        <p:spPr>
          <a:xfrm rot="0">
            <a:off x="3682528"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Naming rights</a:t>
            </a:r>
          </a:p>
        </p:txBody>
      </p:sp>
      <p:sp>
        <p:nvSpPr>
          <p:cNvPr name="TextBox 29" id="29"/>
          <p:cNvSpPr txBox="true"/>
          <p:nvPr/>
        </p:nvSpPr>
        <p:spPr>
          <a:xfrm rot="0">
            <a:off x="2045588" y="354659"/>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000000"/>
                </a:solidFill>
                <a:latin typeface="Londrina Solid"/>
              </a:rPr>
              <a:t>ANSWER</a:t>
            </a:r>
            <a:r>
              <a:rPr lang="en-US" sz="8558">
                <a:solidFill>
                  <a:srgbClr val="000000"/>
                </a:solidFill>
                <a:latin typeface="Londrina Solid"/>
              </a:rPr>
              <a:t> #8</a:t>
            </a:r>
          </a:p>
        </p:txBody>
      </p:sp>
      <p:sp>
        <p:nvSpPr>
          <p:cNvPr name="TextBox 30" id="30"/>
          <p:cNvSpPr txBox="true"/>
          <p:nvPr/>
        </p:nvSpPr>
        <p:spPr>
          <a:xfrm rot="0">
            <a:off x="609357" y="2151125"/>
            <a:ext cx="8983963" cy="1979930"/>
          </a:xfrm>
          <a:prstGeom prst="rect">
            <a:avLst/>
          </a:prstGeom>
        </p:spPr>
        <p:txBody>
          <a:bodyPr anchor="t" rtlCol="false" tIns="0" lIns="0" bIns="0" rIns="0">
            <a:spAutoFit/>
          </a:bodyPr>
          <a:lstStyle/>
          <a:p>
            <a:pPr algn="ctr">
              <a:lnSpc>
                <a:spcPts val="5319"/>
              </a:lnSpc>
              <a:spcBef>
                <a:spcPct val="0"/>
              </a:spcBef>
            </a:pPr>
            <a:r>
              <a:rPr lang="en-US" sz="3799">
                <a:solidFill>
                  <a:srgbClr val="000000"/>
                </a:solidFill>
                <a:latin typeface="Formula"/>
              </a:rPr>
              <a:t>Inter Miami’s home field will be known as Chase Stadium after recently signing a deal with JPMorgan Chase.  What is this type of arrangement called?</a:t>
            </a:r>
          </a:p>
        </p:txBody>
      </p:sp>
      <p:grpSp>
        <p:nvGrpSpPr>
          <p:cNvPr name="Group 31" id="31"/>
          <p:cNvGrpSpPr/>
          <p:nvPr/>
        </p:nvGrpSpPr>
        <p:grpSpPr>
          <a:xfrm rot="0">
            <a:off x="10453864" y="3474508"/>
            <a:ext cx="7485018" cy="2994007"/>
            <a:chOff x="0" y="0"/>
            <a:chExt cx="6350000" cy="2540000"/>
          </a:xfrm>
        </p:grpSpPr>
        <p:sp>
          <p:nvSpPr>
            <p:cNvPr name="Freeform 32" id="32"/>
            <p:cNvSpPr/>
            <p:nvPr/>
          </p:nvSpPr>
          <p:spPr>
            <a:xfrm flipH="false" flipV="false" rot="0">
              <a:off x="0" y="0"/>
              <a:ext cx="6350000" cy="2540000"/>
            </a:xfrm>
            <a:custGeom>
              <a:avLst/>
              <a:gdLst/>
              <a:ahLst/>
              <a:cxnLst/>
              <a:rect r="r" b="b" t="t" l="l"/>
              <a:pathLst>
                <a:path h="2540000" w="635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a:blip r:embed="rId2"/>
              <a:stretch>
                <a:fillRect l="0" t="-20312" r="0" b="-20312"/>
              </a:stretch>
            </a:blipFill>
            <a:ln w="38100" cap="sq">
              <a:solidFill>
                <a:srgbClr val="E991B2"/>
              </a:solidFill>
              <a:prstDash val="solid"/>
              <a:miter/>
            </a:ln>
          </p:spPr>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18458"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186466"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0087704"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11186466"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0087704"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11186466"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0087704"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274350" y="171191"/>
            <a:ext cx="1508699" cy="1594097"/>
          </a:xfrm>
          <a:custGeom>
            <a:avLst/>
            <a:gdLst/>
            <a:ahLst/>
            <a:cxnLst/>
            <a:rect r="r" b="b" t="t" l="l"/>
            <a:pathLst>
              <a:path h="1594097" w="1508699">
                <a:moveTo>
                  <a:pt x="0" y="0"/>
                </a:moveTo>
                <a:lnTo>
                  <a:pt x="1508700" y="0"/>
                </a:lnTo>
                <a:lnTo>
                  <a:pt x="1508700" y="1594097"/>
                </a:lnTo>
                <a:lnTo>
                  <a:pt x="0" y="1594097"/>
                </a:lnTo>
                <a:lnTo>
                  <a:pt x="0" y="0"/>
                </a:lnTo>
                <a:close/>
              </a:path>
            </a:pathLst>
          </a:custGeom>
          <a:blipFill>
            <a:blip r:embed="rId2"/>
            <a:stretch>
              <a:fillRect l="0" t="0" r="0" b="0"/>
            </a:stretch>
          </a:blipFill>
        </p:spPr>
      </p:sp>
      <p:sp>
        <p:nvSpPr>
          <p:cNvPr name="TextBox 24" id="24"/>
          <p:cNvSpPr txBox="true"/>
          <p:nvPr/>
        </p:nvSpPr>
        <p:spPr>
          <a:xfrm rot="0">
            <a:off x="10164046" y="147133"/>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FFFFFF"/>
                </a:solidFill>
                <a:latin typeface="Londrina Solid"/>
              </a:rPr>
              <a:t>QUESTION #9</a:t>
            </a:r>
          </a:p>
        </p:txBody>
      </p:sp>
      <p:sp>
        <p:nvSpPr>
          <p:cNvPr name="TextBox 25" id="25"/>
          <p:cNvSpPr txBox="true"/>
          <p:nvPr/>
        </p:nvSpPr>
        <p:spPr>
          <a:xfrm rot="0">
            <a:off x="10087704" y="500822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A.</a:t>
            </a:r>
          </a:p>
        </p:txBody>
      </p:sp>
      <p:sp>
        <p:nvSpPr>
          <p:cNvPr name="TextBox 26" id="26"/>
          <p:cNvSpPr txBox="true"/>
          <p:nvPr/>
        </p:nvSpPr>
        <p:spPr>
          <a:xfrm rot="0">
            <a:off x="11428606" y="5219766"/>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“Superstar Effect”</a:t>
            </a:r>
          </a:p>
        </p:txBody>
      </p:sp>
      <p:sp>
        <p:nvSpPr>
          <p:cNvPr name="TextBox 27" id="27"/>
          <p:cNvSpPr txBox="true"/>
          <p:nvPr/>
        </p:nvSpPr>
        <p:spPr>
          <a:xfrm rot="0">
            <a:off x="10087704" y="646938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B.</a:t>
            </a:r>
          </a:p>
        </p:txBody>
      </p:sp>
      <p:sp>
        <p:nvSpPr>
          <p:cNvPr name="TextBox 28" id="28"/>
          <p:cNvSpPr txBox="true"/>
          <p:nvPr/>
        </p:nvSpPr>
        <p:spPr>
          <a:xfrm rot="0">
            <a:off x="11428606" y="6651253"/>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“Messi Mania”</a:t>
            </a:r>
          </a:p>
        </p:txBody>
      </p:sp>
      <p:sp>
        <p:nvSpPr>
          <p:cNvPr name="TextBox 29" id="29"/>
          <p:cNvSpPr txBox="true"/>
          <p:nvPr/>
        </p:nvSpPr>
        <p:spPr>
          <a:xfrm rot="0">
            <a:off x="10087704" y="793054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30" id="30"/>
          <p:cNvSpPr txBox="true"/>
          <p:nvPr/>
        </p:nvSpPr>
        <p:spPr>
          <a:xfrm rot="0">
            <a:off x="11707799" y="8112412"/>
            <a:ext cx="4089623"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Ticket sales amplifier</a:t>
            </a:r>
          </a:p>
        </p:txBody>
      </p:sp>
      <p:sp>
        <p:nvSpPr>
          <p:cNvPr name="TextBox 31" id="31"/>
          <p:cNvSpPr txBox="true"/>
          <p:nvPr/>
        </p:nvSpPr>
        <p:spPr>
          <a:xfrm rot="0">
            <a:off x="8746157" y="1817985"/>
            <a:ext cx="8914144" cy="2446421"/>
          </a:xfrm>
          <a:prstGeom prst="rect">
            <a:avLst/>
          </a:prstGeom>
        </p:spPr>
        <p:txBody>
          <a:bodyPr anchor="t" rtlCol="false" tIns="0" lIns="0" bIns="0" rIns="0">
            <a:spAutoFit/>
          </a:bodyPr>
          <a:lstStyle/>
          <a:p>
            <a:pPr algn="ctr">
              <a:lnSpc>
                <a:spcPts val="4895"/>
              </a:lnSpc>
              <a:spcBef>
                <a:spcPct val="0"/>
              </a:spcBef>
            </a:pPr>
            <a:r>
              <a:rPr lang="en-US" sz="3496">
                <a:solidFill>
                  <a:srgbClr val="FFFFFF"/>
                </a:solidFill>
                <a:latin typeface="Formula"/>
              </a:rPr>
              <a:t>The arrival of Lionel Messi has impacted the league in many ways, including viewership, ticket sales, merchandise sales, sponsorship, and social media following.  Your textbook refers to this phenomenon as what?</a:t>
            </a:r>
          </a:p>
        </p:txBody>
      </p:sp>
      <p:grpSp>
        <p:nvGrpSpPr>
          <p:cNvPr name="Group 32" id="32"/>
          <p:cNvGrpSpPr/>
          <p:nvPr/>
        </p:nvGrpSpPr>
        <p:grpSpPr>
          <a:xfrm rot="0">
            <a:off x="274350" y="2672781"/>
            <a:ext cx="7629654" cy="5246370"/>
            <a:chOff x="0" y="0"/>
            <a:chExt cx="6159500" cy="4235450"/>
          </a:xfrm>
        </p:grpSpPr>
        <p:sp>
          <p:nvSpPr>
            <p:cNvPr name="Freeform 33" id="33"/>
            <p:cNvSpPr/>
            <p:nvPr/>
          </p:nvSpPr>
          <p:spPr>
            <a:xfrm flipH="false" flipV="false" rot="0">
              <a:off x="0" y="0"/>
              <a:ext cx="6159500" cy="4235450"/>
            </a:xfrm>
            <a:custGeom>
              <a:avLst/>
              <a:gdLst/>
              <a:ahLst/>
              <a:cxnLst/>
              <a:rect r="r" b="b" t="t" l="l"/>
              <a:pathLst>
                <a:path h="4235450" w="6159500">
                  <a:moveTo>
                    <a:pt x="6159500" y="4235450"/>
                  </a:moveTo>
                  <a:lnTo>
                    <a:pt x="0" y="3696970"/>
                  </a:lnTo>
                  <a:lnTo>
                    <a:pt x="0" y="0"/>
                  </a:lnTo>
                  <a:lnTo>
                    <a:pt x="6159500" y="538480"/>
                  </a:lnTo>
                  <a:close/>
                </a:path>
              </a:pathLst>
            </a:custGeom>
            <a:blipFill>
              <a:blip r:embed="rId3"/>
              <a:stretch>
                <a:fillRect l="-36901" t="-4714" r="-250" b="0"/>
              </a:stretch>
            </a:blipFill>
          </p:spPr>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18458"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186466"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E1568A"/>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0087704"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E991B2"/>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11186466"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0087704"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11186466"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0087704"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274350" y="171191"/>
            <a:ext cx="1508699" cy="1594097"/>
          </a:xfrm>
          <a:custGeom>
            <a:avLst/>
            <a:gdLst/>
            <a:ahLst/>
            <a:cxnLst/>
            <a:rect r="r" b="b" t="t" l="l"/>
            <a:pathLst>
              <a:path h="1594097" w="1508699">
                <a:moveTo>
                  <a:pt x="0" y="0"/>
                </a:moveTo>
                <a:lnTo>
                  <a:pt x="1508700" y="0"/>
                </a:lnTo>
                <a:lnTo>
                  <a:pt x="1508700" y="1594097"/>
                </a:lnTo>
                <a:lnTo>
                  <a:pt x="0" y="1594097"/>
                </a:lnTo>
                <a:lnTo>
                  <a:pt x="0" y="0"/>
                </a:lnTo>
                <a:close/>
              </a:path>
            </a:pathLst>
          </a:custGeom>
          <a:blipFill>
            <a:blip r:embed="rId2"/>
            <a:stretch>
              <a:fillRect l="0" t="0" r="0" b="0"/>
            </a:stretch>
          </a:blipFill>
        </p:spPr>
      </p:sp>
      <p:grpSp>
        <p:nvGrpSpPr>
          <p:cNvPr name="Group 24" id="24"/>
          <p:cNvGrpSpPr/>
          <p:nvPr/>
        </p:nvGrpSpPr>
        <p:grpSpPr>
          <a:xfrm rot="0">
            <a:off x="274350" y="2672781"/>
            <a:ext cx="7629654" cy="5246370"/>
            <a:chOff x="0" y="0"/>
            <a:chExt cx="6159500" cy="4235450"/>
          </a:xfrm>
        </p:grpSpPr>
        <p:sp>
          <p:nvSpPr>
            <p:cNvPr name="Freeform 25" id="25"/>
            <p:cNvSpPr/>
            <p:nvPr/>
          </p:nvSpPr>
          <p:spPr>
            <a:xfrm flipH="false" flipV="false" rot="0">
              <a:off x="0" y="0"/>
              <a:ext cx="6159500" cy="4235450"/>
            </a:xfrm>
            <a:custGeom>
              <a:avLst/>
              <a:gdLst/>
              <a:ahLst/>
              <a:cxnLst/>
              <a:rect r="r" b="b" t="t" l="l"/>
              <a:pathLst>
                <a:path h="4235450" w="6159500">
                  <a:moveTo>
                    <a:pt x="6159500" y="4235450"/>
                  </a:moveTo>
                  <a:lnTo>
                    <a:pt x="0" y="3696970"/>
                  </a:lnTo>
                  <a:lnTo>
                    <a:pt x="0" y="0"/>
                  </a:lnTo>
                  <a:lnTo>
                    <a:pt x="6159500" y="538480"/>
                  </a:lnTo>
                  <a:close/>
                </a:path>
              </a:pathLst>
            </a:custGeom>
            <a:blipFill>
              <a:blip r:embed="rId3"/>
              <a:stretch>
                <a:fillRect l="-36901" t="-4714" r="-250" b="0"/>
              </a:stretch>
            </a:blipFill>
          </p:spPr>
        </p:sp>
      </p:grpSp>
      <p:sp>
        <p:nvSpPr>
          <p:cNvPr name="TextBox 26" id="26"/>
          <p:cNvSpPr txBox="true"/>
          <p:nvPr/>
        </p:nvSpPr>
        <p:spPr>
          <a:xfrm rot="0">
            <a:off x="10087704" y="500822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A.</a:t>
            </a:r>
          </a:p>
        </p:txBody>
      </p:sp>
      <p:sp>
        <p:nvSpPr>
          <p:cNvPr name="TextBox 27" id="27"/>
          <p:cNvSpPr txBox="true"/>
          <p:nvPr/>
        </p:nvSpPr>
        <p:spPr>
          <a:xfrm rot="0">
            <a:off x="10087704" y="646938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B.</a:t>
            </a:r>
          </a:p>
        </p:txBody>
      </p:sp>
      <p:sp>
        <p:nvSpPr>
          <p:cNvPr name="TextBox 28" id="28"/>
          <p:cNvSpPr txBox="true"/>
          <p:nvPr/>
        </p:nvSpPr>
        <p:spPr>
          <a:xfrm rot="0">
            <a:off x="10087704" y="793054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29" id="29"/>
          <p:cNvSpPr txBox="true"/>
          <p:nvPr/>
        </p:nvSpPr>
        <p:spPr>
          <a:xfrm rot="0">
            <a:off x="11731096" y="8112412"/>
            <a:ext cx="4043029"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Ticket Sales Amplifier</a:t>
            </a:r>
          </a:p>
        </p:txBody>
      </p:sp>
      <p:sp>
        <p:nvSpPr>
          <p:cNvPr name="TextBox 30" id="30"/>
          <p:cNvSpPr txBox="true"/>
          <p:nvPr/>
        </p:nvSpPr>
        <p:spPr>
          <a:xfrm rot="0">
            <a:off x="11428606" y="5219766"/>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“Superstar Effect”</a:t>
            </a:r>
          </a:p>
        </p:txBody>
      </p:sp>
      <p:sp>
        <p:nvSpPr>
          <p:cNvPr name="TextBox 31" id="31"/>
          <p:cNvSpPr txBox="true"/>
          <p:nvPr/>
        </p:nvSpPr>
        <p:spPr>
          <a:xfrm rot="0">
            <a:off x="11428606" y="6651253"/>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“Messi Mania”</a:t>
            </a:r>
          </a:p>
        </p:txBody>
      </p:sp>
      <p:sp>
        <p:nvSpPr>
          <p:cNvPr name="TextBox 32" id="32"/>
          <p:cNvSpPr txBox="true"/>
          <p:nvPr/>
        </p:nvSpPr>
        <p:spPr>
          <a:xfrm rot="0">
            <a:off x="10164046" y="147133"/>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FFFFFF"/>
                </a:solidFill>
                <a:latin typeface="Londrina Solid"/>
              </a:rPr>
              <a:t>ANSWER #9</a:t>
            </a:r>
          </a:p>
        </p:txBody>
      </p:sp>
      <p:sp>
        <p:nvSpPr>
          <p:cNvPr name="TextBox 33" id="33"/>
          <p:cNvSpPr txBox="true"/>
          <p:nvPr/>
        </p:nvSpPr>
        <p:spPr>
          <a:xfrm rot="0">
            <a:off x="8746157" y="1817985"/>
            <a:ext cx="8914144" cy="2446421"/>
          </a:xfrm>
          <a:prstGeom prst="rect">
            <a:avLst/>
          </a:prstGeom>
        </p:spPr>
        <p:txBody>
          <a:bodyPr anchor="t" rtlCol="false" tIns="0" lIns="0" bIns="0" rIns="0">
            <a:spAutoFit/>
          </a:bodyPr>
          <a:lstStyle/>
          <a:p>
            <a:pPr algn="ctr">
              <a:lnSpc>
                <a:spcPts val="4895"/>
              </a:lnSpc>
              <a:spcBef>
                <a:spcPct val="0"/>
              </a:spcBef>
            </a:pPr>
            <a:r>
              <a:rPr lang="en-US" sz="3496">
                <a:solidFill>
                  <a:srgbClr val="FFFFFF"/>
                </a:solidFill>
                <a:latin typeface="Formula"/>
              </a:rPr>
              <a:t>The arrival of Lionel Messi has impacted the league in many ways, including viewership, ticket sales, merchandise sales, sponsorship, and social media following.  Your textbook refers to this phenomenon as what?</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FFFFFF"/>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3068008"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969246"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3068008"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969246"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3068008"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969246"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11925540" y="6089255"/>
            <a:ext cx="5458051" cy="3731942"/>
          </a:xfrm>
          <a:custGeom>
            <a:avLst/>
            <a:gdLst/>
            <a:ahLst/>
            <a:cxnLst/>
            <a:rect r="r" b="b" t="t" l="l"/>
            <a:pathLst>
              <a:path h="3731942" w="5458051">
                <a:moveTo>
                  <a:pt x="0" y="0"/>
                </a:moveTo>
                <a:lnTo>
                  <a:pt x="5458051" y="0"/>
                </a:lnTo>
                <a:lnTo>
                  <a:pt x="5458051" y="3731943"/>
                </a:lnTo>
                <a:lnTo>
                  <a:pt x="0" y="373194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11925540" y="879272"/>
            <a:ext cx="4898113" cy="4677698"/>
          </a:xfrm>
          <a:custGeom>
            <a:avLst/>
            <a:gdLst/>
            <a:ahLst/>
            <a:cxnLst/>
            <a:rect r="r" b="b" t="t" l="l"/>
            <a:pathLst>
              <a:path h="4677698" w="4898113">
                <a:moveTo>
                  <a:pt x="0" y="0"/>
                </a:moveTo>
                <a:lnTo>
                  <a:pt x="4898113" y="0"/>
                </a:lnTo>
                <a:lnTo>
                  <a:pt x="4898113" y="4677698"/>
                </a:lnTo>
                <a:lnTo>
                  <a:pt x="0" y="467769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5" id="25"/>
          <p:cNvSpPr txBox="true"/>
          <p:nvPr/>
        </p:nvSpPr>
        <p:spPr>
          <a:xfrm rot="0">
            <a:off x="1969246" y="500822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A.</a:t>
            </a:r>
          </a:p>
        </p:txBody>
      </p:sp>
      <p:sp>
        <p:nvSpPr>
          <p:cNvPr name="TextBox 26" id="26"/>
          <p:cNvSpPr txBox="true"/>
          <p:nvPr/>
        </p:nvSpPr>
        <p:spPr>
          <a:xfrm rot="0">
            <a:off x="3682528" y="519009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Branding</a:t>
            </a:r>
          </a:p>
        </p:txBody>
      </p:sp>
      <p:sp>
        <p:nvSpPr>
          <p:cNvPr name="TextBox 27" id="27"/>
          <p:cNvSpPr txBox="true"/>
          <p:nvPr/>
        </p:nvSpPr>
        <p:spPr>
          <a:xfrm rot="0">
            <a:off x="1969246" y="646938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B.</a:t>
            </a:r>
          </a:p>
        </p:txBody>
      </p:sp>
      <p:sp>
        <p:nvSpPr>
          <p:cNvPr name="TextBox 28" id="28"/>
          <p:cNvSpPr txBox="true"/>
          <p:nvPr/>
        </p:nvSpPr>
        <p:spPr>
          <a:xfrm rot="0">
            <a:off x="3682528" y="665125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Revenue</a:t>
            </a:r>
          </a:p>
        </p:txBody>
      </p:sp>
      <p:sp>
        <p:nvSpPr>
          <p:cNvPr name="TextBox 29" id="29"/>
          <p:cNvSpPr txBox="true"/>
          <p:nvPr/>
        </p:nvSpPr>
        <p:spPr>
          <a:xfrm rot="0">
            <a:off x="1969246" y="793054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C.</a:t>
            </a:r>
          </a:p>
        </p:txBody>
      </p:sp>
      <p:sp>
        <p:nvSpPr>
          <p:cNvPr name="TextBox 30" id="30"/>
          <p:cNvSpPr txBox="true"/>
          <p:nvPr/>
        </p:nvSpPr>
        <p:spPr>
          <a:xfrm rot="0">
            <a:off x="3682528"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Marketing</a:t>
            </a:r>
          </a:p>
        </p:txBody>
      </p:sp>
      <p:sp>
        <p:nvSpPr>
          <p:cNvPr name="TextBox 31" id="31"/>
          <p:cNvSpPr txBox="true"/>
          <p:nvPr/>
        </p:nvSpPr>
        <p:spPr>
          <a:xfrm rot="0">
            <a:off x="2045588" y="354659"/>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000000"/>
                </a:solidFill>
                <a:latin typeface="Londrina Solid"/>
              </a:rPr>
              <a:t>QUESTION #10</a:t>
            </a:r>
          </a:p>
        </p:txBody>
      </p:sp>
      <p:sp>
        <p:nvSpPr>
          <p:cNvPr name="TextBox 32" id="32"/>
          <p:cNvSpPr txBox="true"/>
          <p:nvPr/>
        </p:nvSpPr>
        <p:spPr>
          <a:xfrm rot="0">
            <a:off x="750785" y="2151125"/>
            <a:ext cx="8744314" cy="1979930"/>
          </a:xfrm>
          <a:prstGeom prst="rect">
            <a:avLst/>
          </a:prstGeom>
        </p:spPr>
        <p:txBody>
          <a:bodyPr anchor="t" rtlCol="false" tIns="0" lIns="0" bIns="0" rIns="0">
            <a:spAutoFit/>
          </a:bodyPr>
          <a:lstStyle/>
          <a:p>
            <a:pPr algn="ctr">
              <a:lnSpc>
                <a:spcPts val="5319"/>
              </a:lnSpc>
              <a:spcBef>
                <a:spcPct val="0"/>
              </a:spcBef>
            </a:pPr>
            <a:r>
              <a:rPr lang="en-US" sz="3799">
                <a:solidFill>
                  <a:srgbClr val="000000"/>
                </a:solidFill>
                <a:latin typeface="Formula"/>
              </a:rPr>
              <a:t>MLS teams generate this through the sale of tickets, sponsorship, merchandise, and more.  If the team hopes to make a profit, what do they need?</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FFFFFF"/>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3068008"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969246"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TextBox 11" id="11"/>
          <p:cNvSpPr txBox="true"/>
          <p:nvPr/>
        </p:nvSpPr>
        <p:spPr>
          <a:xfrm rot="0">
            <a:off x="1969246" y="500822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000000"/>
                </a:solidFill>
                <a:latin typeface="Londrina Solid"/>
              </a:rPr>
              <a:t>A.</a:t>
            </a:r>
          </a:p>
        </p:txBody>
      </p:sp>
      <p:sp>
        <p:nvSpPr>
          <p:cNvPr name="TextBox 12" id="12"/>
          <p:cNvSpPr txBox="true"/>
          <p:nvPr/>
        </p:nvSpPr>
        <p:spPr>
          <a:xfrm rot="0">
            <a:off x="3682528" y="519009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Branding</a:t>
            </a:r>
          </a:p>
        </p:txBody>
      </p:sp>
      <p:grpSp>
        <p:nvGrpSpPr>
          <p:cNvPr name="Group 13" id="13"/>
          <p:cNvGrpSpPr/>
          <p:nvPr/>
        </p:nvGrpSpPr>
        <p:grpSpPr>
          <a:xfrm rot="0">
            <a:off x="3068008" y="6468515"/>
            <a:ext cx="5132288" cy="1099228"/>
            <a:chOff x="0" y="0"/>
            <a:chExt cx="1506869" cy="322740"/>
          </a:xfrm>
        </p:grpSpPr>
        <p:sp>
          <p:nvSpPr>
            <p:cNvPr name="Freeform 14" id="14"/>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E1568A"/>
            </a:solidFill>
          </p:spPr>
        </p:sp>
        <p:sp>
          <p:nvSpPr>
            <p:cNvPr name="TextBox 15" id="15"/>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6" id="16"/>
          <p:cNvGrpSpPr/>
          <p:nvPr/>
        </p:nvGrpSpPr>
        <p:grpSpPr>
          <a:xfrm rot="0">
            <a:off x="1969246" y="6468515"/>
            <a:ext cx="1104498" cy="1099228"/>
            <a:chOff x="0" y="0"/>
            <a:chExt cx="324287" cy="322740"/>
          </a:xfrm>
        </p:grpSpPr>
        <p:sp>
          <p:nvSpPr>
            <p:cNvPr name="Freeform 17" id="17"/>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E991B2"/>
            </a:solidFill>
          </p:spPr>
        </p:sp>
        <p:sp>
          <p:nvSpPr>
            <p:cNvPr name="TextBox 18" id="18"/>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TextBox 19" id="19"/>
          <p:cNvSpPr txBox="true"/>
          <p:nvPr/>
        </p:nvSpPr>
        <p:spPr>
          <a:xfrm rot="0">
            <a:off x="1969246" y="646938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000000"/>
                </a:solidFill>
                <a:latin typeface="Londrina Solid"/>
              </a:rPr>
              <a:t>B.</a:t>
            </a:r>
          </a:p>
        </p:txBody>
      </p:sp>
      <p:sp>
        <p:nvSpPr>
          <p:cNvPr name="TextBox 20" id="20"/>
          <p:cNvSpPr txBox="true"/>
          <p:nvPr/>
        </p:nvSpPr>
        <p:spPr>
          <a:xfrm rot="0">
            <a:off x="3682528" y="665125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Revenue</a:t>
            </a:r>
          </a:p>
        </p:txBody>
      </p:sp>
      <p:grpSp>
        <p:nvGrpSpPr>
          <p:cNvPr name="Group 21" id="21"/>
          <p:cNvGrpSpPr/>
          <p:nvPr/>
        </p:nvGrpSpPr>
        <p:grpSpPr>
          <a:xfrm rot="0">
            <a:off x="3068008" y="7929675"/>
            <a:ext cx="5132288" cy="1099228"/>
            <a:chOff x="0" y="0"/>
            <a:chExt cx="1506869" cy="322740"/>
          </a:xfrm>
        </p:grpSpPr>
        <p:sp>
          <p:nvSpPr>
            <p:cNvPr name="Freeform 22" id="2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23" id="2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4" id="24"/>
          <p:cNvGrpSpPr/>
          <p:nvPr/>
        </p:nvGrpSpPr>
        <p:grpSpPr>
          <a:xfrm rot="0">
            <a:off x="1969246" y="7929675"/>
            <a:ext cx="1104498" cy="1099228"/>
            <a:chOff x="0" y="0"/>
            <a:chExt cx="324287" cy="322740"/>
          </a:xfrm>
        </p:grpSpPr>
        <p:sp>
          <p:nvSpPr>
            <p:cNvPr name="Freeform 25" id="2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6" id="2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TextBox 27" id="27"/>
          <p:cNvSpPr txBox="true"/>
          <p:nvPr/>
        </p:nvSpPr>
        <p:spPr>
          <a:xfrm rot="0">
            <a:off x="1969246" y="793054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28" id="28"/>
          <p:cNvSpPr txBox="true"/>
          <p:nvPr/>
        </p:nvSpPr>
        <p:spPr>
          <a:xfrm rot="0">
            <a:off x="3682528"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Marketing</a:t>
            </a:r>
          </a:p>
        </p:txBody>
      </p:sp>
      <p:sp>
        <p:nvSpPr>
          <p:cNvPr name="TextBox 29" id="29"/>
          <p:cNvSpPr txBox="true"/>
          <p:nvPr/>
        </p:nvSpPr>
        <p:spPr>
          <a:xfrm rot="0">
            <a:off x="2045588" y="354659"/>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000000"/>
                </a:solidFill>
                <a:latin typeface="Londrina Solid"/>
              </a:rPr>
              <a:t>ANSWER</a:t>
            </a:r>
            <a:r>
              <a:rPr lang="en-US" sz="8558">
                <a:solidFill>
                  <a:srgbClr val="000000"/>
                </a:solidFill>
                <a:latin typeface="Londrina Solid"/>
              </a:rPr>
              <a:t> #10</a:t>
            </a:r>
          </a:p>
        </p:txBody>
      </p:sp>
      <p:sp>
        <p:nvSpPr>
          <p:cNvPr name="TextBox 30" id="30"/>
          <p:cNvSpPr txBox="true"/>
          <p:nvPr/>
        </p:nvSpPr>
        <p:spPr>
          <a:xfrm rot="0">
            <a:off x="750785" y="2151125"/>
            <a:ext cx="8744314" cy="1979930"/>
          </a:xfrm>
          <a:prstGeom prst="rect">
            <a:avLst/>
          </a:prstGeom>
        </p:spPr>
        <p:txBody>
          <a:bodyPr anchor="t" rtlCol="false" tIns="0" lIns="0" bIns="0" rIns="0">
            <a:spAutoFit/>
          </a:bodyPr>
          <a:lstStyle/>
          <a:p>
            <a:pPr algn="ctr">
              <a:lnSpc>
                <a:spcPts val="5319"/>
              </a:lnSpc>
              <a:spcBef>
                <a:spcPct val="0"/>
              </a:spcBef>
            </a:pPr>
            <a:r>
              <a:rPr lang="en-US" sz="3799">
                <a:solidFill>
                  <a:srgbClr val="000000"/>
                </a:solidFill>
                <a:latin typeface="Formula"/>
              </a:rPr>
              <a:t>MLS teams generate this through the sale of tickets, sponsorship, merchandise, and more.  If the team hopes to make a profit, what do they need?</a:t>
            </a:r>
          </a:p>
        </p:txBody>
      </p:sp>
      <p:sp>
        <p:nvSpPr>
          <p:cNvPr name="Freeform 31" id="31"/>
          <p:cNvSpPr/>
          <p:nvPr/>
        </p:nvSpPr>
        <p:spPr>
          <a:xfrm flipH="false" flipV="false" rot="0">
            <a:off x="11925540" y="6089255"/>
            <a:ext cx="5458051" cy="3731942"/>
          </a:xfrm>
          <a:custGeom>
            <a:avLst/>
            <a:gdLst/>
            <a:ahLst/>
            <a:cxnLst/>
            <a:rect r="r" b="b" t="t" l="l"/>
            <a:pathLst>
              <a:path h="3731942" w="5458051">
                <a:moveTo>
                  <a:pt x="0" y="0"/>
                </a:moveTo>
                <a:lnTo>
                  <a:pt x="5458051" y="0"/>
                </a:lnTo>
                <a:lnTo>
                  <a:pt x="5458051" y="3731943"/>
                </a:lnTo>
                <a:lnTo>
                  <a:pt x="0" y="373194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2" id="32"/>
          <p:cNvSpPr/>
          <p:nvPr/>
        </p:nvSpPr>
        <p:spPr>
          <a:xfrm flipH="false" flipV="false" rot="0">
            <a:off x="11925540" y="879272"/>
            <a:ext cx="4898113" cy="4677698"/>
          </a:xfrm>
          <a:custGeom>
            <a:avLst/>
            <a:gdLst/>
            <a:ahLst/>
            <a:cxnLst/>
            <a:rect r="r" b="b" t="t" l="l"/>
            <a:pathLst>
              <a:path h="4677698" w="4898113">
                <a:moveTo>
                  <a:pt x="0" y="0"/>
                </a:moveTo>
                <a:lnTo>
                  <a:pt x="4898113" y="0"/>
                </a:lnTo>
                <a:lnTo>
                  <a:pt x="4898113" y="4677698"/>
                </a:lnTo>
                <a:lnTo>
                  <a:pt x="0" y="467769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4097474" y="2762335"/>
            <a:ext cx="1974594" cy="2086364"/>
          </a:xfrm>
          <a:custGeom>
            <a:avLst/>
            <a:gdLst/>
            <a:ahLst/>
            <a:cxnLst/>
            <a:rect r="r" b="b" t="t" l="l"/>
            <a:pathLst>
              <a:path h="2086364" w="1974594">
                <a:moveTo>
                  <a:pt x="0" y="0"/>
                </a:moveTo>
                <a:lnTo>
                  <a:pt x="1974594" y="0"/>
                </a:lnTo>
                <a:lnTo>
                  <a:pt x="1974594" y="2086364"/>
                </a:lnTo>
                <a:lnTo>
                  <a:pt x="0" y="2086364"/>
                </a:lnTo>
                <a:lnTo>
                  <a:pt x="0" y="0"/>
                </a:lnTo>
                <a:close/>
              </a:path>
            </a:pathLst>
          </a:custGeom>
          <a:blipFill>
            <a:blip r:embed="rId2"/>
            <a:stretch>
              <a:fillRect l="0" t="0" r="0" b="0"/>
            </a:stretch>
          </a:blipFill>
        </p:spPr>
      </p:sp>
      <p:grpSp>
        <p:nvGrpSpPr>
          <p:cNvPr name="Group 6" id="6"/>
          <p:cNvGrpSpPr/>
          <p:nvPr/>
        </p:nvGrpSpPr>
        <p:grpSpPr>
          <a:xfrm rot="5400000">
            <a:off x="9575330" y="1862771"/>
            <a:ext cx="9630936" cy="6804195"/>
            <a:chOff x="0" y="0"/>
            <a:chExt cx="2536543" cy="1792051"/>
          </a:xfrm>
        </p:grpSpPr>
        <p:sp>
          <p:nvSpPr>
            <p:cNvPr name="Freeform 7" id="7"/>
            <p:cNvSpPr/>
            <p:nvPr/>
          </p:nvSpPr>
          <p:spPr>
            <a:xfrm flipH="false" flipV="false" rot="0">
              <a:off x="0" y="0"/>
              <a:ext cx="2536543" cy="1792051"/>
            </a:xfrm>
            <a:custGeom>
              <a:avLst/>
              <a:gdLst/>
              <a:ahLst/>
              <a:cxnLst/>
              <a:rect r="r" b="b" t="t" l="l"/>
              <a:pathLst>
                <a:path h="1792051" w="2536543">
                  <a:moveTo>
                    <a:pt x="0" y="0"/>
                  </a:moveTo>
                  <a:lnTo>
                    <a:pt x="2536543" y="0"/>
                  </a:lnTo>
                  <a:lnTo>
                    <a:pt x="2536543" y="1792051"/>
                  </a:lnTo>
                  <a:lnTo>
                    <a:pt x="0" y="1792051"/>
                  </a:lnTo>
                  <a:close/>
                </a:path>
              </a:pathLst>
            </a:custGeom>
            <a:solidFill>
              <a:srgbClr val="000000"/>
            </a:solidFill>
            <a:ln w="19050" cap="sq">
              <a:solidFill>
                <a:srgbClr val="231F20"/>
              </a:solidFill>
              <a:prstDash val="solid"/>
              <a:miter/>
            </a:ln>
          </p:spPr>
        </p:sp>
        <p:sp>
          <p:nvSpPr>
            <p:cNvPr name="TextBox 8" id="8"/>
            <p:cNvSpPr txBox="true"/>
            <p:nvPr/>
          </p:nvSpPr>
          <p:spPr>
            <a:xfrm>
              <a:off x="0" y="-38100"/>
              <a:ext cx="2536543" cy="1830151"/>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5400000">
            <a:off x="9412523" y="1694855"/>
            <a:ext cx="9537841" cy="6804195"/>
            <a:chOff x="0" y="0"/>
            <a:chExt cx="2512024" cy="1792051"/>
          </a:xfrm>
        </p:grpSpPr>
        <p:sp>
          <p:nvSpPr>
            <p:cNvPr name="Freeform 10" id="10"/>
            <p:cNvSpPr/>
            <p:nvPr/>
          </p:nvSpPr>
          <p:spPr>
            <a:xfrm flipH="false" flipV="false" rot="0">
              <a:off x="0" y="0"/>
              <a:ext cx="2512024" cy="1792051"/>
            </a:xfrm>
            <a:custGeom>
              <a:avLst/>
              <a:gdLst/>
              <a:ahLst/>
              <a:cxnLst/>
              <a:rect r="r" b="b" t="t" l="l"/>
              <a:pathLst>
                <a:path h="1792051" w="2512024">
                  <a:moveTo>
                    <a:pt x="0" y="0"/>
                  </a:moveTo>
                  <a:lnTo>
                    <a:pt x="2512024" y="0"/>
                  </a:lnTo>
                  <a:lnTo>
                    <a:pt x="2512024" y="1792051"/>
                  </a:lnTo>
                  <a:lnTo>
                    <a:pt x="0" y="1792051"/>
                  </a:lnTo>
                  <a:close/>
                </a:path>
              </a:pathLst>
            </a:custGeom>
            <a:solidFill>
              <a:srgbClr val="DCBB96"/>
            </a:solidFill>
            <a:ln w="19050" cap="sq">
              <a:solidFill>
                <a:srgbClr val="231F20"/>
              </a:solidFill>
              <a:prstDash val="solid"/>
              <a:miter/>
            </a:ln>
          </p:spPr>
        </p:sp>
        <p:sp>
          <p:nvSpPr>
            <p:cNvPr name="TextBox 11" id="11"/>
            <p:cNvSpPr txBox="true"/>
            <p:nvPr/>
          </p:nvSpPr>
          <p:spPr>
            <a:xfrm>
              <a:off x="0" y="-38100"/>
              <a:ext cx="2512024" cy="1830151"/>
            </a:xfrm>
            <a:prstGeom prst="rect">
              <a:avLst/>
            </a:prstGeom>
          </p:spPr>
          <p:txBody>
            <a:bodyPr anchor="ctr" rtlCol="false" tIns="50800" lIns="50800" bIns="50800" rIns="50800"/>
            <a:lstStyle/>
            <a:p>
              <a:pPr algn="ctr">
                <a:lnSpc>
                  <a:spcPts val="2659"/>
                </a:lnSpc>
                <a:spcBef>
                  <a:spcPct val="0"/>
                </a:spcBef>
              </a:pPr>
            </a:p>
          </p:txBody>
        </p:sp>
      </p:grpSp>
      <p:sp>
        <p:nvSpPr>
          <p:cNvPr name="Freeform 12" id="12"/>
          <p:cNvSpPr/>
          <p:nvPr/>
        </p:nvSpPr>
        <p:spPr>
          <a:xfrm flipH="false" flipV="false" rot="0">
            <a:off x="10988701" y="797402"/>
            <a:ext cx="6414076" cy="8641270"/>
          </a:xfrm>
          <a:custGeom>
            <a:avLst/>
            <a:gdLst/>
            <a:ahLst/>
            <a:cxnLst/>
            <a:rect r="r" b="b" t="t" l="l"/>
            <a:pathLst>
              <a:path h="8641270" w="6414076">
                <a:moveTo>
                  <a:pt x="0" y="0"/>
                </a:moveTo>
                <a:lnTo>
                  <a:pt x="6414075" y="0"/>
                </a:lnTo>
                <a:lnTo>
                  <a:pt x="6414075" y="8641270"/>
                </a:lnTo>
                <a:lnTo>
                  <a:pt x="0" y="8641270"/>
                </a:lnTo>
                <a:lnTo>
                  <a:pt x="0" y="0"/>
                </a:lnTo>
                <a:close/>
              </a:path>
            </a:pathLst>
          </a:custGeom>
          <a:blipFill>
            <a:blip r:embed="rId3"/>
            <a:stretch>
              <a:fillRect l="-4655" t="-3306" r="-4655" b="-1684"/>
            </a:stretch>
          </a:blipFill>
        </p:spPr>
      </p:sp>
      <p:sp>
        <p:nvSpPr>
          <p:cNvPr name="TextBox 13" id="13"/>
          <p:cNvSpPr txBox="true"/>
          <p:nvPr/>
        </p:nvSpPr>
        <p:spPr>
          <a:xfrm rot="0">
            <a:off x="1353427" y="876300"/>
            <a:ext cx="7462687" cy="1278886"/>
          </a:xfrm>
          <a:prstGeom prst="rect">
            <a:avLst/>
          </a:prstGeom>
        </p:spPr>
        <p:txBody>
          <a:bodyPr anchor="t" rtlCol="false" tIns="0" lIns="0" bIns="0" rIns="0">
            <a:spAutoFit/>
          </a:bodyPr>
          <a:lstStyle/>
          <a:p>
            <a:pPr algn="ctr">
              <a:lnSpc>
                <a:spcPts val="10360"/>
              </a:lnSpc>
              <a:spcBef>
                <a:spcPct val="0"/>
              </a:spcBef>
            </a:pPr>
            <a:r>
              <a:rPr lang="en-US" sz="7400">
                <a:solidFill>
                  <a:srgbClr val="FFFFFF"/>
                </a:solidFill>
                <a:latin typeface="Londrina Solid"/>
              </a:rPr>
              <a:t>Major League Soccer</a:t>
            </a:r>
          </a:p>
        </p:txBody>
      </p:sp>
      <p:sp>
        <p:nvSpPr>
          <p:cNvPr name="TextBox 14" id="14"/>
          <p:cNvSpPr txBox="true"/>
          <p:nvPr/>
        </p:nvSpPr>
        <p:spPr>
          <a:xfrm rot="0">
            <a:off x="1116055" y="5471197"/>
            <a:ext cx="7937433" cy="3322955"/>
          </a:xfrm>
          <a:prstGeom prst="rect">
            <a:avLst/>
          </a:prstGeom>
        </p:spPr>
        <p:txBody>
          <a:bodyPr anchor="t" rtlCol="false" tIns="0" lIns="0" bIns="0" rIns="0">
            <a:spAutoFit/>
          </a:bodyPr>
          <a:lstStyle/>
          <a:p>
            <a:pPr algn="ctr">
              <a:lnSpc>
                <a:spcPts val="5319"/>
              </a:lnSpc>
            </a:pPr>
            <a:r>
              <a:rPr lang="en-US" sz="3799">
                <a:solidFill>
                  <a:srgbClr val="FFFFFF"/>
                </a:solidFill>
                <a:latin typeface="Londrina Solid"/>
              </a:rPr>
              <a:t> In this trivia game, we will explore several key sports business concepts.  </a:t>
            </a:r>
          </a:p>
          <a:p>
            <a:pPr algn="ctr">
              <a:lnSpc>
                <a:spcPts val="5319"/>
              </a:lnSpc>
            </a:pPr>
          </a:p>
          <a:p>
            <a:pPr algn="ctr">
              <a:lnSpc>
                <a:spcPts val="5319"/>
              </a:lnSpc>
              <a:spcBef>
                <a:spcPct val="0"/>
              </a:spcBef>
            </a:pPr>
            <a:r>
              <a:rPr lang="en-US" sz="3799">
                <a:solidFill>
                  <a:srgbClr val="FFFFFF"/>
                </a:solidFill>
                <a:latin typeface="Londrina Solid"/>
              </a:rPr>
              <a:t>But first, let’s take a quick look at the history and current state of MLS.</a:t>
            </a:r>
          </a:p>
        </p:txBody>
      </p:sp>
      <p:sp>
        <p:nvSpPr>
          <p:cNvPr name="TextBox 15" id="15"/>
          <p:cNvSpPr txBox="true"/>
          <p:nvPr/>
        </p:nvSpPr>
        <p:spPr>
          <a:xfrm rot="0">
            <a:off x="282076" y="9745414"/>
            <a:ext cx="7277472" cy="306705"/>
          </a:xfrm>
          <a:prstGeom prst="rect">
            <a:avLst/>
          </a:prstGeom>
        </p:spPr>
        <p:txBody>
          <a:bodyPr anchor="t" rtlCol="false" tIns="0" lIns="0" bIns="0" rIns="0">
            <a:spAutoFit/>
          </a:bodyPr>
          <a:lstStyle/>
          <a:p>
            <a:pPr>
              <a:lnSpc>
                <a:spcPts val="2520"/>
              </a:lnSpc>
              <a:spcBef>
                <a:spcPct val="0"/>
              </a:spcBef>
            </a:pPr>
            <a:r>
              <a:rPr lang="en-US" sz="1800">
                <a:solidFill>
                  <a:srgbClr val="FFFFFF"/>
                </a:solidFill>
                <a:latin typeface="Londrina Solid"/>
              </a:rPr>
              <a:t>Copyright 2024 Sports Career Consulting</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18458"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186466"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0087704"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11186466"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0087704"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11186466"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0087704"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274350" y="171191"/>
            <a:ext cx="1508699" cy="1594097"/>
          </a:xfrm>
          <a:custGeom>
            <a:avLst/>
            <a:gdLst/>
            <a:ahLst/>
            <a:cxnLst/>
            <a:rect r="r" b="b" t="t" l="l"/>
            <a:pathLst>
              <a:path h="1594097" w="1508699">
                <a:moveTo>
                  <a:pt x="0" y="0"/>
                </a:moveTo>
                <a:lnTo>
                  <a:pt x="1508700" y="0"/>
                </a:lnTo>
                <a:lnTo>
                  <a:pt x="1508700" y="1594097"/>
                </a:lnTo>
                <a:lnTo>
                  <a:pt x="0" y="1594097"/>
                </a:lnTo>
                <a:lnTo>
                  <a:pt x="0" y="0"/>
                </a:lnTo>
                <a:close/>
              </a:path>
            </a:pathLst>
          </a:custGeom>
          <a:blipFill>
            <a:blip r:embed="rId2"/>
            <a:stretch>
              <a:fillRect l="0" t="0" r="0" b="0"/>
            </a:stretch>
          </a:blipFill>
        </p:spPr>
      </p:sp>
      <p:sp>
        <p:nvSpPr>
          <p:cNvPr name="TextBox 24" id="24"/>
          <p:cNvSpPr txBox="true"/>
          <p:nvPr/>
        </p:nvSpPr>
        <p:spPr>
          <a:xfrm rot="0">
            <a:off x="10164046" y="147133"/>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FFFFFF"/>
                </a:solidFill>
                <a:latin typeface="Londrina Solid"/>
              </a:rPr>
              <a:t>QUESTION #11</a:t>
            </a:r>
          </a:p>
        </p:txBody>
      </p:sp>
      <p:sp>
        <p:nvSpPr>
          <p:cNvPr name="TextBox 25" id="25"/>
          <p:cNvSpPr txBox="true"/>
          <p:nvPr/>
        </p:nvSpPr>
        <p:spPr>
          <a:xfrm rot="0">
            <a:off x="10087704" y="500822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A.</a:t>
            </a:r>
          </a:p>
        </p:txBody>
      </p:sp>
      <p:sp>
        <p:nvSpPr>
          <p:cNvPr name="TextBox 26" id="26"/>
          <p:cNvSpPr txBox="true"/>
          <p:nvPr/>
        </p:nvSpPr>
        <p:spPr>
          <a:xfrm rot="0">
            <a:off x="11428606" y="5219766"/>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Bad marketing</a:t>
            </a:r>
          </a:p>
        </p:txBody>
      </p:sp>
      <p:sp>
        <p:nvSpPr>
          <p:cNvPr name="TextBox 27" id="27"/>
          <p:cNvSpPr txBox="true"/>
          <p:nvPr/>
        </p:nvSpPr>
        <p:spPr>
          <a:xfrm rot="0">
            <a:off x="10087704" y="646938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B.</a:t>
            </a:r>
          </a:p>
        </p:txBody>
      </p:sp>
      <p:sp>
        <p:nvSpPr>
          <p:cNvPr name="TextBox 28" id="28"/>
          <p:cNvSpPr txBox="true"/>
          <p:nvPr/>
        </p:nvSpPr>
        <p:spPr>
          <a:xfrm rot="0">
            <a:off x="11428606" y="6651253"/>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Sponsorship</a:t>
            </a:r>
          </a:p>
        </p:txBody>
      </p:sp>
      <p:sp>
        <p:nvSpPr>
          <p:cNvPr name="TextBox 29" id="29"/>
          <p:cNvSpPr txBox="true"/>
          <p:nvPr/>
        </p:nvSpPr>
        <p:spPr>
          <a:xfrm rot="0">
            <a:off x="10087704" y="793054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30" id="30"/>
          <p:cNvSpPr txBox="true"/>
          <p:nvPr/>
        </p:nvSpPr>
        <p:spPr>
          <a:xfrm rot="0">
            <a:off x="11800986"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Branding</a:t>
            </a:r>
          </a:p>
        </p:txBody>
      </p:sp>
      <p:sp>
        <p:nvSpPr>
          <p:cNvPr name="TextBox 31" id="31"/>
          <p:cNvSpPr txBox="true"/>
          <p:nvPr/>
        </p:nvSpPr>
        <p:spPr>
          <a:xfrm rot="0">
            <a:off x="9812927" y="1943599"/>
            <a:ext cx="6780605" cy="2646680"/>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Formula"/>
              </a:rPr>
              <a:t>Major League Soccer named Beats as its official consumer audio products partner ahead of the 2024 season.  This is an example of what?</a:t>
            </a:r>
          </a:p>
        </p:txBody>
      </p:sp>
      <p:sp>
        <p:nvSpPr>
          <p:cNvPr name="Freeform 32" id="32"/>
          <p:cNvSpPr/>
          <p:nvPr/>
        </p:nvSpPr>
        <p:spPr>
          <a:xfrm flipH="false" flipV="false" rot="0">
            <a:off x="-101539" y="3090970"/>
            <a:ext cx="8219997" cy="4931998"/>
          </a:xfrm>
          <a:custGeom>
            <a:avLst/>
            <a:gdLst/>
            <a:ahLst/>
            <a:cxnLst/>
            <a:rect r="r" b="b" t="t" l="l"/>
            <a:pathLst>
              <a:path h="4931998" w="8219997">
                <a:moveTo>
                  <a:pt x="0" y="0"/>
                </a:moveTo>
                <a:lnTo>
                  <a:pt x="8219997" y="0"/>
                </a:lnTo>
                <a:lnTo>
                  <a:pt x="8219997" y="4931999"/>
                </a:lnTo>
                <a:lnTo>
                  <a:pt x="0" y="4931999"/>
                </a:lnTo>
                <a:lnTo>
                  <a:pt x="0" y="0"/>
                </a:lnTo>
                <a:close/>
              </a:path>
            </a:pathLst>
          </a:custGeom>
          <a:blipFill>
            <a:blip r:embed="rId3"/>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18458"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274350" y="171191"/>
            <a:ext cx="1508699" cy="1594097"/>
          </a:xfrm>
          <a:custGeom>
            <a:avLst/>
            <a:gdLst/>
            <a:ahLst/>
            <a:cxnLst/>
            <a:rect r="r" b="b" t="t" l="l"/>
            <a:pathLst>
              <a:path h="1594097" w="1508699">
                <a:moveTo>
                  <a:pt x="0" y="0"/>
                </a:moveTo>
                <a:lnTo>
                  <a:pt x="1508700" y="0"/>
                </a:lnTo>
                <a:lnTo>
                  <a:pt x="1508700" y="1594097"/>
                </a:lnTo>
                <a:lnTo>
                  <a:pt x="0" y="1594097"/>
                </a:lnTo>
                <a:lnTo>
                  <a:pt x="0" y="0"/>
                </a:lnTo>
                <a:close/>
              </a:path>
            </a:pathLst>
          </a:custGeom>
          <a:blipFill>
            <a:blip r:embed="rId2"/>
            <a:stretch>
              <a:fillRect l="0" t="0" r="0" b="0"/>
            </a:stretch>
          </a:blipFill>
        </p:spPr>
      </p:sp>
      <p:sp>
        <p:nvSpPr>
          <p:cNvPr name="TextBox 6" id="6"/>
          <p:cNvSpPr txBox="true"/>
          <p:nvPr/>
        </p:nvSpPr>
        <p:spPr>
          <a:xfrm rot="0">
            <a:off x="10164046" y="147133"/>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FFFFFF"/>
                </a:solidFill>
                <a:latin typeface="Londrina Solid"/>
              </a:rPr>
              <a:t>ANSWER #11</a:t>
            </a:r>
          </a:p>
        </p:txBody>
      </p:sp>
      <p:sp>
        <p:nvSpPr>
          <p:cNvPr name="Freeform 7" id="7"/>
          <p:cNvSpPr/>
          <p:nvPr/>
        </p:nvSpPr>
        <p:spPr>
          <a:xfrm flipH="false" flipV="false" rot="0">
            <a:off x="-101539" y="3090970"/>
            <a:ext cx="8219997" cy="4931998"/>
          </a:xfrm>
          <a:custGeom>
            <a:avLst/>
            <a:gdLst/>
            <a:ahLst/>
            <a:cxnLst/>
            <a:rect r="r" b="b" t="t" l="l"/>
            <a:pathLst>
              <a:path h="4931998" w="8219997">
                <a:moveTo>
                  <a:pt x="0" y="0"/>
                </a:moveTo>
                <a:lnTo>
                  <a:pt x="8219997" y="0"/>
                </a:lnTo>
                <a:lnTo>
                  <a:pt x="8219997" y="4931999"/>
                </a:lnTo>
                <a:lnTo>
                  <a:pt x="0" y="4931999"/>
                </a:lnTo>
                <a:lnTo>
                  <a:pt x="0" y="0"/>
                </a:lnTo>
                <a:close/>
              </a:path>
            </a:pathLst>
          </a:custGeom>
          <a:blipFill>
            <a:blip r:embed="rId3"/>
            <a:stretch>
              <a:fillRect l="0" t="0" r="0" b="0"/>
            </a:stretch>
          </a:blipFill>
        </p:spPr>
      </p:sp>
      <p:sp>
        <p:nvSpPr>
          <p:cNvPr name="TextBox 8" id="8"/>
          <p:cNvSpPr txBox="true"/>
          <p:nvPr/>
        </p:nvSpPr>
        <p:spPr>
          <a:xfrm rot="0">
            <a:off x="9812927" y="1943599"/>
            <a:ext cx="6780605" cy="2646680"/>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Formula"/>
              </a:rPr>
              <a:t>Major League Soccer named Beats as its official consumer audio products partner ahead of the 2024 season.  This is an example of what?</a:t>
            </a:r>
          </a:p>
        </p:txBody>
      </p:sp>
      <p:grpSp>
        <p:nvGrpSpPr>
          <p:cNvPr name="Group 9" id="9"/>
          <p:cNvGrpSpPr/>
          <p:nvPr/>
        </p:nvGrpSpPr>
        <p:grpSpPr>
          <a:xfrm rot="0">
            <a:off x="11186466" y="4990329"/>
            <a:ext cx="5132288" cy="1099228"/>
            <a:chOff x="0" y="0"/>
            <a:chExt cx="1506869" cy="322740"/>
          </a:xfrm>
        </p:grpSpPr>
        <p:sp>
          <p:nvSpPr>
            <p:cNvPr name="Freeform 10" id="10"/>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1" id="11"/>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2" id="12"/>
          <p:cNvGrpSpPr/>
          <p:nvPr/>
        </p:nvGrpSpPr>
        <p:grpSpPr>
          <a:xfrm rot="0">
            <a:off x="10087704" y="4990329"/>
            <a:ext cx="1104498" cy="1099228"/>
            <a:chOff x="0" y="0"/>
            <a:chExt cx="324287" cy="322740"/>
          </a:xfrm>
        </p:grpSpPr>
        <p:sp>
          <p:nvSpPr>
            <p:cNvPr name="Freeform 13" id="13"/>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4" id="14"/>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5" id="15"/>
          <p:cNvGrpSpPr/>
          <p:nvPr/>
        </p:nvGrpSpPr>
        <p:grpSpPr>
          <a:xfrm rot="0">
            <a:off x="11186466" y="6451489"/>
            <a:ext cx="5132288" cy="1099228"/>
            <a:chOff x="0" y="0"/>
            <a:chExt cx="1506869" cy="322740"/>
          </a:xfrm>
        </p:grpSpPr>
        <p:sp>
          <p:nvSpPr>
            <p:cNvPr name="Freeform 16" id="1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E1568A"/>
            </a:solidFill>
          </p:spPr>
        </p:sp>
        <p:sp>
          <p:nvSpPr>
            <p:cNvPr name="TextBox 17" id="1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8" id="18"/>
          <p:cNvGrpSpPr/>
          <p:nvPr/>
        </p:nvGrpSpPr>
        <p:grpSpPr>
          <a:xfrm rot="0">
            <a:off x="10087704" y="6451489"/>
            <a:ext cx="1104498" cy="1099228"/>
            <a:chOff x="0" y="0"/>
            <a:chExt cx="324287" cy="322740"/>
          </a:xfrm>
        </p:grpSpPr>
        <p:sp>
          <p:nvSpPr>
            <p:cNvPr name="Freeform 19" id="1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E991B2"/>
            </a:solidFill>
          </p:spPr>
        </p:sp>
        <p:sp>
          <p:nvSpPr>
            <p:cNvPr name="TextBox 20" id="2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21" id="21"/>
          <p:cNvGrpSpPr/>
          <p:nvPr/>
        </p:nvGrpSpPr>
        <p:grpSpPr>
          <a:xfrm rot="0">
            <a:off x="11186466" y="7912649"/>
            <a:ext cx="5132288" cy="1099228"/>
            <a:chOff x="0" y="0"/>
            <a:chExt cx="1506869" cy="322740"/>
          </a:xfrm>
        </p:grpSpPr>
        <p:sp>
          <p:nvSpPr>
            <p:cNvPr name="Freeform 22" id="2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23" id="2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sp>
        <p:nvSpPr>
          <p:cNvPr name="TextBox 24" id="24"/>
          <p:cNvSpPr txBox="true"/>
          <p:nvPr/>
        </p:nvSpPr>
        <p:spPr>
          <a:xfrm rot="0">
            <a:off x="10087704" y="4991196"/>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000000"/>
                </a:solidFill>
                <a:latin typeface="Londrina Solid"/>
              </a:rPr>
              <a:t>A.</a:t>
            </a:r>
          </a:p>
        </p:txBody>
      </p:sp>
      <p:sp>
        <p:nvSpPr>
          <p:cNvPr name="TextBox 25" id="25"/>
          <p:cNvSpPr txBox="true"/>
          <p:nvPr/>
        </p:nvSpPr>
        <p:spPr>
          <a:xfrm rot="0">
            <a:off x="11800986" y="5173067"/>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Bad marketing</a:t>
            </a:r>
          </a:p>
        </p:txBody>
      </p:sp>
      <p:sp>
        <p:nvSpPr>
          <p:cNvPr name="TextBox 26" id="26"/>
          <p:cNvSpPr txBox="true"/>
          <p:nvPr/>
        </p:nvSpPr>
        <p:spPr>
          <a:xfrm rot="0">
            <a:off x="10087704" y="6452356"/>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000000"/>
                </a:solidFill>
                <a:latin typeface="Londrina Solid"/>
              </a:rPr>
              <a:t>B.</a:t>
            </a:r>
          </a:p>
        </p:txBody>
      </p:sp>
      <p:sp>
        <p:nvSpPr>
          <p:cNvPr name="TextBox 27" id="27"/>
          <p:cNvSpPr txBox="true"/>
          <p:nvPr/>
        </p:nvSpPr>
        <p:spPr>
          <a:xfrm rot="0">
            <a:off x="11800986" y="6634227"/>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Sponsorship</a:t>
            </a:r>
          </a:p>
        </p:txBody>
      </p:sp>
      <p:sp>
        <p:nvSpPr>
          <p:cNvPr name="TextBox 28" id="28"/>
          <p:cNvSpPr txBox="true"/>
          <p:nvPr/>
        </p:nvSpPr>
        <p:spPr>
          <a:xfrm rot="0">
            <a:off x="11800986" y="8095386"/>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Branding</a:t>
            </a:r>
          </a:p>
        </p:txBody>
      </p:sp>
      <p:grpSp>
        <p:nvGrpSpPr>
          <p:cNvPr name="Group 29" id="29"/>
          <p:cNvGrpSpPr/>
          <p:nvPr/>
        </p:nvGrpSpPr>
        <p:grpSpPr>
          <a:xfrm rot="0">
            <a:off x="10093441" y="7912649"/>
            <a:ext cx="1104498" cy="1099228"/>
            <a:chOff x="0" y="0"/>
            <a:chExt cx="324287" cy="322740"/>
          </a:xfrm>
        </p:grpSpPr>
        <p:sp>
          <p:nvSpPr>
            <p:cNvPr name="Freeform 30" id="30"/>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31" id="31"/>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TextBox 32" id="32"/>
          <p:cNvSpPr txBox="true"/>
          <p:nvPr/>
        </p:nvSpPr>
        <p:spPr>
          <a:xfrm rot="0">
            <a:off x="10093441" y="7914234"/>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000000"/>
                </a:solidFill>
                <a:latin typeface="Londrina Solid"/>
              </a:rPr>
              <a:t>C.</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FFFFFF"/>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3068008"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969246"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3068008"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969246"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3068008"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969246"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10788667" y="1922762"/>
            <a:ext cx="6971739" cy="6265851"/>
          </a:xfrm>
          <a:custGeom>
            <a:avLst/>
            <a:gdLst/>
            <a:ahLst/>
            <a:cxnLst/>
            <a:rect r="r" b="b" t="t" l="l"/>
            <a:pathLst>
              <a:path h="6265851" w="6971739">
                <a:moveTo>
                  <a:pt x="0" y="0"/>
                </a:moveTo>
                <a:lnTo>
                  <a:pt x="6971739" y="0"/>
                </a:lnTo>
                <a:lnTo>
                  <a:pt x="6971739" y="6265850"/>
                </a:lnTo>
                <a:lnTo>
                  <a:pt x="0" y="626585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24" id="24"/>
          <p:cNvSpPr txBox="true"/>
          <p:nvPr/>
        </p:nvSpPr>
        <p:spPr>
          <a:xfrm rot="0">
            <a:off x="1969246" y="500822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A.</a:t>
            </a:r>
          </a:p>
        </p:txBody>
      </p:sp>
      <p:sp>
        <p:nvSpPr>
          <p:cNvPr name="TextBox 25" id="25"/>
          <p:cNvSpPr txBox="true"/>
          <p:nvPr/>
        </p:nvSpPr>
        <p:spPr>
          <a:xfrm rot="0">
            <a:off x="3682528" y="519009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Economic impact</a:t>
            </a:r>
          </a:p>
        </p:txBody>
      </p:sp>
      <p:sp>
        <p:nvSpPr>
          <p:cNvPr name="TextBox 26" id="26"/>
          <p:cNvSpPr txBox="true"/>
          <p:nvPr/>
        </p:nvSpPr>
        <p:spPr>
          <a:xfrm rot="0">
            <a:off x="1969246" y="646938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B.</a:t>
            </a:r>
          </a:p>
        </p:txBody>
      </p:sp>
      <p:sp>
        <p:nvSpPr>
          <p:cNvPr name="TextBox 27" id="27"/>
          <p:cNvSpPr txBox="true"/>
          <p:nvPr/>
        </p:nvSpPr>
        <p:spPr>
          <a:xfrm rot="0">
            <a:off x="3682528" y="665125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Ticket sales</a:t>
            </a:r>
          </a:p>
        </p:txBody>
      </p:sp>
      <p:sp>
        <p:nvSpPr>
          <p:cNvPr name="TextBox 28" id="28"/>
          <p:cNvSpPr txBox="true"/>
          <p:nvPr/>
        </p:nvSpPr>
        <p:spPr>
          <a:xfrm rot="0">
            <a:off x="1969246" y="793054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C.</a:t>
            </a:r>
          </a:p>
        </p:txBody>
      </p:sp>
      <p:sp>
        <p:nvSpPr>
          <p:cNvPr name="TextBox 29" id="29"/>
          <p:cNvSpPr txBox="true"/>
          <p:nvPr/>
        </p:nvSpPr>
        <p:spPr>
          <a:xfrm rot="0">
            <a:off x="3682528"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Supply and demand</a:t>
            </a:r>
          </a:p>
        </p:txBody>
      </p:sp>
      <p:sp>
        <p:nvSpPr>
          <p:cNvPr name="TextBox 30" id="30"/>
          <p:cNvSpPr txBox="true"/>
          <p:nvPr/>
        </p:nvSpPr>
        <p:spPr>
          <a:xfrm rot="0">
            <a:off x="2045588" y="354659"/>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000000"/>
                </a:solidFill>
                <a:latin typeface="Londrina Solid"/>
              </a:rPr>
              <a:t>QUESTION #12</a:t>
            </a:r>
          </a:p>
        </p:txBody>
      </p:sp>
      <p:sp>
        <p:nvSpPr>
          <p:cNvPr name="TextBox 31" id="31"/>
          <p:cNvSpPr txBox="true"/>
          <p:nvPr/>
        </p:nvSpPr>
        <p:spPr>
          <a:xfrm rot="0">
            <a:off x="506331" y="2151125"/>
            <a:ext cx="9033715" cy="1979930"/>
          </a:xfrm>
          <a:prstGeom prst="rect">
            <a:avLst/>
          </a:prstGeom>
        </p:spPr>
        <p:txBody>
          <a:bodyPr anchor="t" rtlCol="false" tIns="0" lIns="0" bIns="0" rIns="0">
            <a:spAutoFit/>
          </a:bodyPr>
          <a:lstStyle/>
          <a:p>
            <a:pPr algn="ctr">
              <a:lnSpc>
                <a:spcPts val="5319"/>
              </a:lnSpc>
              <a:spcBef>
                <a:spcPct val="0"/>
              </a:spcBef>
            </a:pPr>
            <a:r>
              <a:rPr lang="en-US" sz="3799">
                <a:solidFill>
                  <a:srgbClr val="000000"/>
                </a:solidFill>
                <a:latin typeface="Formula"/>
              </a:rPr>
              <a:t>Stadiums were sold out in every stadium where Messi played last season, and ticket prices skyrocketed.  This illustrates which economic concept?</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231F20"/>
        </a:solidFill>
      </p:bgPr>
    </p:bg>
    <p:spTree>
      <p:nvGrpSpPr>
        <p:cNvPr id="1" name=""/>
        <p:cNvGrpSpPr/>
        <p:nvPr/>
      </p:nvGrpSpPr>
      <p:grpSpPr>
        <a:xfrm>
          <a:off x="0" y="0"/>
          <a:ext cx="0" cy="0"/>
          <a:chOff x="0" y="0"/>
          <a:chExt cx="0" cy="0"/>
        </a:xfrm>
      </p:grpSpPr>
      <p:grpSp>
        <p:nvGrpSpPr>
          <p:cNvPr name="Group 2" id="2"/>
          <p:cNvGrpSpPr/>
          <p:nvPr/>
        </p:nvGrpSpPr>
        <p:grpSpPr>
          <a:xfrm rot="0">
            <a:off x="0"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FFFFFF"/>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3068008"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969246"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3068008"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969246"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3068008"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E1568A"/>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969246"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E991B2"/>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11233409" y="2366601"/>
            <a:ext cx="6379302" cy="6379302"/>
          </a:xfrm>
          <a:custGeom>
            <a:avLst/>
            <a:gdLst/>
            <a:ahLst/>
            <a:cxnLst/>
            <a:rect r="r" b="b" t="t" l="l"/>
            <a:pathLst>
              <a:path h="6379302" w="6379302">
                <a:moveTo>
                  <a:pt x="0" y="0"/>
                </a:moveTo>
                <a:lnTo>
                  <a:pt x="6379301" y="0"/>
                </a:lnTo>
                <a:lnTo>
                  <a:pt x="6379301" y="6379302"/>
                </a:lnTo>
                <a:lnTo>
                  <a:pt x="0" y="637930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24" id="24"/>
          <p:cNvSpPr txBox="true"/>
          <p:nvPr/>
        </p:nvSpPr>
        <p:spPr>
          <a:xfrm rot="0">
            <a:off x="1969246" y="500822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A.</a:t>
            </a:r>
          </a:p>
        </p:txBody>
      </p:sp>
      <p:sp>
        <p:nvSpPr>
          <p:cNvPr name="TextBox 25" id="25"/>
          <p:cNvSpPr txBox="true"/>
          <p:nvPr/>
        </p:nvSpPr>
        <p:spPr>
          <a:xfrm rot="0">
            <a:off x="3682528" y="519009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Economic impact</a:t>
            </a:r>
          </a:p>
        </p:txBody>
      </p:sp>
      <p:sp>
        <p:nvSpPr>
          <p:cNvPr name="TextBox 26" id="26"/>
          <p:cNvSpPr txBox="true"/>
          <p:nvPr/>
        </p:nvSpPr>
        <p:spPr>
          <a:xfrm rot="0">
            <a:off x="1969246" y="646938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B.</a:t>
            </a:r>
          </a:p>
        </p:txBody>
      </p:sp>
      <p:sp>
        <p:nvSpPr>
          <p:cNvPr name="TextBox 27" id="27"/>
          <p:cNvSpPr txBox="true"/>
          <p:nvPr/>
        </p:nvSpPr>
        <p:spPr>
          <a:xfrm rot="0">
            <a:off x="3682528" y="665125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Ticket sales</a:t>
            </a:r>
          </a:p>
        </p:txBody>
      </p:sp>
      <p:sp>
        <p:nvSpPr>
          <p:cNvPr name="TextBox 28" id="28"/>
          <p:cNvSpPr txBox="true"/>
          <p:nvPr/>
        </p:nvSpPr>
        <p:spPr>
          <a:xfrm rot="0">
            <a:off x="1969246" y="793054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29" id="29"/>
          <p:cNvSpPr txBox="true"/>
          <p:nvPr/>
        </p:nvSpPr>
        <p:spPr>
          <a:xfrm rot="0">
            <a:off x="3682528"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Supply and demand</a:t>
            </a:r>
          </a:p>
        </p:txBody>
      </p:sp>
      <p:sp>
        <p:nvSpPr>
          <p:cNvPr name="TextBox 30" id="30"/>
          <p:cNvSpPr txBox="true"/>
          <p:nvPr/>
        </p:nvSpPr>
        <p:spPr>
          <a:xfrm rot="0">
            <a:off x="2045588" y="354659"/>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000000"/>
                </a:solidFill>
                <a:latin typeface="Londrina Solid"/>
              </a:rPr>
              <a:t>ANSWER</a:t>
            </a:r>
            <a:r>
              <a:rPr lang="en-US" sz="8558">
                <a:solidFill>
                  <a:srgbClr val="000000"/>
                </a:solidFill>
                <a:latin typeface="Londrina Solid"/>
              </a:rPr>
              <a:t> #12</a:t>
            </a:r>
          </a:p>
        </p:txBody>
      </p:sp>
      <p:sp>
        <p:nvSpPr>
          <p:cNvPr name="TextBox 31" id="31"/>
          <p:cNvSpPr txBox="true"/>
          <p:nvPr/>
        </p:nvSpPr>
        <p:spPr>
          <a:xfrm rot="0">
            <a:off x="506331" y="2151125"/>
            <a:ext cx="9033715" cy="1979930"/>
          </a:xfrm>
          <a:prstGeom prst="rect">
            <a:avLst/>
          </a:prstGeom>
        </p:spPr>
        <p:txBody>
          <a:bodyPr anchor="t" rtlCol="false" tIns="0" lIns="0" bIns="0" rIns="0">
            <a:spAutoFit/>
          </a:bodyPr>
          <a:lstStyle/>
          <a:p>
            <a:pPr algn="ctr">
              <a:lnSpc>
                <a:spcPts val="5319"/>
              </a:lnSpc>
              <a:spcBef>
                <a:spcPct val="0"/>
              </a:spcBef>
            </a:pPr>
            <a:r>
              <a:rPr lang="en-US" sz="3799">
                <a:solidFill>
                  <a:srgbClr val="000000"/>
                </a:solidFill>
                <a:latin typeface="Formula"/>
              </a:rPr>
              <a:t>Stadiums were sold out in every stadium where Messi played last season, and ticket prices skyrocketed.  This illustrates which economic concept?</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18458"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186466"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0087704"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11186466"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0087704"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11186466"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0087704"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274350" y="171191"/>
            <a:ext cx="1508699" cy="1594097"/>
          </a:xfrm>
          <a:custGeom>
            <a:avLst/>
            <a:gdLst/>
            <a:ahLst/>
            <a:cxnLst/>
            <a:rect r="r" b="b" t="t" l="l"/>
            <a:pathLst>
              <a:path h="1594097" w="1508699">
                <a:moveTo>
                  <a:pt x="0" y="0"/>
                </a:moveTo>
                <a:lnTo>
                  <a:pt x="1508700" y="0"/>
                </a:lnTo>
                <a:lnTo>
                  <a:pt x="1508700" y="1594097"/>
                </a:lnTo>
                <a:lnTo>
                  <a:pt x="0" y="1594097"/>
                </a:lnTo>
                <a:lnTo>
                  <a:pt x="0" y="0"/>
                </a:lnTo>
                <a:close/>
              </a:path>
            </a:pathLst>
          </a:custGeom>
          <a:blipFill>
            <a:blip r:embed="rId2"/>
            <a:stretch>
              <a:fillRect l="0" t="0" r="0" b="0"/>
            </a:stretch>
          </a:blipFill>
        </p:spPr>
      </p:sp>
      <p:grpSp>
        <p:nvGrpSpPr>
          <p:cNvPr name="Group 24" id="24"/>
          <p:cNvGrpSpPr>
            <a:grpSpLocks noChangeAspect="true"/>
          </p:cNvGrpSpPr>
          <p:nvPr/>
        </p:nvGrpSpPr>
        <p:grpSpPr>
          <a:xfrm rot="0">
            <a:off x="301463" y="3112515"/>
            <a:ext cx="7578870" cy="4817160"/>
            <a:chOff x="0" y="0"/>
            <a:chExt cx="10030460" cy="6375400"/>
          </a:xfrm>
        </p:grpSpPr>
        <p:sp>
          <p:nvSpPr>
            <p:cNvPr name="Freeform 25" id="25"/>
            <p:cNvSpPr/>
            <p:nvPr/>
          </p:nvSpPr>
          <p:spPr>
            <a:xfrm flipH="false" flipV="false" rot="0">
              <a:off x="12700" y="12700"/>
              <a:ext cx="10005061" cy="6350000"/>
            </a:xfrm>
            <a:custGeom>
              <a:avLst/>
              <a:gdLst/>
              <a:ahLst/>
              <a:cxnLst/>
              <a:rect r="r" b="b" t="t" l="l"/>
              <a:pathLst>
                <a:path h="6350000" w="10005061">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3"/>
              <a:stretch>
                <a:fillRect l="-6415" t="0" r="-6415" b="0"/>
              </a:stretch>
            </a:blipFill>
          </p:spPr>
        </p:sp>
        <p:sp>
          <p:nvSpPr>
            <p:cNvPr name="Freeform 26" id="26"/>
            <p:cNvSpPr/>
            <p:nvPr/>
          </p:nvSpPr>
          <p:spPr>
            <a:xfrm flipH="false" flipV="false" rot="0">
              <a:off x="0" y="0"/>
              <a:ext cx="10030461" cy="6375400"/>
            </a:xfrm>
            <a:custGeom>
              <a:avLst/>
              <a:gdLst/>
              <a:ahLst/>
              <a:cxnLst/>
              <a:rect r="r" b="b" t="t" l="l"/>
              <a:pathLst>
                <a:path h="6375400" w="10030461">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F4EB32"/>
            </a:solidFill>
          </p:spPr>
        </p:sp>
      </p:grpSp>
      <p:sp>
        <p:nvSpPr>
          <p:cNvPr name="TextBox 27" id="27"/>
          <p:cNvSpPr txBox="true"/>
          <p:nvPr/>
        </p:nvSpPr>
        <p:spPr>
          <a:xfrm rot="0">
            <a:off x="10164046" y="147133"/>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FFFFFF"/>
                </a:solidFill>
                <a:latin typeface="Londrina Solid"/>
              </a:rPr>
              <a:t>QUESTION #13</a:t>
            </a:r>
          </a:p>
        </p:txBody>
      </p:sp>
      <p:sp>
        <p:nvSpPr>
          <p:cNvPr name="TextBox 28" id="28"/>
          <p:cNvSpPr txBox="true"/>
          <p:nvPr/>
        </p:nvSpPr>
        <p:spPr>
          <a:xfrm rot="0">
            <a:off x="9812927" y="1751075"/>
            <a:ext cx="6780605" cy="2646680"/>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Formula"/>
              </a:rPr>
              <a:t>The Columbus Crew sold out of season ticket memberships this year and has started a waitlist.  Which function of sports marketing does this represent? </a:t>
            </a:r>
          </a:p>
        </p:txBody>
      </p:sp>
      <p:sp>
        <p:nvSpPr>
          <p:cNvPr name="TextBox 29" id="29"/>
          <p:cNvSpPr txBox="true"/>
          <p:nvPr/>
        </p:nvSpPr>
        <p:spPr>
          <a:xfrm rot="0">
            <a:off x="10087704" y="500822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A.</a:t>
            </a:r>
          </a:p>
        </p:txBody>
      </p:sp>
      <p:sp>
        <p:nvSpPr>
          <p:cNvPr name="TextBox 30" id="30"/>
          <p:cNvSpPr txBox="true"/>
          <p:nvPr/>
        </p:nvSpPr>
        <p:spPr>
          <a:xfrm rot="0">
            <a:off x="11428606" y="5219766"/>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Ticket sales</a:t>
            </a:r>
          </a:p>
        </p:txBody>
      </p:sp>
      <p:sp>
        <p:nvSpPr>
          <p:cNvPr name="TextBox 31" id="31"/>
          <p:cNvSpPr txBox="true"/>
          <p:nvPr/>
        </p:nvSpPr>
        <p:spPr>
          <a:xfrm rot="0">
            <a:off x="10087704" y="646938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B.</a:t>
            </a:r>
          </a:p>
        </p:txBody>
      </p:sp>
      <p:sp>
        <p:nvSpPr>
          <p:cNvPr name="TextBox 32" id="32"/>
          <p:cNvSpPr txBox="true"/>
          <p:nvPr/>
        </p:nvSpPr>
        <p:spPr>
          <a:xfrm rot="0">
            <a:off x="11428606" y="6651253"/>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Customer Service</a:t>
            </a:r>
          </a:p>
        </p:txBody>
      </p:sp>
      <p:sp>
        <p:nvSpPr>
          <p:cNvPr name="TextBox 33" id="33"/>
          <p:cNvSpPr txBox="true"/>
          <p:nvPr/>
        </p:nvSpPr>
        <p:spPr>
          <a:xfrm rot="0">
            <a:off x="10087704" y="793054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34" id="34"/>
          <p:cNvSpPr txBox="true"/>
          <p:nvPr/>
        </p:nvSpPr>
        <p:spPr>
          <a:xfrm rot="0">
            <a:off x="11800986"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Fandom</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18458"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186466"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E1568A"/>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0087704"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E991B2"/>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11186466"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0087704"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11186466"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0087704"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274350" y="171191"/>
            <a:ext cx="1508699" cy="1594097"/>
          </a:xfrm>
          <a:custGeom>
            <a:avLst/>
            <a:gdLst/>
            <a:ahLst/>
            <a:cxnLst/>
            <a:rect r="r" b="b" t="t" l="l"/>
            <a:pathLst>
              <a:path h="1594097" w="1508699">
                <a:moveTo>
                  <a:pt x="0" y="0"/>
                </a:moveTo>
                <a:lnTo>
                  <a:pt x="1508700" y="0"/>
                </a:lnTo>
                <a:lnTo>
                  <a:pt x="1508700" y="1594097"/>
                </a:lnTo>
                <a:lnTo>
                  <a:pt x="0" y="1594097"/>
                </a:lnTo>
                <a:lnTo>
                  <a:pt x="0" y="0"/>
                </a:lnTo>
                <a:close/>
              </a:path>
            </a:pathLst>
          </a:custGeom>
          <a:blipFill>
            <a:blip r:embed="rId2"/>
            <a:stretch>
              <a:fillRect l="0" t="0" r="0" b="0"/>
            </a:stretch>
          </a:blipFill>
        </p:spPr>
      </p:sp>
      <p:sp>
        <p:nvSpPr>
          <p:cNvPr name="TextBox 24" id="24"/>
          <p:cNvSpPr txBox="true"/>
          <p:nvPr/>
        </p:nvSpPr>
        <p:spPr>
          <a:xfrm rot="0">
            <a:off x="10087704" y="500822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A.</a:t>
            </a:r>
          </a:p>
        </p:txBody>
      </p:sp>
      <p:sp>
        <p:nvSpPr>
          <p:cNvPr name="TextBox 25" id="25"/>
          <p:cNvSpPr txBox="true"/>
          <p:nvPr/>
        </p:nvSpPr>
        <p:spPr>
          <a:xfrm rot="0">
            <a:off x="10087704" y="646938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B.</a:t>
            </a:r>
          </a:p>
        </p:txBody>
      </p:sp>
      <p:sp>
        <p:nvSpPr>
          <p:cNvPr name="TextBox 26" id="26"/>
          <p:cNvSpPr txBox="true"/>
          <p:nvPr/>
        </p:nvSpPr>
        <p:spPr>
          <a:xfrm rot="0">
            <a:off x="10087704" y="793054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27" id="27"/>
          <p:cNvSpPr txBox="true"/>
          <p:nvPr/>
        </p:nvSpPr>
        <p:spPr>
          <a:xfrm rot="0">
            <a:off x="11800986"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Fandom</a:t>
            </a:r>
          </a:p>
        </p:txBody>
      </p:sp>
      <p:sp>
        <p:nvSpPr>
          <p:cNvPr name="TextBox 28" id="28"/>
          <p:cNvSpPr txBox="true"/>
          <p:nvPr/>
        </p:nvSpPr>
        <p:spPr>
          <a:xfrm rot="0">
            <a:off x="11428606" y="5219766"/>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Ticket sales</a:t>
            </a:r>
          </a:p>
        </p:txBody>
      </p:sp>
      <p:sp>
        <p:nvSpPr>
          <p:cNvPr name="TextBox 29" id="29"/>
          <p:cNvSpPr txBox="true"/>
          <p:nvPr/>
        </p:nvSpPr>
        <p:spPr>
          <a:xfrm rot="0">
            <a:off x="11428606" y="6651253"/>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Customer Service</a:t>
            </a:r>
          </a:p>
        </p:txBody>
      </p:sp>
      <p:sp>
        <p:nvSpPr>
          <p:cNvPr name="TextBox 30" id="30"/>
          <p:cNvSpPr txBox="true"/>
          <p:nvPr/>
        </p:nvSpPr>
        <p:spPr>
          <a:xfrm rot="0">
            <a:off x="10164046" y="147133"/>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FFFFFF"/>
                </a:solidFill>
                <a:latin typeface="Londrina Solid"/>
              </a:rPr>
              <a:t>ANSWER #13</a:t>
            </a:r>
          </a:p>
        </p:txBody>
      </p:sp>
      <p:sp>
        <p:nvSpPr>
          <p:cNvPr name="TextBox 31" id="31"/>
          <p:cNvSpPr txBox="true"/>
          <p:nvPr/>
        </p:nvSpPr>
        <p:spPr>
          <a:xfrm rot="0">
            <a:off x="9812927" y="1751075"/>
            <a:ext cx="6780605" cy="2646680"/>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Formula"/>
              </a:rPr>
              <a:t>The Columbus Crew sold out of season ticket memberships this year and has started a waitlist.  Which function of sports marketing does this represent? </a:t>
            </a:r>
          </a:p>
        </p:txBody>
      </p:sp>
      <p:grpSp>
        <p:nvGrpSpPr>
          <p:cNvPr name="Group 32" id="32"/>
          <p:cNvGrpSpPr>
            <a:grpSpLocks noChangeAspect="true"/>
          </p:cNvGrpSpPr>
          <p:nvPr/>
        </p:nvGrpSpPr>
        <p:grpSpPr>
          <a:xfrm rot="0">
            <a:off x="301463" y="3112515"/>
            <a:ext cx="7578870" cy="4817160"/>
            <a:chOff x="0" y="0"/>
            <a:chExt cx="10030460" cy="6375400"/>
          </a:xfrm>
        </p:grpSpPr>
        <p:sp>
          <p:nvSpPr>
            <p:cNvPr name="Freeform 33" id="33"/>
            <p:cNvSpPr/>
            <p:nvPr/>
          </p:nvSpPr>
          <p:spPr>
            <a:xfrm flipH="false" flipV="false" rot="0">
              <a:off x="12700" y="12700"/>
              <a:ext cx="10005061" cy="6350000"/>
            </a:xfrm>
            <a:custGeom>
              <a:avLst/>
              <a:gdLst/>
              <a:ahLst/>
              <a:cxnLst/>
              <a:rect r="r" b="b" t="t" l="l"/>
              <a:pathLst>
                <a:path h="6350000" w="10005061">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3"/>
              <a:stretch>
                <a:fillRect l="-6415" t="0" r="-6415" b="0"/>
              </a:stretch>
            </a:blipFill>
          </p:spPr>
        </p:sp>
        <p:sp>
          <p:nvSpPr>
            <p:cNvPr name="Freeform 34" id="34"/>
            <p:cNvSpPr/>
            <p:nvPr/>
          </p:nvSpPr>
          <p:spPr>
            <a:xfrm flipH="false" flipV="false" rot="0">
              <a:off x="0" y="0"/>
              <a:ext cx="10030461" cy="6375400"/>
            </a:xfrm>
            <a:custGeom>
              <a:avLst/>
              <a:gdLst/>
              <a:ahLst/>
              <a:cxnLst/>
              <a:rect r="r" b="b" t="t" l="l"/>
              <a:pathLst>
                <a:path h="6375400" w="10030461">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F4EB32"/>
            </a:solidFill>
          </p:spPr>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231F20"/>
        </a:solidFill>
      </p:bgPr>
    </p:bg>
    <p:spTree>
      <p:nvGrpSpPr>
        <p:cNvPr id="1" name=""/>
        <p:cNvGrpSpPr/>
        <p:nvPr/>
      </p:nvGrpSpPr>
      <p:grpSpPr>
        <a:xfrm>
          <a:off x="0" y="0"/>
          <a:ext cx="0" cy="0"/>
          <a:chOff x="0" y="0"/>
          <a:chExt cx="0" cy="0"/>
        </a:xfrm>
      </p:grpSpPr>
      <p:grpSp>
        <p:nvGrpSpPr>
          <p:cNvPr name="Group 2" id="2"/>
          <p:cNvGrpSpPr/>
          <p:nvPr/>
        </p:nvGrpSpPr>
        <p:grpSpPr>
          <a:xfrm rot="0">
            <a:off x="0"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FFFFFF"/>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3068008"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969246"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3068008"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969246"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3068008"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969246"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TextBox 23" id="23"/>
          <p:cNvSpPr txBox="true"/>
          <p:nvPr/>
        </p:nvSpPr>
        <p:spPr>
          <a:xfrm rot="0">
            <a:off x="1969246" y="500822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A.</a:t>
            </a:r>
          </a:p>
        </p:txBody>
      </p:sp>
      <p:sp>
        <p:nvSpPr>
          <p:cNvPr name="TextBox 24" id="24"/>
          <p:cNvSpPr txBox="true"/>
          <p:nvPr/>
        </p:nvSpPr>
        <p:spPr>
          <a:xfrm rot="0">
            <a:off x="3682528" y="519009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Sponsorship</a:t>
            </a:r>
          </a:p>
        </p:txBody>
      </p:sp>
      <p:sp>
        <p:nvSpPr>
          <p:cNvPr name="TextBox 25" id="25"/>
          <p:cNvSpPr txBox="true"/>
          <p:nvPr/>
        </p:nvSpPr>
        <p:spPr>
          <a:xfrm rot="0">
            <a:off x="1969246" y="646938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B.</a:t>
            </a:r>
          </a:p>
        </p:txBody>
      </p:sp>
      <p:sp>
        <p:nvSpPr>
          <p:cNvPr name="TextBox 26" id="26"/>
          <p:cNvSpPr txBox="true"/>
          <p:nvPr/>
        </p:nvSpPr>
        <p:spPr>
          <a:xfrm rot="0">
            <a:off x="3682528" y="665125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Endorsement</a:t>
            </a:r>
          </a:p>
        </p:txBody>
      </p:sp>
      <p:sp>
        <p:nvSpPr>
          <p:cNvPr name="TextBox 27" id="27"/>
          <p:cNvSpPr txBox="true"/>
          <p:nvPr/>
        </p:nvSpPr>
        <p:spPr>
          <a:xfrm rot="0">
            <a:off x="1969246" y="793054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C.</a:t>
            </a:r>
          </a:p>
        </p:txBody>
      </p:sp>
      <p:sp>
        <p:nvSpPr>
          <p:cNvPr name="TextBox 28" id="28"/>
          <p:cNvSpPr txBox="true"/>
          <p:nvPr/>
        </p:nvSpPr>
        <p:spPr>
          <a:xfrm rot="0">
            <a:off x="3682528"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Promotion</a:t>
            </a:r>
          </a:p>
        </p:txBody>
      </p:sp>
      <p:sp>
        <p:nvSpPr>
          <p:cNvPr name="TextBox 29" id="29"/>
          <p:cNvSpPr txBox="true"/>
          <p:nvPr/>
        </p:nvSpPr>
        <p:spPr>
          <a:xfrm rot="0">
            <a:off x="2045588" y="354659"/>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000000"/>
                </a:solidFill>
                <a:latin typeface="Londrina Solid"/>
              </a:rPr>
              <a:t>QUESTION #14</a:t>
            </a:r>
          </a:p>
        </p:txBody>
      </p:sp>
      <p:sp>
        <p:nvSpPr>
          <p:cNvPr name="TextBox 30" id="30"/>
          <p:cNvSpPr txBox="true"/>
          <p:nvPr/>
        </p:nvSpPr>
        <p:spPr>
          <a:xfrm rot="0">
            <a:off x="570718" y="2151125"/>
            <a:ext cx="9104448" cy="1979930"/>
          </a:xfrm>
          <a:prstGeom prst="rect">
            <a:avLst/>
          </a:prstGeom>
        </p:spPr>
        <p:txBody>
          <a:bodyPr anchor="t" rtlCol="false" tIns="0" lIns="0" bIns="0" rIns="0">
            <a:spAutoFit/>
          </a:bodyPr>
          <a:lstStyle/>
          <a:p>
            <a:pPr algn="ctr">
              <a:lnSpc>
                <a:spcPts val="5319"/>
              </a:lnSpc>
              <a:spcBef>
                <a:spcPct val="0"/>
              </a:spcBef>
            </a:pPr>
            <a:r>
              <a:rPr lang="en-US" sz="3799">
                <a:solidFill>
                  <a:srgbClr val="000000"/>
                </a:solidFill>
                <a:latin typeface="Formula"/>
              </a:rPr>
              <a:t>Some MLS teams will give away things like bobbleheads or scarves on game days and host themed events, like “Star Wars Night.”  This is an example of what?</a:t>
            </a:r>
          </a:p>
        </p:txBody>
      </p:sp>
      <p:sp>
        <p:nvSpPr>
          <p:cNvPr name="Freeform 31" id="31"/>
          <p:cNvSpPr/>
          <p:nvPr/>
        </p:nvSpPr>
        <p:spPr>
          <a:xfrm flipH="false" flipV="false" rot="0">
            <a:off x="10806651" y="1028700"/>
            <a:ext cx="6858742" cy="3858042"/>
          </a:xfrm>
          <a:custGeom>
            <a:avLst/>
            <a:gdLst/>
            <a:ahLst/>
            <a:cxnLst/>
            <a:rect r="r" b="b" t="t" l="l"/>
            <a:pathLst>
              <a:path h="3858042" w="6858742">
                <a:moveTo>
                  <a:pt x="0" y="0"/>
                </a:moveTo>
                <a:lnTo>
                  <a:pt x="6858742" y="0"/>
                </a:lnTo>
                <a:lnTo>
                  <a:pt x="6858742" y="3858042"/>
                </a:lnTo>
                <a:lnTo>
                  <a:pt x="0" y="3858042"/>
                </a:lnTo>
                <a:lnTo>
                  <a:pt x="0" y="0"/>
                </a:lnTo>
                <a:close/>
              </a:path>
            </a:pathLst>
          </a:custGeom>
          <a:blipFill>
            <a:blip r:embed="rId2"/>
            <a:stretch>
              <a:fillRect l="0" t="0" r="0" b="0"/>
            </a:stretch>
          </a:blipFill>
        </p:spPr>
      </p:sp>
      <p:sp>
        <p:nvSpPr>
          <p:cNvPr name="Freeform 32" id="32"/>
          <p:cNvSpPr/>
          <p:nvPr/>
        </p:nvSpPr>
        <p:spPr>
          <a:xfrm flipH="false" flipV="false" rot="0">
            <a:off x="10779142" y="5372048"/>
            <a:ext cx="6886251" cy="3873516"/>
          </a:xfrm>
          <a:custGeom>
            <a:avLst/>
            <a:gdLst/>
            <a:ahLst/>
            <a:cxnLst/>
            <a:rect r="r" b="b" t="t" l="l"/>
            <a:pathLst>
              <a:path h="3873516" w="6886251">
                <a:moveTo>
                  <a:pt x="0" y="0"/>
                </a:moveTo>
                <a:lnTo>
                  <a:pt x="6886251" y="0"/>
                </a:lnTo>
                <a:lnTo>
                  <a:pt x="6886251" y="3873517"/>
                </a:lnTo>
                <a:lnTo>
                  <a:pt x="0" y="3873517"/>
                </a:lnTo>
                <a:lnTo>
                  <a:pt x="0" y="0"/>
                </a:lnTo>
                <a:close/>
              </a:path>
            </a:pathLst>
          </a:custGeom>
          <a:blipFill>
            <a:blip r:embed="rId3"/>
            <a:stretch>
              <a:fillRect l="0" t="0" r="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231F20"/>
        </a:solidFill>
      </p:bgPr>
    </p:bg>
    <p:spTree>
      <p:nvGrpSpPr>
        <p:cNvPr id="1" name=""/>
        <p:cNvGrpSpPr/>
        <p:nvPr/>
      </p:nvGrpSpPr>
      <p:grpSpPr>
        <a:xfrm>
          <a:off x="0" y="0"/>
          <a:ext cx="0" cy="0"/>
          <a:chOff x="0" y="0"/>
          <a:chExt cx="0" cy="0"/>
        </a:xfrm>
      </p:grpSpPr>
      <p:grpSp>
        <p:nvGrpSpPr>
          <p:cNvPr name="Group 2" id="2"/>
          <p:cNvGrpSpPr/>
          <p:nvPr/>
        </p:nvGrpSpPr>
        <p:grpSpPr>
          <a:xfrm rot="0">
            <a:off x="0"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FFFFFF"/>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3068008"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969246"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3068008"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969246"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3068008"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E1568A"/>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969246"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E991B2"/>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10806651" y="1028700"/>
            <a:ext cx="6858742" cy="3858042"/>
          </a:xfrm>
          <a:custGeom>
            <a:avLst/>
            <a:gdLst/>
            <a:ahLst/>
            <a:cxnLst/>
            <a:rect r="r" b="b" t="t" l="l"/>
            <a:pathLst>
              <a:path h="3858042" w="6858742">
                <a:moveTo>
                  <a:pt x="0" y="0"/>
                </a:moveTo>
                <a:lnTo>
                  <a:pt x="6858742" y="0"/>
                </a:lnTo>
                <a:lnTo>
                  <a:pt x="6858742" y="3858042"/>
                </a:lnTo>
                <a:lnTo>
                  <a:pt x="0" y="3858042"/>
                </a:lnTo>
                <a:lnTo>
                  <a:pt x="0" y="0"/>
                </a:lnTo>
                <a:close/>
              </a:path>
            </a:pathLst>
          </a:custGeom>
          <a:blipFill>
            <a:blip r:embed="rId2"/>
            <a:stretch>
              <a:fillRect l="0" t="0" r="0" b="0"/>
            </a:stretch>
          </a:blipFill>
        </p:spPr>
      </p:sp>
      <p:sp>
        <p:nvSpPr>
          <p:cNvPr name="Freeform 24" id="24"/>
          <p:cNvSpPr/>
          <p:nvPr/>
        </p:nvSpPr>
        <p:spPr>
          <a:xfrm flipH="false" flipV="false" rot="0">
            <a:off x="10779142" y="5372048"/>
            <a:ext cx="6886251" cy="3873516"/>
          </a:xfrm>
          <a:custGeom>
            <a:avLst/>
            <a:gdLst/>
            <a:ahLst/>
            <a:cxnLst/>
            <a:rect r="r" b="b" t="t" l="l"/>
            <a:pathLst>
              <a:path h="3873516" w="6886251">
                <a:moveTo>
                  <a:pt x="0" y="0"/>
                </a:moveTo>
                <a:lnTo>
                  <a:pt x="6886251" y="0"/>
                </a:lnTo>
                <a:lnTo>
                  <a:pt x="6886251" y="3873517"/>
                </a:lnTo>
                <a:lnTo>
                  <a:pt x="0" y="3873517"/>
                </a:lnTo>
                <a:lnTo>
                  <a:pt x="0" y="0"/>
                </a:lnTo>
                <a:close/>
              </a:path>
            </a:pathLst>
          </a:custGeom>
          <a:blipFill>
            <a:blip r:embed="rId3"/>
            <a:stretch>
              <a:fillRect l="0" t="0" r="0" b="0"/>
            </a:stretch>
          </a:blipFill>
        </p:spPr>
      </p:sp>
      <p:sp>
        <p:nvSpPr>
          <p:cNvPr name="TextBox 25" id="25"/>
          <p:cNvSpPr txBox="true"/>
          <p:nvPr/>
        </p:nvSpPr>
        <p:spPr>
          <a:xfrm rot="0">
            <a:off x="1969246" y="500822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A.</a:t>
            </a:r>
          </a:p>
        </p:txBody>
      </p:sp>
      <p:sp>
        <p:nvSpPr>
          <p:cNvPr name="TextBox 26" id="26"/>
          <p:cNvSpPr txBox="true"/>
          <p:nvPr/>
        </p:nvSpPr>
        <p:spPr>
          <a:xfrm rot="0">
            <a:off x="3682528" y="519009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Sponsorship</a:t>
            </a:r>
          </a:p>
        </p:txBody>
      </p:sp>
      <p:sp>
        <p:nvSpPr>
          <p:cNvPr name="TextBox 27" id="27"/>
          <p:cNvSpPr txBox="true"/>
          <p:nvPr/>
        </p:nvSpPr>
        <p:spPr>
          <a:xfrm rot="0">
            <a:off x="1969246" y="646938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B.</a:t>
            </a:r>
          </a:p>
        </p:txBody>
      </p:sp>
      <p:sp>
        <p:nvSpPr>
          <p:cNvPr name="TextBox 28" id="28"/>
          <p:cNvSpPr txBox="true"/>
          <p:nvPr/>
        </p:nvSpPr>
        <p:spPr>
          <a:xfrm rot="0">
            <a:off x="3682528" y="665125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Endorsement</a:t>
            </a:r>
          </a:p>
        </p:txBody>
      </p:sp>
      <p:sp>
        <p:nvSpPr>
          <p:cNvPr name="TextBox 29" id="29"/>
          <p:cNvSpPr txBox="true"/>
          <p:nvPr/>
        </p:nvSpPr>
        <p:spPr>
          <a:xfrm rot="0">
            <a:off x="1969246" y="793054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30" id="30"/>
          <p:cNvSpPr txBox="true"/>
          <p:nvPr/>
        </p:nvSpPr>
        <p:spPr>
          <a:xfrm rot="0">
            <a:off x="3682528"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Promotion</a:t>
            </a:r>
          </a:p>
        </p:txBody>
      </p:sp>
      <p:sp>
        <p:nvSpPr>
          <p:cNvPr name="TextBox 31" id="31"/>
          <p:cNvSpPr txBox="true"/>
          <p:nvPr/>
        </p:nvSpPr>
        <p:spPr>
          <a:xfrm rot="0">
            <a:off x="2045588" y="354659"/>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000000"/>
                </a:solidFill>
                <a:latin typeface="Londrina Solid"/>
              </a:rPr>
              <a:t>ANSWER</a:t>
            </a:r>
            <a:r>
              <a:rPr lang="en-US" sz="8558">
                <a:solidFill>
                  <a:srgbClr val="000000"/>
                </a:solidFill>
                <a:latin typeface="Londrina Solid"/>
              </a:rPr>
              <a:t> #14</a:t>
            </a:r>
          </a:p>
        </p:txBody>
      </p:sp>
      <p:sp>
        <p:nvSpPr>
          <p:cNvPr name="TextBox 32" id="32"/>
          <p:cNvSpPr txBox="true"/>
          <p:nvPr/>
        </p:nvSpPr>
        <p:spPr>
          <a:xfrm rot="0">
            <a:off x="570718" y="2151125"/>
            <a:ext cx="9104448" cy="1979930"/>
          </a:xfrm>
          <a:prstGeom prst="rect">
            <a:avLst/>
          </a:prstGeom>
        </p:spPr>
        <p:txBody>
          <a:bodyPr anchor="t" rtlCol="false" tIns="0" lIns="0" bIns="0" rIns="0">
            <a:spAutoFit/>
          </a:bodyPr>
          <a:lstStyle/>
          <a:p>
            <a:pPr algn="ctr">
              <a:lnSpc>
                <a:spcPts val="5319"/>
              </a:lnSpc>
              <a:spcBef>
                <a:spcPct val="0"/>
              </a:spcBef>
            </a:pPr>
            <a:r>
              <a:rPr lang="en-US" sz="3799">
                <a:solidFill>
                  <a:srgbClr val="000000"/>
                </a:solidFill>
                <a:latin typeface="Formula"/>
              </a:rPr>
              <a:t>Some MLS teams will give away things like bobbleheads or scarves on game days and host themed events, like “Star Wars Night.”  This is an example of what?</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18458"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186466"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0087704"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11186466"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0087704"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11186466"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0087704"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274350" y="171191"/>
            <a:ext cx="1508699" cy="1594097"/>
          </a:xfrm>
          <a:custGeom>
            <a:avLst/>
            <a:gdLst/>
            <a:ahLst/>
            <a:cxnLst/>
            <a:rect r="r" b="b" t="t" l="l"/>
            <a:pathLst>
              <a:path h="1594097" w="1508699">
                <a:moveTo>
                  <a:pt x="0" y="0"/>
                </a:moveTo>
                <a:lnTo>
                  <a:pt x="1508700" y="0"/>
                </a:lnTo>
                <a:lnTo>
                  <a:pt x="1508700" y="1594097"/>
                </a:lnTo>
                <a:lnTo>
                  <a:pt x="0" y="1594097"/>
                </a:lnTo>
                <a:lnTo>
                  <a:pt x="0" y="0"/>
                </a:lnTo>
                <a:close/>
              </a:path>
            </a:pathLst>
          </a:custGeom>
          <a:blipFill>
            <a:blip r:embed="rId2"/>
            <a:stretch>
              <a:fillRect l="0" t="0" r="0" b="0"/>
            </a:stretch>
          </a:blipFill>
        </p:spPr>
      </p:sp>
      <p:grpSp>
        <p:nvGrpSpPr>
          <p:cNvPr name="Group 24" id="24"/>
          <p:cNvGrpSpPr>
            <a:grpSpLocks noChangeAspect="true"/>
          </p:cNvGrpSpPr>
          <p:nvPr/>
        </p:nvGrpSpPr>
        <p:grpSpPr>
          <a:xfrm rot="195743">
            <a:off x="1403427" y="1765557"/>
            <a:ext cx="5402598" cy="7486541"/>
            <a:chOff x="0" y="0"/>
            <a:chExt cx="4734560" cy="6560820"/>
          </a:xfrm>
        </p:grpSpPr>
        <p:sp>
          <p:nvSpPr>
            <p:cNvPr name="Freeform 25" id="25"/>
            <p:cNvSpPr/>
            <p:nvPr/>
          </p:nvSpPr>
          <p:spPr>
            <a:xfrm flipH="false" flipV="false" rot="0">
              <a:off x="36830" y="50800"/>
              <a:ext cx="4645660" cy="6473190"/>
            </a:xfrm>
            <a:custGeom>
              <a:avLst/>
              <a:gdLst/>
              <a:ahLst/>
              <a:cxnLst/>
              <a:rect r="r" b="b" t="t" l="l"/>
              <a:pathLst>
                <a:path h="6473190" w="464566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010101"/>
            </a:solidFill>
          </p:spPr>
        </p:sp>
        <p:sp>
          <p:nvSpPr>
            <p:cNvPr name="Freeform 26" id="26"/>
            <p:cNvSpPr/>
            <p:nvPr/>
          </p:nvSpPr>
          <p:spPr>
            <a:xfrm flipH="false" flipV="false" rot="0">
              <a:off x="0" y="16511"/>
              <a:ext cx="4716780" cy="6544310"/>
            </a:xfrm>
            <a:custGeom>
              <a:avLst/>
              <a:gdLst/>
              <a:ahLst/>
              <a:cxnLst/>
              <a:rect r="r" b="b" t="t" l="l"/>
              <a:pathLst>
                <a:path h="6544310" w="471678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E9E8E9"/>
            </a:solidFill>
          </p:spPr>
        </p:sp>
        <p:sp>
          <p:nvSpPr>
            <p:cNvPr name="Freeform 27" id="27"/>
            <p:cNvSpPr/>
            <p:nvPr/>
          </p:nvSpPr>
          <p:spPr>
            <a:xfrm flipH="false" flipV="false" rot="0">
              <a:off x="256540" y="265430"/>
              <a:ext cx="4207510" cy="6043930"/>
            </a:xfrm>
            <a:custGeom>
              <a:avLst/>
              <a:gdLst/>
              <a:ahLst/>
              <a:cxnLst/>
              <a:rect r="r" b="b" t="t" l="l"/>
              <a:pathLst>
                <a:path h="6043930" w="4207510">
                  <a:moveTo>
                    <a:pt x="4206240" y="5942330"/>
                  </a:moveTo>
                  <a:cubicBezTo>
                    <a:pt x="4206240" y="5998210"/>
                    <a:pt x="4160520" y="6043930"/>
                    <a:pt x="4104640" y="6043930"/>
                  </a:cubicBezTo>
                  <a:lnTo>
                    <a:pt x="101600" y="6043930"/>
                  </a:lnTo>
                  <a:cubicBezTo>
                    <a:pt x="45720" y="6043930"/>
                    <a:pt x="0" y="5998210"/>
                    <a:pt x="0" y="5942330"/>
                  </a:cubicBezTo>
                  <a:lnTo>
                    <a:pt x="0" y="101600"/>
                  </a:lnTo>
                  <a:cubicBezTo>
                    <a:pt x="0" y="45720"/>
                    <a:pt x="45720" y="0"/>
                    <a:pt x="101600" y="0"/>
                  </a:cubicBezTo>
                  <a:lnTo>
                    <a:pt x="4105910" y="0"/>
                  </a:lnTo>
                  <a:cubicBezTo>
                    <a:pt x="4161790" y="0"/>
                    <a:pt x="4207510" y="45720"/>
                    <a:pt x="4207510" y="101600"/>
                  </a:cubicBezTo>
                  <a:lnTo>
                    <a:pt x="4207510" y="5942330"/>
                  </a:lnTo>
                  <a:close/>
                </a:path>
              </a:pathLst>
            </a:custGeom>
            <a:blipFill>
              <a:blip r:embed="rId3"/>
              <a:stretch>
                <a:fillRect l="-52633" t="-10801" r="-16406" b="-6875"/>
              </a:stretch>
            </a:blipFill>
          </p:spPr>
        </p:sp>
        <p:sp>
          <p:nvSpPr>
            <p:cNvPr name="Freeform 28" id="28"/>
            <p:cNvSpPr/>
            <p:nvPr/>
          </p:nvSpPr>
          <p:spPr>
            <a:xfrm flipH="false" flipV="false" rot="0">
              <a:off x="1951378" y="120589"/>
              <a:ext cx="79963" cy="76322"/>
            </a:xfrm>
            <a:custGeom>
              <a:avLst/>
              <a:gdLst/>
              <a:ahLst/>
              <a:cxnLst/>
              <a:rect r="r" b="b" t="t" l="l"/>
              <a:pathLst>
                <a:path h="76322" w="79963">
                  <a:moveTo>
                    <a:pt x="39982" y="61"/>
                  </a:moveTo>
                  <a:cubicBezTo>
                    <a:pt x="26330" y="0"/>
                    <a:pt x="13688" y="7248"/>
                    <a:pt x="6844" y="19062"/>
                  </a:cubicBezTo>
                  <a:cubicBezTo>
                    <a:pt x="0" y="30875"/>
                    <a:pt x="0" y="45447"/>
                    <a:pt x="6844" y="57260"/>
                  </a:cubicBezTo>
                  <a:cubicBezTo>
                    <a:pt x="13688" y="69074"/>
                    <a:pt x="26330" y="76322"/>
                    <a:pt x="39982" y="76261"/>
                  </a:cubicBezTo>
                  <a:cubicBezTo>
                    <a:pt x="53634" y="76322"/>
                    <a:pt x="66276" y="69074"/>
                    <a:pt x="73120" y="57260"/>
                  </a:cubicBezTo>
                  <a:cubicBezTo>
                    <a:pt x="79964" y="45447"/>
                    <a:pt x="79964" y="30875"/>
                    <a:pt x="73120" y="19062"/>
                  </a:cubicBezTo>
                  <a:cubicBezTo>
                    <a:pt x="66276" y="7248"/>
                    <a:pt x="53634" y="0"/>
                    <a:pt x="39982" y="61"/>
                  </a:cubicBezTo>
                  <a:close/>
                </a:path>
              </a:pathLst>
            </a:custGeom>
            <a:solidFill>
              <a:srgbClr val="333333"/>
            </a:solidFill>
          </p:spPr>
        </p:sp>
        <p:sp>
          <p:nvSpPr>
            <p:cNvPr name="Freeform 29" id="29"/>
            <p:cNvSpPr/>
            <p:nvPr/>
          </p:nvSpPr>
          <p:spPr>
            <a:xfrm flipH="false" flipV="false" rot="0">
              <a:off x="2119473" y="104052"/>
              <a:ext cx="114614" cy="109395"/>
            </a:xfrm>
            <a:custGeom>
              <a:avLst/>
              <a:gdLst/>
              <a:ahLst/>
              <a:cxnLst/>
              <a:rect r="r" b="b" t="t" l="l"/>
              <a:pathLst>
                <a:path h="109395" w="114614">
                  <a:moveTo>
                    <a:pt x="57307" y="88"/>
                  </a:moveTo>
                  <a:cubicBezTo>
                    <a:pt x="37739" y="0"/>
                    <a:pt x="19619" y="10390"/>
                    <a:pt x="9809" y="27322"/>
                  </a:cubicBezTo>
                  <a:cubicBezTo>
                    <a:pt x="0" y="44255"/>
                    <a:pt x="0" y="65141"/>
                    <a:pt x="9809" y="82074"/>
                  </a:cubicBezTo>
                  <a:cubicBezTo>
                    <a:pt x="19619" y="99006"/>
                    <a:pt x="37739" y="109396"/>
                    <a:pt x="57307" y="109308"/>
                  </a:cubicBezTo>
                  <a:cubicBezTo>
                    <a:pt x="76875" y="109396"/>
                    <a:pt x="94995" y="99006"/>
                    <a:pt x="104804" y="82074"/>
                  </a:cubicBezTo>
                  <a:cubicBezTo>
                    <a:pt x="114614" y="65141"/>
                    <a:pt x="114614" y="44255"/>
                    <a:pt x="104804" y="27322"/>
                  </a:cubicBezTo>
                  <a:cubicBezTo>
                    <a:pt x="94995" y="10390"/>
                    <a:pt x="76875" y="0"/>
                    <a:pt x="57307" y="88"/>
                  </a:cubicBezTo>
                  <a:close/>
                </a:path>
              </a:pathLst>
            </a:custGeom>
            <a:solidFill>
              <a:srgbClr val="333333"/>
            </a:solidFill>
          </p:spPr>
        </p:sp>
        <p:sp>
          <p:nvSpPr>
            <p:cNvPr name="Freeform 30" id="30"/>
            <p:cNvSpPr/>
            <p:nvPr/>
          </p:nvSpPr>
          <p:spPr>
            <a:xfrm flipH="false" flipV="false" rot="0">
              <a:off x="2328944" y="128221"/>
              <a:ext cx="63971" cy="61058"/>
            </a:xfrm>
            <a:custGeom>
              <a:avLst/>
              <a:gdLst/>
              <a:ahLst/>
              <a:cxnLst/>
              <a:rect r="r" b="b" t="t" l="l"/>
              <a:pathLst>
                <a:path h="61058" w="63971">
                  <a:moveTo>
                    <a:pt x="31986" y="49"/>
                  </a:moveTo>
                  <a:cubicBezTo>
                    <a:pt x="21064" y="0"/>
                    <a:pt x="10951" y="5799"/>
                    <a:pt x="5476" y="15250"/>
                  </a:cubicBezTo>
                  <a:cubicBezTo>
                    <a:pt x="0" y="24700"/>
                    <a:pt x="0" y="36358"/>
                    <a:pt x="5476" y="45808"/>
                  </a:cubicBezTo>
                  <a:cubicBezTo>
                    <a:pt x="10951" y="55259"/>
                    <a:pt x="21064" y="61058"/>
                    <a:pt x="31986" y="61009"/>
                  </a:cubicBezTo>
                  <a:cubicBezTo>
                    <a:pt x="42908" y="61058"/>
                    <a:pt x="53021" y="55259"/>
                    <a:pt x="58496" y="45808"/>
                  </a:cubicBezTo>
                  <a:cubicBezTo>
                    <a:pt x="63971" y="36358"/>
                    <a:pt x="63971" y="24700"/>
                    <a:pt x="58496" y="15250"/>
                  </a:cubicBezTo>
                  <a:cubicBezTo>
                    <a:pt x="53021" y="5799"/>
                    <a:pt x="42908" y="0"/>
                    <a:pt x="31986" y="49"/>
                  </a:cubicBezTo>
                  <a:close/>
                </a:path>
              </a:pathLst>
            </a:custGeom>
            <a:solidFill>
              <a:srgbClr val="333333"/>
            </a:solidFill>
          </p:spPr>
        </p:sp>
        <p:sp>
          <p:nvSpPr>
            <p:cNvPr name="Freeform 31" id="31"/>
            <p:cNvSpPr/>
            <p:nvPr/>
          </p:nvSpPr>
          <p:spPr>
            <a:xfrm flipH="false" flipV="false" rot="0">
              <a:off x="2346270" y="144758"/>
              <a:ext cx="29320" cy="27985"/>
            </a:xfrm>
            <a:custGeom>
              <a:avLst/>
              <a:gdLst/>
              <a:ahLst/>
              <a:cxnLst/>
              <a:rect r="r" b="b" t="t" l="l"/>
              <a:pathLst>
                <a:path h="27985" w="29320">
                  <a:moveTo>
                    <a:pt x="14660" y="22"/>
                  </a:moveTo>
                  <a:cubicBezTo>
                    <a:pt x="9654" y="0"/>
                    <a:pt x="5019" y="2657"/>
                    <a:pt x="2509" y="6989"/>
                  </a:cubicBezTo>
                  <a:cubicBezTo>
                    <a:pt x="0" y="11320"/>
                    <a:pt x="0" y="16664"/>
                    <a:pt x="2509" y="20995"/>
                  </a:cubicBezTo>
                  <a:cubicBezTo>
                    <a:pt x="5019" y="25327"/>
                    <a:pt x="9654" y="27984"/>
                    <a:pt x="14660" y="27962"/>
                  </a:cubicBezTo>
                  <a:cubicBezTo>
                    <a:pt x="19666" y="27984"/>
                    <a:pt x="24301" y="25327"/>
                    <a:pt x="26811" y="20995"/>
                  </a:cubicBezTo>
                  <a:cubicBezTo>
                    <a:pt x="29320" y="16664"/>
                    <a:pt x="29320" y="11320"/>
                    <a:pt x="26811" y="6989"/>
                  </a:cubicBezTo>
                  <a:cubicBezTo>
                    <a:pt x="24301" y="2657"/>
                    <a:pt x="19666" y="0"/>
                    <a:pt x="14660" y="22"/>
                  </a:cubicBezTo>
                  <a:close/>
                </a:path>
              </a:pathLst>
            </a:custGeom>
            <a:solidFill>
              <a:srgbClr val="E9E8E9"/>
            </a:solidFill>
          </p:spPr>
        </p:sp>
        <p:sp>
          <p:nvSpPr>
            <p:cNvPr name="Freeform 32" id="32"/>
            <p:cNvSpPr/>
            <p:nvPr/>
          </p:nvSpPr>
          <p:spPr>
            <a:xfrm flipH="false" flipV="false" rot="0">
              <a:off x="2344044" y="144768"/>
              <a:ext cx="15993" cy="15264"/>
            </a:xfrm>
            <a:custGeom>
              <a:avLst/>
              <a:gdLst/>
              <a:ahLst/>
              <a:cxnLst/>
              <a:rect r="r" b="b" t="t" l="l"/>
              <a:pathLst>
                <a:path h="15264" w="15993">
                  <a:moveTo>
                    <a:pt x="7996" y="12"/>
                  </a:moveTo>
                  <a:cubicBezTo>
                    <a:pt x="5266" y="0"/>
                    <a:pt x="2737" y="1449"/>
                    <a:pt x="1368" y="3812"/>
                  </a:cubicBezTo>
                  <a:cubicBezTo>
                    <a:pt x="0" y="6175"/>
                    <a:pt x="0" y="9089"/>
                    <a:pt x="1368" y="11452"/>
                  </a:cubicBezTo>
                  <a:cubicBezTo>
                    <a:pt x="2737" y="13815"/>
                    <a:pt x="5266" y="15264"/>
                    <a:pt x="7996" y="15252"/>
                  </a:cubicBezTo>
                  <a:cubicBezTo>
                    <a:pt x="10726" y="15264"/>
                    <a:pt x="13255" y="13815"/>
                    <a:pt x="14623" y="11452"/>
                  </a:cubicBezTo>
                  <a:cubicBezTo>
                    <a:pt x="15992" y="9089"/>
                    <a:pt x="15992" y="6175"/>
                    <a:pt x="14623" y="3812"/>
                  </a:cubicBezTo>
                  <a:cubicBezTo>
                    <a:pt x="13255" y="1449"/>
                    <a:pt x="10726" y="0"/>
                    <a:pt x="7996" y="12"/>
                  </a:cubicBezTo>
                  <a:close/>
                </a:path>
              </a:pathLst>
            </a:custGeom>
            <a:solidFill>
              <a:srgbClr val="010101"/>
            </a:solidFill>
          </p:spPr>
        </p:sp>
        <p:sp>
          <p:nvSpPr>
            <p:cNvPr name="Freeform 33" id="33"/>
            <p:cNvSpPr/>
            <p:nvPr/>
          </p:nvSpPr>
          <p:spPr>
            <a:xfrm flipH="false" flipV="false" rot="0">
              <a:off x="4716780" y="534670"/>
              <a:ext cx="19050" cy="278130"/>
            </a:xfrm>
            <a:custGeom>
              <a:avLst/>
              <a:gdLst/>
              <a:ahLst/>
              <a:cxnLst/>
              <a:rect r="r" b="b" t="t" l="l"/>
              <a:pathLst>
                <a:path h="278130" w="1905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BCBCBB"/>
            </a:solidFill>
          </p:spPr>
        </p:sp>
        <p:sp>
          <p:nvSpPr>
            <p:cNvPr name="Freeform 34" id="34"/>
            <p:cNvSpPr/>
            <p:nvPr/>
          </p:nvSpPr>
          <p:spPr>
            <a:xfrm flipH="false" flipV="false" rot="0">
              <a:off x="4716780" y="861060"/>
              <a:ext cx="19050" cy="278130"/>
            </a:xfrm>
            <a:custGeom>
              <a:avLst/>
              <a:gdLst/>
              <a:ahLst/>
              <a:cxnLst/>
              <a:rect r="r" b="b" t="t" l="l"/>
              <a:pathLst>
                <a:path h="278130" w="1905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BCBCBB"/>
            </a:solidFill>
          </p:spPr>
        </p:sp>
        <p:sp>
          <p:nvSpPr>
            <p:cNvPr name="Freeform 35" id="35"/>
            <p:cNvSpPr/>
            <p:nvPr/>
          </p:nvSpPr>
          <p:spPr>
            <a:xfrm flipH="false" flipV="false" rot="0">
              <a:off x="4064000" y="-2540"/>
              <a:ext cx="320040" cy="19050"/>
            </a:xfrm>
            <a:custGeom>
              <a:avLst/>
              <a:gdLst/>
              <a:ahLst/>
              <a:cxnLst/>
              <a:rect r="r" b="b" t="t" l="l"/>
              <a:pathLst>
                <a:path h="19050" w="320040">
                  <a:moveTo>
                    <a:pt x="0" y="19050"/>
                  </a:moveTo>
                  <a:lnTo>
                    <a:pt x="320040" y="19050"/>
                  </a:lnTo>
                  <a:cubicBezTo>
                    <a:pt x="320040" y="0"/>
                    <a:pt x="304800" y="2540"/>
                    <a:pt x="285750" y="2540"/>
                  </a:cubicBezTo>
                  <a:lnTo>
                    <a:pt x="34290" y="2540"/>
                  </a:lnTo>
                  <a:cubicBezTo>
                    <a:pt x="15240" y="2540"/>
                    <a:pt x="0" y="0"/>
                    <a:pt x="0" y="19050"/>
                  </a:cubicBezTo>
                  <a:close/>
                </a:path>
              </a:pathLst>
            </a:custGeom>
            <a:solidFill>
              <a:srgbClr val="BCBCBB"/>
            </a:solidFill>
          </p:spPr>
        </p:sp>
      </p:grpSp>
      <p:sp>
        <p:nvSpPr>
          <p:cNvPr name="TextBox 36" id="36"/>
          <p:cNvSpPr txBox="true"/>
          <p:nvPr/>
        </p:nvSpPr>
        <p:spPr>
          <a:xfrm rot="0">
            <a:off x="10164046" y="147133"/>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FFFFFF"/>
                </a:solidFill>
                <a:latin typeface="Londrina Solid"/>
              </a:rPr>
              <a:t>QUESTION #15</a:t>
            </a:r>
          </a:p>
        </p:txBody>
      </p:sp>
      <p:sp>
        <p:nvSpPr>
          <p:cNvPr name="TextBox 37" id="37"/>
          <p:cNvSpPr txBox="true"/>
          <p:nvPr/>
        </p:nvSpPr>
        <p:spPr>
          <a:xfrm rot="0">
            <a:off x="9268300" y="1943599"/>
            <a:ext cx="7869859" cy="1979930"/>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Formula"/>
              </a:rPr>
              <a:t>LAFC’s Carlos Vela promotes Body Armor sports drink and has been featured in the brand’s advertising.  This is an example of what?</a:t>
            </a:r>
          </a:p>
        </p:txBody>
      </p:sp>
      <p:sp>
        <p:nvSpPr>
          <p:cNvPr name="TextBox 38" id="38"/>
          <p:cNvSpPr txBox="true"/>
          <p:nvPr/>
        </p:nvSpPr>
        <p:spPr>
          <a:xfrm rot="0">
            <a:off x="10087704" y="500822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A.</a:t>
            </a:r>
          </a:p>
        </p:txBody>
      </p:sp>
      <p:sp>
        <p:nvSpPr>
          <p:cNvPr name="TextBox 39" id="39"/>
          <p:cNvSpPr txBox="true"/>
          <p:nvPr/>
        </p:nvSpPr>
        <p:spPr>
          <a:xfrm rot="0">
            <a:off x="11428606" y="5219766"/>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Endorsement</a:t>
            </a:r>
          </a:p>
        </p:txBody>
      </p:sp>
      <p:sp>
        <p:nvSpPr>
          <p:cNvPr name="TextBox 40" id="40"/>
          <p:cNvSpPr txBox="true"/>
          <p:nvPr/>
        </p:nvSpPr>
        <p:spPr>
          <a:xfrm rot="0">
            <a:off x="10087704" y="646938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B.</a:t>
            </a:r>
          </a:p>
        </p:txBody>
      </p:sp>
      <p:sp>
        <p:nvSpPr>
          <p:cNvPr name="TextBox 41" id="41"/>
          <p:cNvSpPr txBox="true"/>
          <p:nvPr/>
        </p:nvSpPr>
        <p:spPr>
          <a:xfrm rot="0">
            <a:off x="11428606" y="6651253"/>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NIL</a:t>
            </a:r>
          </a:p>
        </p:txBody>
      </p:sp>
      <p:sp>
        <p:nvSpPr>
          <p:cNvPr name="TextBox 42" id="42"/>
          <p:cNvSpPr txBox="true"/>
          <p:nvPr/>
        </p:nvSpPr>
        <p:spPr>
          <a:xfrm rot="0">
            <a:off x="10087704" y="793054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43" id="43"/>
          <p:cNvSpPr txBox="true"/>
          <p:nvPr/>
        </p:nvSpPr>
        <p:spPr>
          <a:xfrm rot="0">
            <a:off x="11800986"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Marketing of sports</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18458"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186466"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E1568A"/>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0087704"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E991B2"/>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11186466"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0087704"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11186466"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0087704"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274350" y="171191"/>
            <a:ext cx="1508699" cy="1594097"/>
          </a:xfrm>
          <a:custGeom>
            <a:avLst/>
            <a:gdLst/>
            <a:ahLst/>
            <a:cxnLst/>
            <a:rect r="r" b="b" t="t" l="l"/>
            <a:pathLst>
              <a:path h="1594097" w="1508699">
                <a:moveTo>
                  <a:pt x="0" y="0"/>
                </a:moveTo>
                <a:lnTo>
                  <a:pt x="1508700" y="0"/>
                </a:lnTo>
                <a:lnTo>
                  <a:pt x="1508700" y="1594097"/>
                </a:lnTo>
                <a:lnTo>
                  <a:pt x="0" y="1594097"/>
                </a:lnTo>
                <a:lnTo>
                  <a:pt x="0" y="0"/>
                </a:lnTo>
                <a:close/>
              </a:path>
            </a:pathLst>
          </a:custGeom>
          <a:blipFill>
            <a:blip r:embed="rId2"/>
            <a:stretch>
              <a:fillRect l="0" t="0" r="0" b="0"/>
            </a:stretch>
          </a:blipFill>
        </p:spPr>
      </p:sp>
      <p:sp>
        <p:nvSpPr>
          <p:cNvPr name="TextBox 24" id="24"/>
          <p:cNvSpPr txBox="true"/>
          <p:nvPr/>
        </p:nvSpPr>
        <p:spPr>
          <a:xfrm rot="0">
            <a:off x="10087704" y="500822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A.</a:t>
            </a:r>
          </a:p>
        </p:txBody>
      </p:sp>
      <p:sp>
        <p:nvSpPr>
          <p:cNvPr name="TextBox 25" id="25"/>
          <p:cNvSpPr txBox="true"/>
          <p:nvPr/>
        </p:nvSpPr>
        <p:spPr>
          <a:xfrm rot="0">
            <a:off x="10087704" y="646938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B.</a:t>
            </a:r>
          </a:p>
        </p:txBody>
      </p:sp>
      <p:sp>
        <p:nvSpPr>
          <p:cNvPr name="TextBox 26" id="26"/>
          <p:cNvSpPr txBox="true"/>
          <p:nvPr/>
        </p:nvSpPr>
        <p:spPr>
          <a:xfrm rot="0">
            <a:off x="10087704" y="793054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27" id="27"/>
          <p:cNvSpPr txBox="true"/>
          <p:nvPr/>
        </p:nvSpPr>
        <p:spPr>
          <a:xfrm rot="0">
            <a:off x="11800986"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Marketing of sports</a:t>
            </a:r>
          </a:p>
        </p:txBody>
      </p:sp>
      <p:sp>
        <p:nvSpPr>
          <p:cNvPr name="TextBox 28" id="28"/>
          <p:cNvSpPr txBox="true"/>
          <p:nvPr/>
        </p:nvSpPr>
        <p:spPr>
          <a:xfrm rot="0">
            <a:off x="11428606" y="5219766"/>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Endorsement</a:t>
            </a:r>
          </a:p>
        </p:txBody>
      </p:sp>
      <p:sp>
        <p:nvSpPr>
          <p:cNvPr name="TextBox 29" id="29"/>
          <p:cNvSpPr txBox="true"/>
          <p:nvPr/>
        </p:nvSpPr>
        <p:spPr>
          <a:xfrm rot="0">
            <a:off x="11428606" y="6651253"/>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NIL</a:t>
            </a:r>
          </a:p>
        </p:txBody>
      </p:sp>
      <p:sp>
        <p:nvSpPr>
          <p:cNvPr name="TextBox 30" id="30"/>
          <p:cNvSpPr txBox="true"/>
          <p:nvPr/>
        </p:nvSpPr>
        <p:spPr>
          <a:xfrm rot="0">
            <a:off x="10164046" y="147133"/>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FFFFFF"/>
                </a:solidFill>
                <a:latin typeface="Londrina Solid"/>
              </a:rPr>
              <a:t>ANSWER #15</a:t>
            </a:r>
          </a:p>
        </p:txBody>
      </p:sp>
      <p:grpSp>
        <p:nvGrpSpPr>
          <p:cNvPr name="Group 31" id="31"/>
          <p:cNvGrpSpPr>
            <a:grpSpLocks noChangeAspect="true"/>
          </p:cNvGrpSpPr>
          <p:nvPr/>
        </p:nvGrpSpPr>
        <p:grpSpPr>
          <a:xfrm rot="195743">
            <a:off x="1403427" y="1765557"/>
            <a:ext cx="5402598" cy="7486541"/>
            <a:chOff x="0" y="0"/>
            <a:chExt cx="4734560" cy="6560820"/>
          </a:xfrm>
        </p:grpSpPr>
        <p:sp>
          <p:nvSpPr>
            <p:cNvPr name="Freeform 32" id="32"/>
            <p:cNvSpPr/>
            <p:nvPr/>
          </p:nvSpPr>
          <p:spPr>
            <a:xfrm flipH="false" flipV="false" rot="0">
              <a:off x="36830" y="50800"/>
              <a:ext cx="4645660" cy="6473190"/>
            </a:xfrm>
            <a:custGeom>
              <a:avLst/>
              <a:gdLst/>
              <a:ahLst/>
              <a:cxnLst/>
              <a:rect r="r" b="b" t="t" l="l"/>
              <a:pathLst>
                <a:path h="6473190" w="464566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010101"/>
            </a:solidFill>
          </p:spPr>
        </p:sp>
        <p:sp>
          <p:nvSpPr>
            <p:cNvPr name="Freeform 33" id="33"/>
            <p:cNvSpPr/>
            <p:nvPr/>
          </p:nvSpPr>
          <p:spPr>
            <a:xfrm flipH="false" flipV="false" rot="0">
              <a:off x="0" y="16511"/>
              <a:ext cx="4716780" cy="6544310"/>
            </a:xfrm>
            <a:custGeom>
              <a:avLst/>
              <a:gdLst/>
              <a:ahLst/>
              <a:cxnLst/>
              <a:rect r="r" b="b" t="t" l="l"/>
              <a:pathLst>
                <a:path h="6544310" w="471678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E9E8E9"/>
            </a:solidFill>
          </p:spPr>
        </p:sp>
        <p:sp>
          <p:nvSpPr>
            <p:cNvPr name="Freeform 34" id="34"/>
            <p:cNvSpPr/>
            <p:nvPr/>
          </p:nvSpPr>
          <p:spPr>
            <a:xfrm flipH="false" flipV="false" rot="0">
              <a:off x="256540" y="265430"/>
              <a:ext cx="4207510" cy="6043930"/>
            </a:xfrm>
            <a:custGeom>
              <a:avLst/>
              <a:gdLst/>
              <a:ahLst/>
              <a:cxnLst/>
              <a:rect r="r" b="b" t="t" l="l"/>
              <a:pathLst>
                <a:path h="6043930" w="4207510">
                  <a:moveTo>
                    <a:pt x="4206240" y="5942330"/>
                  </a:moveTo>
                  <a:cubicBezTo>
                    <a:pt x="4206240" y="5998210"/>
                    <a:pt x="4160520" y="6043930"/>
                    <a:pt x="4104640" y="6043930"/>
                  </a:cubicBezTo>
                  <a:lnTo>
                    <a:pt x="101600" y="6043930"/>
                  </a:lnTo>
                  <a:cubicBezTo>
                    <a:pt x="45720" y="6043930"/>
                    <a:pt x="0" y="5998210"/>
                    <a:pt x="0" y="5942330"/>
                  </a:cubicBezTo>
                  <a:lnTo>
                    <a:pt x="0" y="101600"/>
                  </a:lnTo>
                  <a:cubicBezTo>
                    <a:pt x="0" y="45720"/>
                    <a:pt x="45720" y="0"/>
                    <a:pt x="101600" y="0"/>
                  </a:cubicBezTo>
                  <a:lnTo>
                    <a:pt x="4105910" y="0"/>
                  </a:lnTo>
                  <a:cubicBezTo>
                    <a:pt x="4161790" y="0"/>
                    <a:pt x="4207510" y="45720"/>
                    <a:pt x="4207510" y="101600"/>
                  </a:cubicBezTo>
                  <a:lnTo>
                    <a:pt x="4207510" y="5942330"/>
                  </a:lnTo>
                  <a:close/>
                </a:path>
              </a:pathLst>
            </a:custGeom>
            <a:blipFill>
              <a:blip r:embed="rId3"/>
              <a:stretch>
                <a:fillRect l="-52633" t="-10801" r="-16406" b="-6875"/>
              </a:stretch>
            </a:blipFill>
          </p:spPr>
        </p:sp>
        <p:sp>
          <p:nvSpPr>
            <p:cNvPr name="Freeform 35" id="35"/>
            <p:cNvSpPr/>
            <p:nvPr/>
          </p:nvSpPr>
          <p:spPr>
            <a:xfrm flipH="false" flipV="false" rot="0">
              <a:off x="1951378" y="120589"/>
              <a:ext cx="79963" cy="76322"/>
            </a:xfrm>
            <a:custGeom>
              <a:avLst/>
              <a:gdLst/>
              <a:ahLst/>
              <a:cxnLst/>
              <a:rect r="r" b="b" t="t" l="l"/>
              <a:pathLst>
                <a:path h="76322" w="79963">
                  <a:moveTo>
                    <a:pt x="39982" y="61"/>
                  </a:moveTo>
                  <a:cubicBezTo>
                    <a:pt x="26330" y="0"/>
                    <a:pt x="13688" y="7248"/>
                    <a:pt x="6844" y="19062"/>
                  </a:cubicBezTo>
                  <a:cubicBezTo>
                    <a:pt x="0" y="30875"/>
                    <a:pt x="0" y="45447"/>
                    <a:pt x="6844" y="57260"/>
                  </a:cubicBezTo>
                  <a:cubicBezTo>
                    <a:pt x="13688" y="69074"/>
                    <a:pt x="26330" y="76322"/>
                    <a:pt x="39982" y="76261"/>
                  </a:cubicBezTo>
                  <a:cubicBezTo>
                    <a:pt x="53634" y="76322"/>
                    <a:pt x="66276" y="69074"/>
                    <a:pt x="73120" y="57260"/>
                  </a:cubicBezTo>
                  <a:cubicBezTo>
                    <a:pt x="79964" y="45447"/>
                    <a:pt x="79964" y="30875"/>
                    <a:pt x="73120" y="19062"/>
                  </a:cubicBezTo>
                  <a:cubicBezTo>
                    <a:pt x="66276" y="7248"/>
                    <a:pt x="53634" y="0"/>
                    <a:pt x="39982" y="61"/>
                  </a:cubicBezTo>
                  <a:close/>
                </a:path>
              </a:pathLst>
            </a:custGeom>
            <a:solidFill>
              <a:srgbClr val="333333"/>
            </a:solidFill>
          </p:spPr>
        </p:sp>
        <p:sp>
          <p:nvSpPr>
            <p:cNvPr name="Freeform 36" id="36"/>
            <p:cNvSpPr/>
            <p:nvPr/>
          </p:nvSpPr>
          <p:spPr>
            <a:xfrm flipH="false" flipV="false" rot="0">
              <a:off x="2119473" y="104052"/>
              <a:ext cx="114614" cy="109395"/>
            </a:xfrm>
            <a:custGeom>
              <a:avLst/>
              <a:gdLst/>
              <a:ahLst/>
              <a:cxnLst/>
              <a:rect r="r" b="b" t="t" l="l"/>
              <a:pathLst>
                <a:path h="109395" w="114614">
                  <a:moveTo>
                    <a:pt x="57307" y="88"/>
                  </a:moveTo>
                  <a:cubicBezTo>
                    <a:pt x="37739" y="0"/>
                    <a:pt x="19619" y="10390"/>
                    <a:pt x="9809" y="27322"/>
                  </a:cubicBezTo>
                  <a:cubicBezTo>
                    <a:pt x="0" y="44255"/>
                    <a:pt x="0" y="65141"/>
                    <a:pt x="9809" y="82074"/>
                  </a:cubicBezTo>
                  <a:cubicBezTo>
                    <a:pt x="19619" y="99006"/>
                    <a:pt x="37739" y="109396"/>
                    <a:pt x="57307" y="109308"/>
                  </a:cubicBezTo>
                  <a:cubicBezTo>
                    <a:pt x="76875" y="109396"/>
                    <a:pt x="94995" y="99006"/>
                    <a:pt x="104804" y="82074"/>
                  </a:cubicBezTo>
                  <a:cubicBezTo>
                    <a:pt x="114614" y="65141"/>
                    <a:pt x="114614" y="44255"/>
                    <a:pt x="104804" y="27322"/>
                  </a:cubicBezTo>
                  <a:cubicBezTo>
                    <a:pt x="94995" y="10390"/>
                    <a:pt x="76875" y="0"/>
                    <a:pt x="57307" y="88"/>
                  </a:cubicBezTo>
                  <a:close/>
                </a:path>
              </a:pathLst>
            </a:custGeom>
            <a:solidFill>
              <a:srgbClr val="333333"/>
            </a:solidFill>
          </p:spPr>
        </p:sp>
        <p:sp>
          <p:nvSpPr>
            <p:cNvPr name="Freeform 37" id="37"/>
            <p:cNvSpPr/>
            <p:nvPr/>
          </p:nvSpPr>
          <p:spPr>
            <a:xfrm flipH="false" flipV="false" rot="0">
              <a:off x="2328944" y="128221"/>
              <a:ext cx="63971" cy="61058"/>
            </a:xfrm>
            <a:custGeom>
              <a:avLst/>
              <a:gdLst/>
              <a:ahLst/>
              <a:cxnLst/>
              <a:rect r="r" b="b" t="t" l="l"/>
              <a:pathLst>
                <a:path h="61058" w="63971">
                  <a:moveTo>
                    <a:pt x="31986" y="49"/>
                  </a:moveTo>
                  <a:cubicBezTo>
                    <a:pt x="21064" y="0"/>
                    <a:pt x="10951" y="5799"/>
                    <a:pt x="5476" y="15250"/>
                  </a:cubicBezTo>
                  <a:cubicBezTo>
                    <a:pt x="0" y="24700"/>
                    <a:pt x="0" y="36358"/>
                    <a:pt x="5476" y="45808"/>
                  </a:cubicBezTo>
                  <a:cubicBezTo>
                    <a:pt x="10951" y="55259"/>
                    <a:pt x="21064" y="61058"/>
                    <a:pt x="31986" y="61009"/>
                  </a:cubicBezTo>
                  <a:cubicBezTo>
                    <a:pt x="42908" y="61058"/>
                    <a:pt x="53021" y="55259"/>
                    <a:pt x="58496" y="45808"/>
                  </a:cubicBezTo>
                  <a:cubicBezTo>
                    <a:pt x="63971" y="36358"/>
                    <a:pt x="63971" y="24700"/>
                    <a:pt x="58496" y="15250"/>
                  </a:cubicBezTo>
                  <a:cubicBezTo>
                    <a:pt x="53021" y="5799"/>
                    <a:pt x="42908" y="0"/>
                    <a:pt x="31986" y="49"/>
                  </a:cubicBezTo>
                  <a:close/>
                </a:path>
              </a:pathLst>
            </a:custGeom>
            <a:solidFill>
              <a:srgbClr val="333333"/>
            </a:solidFill>
          </p:spPr>
        </p:sp>
        <p:sp>
          <p:nvSpPr>
            <p:cNvPr name="Freeform 38" id="38"/>
            <p:cNvSpPr/>
            <p:nvPr/>
          </p:nvSpPr>
          <p:spPr>
            <a:xfrm flipH="false" flipV="false" rot="0">
              <a:off x="2346270" y="144758"/>
              <a:ext cx="29320" cy="27985"/>
            </a:xfrm>
            <a:custGeom>
              <a:avLst/>
              <a:gdLst/>
              <a:ahLst/>
              <a:cxnLst/>
              <a:rect r="r" b="b" t="t" l="l"/>
              <a:pathLst>
                <a:path h="27985" w="29320">
                  <a:moveTo>
                    <a:pt x="14660" y="22"/>
                  </a:moveTo>
                  <a:cubicBezTo>
                    <a:pt x="9654" y="0"/>
                    <a:pt x="5019" y="2657"/>
                    <a:pt x="2509" y="6989"/>
                  </a:cubicBezTo>
                  <a:cubicBezTo>
                    <a:pt x="0" y="11320"/>
                    <a:pt x="0" y="16664"/>
                    <a:pt x="2509" y="20995"/>
                  </a:cubicBezTo>
                  <a:cubicBezTo>
                    <a:pt x="5019" y="25327"/>
                    <a:pt x="9654" y="27984"/>
                    <a:pt x="14660" y="27962"/>
                  </a:cubicBezTo>
                  <a:cubicBezTo>
                    <a:pt x="19666" y="27984"/>
                    <a:pt x="24301" y="25327"/>
                    <a:pt x="26811" y="20995"/>
                  </a:cubicBezTo>
                  <a:cubicBezTo>
                    <a:pt x="29320" y="16664"/>
                    <a:pt x="29320" y="11320"/>
                    <a:pt x="26811" y="6989"/>
                  </a:cubicBezTo>
                  <a:cubicBezTo>
                    <a:pt x="24301" y="2657"/>
                    <a:pt x="19666" y="0"/>
                    <a:pt x="14660" y="22"/>
                  </a:cubicBezTo>
                  <a:close/>
                </a:path>
              </a:pathLst>
            </a:custGeom>
            <a:solidFill>
              <a:srgbClr val="E9E8E9"/>
            </a:solidFill>
          </p:spPr>
        </p:sp>
        <p:sp>
          <p:nvSpPr>
            <p:cNvPr name="Freeform 39" id="39"/>
            <p:cNvSpPr/>
            <p:nvPr/>
          </p:nvSpPr>
          <p:spPr>
            <a:xfrm flipH="false" flipV="false" rot="0">
              <a:off x="2344044" y="144768"/>
              <a:ext cx="15993" cy="15264"/>
            </a:xfrm>
            <a:custGeom>
              <a:avLst/>
              <a:gdLst/>
              <a:ahLst/>
              <a:cxnLst/>
              <a:rect r="r" b="b" t="t" l="l"/>
              <a:pathLst>
                <a:path h="15264" w="15993">
                  <a:moveTo>
                    <a:pt x="7996" y="12"/>
                  </a:moveTo>
                  <a:cubicBezTo>
                    <a:pt x="5266" y="0"/>
                    <a:pt x="2737" y="1449"/>
                    <a:pt x="1368" y="3812"/>
                  </a:cubicBezTo>
                  <a:cubicBezTo>
                    <a:pt x="0" y="6175"/>
                    <a:pt x="0" y="9089"/>
                    <a:pt x="1368" y="11452"/>
                  </a:cubicBezTo>
                  <a:cubicBezTo>
                    <a:pt x="2737" y="13815"/>
                    <a:pt x="5266" y="15264"/>
                    <a:pt x="7996" y="15252"/>
                  </a:cubicBezTo>
                  <a:cubicBezTo>
                    <a:pt x="10726" y="15264"/>
                    <a:pt x="13255" y="13815"/>
                    <a:pt x="14623" y="11452"/>
                  </a:cubicBezTo>
                  <a:cubicBezTo>
                    <a:pt x="15992" y="9089"/>
                    <a:pt x="15992" y="6175"/>
                    <a:pt x="14623" y="3812"/>
                  </a:cubicBezTo>
                  <a:cubicBezTo>
                    <a:pt x="13255" y="1449"/>
                    <a:pt x="10726" y="0"/>
                    <a:pt x="7996" y="12"/>
                  </a:cubicBezTo>
                  <a:close/>
                </a:path>
              </a:pathLst>
            </a:custGeom>
            <a:solidFill>
              <a:srgbClr val="010101"/>
            </a:solidFill>
          </p:spPr>
        </p:sp>
        <p:sp>
          <p:nvSpPr>
            <p:cNvPr name="Freeform 40" id="40"/>
            <p:cNvSpPr/>
            <p:nvPr/>
          </p:nvSpPr>
          <p:spPr>
            <a:xfrm flipH="false" flipV="false" rot="0">
              <a:off x="4716780" y="534670"/>
              <a:ext cx="19050" cy="278130"/>
            </a:xfrm>
            <a:custGeom>
              <a:avLst/>
              <a:gdLst/>
              <a:ahLst/>
              <a:cxnLst/>
              <a:rect r="r" b="b" t="t" l="l"/>
              <a:pathLst>
                <a:path h="278130" w="1905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BCBCBB"/>
            </a:solidFill>
          </p:spPr>
        </p:sp>
        <p:sp>
          <p:nvSpPr>
            <p:cNvPr name="Freeform 41" id="41"/>
            <p:cNvSpPr/>
            <p:nvPr/>
          </p:nvSpPr>
          <p:spPr>
            <a:xfrm flipH="false" flipV="false" rot="0">
              <a:off x="4716780" y="861060"/>
              <a:ext cx="19050" cy="278130"/>
            </a:xfrm>
            <a:custGeom>
              <a:avLst/>
              <a:gdLst/>
              <a:ahLst/>
              <a:cxnLst/>
              <a:rect r="r" b="b" t="t" l="l"/>
              <a:pathLst>
                <a:path h="278130" w="1905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BCBCBB"/>
            </a:solidFill>
          </p:spPr>
        </p:sp>
        <p:sp>
          <p:nvSpPr>
            <p:cNvPr name="Freeform 42" id="42"/>
            <p:cNvSpPr/>
            <p:nvPr/>
          </p:nvSpPr>
          <p:spPr>
            <a:xfrm flipH="false" flipV="false" rot="0">
              <a:off x="4064000" y="-2540"/>
              <a:ext cx="320040" cy="19050"/>
            </a:xfrm>
            <a:custGeom>
              <a:avLst/>
              <a:gdLst/>
              <a:ahLst/>
              <a:cxnLst/>
              <a:rect r="r" b="b" t="t" l="l"/>
              <a:pathLst>
                <a:path h="19050" w="320040">
                  <a:moveTo>
                    <a:pt x="0" y="19050"/>
                  </a:moveTo>
                  <a:lnTo>
                    <a:pt x="320040" y="19050"/>
                  </a:lnTo>
                  <a:cubicBezTo>
                    <a:pt x="320040" y="0"/>
                    <a:pt x="304800" y="2540"/>
                    <a:pt x="285750" y="2540"/>
                  </a:cubicBezTo>
                  <a:lnTo>
                    <a:pt x="34290" y="2540"/>
                  </a:lnTo>
                  <a:cubicBezTo>
                    <a:pt x="15240" y="2540"/>
                    <a:pt x="0" y="0"/>
                    <a:pt x="0" y="19050"/>
                  </a:cubicBezTo>
                  <a:close/>
                </a:path>
              </a:pathLst>
            </a:custGeom>
            <a:solidFill>
              <a:srgbClr val="BCBCBB"/>
            </a:solidFill>
          </p:spPr>
        </p:sp>
      </p:grpSp>
      <p:sp>
        <p:nvSpPr>
          <p:cNvPr name="TextBox 43" id="43"/>
          <p:cNvSpPr txBox="true"/>
          <p:nvPr/>
        </p:nvSpPr>
        <p:spPr>
          <a:xfrm rot="0">
            <a:off x="9268300" y="1943599"/>
            <a:ext cx="7869859" cy="1979930"/>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Formula"/>
              </a:rPr>
              <a:t>LAFC’s Carlos Vela promotes Body Armor sports drink and has been featured in the brand’s advertising.  This is an example of what?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9517877" cy="10287000"/>
            <a:chOff x="0" y="0"/>
            <a:chExt cx="2506766" cy="2709333"/>
          </a:xfrm>
        </p:grpSpPr>
        <p:sp>
          <p:nvSpPr>
            <p:cNvPr name="Freeform 3" id="3"/>
            <p:cNvSpPr/>
            <p:nvPr/>
          </p:nvSpPr>
          <p:spPr>
            <a:xfrm flipH="false" flipV="false" rot="0">
              <a:off x="0" y="0"/>
              <a:ext cx="2506766" cy="2709333"/>
            </a:xfrm>
            <a:custGeom>
              <a:avLst/>
              <a:gdLst/>
              <a:ahLst/>
              <a:cxnLst/>
              <a:rect r="r" b="b" t="t" l="l"/>
              <a:pathLst>
                <a:path h="2709333" w="2506766">
                  <a:moveTo>
                    <a:pt x="0" y="0"/>
                  </a:moveTo>
                  <a:lnTo>
                    <a:pt x="2506766" y="0"/>
                  </a:lnTo>
                  <a:lnTo>
                    <a:pt x="2506766"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506766"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13258650" y="438878"/>
            <a:ext cx="1107410" cy="1170093"/>
          </a:xfrm>
          <a:custGeom>
            <a:avLst/>
            <a:gdLst/>
            <a:ahLst/>
            <a:cxnLst/>
            <a:rect r="r" b="b" t="t" l="l"/>
            <a:pathLst>
              <a:path h="1170093" w="1107410">
                <a:moveTo>
                  <a:pt x="0" y="0"/>
                </a:moveTo>
                <a:lnTo>
                  <a:pt x="1107410" y="0"/>
                </a:lnTo>
                <a:lnTo>
                  <a:pt x="1107410" y="1170093"/>
                </a:lnTo>
                <a:lnTo>
                  <a:pt x="0" y="1170093"/>
                </a:lnTo>
                <a:lnTo>
                  <a:pt x="0" y="0"/>
                </a:lnTo>
                <a:close/>
              </a:path>
            </a:pathLst>
          </a:custGeom>
          <a:blipFill>
            <a:blip r:embed="rId2"/>
            <a:stretch>
              <a:fillRect l="0" t="0" r="0" b="0"/>
            </a:stretch>
          </a:blipFill>
        </p:spPr>
      </p:sp>
      <p:sp>
        <p:nvSpPr>
          <p:cNvPr name="TextBox 6" id="6"/>
          <p:cNvSpPr txBox="true"/>
          <p:nvPr/>
        </p:nvSpPr>
        <p:spPr>
          <a:xfrm rot="0">
            <a:off x="10519043" y="2023168"/>
            <a:ext cx="6835024" cy="7171321"/>
          </a:xfrm>
          <a:prstGeom prst="rect">
            <a:avLst/>
          </a:prstGeom>
        </p:spPr>
        <p:txBody>
          <a:bodyPr anchor="t" rtlCol="false" tIns="0" lIns="0" bIns="0" rIns="0">
            <a:spAutoFit/>
          </a:bodyPr>
          <a:lstStyle/>
          <a:p>
            <a:pPr algn="ctr">
              <a:lnSpc>
                <a:spcPts val="4386"/>
              </a:lnSpc>
            </a:pPr>
            <a:r>
              <a:rPr lang="en-US" sz="3400">
                <a:solidFill>
                  <a:srgbClr val="000000"/>
                </a:solidFill>
                <a:latin typeface="Londrina Solid"/>
              </a:rPr>
              <a:t>In 2007, there were just 12 teams in Major League Soccer. The average MLS franchise was worth $37 million, and not profitable. The most valuable franchise was worth less than $100 million.  </a:t>
            </a:r>
          </a:p>
          <a:p>
            <a:pPr algn="ctr">
              <a:lnSpc>
                <a:spcPts val="4386"/>
              </a:lnSpc>
            </a:pPr>
          </a:p>
          <a:p>
            <a:pPr algn="ctr">
              <a:lnSpc>
                <a:spcPts val="4386"/>
              </a:lnSpc>
            </a:pPr>
            <a:r>
              <a:rPr lang="en-US" sz="3400">
                <a:solidFill>
                  <a:srgbClr val="000000"/>
                </a:solidFill>
                <a:latin typeface="Londrina Solid"/>
              </a:rPr>
              <a:t>But the league’s fortunes would shift after bringing one of the sport's biggest stars, David Beckham, to the United States.  Beckham’s international star power brought awareness and interest to Major League Soccer and, perhaps more importantly, credibility.</a:t>
            </a:r>
          </a:p>
        </p:txBody>
      </p:sp>
      <p:sp>
        <p:nvSpPr>
          <p:cNvPr name="Freeform 7" id="7"/>
          <p:cNvSpPr/>
          <p:nvPr/>
        </p:nvSpPr>
        <p:spPr>
          <a:xfrm flipH="false" flipV="false" rot="-140803">
            <a:off x="2183082" y="1259897"/>
            <a:ext cx="5274996" cy="7762154"/>
          </a:xfrm>
          <a:custGeom>
            <a:avLst/>
            <a:gdLst/>
            <a:ahLst/>
            <a:cxnLst/>
            <a:rect r="r" b="b" t="t" l="l"/>
            <a:pathLst>
              <a:path h="7762154" w="5274996">
                <a:moveTo>
                  <a:pt x="0" y="0"/>
                </a:moveTo>
                <a:lnTo>
                  <a:pt x="5274996" y="0"/>
                </a:lnTo>
                <a:lnTo>
                  <a:pt x="5274996" y="7762154"/>
                </a:lnTo>
                <a:lnTo>
                  <a:pt x="0" y="7762154"/>
                </a:lnTo>
                <a:lnTo>
                  <a:pt x="0" y="0"/>
                </a:lnTo>
                <a:close/>
              </a:path>
            </a:pathLst>
          </a:custGeom>
          <a:blipFill>
            <a:blip r:embed="rId3"/>
            <a:stretch>
              <a:fillRect l="-6759" t="0" r="-4420" b="0"/>
            </a:stretch>
          </a:blipFill>
        </p:spPr>
      </p:sp>
      <p:sp>
        <p:nvSpPr>
          <p:cNvPr name="Freeform 8" id="8"/>
          <p:cNvSpPr/>
          <p:nvPr/>
        </p:nvSpPr>
        <p:spPr>
          <a:xfrm flipH="false" flipV="false" rot="0">
            <a:off x="1659393" y="356602"/>
            <a:ext cx="6407102" cy="9428806"/>
          </a:xfrm>
          <a:custGeom>
            <a:avLst/>
            <a:gdLst/>
            <a:ahLst/>
            <a:cxnLst/>
            <a:rect r="r" b="b" t="t" l="l"/>
            <a:pathLst>
              <a:path h="9428806" w="6407102">
                <a:moveTo>
                  <a:pt x="0" y="0"/>
                </a:moveTo>
                <a:lnTo>
                  <a:pt x="6407102" y="0"/>
                </a:lnTo>
                <a:lnTo>
                  <a:pt x="6407102" y="9428805"/>
                </a:lnTo>
                <a:lnTo>
                  <a:pt x="0" y="9428805"/>
                </a:lnTo>
                <a:lnTo>
                  <a:pt x="0" y="0"/>
                </a:lnTo>
                <a:close/>
              </a:path>
            </a:pathLst>
          </a:custGeom>
          <a:blipFill>
            <a:blip r:embed="rId4"/>
            <a:stretch>
              <a:fillRect l="0" t="-805" r="0" b="-805"/>
            </a:stretch>
          </a:blipFill>
        </p:spPr>
      </p:sp>
      <p:sp>
        <p:nvSpPr>
          <p:cNvPr name="TextBox 9" id="9"/>
          <p:cNvSpPr txBox="true"/>
          <p:nvPr/>
        </p:nvSpPr>
        <p:spPr>
          <a:xfrm rot="0">
            <a:off x="182005" y="9885045"/>
            <a:ext cx="7277472" cy="273685"/>
          </a:xfrm>
          <a:prstGeom prst="rect">
            <a:avLst/>
          </a:prstGeom>
        </p:spPr>
        <p:txBody>
          <a:bodyPr anchor="t" rtlCol="false" tIns="0" lIns="0" bIns="0" rIns="0">
            <a:spAutoFit/>
          </a:bodyPr>
          <a:lstStyle/>
          <a:p>
            <a:pPr>
              <a:lnSpc>
                <a:spcPts val="2240"/>
              </a:lnSpc>
              <a:spcBef>
                <a:spcPct val="0"/>
              </a:spcBef>
            </a:pPr>
            <a:r>
              <a:rPr lang="en-US" sz="1600">
                <a:solidFill>
                  <a:srgbClr val="FFFFFF"/>
                </a:solidFill>
                <a:latin typeface="Londrina Solid"/>
              </a:rPr>
              <a:t>Copyright 2024 Sports Career Consulting</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18458"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186466"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0087704"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11186466"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0087704"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11186466"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0087704"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274350" y="171191"/>
            <a:ext cx="1508699" cy="1594097"/>
          </a:xfrm>
          <a:custGeom>
            <a:avLst/>
            <a:gdLst/>
            <a:ahLst/>
            <a:cxnLst/>
            <a:rect r="r" b="b" t="t" l="l"/>
            <a:pathLst>
              <a:path h="1594097" w="1508699">
                <a:moveTo>
                  <a:pt x="0" y="0"/>
                </a:moveTo>
                <a:lnTo>
                  <a:pt x="1508700" y="0"/>
                </a:lnTo>
                <a:lnTo>
                  <a:pt x="1508700" y="1594097"/>
                </a:lnTo>
                <a:lnTo>
                  <a:pt x="0" y="1594097"/>
                </a:lnTo>
                <a:lnTo>
                  <a:pt x="0" y="0"/>
                </a:lnTo>
                <a:close/>
              </a:path>
            </a:pathLst>
          </a:custGeom>
          <a:blipFill>
            <a:blip r:embed="rId2"/>
            <a:stretch>
              <a:fillRect l="0" t="0" r="0" b="0"/>
            </a:stretch>
          </a:blipFill>
        </p:spPr>
      </p:sp>
      <p:grpSp>
        <p:nvGrpSpPr>
          <p:cNvPr name="Group 24" id="24"/>
          <p:cNvGrpSpPr>
            <a:grpSpLocks noChangeAspect="true"/>
          </p:cNvGrpSpPr>
          <p:nvPr/>
        </p:nvGrpSpPr>
        <p:grpSpPr>
          <a:xfrm rot="0">
            <a:off x="359950" y="2520315"/>
            <a:ext cx="7421896" cy="5958974"/>
            <a:chOff x="0" y="0"/>
            <a:chExt cx="7467600" cy="5995670"/>
          </a:xfrm>
        </p:grpSpPr>
        <p:sp>
          <p:nvSpPr>
            <p:cNvPr name="Freeform 25" id="25"/>
            <p:cNvSpPr/>
            <p:nvPr/>
          </p:nvSpPr>
          <p:spPr>
            <a:xfrm flipH="false" flipV="false" rot="0">
              <a:off x="0" y="0"/>
              <a:ext cx="7467600" cy="4513580"/>
            </a:xfrm>
            <a:custGeom>
              <a:avLst/>
              <a:gdLst/>
              <a:ahLst/>
              <a:cxnLst/>
              <a:rect r="r" b="b" t="t" l="l"/>
              <a:pathLst>
                <a:path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name="Freeform 26" id="26"/>
            <p:cNvSpPr/>
            <p:nvPr/>
          </p:nvSpPr>
          <p:spPr>
            <a:xfrm flipH="false" flipV="false" rot="0">
              <a:off x="0" y="4514850"/>
              <a:ext cx="7467600" cy="695960"/>
            </a:xfrm>
            <a:custGeom>
              <a:avLst/>
              <a:gdLst/>
              <a:ahLst/>
              <a:cxnLst/>
              <a:rect r="r" b="b" t="t" l="l"/>
              <a:pathLst>
                <a:path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name="Freeform 27" id="27"/>
            <p:cNvSpPr/>
            <p:nvPr/>
          </p:nvSpPr>
          <p:spPr>
            <a:xfrm flipH="false" flipV="false" rot="0">
              <a:off x="2429510" y="5210810"/>
              <a:ext cx="2606040" cy="791210"/>
            </a:xfrm>
            <a:custGeom>
              <a:avLst/>
              <a:gdLst/>
              <a:ahLst/>
              <a:cxnLst/>
              <a:rect r="r" b="b" t="t" l="l"/>
              <a:pathLst>
                <a:path h="791210" w="260604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sp>
          <p:nvSpPr>
            <p:cNvPr name="Freeform 28" id="28"/>
            <p:cNvSpPr/>
            <p:nvPr/>
          </p:nvSpPr>
          <p:spPr>
            <a:xfrm flipH="false" flipV="false" rot="0">
              <a:off x="314960" y="353060"/>
              <a:ext cx="6827520" cy="3835400"/>
            </a:xfrm>
            <a:custGeom>
              <a:avLst/>
              <a:gdLst/>
              <a:ahLst/>
              <a:cxnLst/>
              <a:rect r="r" b="b" t="t" l="l"/>
              <a:pathLst>
                <a:path h="3835400" w="6827520">
                  <a:moveTo>
                    <a:pt x="0" y="0"/>
                  </a:moveTo>
                  <a:lnTo>
                    <a:pt x="6827520" y="0"/>
                  </a:lnTo>
                  <a:lnTo>
                    <a:pt x="6827520" y="3835400"/>
                  </a:lnTo>
                  <a:lnTo>
                    <a:pt x="0" y="3835400"/>
                  </a:lnTo>
                  <a:close/>
                </a:path>
              </a:pathLst>
            </a:custGeom>
            <a:blipFill>
              <a:blip r:embed="rId3"/>
              <a:stretch>
                <a:fillRect l="0" t="-4010" r="0" b="-42942"/>
              </a:stretch>
            </a:blipFill>
          </p:spPr>
        </p:sp>
      </p:grpSp>
      <p:sp>
        <p:nvSpPr>
          <p:cNvPr name="TextBox 29" id="29"/>
          <p:cNvSpPr txBox="true"/>
          <p:nvPr/>
        </p:nvSpPr>
        <p:spPr>
          <a:xfrm rot="0">
            <a:off x="10164046" y="147133"/>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FFFFFF"/>
                </a:solidFill>
                <a:latin typeface="Londrina Solid"/>
              </a:rPr>
              <a:t>QUESTION #16</a:t>
            </a:r>
          </a:p>
        </p:txBody>
      </p:sp>
      <p:sp>
        <p:nvSpPr>
          <p:cNvPr name="TextBox 30" id="30"/>
          <p:cNvSpPr txBox="true"/>
          <p:nvPr/>
        </p:nvSpPr>
        <p:spPr>
          <a:xfrm rot="0">
            <a:off x="10087704" y="500822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A.</a:t>
            </a:r>
          </a:p>
        </p:txBody>
      </p:sp>
      <p:sp>
        <p:nvSpPr>
          <p:cNvPr name="TextBox 31" id="31"/>
          <p:cNvSpPr txBox="true"/>
          <p:nvPr/>
        </p:nvSpPr>
        <p:spPr>
          <a:xfrm rot="0">
            <a:off x="11428606" y="5219766"/>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Seattle Sounders</a:t>
            </a:r>
          </a:p>
        </p:txBody>
      </p:sp>
      <p:sp>
        <p:nvSpPr>
          <p:cNvPr name="TextBox 32" id="32"/>
          <p:cNvSpPr txBox="true"/>
          <p:nvPr/>
        </p:nvSpPr>
        <p:spPr>
          <a:xfrm rot="0">
            <a:off x="10087704" y="646938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B.</a:t>
            </a:r>
          </a:p>
        </p:txBody>
      </p:sp>
      <p:sp>
        <p:nvSpPr>
          <p:cNvPr name="TextBox 33" id="33"/>
          <p:cNvSpPr txBox="true"/>
          <p:nvPr/>
        </p:nvSpPr>
        <p:spPr>
          <a:xfrm rot="0">
            <a:off x="11428606" y="6651253"/>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LAFC</a:t>
            </a:r>
          </a:p>
        </p:txBody>
      </p:sp>
      <p:sp>
        <p:nvSpPr>
          <p:cNvPr name="TextBox 34" id="34"/>
          <p:cNvSpPr txBox="true"/>
          <p:nvPr/>
        </p:nvSpPr>
        <p:spPr>
          <a:xfrm rot="0">
            <a:off x="10087704" y="793054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35" id="35"/>
          <p:cNvSpPr txBox="true"/>
          <p:nvPr/>
        </p:nvSpPr>
        <p:spPr>
          <a:xfrm rot="0">
            <a:off x="11800986"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Atlanta United FC</a:t>
            </a:r>
          </a:p>
        </p:txBody>
      </p:sp>
      <p:sp>
        <p:nvSpPr>
          <p:cNvPr name="TextBox 36" id="36"/>
          <p:cNvSpPr txBox="true"/>
          <p:nvPr/>
        </p:nvSpPr>
        <p:spPr>
          <a:xfrm rot="0">
            <a:off x="9988486" y="1943599"/>
            <a:ext cx="6505827" cy="1979930"/>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Formula"/>
              </a:rPr>
              <a:t>According to Forbes, valued at $1.2 billion, this is the most valuable franchise in Major League Soccer.</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18458"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274350" y="171191"/>
            <a:ext cx="1508699" cy="1594097"/>
          </a:xfrm>
          <a:custGeom>
            <a:avLst/>
            <a:gdLst/>
            <a:ahLst/>
            <a:cxnLst/>
            <a:rect r="r" b="b" t="t" l="l"/>
            <a:pathLst>
              <a:path h="1594097" w="1508699">
                <a:moveTo>
                  <a:pt x="0" y="0"/>
                </a:moveTo>
                <a:lnTo>
                  <a:pt x="1508700" y="0"/>
                </a:lnTo>
                <a:lnTo>
                  <a:pt x="1508700" y="1594097"/>
                </a:lnTo>
                <a:lnTo>
                  <a:pt x="0" y="1594097"/>
                </a:lnTo>
                <a:lnTo>
                  <a:pt x="0" y="0"/>
                </a:lnTo>
                <a:close/>
              </a:path>
            </a:pathLst>
          </a:custGeom>
          <a:blipFill>
            <a:blip r:embed="rId2"/>
            <a:stretch>
              <a:fillRect l="0" t="0" r="0" b="0"/>
            </a:stretch>
          </a:blipFill>
        </p:spPr>
      </p:sp>
      <p:grpSp>
        <p:nvGrpSpPr>
          <p:cNvPr name="Group 6" id="6"/>
          <p:cNvGrpSpPr/>
          <p:nvPr/>
        </p:nvGrpSpPr>
        <p:grpSpPr>
          <a:xfrm rot="0">
            <a:off x="11186466" y="4990329"/>
            <a:ext cx="5132288" cy="1099228"/>
            <a:chOff x="0" y="0"/>
            <a:chExt cx="1506869" cy="322740"/>
          </a:xfrm>
        </p:grpSpPr>
        <p:sp>
          <p:nvSpPr>
            <p:cNvPr name="Freeform 7" id="7"/>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8" id="8"/>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9" id="9"/>
          <p:cNvGrpSpPr/>
          <p:nvPr/>
        </p:nvGrpSpPr>
        <p:grpSpPr>
          <a:xfrm rot="0">
            <a:off x="10087704" y="4990329"/>
            <a:ext cx="1104498" cy="1099228"/>
            <a:chOff x="0" y="0"/>
            <a:chExt cx="324287" cy="322740"/>
          </a:xfrm>
        </p:grpSpPr>
        <p:sp>
          <p:nvSpPr>
            <p:cNvPr name="Freeform 10" id="10"/>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1" id="11"/>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2" id="12"/>
          <p:cNvGrpSpPr/>
          <p:nvPr/>
        </p:nvGrpSpPr>
        <p:grpSpPr>
          <a:xfrm rot="0">
            <a:off x="11186466" y="6451489"/>
            <a:ext cx="5132288" cy="1099228"/>
            <a:chOff x="0" y="0"/>
            <a:chExt cx="1506869" cy="322740"/>
          </a:xfrm>
        </p:grpSpPr>
        <p:sp>
          <p:nvSpPr>
            <p:cNvPr name="Freeform 13" id="13"/>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E1568A"/>
            </a:solidFill>
          </p:spPr>
        </p:sp>
        <p:sp>
          <p:nvSpPr>
            <p:cNvPr name="TextBox 14" id="14"/>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5" id="15"/>
          <p:cNvGrpSpPr/>
          <p:nvPr/>
        </p:nvGrpSpPr>
        <p:grpSpPr>
          <a:xfrm rot="0">
            <a:off x="10087704" y="6451489"/>
            <a:ext cx="1104498" cy="1099228"/>
            <a:chOff x="0" y="0"/>
            <a:chExt cx="324287" cy="322740"/>
          </a:xfrm>
        </p:grpSpPr>
        <p:sp>
          <p:nvSpPr>
            <p:cNvPr name="Freeform 16" id="16"/>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E991B2"/>
            </a:solidFill>
          </p:spPr>
        </p:sp>
        <p:sp>
          <p:nvSpPr>
            <p:cNvPr name="TextBox 17" id="17"/>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8" id="18"/>
          <p:cNvGrpSpPr/>
          <p:nvPr/>
        </p:nvGrpSpPr>
        <p:grpSpPr>
          <a:xfrm rot="0">
            <a:off x="11186466" y="7912649"/>
            <a:ext cx="5132288" cy="1099228"/>
            <a:chOff x="0" y="0"/>
            <a:chExt cx="1506869" cy="322740"/>
          </a:xfrm>
        </p:grpSpPr>
        <p:sp>
          <p:nvSpPr>
            <p:cNvPr name="Freeform 19" id="19"/>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20" id="20"/>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1" id="21"/>
          <p:cNvGrpSpPr/>
          <p:nvPr/>
        </p:nvGrpSpPr>
        <p:grpSpPr>
          <a:xfrm rot="0">
            <a:off x="10093441" y="7912649"/>
            <a:ext cx="1104498" cy="1099228"/>
            <a:chOff x="0" y="0"/>
            <a:chExt cx="324287" cy="322740"/>
          </a:xfrm>
        </p:grpSpPr>
        <p:sp>
          <p:nvSpPr>
            <p:cNvPr name="Freeform 22" id="22"/>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3" id="23"/>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TextBox 24" id="24"/>
          <p:cNvSpPr txBox="true"/>
          <p:nvPr/>
        </p:nvSpPr>
        <p:spPr>
          <a:xfrm rot="0">
            <a:off x="10164046" y="147133"/>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FFFFFF"/>
                </a:solidFill>
                <a:latin typeface="Londrina Solid"/>
              </a:rPr>
              <a:t>ANSWER #16</a:t>
            </a:r>
          </a:p>
        </p:txBody>
      </p:sp>
      <p:sp>
        <p:nvSpPr>
          <p:cNvPr name="TextBox 25" id="25"/>
          <p:cNvSpPr txBox="true"/>
          <p:nvPr/>
        </p:nvSpPr>
        <p:spPr>
          <a:xfrm rot="0">
            <a:off x="10087704" y="4991196"/>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000000"/>
                </a:solidFill>
                <a:latin typeface="Londrina Solid"/>
              </a:rPr>
              <a:t>A.</a:t>
            </a:r>
          </a:p>
        </p:txBody>
      </p:sp>
      <p:sp>
        <p:nvSpPr>
          <p:cNvPr name="TextBox 26" id="26"/>
          <p:cNvSpPr txBox="true"/>
          <p:nvPr/>
        </p:nvSpPr>
        <p:spPr>
          <a:xfrm rot="0">
            <a:off x="11800986" y="5173067"/>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Seattle Sounders</a:t>
            </a:r>
          </a:p>
        </p:txBody>
      </p:sp>
      <p:sp>
        <p:nvSpPr>
          <p:cNvPr name="TextBox 27" id="27"/>
          <p:cNvSpPr txBox="true"/>
          <p:nvPr/>
        </p:nvSpPr>
        <p:spPr>
          <a:xfrm rot="0">
            <a:off x="10087704" y="6452356"/>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000000"/>
                </a:solidFill>
                <a:latin typeface="Londrina Solid"/>
              </a:rPr>
              <a:t>B.</a:t>
            </a:r>
          </a:p>
        </p:txBody>
      </p:sp>
      <p:sp>
        <p:nvSpPr>
          <p:cNvPr name="TextBox 28" id="28"/>
          <p:cNvSpPr txBox="true"/>
          <p:nvPr/>
        </p:nvSpPr>
        <p:spPr>
          <a:xfrm rot="0">
            <a:off x="11800986" y="6634227"/>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LAFC</a:t>
            </a:r>
          </a:p>
        </p:txBody>
      </p:sp>
      <p:sp>
        <p:nvSpPr>
          <p:cNvPr name="TextBox 29" id="29"/>
          <p:cNvSpPr txBox="true"/>
          <p:nvPr/>
        </p:nvSpPr>
        <p:spPr>
          <a:xfrm rot="0">
            <a:off x="11800986" y="8095386"/>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Atlanta United FC</a:t>
            </a:r>
          </a:p>
        </p:txBody>
      </p:sp>
      <p:sp>
        <p:nvSpPr>
          <p:cNvPr name="TextBox 30" id="30"/>
          <p:cNvSpPr txBox="true"/>
          <p:nvPr/>
        </p:nvSpPr>
        <p:spPr>
          <a:xfrm rot="0">
            <a:off x="10093441" y="7914234"/>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000000"/>
                </a:solidFill>
                <a:latin typeface="Londrina Solid"/>
              </a:rPr>
              <a:t>C.</a:t>
            </a:r>
          </a:p>
        </p:txBody>
      </p:sp>
      <p:sp>
        <p:nvSpPr>
          <p:cNvPr name="TextBox 31" id="31"/>
          <p:cNvSpPr txBox="true"/>
          <p:nvPr/>
        </p:nvSpPr>
        <p:spPr>
          <a:xfrm rot="0">
            <a:off x="9879811" y="1943599"/>
            <a:ext cx="6646837" cy="1979930"/>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Formula"/>
              </a:rPr>
              <a:t>According to Forbes, valued at $1.2 billion, this is the most valuable franchise in Major League Soccer.</a:t>
            </a:r>
          </a:p>
        </p:txBody>
      </p:sp>
      <p:grpSp>
        <p:nvGrpSpPr>
          <p:cNvPr name="Group 32" id="32"/>
          <p:cNvGrpSpPr>
            <a:grpSpLocks noChangeAspect="true"/>
          </p:cNvGrpSpPr>
          <p:nvPr/>
        </p:nvGrpSpPr>
        <p:grpSpPr>
          <a:xfrm rot="0">
            <a:off x="359950" y="2520315"/>
            <a:ext cx="7421896" cy="5958974"/>
            <a:chOff x="0" y="0"/>
            <a:chExt cx="7467600" cy="5995670"/>
          </a:xfrm>
        </p:grpSpPr>
        <p:sp>
          <p:nvSpPr>
            <p:cNvPr name="Freeform 33" id="33"/>
            <p:cNvSpPr/>
            <p:nvPr/>
          </p:nvSpPr>
          <p:spPr>
            <a:xfrm flipH="false" flipV="false" rot="0">
              <a:off x="0" y="0"/>
              <a:ext cx="7467600" cy="4513580"/>
            </a:xfrm>
            <a:custGeom>
              <a:avLst/>
              <a:gdLst/>
              <a:ahLst/>
              <a:cxnLst/>
              <a:rect r="r" b="b" t="t" l="l"/>
              <a:pathLst>
                <a:path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name="Freeform 34" id="34"/>
            <p:cNvSpPr/>
            <p:nvPr/>
          </p:nvSpPr>
          <p:spPr>
            <a:xfrm flipH="false" flipV="false" rot="0">
              <a:off x="0" y="4514850"/>
              <a:ext cx="7467600" cy="695960"/>
            </a:xfrm>
            <a:custGeom>
              <a:avLst/>
              <a:gdLst/>
              <a:ahLst/>
              <a:cxnLst/>
              <a:rect r="r" b="b" t="t" l="l"/>
              <a:pathLst>
                <a:path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name="Freeform 35" id="35"/>
            <p:cNvSpPr/>
            <p:nvPr/>
          </p:nvSpPr>
          <p:spPr>
            <a:xfrm flipH="false" flipV="false" rot="0">
              <a:off x="2429510" y="5210810"/>
              <a:ext cx="2606040" cy="791210"/>
            </a:xfrm>
            <a:custGeom>
              <a:avLst/>
              <a:gdLst/>
              <a:ahLst/>
              <a:cxnLst/>
              <a:rect r="r" b="b" t="t" l="l"/>
              <a:pathLst>
                <a:path h="791210" w="260604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sp>
          <p:nvSpPr>
            <p:cNvPr name="Freeform 36" id="36"/>
            <p:cNvSpPr/>
            <p:nvPr/>
          </p:nvSpPr>
          <p:spPr>
            <a:xfrm flipH="false" flipV="false" rot="0">
              <a:off x="314960" y="353060"/>
              <a:ext cx="6827520" cy="3835400"/>
            </a:xfrm>
            <a:custGeom>
              <a:avLst/>
              <a:gdLst/>
              <a:ahLst/>
              <a:cxnLst/>
              <a:rect r="r" b="b" t="t" l="l"/>
              <a:pathLst>
                <a:path h="3835400" w="6827520">
                  <a:moveTo>
                    <a:pt x="0" y="0"/>
                  </a:moveTo>
                  <a:lnTo>
                    <a:pt x="6827520" y="0"/>
                  </a:lnTo>
                  <a:lnTo>
                    <a:pt x="6827520" y="3835400"/>
                  </a:lnTo>
                  <a:lnTo>
                    <a:pt x="0" y="3835400"/>
                  </a:lnTo>
                  <a:close/>
                </a:path>
              </a:pathLst>
            </a:custGeom>
            <a:blipFill>
              <a:blip r:embed="rId3"/>
              <a:stretch>
                <a:fillRect l="0" t="-4010" r="0" b="-42942"/>
              </a:stretch>
            </a:blipFill>
          </p:spPr>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231F20"/>
        </a:solidFill>
      </p:bgPr>
    </p:bg>
    <p:spTree>
      <p:nvGrpSpPr>
        <p:cNvPr id="1" name=""/>
        <p:cNvGrpSpPr/>
        <p:nvPr/>
      </p:nvGrpSpPr>
      <p:grpSpPr>
        <a:xfrm>
          <a:off x="0" y="0"/>
          <a:ext cx="0" cy="0"/>
          <a:chOff x="0" y="0"/>
          <a:chExt cx="0" cy="0"/>
        </a:xfrm>
      </p:grpSpPr>
      <p:grpSp>
        <p:nvGrpSpPr>
          <p:cNvPr name="Group 2" id="2"/>
          <p:cNvGrpSpPr/>
          <p:nvPr/>
        </p:nvGrpSpPr>
        <p:grpSpPr>
          <a:xfrm rot="0">
            <a:off x="0"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FFFFFF"/>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3068008"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969246"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3068008"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969246"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3068008"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969246"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10788667" y="2227325"/>
            <a:ext cx="7192482" cy="5340418"/>
          </a:xfrm>
          <a:custGeom>
            <a:avLst/>
            <a:gdLst/>
            <a:ahLst/>
            <a:cxnLst/>
            <a:rect r="r" b="b" t="t" l="l"/>
            <a:pathLst>
              <a:path h="5340418" w="7192482">
                <a:moveTo>
                  <a:pt x="0" y="0"/>
                </a:moveTo>
                <a:lnTo>
                  <a:pt x="7192482" y="0"/>
                </a:lnTo>
                <a:lnTo>
                  <a:pt x="7192482" y="5340418"/>
                </a:lnTo>
                <a:lnTo>
                  <a:pt x="0" y="534041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11015216" y="5266293"/>
            <a:ext cx="4285422" cy="3031936"/>
          </a:xfrm>
          <a:custGeom>
            <a:avLst/>
            <a:gdLst/>
            <a:ahLst/>
            <a:cxnLst/>
            <a:rect r="r" b="b" t="t" l="l"/>
            <a:pathLst>
              <a:path h="3031936" w="4285422">
                <a:moveTo>
                  <a:pt x="0" y="0"/>
                </a:moveTo>
                <a:lnTo>
                  <a:pt x="4285422" y="0"/>
                </a:lnTo>
                <a:lnTo>
                  <a:pt x="4285422" y="3031936"/>
                </a:lnTo>
                <a:lnTo>
                  <a:pt x="0" y="30319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5" id="25"/>
          <p:cNvSpPr txBox="true"/>
          <p:nvPr/>
        </p:nvSpPr>
        <p:spPr>
          <a:xfrm rot="0">
            <a:off x="1969246" y="500822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A.</a:t>
            </a:r>
          </a:p>
        </p:txBody>
      </p:sp>
      <p:sp>
        <p:nvSpPr>
          <p:cNvPr name="TextBox 26" id="26"/>
          <p:cNvSpPr txBox="true"/>
          <p:nvPr/>
        </p:nvSpPr>
        <p:spPr>
          <a:xfrm rot="0">
            <a:off x="3682528" y="519009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Carlos Vela</a:t>
            </a:r>
          </a:p>
        </p:txBody>
      </p:sp>
      <p:sp>
        <p:nvSpPr>
          <p:cNvPr name="TextBox 27" id="27"/>
          <p:cNvSpPr txBox="true"/>
          <p:nvPr/>
        </p:nvSpPr>
        <p:spPr>
          <a:xfrm rot="0">
            <a:off x="1969246" y="646938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B.</a:t>
            </a:r>
          </a:p>
        </p:txBody>
      </p:sp>
      <p:sp>
        <p:nvSpPr>
          <p:cNvPr name="TextBox 28" id="28"/>
          <p:cNvSpPr txBox="true"/>
          <p:nvPr/>
        </p:nvSpPr>
        <p:spPr>
          <a:xfrm rot="0">
            <a:off x="3682528" y="665125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Sergio Busquets</a:t>
            </a:r>
          </a:p>
        </p:txBody>
      </p:sp>
      <p:sp>
        <p:nvSpPr>
          <p:cNvPr name="TextBox 29" id="29"/>
          <p:cNvSpPr txBox="true"/>
          <p:nvPr/>
        </p:nvSpPr>
        <p:spPr>
          <a:xfrm rot="0">
            <a:off x="1969246" y="793054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C.</a:t>
            </a:r>
          </a:p>
        </p:txBody>
      </p:sp>
      <p:sp>
        <p:nvSpPr>
          <p:cNvPr name="TextBox 30" id="30"/>
          <p:cNvSpPr txBox="true"/>
          <p:nvPr/>
        </p:nvSpPr>
        <p:spPr>
          <a:xfrm rot="0">
            <a:off x="3682528"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Lorenzo Insigne</a:t>
            </a:r>
          </a:p>
        </p:txBody>
      </p:sp>
      <p:sp>
        <p:nvSpPr>
          <p:cNvPr name="TextBox 31" id="31"/>
          <p:cNvSpPr txBox="true"/>
          <p:nvPr/>
        </p:nvSpPr>
        <p:spPr>
          <a:xfrm rot="0">
            <a:off x="2045588" y="354659"/>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000000"/>
                </a:solidFill>
                <a:latin typeface="Londrina Solid"/>
              </a:rPr>
              <a:t>QUESTION #17</a:t>
            </a:r>
          </a:p>
        </p:txBody>
      </p:sp>
      <p:sp>
        <p:nvSpPr>
          <p:cNvPr name="TextBox 32" id="32"/>
          <p:cNvSpPr txBox="true"/>
          <p:nvPr/>
        </p:nvSpPr>
        <p:spPr>
          <a:xfrm rot="0">
            <a:off x="1694469" y="2151125"/>
            <a:ext cx="6780605" cy="1979930"/>
          </a:xfrm>
          <a:prstGeom prst="rect">
            <a:avLst/>
          </a:prstGeom>
        </p:spPr>
        <p:txBody>
          <a:bodyPr anchor="t" rtlCol="false" tIns="0" lIns="0" bIns="0" rIns="0">
            <a:spAutoFit/>
          </a:bodyPr>
          <a:lstStyle/>
          <a:p>
            <a:pPr algn="ctr">
              <a:lnSpc>
                <a:spcPts val="5319"/>
              </a:lnSpc>
              <a:spcBef>
                <a:spcPct val="0"/>
              </a:spcBef>
            </a:pPr>
            <a:r>
              <a:rPr lang="en-US" sz="3799">
                <a:solidFill>
                  <a:srgbClr val="000000"/>
                </a:solidFill>
                <a:latin typeface="Formula"/>
              </a:rPr>
              <a:t>Lionel Messi is currently the highest-paid player in Major League Soccer.  Who is the second-highest-paid player?</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231F20"/>
        </a:solidFill>
      </p:bgPr>
    </p:bg>
    <p:spTree>
      <p:nvGrpSpPr>
        <p:cNvPr id="1" name=""/>
        <p:cNvGrpSpPr/>
        <p:nvPr/>
      </p:nvGrpSpPr>
      <p:grpSpPr>
        <a:xfrm>
          <a:off x="0" y="0"/>
          <a:ext cx="0" cy="0"/>
          <a:chOff x="0" y="0"/>
          <a:chExt cx="0" cy="0"/>
        </a:xfrm>
      </p:grpSpPr>
      <p:grpSp>
        <p:nvGrpSpPr>
          <p:cNvPr name="Group 2" id="2"/>
          <p:cNvGrpSpPr/>
          <p:nvPr/>
        </p:nvGrpSpPr>
        <p:grpSpPr>
          <a:xfrm rot="0">
            <a:off x="0"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FFFFFF"/>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3068008"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969246"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3068008"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969246"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3068008"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E1568A"/>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969246"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E991B2"/>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10779142" y="1900577"/>
            <a:ext cx="7128326" cy="7128326"/>
          </a:xfrm>
          <a:custGeom>
            <a:avLst/>
            <a:gdLst/>
            <a:ahLst/>
            <a:cxnLst/>
            <a:rect r="r" b="b" t="t" l="l"/>
            <a:pathLst>
              <a:path h="7128326" w="7128326">
                <a:moveTo>
                  <a:pt x="0" y="0"/>
                </a:moveTo>
                <a:lnTo>
                  <a:pt x="7128326" y="0"/>
                </a:lnTo>
                <a:lnTo>
                  <a:pt x="7128326" y="7128326"/>
                </a:lnTo>
                <a:lnTo>
                  <a:pt x="0" y="7128326"/>
                </a:lnTo>
                <a:lnTo>
                  <a:pt x="0" y="0"/>
                </a:lnTo>
                <a:close/>
              </a:path>
            </a:pathLst>
          </a:custGeom>
          <a:blipFill>
            <a:blip r:embed="rId2"/>
            <a:stretch>
              <a:fillRect l="0" t="0" r="0" b="0"/>
            </a:stretch>
          </a:blipFill>
        </p:spPr>
      </p:sp>
      <p:sp>
        <p:nvSpPr>
          <p:cNvPr name="TextBox 24" id="24"/>
          <p:cNvSpPr txBox="true"/>
          <p:nvPr/>
        </p:nvSpPr>
        <p:spPr>
          <a:xfrm rot="0">
            <a:off x="1969246" y="500822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A.</a:t>
            </a:r>
          </a:p>
        </p:txBody>
      </p:sp>
      <p:sp>
        <p:nvSpPr>
          <p:cNvPr name="TextBox 25" id="25"/>
          <p:cNvSpPr txBox="true"/>
          <p:nvPr/>
        </p:nvSpPr>
        <p:spPr>
          <a:xfrm rot="0">
            <a:off x="3682528" y="519009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Carlos Vela</a:t>
            </a:r>
          </a:p>
        </p:txBody>
      </p:sp>
      <p:sp>
        <p:nvSpPr>
          <p:cNvPr name="TextBox 26" id="26"/>
          <p:cNvSpPr txBox="true"/>
          <p:nvPr/>
        </p:nvSpPr>
        <p:spPr>
          <a:xfrm rot="0">
            <a:off x="1969246" y="646938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B.</a:t>
            </a:r>
          </a:p>
        </p:txBody>
      </p:sp>
      <p:sp>
        <p:nvSpPr>
          <p:cNvPr name="TextBox 27" id="27"/>
          <p:cNvSpPr txBox="true"/>
          <p:nvPr/>
        </p:nvSpPr>
        <p:spPr>
          <a:xfrm rot="0">
            <a:off x="3682528" y="665125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Sergio Busquets</a:t>
            </a:r>
          </a:p>
        </p:txBody>
      </p:sp>
      <p:sp>
        <p:nvSpPr>
          <p:cNvPr name="TextBox 28" id="28"/>
          <p:cNvSpPr txBox="true"/>
          <p:nvPr/>
        </p:nvSpPr>
        <p:spPr>
          <a:xfrm rot="0">
            <a:off x="1969246" y="793054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29" id="29"/>
          <p:cNvSpPr txBox="true"/>
          <p:nvPr/>
        </p:nvSpPr>
        <p:spPr>
          <a:xfrm rot="0">
            <a:off x="3682528"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Lorenzo Insigne</a:t>
            </a:r>
          </a:p>
        </p:txBody>
      </p:sp>
      <p:sp>
        <p:nvSpPr>
          <p:cNvPr name="TextBox 30" id="30"/>
          <p:cNvSpPr txBox="true"/>
          <p:nvPr/>
        </p:nvSpPr>
        <p:spPr>
          <a:xfrm rot="0">
            <a:off x="2045588" y="354659"/>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000000"/>
                </a:solidFill>
                <a:latin typeface="Londrina Solid"/>
              </a:rPr>
              <a:t>ANSWER</a:t>
            </a:r>
            <a:r>
              <a:rPr lang="en-US" sz="8558">
                <a:solidFill>
                  <a:srgbClr val="000000"/>
                </a:solidFill>
                <a:latin typeface="Londrina Solid"/>
              </a:rPr>
              <a:t> #17</a:t>
            </a:r>
          </a:p>
        </p:txBody>
      </p:sp>
      <p:sp>
        <p:nvSpPr>
          <p:cNvPr name="TextBox 31" id="31"/>
          <p:cNvSpPr txBox="true"/>
          <p:nvPr/>
        </p:nvSpPr>
        <p:spPr>
          <a:xfrm rot="0">
            <a:off x="1694469" y="2151125"/>
            <a:ext cx="6780605" cy="1979930"/>
          </a:xfrm>
          <a:prstGeom prst="rect">
            <a:avLst/>
          </a:prstGeom>
        </p:spPr>
        <p:txBody>
          <a:bodyPr anchor="t" rtlCol="false" tIns="0" lIns="0" bIns="0" rIns="0">
            <a:spAutoFit/>
          </a:bodyPr>
          <a:lstStyle/>
          <a:p>
            <a:pPr algn="ctr">
              <a:lnSpc>
                <a:spcPts val="5319"/>
              </a:lnSpc>
              <a:spcBef>
                <a:spcPct val="0"/>
              </a:spcBef>
            </a:pPr>
            <a:r>
              <a:rPr lang="en-US" sz="3799">
                <a:solidFill>
                  <a:srgbClr val="000000"/>
                </a:solidFill>
                <a:latin typeface="Formula"/>
              </a:rPr>
              <a:t>Lionel Messi is currently the highest-paid player in Major League Soccer.  Who is the second-highest-paid player?</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18458"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186466"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0087704"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11186466"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0087704"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11186466"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0087704"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274350" y="171191"/>
            <a:ext cx="1508699" cy="1594097"/>
          </a:xfrm>
          <a:custGeom>
            <a:avLst/>
            <a:gdLst/>
            <a:ahLst/>
            <a:cxnLst/>
            <a:rect r="r" b="b" t="t" l="l"/>
            <a:pathLst>
              <a:path h="1594097" w="1508699">
                <a:moveTo>
                  <a:pt x="0" y="0"/>
                </a:moveTo>
                <a:lnTo>
                  <a:pt x="1508700" y="0"/>
                </a:lnTo>
                <a:lnTo>
                  <a:pt x="1508700" y="1594097"/>
                </a:lnTo>
                <a:lnTo>
                  <a:pt x="0" y="1594097"/>
                </a:lnTo>
                <a:lnTo>
                  <a:pt x="0" y="0"/>
                </a:lnTo>
                <a:close/>
              </a:path>
            </a:pathLst>
          </a:custGeom>
          <a:blipFill>
            <a:blip r:embed="rId2"/>
            <a:stretch>
              <a:fillRect l="0" t="0" r="0" b="0"/>
            </a:stretch>
          </a:blipFill>
        </p:spPr>
      </p:sp>
      <p:sp>
        <p:nvSpPr>
          <p:cNvPr name="TextBox 24" id="24"/>
          <p:cNvSpPr txBox="true"/>
          <p:nvPr/>
        </p:nvSpPr>
        <p:spPr>
          <a:xfrm rot="0">
            <a:off x="10164046" y="147133"/>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FFFFFF"/>
                </a:solidFill>
                <a:latin typeface="Londrina Solid"/>
              </a:rPr>
              <a:t>QUESTION #18</a:t>
            </a:r>
          </a:p>
        </p:txBody>
      </p:sp>
      <p:sp>
        <p:nvSpPr>
          <p:cNvPr name="TextBox 25" id="25"/>
          <p:cNvSpPr txBox="true"/>
          <p:nvPr/>
        </p:nvSpPr>
        <p:spPr>
          <a:xfrm rot="0">
            <a:off x="10087704" y="500822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A.</a:t>
            </a:r>
          </a:p>
        </p:txBody>
      </p:sp>
      <p:sp>
        <p:nvSpPr>
          <p:cNvPr name="TextBox 26" id="26"/>
          <p:cNvSpPr txBox="true"/>
          <p:nvPr/>
        </p:nvSpPr>
        <p:spPr>
          <a:xfrm rot="0">
            <a:off x="11428606" y="5219766"/>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55,000</a:t>
            </a:r>
          </a:p>
        </p:txBody>
      </p:sp>
      <p:sp>
        <p:nvSpPr>
          <p:cNvPr name="TextBox 27" id="27"/>
          <p:cNvSpPr txBox="true"/>
          <p:nvPr/>
        </p:nvSpPr>
        <p:spPr>
          <a:xfrm rot="0">
            <a:off x="10087704" y="646938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B.</a:t>
            </a:r>
          </a:p>
        </p:txBody>
      </p:sp>
      <p:sp>
        <p:nvSpPr>
          <p:cNvPr name="TextBox 28" id="28"/>
          <p:cNvSpPr txBox="true"/>
          <p:nvPr/>
        </p:nvSpPr>
        <p:spPr>
          <a:xfrm rot="0">
            <a:off x="11428606" y="6651253"/>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30,000</a:t>
            </a:r>
          </a:p>
        </p:txBody>
      </p:sp>
      <p:sp>
        <p:nvSpPr>
          <p:cNvPr name="TextBox 29" id="29"/>
          <p:cNvSpPr txBox="true"/>
          <p:nvPr/>
        </p:nvSpPr>
        <p:spPr>
          <a:xfrm rot="0">
            <a:off x="10087704" y="793054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30" id="30"/>
          <p:cNvSpPr txBox="true"/>
          <p:nvPr/>
        </p:nvSpPr>
        <p:spPr>
          <a:xfrm rot="0">
            <a:off x="11800986"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17,500</a:t>
            </a:r>
          </a:p>
        </p:txBody>
      </p:sp>
      <p:sp>
        <p:nvSpPr>
          <p:cNvPr name="TextBox 31" id="31"/>
          <p:cNvSpPr txBox="true"/>
          <p:nvPr/>
        </p:nvSpPr>
        <p:spPr>
          <a:xfrm rot="0">
            <a:off x="9793769" y="1943599"/>
            <a:ext cx="6895263" cy="1979930"/>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Formula"/>
              </a:rPr>
              <a:t>GEODIS Park, home to Nashville, SC, is the largest soccer-specific stadium in Major League Soccer.  What is its capacity?</a:t>
            </a:r>
          </a:p>
        </p:txBody>
      </p:sp>
      <p:grpSp>
        <p:nvGrpSpPr>
          <p:cNvPr name="Group 32" id="32"/>
          <p:cNvGrpSpPr>
            <a:grpSpLocks noChangeAspect="true"/>
          </p:cNvGrpSpPr>
          <p:nvPr/>
        </p:nvGrpSpPr>
        <p:grpSpPr>
          <a:xfrm rot="-272485">
            <a:off x="431945" y="2683305"/>
            <a:ext cx="7257741" cy="5246370"/>
            <a:chOff x="0" y="0"/>
            <a:chExt cx="5265420" cy="3806190"/>
          </a:xfrm>
        </p:grpSpPr>
        <p:sp>
          <p:nvSpPr>
            <p:cNvPr name="Freeform 33" id="33"/>
            <p:cNvSpPr/>
            <p:nvPr/>
          </p:nvSpPr>
          <p:spPr>
            <a:xfrm flipH="false" flipV="false" rot="0">
              <a:off x="16510" y="15240"/>
              <a:ext cx="5233670" cy="3774440"/>
            </a:xfrm>
            <a:custGeom>
              <a:avLst/>
              <a:gdLst/>
              <a:ahLst/>
              <a:cxnLst/>
              <a:rect r="r" b="b" t="t" l="l"/>
              <a:pathLst>
                <a:path h="3774440" w="5233670">
                  <a:moveTo>
                    <a:pt x="5233670" y="2413000"/>
                  </a:moveTo>
                  <a:cubicBezTo>
                    <a:pt x="5233670" y="3249930"/>
                    <a:pt x="5233670" y="3774440"/>
                    <a:pt x="5233670" y="3774440"/>
                  </a:cubicBezTo>
                  <a:lnTo>
                    <a:pt x="2616200" y="3774440"/>
                  </a:lnTo>
                  <a:lnTo>
                    <a:pt x="0" y="3774440"/>
                  </a:lnTo>
                  <a:cubicBezTo>
                    <a:pt x="0" y="3774440"/>
                    <a:pt x="0" y="3248660"/>
                    <a:pt x="0" y="2413000"/>
                  </a:cubicBezTo>
                  <a:cubicBezTo>
                    <a:pt x="0" y="1577340"/>
                    <a:pt x="875030" y="0"/>
                    <a:pt x="2617470" y="0"/>
                  </a:cubicBezTo>
                  <a:cubicBezTo>
                    <a:pt x="4359910" y="0"/>
                    <a:pt x="5233670" y="1576070"/>
                    <a:pt x="5233670" y="2413000"/>
                  </a:cubicBezTo>
                  <a:close/>
                </a:path>
              </a:pathLst>
            </a:custGeom>
            <a:blipFill>
              <a:blip r:embed="rId3"/>
              <a:stretch>
                <a:fillRect l="-7926" t="0" r="-7926" b="0"/>
              </a:stretch>
            </a:blipFill>
          </p:spPr>
        </p:sp>
        <p:sp>
          <p:nvSpPr>
            <p:cNvPr name="Freeform 34" id="34"/>
            <p:cNvSpPr/>
            <p:nvPr/>
          </p:nvSpPr>
          <p:spPr>
            <a:xfrm flipH="false" flipV="false" rot="0">
              <a:off x="0" y="0"/>
              <a:ext cx="5265420" cy="3806190"/>
            </a:xfrm>
            <a:custGeom>
              <a:avLst/>
              <a:gdLst/>
              <a:ahLst/>
              <a:cxnLst/>
              <a:rect r="r" b="b" t="t" l="l"/>
              <a:pathLst>
                <a:path h="3806190" w="5265420">
                  <a:moveTo>
                    <a:pt x="5265420" y="3806190"/>
                  </a:moveTo>
                  <a:lnTo>
                    <a:pt x="0" y="3806190"/>
                  </a:lnTo>
                  <a:lnTo>
                    <a:pt x="0" y="2428240"/>
                  </a:lnTo>
                  <a:cubicBezTo>
                    <a:pt x="0" y="1955800"/>
                    <a:pt x="259080" y="1355090"/>
                    <a:pt x="659130" y="897890"/>
                  </a:cubicBezTo>
                  <a:cubicBezTo>
                    <a:pt x="1018540" y="488950"/>
                    <a:pt x="1652270" y="0"/>
                    <a:pt x="2632710" y="0"/>
                  </a:cubicBezTo>
                  <a:cubicBezTo>
                    <a:pt x="3614420" y="0"/>
                    <a:pt x="4246880" y="488950"/>
                    <a:pt x="4606290" y="897890"/>
                  </a:cubicBezTo>
                  <a:cubicBezTo>
                    <a:pt x="5006340" y="1355090"/>
                    <a:pt x="5265420" y="1955800"/>
                    <a:pt x="5265420" y="2428240"/>
                  </a:cubicBezTo>
                  <a:lnTo>
                    <a:pt x="5265420" y="3806190"/>
                  </a:lnTo>
                  <a:close/>
                  <a:moveTo>
                    <a:pt x="31750" y="3774440"/>
                  </a:moveTo>
                  <a:lnTo>
                    <a:pt x="5233670" y="3774440"/>
                  </a:lnTo>
                  <a:lnTo>
                    <a:pt x="5233670" y="2428240"/>
                  </a:lnTo>
                  <a:cubicBezTo>
                    <a:pt x="5233670" y="1963420"/>
                    <a:pt x="4978400" y="1370330"/>
                    <a:pt x="4582160" y="918210"/>
                  </a:cubicBezTo>
                  <a:cubicBezTo>
                    <a:pt x="4227830" y="514350"/>
                    <a:pt x="3601720" y="31750"/>
                    <a:pt x="2632710" y="31750"/>
                  </a:cubicBezTo>
                  <a:cubicBezTo>
                    <a:pt x="1663700" y="31750"/>
                    <a:pt x="1037590" y="514350"/>
                    <a:pt x="683260" y="919480"/>
                  </a:cubicBezTo>
                  <a:cubicBezTo>
                    <a:pt x="287020" y="1370330"/>
                    <a:pt x="31750" y="1963420"/>
                    <a:pt x="31750" y="2428240"/>
                  </a:cubicBezTo>
                  <a:lnTo>
                    <a:pt x="31750" y="3774440"/>
                  </a:lnTo>
                  <a:close/>
                </a:path>
              </a:pathLst>
            </a:custGeom>
            <a:solidFill>
              <a:srgbClr val="000000"/>
            </a:solidFill>
          </p:spPr>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18458"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274350" y="171191"/>
            <a:ext cx="1508699" cy="1594097"/>
          </a:xfrm>
          <a:custGeom>
            <a:avLst/>
            <a:gdLst/>
            <a:ahLst/>
            <a:cxnLst/>
            <a:rect r="r" b="b" t="t" l="l"/>
            <a:pathLst>
              <a:path h="1594097" w="1508699">
                <a:moveTo>
                  <a:pt x="0" y="0"/>
                </a:moveTo>
                <a:lnTo>
                  <a:pt x="1508700" y="0"/>
                </a:lnTo>
                <a:lnTo>
                  <a:pt x="1508700" y="1594097"/>
                </a:lnTo>
                <a:lnTo>
                  <a:pt x="0" y="1594097"/>
                </a:lnTo>
                <a:lnTo>
                  <a:pt x="0" y="0"/>
                </a:lnTo>
                <a:close/>
              </a:path>
            </a:pathLst>
          </a:custGeom>
          <a:blipFill>
            <a:blip r:embed="rId2"/>
            <a:stretch>
              <a:fillRect l="0" t="0" r="0" b="0"/>
            </a:stretch>
          </a:blipFill>
        </p:spPr>
      </p:sp>
      <p:grpSp>
        <p:nvGrpSpPr>
          <p:cNvPr name="Group 6" id="6"/>
          <p:cNvGrpSpPr/>
          <p:nvPr/>
        </p:nvGrpSpPr>
        <p:grpSpPr>
          <a:xfrm rot="0">
            <a:off x="11186466" y="4990329"/>
            <a:ext cx="5132288" cy="1099228"/>
            <a:chOff x="0" y="0"/>
            <a:chExt cx="1506869" cy="322740"/>
          </a:xfrm>
        </p:grpSpPr>
        <p:sp>
          <p:nvSpPr>
            <p:cNvPr name="Freeform 7" id="7"/>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8" id="8"/>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9" id="9"/>
          <p:cNvGrpSpPr/>
          <p:nvPr/>
        </p:nvGrpSpPr>
        <p:grpSpPr>
          <a:xfrm rot="0">
            <a:off x="10087704" y="4990329"/>
            <a:ext cx="1104498" cy="1099228"/>
            <a:chOff x="0" y="0"/>
            <a:chExt cx="324287" cy="322740"/>
          </a:xfrm>
        </p:grpSpPr>
        <p:sp>
          <p:nvSpPr>
            <p:cNvPr name="Freeform 10" id="10"/>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1" id="11"/>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2" id="12"/>
          <p:cNvGrpSpPr/>
          <p:nvPr/>
        </p:nvGrpSpPr>
        <p:grpSpPr>
          <a:xfrm rot="0">
            <a:off x="11186466" y="6451489"/>
            <a:ext cx="5132288" cy="1099228"/>
            <a:chOff x="0" y="0"/>
            <a:chExt cx="1506869" cy="322740"/>
          </a:xfrm>
        </p:grpSpPr>
        <p:sp>
          <p:nvSpPr>
            <p:cNvPr name="Freeform 13" id="13"/>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E1568A"/>
            </a:solidFill>
          </p:spPr>
        </p:sp>
        <p:sp>
          <p:nvSpPr>
            <p:cNvPr name="TextBox 14" id="14"/>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5" id="15"/>
          <p:cNvGrpSpPr/>
          <p:nvPr/>
        </p:nvGrpSpPr>
        <p:grpSpPr>
          <a:xfrm rot="0">
            <a:off x="10087704" y="6451489"/>
            <a:ext cx="1104498" cy="1099228"/>
            <a:chOff x="0" y="0"/>
            <a:chExt cx="324287" cy="322740"/>
          </a:xfrm>
        </p:grpSpPr>
        <p:sp>
          <p:nvSpPr>
            <p:cNvPr name="Freeform 16" id="16"/>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E991B2"/>
            </a:solidFill>
          </p:spPr>
        </p:sp>
        <p:sp>
          <p:nvSpPr>
            <p:cNvPr name="TextBox 17" id="17"/>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8" id="18"/>
          <p:cNvGrpSpPr/>
          <p:nvPr/>
        </p:nvGrpSpPr>
        <p:grpSpPr>
          <a:xfrm rot="0">
            <a:off x="11186466" y="7912649"/>
            <a:ext cx="5132288" cy="1099228"/>
            <a:chOff x="0" y="0"/>
            <a:chExt cx="1506869" cy="322740"/>
          </a:xfrm>
        </p:grpSpPr>
        <p:sp>
          <p:nvSpPr>
            <p:cNvPr name="Freeform 19" id="19"/>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20" id="20"/>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1" id="21"/>
          <p:cNvGrpSpPr/>
          <p:nvPr/>
        </p:nvGrpSpPr>
        <p:grpSpPr>
          <a:xfrm rot="0">
            <a:off x="10093441" y="7912649"/>
            <a:ext cx="1104498" cy="1099228"/>
            <a:chOff x="0" y="0"/>
            <a:chExt cx="324287" cy="322740"/>
          </a:xfrm>
        </p:grpSpPr>
        <p:sp>
          <p:nvSpPr>
            <p:cNvPr name="Freeform 22" id="22"/>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3" id="23"/>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24" id="24"/>
          <p:cNvGrpSpPr>
            <a:grpSpLocks noChangeAspect="true"/>
          </p:cNvGrpSpPr>
          <p:nvPr/>
        </p:nvGrpSpPr>
        <p:grpSpPr>
          <a:xfrm rot="-272485">
            <a:off x="431945" y="2683305"/>
            <a:ext cx="7257741" cy="5246370"/>
            <a:chOff x="0" y="0"/>
            <a:chExt cx="5265420" cy="3806190"/>
          </a:xfrm>
        </p:grpSpPr>
        <p:sp>
          <p:nvSpPr>
            <p:cNvPr name="Freeform 25" id="25"/>
            <p:cNvSpPr/>
            <p:nvPr/>
          </p:nvSpPr>
          <p:spPr>
            <a:xfrm flipH="false" flipV="false" rot="0">
              <a:off x="16510" y="15240"/>
              <a:ext cx="5233670" cy="3774440"/>
            </a:xfrm>
            <a:custGeom>
              <a:avLst/>
              <a:gdLst/>
              <a:ahLst/>
              <a:cxnLst/>
              <a:rect r="r" b="b" t="t" l="l"/>
              <a:pathLst>
                <a:path h="3774440" w="5233670">
                  <a:moveTo>
                    <a:pt x="5233670" y="2413000"/>
                  </a:moveTo>
                  <a:cubicBezTo>
                    <a:pt x="5233670" y="3249930"/>
                    <a:pt x="5233670" y="3774440"/>
                    <a:pt x="5233670" y="3774440"/>
                  </a:cubicBezTo>
                  <a:lnTo>
                    <a:pt x="2616200" y="3774440"/>
                  </a:lnTo>
                  <a:lnTo>
                    <a:pt x="0" y="3774440"/>
                  </a:lnTo>
                  <a:cubicBezTo>
                    <a:pt x="0" y="3774440"/>
                    <a:pt x="0" y="3248660"/>
                    <a:pt x="0" y="2413000"/>
                  </a:cubicBezTo>
                  <a:cubicBezTo>
                    <a:pt x="0" y="1577340"/>
                    <a:pt x="875030" y="0"/>
                    <a:pt x="2617470" y="0"/>
                  </a:cubicBezTo>
                  <a:cubicBezTo>
                    <a:pt x="4359910" y="0"/>
                    <a:pt x="5233670" y="1576070"/>
                    <a:pt x="5233670" y="2413000"/>
                  </a:cubicBezTo>
                  <a:close/>
                </a:path>
              </a:pathLst>
            </a:custGeom>
            <a:blipFill>
              <a:blip r:embed="rId3"/>
              <a:stretch>
                <a:fillRect l="-7926" t="0" r="-7926" b="0"/>
              </a:stretch>
            </a:blipFill>
          </p:spPr>
        </p:sp>
        <p:sp>
          <p:nvSpPr>
            <p:cNvPr name="Freeform 26" id="26"/>
            <p:cNvSpPr/>
            <p:nvPr/>
          </p:nvSpPr>
          <p:spPr>
            <a:xfrm flipH="false" flipV="false" rot="0">
              <a:off x="0" y="0"/>
              <a:ext cx="5265420" cy="3806190"/>
            </a:xfrm>
            <a:custGeom>
              <a:avLst/>
              <a:gdLst/>
              <a:ahLst/>
              <a:cxnLst/>
              <a:rect r="r" b="b" t="t" l="l"/>
              <a:pathLst>
                <a:path h="3806190" w="5265420">
                  <a:moveTo>
                    <a:pt x="5265420" y="3806190"/>
                  </a:moveTo>
                  <a:lnTo>
                    <a:pt x="0" y="3806190"/>
                  </a:lnTo>
                  <a:lnTo>
                    <a:pt x="0" y="2428240"/>
                  </a:lnTo>
                  <a:cubicBezTo>
                    <a:pt x="0" y="1955800"/>
                    <a:pt x="259080" y="1355090"/>
                    <a:pt x="659130" y="897890"/>
                  </a:cubicBezTo>
                  <a:cubicBezTo>
                    <a:pt x="1018540" y="488950"/>
                    <a:pt x="1652270" y="0"/>
                    <a:pt x="2632710" y="0"/>
                  </a:cubicBezTo>
                  <a:cubicBezTo>
                    <a:pt x="3614420" y="0"/>
                    <a:pt x="4246880" y="488950"/>
                    <a:pt x="4606290" y="897890"/>
                  </a:cubicBezTo>
                  <a:cubicBezTo>
                    <a:pt x="5006340" y="1355090"/>
                    <a:pt x="5265420" y="1955800"/>
                    <a:pt x="5265420" y="2428240"/>
                  </a:cubicBezTo>
                  <a:lnTo>
                    <a:pt x="5265420" y="3806190"/>
                  </a:lnTo>
                  <a:close/>
                  <a:moveTo>
                    <a:pt x="31750" y="3774440"/>
                  </a:moveTo>
                  <a:lnTo>
                    <a:pt x="5233670" y="3774440"/>
                  </a:lnTo>
                  <a:lnTo>
                    <a:pt x="5233670" y="2428240"/>
                  </a:lnTo>
                  <a:cubicBezTo>
                    <a:pt x="5233670" y="1963420"/>
                    <a:pt x="4978400" y="1370330"/>
                    <a:pt x="4582160" y="918210"/>
                  </a:cubicBezTo>
                  <a:cubicBezTo>
                    <a:pt x="4227830" y="514350"/>
                    <a:pt x="3601720" y="31750"/>
                    <a:pt x="2632710" y="31750"/>
                  </a:cubicBezTo>
                  <a:cubicBezTo>
                    <a:pt x="1663700" y="31750"/>
                    <a:pt x="1037590" y="514350"/>
                    <a:pt x="683260" y="919480"/>
                  </a:cubicBezTo>
                  <a:cubicBezTo>
                    <a:pt x="287020" y="1370330"/>
                    <a:pt x="31750" y="1963420"/>
                    <a:pt x="31750" y="2428240"/>
                  </a:cubicBezTo>
                  <a:lnTo>
                    <a:pt x="31750" y="3774440"/>
                  </a:lnTo>
                  <a:close/>
                </a:path>
              </a:pathLst>
            </a:custGeom>
            <a:solidFill>
              <a:srgbClr val="000000"/>
            </a:solidFill>
          </p:spPr>
        </p:sp>
      </p:grpSp>
      <p:sp>
        <p:nvSpPr>
          <p:cNvPr name="TextBox 27" id="27"/>
          <p:cNvSpPr txBox="true"/>
          <p:nvPr/>
        </p:nvSpPr>
        <p:spPr>
          <a:xfrm rot="0">
            <a:off x="10164046" y="147133"/>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FFFFFF"/>
                </a:solidFill>
                <a:latin typeface="Londrina Solid"/>
              </a:rPr>
              <a:t>ANSWER #18</a:t>
            </a:r>
          </a:p>
        </p:txBody>
      </p:sp>
      <p:sp>
        <p:nvSpPr>
          <p:cNvPr name="TextBox 28" id="28"/>
          <p:cNvSpPr txBox="true"/>
          <p:nvPr/>
        </p:nvSpPr>
        <p:spPr>
          <a:xfrm rot="0">
            <a:off x="10087704" y="4991196"/>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000000"/>
                </a:solidFill>
                <a:latin typeface="Londrina Solid"/>
              </a:rPr>
              <a:t>A.</a:t>
            </a:r>
          </a:p>
        </p:txBody>
      </p:sp>
      <p:sp>
        <p:nvSpPr>
          <p:cNvPr name="TextBox 29" id="29"/>
          <p:cNvSpPr txBox="true"/>
          <p:nvPr/>
        </p:nvSpPr>
        <p:spPr>
          <a:xfrm rot="0">
            <a:off x="11800986" y="5173067"/>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55,000</a:t>
            </a:r>
          </a:p>
        </p:txBody>
      </p:sp>
      <p:sp>
        <p:nvSpPr>
          <p:cNvPr name="TextBox 30" id="30"/>
          <p:cNvSpPr txBox="true"/>
          <p:nvPr/>
        </p:nvSpPr>
        <p:spPr>
          <a:xfrm rot="0">
            <a:off x="10087704" y="6452356"/>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000000"/>
                </a:solidFill>
                <a:latin typeface="Londrina Solid"/>
              </a:rPr>
              <a:t>B.</a:t>
            </a:r>
          </a:p>
        </p:txBody>
      </p:sp>
      <p:sp>
        <p:nvSpPr>
          <p:cNvPr name="TextBox 31" id="31"/>
          <p:cNvSpPr txBox="true"/>
          <p:nvPr/>
        </p:nvSpPr>
        <p:spPr>
          <a:xfrm rot="0">
            <a:off x="11800986" y="6634227"/>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30,000</a:t>
            </a:r>
          </a:p>
        </p:txBody>
      </p:sp>
      <p:sp>
        <p:nvSpPr>
          <p:cNvPr name="TextBox 32" id="32"/>
          <p:cNvSpPr txBox="true"/>
          <p:nvPr/>
        </p:nvSpPr>
        <p:spPr>
          <a:xfrm rot="0">
            <a:off x="11800986" y="8095386"/>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17,500</a:t>
            </a:r>
          </a:p>
        </p:txBody>
      </p:sp>
      <p:sp>
        <p:nvSpPr>
          <p:cNvPr name="TextBox 33" id="33"/>
          <p:cNvSpPr txBox="true"/>
          <p:nvPr/>
        </p:nvSpPr>
        <p:spPr>
          <a:xfrm rot="0">
            <a:off x="10093441" y="7914234"/>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000000"/>
                </a:solidFill>
                <a:latin typeface="Londrina Solid"/>
              </a:rPr>
              <a:t>C.</a:t>
            </a:r>
          </a:p>
        </p:txBody>
      </p:sp>
      <p:sp>
        <p:nvSpPr>
          <p:cNvPr name="TextBox 34" id="34"/>
          <p:cNvSpPr txBox="true"/>
          <p:nvPr/>
        </p:nvSpPr>
        <p:spPr>
          <a:xfrm rot="0">
            <a:off x="9793769" y="1943599"/>
            <a:ext cx="6895263" cy="1979930"/>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Formula"/>
              </a:rPr>
              <a:t>GEODIS Park, home to Nashville, SC, is the largest soccer-specific stadium in Major League Soccer.  What is its capacity?</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231F20"/>
        </a:solidFill>
      </p:bgPr>
    </p:bg>
    <p:spTree>
      <p:nvGrpSpPr>
        <p:cNvPr id="1" name=""/>
        <p:cNvGrpSpPr/>
        <p:nvPr/>
      </p:nvGrpSpPr>
      <p:grpSpPr>
        <a:xfrm>
          <a:off x="0" y="0"/>
          <a:ext cx="0" cy="0"/>
          <a:chOff x="0" y="0"/>
          <a:chExt cx="0" cy="0"/>
        </a:xfrm>
      </p:grpSpPr>
      <p:grpSp>
        <p:nvGrpSpPr>
          <p:cNvPr name="Group 2" id="2"/>
          <p:cNvGrpSpPr/>
          <p:nvPr/>
        </p:nvGrpSpPr>
        <p:grpSpPr>
          <a:xfrm rot="0">
            <a:off x="0"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FFFFFF"/>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3068008"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969246"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3068008"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969246"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3068008"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969246"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10788667" y="1727169"/>
            <a:ext cx="7002321" cy="6809757"/>
          </a:xfrm>
          <a:custGeom>
            <a:avLst/>
            <a:gdLst/>
            <a:ahLst/>
            <a:cxnLst/>
            <a:rect r="r" b="b" t="t" l="l"/>
            <a:pathLst>
              <a:path h="6809757" w="7002321">
                <a:moveTo>
                  <a:pt x="0" y="0"/>
                </a:moveTo>
                <a:lnTo>
                  <a:pt x="7002320" y="0"/>
                </a:lnTo>
                <a:lnTo>
                  <a:pt x="7002320" y="6809757"/>
                </a:lnTo>
                <a:lnTo>
                  <a:pt x="0" y="68097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24" id="24"/>
          <p:cNvSpPr txBox="true"/>
          <p:nvPr/>
        </p:nvSpPr>
        <p:spPr>
          <a:xfrm rot="0">
            <a:off x="1969246" y="500822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A.</a:t>
            </a:r>
          </a:p>
        </p:txBody>
      </p:sp>
      <p:sp>
        <p:nvSpPr>
          <p:cNvPr name="TextBox 25" id="25"/>
          <p:cNvSpPr txBox="true"/>
          <p:nvPr/>
        </p:nvSpPr>
        <p:spPr>
          <a:xfrm rot="0">
            <a:off x="3682528" y="519009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Carlos Vela</a:t>
            </a:r>
          </a:p>
        </p:txBody>
      </p:sp>
      <p:sp>
        <p:nvSpPr>
          <p:cNvPr name="TextBox 26" id="26"/>
          <p:cNvSpPr txBox="true"/>
          <p:nvPr/>
        </p:nvSpPr>
        <p:spPr>
          <a:xfrm rot="0">
            <a:off x="1969246" y="646938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B.</a:t>
            </a:r>
          </a:p>
        </p:txBody>
      </p:sp>
      <p:sp>
        <p:nvSpPr>
          <p:cNvPr name="TextBox 27" id="27"/>
          <p:cNvSpPr txBox="true"/>
          <p:nvPr/>
        </p:nvSpPr>
        <p:spPr>
          <a:xfrm rot="0">
            <a:off x="3682528" y="665125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Jordi Alba</a:t>
            </a:r>
          </a:p>
        </p:txBody>
      </p:sp>
      <p:sp>
        <p:nvSpPr>
          <p:cNvPr name="TextBox 28" id="28"/>
          <p:cNvSpPr txBox="true"/>
          <p:nvPr/>
        </p:nvSpPr>
        <p:spPr>
          <a:xfrm rot="0">
            <a:off x="1969246" y="793054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C.</a:t>
            </a:r>
          </a:p>
        </p:txBody>
      </p:sp>
      <p:sp>
        <p:nvSpPr>
          <p:cNvPr name="TextBox 29" id="29"/>
          <p:cNvSpPr txBox="true"/>
          <p:nvPr/>
        </p:nvSpPr>
        <p:spPr>
          <a:xfrm rot="0">
            <a:off x="3682528"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Thiago Almada</a:t>
            </a:r>
          </a:p>
        </p:txBody>
      </p:sp>
      <p:sp>
        <p:nvSpPr>
          <p:cNvPr name="TextBox 30" id="30"/>
          <p:cNvSpPr txBox="true"/>
          <p:nvPr/>
        </p:nvSpPr>
        <p:spPr>
          <a:xfrm rot="0">
            <a:off x="2045588" y="354659"/>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000000"/>
                </a:solidFill>
                <a:latin typeface="Londrina Solid"/>
              </a:rPr>
              <a:t>QUESTION #19</a:t>
            </a:r>
          </a:p>
        </p:txBody>
      </p:sp>
      <p:sp>
        <p:nvSpPr>
          <p:cNvPr name="TextBox 31" id="31"/>
          <p:cNvSpPr txBox="true"/>
          <p:nvPr/>
        </p:nvSpPr>
        <p:spPr>
          <a:xfrm rot="0">
            <a:off x="1694469" y="2151125"/>
            <a:ext cx="6780605" cy="1313180"/>
          </a:xfrm>
          <a:prstGeom prst="rect">
            <a:avLst/>
          </a:prstGeom>
        </p:spPr>
        <p:txBody>
          <a:bodyPr anchor="t" rtlCol="false" tIns="0" lIns="0" bIns="0" rIns="0">
            <a:spAutoFit/>
          </a:bodyPr>
          <a:lstStyle/>
          <a:p>
            <a:pPr algn="ctr">
              <a:lnSpc>
                <a:spcPts val="5319"/>
              </a:lnSpc>
              <a:spcBef>
                <a:spcPct val="0"/>
              </a:spcBef>
            </a:pPr>
            <a:r>
              <a:rPr lang="en-US" sz="3799">
                <a:solidFill>
                  <a:srgbClr val="000000"/>
                </a:solidFill>
                <a:latin typeface="Formula"/>
              </a:rPr>
              <a:t>Other than Lionel Messi, which MLS player has the most followers on social media?</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231F20"/>
        </a:solidFill>
      </p:bgPr>
    </p:bg>
    <p:spTree>
      <p:nvGrpSpPr>
        <p:cNvPr id="1" name=""/>
        <p:cNvGrpSpPr/>
        <p:nvPr/>
      </p:nvGrpSpPr>
      <p:grpSpPr>
        <a:xfrm>
          <a:off x="0" y="0"/>
          <a:ext cx="0" cy="0"/>
          <a:chOff x="0" y="0"/>
          <a:chExt cx="0" cy="0"/>
        </a:xfrm>
      </p:grpSpPr>
      <p:grpSp>
        <p:nvGrpSpPr>
          <p:cNvPr name="Group 2" id="2"/>
          <p:cNvGrpSpPr/>
          <p:nvPr/>
        </p:nvGrpSpPr>
        <p:grpSpPr>
          <a:xfrm rot="0">
            <a:off x="0"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FFFFFF"/>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3068008"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969246"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3068008"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969246"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231F2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3068008"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E1568A"/>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969246"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E991B2"/>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10779142" y="1626022"/>
            <a:ext cx="6988056" cy="7034956"/>
          </a:xfrm>
          <a:custGeom>
            <a:avLst/>
            <a:gdLst/>
            <a:ahLst/>
            <a:cxnLst/>
            <a:rect r="r" b="b" t="t" l="l"/>
            <a:pathLst>
              <a:path h="7034956" w="6988056">
                <a:moveTo>
                  <a:pt x="0" y="0"/>
                </a:moveTo>
                <a:lnTo>
                  <a:pt x="6988056" y="0"/>
                </a:lnTo>
                <a:lnTo>
                  <a:pt x="6988056" y="7034956"/>
                </a:lnTo>
                <a:lnTo>
                  <a:pt x="0" y="7034956"/>
                </a:lnTo>
                <a:lnTo>
                  <a:pt x="0" y="0"/>
                </a:lnTo>
                <a:close/>
              </a:path>
            </a:pathLst>
          </a:custGeom>
          <a:blipFill>
            <a:blip r:embed="rId2"/>
            <a:stretch>
              <a:fillRect l="0" t="0" r="0" b="0"/>
            </a:stretch>
          </a:blipFill>
        </p:spPr>
      </p:sp>
      <p:sp>
        <p:nvSpPr>
          <p:cNvPr name="TextBox 24" id="24"/>
          <p:cNvSpPr txBox="true"/>
          <p:nvPr/>
        </p:nvSpPr>
        <p:spPr>
          <a:xfrm rot="0">
            <a:off x="1969246" y="500822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A.</a:t>
            </a:r>
          </a:p>
        </p:txBody>
      </p:sp>
      <p:sp>
        <p:nvSpPr>
          <p:cNvPr name="TextBox 25" id="25"/>
          <p:cNvSpPr txBox="true"/>
          <p:nvPr/>
        </p:nvSpPr>
        <p:spPr>
          <a:xfrm rot="0">
            <a:off x="3682528" y="519009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Carlos Vela</a:t>
            </a:r>
          </a:p>
        </p:txBody>
      </p:sp>
      <p:sp>
        <p:nvSpPr>
          <p:cNvPr name="TextBox 26" id="26"/>
          <p:cNvSpPr txBox="true"/>
          <p:nvPr/>
        </p:nvSpPr>
        <p:spPr>
          <a:xfrm rot="0">
            <a:off x="1969246" y="646938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F9E7D0"/>
                </a:solidFill>
                <a:latin typeface="Londrina Solid"/>
              </a:rPr>
              <a:t>B.</a:t>
            </a:r>
          </a:p>
        </p:txBody>
      </p:sp>
      <p:sp>
        <p:nvSpPr>
          <p:cNvPr name="TextBox 27" id="27"/>
          <p:cNvSpPr txBox="true"/>
          <p:nvPr/>
        </p:nvSpPr>
        <p:spPr>
          <a:xfrm rot="0">
            <a:off x="3682528" y="6651253"/>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Jordi Alba</a:t>
            </a:r>
          </a:p>
        </p:txBody>
      </p:sp>
      <p:sp>
        <p:nvSpPr>
          <p:cNvPr name="TextBox 28" id="28"/>
          <p:cNvSpPr txBox="true"/>
          <p:nvPr/>
        </p:nvSpPr>
        <p:spPr>
          <a:xfrm rot="0">
            <a:off x="1969246" y="7930542"/>
            <a:ext cx="1098762" cy="972234"/>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29" id="29"/>
          <p:cNvSpPr txBox="true"/>
          <p:nvPr/>
        </p:nvSpPr>
        <p:spPr>
          <a:xfrm rot="0">
            <a:off x="3682528"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Thiago Almada</a:t>
            </a:r>
          </a:p>
        </p:txBody>
      </p:sp>
      <p:sp>
        <p:nvSpPr>
          <p:cNvPr name="TextBox 30" id="30"/>
          <p:cNvSpPr txBox="true"/>
          <p:nvPr/>
        </p:nvSpPr>
        <p:spPr>
          <a:xfrm rot="0">
            <a:off x="2045588" y="354659"/>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000000"/>
                </a:solidFill>
                <a:latin typeface="Londrina Solid"/>
              </a:rPr>
              <a:t>ANSWER</a:t>
            </a:r>
            <a:r>
              <a:rPr lang="en-US" sz="8558">
                <a:solidFill>
                  <a:srgbClr val="000000"/>
                </a:solidFill>
                <a:latin typeface="Londrina Solid"/>
              </a:rPr>
              <a:t> #19</a:t>
            </a:r>
          </a:p>
        </p:txBody>
      </p:sp>
      <p:sp>
        <p:nvSpPr>
          <p:cNvPr name="TextBox 31" id="31"/>
          <p:cNvSpPr txBox="true"/>
          <p:nvPr/>
        </p:nvSpPr>
        <p:spPr>
          <a:xfrm rot="0">
            <a:off x="1694469" y="2151125"/>
            <a:ext cx="6780605" cy="1313180"/>
          </a:xfrm>
          <a:prstGeom prst="rect">
            <a:avLst/>
          </a:prstGeom>
        </p:spPr>
        <p:txBody>
          <a:bodyPr anchor="t" rtlCol="false" tIns="0" lIns="0" bIns="0" rIns="0">
            <a:spAutoFit/>
          </a:bodyPr>
          <a:lstStyle/>
          <a:p>
            <a:pPr algn="ctr">
              <a:lnSpc>
                <a:spcPts val="5319"/>
              </a:lnSpc>
              <a:spcBef>
                <a:spcPct val="0"/>
              </a:spcBef>
            </a:pPr>
            <a:r>
              <a:rPr lang="en-US" sz="3799">
                <a:solidFill>
                  <a:srgbClr val="000000"/>
                </a:solidFill>
                <a:latin typeface="Formula"/>
              </a:rPr>
              <a:t>Other than Lionel Messi, which MLS player has the most followers on social media?</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18458"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186466"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0087704"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11186466"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0087704"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11186466"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0087704"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274350" y="171191"/>
            <a:ext cx="1508699" cy="1594097"/>
          </a:xfrm>
          <a:custGeom>
            <a:avLst/>
            <a:gdLst/>
            <a:ahLst/>
            <a:cxnLst/>
            <a:rect r="r" b="b" t="t" l="l"/>
            <a:pathLst>
              <a:path h="1594097" w="1508699">
                <a:moveTo>
                  <a:pt x="0" y="0"/>
                </a:moveTo>
                <a:lnTo>
                  <a:pt x="1508700" y="0"/>
                </a:lnTo>
                <a:lnTo>
                  <a:pt x="1508700" y="1594097"/>
                </a:lnTo>
                <a:lnTo>
                  <a:pt x="0" y="1594097"/>
                </a:lnTo>
                <a:lnTo>
                  <a:pt x="0" y="0"/>
                </a:lnTo>
                <a:close/>
              </a:path>
            </a:pathLst>
          </a:custGeom>
          <a:blipFill>
            <a:blip r:embed="rId2"/>
            <a:stretch>
              <a:fillRect l="0" t="0" r="0" b="0"/>
            </a:stretch>
          </a:blipFill>
        </p:spPr>
      </p:sp>
      <p:sp>
        <p:nvSpPr>
          <p:cNvPr name="Freeform 24" id="24"/>
          <p:cNvSpPr/>
          <p:nvPr/>
        </p:nvSpPr>
        <p:spPr>
          <a:xfrm flipH="false" flipV="false" rot="0">
            <a:off x="758667" y="2670445"/>
            <a:ext cx="6540885" cy="5829564"/>
          </a:xfrm>
          <a:custGeom>
            <a:avLst/>
            <a:gdLst/>
            <a:ahLst/>
            <a:cxnLst/>
            <a:rect r="r" b="b" t="t" l="l"/>
            <a:pathLst>
              <a:path h="5829564" w="6540885">
                <a:moveTo>
                  <a:pt x="0" y="0"/>
                </a:moveTo>
                <a:lnTo>
                  <a:pt x="6540885" y="0"/>
                </a:lnTo>
                <a:lnTo>
                  <a:pt x="6540885" y="5829564"/>
                </a:lnTo>
                <a:lnTo>
                  <a:pt x="0" y="582956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25" id="25"/>
          <p:cNvSpPr txBox="true"/>
          <p:nvPr/>
        </p:nvSpPr>
        <p:spPr>
          <a:xfrm rot="0">
            <a:off x="10164046" y="147133"/>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FFFFFF"/>
                </a:solidFill>
                <a:latin typeface="Londrina Solid"/>
              </a:rPr>
              <a:t>QUESTION #20</a:t>
            </a:r>
          </a:p>
        </p:txBody>
      </p:sp>
      <p:sp>
        <p:nvSpPr>
          <p:cNvPr name="TextBox 26" id="26"/>
          <p:cNvSpPr txBox="true"/>
          <p:nvPr/>
        </p:nvSpPr>
        <p:spPr>
          <a:xfrm rot="0">
            <a:off x="10087704" y="500822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A.</a:t>
            </a:r>
          </a:p>
        </p:txBody>
      </p:sp>
      <p:sp>
        <p:nvSpPr>
          <p:cNvPr name="TextBox 27" id="27"/>
          <p:cNvSpPr txBox="true"/>
          <p:nvPr/>
        </p:nvSpPr>
        <p:spPr>
          <a:xfrm rot="0">
            <a:off x="11428606" y="5219766"/>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Sporting Kansas City</a:t>
            </a:r>
          </a:p>
        </p:txBody>
      </p:sp>
      <p:sp>
        <p:nvSpPr>
          <p:cNvPr name="TextBox 28" id="28"/>
          <p:cNvSpPr txBox="true"/>
          <p:nvPr/>
        </p:nvSpPr>
        <p:spPr>
          <a:xfrm rot="0">
            <a:off x="10087704" y="646938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B.</a:t>
            </a:r>
          </a:p>
        </p:txBody>
      </p:sp>
      <p:sp>
        <p:nvSpPr>
          <p:cNvPr name="TextBox 29" id="29"/>
          <p:cNvSpPr txBox="true"/>
          <p:nvPr/>
        </p:nvSpPr>
        <p:spPr>
          <a:xfrm rot="0">
            <a:off x="11428606" y="6651253"/>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Inter Miami</a:t>
            </a:r>
          </a:p>
        </p:txBody>
      </p:sp>
      <p:sp>
        <p:nvSpPr>
          <p:cNvPr name="TextBox 30" id="30"/>
          <p:cNvSpPr txBox="true"/>
          <p:nvPr/>
        </p:nvSpPr>
        <p:spPr>
          <a:xfrm rot="0">
            <a:off x="10087704" y="793054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31" id="31"/>
          <p:cNvSpPr txBox="true"/>
          <p:nvPr/>
        </p:nvSpPr>
        <p:spPr>
          <a:xfrm rot="0">
            <a:off x="11800986"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Austin FC</a:t>
            </a:r>
          </a:p>
        </p:txBody>
      </p:sp>
      <p:sp>
        <p:nvSpPr>
          <p:cNvPr name="TextBox 32" id="32"/>
          <p:cNvSpPr txBox="true"/>
          <p:nvPr/>
        </p:nvSpPr>
        <p:spPr>
          <a:xfrm rot="0">
            <a:off x="9673146" y="2084450"/>
            <a:ext cx="7060167" cy="1979930"/>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Formula"/>
              </a:rPr>
              <a:t>According to a report from Sponsorwise, this team has more sponsorship deals (125) than any other MLS franchise.</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18458"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231F2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186466" y="5007355"/>
            <a:ext cx="5132288" cy="1099228"/>
            <a:chOff x="0" y="0"/>
            <a:chExt cx="1506869" cy="322740"/>
          </a:xfrm>
        </p:grpSpPr>
        <p:sp>
          <p:nvSpPr>
            <p:cNvPr name="Freeform 6" id="6"/>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E1568A"/>
            </a:solidFill>
          </p:spPr>
        </p:sp>
        <p:sp>
          <p:nvSpPr>
            <p:cNvPr name="TextBox 7" id="7"/>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8" id="8"/>
          <p:cNvGrpSpPr/>
          <p:nvPr/>
        </p:nvGrpSpPr>
        <p:grpSpPr>
          <a:xfrm rot="0">
            <a:off x="10087704" y="5007355"/>
            <a:ext cx="1104498" cy="1099228"/>
            <a:chOff x="0" y="0"/>
            <a:chExt cx="324287" cy="322740"/>
          </a:xfrm>
        </p:grpSpPr>
        <p:sp>
          <p:nvSpPr>
            <p:cNvPr name="Freeform 9" id="9"/>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E991B2"/>
            </a:solidFill>
          </p:spPr>
        </p:sp>
        <p:sp>
          <p:nvSpPr>
            <p:cNvPr name="TextBox 10" id="10"/>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1" id="11"/>
          <p:cNvGrpSpPr/>
          <p:nvPr/>
        </p:nvGrpSpPr>
        <p:grpSpPr>
          <a:xfrm rot="0">
            <a:off x="11186466" y="6468515"/>
            <a:ext cx="5132288" cy="1099228"/>
            <a:chOff x="0" y="0"/>
            <a:chExt cx="1506869" cy="322740"/>
          </a:xfrm>
        </p:grpSpPr>
        <p:sp>
          <p:nvSpPr>
            <p:cNvPr name="Freeform 12" id="12"/>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3" id="13"/>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14" id="14"/>
          <p:cNvGrpSpPr/>
          <p:nvPr/>
        </p:nvGrpSpPr>
        <p:grpSpPr>
          <a:xfrm rot="0">
            <a:off x="10087704" y="6468515"/>
            <a:ext cx="1104498" cy="1099228"/>
            <a:chOff x="0" y="0"/>
            <a:chExt cx="324287" cy="322740"/>
          </a:xfrm>
        </p:grpSpPr>
        <p:sp>
          <p:nvSpPr>
            <p:cNvPr name="Freeform 15" id="15"/>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16" id="16"/>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grpSp>
        <p:nvGrpSpPr>
          <p:cNvPr name="Group 17" id="17"/>
          <p:cNvGrpSpPr/>
          <p:nvPr/>
        </p:nvGrpSpPr>
        <p:grpSpPr>
          <a:xfrm rot="0">
            <a:off x="11186466" y="7929675"/>
            <a:ext cx="5132288" cy="1099228"/>
            <a:chOff x="0" y="0"/>
            <a:chExt cx="1506869" cy="322740"/>
          </a:xfrm>
        </p:grpSpPr>
        <p:sp>
          <p:nvSpPr>
            <p:cNvPr name="Freeform 18" id="18"/>
            <p:cNvSpPr/>
            <p:nvPr/>
          </p:nvSpPr>
          <p:spPr>
            <a:xfrm flipH="false" flipV="false" rot="0">
              <a:off x="0" y="0"/>
              <a:ext cx="1506869" cy="322740"/>
            </a:xfrm>
            <a:custGeom>
              <a:avLst/>
              <a:gdLst/>
              <a:ahLst/>
              <a:cxnLst/>
              <a:rect r="r" b="b" t="t" l="l"/>
              <a:pathLst>
                <a:path h="322740" w="1506869">
                  <a:moveTo>
                    <a:pt x="0" y="0"/>
                  </a:moveTo>
                  <a:lnTo>
                    <a:pt x="1506869" y="0"/>
                  </a:lnTo>
                  <a:lnTo>
                    <a:pt x="1506869" y="322740"/>
                  </a:lnTo>
                  <a:lnTo>
                    <a:pt x="0" y="322740"/>
                  </a:lnTo>
                  <a:close/>
                </a:path>
              </a:pathLst>
            </a:custGeom>
            <a:solidFill>
              <a:srgbClr val="DCBB96"/>
            </a:solidFill>
          </p:spPr>
        </p:sp>
        <p:sp>
          <p:nvSpPr>
            <p:cNvPr name="TextBox 19" id="19"/>
            <p:cNvSpPr txBox="true"/>
            <p:nvPr/>
          </p:nvSpPr>
          <p:spPr>
            <a:xfrm>
              <a:off x="0" y="-38100"/>
              <a:ext cx="1506869" cy="360840"/>
            </a:xfrm>
            <a:prstGeom prst="rect">
              <a:avLst/>
            </a:prstGeom>
          </p:spPr>
          <p:txBody>
            <a:bodyPr anchor="ctr" rtlCol="false" tIns="45569" lIns="45569" bIns="45569" rIns="45569"/>
            <a:lstStyle/>
            <a:p>
              <a:pPr algn="ctr">
                <a:lnSpc>
                  <a:spcPts val="2659"/>
                </a:lnSpc>
              </a:pPr>
            </a:p>
          </p:txBody>
        </p:sp>
      </p:grpSp>
      <p:grpSp>
        <p:nvGrpSpPr>
          <p:cNvPr name="Group 20" id="20"/>
          <p:cNvGrpSpPr/>
          <p:nvPr/>
        </p:nvGrpSpPr>
        <p:grpSpPr>
          <a:xfrm rot="0">
            <a:off x="10087704" y="7929675"/>
            <a:ext cx="1104498" cy="1099228"/>
            <a:chOff x="0" y="0"/>
            <a:chExt cx="324287" cy="322740"/>
          </a:xfrm>
        </p:grpSpPr>
        <p:sp>
          <p:nvSpPr>
            <p:cNvPr name="Freeform 21" id="21"/>
            <p:cNvSpPr/>
            <p:nvPr/>
          </p:nvSpPr>
          <p:spPr>
            <a:xfrm flipH="false" flipV="false" rot="0">
              <a:off x="0" y="0"/>
              <a:ext cx="324287" cy="322740"/>
            </a:xfrm>
            <a:custGeom>
              <a:avLst/>
              <a:gdLst/>
              <a:ahLst/>
              <a:cxnLst/>
              <a:rect r="r" b="b" t="t" l="l"/>
              <a:pathLst>
                <a:path h="322740" w="324287">
                  <a:moveTo>
                    <a:pt x="0" y="0"/>
                  </a:moveTo>
                  <a:lnTo>
                    <a:pt x="324287" y="0"/>
                  </a:lnTo>
                  <a:lnTo>
                    <a:pt x="324287" y="322740"/>
                  </a:lnTo>
                  <a:lnTo>
                    <a:pt x="0" y="322740"/>
                  </a:lnTo>
                  <a:close/>
                </a:path>
              </a:pathLst>
            </a:custGeom>
            <a:solidFill>
              <a:srgbClr val="F9E7D0"/>
            </a:solidFill>
          </p:spPr>
        </p:sp>
        <p:sp>
          <p:nvSpPr>
            <p:cNvPr name="TextBox 22" id="22"/>
            <p:cNvSpPr txBox="true"/>
            <p:nvPr/>
          </p:nvSpPr>
          <p:spPr>
            <a:xfrm>
              <a:off x="0" y="-38100"/>
              <a:ext cx="324287" cy="360840"/>
            </a:xfrm>
            <a:prstGeom prst="rect">
              <a:avLst/>
            </a:prstGeom>
          </p:spPr>
          <p:txBody>
            <a:bodyPr anchor="ctr" rtlCol="false" tIns="45569" lIns="45569" bIns="45569" rIns="45569"/>
            <a:lstStyle/>
            <a:p>
              <a:pPr algn="ctr">
                <a:lnSpc>
                  <a:spcPts val="2659"/>
                </a:lnSpc>
              </a:pPr>
            </a:p>
          </p:txBody>
        </p:sp>
      </p:grpSp>
      <p:sp>
        <p:nvSpPr>
          <p:cNvPr name="Freeform 23" id="23"/>
          <p:cNvSpPr/>
          <p:nvPr/>
        </p:nvSpPr>
        <p:spPr>
          <a:xfrm flipH="false" flipV="false" rot="0">
            <a:off x="274350" y="171191"/>
            <a:ext cx="1508699" cy="1594097"/>
          </a:xfrm>
          <a:custGeom>
            <a:avLst/>
            <a:gdLst/>
            <a:ahLst/>
            <a:cxnLst/>
            <a:rect r="r" b="b" t="t" l="l"/>
            <a:pathLst>
              <a:path h="1594097" w="1508699">
                <a:moveTo>
                  <a:pt x="0" y="0"/>
                </a:moveTo>
                <a:lnTo>
                  <a:pt x="1508700" y="0"/>
                </a:lnTo>
                <a:lnTo>
                  <a:pt x="1508700" y="1594097"/>
                </a:lnTo>
                <a:lnTo>
                  <a:pt x="0" y="1594097"/>
                </a:lnTo>
                <a:lnTo>
                  <a:pt x="0" y="0"/>
                </a:lnTo>
                <a:close/>
              </a:path>
            </a:pathLst>
          </a:custGeom>
          <a:blipFill>
            <a:blip r:embed="rId2"/>
            <a:stretch>
              <a:fillRect l="0" t="0" r="0" b="0"/>
            </a:stretch>
          </a:blipFill>
        </p:spPr>
      </p:sp>
      <p:grpSp>
        <p:nvGrpSpPr>
          <p:cNvPr name="Group 24" id="24"/>
          <p:cNvGrpSpPr/>
          <p:nvPr/>
        </p:nvGrpSpPr>
        <p:grpSpPr>
          <a:xfrm rot="0">
            <a:off x="503739" y="2807997"/>
            <a:ext cx="7152371" cy="5246370"/>
            <a:chOff x="0" y="0"/>
            <a:chExt cx="4198620" cy="3079750"/>
          </a:xfrm>
        </p:grpSpPr>
        <p:sp>
          <p:nvSpPr>
            <p:cNvPr name="Freeform 25" id="25"/>
            <p:cNvSpPr/>
            <p:nvPr/>
          </p:nvSpPr>
          <p:spPr>
            <a:xfrm flipH="false" flipV="false" rot="0">
              <a:off x="-12700" y="-2540"/>
              <a:ext cx="4215130" cy="3083560"/>
            </a:xfrm>
            <a:custGeom>
              <a:avLst/>
              <a:gdLst/>
              <a:ahLst/>
              <a:cxnLst/>
              <a:rect r="r" b="b" t="t" l="l"/>
              <a:pathLst>
                <a:path h="3083560" w="421513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3"/>
              <a:stretch>
                <a:fillRect l="-40521" t="-37766" r="-49719" b="-122053"/>
              </a:stretch>
            </a:blipFill>
          </p:spPr>
        </p:sp>
      </p:grpSp>
      <p:sp>
        <p:nvSpPr>
          <p:cNvPr name="TextBox 26" id="26"/>
          <p:cNvSpPr txBox="true"/>
          <p:nvPr/>
        </p:nvSpPr>
        <p:spPr>
          <a:xfrm rot="0">
            <a:off x="10087704" y="500822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A.</a:t>
            </a:r>
          </a:p>
        </p:txBody>
      </p:sp>
      <p:sp>
        <p:nvSpPr>
          <p:cNvPr name="TextBox 27" id="27"/>
          <p:cNvSpPr txBox="true"/>
          <p:nvPr/>
        </p:nvSpPr>
        <p:spPr>
          <a:xfrm rot="0">
            <a:off x="10087704" y="646938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B.</a:t>
            </a:r>
          </a:p>
        </p:txBody>
      </p:sp>
      <p:sp>
        <p:nvSpPr>
          <p:cNvPr name="TextBox 28" id="28"/>
          <p:cNvSpPr txBox="true"/>
          <p:nvPr/>
        </p:nvSpPr>
        <p:spPr>
          <a:xfrm rot="0">
            <a:off x="10087704" y="7930542"/>
            <a:ext cx="1098762" cy="973669"/>
          </a:xfrm>
          <a:prstGeom prst="rect">
            <a:avLst/>
          </a:prstGeom>
        </p:spPr>
        <p:txBody>
          <a:bodyPr anchor="t" rtlCol="false" tIns="0" lIns="0" bIns="0" rIns="0">
            <a:spAutoFit/>
          </a:bodyPr>
          <a:lstStyle/>
          <a:p>
            <a:pPr algn="ctr">
              <a:lnSpc>
                <a:spcPts val="7837"/>
              </a:lnSpc>
              <a:spcBef>
                <a:spcPct val="0"/>
              </a:spcBef>
            </a:pPr>
            <a:r>
              <a:rPr lang="en-US" sz="5598">
                <a:solidFill>
                  <a:srgbClr val="231F20"/>
                </a:solidFill>
                <a:latin typeface="Londrina Solid"/>
              </a:rPr>
              <a:t>C.</a:t>
            </a:r>
          </a:p>
        </p:txBody>
      </p:sp>
      <p:sp>
        <p:nvSpPr>
          <p:cNvPr name="TextBox 29" id="29"/>
          <p:cNvSpPr txBox="true"/>
          <p:nvPr/>
        </p:nvSpPr>
        <p:spPr>
          <a:xfrm rot="0">
            <a:off x="11800986" y="8112412"/>
            <a:ext cx="3903248" cy="657554"/>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Austin FC</a:t>
            </a:r>
          </a:p>
        </p:txBody>
      </p:sp>
      <p:sp>
        <p:nvSpPr>
          <p:cNvPr name="TextBox 30" id="30"/>
          <p:cNvSpPr txBox="true"/>
          <p:nvPr/>
        </p:nvSpPr>
        <p:spPr>
          <a:xfrm rot="0">
            <a:off x="11428606" y="5219766"/>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Sporting Kansas City</a:t>
            </a:r>
          </a:p>
        </p:txBody>
      </p:sp>
      <p:sp>
        <p:nvSpPr>
          <p:cNvPr name="TextBox 31" id="31"/>
          <p:cNvSpPr txBox="true"/>
          <p:nvPr/>
        </p:nvSpPr>
        <p:spPr>
          <a:xfrm rot="0">
            <a:off x="11428606" y="6651253"/>
            <a:ext cx="4415271" cy="654723"/>
          </a:xfrm>
          <a:prstGeom prst="rect">
            <a:avLst/>
          </a:prstGeom>
        </p:spPr>
        <p:txBody>
          <a:bodyPr anchor="t" rtlCol="false" tIns="0" lIns="0" bIns="0" rIns="0">
            <a:spAutoFit/>
          </a:bodyPr>
          <a:lstStyle/>
          <a:p>
            <a:pPr algn="ctr">
              <a:lnSpc>
                <a:spcPts val="5387"/>
              </a:lnSpc>
              <a:spcBef>
                <a:spcPct val="0"/>
              </a:spcBef>
            </a:pPr>
            <a:r>
              <a:rPr lang="en-US" sz="3848">
                <a:solidFill>
                  <a:srgbClr val="231F20"/>
                </a:solidFill>
                <a:latin typeface="Londrina Solid"/>
              </a:rPr>
              <a:t>Inter Miami</a:t>
            </a:r>
          </a:p>
        </p:txBody>
      </p:sp>
      <p:sp>
        <p:nvSpPr>
          <p:cNvPr name="TextBox 32" id="32"/>
          <p:cNvSpPr txBox="true"/>
          <p:nvPr/>
        </p:nvSpPr>
        <p:spPr>
          <a:xfrm rot="0">
            <a:off x="10164046" y="147133"/>
            <a:ext cx="6154708" cy="1470763"/>
          </a:xfrm>
          <a:prstGeom prst="rect">
            <a:avLst/>
          </a:prstGeom>
        </p:spPr>
        <p:txBody>
          <a:bodyPr anchor="t" rtlCol="false" tIns="0" lIns="0" bIns="0" rIns="0">
            <a:spAutoFit/>
          </a:bodyPr>
          <a:lstStyle/>
          <a:p>
            <a:pPr algn="ctr">
              <a:lnSpc>
                <a:spcPts val="11982"/>
              </a:lnSpc>
              <a:spcBef>
                <a:spcPct val="0"/>
              </a:spcBef>
            </a:pPr>
            <a:r>
              <a:rPr lang="en-US" sz="8558">
                <a:solidFill>
                  <a:srgbClr val="FFFFFF"/>
                </a:solidFill>
                <a:latin typeface="Londrina Solid"/>
              </a:rPr>
              <a:t>ANSWER #20</a:t>
            </a:r>
          </a:p>
        </p:txBody>
      </p:sp>
      <p:sp>
        <p:nvSpPr>
          <p:cNvPr name="TextBox 33" id="33"/>
          <p:cNvSpPr txBox="true"/>
          <p:nvPr/>
        </p:nvSpPr>
        <p:spPr>
          <a:xfrm rot="0">
            <a:off x="9673146" y="2084450"/>
            <a:ext cx="7060167" cy="1979930"/>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Formula"/>
              </a:rPr>
              <a:t>According to a report from Sponsorwise, this team has more sponsorship deals (125) than any other MLS franchise.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10791141" y="2565361"/>
            <a:ext cx="6958010" cy="5876516"/>
          </a:xfrm>
          <a:prstGeom prst="rect">
            <a:avLst/>
          </a:prstGeom>
        </p:spPr>
        <p:txBody>
          <a:bodyPr anchor="t" rtlCol="false" tIns="0" lIns="0" bIns="0" rIns="0">
            <a:spAutoFit/>
          </a:bodyPr>
          <a:lstStyle/>
          <a:p>
            <a:pPr algn="ctr">
              <a:lnSpc>
                <a:spcPts val="4200"/>
              </a:lnSpc>
            </a:pPr>
            <a:r>
              <a:rPr lang="en-US" sz="3500">
                <a:solidFill>
                  <a:srgbClr val="000000"/>
                </a:solidFill>
                <a:latin typeface="Londrina Solid"/>
              </a:rPr>
              <a:t>Ten years ago, Major League Soccer started seeing significant growth, with the average franchise valued at $157 million (according to Forbes).  That was up an astonishing 52% from the previous year.  </a:t>
            </a:r>
          </a:p>
          <a:p>
            <a:pPr algn="ctr">
              <a:lnSpc>
                <a:spcPts val="4200"/>
              </a:lnSpc>
            </a:pPr>
          </a:p>
          <a:p>
            <a:pPr algn="ctr">
              <a:lnSpc>
                <a:spcPts val="4200"/>
              </a:lnSpc>
            </a:pPr>
            <a:r>
              <a:rPr lang="en-US" sz="3500">
                <a:solidFill>
                  <a:srgbClr val="000000"/>
                </a:solidFill>
                <a:latin typeface="Londrina Solid"/>
              </a:rPr>
              <a:t>Fast forward to today, and the average franchise is now worth $658 million, according to Forbes, up 14% from last year. LAFC is the most valuable at $1.2B.</a:t>
            </a:r>
          </a:p>
        </p:txBody>
      </p:sp>
      <p:sp>
        <p:nvSpPr>
          <p:cNvPr name="Freeform 6" id="6"/>
          <p:cNvSpPr/>
          <p:nvPr/>
        </p:nvSpPr>
        <p:spPr>
          <a:xfrm flipH="false" flipV="false" rot="0">
            <a:off x="13519941" y="509425"/>
            <a:ext cx="1500410" cy="1585339"/>
          </a:xfrm>
          <a:custGeom>
            <a:avLst/>
            <a:gdLst/>
            <a:ahLst/>
            <a:cxnLst/>
            <a:rect r="r" b="b" t="t" l="l"/>
            <a:pathLst>
              <a:path h="1585339" w="1500410">
                <a:moveTo>
                  <a:pt x="0" y="0"/>
                </a:moveTo>
                <a:lnTo>
                  <a:pt x="1500410" y="0"/>
                </a:lnTo>
                <a:lnTo>
                  <a:pt x="1500410" y="1585339"/>
                </a:lnTo>
                <a:lnTo>
                  <a:pt x="0" y="1585339"/>
                </a:lnTo>
                <a:lnTo>
                  <a:pt x="0" y="0"/>
                </a:lnTo>
                <a:close/>
              </a:path>
            </a:pathLst>
          </a:custGeom>
          <a:blipFill>
            <a:blip r:embed="rId2"/>
            <a:stretch>
              <a:fillRect l="0" t="0" r="0" b="0"/>
            </a:stretch>
          </a:blipFill>
        </p:spPr>
      </p:sp>
      <p:grpSp>
        <p:nvGrpSpPr>
          <p:cNvPr name="Group 7" id="7"/>
          <p:cNvGrpSpPr/>
          <p:nvPr/>
        </p:nvGrpSpPr>
        <p:grpSpPr>
          <a:xfrm rot="0">
            <a:off x="0" y="218395"/>
            <a:ext cx="10046691" cy="10221005"/>
            <a:chOff x="0" y="0"/>
            <a:chExt cx="2646042" cy="2691952"/>
          </a:xfrm>
        </p:grpSpPr>
        <p:sp>
          <p:nvSpPr>
            <p:cNvPr name="Freeform 8" id="8"/>
            <p:cNvSpPr/>
            <p:nvPr/>
          </p:nvSpPr>
          <p:spPr>
            <a:xfrm flipH="false" flipV="false" rot="0">
              <a:off x="0" y="0"/>
              <a:ext cx="2646042" cy="2691952"/>
            </a:xfrm>
            <a:custGeom>
              <a:avLst/>
              <a:gdLst/>
              <a:ahLst/>
              <a:cxnLst/>
              <a:rect r="r" b="b" t="t" l="l"/>
              <a:pathLst>
                <a:path h="2691952" w="2646042">
                  <a:moveTo>
                    <a:pt x="0" y="0"/>
                  </a:moveTo>
                  <a:lnTo>
                    <a:pt x="2646042" y="0"/>
                  </a:lnTo>
                  <a:lnTo>
                    <a:pt x="2646042" y="2691952"/>
                  </a:lnTo>
                  <a:lnTo>
                    <a:pt x="0" y="2691952"/>
                  </a:lnTo>
                  <a:close/>
                </a:path>
              </a:pathLst>
            </a:custGeom>
            <a:solidFill>
              <a:srgbClr val="000000"/>
            </a:solidFill>
            <a:ln w="19050" cap="sq">
              <a:solidFill>
                <a:srgbClr val="231F20"/>
              </a:solidFill>
              <a:prstDash val="solid"/>
              <a:miter/>
            </a:ln>
          </p:spPr>
        </p:sp>
        <p:sp>
          <p:nvSpPr>
            <p:cNvPr name="TextBox 9" id="9"/>
            <p:cNvSpPr txBox="true"/>
            <p:nvPr/>
          </p:nvSpPr>
          <p:spPr>
            <a:xfrm>
              <a:off x="0" y="-38100"/>
              <a:ext cx="2646042" cy="2730052"/>
            </a:xfrm>
            <a:prstGeom prst="rect">
              <a:avLst/>
            </a:prstGeom>
          </p:spPr>
          <p:txBody>
            <a:bodyPr anchor="ctr" rtlCol="false" tIns="50800" lIns="50800" bIns="50800" rIns="50800"/>
            <a:lstStyle/>
            <a:p>
              <a:pPr algn="ctr">
                <a:lnSpc>
                  <a:spcPts val="2659"/>
                </a:lnSpc>
                <a:spcBef>
                  <a:spcPct val="0"/>
                </a:spcBef>
              </a:pPr>
            </a:p>
          </p:txBody>
        </p:sp>
      </p:grpSp>
      <p:pic>
        <p:nvPicPr>
          <p:cNvPr name="Picture 10" id="10"/>
          <p:cNvPicPr>
            <a:picLocks noChangeAspect="true"/>
          </p:cNvPicPr>
          <p:nvPr/>
        </p:nvPicPr>
        <p:blipFill>
          <a:blip r:embed="rId3"/>
          <a:stretch>
            <a:fillRect/>
          </a:stretch>
        </p:blipFill>
        <p:spPr>
          <a:xfrm rot="0">
            <a:off x="-540968" y="-515815"/>
            <a:ext cx="11556280" cy="11623432"/>
          </a:xfrm>
          <a:prstGeom prst="rect">
            <a:avLst/>
          </a:prstGeom>
        </p:spPr>
      </p:pic>
      <p:sp>
        <p:nvSpPr>
          <p:cNvPr name="Freeform 11" id="11"/>
          <p:cNvSpPr/>
          <p:nvPr/>
        </p:nvSpPr>
        <p:spPr>
          <a:xfrm flipH="false" flipV="false" rot="0">
            <a:off x="1700567" y="8141612"/>
            <a:ext cx="655727" cy="834412"/>
          </a:xfrm>
          <a:custGeom>
            <a:avLst/>
            <a:gdLst/>
            <a:ahLst/>
            <a:cxnLst/>
            <a:rect r="r" b="b" t="t" l="l"/>
            <a:pathLst>
              <a:path h="834412" w="655727">
                <a:moveTo>
                  <a:pt x="0" y="0"/>
                </a:moveTo>
                <a:lnTo>
                  <a:pt x="655727" y="0"/>
                </a:lnTo>
                <a:lnTo>
                  <a:pt x="655727" y="834412"/>
                </a:lnTo>
                <a:lnTo>
                  <a:pt x="0" y="834412"/>
                </a:lnTo>
                <a:lnTo>
                  <a:pt x="0" y="0"/>
                </a:lnTo>
                <a:close/>
              </a:path>
            </a:pathLst>
          </a:custGeom>
          <a:blipFill>
            <a:blip r:embed="rId4"/>
            <a:stretch>
              <a:fillRect l="0" t="0" r="0" b="0"/>
            </a:stretch>
          </a:blipFill>
        </p:spPr>
      </p:sp>
      <p:sp>
        <p:nvSpPr>
          <p:cNvPr name="Freeform 12" id="12"/>
          <p:cNvSpPr/>
          <p:nvPr/>
        </p:nvSpPr>
        <p:spPr>
          <a:xfrm flipH="false" flipV="false" rot="0">
            <a:off x="2747643" y="7654807"/>
            <a:ext cx="801214" cy="801214"/>
          </a:xfrm>
          <a:custGeom>
            <a:avLst/>
            <a:gdLst/>
            <a:ahLst/>
            <a:cxnLst/>
            <a:rect r="r" b="b" t="t" l="l"/>
            <a:pathLst>
              <a:path h="801214" w="801214">
                <a:moveTo>
                  <a:pt x="0" y="0"/>
                </a:moveTo>
                <a:lnTo>
                  <a:pt x="801214" y="0"/>
                </a:lnTo>
                <a:lnTo>
                  <a:pt x="801214" y="801214"/>
                </a:lnTo>
                <a:lnTo>
                  <a:pt x="0" y="801214"/>
                </a:lnTo>
                <a:lnTo>
                  <a:pt x="0" y="0"/>
                </a:lnTo>
                <a:close/>
              </a:path>
            </a:pathLst>
          </a:custGeom>
          <a:blipFill>
            <a:blip r:embed="rId5"/>
            <a:stretch>
              <a:fillRect l="0" t="0" r="0" b="0"/>
            </a:stretch>
          </a:blipFill>
        </p:spPr>
      </p:sp>
      <p:sp>
        <p:nvSpPr>
          <p:cNvPr name="Freeform 13" id="13"/>
          <p:cNvSpPr/>
          <p:nvPr/>
        </p:nvSpPr>
        <p:spPr>
          <a:xfrm flipH="false" flipV="false" rot="0">
            <a:off x="6030213" y="6604908"/>
            <a:ext cx="781766" cy="781766"/>
          </a:xfrm>
          <a:custGeom>
            <a:avLst/>
            <a:gdLst/>
            <a:ahLst/>
            <a:cxnLst/>
            <a:rect r="r" b="b" t="t" l="l"/>
            <a:pathLst>
              <a:path h="781766" w="781766">
                <a:moveTo>
                  <a:pt x="0" y="0"/>
                </a:moveTo>
                <a:lnTo>
                  <a:pt x="781766" y="0"/>
                </a:lnTo>
                <a:lnTo>
                  <a:pt x="781766" y="781766"/>
                </a:lnTo>
                <a:lnTo>
                  <a:pt x="0" y="781766"/>
                </a:lnTo>
                <a:lnTo>
                  <a:pt x="0" y="0"/>
                </a:lnTo>
                <a:close/>
              </a:path>
            </a:pathLst>
          </a:custGeom>
          <a:blipFill>
            <a:blip r:embed="rId6"/>
            <a:stretch>
              <a:fillRect l="0" t="0" r="0" b="0"/>
            </a:stretch>
          </a:blipFill>
        </p:spPr>
      </p:sp>
      <p:sp>
        <p:nvSpPr>
          <p:cNvPr name="Freeform 14" id="14"/>
          <p:cNvSpPr/>
          <p:nvPr/>
        </p:nvSpPr>
        <p:spPr>
          <a:xfrm flipH="false" flipV="false" rot="0">
            <a:off x="8236449" y="2094764"/>
            <a:ext cx="878635" cy="878635"/>
          </a:xfrm>
          <a:custGeom>
            <a:avLst/>
            <a:gdLst/>
            <a:ahLst/>
            <a:cxnLst/>
            <a:rect r="r" b="b" t="t" l="l"/>
            <a:pathLst>
              <a:path h="878635" w="878635">
                <a:moveTo>
                  <a:pt x="0" y="0"/>
                </a:moveTo>
                <a:lnTo>
                  <a:pt x="878635" y="0"/>
                </a:lnTo>
                <a:lnTo>
                  <a:pt x="878635" y="878635"/>
                </a:lnTo>
                <a:lnTo>
                  <a:pt x="0" y="878635"/>
                </a:lnTo>
                <a:lnTo>
                  <a:pt x="0" y="0"/>
                </a:lnTo>
                <a:close/>
              </a:path>
            </a:pathLst>
          </a:custGeom>
          <a:blipFill>
            <a:blip r:embed="rId7"/>
            <a:stretch>
              <a:fillRect l="0" t="0" r="0" b="0"/>
            </a:stretch>
          </a:blipFill>
        </p:spPr>
      </p:sp>
      <p:sp>
        <p:nvSpPr>
          <p:cNvPr name="Freeform 15" id="15"/>
          <p:cNvSpPr/>
          <p:nvPr/>
        </p:nvSpPr>
        <p:spPr>
          <a:xfrm flipH="false" flipV="false" rot="0">
            <a:off x="5023402" y="6715145"/>
            <a:ext cx="660036" cy="839896"/>
          </a:xfrm>
          <a:custGeom>
            <a:avLst/>
            <a:gdLst/>
            <a:ahLst/>
            <a:cxnLst/>
            <a:rect r="r" b="b" t="t" l="l"/>
            <a:pathLst>
              <a:path h="839896" w="660036">
                <a:moveTo>
                  <a:pt x="0" y="0"/>
                </a:moveTo>
                <a:lnTo>
                  <a:pt x="660037" y="0"/>
                </a:lnTo>
                <a:lnTo>
                  <a:pt x="660037" y="839897"/>
                </a:lnTo>
                <a:lnTo>
                  <a:pt x="0" y="839897"/>
                </a:lnTo>
                <a:lnTo>
                  <a:pt x="0" y="0"/>
                </a:lnTo>
                <a:close/>
              </a:path>
            </a:pathLst>
          </a:custGeom>
          <a:blipFill>
            <a:blip r:embed="rId4"/>
            <a:stretch>
              <a:fillRect l="0" t="0" r="0" b="0"/>
            </a:stretch>
          </a:blipFill>
        </p:spPr>
      </p:sp>
      <p:sp>
        <p:nvSpPr>
          <p:cNvPr name="Freeform 16" id="16"/>
          <p:cNvSpPr/>
          <p:nvPr/>
        </p:nvSpPr>
        <p:spPr>
          <a:xfrm flipH="false" flipV="false" rot="0">
            <a:off x="3846509" y="7254199"/>
            <a:ext cx="801214" cy="801214"/>
          </a:xfrm>
          <a:custGeom>
            <a:avLst/>
            <a:gdLst/>
            <a:ahLst/>
            <a:cxnLst/>
            <a:rect r="r" b="b" t="t" l="l"/>
            <a:pathLst>
              <a:path h="801214" w="801214">
                <a:moveTo>
                  <a:pt x="0" y="0"/>
                </a:moveTo>
                <a:lnTo>
                  <a:pt x="801214" y="0"/>
                </a:lnTo>
                <a:lnTo>
                  <a:pt x="801214" y="801215"/>
                </a:lnTo>
                <a:lnTo>
                  <a:pt x="0" y="801215"/>
                </a:lnTo>
                <a:lnTo>
                  <a:pt x="0" y="0"/>
                </a:lnTo>
                <a:close/>
              </a:path>
            </a:pathLst>
          </a:custGeom>
          <a:blipFill>
            <a:blip r:embed="rId5"/>
            <a:stretch>
              <a:fillRect l="0" t="0" r="0" b="0"/>
            </a:stretch>
          </a:blipFill>
        </p:spPr>
      </p:sp>
      <p:sp>
        <p:nvSpPr>
          <p:cNvPr name="Freeform 17" id="17"/>
          <p:cNvSpPr/>
          <p:nvPr/>
        </p:nvSpPr>
        <p:spPr>
          <a:xfrm flipH="false" flipV="false" rot="0">
            <a:off x="7144595" y="5469494"/>
            <a:ext cx="781766" cy="781766"/>
          </a:xfrm>
          <a:custGeom>
            <a:avLst/>
            <a:gdLst/>
            <a:ahLst/>
            <a:cxnLst/>
            <a:rect r="r" b="b" t="t" l="l"/>
            <a:pathLst>
              <a:path h="781766" w="781766">
                <a:moveTo>
                  <a:pt x="0" y="0"/>
                </a:moveTo>
                <a:lnTo>
                  <a:pt x="781766" y="0"/>
                </a:lnTo>
                <a:lnTo>
                  <a:pt x="781766" y="781765"/>
                </a:lnTo>
                <a:lnTo>
                  <a:pt x="0" y="781765"/>
                </a:lnTo>
                <a:lnTo>
                  <a:pt x="0" y="0"/>
                </a:lnTo>
                <a:close/>
              </a:path>
            </a:pathLst>
          </a:custGeom>
          <a:blipFill>
            <a:blip r:embed="rId6"/>
            <a:stretch>
              <a:fillRect l="0" t="0" r="0" b="0"/>
            </a:stretch>
          </a:blipFill>
        </p:spPr>
      </p:sp>
      <p:sp>
        <p:nvSpPr>
          <p:cNvPr name="Freeform 18" id="18"/>
          <p:cNvSpPr/>
          <p:nvPr/>
        </p:nvSpPr>
        <p:spPr>
          <a:xfrm flipH="false" flipV="false" rot="0">
            <a:off x="9353550" y="741782"/>
            <a:ext cx="878635" cy="878635"/>
          </a:xfrm>
          <a:custGeom>
            <a:avLst/>
            <a:gdLst/>
            <a:ahLst/>
            <a:cxnLst/>
            <a:rect r="r" b="b" t="t" l="l"/>
            <a:pathLst>
              <a:path h="878635" w="878635">
                <a:moveTo>
                  <a:pt x="0" y="0"/>
                </a:moveTo>
                <a:lnTo>
                  <a:pt x="878635" y="0"/>
                </a:lnTo>
                <a:lnTo>
                  <a:pt x="878635" y="878636"/>
                </a:lnTo>
                <a:lnTo>
                  <a:pt x="0" y="878636"/>
                </a:lnTo>
                <a:lnTo>
                  <a:pt x="0" y="0"/>
                </a:lnTo>
                <a:close/>
              </a:path>
            </a:pathLst>
          </a:custGeom>
          <a:blipFill>
            <a:blip r:embed="rId7"/>
            <a:stretch>
              <a:fillRect l="0" t="0" r="0" b="0"/>
            </a:stretch>
          </a:blipFill>
        </p:spPr>
      </p:sp>
      <p:sp>
        <p:nvSpPr>
          <p:cNvPr name="TextBox 19" id="19"/>
          <p:cNvSpPr txBox="true"/>
          <p:nvPr/>
        </p:nvSpPr>
        <p:spPr>
          <a:xfrm rot="0">
            <a:off x="10631410" y="9745414"/>
            <a:ext cx="7277472" cy="273684"/>
          </a:xfrm>
          <a:prstGeom prst="rect">
            <a:avLst/>
          </a:prstGeom>
        </p:spPr>
        <p:txBody>
          <a:bodyPr anchor="t" rtlCol="false" tIns="0" lIns="0" bIns="0" rIns="0">
            <a:spAutoFit/>
          </a:bodyPr>
          <a:lstStyle/>
          <a:p>
            <a:pPr>
              <a:lnSpc>
                <a:spcPts val="2240"/>
              </a:lnSpc>
              <a:spcBef>
                <a:spcPct val="0"/>
              </a:spcBef>
            </a:pPr>
            <a:r>
              <a:rPr lang="en-US" sz="1600">
                <a:solidFill>
                  <a:srgbClr val="000000"/>
                </a:solidFill>
                <a:latin typeface="Londrina Solid"/>
              </a:rPr>
              <a:t>Copyright 2024 Sports Career Consulting</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25451" y="6652546"/>
            <a:ext cx="5037099" cy="1606980"/>
          </a:xfrm>
          <a:custGeom>
            <a:avLst/>
            <a:gdLst/>
            <a:ahLst/>
            <a:cxnLst/>
            <a:rect r="r" b="b" t="t" l="l"/>
            <a:pathLst>
              <a:path h="1606980" w="5037099">
                <a:moveTo>
                  <a:pt x="0" y="0"/>
                </a:moveTo>
                <a:lnTo>
                  <a:pt x="5037098" y="0"/>
                </a:lnTo>
                <a:lnTo>
                  <a:pt x="5037098" y="1606979"/>
                </a:lnTo>
                <a:lnTo>
                  <a:pt x="0" y="1606979"/>
                </a:lnTo>
                <a:lnTo>
                  <a:pt x="0" y="0"/>
                </a:lnTo>
                <a:close/>
              </a:path>
            </a:pathLst>
          </a:custGeom>
          <a:blipFill>
            <a:blip r:embed="rId2"/>
            <a:stretch>
              <a:fillRect l="0" t="0" r="0" b="0"/>
            </a:stretch>
          </a:blipFill>
        </p:spPr>
      </p:sp>
      <p:sp>
        <p:nvSpPr>
          <p:cNvPr name="TextBox 3" id="3"/>
          <p:cNvSpPr txBox="true"/>
          <p:nvPr/>
        </p:nvSpPr>
        <p:spPr>
          <a:xfrm rot="0">
            <a:off x="2935219" y="1905249"/>
            <a:ext cx="12417562" cy="3238251"/>
          </a:xfrm>
          <a:prstGeom prst="rect">
            <a:avLst/>
          </a:prstGeom>
        </p:spPr>
        <p:txBody>
          <a:bodyPr anchor="t" rtlCol="false" tIns="0" lIns="0" bIns="0" rIns="0">
            <a:spAutoFit/>
          </a:bodyPr>
          <a:lstStyle/>
          <a:p>
            <a:pPr algn="ctr">
              <a:lnSpc>
                <a:spcPts val="12933"/>
              </a:lnSpc>
              <a:spcBef>
                <a:spcPct val="0"/>
              </a:spcBef>
            </a:pPr>
            <a:r>
              <a:rPr lang="en-US" sz="9238">
                <a:solidFill>
                  <a:srgbClr val="000000"/>
                </a:solidFill>
                <a:latin typeface="Londrina Solid"/>
              </a:rPr>
              <a:t>TIME TO ADD UP YOUR SCORES AND SEE WHO WON!</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TextBox 2" id="2"/>
          <p:cNvSpPr txBox="true"/>
          <p:nvPr/>
        </p:nvSpPr>
        <p:spPr>
          <a:xfrm rot="0">
            <a:off x="4880871" y="67892"/>
            <a:ext cx="8526258" cy="1204232"/>
          </a:xfrm>
          <a:prstGeom prst="rect">
            <a:avLst/>
          </a:prstGeom>
        </p:spPr>
        <p:txBody>
          <a:bodyPr anchor="t" rtlCol="false" tIns="0" lIns="0" bIns="0" rIns="0">
            <a:spAutoFit/>
          </a:bodyPr>
          <a:lstStyle/>
          <a:p>
            <a:pPr algn="ctr">
              <a:lnSpc>
                <a:spcPts val="9759"/>
              </a:lnSpc>
              <a:spcBef>
                <a:spcPct val="0"/>
              </a:spcBef>
            </a:pPr>
            <a:r>
              <a:rPr lang="en-US" sz="6971">
                <a:solidFill>
                  <a:srgbClr val="FFFFFF"/>
                </a:solidFill>
                <a:latin typeface="Londrina Solid"/>
              </a:rPr>
              <a:t>SOURCES:</a:t>
            </a:r>
          </a:p>
        </p:txBody>
      </p:sp>
      <p:sp>
        <p:nvSpPr>
          <p:cNvPr name="TextBox 3" id="3"/>
          <p:cNvSpPr txBox="true"/>
          <p:nvPr/>
        </p:nvSpPr>
        <p:spPr>
          <a:xfrm rot="0">
            <a:off x="728232" y="1501564"/>
            <a:ext cx="8083220" cy="7691150"/>
          </a:xfrm>
          <a:prstGeom prst="rect">
            <a:avLst/>
          </a:prstGeom>
        </p:spPr>
        <p:txBody>
          <a:bodyPr anchor="t" rtlCol="false" tIns="0" lIns="0" bIns="0" rIns="0">
            <a:spAutoFit/>
          </a:bodyPr>
          <a:lstStyle/>
          <a:p>
            <a:pPr>
              <a:lnSpc>
                <a:spcPts val="2436"/>
              </a:lnSpc>
            </a:pPr>
            <a:r>
              <a:rPr lang="en-US" sz="1740">
                <a:solidFill>
                  <a:srgbClr val="FFFFFF"/>
                </a:solidFill>
                <a:latin typeface="Londrina Solid"/>
              </a:rPr>
              <a:t>https://www.columbuscrew.com/tickets/memberships</a:t>
            </a:r>
          </a:p>
          <a:p>
            <a:pPr>
              <a:lnSpc>
                <a:spcPts val="2436"/>
              </a:lnSpc>
            </a:pPr>
          </a:p>
          <a:p>
            <a:pPr>
              <a:lnSpc>
                <a:spcPts val="2436"/>
              </a:lnSpc>
            </a:pPr>
            <a:r>
              <a:rPr lang="en-US" sz="1740">
                <a:solidFill>
                  <a:srgbClr val="FFFFFF"/>
                </a:solidFill>
                <a:latin typeface="Londrina Solid"/>
              </a:rPr>
              <a:t>https://www.chicagofirefc.com/tickets/packsandpromotions</a:t>
            </a:r>
          </a:p>
          <a:p>
            <a:pPr>
              <a:lnSpc>
                <a:spcPts val="2436"/>
              </a:lnSpc>
            </a:pPr>
          </a:p>
          <a:p>
            <a:pPr>
              <a:lnSpc>
                <a:spcPts val="2436"/>
              </a:lnSpc>
            </a:pPr>
            <a:r>
              <a:rPr lang="en-US" sz="1740">
                <a:solidFill>
                  <a:srgbClr val="FFFFFF"/>
                </a:solidFill>
                <a:latin typeface="Londrina Solid"/>
              </a:rPr>
              <a:t>https://www.usatoday.com/story/sports/soccer/2024/02/21/lionel-messi-apple-tv-mls-season-pass/72691951007</a:t>
            </a:r>
          </a:p>
          <a:p>
            <a:pPr>
              <a:lnSpc>
                <a:spcPts val="2436"/>
              </a:lnSpc>
            </a:pPr>
          </a:p>
          <a:p>
            <a:pPr>
              <a:lnSpc>
                <a:spcPts val="2436"/>
              </a:lnSpc>
            </a:pPr>
            <a:r>
              <a:rPr lang="en-US" sz="1740">
                <a:solidFill>
                  <a:srgbClr val="FFFFFF"/>
                </a:solidFill>
                <a:latin typeface="Londrina Solid"/>
              </a:rPr>
              <a:t>https://www.sportsbusinessjournal.com/Articles/2024/02/19/major-league-soccer</a:t>
            </a:r>
          </a:p>
          <a:p>
            <a:pPr>
              <a:lnSpc>
                <a:spcPts val="2436"/>
              </a:lnSpc>
            </a:pPr>
          </a:p>
          <a:p>
            <a:pPr>
              <a:lnSpc>
                <a:spcPts val="2436"/>
              </a:lnSpc>
            </a:pPr>
            <a:r>
              <a:rPr lang="en-US" sz="1740">
                <a:solidFill>
                  <a:srgbClr val="FFFFFF"/>
                </a:solidFill>
                <a:latin typeface="Londrina Solid"/>
              </a:rPr>
              <a:t>https://www.forbes.com/sites/justinbirnbaum/2024/02/02/major-league-soccers-most-valuable-teams-2024</a:t>
            </a:r>
          </a:p>
          <a:p>
            <a:pPr>
              <a:lnSpc>
                <a:spcPts val="2436"/>
              </a:lnSpc>
            </a:pPr>
          </a:p>
          <a:p>
            <a:pPr>
              <a:lnSpc>
                <a:spcPts val="2436"/>
              </a:lnSpc>
            </a:pPr>
            <a:r>
              <a:rPr lang="en-US" sz="1740">
                <a:solidFill>
                  <a:srgbClr val="FFFFFF"/>
                </a:solidFill>
                <a:latin typeface="Londrina Solid"/>
              </a:rPr>
              <a:t>https://www.forbes.com/sites/justinbirnbaum/2023/02/02/major-league-soccers-most-valuable-clubs-2023-lafc-is-the-first-billion-dollar-franchise</a:t>
            </a:r>
          </a:p>
          <a:p>
            <a:pPr>
              <a:lnSpc>
                <a:spcPts val="2436"/>
              </a:lnSpc>
            </a:pPr>
          </a:p>
          <a:p>
            <a:pPr>
              <a:lnSpc>
                <a:spcPts val="2436"/>
              </a:lnSpc>
            </a:pPr>
            <a:r>
              <a:rPr lang="en-US" sz="1740">
                <a:solidFill>
                  <a:srgbClr val="FFFFFF"/>
                </a:solidFill>
                <a:latin typeface="Londrina Solid"/>
              </a:rPr>
              <a:t>https://www.forbes.com/sites/chrissmith/2019/11/04/major-league-soccers-most-valuable-teams-2019-atlanta-stays-on-top-as-expansion-fees-sale-prices-surge</a:t>
            </a:r>
          </a:p>
          <a:p>
            <a:pPr>
              <a:lnSpc>
                <a:spcPts val="2436"/>
              </a:lnSpc>
            </a:pPr>
          </a:p>
          <a:p>
            <a:pPr>
              <a:lnSpc>
                <a:spcPts val="2436"/>
              </a:lnSpc>
            </a:pPr>
            <a:r>
              <a:rPr lang="en-US" sz="1740">
                <a:solidFill>
                  <a:srgbClr val="FFFFFF"/>
                </a:solidFill>
                <a:latin typeface="Londrina Solid"/>
              </a:rPr>
              <a:t>https://www.forbes.com/sites/chrissmith/2017/08/16/major-league-soccers-most-valuable-teams-2</a:t>
            </a:r>
          </a:p>
          <a:p>
            <a:pPr>
              <a:lnSpc>
                <a:spcPts val="2436"/>
              </a:lnSpc>
            </a:pPr>
          </a:p>
          <a:p>
            <a:pPr>
              <a:lnSpc>
                <a:spcPts val="2436"/>
              </a:lnSpc>
            </a:pPr>
            <a:r>
              <a:rPr lang="en-US" sz="1740">
                <a:solidFill>
                  <a:srgbClr val="FFFFFF"/>
                </a:solidFill>
                <a:latin typeface="Londrina Solid"/>
              </a:rPr>
              <a:t>https://www.forbes.com/sites/chrissmith/2013/11/20/major-league-soccers-most-valuable-teams</a:t>
            </a:r>
          </a:p>
          <a:p>
            <a:pPr>
              <a:lnSpc>
                <a:spcPts val="2436"/>
              </a:lnSpc>
            </a:pPr>
          </a:p>
          <a:p>
            <a:pPr>
              <a:lnSpc>
                <a:spcPts val="2436"/>
              </a:lnSpc>
              <a:spcBef>
                <a:spcPct val="0"/>
              </a:spcBef>
            </a:pPr>
            <a:r>
              <a:rPr lang="en-US" sz="1740">
                <a:solidFill>
                  <a:srgbClr val="FFFFFF"/>
                </a:solidFill>
                <a:latin typeface="Londrina Solid"/>
              </a:rPr>
              <a:t>https://en.wikipedia.org/wiki/Expansion_of_Major_League_Soccer</a:t>
            </a:r>
          </a:p>
        </p:txBody>
      </p:sp>
      <p:sp>
        <p:nvSpPr>
          <p:cNvPr name="TextBox 4" id="4"/>
          <p:cNvSpPr txBox="true"/>
          <p:nvPr/>
        </p:nvSpPr>
        <p:spPr>
          <a:xfrm rot="0">
            <a:off x="9575554" y="1501564"/>
            <a:ext cx="8083220" cy="5480290"/>
          </a:xfrm>
          <a:prstGeom prst="rect">
            <a:avLst/>
          </a:prstGeom>
        </p:spPr>
        <p:txBody>
          <a:bodyPr anchor="t" rtlCol="false" tIns="0" lIns="0" bIns="0" rIns="0">
            <a:spAutoFit/>
          </a:bodyPr>
          <a:lstStyle/>
          <a:p>
            <a:pPr>
              <a:lnSpc>
                <a:spcPts val="2436"/>
              </a:lnSpc>
            </a:pPr>
            <a:r>
              <a:rPr lang="en-US" sz="1740">
                <a:solidFill>
                  <a:srgbClr val="FFFFFF"/>
                </a:solidFill>
                <a:latin typeface="Londrina Solid"/>
              </a:rPr>
              <a:t>https://theathletic.com/4674349/2023/07/10/messi-miami-beckham-money</a:t>
            </a:r>
          </a:p>
          <a:p>
            <a:pPr>
              <a:lnSpc>
                <a:spcPts val="2436"/>
              </a:lnSpc>
            </a:pPr>
          </a:p>
          <a:p>
            <a:pPr>
              <a:lnSpc>
                <a:spcPts val="2436"/>
              </a:lnSpc>
            </a:pPr>
            <a:r>
              <a:rPr lang="en-US" sz="1740">
                <a:solidFill>
                  <a:srgbClr val="FFFFFF"/>
                </a:solidFill>
                <a:latin typeface="Londrina Solid"/>
              </a:rPr>
              <a:t>https://www.intermiamicf.com/news/inter-miami-cf-and-jpmorgan-chase-announce-naming-rights-partnership-introduce-c</a:t>
            </a:r>
          </a:p>
          <a:p>
            <a:pPr>
              <a:lnSpc>
                <a:spcPts val="2436"/>
              </a:lnSpc>
            </a:pPr>
          </a:p>
          <a:p>
            <a:pPr>
              <a:lnSpc>
                <a:spcPts val="2436"/>
              </a:lnSpc>
            </a:pPr>
            <a:r>
              <a:rPr lang="en-US" sz="1740">
                <a:solidFill>
                  <a:srgbClr val="FFFFFF"/>
                </a:solidFill>
                <a:latin typeface="Londrina Solid"/>
              </a:rPr>
              <a:t>https://www.capology.com/us/mls/salaries</a:t>
            </a:r>
          </a:p>
          <a:p>
            <a:pPr>
              <a:lnSpc>
                <a:spcPts val="2436"/>
              </a:lnSpc>
            </a:pPr>
          </a:p>
          <a:p>
            <a:pPr>
              <a:lnSpc>
                <a:spcPts val="2436"/>
              </a:lnSpc>
            </a:pPr>
            <a:r>
              <a:rPr lang="en-US" sz="1740">
                <a:solidFill>
                  <a:srgbClr val="FFFFFF"/>
                </a:solidFill>
                <a:latin typeface="Londrina Solid"/>
              </a:rPr>
              <a:t>https://en.wikipedia.org/wiki/Soccer-specific_stadium</a:t>
            </a:r>
          </a:p>
          <a:p>
            <a:pPr>
              <a:lnSpc>
                <a:spcPts val="2436"/>
              </a:lnSpc>
            </a:pPr>
          </a:p>
          <a:p>
            <a:pPr>
              <a:lnSpc>
                <a:spcPts val="2436"/>
              </a:lnSpc>
            </a:pPr>
            <a:r>
              <a:rPr lang="en-US" sz="1740">
                <a:solidFill>
                  <a:srgbClr val="FFFFFF"/>
                </a:solidFill>
                <a:latin typeface="Londrina Solid"/>
              </a:rPr>
              <a:t>https://www.sportsbusinessjournal.com/Daily/Issues/2020/02/18/Marketing-and-Sponsorship/BodyArmor-Vela.aspx</a:t>
            </a:r>
          </a:p>
          <a:p>
            <a:pPr>
              <a:lnSpc>
                <a:spcPts val="2436"/>
              </a:lnSpc>
            </a:pPr>
          </a:p>
          <a:p>
            <a:pPr>
              <a:lnSpc>
                <a:spcPts val="2436"/>
              </a:lnSpc>
            </a:pPr>
            <a:r>
              <a:rPr lang="en-US" sz="1740">
                <a:solidFill>
                  <a:srgbClr val="FFFFFF"/>
                </a:solidFill>
                <a:latin typeface="Londrina Solid"/>
              </a:rPr>
              <a:t>https://www.prnewswire.com/news-releases/mls-team-sponsorship-revenue-nears-600-million-302009011.html#:~:text=Lionel%20Messi%2C%20Inter%20Miami%20FC's,Dynamo's%20Hector%20Herrera%20(7).</a:t>
            </a:r>
          </a:p>
          <a:p>
            <a:pPr>
              <a:lnSpc>
                <a:spcPts val="2436"/>
              </a:lnSpc>
            </a:pPr>
          </a:p>
          <a:p>
            <a:pPr>
              <a:lnSpc>
                <a:spcPts val="2436"/>
              </a:lnSpc>
              <a:spcBef>
                <a:spcPct val="0"/>
              </a:spcBef>
            </a:pPr>
            <a:r>
              <a:rPr lang="en-US" sz="1740" u="sng">
                <a:solidFill>
                  <a:srgbClr val="FFFFFF"/>
                </a:solidFill>
                <a:latin typeface="Londrina Solid"/>
                <a:hlinkClick r:id="rId2" tooltip="https://uploads-ssl.webflow.com/646f83ebeb2de03609e8a7bb/656e31fb25858f282667f92f_SponsorUnited%20MLS%20Marketing%20Partnerships%20Report%202023.pdf?utm_campaign=2023%20-%20MLS%202023&amp;utm_source=CC&amp;utm_content=MLS%20Report%202023"/>
              </a:rPr>
              <a:t>MLS Marketing Partnerships Report.</a:t>
            </a:r>
            <a:r>
              <a:rPr lang="en-US" sz="1740">
                <a:solidFill>
                  <a:srgbClr val="FFFFFF"/>
                </a:solidFill>
                <a:latin typeface="Londrina Solid"/>
              </a:rPr>
              <a:t>  Sponsorwise.  2023.</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10875723" y="2990470"/>
            <a:ext cx="6788846" cy="5906770"/>
          </a:xfrm>
          <a:prstGeom prst="rect">
            <a:avLst/>
          </a:prstGeom>
        </p:spPr>
        <p:txBody>
          <a:bodyPr anchor="t" rtlCol="false" tIns="0" lIns="0" bIns="0" rIns="0">
            <a:spAutoFit/>
          </a:bodyPr>
          <a:lstStyle/>
          <a:p>
            <a:pPr algn="ctr">
              <a:lnSpc>
                <a:spcPts val="5179"/>
              </a:lnSpc>
              <a:spcBef>
                <a:spcPct val="0"/>
              </a:spcBef>
            </a:pPr>
            <a:r>
              <a:rPr lang="en-US" sz="3699">
                <a:solidFill>
                  <a:srgbClr val="000000"/>
                </a:solidFill>
                <a:latin typeface="Londrina Solid"/>
              </a:rPr>
              <a:t>In 1998, Chicago paid a $5 million expansion fee to join Major League Soccer.  By 2008, that fee had reached $30 million when the city of Seattle was awarded a franchise.  The price tag for the latest expansion team?  $500 million, paid by an ownership group in San Diego (San Diego FC will begin play in 2025).</a:t>
            </a:r>
          </a:p>
        </p:txBody>
      </p:sp>
      <p:sp>
        <p:nvSpPr>
          <p:cNvPr name="Freeform 6" id="6"/>
          <p:cNvSpPr/>
          <p:nvPr/>
        </p:nvSpPr>
        <p:spPr>
          <a:xfrm flipH="false" flipV="false" rot="0">
            <a:off x="13385356" y="793018"/>
            <a:ext cx="1769579" cy="1869744"/>
          </a:xfrm>
          <a:custGeom>
            <a:avLst/>
            <a:gdLst/>
            <a:ahLst/>
            <a:cxnLst/>
            <a:rect r="r" b="b" t="t" l="l"/>
            <a:pathLst>
              <a:path h="1869744" w="1769579">
                <a:moveTo>
                  <a:pt x="0" y="0"/>
                </a:moveTo>
                <a:lnTo>
                  <a:pt x="1769580" y="0"/>
                </a:lnTo>
                <a:lnTo>
                  <a:pt x="1769580" y="1869744"/>
                </a:lnTo>
                <a:lnTo>
                  <a:pt x="0" y="1869744"/>
                </a:lnTo>
                <a:lnTo>
                  <a:pt x="0" y="0"/>
                </a:lnTo>
                <a:close/>
              </a:path>
            </a:pathLst>
          </a:custGeom>
          <a:blipFill>
            <a:blip r:embed="rId2"/>
            <a:stretch>
              <a:fillRect l="0" t="0" r="0" b="0"/>
            </a:stretch>
          </a:blipFill>
        </p:spPr>
      </p:sp>
      <p:pic>
        <p:nvPicPr>
          <p:cNvPr name="Picture 7" id="7"/>
          <p:cNvPicPr>
            <a:picLocks noChangeAspect="true"/>
          </p:cNvPicPr>
          <p:nvPr/>
        </p:nvPicPr>
        <p:blipFill>
          <a:blip r:embed="rId3"/>
          <a:stretch>
            <a:fillRect/>
          </a:stretch>
        </p:blipFill>
        <p:spPr>
          <a:xfrm rot="0">
            <a:off x="-687321" y="-795036"/>
            <a:ext cx="11544183" cy="12014059"/>
          </a:xfrm>
          <a:prstGeom prst="rect">
            <a:avLst/>
          </a:prstGeom>
        </p:spPr>
      </p:pic>
      <p:sp>
        <p:nvSpPr>
          <p:cNvPr name="Freeform 8" id="8"/>
          <p:cNvSpPr/>
          <p:nvPr/>
        </p:nvSpPr>
        <p:spPr>
          <a:xfrm flipH="false" flipV="false" rot="0">
            <a:off x="9280366" y="126298"/>
            <a:ext cx="508583" cy="666720"/>
          </a:xfrm>
          <a:custGeom>
            <a:avLst/>
            <a:gdLst/>
            <a:ahLst/>
            <a:cxnLst/>
            <a:rect r="r" b="b" t="t" l="l"/>
            <a:pathLst>
              <a:path h="666720" w="508583">
                <a:moveTo>
                  <a:pt x="0" y="0"/>
                </a:moveTo>
                <a:lnTo>
                  <a:pt x="508582" y="0"/>
                </a:lnTo>
                <a:lnTo>
                  <a:pt x="508582" y="666720"/>
                </a:lnTo>
                <a:lnTo>
                  <a:pt x="0" y="666720"/>
                </a:lnTo>
                <a:lnTo>
                  <a:pt x="0" y="0"/>
                </a:lnTo>
                <a:close/>
              </a:path>
            </a:pathLst>
          </a:custGeom>
          <a:blipFill>
            <a:blip r:embed="rId4"/>
            <a:stretch>
              <a:fillRect l="0" t="0" r="0" b="0"/>
            </a:stretch>
          </a:blipFill>
        </p:spPr>
      </p:sp>
      <p:sp>
        <p:nvSpPr>
          <p:cNvPr name="Freeform 9" id="9"/>
          <p:cNvSpPr/>
          <p:nvPr/>
        </p:nvSpPr>
        <p:spPr>
          <a:xfrm flipH="false" flipV="false" rot="0">
            <a:off x="1702744" y="6590487"/>
            <a:ext cx="606454" cy="606454"/>
          </a:xfrm>
          <a:custGeom>
            <a:avLst/>
            <a:gdLst/>
            <a:ahLst/>
            <a:cxnLst/>
            <a:rect r="r" b="b" t="t" l="l"/>
            <a:pathLst>
              <a:path h="606454" w="606454">
                <a:moveTo>
                  <a:pt x="0" y="0"/>
                </a:moveTo>
                <a:lnTo>
                  <a:pt x="606454" y="0"/>
                </a:lnTo>
                <a:lnTo>
                  <a:pt x="606454" y="606454"/>
                </a:lnTo>
                <a:lnTo>
                  <a:pt x="0" y="606454"/>
                </a:lnTo>
                <a:lnTo>
                  <a:pt x="0" y="0"/>
                </a:lnTo>
                <a:close/>
              </a:path>
            </a:pathLst>
          </a:custGeom>
          <a:blipFill>
            <a:blip r:embed="rId5"/>
            <a:stretch>
              <a:fillRect l="0" t="0" r="0" b="0"/>
            </a:stretch>
          </a:blipFill>
        </p:spPr>
      </p:sp>
      <p:sp>
        <p:nvSpPr>
          <p:cNvPr name="Freeform 10" id="10"/>
          <p:cNvSpPr/>
          <p:nvPr/>
        </p:nvSpPr>
        <p:spPr>
          <a:xfrm flipH="false" flipV="false" rot="0">
            <a:off x="2385792" y="6513057"/>
            <a:ext cx="506581" cy="683884"/>
          </a:xfrm>
          <a:custGeom>
            <a:avLst/>
            <a:gdLst/>
            <a:ahLst/>
            <a:cxnLst/>
            <a:rect r="r" b="b" t="t" l="l"/>
            <a:pathLst>
              <a:path h="683884" w="506581">
                <a:moveTo>
                  <a:pt x="0" y="0"/>
                </a:moveTo>
                <a:lnTo>
                  <a:pt x="506581" y="0"/>
                </a:lnTo>
                <a:lnTo>
                  <a:pt x="506581" y="683884"/>
                </a:lnTo>
                <a:lnTo>
                  <a:pt x="0" y="683884"/>
                </a:lnTo>
                <a:lnTo>
                  <a:pt x="0" y="0"/>
                </a:lnTo>
                <a:close/>
              </a:path>
            </a:pathLst>
          </a:custGeom>
          <a:blipFill>
            <a:blip r:embed="rId6"/>
            <a:stretch>
              <a:fillRect l="0" t="0" r="0" b="0"/>
            </a:stretch>
          </a:blipFill>
        </p:spPr>
      </p:sp>
      <p:sp>
        <p:nvSpPr>
          <p:cNvPr name="Freeform 11" id="11"/>
          <p:cNvSpPr/>
          <p:nvPr/>
        </p:nvSpPr>
        <p:spPr>
          <a:xfrm flipH="false" flipV="false" rot="0">
            <a:off x="5780737" y="6083126"/>
            <a:ext cx="621661" cy="621661"/>
          </a:xfrm>
          <a:custGeom>
            <a:avLst/>
            <a:gdLst/>
            <a:ahLst/>
            <a:cxnLst/>
            <a:rect r="r" b="b" t="t" l="l"/>
            <a:pathLst>
              <a:path h="621661" w="621661">
                <a:moveTo>
                  <a:pt x="0" y="0"/>
                </a:moveTo>
                <a:lnTo>
                  <a:pt x="621661" y="0"/>
                </a:lnTo>
                <a:lnTo>
                  <a:pt x="621661" y="621661"/>
                </a:lnTo>
                <a:lnTo>
                  <a:pt x="0" y="621661"/>
                </a:lnTo>
                <a:lnTo>
                  <a:pt x="0" y="0"/>
                </a:lnTo>
                <a:close/>
              </a:path>
            </a:pathLst>
          </a:custGeom>
          <a:blipFill>
            <a:blip r:embed="rId7"/>
            <a:stretch>
              <a:fillRect l="0" t="0" r="0" b="0"/>
            </a:stretch>
          </a:blipFill>
        </p:spPr>
      </p:sp>
      <p:sp>
        <p:nvSpPr>
          <p:cNvPr name="Freeform 12" id="12"/>
          <p:cNvSpPr/>
          <p:nvPr/>
        </p:nvSpPr>
        <p:spPr>
          <a:xfrm flipH="false" flipV="false" rot="0">
            <a:off x="7931135" y="4528110"/>
            <a:ext cx="477573" cy="683884"/>
          </a:xfrm>
          <a:custGeom>
            <a:avLst/>
            <a:gdLst/>
            <a:ahLst/>
            <a:cxnLst/>
            <a:rect r="r" b="b" t="t" l="l"/>
            <a:pathLst>
              <a:path h="683884" w="477573">
                <a:moveTo>
                  <a:pt x="0" y="0"/>
                </a:moveTo>
                <a:lnTo>
                  <a:pt x="477572" y="0"/>
                </a:lnTo>
                <a:lnTo>
                  <a:pt x="477572" y="683884"/>
                </a:lnTo>
                <a:lnTo>
                  <a:pt x="0" y="683884"/>
                </a:lnTo>
                <a:lnTo>
                  <a:pt x="0" y="0"/>
                </a:lnTo>
                <a:close/>
              </a:path>
            </a:pathLst>
          </a:custGeom>
          <a:blipFill>
            <a:blip r:embed="rId8"/>
            <a:stretch>
              <a:fillRect l="0" t="0" r="0" b="0"/>
            </a:stretch>
          </a:blipFill>
        </p:spPr>
      </p:sp>
      <p:sp>
        <p:nvSpPr>
          <p:cNvPr name="Freeform 13" id="13"/>
          <p:cNvSpPr/>
          <p:nvPr/>
        </p:nvSpPr>
        <p:spPr>
          <a:xfrm flipH="false" flipV="false" rot="0">
            <a:off x="8541382" y="2367900"/>
            <a:ext cx="632008" cy="632008"/>
          </a:xfrm>
          <a:custGeom>
            <a:avLst/>
            <a:gdLst/>
            <a:ahLst/>
            <a:cxnLst/>
            <a:rect r="r" b="b" t="t" l="l"/>
            <a:pathLst>
              <a:path h="632008" w="632008">
                <a:moveTo>
                  <a:pt x="0" y="0"/>
                </a:moveTo>
                <a:lnTo>
                  <a:pt x="632007" y="0"/>
                </a:lnTo>
                <a:lnTo>
                  <a:pt x="632007" y="632008"/>
                </a:lnTo>
                <a:lnTo>
                  <a:pt x="0" y="632008"/>
                </a:lnTo>
                <a:lnTo>
                  <a:pt x="0" y="0"/>
                </a:lnTo>
                <a:close/>
              </a:path>
            </a:pathLst>
          </a:custGeom>
          <a:blipFill>
            <a:blip r:embed="rId9"/>
            <a:stretch>
              <a:fillRect l="0" t="0" r="0" b="0"/>
            </a:stretch>
          </a:blipFill>
        </p:spPr>
      </p:sp>
      <p:sp>
        <p:nvSpPr>
          <p:cNvPr name="Freeform 14" id="14"/>
          <p:cNvSpPr/>
          <p:nvPr/>
        </p:nvSpPr>
        <p:spPr>
          <a:xfrm flipH="false" flipV="false" rot="0">
            <a:off x="2969253" y="6439697"/>
            <a:ext cx="739375" cy="690084"/>
          </a:xfrm>
          <a:custGeom>
            <a:avLst/>
            <a:gdLst/>
            <a:ahLst/>
            <a:cxnLst/>
            <a:rect r="r" b="b" t="t" l="l"/>
            <a:pathLst>
              <a:path h="690084" w="739375">
                <a:moveTo>
                  <a:pt x="0" y="0"/>
                </a:moveTo>
                <a:lnTo>
                  <a:pt x="739375" y="0"/>
                </a:lnTo>
                <a:lnTo>
                  <a:pt x="739375" y="690084"/>
                </a:lnTo>
                <a:lnTo>
                  <a:pt x="0" y="690084"/>
                </a:lnTo>
                <a:lnTo>
                  <a:pt x="0" y="0"/>
                </a:lnTo>
                <a:close/>
              </a:path>
            </a:pathLst>
          </a:custGeom>
          <a:blipFill>
            <a:blip r:embed="rId10"/>
            <a:stretch>
              <a:fillRect l="0" t="0" r="0" b="0"/>
            </a:stretch>
          </a:blipFill>
        </p:spPr>
      </p:sp>
      <p:sp>
        <p:nvSpPr>
          <p:cNvPr name="Freeform 15" id="15"/>
          <p:cNvSpPr/>
          <p:nvPr/>
        </p:nvSpPr>
        <p:spPr>
          <a:xfrm flipH="false" flipV="false" rot="0">
            <a:off x="3784828" y="6389961"/>
            <a:ext cx="537999" cy="667752"/>
          </a:xfrm>
          <a:custGeom>
            <a:avLst/>
            <a:gdLst/>
            <a:ahLst/>
            <a:cxnLst/>
            <a:rect r="r" b="b" t="t" l="l"/>
            <a:pathLst>
              <a:path h="667752" w="537999">
                <a:moveTo>
                  <a:pt x="0" y="0"/>
                </a:moveTo>
                <a:lnTo>
                  <a:pt x="537999" y="0"/>
                </a:lnTo>
                <a:lnTo>
                  <a:pt x="537999" y="667752"/>
                </a:lnTo>
                <a:lnTo>
                  <a:pt x="0" y="667752"/>
                </a:lnTo>
                <a:lnTo>
                  <a:pt x="0" y="0"/>
                </a:lnTo>
                <a:close/>
              </a:path>
            </a:pathLst>
          </a:custGeom>
          <a:blipFill>
            <a:blip r:embed="rId11"/>
            <a:stretch>
              <a:fillRect l="0" t="0" r="0" b="0"/>
            </a:stretch>
          </a:blipFill>
        </p:spPr>
      </p:sp>
      <p:sp>
        <p:nvSpPr>
          <p:cNvPr name="Freeform 16" id="16"/>
          <p:cNvSpPr/>
          <p:nvPr/>
        </p:nvSpPr>
        <p:spPr>
          <a:xfrm flipH="false" flipV="false" rot="0">
            <a:off x="4399027" y="6240391"/>
            <a:ext cx="645672" cy="645672"/>
          </a:xfrm>
          <a:custGeom>
            <a:avLst/>
            <a:gdLst/>
            <a:ahLst/>
            <a:cxnLst/>
            <a:rect r="r" b="b" t="t" l="l"/>
            <a:pathLst>
              <a:path h="645672" w="645672">
                <a:moveTo>
                  <a:pt x="0" y="0"/>
                </a:moveTo>
                <a:lnTo>
                  <a:pt x="645672" y="0"/>
                </a:lnTo>
                <a:lnTo>
                  <a:pt x="645672" y="645673"/>
                </a:lnTo>
                <a:lnTo>
                  <a:pt x="0" y="645673"/>
                </a:lnTo>
                <a:lnTo>
                  <a:pt x="0" y="0"/>
                </a:lnTo>
                <a:close/>
              </a:path>
            </a:pathLst>
          </a:custGeom>
          <a:blipFill>
            <a:blip r:embed="rId12"/>
            <a:stretch>
              <a:fillRect l="0" t="0" r="0" b="0"/>
            </a:stretch>
          </a:blipFill>
        </p:spPr>
      </p:sp>
      <p:sp>
        <p:nvSpPr>
          <p:cNvPr name="Freeform 17" id="17"/>
          <p:cNvSpPr/>
          <p:nvPr/>
        </p:nvSpPr>
        <p:spPr>
          <a:xfrm flipH="false" flipV="false" rot="0">
            <a:off x="5120899" y="6186453"/>
            <a:ext cx="574113" cy="598286"/>
          </a:xfrm>
          <a:custGeom>
            <a:avLst/>
            <a:gdLst/>
            <a:ahLst/>
            <a:cxnLst/>
            <a:rect r="r" b="b" t="t" l="l"/>
            <a:pathLst>
              <a:path h="598286" w="574113">
                <a:moveTo>
                  <a:pt x="0" y="0"/>
                </a:moveTo>
                <a:lnTo>
                  <a:pt x="574113" y="0"/>
                </a:lnTo>
                <a:lnTo>
                  <a:pt x="574113" y="598286"/>
                </a:lnTo>
                <a:lnTo>
                  <a:pt x="0" y="598286"/>
                </a:lnTo>
                <a:lnTo>
                  <a:pt x="0" y="0"/>
                </a:lnTo>
                <a:close/>
              </a:path>
            </a:pathLst>
          </a:custGeom>
          <a:blipFill>
            <a:blip r:embed="rId13"/>
            <a:stretch>
              <a:fillRect l="0" t="0" r="0" b="0"/>
            </a:stretch>
          </a:blipFill>
        </p:spPr>
      </p:sp>
      <p:sp>
        <p:nvSpPr>
          <p:cNvPr name="Freeform 18" id="18"/>
          <p:cNvSpPr/>
          <p:nvPr/>
        </p:nvSpPr>
        <p:spPr>
          <a:xfrm flipH="false" flipV="false" rot="0">
            <a:off x="6497648" y="5711453"/>
            <a:ext cx="555077" cy="633713"/>
          </a:xfrm>
          <a:custGeom>
            <a:avLst/>
            <a:gdLst/>
            <a:ahLst/>
            <a:cxnLst/>
            <a:rect r="r" b="b" t="t" l="l"/>
            <a:pathLst>
              <a:path h="633713" w="555077">
                <a:moveTo>
                  <a:pt x="0" y="0"/>
                </a:moveTo>
                <a:lnTo>
                  <a:pt x="555077" y="0"/>
                </a:lnTo>
                <a:lnTo>
                  <a:pt x="555077" y="633713"/>
                </a:lnTo>
                <a:lnTo>
                  <a:pt x="0" y="633713"/>
                </a:lnTo>
                <a:lnTo>
                  <a:pt x="0" y="0"/>
                </a:lnTo>
                <a:close/>
              </a:path>
            </a:pathLst>
          </a:custGeom>
          <a:blipFill>
            <a:blip r:embed="rId14"/>
            <a:stretch>
              <a:fillRect l="0" t="0" r="0" b="0"/>
            </a:stretch>
          </a:blipFill>
        </p:spPr>
      </p:sp>
      <p:sp>
        <p:nvSpPr>
          <p:cNvPr name="Freeform 19" id="19"/>
          <p:cNvSpPr/>
          <p:nvPr/>
        </p:nvSpPr>
        <p:spPr>
          <a:xfrm flipH="false" flipV="false" rot="0">
            <a:off x="7098766" y="5033001"/>
            <a:ext cx="774941" cy="774941"/>
          </a:xfrm>
          <a:custGeom>
            <a:avLst/>
            <a:gdLst/>
            <a:ahLst/>
            <a:cxnLst/>
            <a:rect r="r" b="b" t="t" l="l"/>
            <a:pathLst>
              <a:path h="774941" w="774941">
                <a:moveTo>
                  <a:pt x="0" y="0"/>
                </a:moveTo>
                <a:lnTo>
                  <a:pt x="774940" y="0"/>
                </a:lnTo>
                <a:lnTo>
                  <a:pt x="774940" y="774941"/>
                </a:lnTo>
                <a:lnTo>
                  <a:pt x="0" y="774941"/>
                </a:lnTo>
                <a:lnTo>
                  <a:pt x="0" y="0"/>
                </a:lnTo>
                <a:close/>
              </a:path>
            </a:pathLst>
          </a:custGeom>
          <a:blipFill>
            <a:blip r:embed="rId15"/>
            <a:stretch>
              <a:fillRect l="0" t="0" r="0" b="0"/>
            </a:stretch>
          </a:blipFill>
        </p:spPr>
      </p:sp>
      <p:sp>
        <p:nvSpPr>
          <p:cNvPr name="TextBox 20" id="20"/>
          <p:cNvSpPr txBox="true"/>
          <p:nvPr/>
        </p:nvSpPr>
        <p:spPr>
          <a:xfrm rot="0">
            <a:off x="10631410" y="9745414"/>
            <a:ext cx="7277472" cy="273684"/>
          </a:xfrm>
          <a:prstGeom prst="rect">
            <a:avLst/>
          </a:prstGeom>
        </p:spPr>
        <p:txBody>
          <a:bodyPr anchor="t" rtlCol="false" tIns="0" lIns="0" bIns="0" rIns="0">
            <a:spAutoFit/>
          </a:bodyPr>
          <a:lstStyle/>
          <a:p>
            <a:pPr>
              <a:lnSpc>
                <a:spcPts val="2240"/>
              </a:lnSpc>
              <a:spcBef>
                <a:spcPct val="0"/>
              </a:spcBef>
            </a:pPr>
            <a:r>
              <a:rPr lang="en-US" sz="1600">
                <a:solidFill>
                  <a:srgbClr val="000000"/>
                </a:solidFill>
                <a:latin typeface="Londrina Solid"/>
              </a:rPr>
              <a:t>Copyright 2024 Sports Career Consulting</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8575982" cy="10287000"/>
            <a:chOff x="0" y="0"/>
            <a:chExt cx="2258695" cy="2709333"/>
          </a:xfrm>
        </p:grpSpPr>
        <p:sp>
          <p:nvSpPr>
            <p:cNvPr name="Freeform 3" id="3"/>
            <p:cNvSpPr/>
            <p:nvPr/>
          </p:nvSpPr>
          <p:spPr>
            <a:xfrm flipH="false" flipV="false" rot="0">
              <a:off x="0" y="0"/>
              <a:ext cx="2258695" cy="2709333"/>
            </a:xfrm>
            <a:custGeom>
              <a:avLst/>
              <a:gdLst/>
              <a:ahLst/>
              <a:cxnLst/>
              <a:rect r="r" b="b" t="t" l="l"/>
              <a:pathLst>
                <a:path h="2709333" w="2258695">
                  <a:moveTo>
                    <a:pt x="0" y="0"/>
                  </a:moveTo>
                  <a:lnTo>
                    <a:pt x="2258695" y="0"/>
                  </a:lnTo>
                  <a:lnTo>
                    <a:pt x="2258695"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258695"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12900851" y="596404"/>
            <a:ext cx="1381276" cy="1459461"/>
          </a:xfrm>
          <a:custGeom>
            <a:avLst/>
            <a:gdLst/>
            <a:ahLst/>
            <a:cxnLst/>
            <a:rect r="r" b="b" t="t" l="l"/>
            <a:pathLst>
              <a:path h="1459461" w="1381276">
                <a:moveTo>
                  <a:pt x="0" y="0"/>
                </a:moveTo>
                <a:lnTo>
                  <a:pt x="1381276" y="0"/>
                </a:lnTo>
                <a:lnTo>
                  <a:pt x="1381276" y="1459461"/>
                </a:lnTo>
                <a:lnTo>
                  <a:pt x="0" y="1459461"/>
                </a:lnTo>
                <a:lnTo>
                  <a:pt x="0" y="0"/>
                </a:lnTo>
                <a:close/>
              </a:path>
            </a:pathLst>
          </a:custGeom>
          <a:blipFill>
            <a:blip r:embed="rId2"/>
            <a:stretch>
              <a:fillRect l="0" t="0" r="0" b="0"/>
            </a:stretch>
          </a:blipFill>
        </p:spPr>
      </p:sp>
      <p:sp>
        <p:nvSpPr>
          <p:cNvPr name="Freeform 6" id="6"/>
          <p:cNvSpPr/>
          <p:nvPr/>
        </p:nvSpPr>
        <p:spPr>
          <a:xfrm flipH="false" flipV="false" rot="0">
            <a:off x="752169" y="596404"/>
            <a:ext cx="7071644" cy="9094192"/>
          </a:xfrm>
          <a:custGeom>
            <a:avLst/>
            <a:gdLst/>
            <a:ahLst/>
            <a:cxnLst/>
            <a:rect r="r" b="b" t="t" l="l"/>
            <a:pathLst>
              <a:path h="9094192" w="7071644">
                <a:moveTo>
                  <a:pt x="0" y="0"/>
                </a:moveTo>
                <a:lnTo>
                  <a:pt x="7071644" y="0"/>
                </a:lnTo>
                <a:lnTo>
                  <a:pt x="7071644" y="9094192"/>
                </a:lnTo>
                <a:lnTo>
                  <a:pt x="0" y="9094192"/>
                </a:lnTo>
                <a:lnTo>
                  <a:pt x="0" y="0"/>
                </a:lnTo>
                <a:close/>
              </a:path>
            </a:pathLst>
          </a:custGeom>
          <a:blipFill>
            <a:blip r:embed="rId3"/>
            <a:stretch>
              <a:fillRect l="0" t="0" r="0" b="0"/>
            </a:stretch>
          </a:blipFill>
        </p:spPr>
      </p:sp>
      <p:sp>
        <p:nvSpPr>
          <p:cNvPr name="TextBox 7" id="7"/>
          <p:cNvSpPr txBox="true"/>
          <p:nvPr/>
        </p:nvSpPr>
        <p:spPr>
          <a:xfrm rot="0">
            <a:off x="10104265" y="2341751"/>
            <a:ext cx="6974447" cy="7068820"/>
          </a:xfrm>
          <a:prstGeom prst="rect">
            <a:avLst/>
          </a:prstGeom>
        </p:spPr>
        <p:txBody>
          <a:bodyPr anchor="t" rtlCol="false" tIns="0" lIns="0" bIns="0" rIns="0">
            <a:spAutoFit/>
          </a:bodyPr>
          <a:lstStyle/>
          <a:p>
            <a:pPr algn="ctr">
              <a:lnSpc>
                <a:spcPts val="5319"/>
              </a:lnSpc>
            </a:pPr>
            <a:r>
              <a:rPr lang="en-US" sz="3799">
                <a:solidFill>
                  <a:srgbClr val="000000"/>
                </a:solidFill>
                <a:latin typeface="Londrina Solid"/>
              </a:rPr>
              <a:t>The “Superstar Effect” in the U.S.</a:t>
            </a:r>
          </a:p>
          <a:p>
            <a:pPr algn="ctr">
              <a:lnSpc>
                <a:spcPts val="5319"/>
              </a:lnSpc>
            </a:pPr>
          </a:p>
          <a:p>
            <a:pPr algn="ctr">
              <a:lnSpc>
                <a:spcPts val="5040"/>
              </a:lnSpc>
              <a:spcBef>
                <a:spcPct val="0"/>
              </a:spcBef>
            </a:pPr>
            <a:r>
              <a:rPr lang="en-US" sz="3600">
                <a:solidFill>
                  <a:srgbClr val="000000"/>
                </a:solidFill>
                <a:latin typeface="Londrina Solid"/>
              </a:rPr>
              <a:t>Much like the influence of superstars in other sports, signing Messi (one of the greatest players of all time) had a massive impact on Major League Soccer.  From viewership, ticket sales, social media following, and local economies, Lionel Messi’s arrival has launched Major League Soccer’s popularity into the stratosphere.  </a:t>
            </a:r>
          </a:p>
        </p:txBody>
      </p:sp>
      <p:sp>
        <p:nvSpPr>
          <p:cNvPr name="TextBox 8" id="8"/>
          <p:cNvSpPr txBox="true"/>
          <p:nvPr/>
        </p:nvSpPr>
        <p:spPr>
          <a:xfrm rot="0">
            <a:off x="752169" y="9812128"/>
            <a:ext cx="7277472" cy="280670"/>
          </a:xfrm>
          <a:prstGeom prst="rect">
            <a:avLst/>
          </a:prstGeom>
        </p:spPr>
        <p:txBody>
          <a:bodyPr anchor="t" rtlCol="false" tIns="0" lIns="0" bIns="0" rIns="0">
            <a:spAutoFit/>
          </a:bodyPr>
          <a:lstStyle/>
          <a:p>
            <a:pPr>
              <a:lnSpc>
                <a:spcPts val="2380"/>
              </a:lnSpc>
              <a:spcBef>
                <a:spcPct val="0"/>
              </a:spcBef>
            </a:pPr>
            <a:r>
              <a:rPr lang="en-US" sz="1700">
                <a:solidFill>
                  <a:srgbClr val="FFFFFF"/>
                </a:solidFill>
                <a:latin typeface="Londrina Solid"/>
              </a:rPr>
              <a:t>Copyright 2024 Sports Career Consulting</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1611950" y="649741"/>
            <a:ext cx="14862768" cy="8360306"/>
          </a:xfrm>
          <a:prstGeom prst="rect">
            <a:avLst/>
          </a:prstGeom>
        </p:spPr>
      </p:pic>
      <p:sp>
        <p:nvSpPr>
          <p:cNvPr name="Freeform 3" id="3"/>
          <p:cNvSpPr/>
          <p:nvPr/>
        </p:nvSpPr>
        <p:spPr>
          <a:xfrm flipH="false" flipV="false" rot="0">
            <a:off x="16686847" y="8653444"/>
            <a:ext cx="1144906" cy="1209712"/>
          </a:xfrm>
          <a:custGeom>
            <a:avLst/>
            <a:gdLst/>
            <a:ahLst/>
            <a:cxnLst/>
            <a:rect r="r" b="b" t="t" l="l"/>
            <a:pathLst>
              <a:path h="1209712" w="1144906">
                <a:moveTo>
                  <a:pt x="0" y="0"/>
                </a:moveTo>
                <a:lnTo>
                  <a:pt x="1144906" y="0"/>
                </a:lnTo>
                <a:lnTo>
                  <a:pt x="1144906" y="1209712"/>
                </a:lnTo>
                <a:lnTo>
                  <a:pt x="0" y="1209712"/>
                </a:lnTo>
                <a:lnTo>
                  <a:pt x="0" y="0"/>
                </a:lnTo>
                <a:close/>
              </a:path>
            </a:pathLst>
          </a:custGeom>
          <a:blipFill>
            <a:blip r:embed="rId4"/>
            <a:stretch>
              <a:fillRect l="0" t="0" r="0" b="0"/>
            </a:stretch>
          </a:blipFill>
        </p:spPr>
      </p:sp>
      <p:sp>
        <p:nvSpPr>
          <p:cNvPr name="TextBox 4" id="4"/>
          <p:cNvSpPr txBox="true"/>
          <p:nvPr/>
        </p:nvSpPr>
        <p:spPr>
          <a:xfrm rot="0">
            <a:off x="1611950" y="9229725"/>
            <a:ext cx="5390466" cy="296425"/>
          </a:xfrm>
          <a:prstGeom prst="rect">
            <a:avLst/>
          </a:prstGeom>
        </p:spPr>
        <p:txBody>
          <a:bodyPr anchor="t" rtlCol="false" tIns="0" lIns="0" bIns="0" rIns="0">
            <a:spAutoFit/>
          </a:bodyPr>
          <a:lstStyle/>
          <a:p>
            <a:pPr algn="ctr">
              <a:lnSpc>
                <a:spcPts val="2462"/>
              </a:lnSpc>
            </a:pPr>
            <a:r>
              <a:rPr lang="en-US" sz="1758">
                <a:solidFill>
                  <a:srgbClr val="FFFFFF"/>
                </a:solidFill>
                <a:latin typeface="Canva Sans"/>
              </a:rPr>
              <a:t>https://www.youtube.com/watch?v=T5Vs5vRymtk</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grpSp>
        <p:nvGrpSpPr>
          <p:cNvPr name="Group 2" id="2"/>
          <p:cNvGrpSpPr/>
          <p:nvPr/>
        </p:nvGrpSpPr>
        <p:grpSpPr>
          <a:xfrm rot="0">
            <a:off x="8316046" y="0"/>
            <a:ext cx="10169542" cy="10287000"/>
            <a:chOff x="0" y="0"/>
            <a:chExt cx="2678398" cy="2709333"/>
          </a:xfrm>
        </p:grpSpPr>
        <p:sp>
          <p:nvSpPr>
            <p:cNvPr name="Freeform 3" id="3"/>
            <p:cNvSpPr/>
            <p:nvPr/>
          </p:nvSpPr>
          <p:spPr>
            <a:xfrm flipH="false" flipV="false" rot="0">
              <a:off x="0" y="0"/>
              <a:ext cx="2678398" cy="2709333"/>
            </a:xfrm>
            <a:custGeom>
              <a:avLst/>
              <a:gdLst/>
              <a:ahLst/>
              <a:cxnLst/>
              <a:rect r="r" b="b" t="t" l="l"/>
              <a:pathLst>
                <a:path h="2709333" w="2678398">
                  <a:moveTo>
                    <a:pt x="0" y="0"/>
                  </a:moveTo>
                  <a:lnTo>
                    <a:pt x="2678398" y="0"/>
                  </a:lnTo>
                  <a:lnTo>
                    <a:pt x="2678398" y="2709333"/>
                  </a:lnTo>
                  <a:lnTo>
                    <a:pt x="0" y="2709333"/>
                  </a:lnTo>
                  <a:close/>
                </a:path>
              </a:pathLst>
            </a:custGeom>
            <a:solidFill>
              <a:srgbClr val="000000"/>
            </a:solidFill>
            <a:ln w="19050" cap="sq">
              <a:solidFill>
                <a:srgbClr val="231F20"/>
              </a:solidFill>
              <a:prstDash val="solid"/>
              <a:miter/>
            </a:ln>
          </p:spPr>
        </p:sp>
        <p:sp>
          <p:nvSpPr>
            <p:cNvPr name="TextBox 4" id="4"/>
            <p:cNvSpPr txBox="true"/>
            <p:nvPr/>
          </p:nvSpPr>
          <p:spPr>
            <a:xfrm>
              <a:off x="0" y="-38100"/>
              <a:ext cx="2678398"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0" y="1028700"/>
            <a:ext cx="8316046" cy="8229600"/>
          </a:xfrm>
          <a:custGeom>
            <a:avLst/>
            <a:gdLst/>
            <a:ahLst/>
            <a:cxnLst/>
            <a:rect r="r" b="b" t="t" l="l"/>
            <a:pathLst>
              <a:path h="8229600" w="8316046">
                <a:moveTo>
                  <a:pt x="0" y="0"/>
                </a:moveTo>
                <a:lnTo>
                  <a:pt x="8316046" y="0"/>
                </a:lnTo>
                <a:lnTo>
                  <a:pt x="8316046" y="8229600"/>
                </a:lnTo>
                <a:lnTo>
                  <a:pt x="0" y="8229600"/>
                </a:lnTo>
                <a:lnTo>
                  <a:pt x="0" y="0"/>
                </a:lnTo>
                <a:close/>
              </a:path>
            </a:pathLst>
          </a:custGeom>
          <a:blipFill>
            <a:blip r:embed="rId2"/>
            <a:stretch>
              <a:fillRect l="0" t="0" r="-48533" b="0"/>
            </a:stretch>
          </a:blipFill>
        </p:spPr>
      </p:sp>
      <p:sp>
        <p:nvSpPr>
          <p:cNvPr name="TextBox 6" id="6"/>
          <p:cNvSpPr txBox="true"/>
          <p:nvPr/>
        </p:nvSpPr>
        <p:spPr>
          <a:xfrm rot="0">
            <a:off x="9519015" y="236751"/>
            <a:ext cx="7763602" cy="1701335"/>
          </a:xfrm>
          <a:prstGeom prst="rect">
            <a:avLst/>
          </a:prstGeom>
        </p:spPr>
        <p:txBody>
          <a:bodyPr anchor="t" rtlCol="false" tIns="0" lIns="0" bIns="0" rIns="0">
            <a:spAutoFit/>
          </a:bodyPr>
          <a:lstStyle/>
          <a:p>
            <a:pPr algn="ctr">
              <a:lnSpc>
                <a:spcPts val="13850"/>
              </a:lnSpc>
              <a:spcBef>
                <a:spcPct val="0"/>
              </a:spcBef>
            </a:pPr>
            <a:r>
              <a:rPr lang="en-US" sz="9893">
                <a:solidFill>
                  <a:srgbClr val="FFFFFF"/>
                </a:solidFill>
                <a:latin typeface="Londrina Solid"/>
              </a:rPr>
              <a:t>Game Rules</a:t>
            </a:r>
          </a:p>
        </p:txBody>
      </p:sp>
      <p:sp>
        <p:nvSpPr>
          <p:cNvPr name="TextBox 7" id="7"/>
          <p:cNvSpPr txBox="true"/>
          <p:nvPr/>
        </p:nvSpPr>
        <p:spPr>
          <a:xfrm rot="0">
            <a:off x="11237572" y="2724653"/>
            <a:ext cx="6126653" cy="1073648"/>
          </a:xfrm>
          <a:prstGeom prst="rect">
            <a:avLst/>
          </a:prstGeom>
        </p:spPr>
        <p:txBody>
          <a:bodyPr anchor="t" rtlCol="false" tIns="0" lIns="0" bIns="0" rIns="0">
            <a:spAutoFit/>
          </a:bodyPr>
          <a:lstStyle/>
          <a:p>
            <a:pPr>
              <a:lnSpc>
                <a:spcPts val="4347"/>
              </a:lnSpc>
              <a:spcBef>
                <a:spcPct val="0"/>
              </a:spcBef>
            </a:pPr>
            <a:r>
              <a:rPr lang="en-US" sz="3105">
                <a:solidFill>
                  <a:srgbClr val="FEFEFE"/>
                </a:solidFill>
                <a:latin typeface="Londrina Solid"/>
              </a:rPr>
              <a:t>This trivia game can be played in groups or individually.</a:t>
            </a:r>
          </a:p>
        </p:txBody>
      </p:sp>
      <p:sp>
        <p:nvSpPr>
          <p:cNvPr name="TextBox 8" id="8"/>
          <p:cNvSpPr txBox="true"/>
          <p:nvPr/>
        </p:nvSpPr>
        <p:spPr>
          <a:xfrm rot="0">
            <a:off x="9154227" y="2617796"/>
            <a:ext cx="1623362" cy="1211839"/>
          </a:xfrm>
          <a:prstGeom prst="rect">
            <a:avLst/>
          </a:prstGeom>
        </p:spPr>
        <p:txBody>
          <a:bodyPr anchor="t" rtlCol="false" tIns="0" lIns="0" bIns="0" rIns="0">
            <a:spAutoFit/>
          </a:bodyPr>
          <a:lstStyle/>
          <a:p>
            <a:pPr algn="ctr">
              <a:lnSpc>
                <a:spcPts val="9855"/>
              </a:lnSpc>
              <a:spcBef>
                <a:spcPct val="0"/>
              </a:spcBef>
            </a:pPr>
            <a:r>
              <a:rPr lang="en-US" sz="7039">
                <a:solidFill>
                  <a:srgbClr val="FEFEFE"/>
                </a:solidFill>
                <a:latin typeface="Londrina Solid"/>
              </a:rPr>
              <a:t>01</a:t>
            </a:r>
          </a:p>
        </p:txBody>
      </p:sp>
      <p:sp>
        <p:nvSpPr>
          <p:cNvPr name="TextBox 9" id="9"/>
          <p:cNvSpPr txBox="true"/>
          <p:nvPr/>
        </p:nvSpPr>
        <p:spPr>
          <a:xfrm rot="0">
            <a:off x="11237572" y="4353084"/>
            <a:ext cx="6126653" cy="2702423"/>
          </a:xfrm>
          <a:prstGeom prst="rect">
            <a:avLst/>
          </a:prstGeom>
        </p:spPr>
        <p:txBody>
          <a:bodyPr anchor="t" rtlCol="false" tIns="0" lIns="0" bIns="0" rIns="0">
            <a:spAutoFit/>
          </a:bodyPr>
          <a:lstStyle/>
          <a:p>
            <a:pPr>
              <a:lnSpc>
                <a:spcPts val="4347"/>
              </a:lnSpc>
              <a:spcBef>
                <a:spcPct val="0"/>
              </a:spcBef>
            </a:pPr>
            <a:r>
              <a:rPr lang="en-US" sz="3105">
                <a:solidFill>
                  <a:srgbClr val="FEFEFE"/>
                </a:solidFill>
                <a:latin typeface="Londrina Solid"/>
              </a:rPr>
              <a:t>Your teacher will read a trivia question about a fundamental sports business concept.  The answer will be displayed after every student or group has submitted a response.</a:t>
            </a:r>
          </a:p>
        </p:txBody>
      </p:sp>
      <p:sp>
        <p:nvSpPr>
          <p:cNvPr name="TextBox 10" id="10"/>
          <p:cNvSpPr txBox="true"/>
          <p:nvPr/>
        </p:nvSpPr>
        <p:spPr>
          <a:xfrm rot="0">
            <a:off x="9122042" y="5060275"/>
            <a:ext cx="1623362" cy="1211839"/>
          </a:xfrm>
          <a:prstGeom prst="rect">
            <a:avLst/>
          </a:prstGeom>
        </p:spPr>
        <p:txBody>
          <a:bodyPr anchor="t" rtlCol="false" tIns="0" lIns="0" bIns="0" rIns="0">
            <a:spAutoFit/>
          </a:bodyPr>
          <a:lstStyle/>
          <a:p>
            <a:pPr algn="ctr">
              <a:lnSpc>
                <a:spcPts val="9855"/>
              </a:lnSpc>
              <a:spcBef>
                <a:spcPct val="0"/>
              </a:spcBef>
            </a:pPr>
            <a:r>
              <a:rPr lang="en-US" sz="7039">
                <a:solidFill>
                  <a:srgbClr val="FEFEFE"/>
                </a:solidFill>
                <a:latin typeface="Londrina Solid"/>
              </a:rPr>
              <a:t>02</a:t>
            </a:r>
          </a:p>
        </p:txBody>
      </p:sp>
      <p:sp>
        <p:nvSpPr>
          <p:cNvPr name="TextBox 11" id="11"/>
          <p:cNvSpPr txBox="true"/>
          <p:nvPr/>
        </p:nvSpPr>
        <p:spPr>
          <a:xfrm rot="0">
            <a:off x="11237572" y="7846082"/>
            <a:ext cx="6126653" cy="1616573"/>
          </a:xfrm>
          <a:prstGeom prst="rect">
            <a:avLst/>
          </a:prstGeom>
        </p:spPr>
        <p:txBody>
          <a:bodyPr anchor="t" rtlCol="false" tIns="0" lIns="0" bIns="0" rIns="0">
            <a:spAutoFit/>
          </a:bodyPr>
          <a:lstStyle/>
          <a:p>
            <a:pPr>
              <a:lnSpc>
                <a:spcPts val="4347"/>
              </a:lnSpc>
              <a:spcBef>
                <a:spcPct val="0"/>
              </a:spcBef>
            </a:pPr>
            <a:r>
              <a:rPr lang="en-US" sz="3105">
                <a:solidFill>
                  <a:srgbClr val="FFFFFF"/>
                </a:solidFill>
                <a:latin typeface="Londrina Solid"/>
              </a:rPr>
              <a:t>Each question is worth one point.  The student or group with the highest score at the end of the game wins.</a:t>
            </a:r>
          </a:p>
        </p:txBody>
      </p:sp>
      <p:sp>
        <p:nvSpPr>
          <p:cNvPr name="TextBox 12" id="12"/>
          <p:cNvSpPr txBox="true"/>
          <p:nvPr/>
        </p:nvSpPr>
        <p:spPr>
          <a:xfrm rot="0">
            <a:off x="9122042" y="8010348"/>
            <a:ext cx="1623362" cy="1211839"/>
          </a:xfrm>
          <a:prstGeom prst="rect">
            <a:avLst/>
          </a:prstGeom>
        </p:spPr>
        <p:txBody>
          <a:bodyPr anchor="t" rtlCol="false" tIns="0" lIns="0" bIns="0" rIns="0">
            <a:spAutoFit/>
          </a:bodyPr>
          <a:lstStyle/>
          <a:p>
            <a:pPr algn="ctr">
              <a:lnSpc>
                <a:spcPts val="9855"/>
              </a:lnSpc>
              <a:spcBef>
                <a:spcPct val="0"/>
              </a:spcBef>
            </a:pPr>
            <a:r>
              <a:rPr lang="en-US" sz="7039">
                <a:solidFill>
                  <a:srgbClr val="FEFEFE"/>
                </a:solidFill>
                <a:latin typeface="Londrina Solid"/>
              </a:rPr>
              <a:t>03</a:t>
            </a:r>
          </a:p>
        </p:txBody>
      </p:sp>
      <p:sp>
        <p:nvSpPr>
          <p:cNvPr name="TextBox 13" id="13"/>
          <p:cNvSpPr txBox="true"/>
          <p:nvPr/>
        </p:nvSpPr>
        <p:spPr>
          <a:xfrm rot="-2090623">
            <a:off x="2112092" y="5657610"/>
            <a:ext cx="5459707" cy="1048498"/>
          </a:xfrm>
          <a:prstGeom prst="rect">
            <a:avLst/>
          </a:prstGeom>
        </p:spPr>
        <p:txBody>
          <a:bodyPr anchor="t" rtlCol="false" tIns="0" lIns="0" bIns="0" rIns="0">
            <a:spAutoFit/>
          </a:bodyPr>
          <a:lstStyle/>
          <a:p>
            <a:pPr algn="ctr">
              <a:lnSpc>
                <a:spcPts val="8501"/>
              </a:lnSpc>
            </a:pPr>
            <a:r>
              <a:rPr lang="en-US" sz="6072">
                <a:solidFill>
                  <a:srgbClr val="000000"/>
                </a:solidFill>
                <a:latin typeface="Sensa Wild Fill"/>
              </a:rPr>
              <a:t>Sports Business</a:t>
            </a:r>
          </a:p>
        </p:txBody>
      </p:sp>
      <p:sp>
        <p:nvSpPr>
          <p:cNvPr name="TextBox 14" id="14"/>
          <p:cNvSpPr txBox="true"/>
          <p:nvPr/>
        </p:nvSpPr>
        <p:spPr>
          <a:xfrm rot="0">
            <a:off x="282076" y="9745414"/>
            <a:ext cx="7277472" cy="306705"/>
          </a:xfrm>
          <a:prstGeom prst="rect">
            <a:avLst/>
          </a:prstGeom>
        </p:spPr>
        <p:txBody>
          <a:bodyPr anchor="t" rtlCol="false" tIns="0" lIns="0" bIns="0" rIns="0">
            <a:spAutoFit/>
          </a:bodyPr>
          <a:lstStyle/>
          <a:p>
            <a:pPr>
              <a:lnSpc>
                <a:spcPts val="2520"/>
              </a:lnSpc>
              <a:spcBef>
                <a:spcPct val="0"/>
              </a:spcBef>
            </a:pPr>
            <a:r>
              <a:rPr lang="en-US" sz="1800">
                <a:solidFill>
                  <a:srgbClr val="000000"/>
                </a:solidFill>
                <a:latin typeface="Londrina Solid"/>
              </a:rPr>
              <a:t>Copyright 2024 Sports Career Consulting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DAF9lXSEKKY</dc:identifier>
  <dcterms:modified xsi:type="dcterms:W3CDTF">2011-08-01T06:04:30Z</dcterms:modified>
  <cp:revision>1</cp:revision>
  <dc:title>MLS Opening Day 2024 SportsBiz Trivia</dc:title>
</cp:coreProperties>
</file>