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7"/>
  </p:notesMasterIdLst>
  <p:sldIdLst>
    <p:sldId id="256" r:id="rId2"/>
    <p:sldId id="257" r:id="rId3"/>
    <p:sldId id="262" r:id="rId4"/>
    <p:sldId id="258" r:id="rId5"/>
    <p:sldId id="281" r:id="rId6"/>
    <p:sldId id="264" r:id="rId7"/>
    <p:sldId id="280" r:id="rId8"/>
    <p:sldId id="266" r:id="rId9"/>
    <p:sldId id="282" r:id="rId10"/>
    <p:sldId id="268" r:id="rId11"/>
    <p:sldId id="283" r:id="rId12"/>
    <p:sldId id="270" r:id="rId13"/>
    <p:sldId id="284" r:id="rId14"/>
    <p:sldId id="272" r:id="rId15"/>
    <p:sldId id="285" r:id="rId16"/>
    <p:sldId id="274" r:id="rId17"/>
    <p:sldId id="286" r:id="rId18"/>
    <p:sldId id="276" r:id="rId19"/>
    <p:sldId id="287" r:id="rId20"/>
    <p:sldId id="278" r:id="rId21"/>
    <p:sldId id="288" r:id="rId22"/>
    <p:sldId id="289" r:id="rId23"/>
    <p:sldId id="290" r:id="rId24"/>
    <p:sldId id="291" r:id="rId25"/>
    <p:sldId id="300" r:id="rId26"/>
    <p:sldId id="292" r:id="rId27"/>
    <p:sldId id="301" r:id="rId28"/>
    <p:sldId id="293" r:id="rId29"/>
    <p:sldId id="302" r:id="rId30"/>
    <p:sldId id="294" r:id="rId31"/>
    <p:sldId id="303" r:id="rId32"/>
    <p:sldId id="295" r:id="rId33"/>
    <p:sldId id="304" r:id="rId34"/>
    <p:sldId id="296" r:id="rId35"/>
    <p:sldId id="305" r:id="rId36"/>
    <p:sldId id="297" r:id="rId37"/>
    <p:sldId id="306" r:id="rId38"/>
    <p:sldId id="298" r:id="rId39"/>
    <p:sldId id="307" r:id="rId40"/>
    <p:sldId id="299" r:id="rId41"/>
    <p:sldId id="308" r:id="rId42"/>
    <p:sldId id="259" r:id="rId43"/>
    <p:sldId id="260" r:id="rId44"/>
    <p:sldId id="309" r:id="rId45"/>
    <p:sldId id="261" r:id="rId46"/>
  </p:sldIdLst>
  <p:sldSz cx="18288000" cy="10287000"/>
  <p:notesSz cx="6858000" cy="9144000"/>
  <p:embeddedFontLst>
    <p:embeddedFont>
      <p:font typeface="Oswald" pitchFamily="2" charset="77"/>
      <p:regular r:id="rId48"/>
      <p:bold r:id="rId49"/>
    </p:embeddedFont>
    <p:embeddedFont>
      <p:font typeface="Poppins" pitchFamily="2" charset="77"/>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94"/>
    <p:restoredTop sz="94694"/>
  </p:normalViewPr>
  <p:slideViewPr>
    <p:cSldViewPr snapToGrid="0">
      <p:cViewPr varScale="1">
        <p:scale>
          <a:sx n="40" d="100"/>
          <a:sy n="40" d="100"/>
        </p:scale>
        <p:origin x="272" y="152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AE78A03F-0680-8961-D2D1-7E5E28F2020E}"/>
            </a:ext>
          </a:extLst>
        </p:cNvPr>
        <p:cNvGrpSpPr/>
        <p:nvPr/>
      </p:nvGrpSpPr>
      <p:grpSpPr>
        <a:xfrm>
          <a:off x="0" y="0"/>
          <a:ext cx="0" cy="0"/>
          <a:chOff x="0" y="0"/>
          <a:chExt cx="0" cy="0"/>
        </a:xfrm>
      </p:grpSpPr>
      <p:sp>
        <p:nvSpPr>
          <p:cNvPr id="108" name="Google Shape;108;g2b547ec3bc6_0_4:notes">
            <a:extLst>
              <a:ext uri="{FF2B5EF4-FFF2-40B4-BE49-F238E27FC236}">
                <a16:creationId xmlns:a16="http://schemas.microsoft.com/office/drawing/2014/main" id="{9A187418-A39F-0008-84CD-0A0EC9AB645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2b547ec3bc6_0_4:notes">
            <a:extLst>
              <a:ext uri="{FF2B5EF4-FFF2-40B4-BE49-F238E27FC236}">
                <a16:creationId xmlns:a16="http://schemas.microsoft.com/office/drawing/2014/main" id="{7E758055-2BEF-F01E-F4A6-0073424B491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4547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393EBA4E-9F0C-13F3-B491-D1804D59FE1C}"/>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3B9E036F-BA7C-FF7A-9B5E-D30A2E46FE2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22214DE8-A5DE-7CD4-7AA8-FA899836D97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1760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87E1C77A-6946-A813-314A-AF20130281AB}"/>
            </a:ext>
          </a:extLst>
        </p:cNvPr>
        <p:cNvGrpSpPr/>
        <p:nvPr/>
      </p:nvGrpSpPr>
      <p:grpSpPr>
        <a:xfrm>
          <a:off x="0" y="0"/>
          <a:ext cx="0" cy="0"/>
          <a:chOff x="0" y="0"/>
          <a:chExt cx="0" cy="0"/>
        </a:xfrm>
      </p:grpSpPr>
      <p:sp>
        <p:nvSpPr>
          <p:cNvPr id="108" name="Google Shape;108;g2b547ec3bc6_0_4:notes">
            <a:extLst>
              <a:ext uri="{FF2B5EF4-FFF2-40B4-BE49-F238E27FC236}">
                <a16:creationId xmlns:a16="http://schemas.microsoft.com/office/drawing/2014/main" id="{C5403901-81C1-CB24-B409-C4E3FB0942F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2b547ec3bc6_0_4:notes">
            <a:extLst>
              <a:ext uri="{FF2B5EF4-FFF2-40B4-BE49-F238E27FC236}">
                <a16:creationId xmlns:a16="http://schemas.microsoft.com/office/drawing/2014/main" id="{30DF67FB-EA6E-C367-83B1-84C6CE97A49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4608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B4280AB6-7203-0D11-FF43-22545E8CF03D}"/>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8A745E06-9C3A-276C-C962-9F2802D1FA3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A40B4836-B4FC-2E88-6F3D-1F7EB2C6F74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7832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4B139758-34D8-504D-494E-FAAA3F63CDF9}"/>
            </a:ext>
          </a:extLst>
        </p:cNvPr>
        <p:cNvGrpSpPr/>
        <p:nvPr/>
      </p:nvGrpSpPr>
      <p:grpSpPr>
        <a:xfrm>
          <a:off x="0" y="0"/>
          <a:ext cx="0" cy="0"/>
          <a:chOff x="0" y="0"/>
          <a:chExt cx="0" cy="0"/>
        </a:xfrm>
      </p:grpSpPr>
      <p:sp>
        <p:nvSpPr>
          <p:cNvPr id="108" name="Google Shape;108;g2b547ec3bc6_0_4:notes">
            <a:extLst>
              <a:ext uri="{FF2B5EF4-FFF2-40B4-BE49-F238E27FC236}">
                <a16:creationId xmlns:a16="http://schemas.microsoft.com/office/drawing/2014/main" id="{C11F8E42-4569-A959-6379-1A5DC86D0DF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2b547ec3bc6_0_4:notes">
            <a:extLst>
              <a:ext uri="{FF2B5EF4-FFF2-40B4-BE49-F238E27FC236}">
                <a16:creationId xmlns:a16="http://schemas.microsoft.com/office/drawing/2014/main" id="{9D814BAE-49DD-9B04-15C8-E028D99551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68600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AF3C77D2-40F4-AAFD-55DE-0229E294FE14}"/>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73F40C69-6BB3-1F01-84B3-905270C5C8B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ACC3C2C4-83C0-DD33-E8C3-8BAE258BB76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8608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D26F818E-E4DC-7A0A-2651-22CFC9BD96A6}"/>
            </a:ext>
          </a:extLst>
        </p:cNvPr>
        <p:cNvGrpSpPr/>
        <p:nvPr/>
      </p:nvGrpSpPr>
      <p:grpSpPr>
        <a:xfrm>
          <a:off x="0" y="0"/>
          <a:ext cx="0" cy="0"/>
          <a:chOff x="0" y="0"/>
          <a:chExt cx="0" cy="0"/>
        </a:xfrm>
      </p:grpSpPr>
      <p:sp>
        <p:nvSpPr>
          <p:cNvPr id="108" name="Google Shape;108;g2b547ec3bc6_0_4:notes">
            <a:extLst>
              <a:ext uri="{FF2B5EF4-FFF2-40B4-BE49-F238E27FC236}">
                <a16:creationId xmlns:a16="http://schemas.microsoft.com/office/drawing/2014/main" id="{5AB49A1D-4F36-61B7-31D6-7EB3C18457C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2b547ec3bc6_0_4:notes">
            <a:extLst>
              <a:ext uri="{FF2B5EF4-FFF2-40B4-BE49-F238E27FC236}">
                <a16:creationId xmlns:a16="http://schemas.microsoft.com/office/drawing/2014/main" id="{B31D82EB-7B9E-D706-826C-03D7456172F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58678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7BB1B2F7-6090-F6AD-95C4-76261BFD28D3}"/>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B8879D7F-580D-1545-4CDB-EDC80EE5132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951F6293-749B-7EB6-01E7-7602F48778C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56760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C4A35636-6189-C2D2-791D-5D99135D336A}"/>
            </a:ext>
          </a:extLst>
        </p:cNvPr>
        <p:cNvGrpSpPr/>
        <p:nvPr/>
      </p:nvGrpSpPr>
      <p:grpSpPr>
        <a:xfrm>
          <a:off x="0" y="0"/>
          <a:ext cx="0" cy="0"/>
          <a:chOff x="0" y="0"/>
          <a:chExt cx="0" cy="0"/>
        </a:xfrm>
      </p:grpSpPr>
      <p:sp>
        <p:nvSpPr>
          <p:cNvPr id="108" name="Google Shape;108;g2b547ec3bc6_0_4:notes">
            <a:extLst>
              <a:ext uri="{FF2B5EF4-FFF2-40B4-BE49-F238E27FC236}">
                <a16:creationId xmlns:a16="http://schemas.microsoft.com/office/drawing/2014/main" id="{D4A531F2-3914-498E-5E38-7756EF1EBDD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2b547ec3bc6_0_4:notes">
            <a:extLst>
              <a:ext uri="{FF2B5EF4-FFF2-40B4-BE49-F238E27FC236}">
                <a16:creationId xmlns:a16="http://schemas.microsoft.com/office/drawing/2014/main" id="{6E1B53F8-89DF-467A-C351-000A0957AF4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01935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94B19A77-7576-C7C0-1C69-2E4F867FF2EA}"/>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603EFA0B-A0C3-F07C-09D2-942C54670F4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A27B1E2A-2FC3-2652-AE48-59277AA39E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5947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2673b2b0660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4FCDD8B1-44DB-42CD-7988-7037ECD48DFF}"/>
            </a:ext>
          </a:extLst>
        </p:cNvPr>
        <p:cNvGrpSpPr/>
        <p:nvPr/>
      </p:nvGrpSpPr>
      <p:grpSpPr>
        <a:xfrm>
          <a:off x="0" y="0"/>
          <a:ext cx="0" cy="0"/>
          <a:chOff x="0" y="0"/>
          <a:chExt cx="0" cy="0"/>
        </a:xfrm>
      </p:grpSpPr>
      <p:sp>
        <p:nvSpPr>
          <p:cNvPr id="108" name="Google Shape;108;g2b547ec3bc6_0_4:notes">
            <a:extLst>
              <a:ext uri="{FF2B5EF4-FFF2-40B4-BE49-F238E27FC236}">
                <a16:creationId xmlns:a16="http://schemas.microsoft.com/office/drawing/2014/main" id="{3F52159F-3800-030C-4FBD-A629E518756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2b547ec3bc6_0_4:notes">
            <a:extLst>
              <a:ext uri="{FF2B5EF4-FFF2-40B4-BE49-F238E27FC236}">
                <a16:creationId xmlns:a16="http://schemas.microsoft.com/office/drawing/2014/main" id="{F5050FA6-E591-E049-510E-43FBBBAB93F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2614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2149A4B0-B103-3491-B0CA-86199A93C150}"/>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27C29428-A020-2C2A-C795-7F2A40F03BA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3F9F606D-5545-7F5B-19F6-BF415F24E0C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08397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D0BE320C-2680-30EF-1F77-3E68459C26A4}"/>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836B6687-4814-7093-850E-8521F37A82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B97CAF9B-3621-DF6C-9C8A-CBFB8C6032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0412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0A9DF6F1-9891-428E-1F45-CEB32EFC003C}"/>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F59D747C-5F19-5C36-DEED-AD459CC4310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313B625A-0B1D-227C-CE36-D58C40BF9D8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2025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67E8C26E-6C99-8D30-E5EE-2C2B7A2C9540}"/>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392D4476-1FAD-C644-5A4C-7814FA05BC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45AFB680-8F59-845A-A4BF-51A2F62DD9C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5859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3075C41F-7CA4-AF95-8E1B-2293FBD70A02}"/>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97AEE094-35A9-8C01-EB1D-2692F9CCBF5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C269ED4A-E01C-0949-476B-F234D50C19A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80529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64232299-6066-89F9-C96B-0EAE8C07F256}"/>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757E0CF5-B907-EB94-9208-5285A6DCC57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E34FB0AD-0F13-32A3-DC93-0D18A91E4FA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2996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EEAAFF8D-360C-3D4F-284A-3433FA032656}"/>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7E02771F-C512-9B28-683A-943E6148A52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8A126179-1887-DF95-3B1B-CDB2D300BCD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7452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365C0F1D-DF9D-8D48-59C2-D4141AF5EBA2}"/>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4A1F5E0C-2A99-FE32-447A-23C4B8B6FAE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F9BA6653-5C24-3F9A-03B7-086C60F6EB5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96625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C5532546-9AC2-464F-EE85-914014682D3F}"/>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ACF8C5DF-6D7C-5266-1B42-EC57A012669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6C251035-6777-D932-A26E-9E51650F79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7876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6F113AA4-F59F-5601-38AF-C3F75F8A2D7E}"/>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B76FB7FD-AEEE-F3C4-17CD-EA7E78183C5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BCB8FCDB-FE70-0C9C-8D92-8124E0163C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5176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573558B3-8A05-D96A-D3FC-CE376181BE63}"/>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09047025-27A1-F85F-C225-A7559428BBA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4F326A28-3D75-354F-BA8D-9348975340A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50434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88D28EFF-74D8-ACA7-0CAF-02DACC1E1926}"/>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8430C6FD-D59C-0D54-2DB9-4D394EC04D1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A3215CCF-9233-5259-1F80-18AC5838F0C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8806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76A97FB6-EDC9-99A2-AD4E-77F06CBB1343}"/>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5F0C2F57-608A-EB67-A061-CFFEB23B0D2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19D8CC55-19E7-2756-8EF0-EFBD667E96F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21906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1876C43E-533A-DEF3-E375-04E999DD75B2}"/>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C1213998-E04F-5F54-1203-89DB2D3223A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EF6F9D00-A9C1-7F7B-F9F6-8990785CE9E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4582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6DAACD7F-BD8B-C8B4-72AB-4C1631003386}"/>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35DC68C3-B544-58C8-F479-92B3C7D7E27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8CCEB30F-0182-41AD-E978-3B950CAAF7E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59297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54DDA692-A22C-46C9-0EE6-7F37B43F65E3}"/>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2265100B-F686-6FE3-71DF-556B296570E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7438D5DA-2CFA-0565-2EBE-851EE71EB0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5406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128B6709-91EE-D511-3EE8-5334A94FA6BC}"/>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D30D431F-438F-7F8D-0201-F1084045F05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AA66BB64-ED14-C432-C65A-212186EFB23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87967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B6D873DD-F088-C062-D19E-FAFDCD399673}"/>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0ABEB3DA-4627-7345-488D-B486251848E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3A6C15F9-9C25-93A7-D60A-894A5E936F8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131503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C774143C-5A86-6893-BC93-FD8B41124DCD}"/>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2F6BAD76-F207-92A5-881B-280ED2338DA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63555858-7013-23D3-0683-124B23139D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65882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A7AB4A9E-AFB0-7ADB-A46C-06407D08F24D}"/>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E1093307-F116-0429-462C-C493F868F40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CAB0F544-D9B6-CA21-110E-1C94C79CAB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8210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2b547ec3bc6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2b547ec3bc6_0_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E75566FF-E162-A29B-6387-D6AC0B41AED9}"/>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D3EC6EAB-8829-556B-63B8-0A964407A83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F70ACCF3-4911-77AD-50C3-F44FA36FABD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77650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C7251D14-17DC-EBD2-CFF5-CDBD4A0EC1A3}"/>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29924440-A63F-34C7-2882-18598B2133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A476C7CC-5EA0-1543-CE32-AC3A1DE3590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00766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2673b2b0660_0_6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g2673b2b0660_0_67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673b2b0660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g2673b2b0660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a:extLst>
            <a:ext uri="{FF2B5EF4-FFF2-40B4-BE49-F238E27FC236}">
              <a16:creationId xmlns:a16="http://schemas.microsoft.com/office/drawing/2014/main" id="{2C0F08A8-78E1-3A24-3D73-D412419B25B5}"/>
            </a:ext>
          </a:extLst>
        </p:cNvPr>
        <p:cNvGrpSpPr/>
        <p:nvPr/>
      </p:nvGrpSpPr>
      <p:grpSpPr>
        <a:xfrm>
          <a:off x="0" y="0"/>
          <a:ext cx="0" cy="0"/>
          <a:chOff x="0" y="0"/>
          <a:chExt cx="0" cy="0"/>
        </a:xfrm>
      </p:grpSpPr>
      <p:sp>
        <p:nvSpPr>
          <p:cNvPr id="133" name="Google Shape;133;g2673b2b0660_0_681:notes">
            <a:extLst>
              <a:ext uri="{FF2B5EF4-FFF2-40B4-BE49-F238E27FC236}">
                <a16:creationId xmlns:a16="http://schemas.microsoft.com/office/drawing/2014/main" id="{40641AA6-9B49-C9F1-AC19-EDB9545F5D7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g2673b2b0660_0_681:notes">
            <a:extLst>
              <a:ext uri="{FF2B5EF4-FFF2-40B4-BE49-F238E27FC236}">
                <a16:creationId xmlns:a16="http://schemas.microsoft.com/office/drawing/2014/main" id="{4D586395-C856-A8E9-7C99-3E43AD0B5F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33339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673b2b0660_0_7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3" name="Google Shape;143;g2673b2b0660_0_79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394E85D9-183A-EF52-6630-496F651023B9}"/>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C38CE99C-C7D8-9C7F-3879-21255C2C393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09AAE3BF-24E7-8533-879B-1F92F98E36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8225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A9CD24F5-82FA-22E6-1FA7-8CE8AB02FCA6}"/>
            </a:ext>
          </a:extLst>
        </p:cNvPr>
        <p:cNvGrpSpPr/>
        <p:nvPr/>
      </p:nvGrpSpPr>
      <p:grpSpPr>
        <a:xfrm>
          <a:off x="0" y="0"/>
          <a:ext cx="0" cy="0"/>
          <a:chOff x="0" y="0"/>
          <a:chExt cx="0" cy="0"/>
        </a:xfrm>
      </p:grpSpPr>
      <p:sp>
        <p:nvSpPr>
          <p:cNvPr id="108" name="Google Shape;108;g2b547ec3bc6_0_4:notes">
            <a:extLst>
              <a:ext uri="{FF2B5EF4-FFF2-40B4-BE49-F238E27FC236}">
                <a16:creationId xmlns:a16="http://schemas.microsoft.com/office/drawing/2014/main" id="{80143EE1-800F-FB11-6E3C-507A3C2DF05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2b547ec3bc6_0_4:notes">
            <a:extLst>
              <a:ext uri="{FF2B5EF4-FFF2-40B4-BE49-F238E27FC236}">
                <a16:creationId xmlns:a16="http://schemas.microsoft.com/office/drawing/2014/main" id="{2101128C-C266-CAF3-9269-AA669A1F8A5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3563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D7CB83F5-E1C4-0E85-B989-69D652C55122}"/>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DEFC257C-B96F-AD2D-492B-609451DD4C2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94BD4A42-8DB9-E503-61B6-AA145FD52EF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5315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D8357F8F-538A-E449-74B7-EC93B9B60DF5}"/>
            </a:ext>
          </a:extLst>
        </p:cNvPr>
        <p:cNvGrpSpPr/>
        <p:nvPr/>
      </p:nvGrpSpPr>
      <p:grpSpPr>
        <a:xfrm>
          <a:off x="0" y="0"/>
          <a:ext cx="0" cy="0"/>
          <a:chOff x="0" y="0"/>
          <a:chExt cx="0" cy="0"/>
        </a:xfrm>
      </p:grpSpPr>
      <p:sp>
        <p:nvSpPr>
          <p:cNvPr id="108" name="Google Shape;108;g2b547ec3bc6_0_4:notes">
            <a:extLst>
              <a:ext uri="{FF2B5EF4-FFF2-40B4-BE49-F238E27FC236}">
                <a16:creationId xmlns:a16="http://schemas.microsoft.com/office/drawing/2014/main" id="{B18F5F55-8F94-4F05-1201-48E2980A9A0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2b547ec3bc6_0_4:notes">
            <a:extLst>
              <a:ext uri="{FF2B5EF4-FFF2-40B4-BE49-F238E27FC236}">
                <a16:creationId xmlns:a16="http://schemas.microsoft.com/office/drawing/2014/main" id="{6E86B1D7-58D7-BB50-EDD5-828F91E1D6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5240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E53AD094-1FD6-9609-235A-02ED29D7D026}"/>
            </a:ext>
          </a:extLst>
        </p:cNvPr>
        <p:cNvGrpSpPr/>
        <p:nvPr/>
      </p:nvGrpSpPr>
      <p:grpSpPr>
        <a:xfrm>
          <a:off x="0" y="0"/>
          <a:ext cx="0" cy="0"/>
          <a:chOff x="0" y="0"/>
          <a:chExt cx="0" cy="0"/>
        </a:xfrm>
      </p:grpSpPr>
      <p:sp>
        <p:nvSpPr>
          <p:cNvPr id="95" name="Google Shape;95;g2673b2b0660_0_132:notes">
            <a:extLst>
              <a:ext uri="{FF2B5EF4-FFF2-40B4-BE49-F238E27FC236}">
                <a16:creationId xmlns:a16="http://schemas.microsoft.com/office/drawing/2014/main" id="{364470C8-21F3-EE4A-003E-D3B6347ACA7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g2673b2b0660_0_132:notes">
            <a:extLst>
              <a:ext uri="{FF2B5EF4-FFF2-40B4-BE49-F238E27FC236}">
                <a16:creationId xmlns:a16="http://schemas.microsoft.com/office/drawing/2014/main" id="{3A8672F2-A68A-3981-CEA8-8AF99501EA4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5535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7"/>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7"/>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7"/>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1792288" y="612775"/>
            <a:ext cx="5486400" cy="4114800"/>
          </a:xfrm>
          <a:prstGeom prst="rect">
            <a:avLst/>
          </a:prstGeom>
          <a:noFill/>
          <a:ln>
            <a:noFill/>
          </a:ln>
        </p:spPr>
      </p:sp>
      <p:sp>
        <p:nvSpPr>
          <p:cNvPr id="64" name="Google Shape;64;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1.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2.jpe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4.jpe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3"/>
          <p:cNvGrpSpPr/>
          <p:nvPr/>
        </p:nvGrpSpPr>
        <p:grpSpPr>
          <a:xfrm>
            <a:off x="0" y="-155875"/>
            <a:ext cx="18288122" cy="10442966"/>
            <a:chOff x="0" y="0"/>
            <a:chExt cx="4816593" cy="2696490"/>
          </a:xfrm>
        </p:grpSpPr>
        <p:sp>
          <p:nvSpPr>
            <p:cNvPr id="85" name="Google Shape;85;p13"/>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86" name="Google Shape;86;p13"/>
            <p:cNvSpPr txBox="1"/>
            <p:nvPr/>
          </p:nvSpPr>
          <p:spPr>
            <a:xfrm>
              <a:off x="0" y="38100"/>
              <a:ext cx="4816593" cy="265839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87" name="Google Shape;87;p13"/>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88" name="Google Shape;88;p13"/>
          <p:cNvSpPr/>
          <p:nvPr/>
        </p:nvSpPr>
        <p:spPr>
          <a:xfrm>
            <a:off x="6931776" y="5958375"/>
            <a:ext cx="4424441" cy="3281461"/>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4">
              <a:alphaModFix/>
            </a:blip>
            <a:stretch>
              <a:fillRect/>
            </a:stretch>
          </a:blipFill>
          <a:ln>
            <a:noFill/>
          </a:ln>
        </p:spPr>
        <p:txBody>
          <a:bodyPr/>
          <a:lstStyle/>
          <a:p>
            <a:endParaRPr lang="en-US"/>
          </a:p>
        </p:txBody>
      </p:sp>
      <p:sp>
        <p:nvSpPr>
          <p:cNvPr id="89" name="Google Shape;89;p13"/>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5">
              <a:alphaModFix/>
            </a:blip>
            <a:stretch>
              <a:fillRect/>
            </a:stretch>
          </a:blipFill>
          <a:ln>
            <a:noFill/>
          </a:ln>
        </p:spPr>
        <p:txBody>
          <a:bodyPr/>
          <a:lstStyle/>
          <a:p>
            <a:endParaRPr lang="en-US"/>
          </a:p>
        </p:txBody>
      </p:sp>
      <p:sp>
        <p:nvSpPr>
          <p:cNvPr id="90" name="Google Shape;90;p13"/>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5">
              <a:alphaModFix/>
            </a:blip>
            <a:stretch>
              <a:fillRect/>
            </a:stretch>
          </a:blipFill>
          <a:ln>
            <a:noFill/>
          </a:ln>
        </p:spPr>
        <p:txBody>
          <a:bodyPr/>
          <a:lstStyle/>
          <a:p>
            <a:endParaRPr lang="en-US"/>
          </a:p>
        </p:txBody>
      </p:sp>
      <p:sp>
        <p:nvSpPr>
          <p:cNvPr id="91" name="Google Shape;91;p13"/>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6">
              <a:alphaModFix/>
            </a:blip>
            <a:stretch>
              <a:fillRect/>
            </a:stretch>
          </a:blipFill>
          <a:ln>
            <a:noFill/>
          </a:ln>
        </p:spPr>
        <p:txBody>
          <a:bodyPr/>
          <a:lstStyle/>
          <a:p>
            <a:endParaRPr lang="en-US"/>
          </a:p>
        </p:txBody>
      </p:sp>
      <p:sp>
        <p:nvSpPr>
          <p:cNvPr id="92" name="Google Shape;92;p13"/>
          <p:cNvSpPr txBox="1"/>
          <p:nvPr/>
        </p:nvSpPr>
        <p:spPr>
          <a:xfrm>
            <a:off x="2559150" y="1995500"/>
            <a:ext cx="131697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Clr>
                <a:srgbClr val="000000"/>
              </a:buClr>
              <a:buSzPts val="10000"/>
              <a:buFont typeface="Arial"/>
              <a:buNone/>
            </a:pPr>
            <a:r>
              <a:rPr lang="en-US" sz="10000" b="1" dirty="0">
                <a:solidFill>
                  <a:srgbClr val="4BACC6"/>
                </a:solidFill>
                <a:latin typeface="Oswald"/>
                <a:ea typeface="Oswald"/>
                <a:cs typeface="Oswald"/>
                <a:sym typeface="Oswald"/>
              </a:rPr>
              <a:t>SUPER BOWL AD RECALL</a:t>
            </a:r>
            <a:endParaRPr sz="10000" b="1" i="0" u="none" strike="noStrike" cap="none" dirty="0">
              <a:solidFill>
                <a:srgbClr val="4BACC6"/>
              </a:solidFill>
              <a:latin typeface="Oswald"/>
              <a:ea typeface="Oswald"/>
              <a:cs typeface="Oswald"/>
              <a:sym typeface="Oswald"/>
            </a:endParaRPr>
          </a:p>
        </p:txBody>
      </p:sp>
      <p:sp>
        <p:nvSpPr>
          <p:cNvPr id="93" name="Google Shape;93;p13"/>
          <p:cNvSpPr txBox="1"/>
          <p:nvPr/>
        </p:nvSpPr>
        <p:spPr>
          <a:xfrm>
            <a:off x="1517913" y="3999475"/>
            <a:ext cx="15252300" cy="7695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Clr>
                <a:srgbClr val="000000"/>
              </a:buClr>
              <a:buSzPts val="10000"/>
              <a:buFont typeface="Arial"/>
              <a:buNone/>
            </a:pPr>
            <a:r>
              <a:rPr lang="en-US" sz="5000" b="1" dirty="0">
                <a:solidFill>
                  <a:srgbClr val="FFFFFF"/>
                </a:solidFill>
                <a:latin typeface="Poppins"/>
                <a:ea typeface="Poppins"/>
                <a:cs typeface="Poppins"/>
                <a:sym typeface="Poppins"/>
              </a:rPr>
              <a:t>Brand Identification, 2024 Super Bowl Ads</a:t>
            </a:r>
            <a:endParaRPr sz="5000" b="1" i="0" u="none" strike="noStrike" cap="none" dirty="0">
              <a:solidFill>
                <a:srgbClr val="FFFFFF"/>
              </a:solidFill>
              <a:latin typeface="Poppins"/>
              <a:ea typeface="Poppins"/>
              <a:cs typeface="Poppins"/>
              <a:sym typeface="Poppi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F5743481-DFB6-6CF0-2B85-0E12F184F2B1}"/>
            </a:ext>
          </a:extLst>
        </p:cNvPr>
        <p:cNvGrpSpPr/>
        <p:nvPr/>
      </p:nvGrpSpPr>
      <p:grpSpPr>
        <a:xfrm>
          <a:off x="0" y="0"/>
          <a:ext cx="0" cy="0"/>
          <a:chOff x="0" y="0"/>
          <a:chExt cx="0" cy="0"/>
        </a:xfrm>
      </p:grpSpPr>
      <p:grpSp>
        <p:nvGrpSpPr>
          <p:cNvPr id="111" name="Google Shape;111;p15">
            <a:extLst>
              <a:ext uri="{FF2B5EF4-FFF2-40B4-BE49-F238E27FC236}">
                <a16:creationId xmlns:a16="http://schemas.microsoft.com/office/drawing/2014/main" id="{8B09C140-D13E-3488-798E-D5ED7D9EE2D0}"/>
              </a:ext>
            </a:extLst>
          </p:cNvPr>
          <p:cNvGrpSpPr/>
          <p:nvPr/>
        </p:nvGrpSpPr>
        <p:grpSpPr>
          <a:xfrm>
            <a:off x="0" y="-222650"/>
            <a:ext cx="18288118" cy="10509839"/>
            <a:chOff x="0" y="0"/>
            <a:chExt cx="4816592" cy="2696490"/>
          </a:xfrm>
        </p:grpSpPr>
        <p:sp>
          <p:nvSpPr>
            <p:cNvPr id="112" name="Google Shape;112;p15">
              <a:extLst>
                <a:ext uri="{FF2B5EF4-FFF2-40B4-BE49-F238E27FC236}">
                  <a16:creationId xmlns:a16="http://schemas.microsoft.com/office/drawing/2014/main" id="{2A7A0119-EDEE-5753-838C-A2C34A521EB9}"/>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3" name="Google Shape;113;p15">
              <a:extLst>
                <a:ext uri="{FF2B5EF4-FFF2-40B4-BE49-F238E27FC236}">
                  <a16:creationId xmlns:a16="http://schemas.microsoft.com/office/drawing/2014/main" id="{64209311-3357-69DA-A60A-69930D1CF5B7}"/>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4" name="Google Shape;114;p15">
            <a:extLst>
              <a:ext uri="{FF2B5EF4-FFF2-40B4-BE49-F238E27FC236}">
                <a16:creationId xmlns:a16="http://schemas.microsoft.com/office/drawing/2014/main" id="{D2030D28-A631-EFF6-E242-A7A39FD35D78}"/>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5" name="Google Shape;115;p15">
            <a:extLst>
              <a:ext uri="{FF2B5EF4-FFF2-40B4-BE49-F238E27FC236}">
                <a16:creationId xmlns:a16="http://schemas.microsoft.com/office/drawing/2014/main" id="{017FF89B-1083-788C-1871-7695A67E0EE6}"/>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6" name="Google Shape;116;p15">
            <a:extLst>
              <a:ext uri="{FF2B5EF4-FFF2-40B4-BE49-F238E27FC236}">
                <a16:creationId xmlns:a16="http://schemas.microsoft.com/office/drawing/2014/main" id="{A12DE420-4B6B-9774-36AD-48F8F555E564}"/>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7" name="Google Shape;117;p15">
            <a:extLst>
              <a:ext uri="{FF2B5EF4-FFF2-40B4-BE49-F238E27FC236}">
                <a16:creationId xmlns:a16="http://schemas.microsoft.com/office/drawing/2014/main" id="{53BD98EB-9D99-B63F-E93D-BECD6371D63D}"/>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18" name="Google Shape;118;p15">
            <a:extLst>
              <a:ext uri="{FF2B5EF4-FFF2-40B4-BE49-F238E27FC236}">
                <a16:creationId xmlns:a16="http://schemas.microsoft.com/office/drawing/2014/main" id="{AA83E851-EF9F-4AA3-D35E-7A053CB501D3}"/>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19" name="Google Shape;119;p15">
            <a:extLst>
              <a:ext uri="{FF2B5EF4-FFF2-40B4-BE49-F238E27FC236}">
                <a16:creationId xmlns:a16="http://schemas.microsoft.com/office/drawing/2014/main" id="{F331F2F1-562F-2C12-D800-9240785744CC}"/>
              </a:ext>
            </a:extLst>
          </p:cNvPr>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#5</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3189678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1FBB38BC-5F0B-E7AA-2B0D-1F30B483287D}"/>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4D3ABCFD-C968-4854-E74F-116F663D957E}"/>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F2AD2881-6F15-76FC-8FC4-C99DA5E56023}"/>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924965D1-C93E-C06E-F98F-AF84EF48485E}"/>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9DD98C09-2B5F-99B5-F5D6-727D758BBFBA}"/>
              </a:ext>
            </a:extLst>
          </p:cNvPr>
          <p:cNvPicPr preferRelativeResize="0"/>
          <p:nvPr/>
        </p:nvPicPr>
        <p:blipFill rotWithShape="1">
          <a:blip r:embed="rId3">
            <a:alphaModFix amt="38000"/>
          </a:blip>
          <a:srcRect t="7424" b="9985"/>
          <a:stretch/>
        </p:blipFill>
        <p:spPr>
          <a:xfrm>
            <a:off x="-1488618" y="-921545"/>
            <a:ext cx="21265236" cy="11708962"/>
          </a:xfrm>
          <a:prstGeom prst="rect">
            <a:avLst/>
          </a:prstGeom>
          <a:noFill/>
          <a:ln>
            <a:noFill/>
          </a:ln>
        </p:spPr>
      </p:pic>
      <p:sp>
        <p:nvSpPr>
          <p:cNvPr id="102" name="Google Shape;102;p14">
            <a:extLst>
              <a:ext uri="{FF2B5EF4-FFF2-40B4-BE49-F238E27FC236}">
                <a16:creationId xmlns:a16="http://schemas.microsoft.com/office/drawing/2014/main" id="{83208508-139A-62A0-8075-77D858B3268B}"/>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1C6229A3-4D20-EE60-C086-EDE460D321F4}"/>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A3F9D204-5F82-E130-D124-966C896FB5EE}"/>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52983DDC-8D6E-D45C-8213-7D09C6A8406B}"/>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94989BEE-BF49-0DCA-56A3-C792904777FE}"/>
              </a:ext>
            </a:extLst>
          </p:cNvPr>
          <p:cNvSpPr txBox="1"/>
          <p:nvPr/>
        </p:nvSpPr>
        <p:spPr>
          <a:xfrm>
            <a:off x="3319898" y="361836"/>
            <a:ext cx="11647968" cy="2954655"/>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A social media brand took an unusual approach with its message in its Super Bowl marketing campaign, running a commercial encouraging users to spend </a:t>
            </a:r>
            <a:r>
              <a:rPr lang="en-US" sz="3200" b="1" i="1" u="sng" dirty="0">
                <a:solidFill>
                  <a:schemeClr val="bg1"/>
                </a:solidFill>
                <a:latin typeface="Poppins" pitchFamily="2" charset="77"/>
                <a:cs typeface="Poppins" pitchFamily="2" charset="77"/>
              </a:rPr>
              <a:t>less</a:t>
            </a:r>
            <a:r>
              <a:rPr lang="en-US" sz="3200" b="1" dirty="0">
                <a:solidFill>
                  <a:schemeClr val="bg1"/>
                </a:solidFill>
                <a:latin typeface="Poppins" pitchFamily="2" charset="77"/>
                <a:cs typeface="Poppins" pitchFamily="2" charset="77"/>
              </a:rPr>
              <a:t> time on social media.  The ad garnered one of the worst ratings in both USA Today’s Ad Meter rankings and from marketing experts.</a:t>
            </a:r>
          </a:p>
        </p:txBody>
      </p:sp>
      <p:sp>
        <p:nvSpPr>
          <p:cNvPr id="4" name="Google Shape;137;p17">
            <a:extLst>
              <a:ext uri="{FF2B5EF4-FFF2-40B4-BE49-F238E27FC236}">
                <a16:creationId xmlns:a16="http://schemas.microsoft.com/office/drawing/2014/main" id="{68D5DF3B-B816-AA28-5188-6500D1C2012F}"/>
              </a:ext>
            </a:extLst>
          </p:cNvPr>
          <p:cNvSpPr txBox="1"/>
          <p:nvPr/>
        </p:nvSpPr>
        <p:spPr>
          <a:xfrm>
            <a:off x="3861094" y="8438236"/>
            <a:ext cx="10565576" cy="677108"/>
          </a:xfrm>
          <a:prstGeom prst="rect">
            <a:avLst/>
          </a:prstGeom>
          <a:noFill/>
          <a:ln>
            <a:noFill/>
          </a:ln>
        </p:spPr>
        <p:txBody>
          <a:bodyPr spcFirstLastPara="1" wrap="square" lIns="0" tIns="0" rIns="0" bIns="0" anchor="t" anchorCtr="0">
            <a:spAutoFit/>
          </a:bodyPr>
          <a:lstStyle/>
          <a:p>
            <a:pPr algn="ctr"/>
            <a:r>
              <a:rPr lang="en-US" sz="4400" b="1" dirty="0">
                <a:solidFill>
                  <a:schemeClr val="bg1"/>
                </a:solidFill>
                <a:latin typeface="Poppins" pitchFamily="2" charset="77"/>
                <a:cs typeface="Poppins" pitchFamily="2" charset="77"/>
              </a:rPr>
              <a:t>Which social media platform was it?</a:t>
            </a:r>
          </a:p>
        </p:txBody>
      </p:sp>
      <p:pic>
        <p:nvPicPr>
          <p:cNvPr id="8194" name="Picture 2" descr="Social media companies don't want to be 'social media' any more - The Media  Leader">
            <a:extLst>
              <a:ext uri="{FF2B5EF4-FFF2-40B4-BE49-F238E27FC236}">
                <a16:creationId xmlns:a16="http://schemas.microsoft.com/office/drawing/2014/main" id="{35163587-1D52-046D-91A3-0E4B1FC8E45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94755" y="3730711"/>
            <a:ext cx="6298254" cy="4213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0096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5D71B352-1B2A-88A1-FFC0-A3AE79FD7320}"/>
            </a:ext>
          </a:extLst>
        </p:cNvPr>
        <p:cNvGrpSpPr/>
        <p:nvPr/>
      </p:nvGrpSpPr>
      <p:grpSpPr>
        <a:xfrm>
          <a:off x="0" y="0"/>
          <a:ext cx="0" cy="0"/>
          <a:chOff x="0" y="0"/>
          <a:chExt cx="0" cy="0"/>
        </a:xfrm>
      </p:grpSpPr>
      <p:grpSp>
        <p:nvGrpSpPr>
          <p:cNvPr id="111" name="Google Shape;111;p15">
            <a:extLst>
              <a:ext uri="{FF2B5EF4-FFF2-40B4-BE49-F238E27FC236}">
                <a16:creationId xmlns:a16="http://schemas.microsoft.com/office/drawing/2014/main" id="{D7D7200F-AF67-5298-291B-9C794503800B}"/>
              </a:ext>
            </a:extLst>
          </p:cNvPr>
          <p:cNvGrpSpPr/>
          <p:nvPr/>
        </p:nvGrpSpPr>
        <p:grpSpPr>
          <a:xfrm>
            <a:off x="0" y="-222650"/>
            <a:ext cx="18288118" cy="10509839"/>
            <a:chOff x="0" y="0"/>
            <a:chExt cx="4816592" cy="2696490"/>
          </a:xfrm>
        </p:grpSpPr>
        <p:sp>
          <p:nvSpPr>
            <p:cNvPr id="112" name="Google Shape;112;p15">
              <a:extLst>
                <a:ext uri="{FF2B5EF4-FFF2-40B4-BE49-F238E27FC236}">
                  <a16:creationId xmlns:a16="http://schemas.microsoft.com/office/drawing/2014/main" id="{B4ED9017-EB9E-072F-E1F1-698693BA4A33}"/>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3" name="Google Shape;113;p15">
              <a:extLst>
                <a:ext uri="{FF2B5EF4-FFF2-40B4-BE49-F238E27FC236}">
                  <a16:creationId xmlns:a16="http://schemas.microsoft.com/office/drawing/2014/main" id="{977961FC-ACC0-A4F5-5938-E1E60AB4AC33}"/>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4" name="Google Shape;114;p15">
            <a:extLst>
              <a:ext uri="{FF2B5EF4-FFF2-40B4-BE49-F238E27FC236}">
                <a16:creationId xmlns:a16="http://schemas.microsoft.com/office/drawing/2014/main" id="{9211790D-C3EB-FD5D-C2A2-4ED6090A898A}"/>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5" name="Google Shape;115;p15">
            <a:extLst>
              <a:ext uri="{FF2B5EF4-FFF2-40B4-BE49-F238E27FC236}">
                <a16:creationId xmlns:a16="http://schemas.microsoft.com/office/drawing/2014/main" id="{BC10AAD4-8372-8B64-0C2C-0FA044367AC9}"/>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6" name="Google Shape;116;p15">
            <a:extLst>
              <a:ext uri="{FF2B5EF4-FFF2-40B4-BE49-F238E27FC236}">
                <a16:creationId xmlns:a16="http://schemas.microsoft.com/office/drawing/2014/main" id="{16E1C1FD-433F-20F8-2AC4-AA2BAD5465A1}"/>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7" name="Google Shape;117;p15">
            <a:extLst>
              <a:ext uri="{FF2B5EF4-FFF2-40B4-BE49-F238E27FC236}">
                <a16:creationId xmlns:a16="http://schemas.microsoft.com/office/drawing/2014/main" id="{945A344C-86AF-980D-A1D8-F1BE37AC21A3}"/>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18" name="Google Shape;118;p15">
            <a:extLst>
              <a:ext uri="{FF2B5EF4-FFF2-40B4-BE49-F238E27FC236}">
                <a16:creationId xmlns:a16="http://schemas.microsoft.com/office/drawing/2014/main" id="{37F1C8E5-4F12-3099-2DE1-ECABF5F6101C}"/>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19" name="Google Shape;119;p15">
            <a:extLst>
              <a:ext uri="{FF2B5EF4-FFF2-40B4-BE49-F238E27FC236}">
                <a16:creationId xmlns:a16="http://schemas.microsoft.com/office/drawing/2014/main" id="{2790B0FC-0FB7-E4FF-1F03-F9E01525F345}"/>
              </a:ext>
            </a:extLst>
          </p:cNvPr>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#6</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364597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907A504C-782B-4ACB-171C-A5167B1D1547}"/>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7AF38AAE-C39A-DC5C-AC43-3AFD588E7211}"/>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021606AF-B1D1-7592-D0C5-E3DD9B627349}"/>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3DF73885-2A2F-6F77-D371-989247FBF712}"/>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868CF491-BBBB-62E5-C56B-ED0C8B22E633}"/>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C13BB9F1-47E9-B1F5-D044-47FF055FAEBE}"/>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286BB619-46DE-C2B4-81AB-06C0F53972DC}"/>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440A3A2A-516F-207A-97CD-8F7A3C15A542}"/>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3FDFCF45-1EEA-E71D-0983-394A3116DECB}"/>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7FD22D21-4397-144B-4DEF-40F4AB98524B}"/>
              </a:ext>
            </a:extLst>
          </p:cNvPr>
          <p:cNvSpPr txBox="1"/>
          <p:nvPr/>
        </p:nvSpPr>
        <p:spPr>
          <a:xfrm>
            <a:off x="3539759" y="511697"/>
            <a:ext cx="11208246" cy="1969770"/>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A brand character (mascot) named Dr. </a:t>
            </a:r>
            <a:r>
              <a:rPr lang="en-US" sz="3200" b="1" dirty="0" err="1">
                <a:solidFill>
                  <a:schemeClr val="bg1"/>
                </a:solidFill>
                <a:latin typeface="Poppins" pitchFamily="2" charset="77"/>
                <a:cs typeface="Poppins" pitchFamily="2" charset="77"/>
              </a:rPr>
              <a:t>Umstick</a:t>
            </a:r>
            <a:r>
              <a:rPr lang="en-US" sz="3200" b="1" dirty="0">
                <a:solidFill>
                  <a:schemeClr val="bg1"/>
                </a:solidFill>
                <a:latin typeface="Poppins" pitchFamily="2" charset="77"/>
                <a:cs typeface="Poppins" pitchFamily="2" charset="77"/>
              </a:rPr>
              <a:t> played a key role in one Super Bowl ad that also featured Eric André in which the comedian isn’t feeling well on a flight.</a:t>
            </a:r>
          </a:p>
        </p:txBody>
      </p:sp>
      <p:sp>
        <p:nvSpPr>
          <p:cNvPr id="4" name="Google Shape;137;p17">
            <a:extLst>
              <a:ext uri="{FF2B5EF4-FFF2-40B4-BE49-F238E27FC236}">
                <a16:creationId xmlns:a16="http://schemas.microsoft.com/office/drawing/2014/main" id="{7D274147-7095-4DE7-A915-4F9247146A97}"/>
              </a:ext>
            </a:extLst>
          </p:cNvPr>
          <p:cNvSpPr txBox="1"/>
          <p:nvPr/>
        </p:nvSpPr>
        <p:spPr>
          <a:xfrm>
            <a:off x="4842401" y="7858167"/>
            <a:ext cx="8602962" cy="1354217"/>
          </a:xfrm>
          <a:prstGeom prst="rect">
            <a:avLst/>
          </a:prstGeom>
          <a:noFill/>
          <a:ln>
            <a:noFill/>
          </a:ln>
        </p:spPr>
        <p:txBody>
          <a:bodyPr spcFirstLastPara="1" wrap="square" lIns="0" tIns="0" rIns="0" bIns="0" anchor="t" anchorCtr="0">
            <a:spAutoFit/>
          </a:bodyPr>
          <a:lstStyle/>
          <a:p>
            <a:pPr algn="ctr"/>
            <a:r>
              <a:rPr lang="en-US" sz="4400" b="1" dirty="0">
                <a:solidFill>
                  <a:schemeClr val="bg1"/>
                </a:solidFill>
                <a:latin typeface="Poppins" pitchFamily="2" charset="77"/>
                <a:cs typeface="Poppins" pitchFamily="2" charset="77"/>
              </a:rPr>
              <a:t>What type of product was being advertised?</a:t>
            </a:r>
          </a:p>
        </p:txBody>
      </p:sp>
      <p:pic>
        <p:nvPicPr>
          <p:cNvPr id="3" name="Picture 2" descr="Eric André and Dr. Umstick Take Big Game Flight for Drumstick | Muse by Clio">
            <a:extLst>
              <a:ext uri="{FF2B5EF4-FFF2-40B4-BE49-F238E27FC236}">
                <a16:creationId xmlns:a16="http://schemas.microsoft.com/office/drawing/2014/main" id="{5D93241D-2515-96E4-55D5-D2F8ED5429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19968" y="3161232"/>
            <a:ext cx="7048064" cy="396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7481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397435FB-1145-FC6D-BE44-AA7125560C2E}"/>
            </a:ext>
          </a:extLst>
        </p:cNvPr>
        <p:cNvGrpSpPr/>
        <p:nvPr/>
      </p:nvGrpSpPr>
      <p:grpSpPr>
        <a:xfrm>
          <a:off x="0" y="0"/>
          <a:ext cx="0" cy="0"/>
          <a:chOff x="0" y="0"/>
          <a:chExt cx="0" cy="0"/>
        </a:xfrm>
      </p:grpSpPr>
      <p:grpSp>
        <p:nvGrpSpPr>
          <p:cNvPr id="111" name="Google Shape;111;p15">
            <a:extLst>
              <a:ext uri="{FF2B5EF4-FFF2-40B4-BE49-F238E27FC236}">
                <a16:creationId xmlns:a16="http://schemas.microsoft.com/office/drawing/2014/main" id="{7C873D55-7BAE-7CA0-13CC-A5E1BB9092B1}"/>
              </a:ext>
            </a:extLst>
          </p:cNvPr>
          <p:cNvGrpSpPr/>
          <p:nvPr/>
        </p:nvGrpSpPr>
        <p:grpSpPr>
          <a:xfrm>
            <a:off x="0" y="-222650"/>
            <a:ext cx="18288118" cy="10509839"/>
            <a:chOff x="0" y="0"/>
            <a:chExt cx="4816592" cy="2696490"/>
          </a:xfrm>
        </p:grpSpPr>
        <p:sp>
          <p:nvSpPr>
            <p:cNvPr id="112" name="Google Shape;112;p15">
              <a:extLst>
                <a:ext uri="{FF2B5EF4-FFF2-40B4-BE49-F238E27FC236}">
                  <a16:creationId xmlns:a16="http://schemas.microsoft.com/office/drawing/2014/main" id="{DA2F2ABA-9A59-5B8B-D79C-FD0F0ADEC9B3}"/>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3" name="Google Shape;113;p15">
              <a:extLst>
                <a:ext uri="{FF2B5EF4-FFF2-40B4-BE49-F238E27FC236}">
                  <a16:creationId xmlns:a16="http://schemas.microsoft.com/office/drawing/2014/main" id="{A8F6A3F4-2523-242A-BEEA-88A6416E5A9F}"/>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4" name="Google Shape;114;p15">
            <a:extLst>
              <a:ext uri="{FF2B5EF4-FFF2-40B4-BE49-F238E27FC236}">
                <a16:creationId xmlns:a16="http://schemas.microsoft.com/office/drawing/2014/main" id="{182F3D0A-7645-A48F-8845-0828825CE3E3}"/>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5" name="Google Shape;115;p15">
            <a:extLst>
              <a:ext uri="{FF2B5EF4-FFF2-40B4-BE49-F238E27FC236}">
                <a16:creationId xmlns:a16="http://schemas.microsoft.com/office/drawing/2014/main" id="{68F63401-44A5-DBC2-7273-113F55DEC608}"/>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6" name="Google Shape;116;p15">
            <a:extLst>
              <a:ext uri="{FF2B5EF4-FFF2-40B4-BE49-F238E27FC236}">
                <a16:creationId xmlns:a16="http://schemas.microsoft.com/office/drawing/2014/main" id="{E5CC9A87-F9CD-DDEE-0C03-4D4A70324C93}"/>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7" name="Google Shape;117;p15">
            <a:extLst>
              <a:ext uri="{FF2B5EF4-FFF2-40B4-BE49-F238E27FC236}">
                <a16:creationId xmlns:a16="http://schemas.microsoft.com/office/drawing/2014/main" id="{C42371CF-9F13-5BD2-A880-DE3A825E8A83}"/>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18" name="Google Shape;118;p15">
            <a:extLst>
              <a:ext uri="{FF2B5EF4-FFF2-40B4-BE49-F238E27FC236}">
                <a16:creationId xmlns:a16="http://schemas.microsoft.com/office/drawing/2014/main" id="{2ABE3173-26BD-DC22-4727-82A868105D63}"/>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19" name="Google Shape;119;p15">
            <a:extLst>
              <a:ext uri="{FF2B5EF4-FFF2-40B4-BE49-F238E27FC236}">
                <a16:creationId xmlns:a16="http://schemas.microsoft.com/office/drawing/2014/main" id="{2C7A8DD0-67D7-776E-24D1-6EE7789FF903}"/>
              </a:ext>
            </a:extLst>
          </p:cNvPr>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#7</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11563067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726809D2-E504-7090-6D2C-2D4DE2826012}"/>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E221069F-4F96-02D5-5C1B-C72132DF3E68}"/>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6DC0EA00-2BAE-E101-01F4-F186C13A291B}"/>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84E1A702-A068-C170-A34E-A0AD0CC1644F}"/>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A689A5F1-AF3B-9586-1C11-A68EEE60512B}"/>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E96A43B7-6940-AE62-B82C-42A2159A6228}"/>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C7F08653-0232-BBC1-E54B-AEEE7F6A2F47}"/>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916B0F90-AD11-6FC5-9CFE-DEA85F3E72CC}"/>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15A1EC6B-D353-2EC1-90B0-8563C8AE0958}"/>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3E6CD72F-F7E4-935A-8D0D-B6CB3F7B8FD7}"/>
              </a:ext>
            </a:extLst>
          </p:cNvPr>
          <p:cNvSpPr txBox="1"/>
          <p:nvPr/>
        </p:nvSpPr>
        <p:spPr>
          <a:xfrm>
            <a:off x="3539761" y="462275"/>
            <a:ext cx="11208246" cy="2462213"/>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One company featured Quinta Brunson in a commercial selling software to help people do their taxes.  The marketing campaign also featured a sweepstakes promotion with a chance to win a cash prize.</a:t>
            </a:r>
          </a:p>
        </p:txBody>
      </p:sp>
      <p:sp>
        <p:nvSpPr>
          <p:cNvPr id="4" name="Google Shape;137;p17">
            <a:extLst>
              <a:ext uri="{FF2B5EF4-FFF2-40B4-BE49-F238E27FC236}">
                <a16:creationId xmlns:a16="http://schemas.microsoft.com/office/drawing/2014/main" id="{C30095CB-AF10-0D40-252D-ABF4126D06DE}"/>
              </a:ext>
            </a:extLst>
          </p:cNvPr>
          <p:cNvSpPr txBox="1"/>
          <p:nvPr/>
        </p:nvSpPr>
        <p:spPr>
          <a:xfrm>
            <a:off x="4488569" y="7410535"/>
            <a:ext cx="9310625" cy="2031325"/>
          </a:xfrm>
          <a:prstGeom prst="rect">
            <a:avLst/>
          </a:prstGeom>
          <a:noFill/>
          <a:ln>
            <a:noFill/>
          </a:ln>
        </p:spPr>
        <p:txBody>
          <a:bodyPr spcFirstLastPara="1" wrap="square" lIns="0" tIns="0" rIns="0" bIns="0" anchor="t" anchorCtr="0">
            <a:spAutoFit/>
          </a:bodyPr>
          <a:lstStyle/>
          <a:p>
            <a:pPr algn="ctr"/>
            <a:r>
              <a:rPr lang="en-US" sz="4400" b="1" dirty="0">
                <a:solidFill>
                  <a:schemeClr val="bg1"/>
                </a:solidFill>
                <a:latin typeface="Poppins" pitchFamily="2" charset="77"/>
                <a:cs typeface="Poppins" pitchFamily="2" charset="77"/>
              </a:rPr>
              <a:t>What is the name of the software product and what was the cash giveaway amount?</a:t>
            </a:r>
          </a:p>
        </p:txBody>
      </p:sp>
      <p:pic>
        <p:nvPicPr>
          <p:cNvPr id="10242" name="Picture 2" descr="Quinta Brunson Organises Her Taxes in Super Bowl Spot from TurboTax |  LBBOnline">
            <a:extLst>
              <a:ext uri="{FF2B5EF4-FFF2-40B4-BE49-F238E27FC236}">
                <a16:creationId xmlns:a16="http://schemas.microsoft.com/office/drawing/2014/main" id="{EF67320E-0FED-D09C-5E0D-40674CD670A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20130" y="3324797"/>
            <a:ext cx="6247739" cy="3518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9312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24A04CB0-FCEB-9E0E-723E-90B91E61791C}"/>
            </a:ext>
          </a:extLst>
        </p:cNvPr>
        <p:cNvGrpSpPr/>
        <p:nvPr/>
      </p:nvGrpSpPr>
      <p:grpSpPr>
        <a:xfrm>
          <a:off x="0" y="0"/>
          <a:ext cx="0" cy="0"/>
          <a:chOff x="0" y="0"/>
          <a:chExt cx="0" cy="0"/>
        </a:xfrm>
      </p:grpSpPr>
      <p:grpSp>
        <p:nvGrpSpPr>
          <p:cNvPr id="111" name="Google Shape;111;p15">
            <a:extLst>
              <a:ext uri="{FF2B5EF4-FFF2-40B4-BE49-F238E27FC236}">
                <a16:creationId xmlns:a16="http://schemas.microsoft.com/office/drawing/2014/main" id="{58FDA1F9-15FE-13F8-C6B6-583ADCC763F5}"/>
              </a:ext>
            </a:extLst>
          </p:cNvPr>
          <p:cNvGrpSpPr/>
          <p:nvPr/>
        </p:nvGrpSpPr>
        <p:grpSpPr>
          <a:xfrm>
            <a:off x="0" y="-222650"/>
            <a:ext cx="18288118" cy="10509839"/>
            <a:chOff x="0" y="0"/>
            <a:chExt cx="4816592" cy="2696490"/>
          </a:xfrm>
        </p:grpSpPr>
        <p:sp>
          <p:nvSpPr>
            <p:cNvPr id="112" name="Google Shape;112;p15">
              <a:extLst>
                <a:ext uri="{FF2B5EF4-FFF2-40B4-BE49-F238E27FC236}">
                  <a16:creationId xmlns:a16="http://schemas.microsoft.com/office/drawing/2014/main" id="{E6B9815F-EF65-33DE-ABBD-2E5322B4168A}"/>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3" name="Google Shape;113;p15">
              <a:extLst>
                <a:ext uri="{FF2B5EF4-FFF2-40B4-BE49-F238E27FC236}">
                  <a16:creationId xmlns:a16="http://schemas.microsoft.com/office/drawing/2014/main" id="{AFDF721C-A690-3B0B-A096-E2A761B3FB8D}"/>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4" name="Google Shape;114;p15">
            <a:extLst>
              <a:ext uri="{FF2B5EF4-FFF2-40B4-BE49-F238E27FC236}">
                <a16:creationId xmlns:a16="http://schemas.microsoft.com/office/drawing/2014/main" id="{79CD770E-48D0-B6A5-20D5-F08BCCCC6422}"/>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5" name="Google Shape;115;p15">
            <a:extLst>
              <a:ext uri="{FF2B5EF4-FFF2-40B4-BE49-F238E27FC236}">
                <a16:creationId xmlns:a16="http://schemas.microsoft.com/office/drawing/2014/main" id="{DF468410-B99F-12F1-65A2-DCDED7F40993}"/>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6" name="Google Shape;116;p15">
            <a:extLst>
              <a:ext uri="{FF2B5EF4-FFF2-40B4-BE49-F238E27FC236}">
                <a16:creationId xmlns:a16="http://schemas.microsoft.com/office/drawing/2014/main" id="{790A0A0E-B108-D6C7-1149-CB043063A8C6}"/>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7" name="Google Shape;117;p15">
            <a:extLst>
              <a:ext uri="{FF2B5EF4-FFF2-40B4-BE49-F238E27FC236}">
                <a16:creationId xmlns:a16="http://schemas.microsoft.com/office/drawing/2014/main" id="{CD90072B-5329-045B-9EDA-4989E74C4766}"/>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18" name="Google Shape;118;p15">
            <a:extLst>
              <a:ext uri="{FF2B5EF4-FFF2-40B4-BE49-F238E27FC236}">
                <a16:creationId xmlns:a16="http://schemas.microsoft.com/office/drawing/2014/main" id="{0B480C67-1351-FE37-159A-AB50DA8E1C94}"/>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19" name="Google Shape;119;p15">
            <a:extLst>
              <a:ext uri="{FF2B5EF4-FFF2-40B4-BE49-F238E27FC236}">
                <a16:creationId xmlns:a16="http://schemas.microsoft.com/office/drawing/2014/main" id="{89731602-9930-F35F-7FFA-449B4A5CD9E7}"/>
              </a:ext>
            </a:extLst>
          </p:cNvPr>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#8</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683239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85659D03-A29D-CA9B-F32E-B5F00E97C829}"/>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A0B130A8-4398-9BD1-DA0C-7CCD2C88ECA0}"/>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ADFA0AC7-5EBF-9B62-6757-57D8AD538D4A}"/>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8258F408-4DB6-D026-6F54-97BE815F5441}"/>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22CEFC73-1786-C71F-1ED5-C991DE5DE653}"/>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8E2D978D-FE44-9030-BE1D-B23C93C5812E}"/>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121C3715-2011-944C-5316-C5BB880C0CAF}"/>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E738B9C4-19EC-7064-8055-18386B89AB59}"/>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2A52B80C-9824-CA9B-06D5-DE1ACA7E7F80}"/>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0EF9041B-9176-3E3A-930D-0BC2D1284750}"/>
              </a:ext>
            </a:extLst>
          </p:cNvPr>
          <p:cNvSpPr txBox="1"/>
          <p:nvPr/>
        </p:nvSpPr>
        <p:spPr>
          <a:xfrm>
            <a:off x="3235196" y="518340"/>
            <a:ext cx="11817373" cy="1969770"/>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This company took a humorous approach with its Super Bowl advertising, airing a commercial in which Jennifer Aniston fails to recognize her old friend and co-star from ‘Friends’.</a:t>
            </a:r>
          </a:p>
        </p:txBody>
      </p:sp>
      <p:sp>
        <p:nvSpPr>
          <p:cNvPr id="4" name="Google Shape;137;p17">
            <a:extLst>
              <a:ext uri="{FF2B5EF4-FFF2-40B4-BE49-F238E27FC236}">
                <a16:creationId xmlns:a16="http://schemas.microsoft.com/office/drawing/2014/main" id="{EA5C2F1A-D73E-BDAE-5E7E-6D35FB487414}"/>
              </a:ext>
            </a:extLst>
          </p:cNvPr>
          <p:cNvSpPr txBox="1"/>
          <p:nvPr/>
        </p:nvSpPr>
        <p:spPr>
          <a:xfrm>
            <a:off x="5380223" y="8004552"/>
            <a:ext cx="7527318" cy="677108"/>
          </a:xfrm>
          <a:prstGeom prst="rect">
            <a:avLst/>
          </a:prstGeom>
          <a:noFill/>
          <a:ln>
            <a:noFill/>
          </a:ln>
        </p:spPr>
        <p:txBody>
          <a:bodyPr spcFirstLastPara="1" wrap="square" lIns="0" tIns="0" rIns="0" bIns="0" anchor="t" anchorCtr="0">
            <a:spAutoFit/>
          </a:bodyPr>
          <a:lstStyle/>
          <a:p>
            <a:pPr algn="just"/>
            <a:r>
              <a:rPr lang="en-US" sz="4400" b="1" dirty="0">
                <a:solidFill>
                  <a:schemeClr val="bg1"/>
                </a:solidFill>
                <a:latin typeface="Poppins" pitchFamily="2" charset="77"/>
                <a:cs typeface="Poppins" pitchFamily="2" charset="77"/>
              </a:rPr>
              <a:t>Who was the advertiser?</a:t>
            </a:r>
          </a:p>
        </p:txBody>
      </p:sp>
      <p:pic>
        <p:nvPicPr>
          <p:cNvPr id="11266" name="Picture 2" descr="Jennifer Aniston can't remember David Schwimmer in Uber Eats Super Bowl  commercial - nj.com">
            <a:extLst>
              <a:ext uri="{FF2B5EF4-FFF2-40B4-BE49-F238E27FC236}">
                <a16:creationId xmlns:a16="http://schemas.microsoft.com/office/drawing/2014/main" id="{2B3F6BB5-B3CF-47CB-AF19-5FBC99A0670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37082" y="3077519"/>
            <a:ext cx="7213600"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4504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AD1999AD-5812-5C0E-1F56-BDC8AB1DC318}"/>
            </a:ext>
          </a:extLst>
        </p:cNvPr>
        <p:cNvGrpSpPr/>
        <p:nvPr/>
      </p:nvGrpSpPr>
      <p:grpSpPr>
        <a:xfrm>
          <a:off x="0" y="0"/>
          <a:ext cx="0" cy="0"/>
          <a:chOff x="0" y="0"/>
          <a:chExt cx="0" cy="0"/>
        </a:xfrm>
      </p:grpSpPr>
      <p:grpSp>
        <p:nvGrpSpPr>
          <p:cNvPr id="111" name="Google Shape;111;p15">
            <a:extLst>
              <a:ext uri="{FF2B5EF4-FFF2-40B4-BE49-F238E27FC236}">
                <a16:creationId xmlns:a16="http://schemas.microsoft.com/office/drawing/2014/main" id="{27BB3E34-807D-4325-302B-807540537BBC}"/>
              </a:ext>
            </a:extLst>
          </p:cNvPr>
          <p:cNvGrpSpPr/>
          <p:nvPr/>
        </p:nvGrpSpPr>
        <p:grpSpPr>
          <a:xfrm>
            <a:off x="0" y="-222650"/>
            <a:ext cx="18288118" cy="10509839"/>
            <a:chOff x="0" y="0"/>
            <a:chExt cx="4816592" cy="2696490"/>
          </a:xfrm>
        </p:grpSpPr>
        <p:sp>
          <p:nvSpPr>
            <p:cNvPr id="112" name="Google Shape;112;p15">
              <a:extLst>
                <a:ext uri="{FF2B5EF4-FFF2-40B4-BE49-F238E27FC236}">
                  <a16:creationId xmlns:a16="http://schemas.microsoft.com/office/drawing/2014/main" id="{D9A6A324-0B0D-1FA2-EF47-8028A5CD627B}"/>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3" name="Google Shape;113;p15">
              <a:extLst>
                <a:ext uri="{FF2B5EF4-FFF2-40B4-BE49-F238E27FC236}">
                  <a16:creationId xmlns:a16="http://schemas.microsoft.com/office/drawing/2014/main" id="{BBC43480-370C-F17C-D0F5-06E587677D48}"/>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4" name="Google Shape;114;p15">
            <a:extLst>
              <a:ext uri="{FF2B5EF4-FFF2-40B4-BE49-F238E27FC236}">
                <a16:creationId xmlns:a16="http://schemas.microsoft.com/office/drawing/2014/main" id="{F0D9F9E9-5333-69DB-85F3-10C51073B02F}"/>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5" name="Google Shape;115;p15">
            <a:extLst>
              <a:ext uri="{FF2B5EF4-FFF2-40B4-BE49-F238E27FC236}">
                <a16:creationId xmlns:a16="http://schemas.microsoft.com/office/drawing/2014/main" id="{93D65958-76E4-5BBE-E35D-A3770D70A5E3}"/>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6" name="Google Shape;116;p15">
            <a:extLst>
              <a:ext uri="{FF2B5EF4-FFF2-40B4-BE49-F238E27FC236}">
                <a16:creationId xmlns:a16="http://schemas.microsoft.com/office/drawing/2014/main" id="{2845A8A8-F49A-2B74-4713-D6D682E65543}"/>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7" name="Google Shape;117;p15">
            <a:extLst>
              <a:ext uri="{FF2B5EF4-FFF2-40B4-BE49-F238E27FC236}">
                <a16:creationId xmlns:a16="http://schemas.microsoft.com/office/drawing/2014/main" id="{2332E75A-A1DE-4220-0EAE-DE3041313160}"/>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18" name="Google Shape;118;p15">
            <a:extLst>
              <a:ext uri="{FF2B5EF4-FFF2-40B4-BE49-F238E27FC236}">
                <a16:creationId xmlns:a16="http://schemas.microsoft.com/office/drawing/2014/main" id="{D31BCEA8-E465-B372-B189-E228B9EC5E21}"/>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19" name="Google Shape;119;p15">
            <a:extLst>
              <a:ext uri="{FF2B5EF4-FFF2-40B4-BE49-F238E27FC236}">
                <a16:creationId xmlns:a16="http://schemas.microsoft.com/office/drawing/2014/main" id="{B00AC788-1F07-DCF2-EB74-F5E983BC2F03}"/>
              </a:ext>
            </a:extLst>
          </p:cNvPr>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#9</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14318317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16052F1F-F1C9-6D75-C380-340A13D8A023}"/>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1E018F91-29DB-05F2-84C4-70449A769355}"/>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ED5C8B7D-C3D0-4875-09D7-B69C45FF66C9}"/>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CE8411D9-0BC2-7234-B46E-D2FAC6325D46}"/>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09F529EC-FF2C-214C-E707-ECD16C98D6A7}"/>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0DF36D46-115D-1B9A-7AE9-EFA24064AD79}"/>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EC68EA19-DBB5-673E-F878-FDEF108707FC}"/>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A290BF3D-D9D9-718D-CFBA-E3AAE452A773}"/>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FBAC45BA-4356-0DA8-4ECD-39CEF1E0E237}"/>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28E9943E-1379-3BC3-C13A-1FD0524A2C10}"/>
              </a:ext>
            </a:extLst>
          </p:cNvPr>
          <p:cNvSpPr txBox="1"/>
          <p:nvPr/>
        </p:nvSpPr>
        <p:spPr>
          <a:xfrm>
            <a:off x="3539761" y="462275"/>
            <a:ext cx="11208246" cy="1477328"/>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Beyoncé broke the internet but not this brand’s service  in this Super Bowl LVII commercial, while cryptically dropping new music.</a:t>
            </a:r>
          </a:p>
        </p:txBody>
      </p:sp>
      <p:sp>
        <p:nvSpPr>
          <p:cNvPr id="4" name="Google Shape;137;p17">
            <a:extLst>
              <a:ext uri="{FF2B5EF4-FFF2-40B4-BE49-F238E27FC236}">
                <a16:creationId xmlns:a16="http://schemas.microsoft.com/office/drawing/2014/main" id="{A3E58DA5-1EBD-08F2-A9E8-9DC6064CF3EC}"/>
              </a:ext>
            </a:extLst>
          </p:cNvPr>
          <p:cNvSpPr txBox="1"/>
          <p:nvPr/>
        </p:nvSpPr>
        <p:spPr>
          <a:xfrm>
            <a:off x="5096577" y="7811899"/>
            <a:ext cx="8629553" cy="677108"/>
          </a:xfrm>
          <a:prstGeom prst="rect">
            <a:avLst/>
          </a:prstGeom>
          <a:noFill/>
          <a:ln>
            <a:noFill/>
          </a:ln>
        </p:spPr>
        <p:txBody>
          <a:bodyPr spcFirstLastPara="1" wrap="square" lIns="0" tIns="0" rIns="0" bIns="0" anchor="t" anchorCtr="0">
            <a:spAutoFit/>
          </a:bodyPr>
          <a:lstStyle/>
          <a:p>
            <a:pPr algn="just"/>
            <a:r>
              <a:rPr lang="en-US" sz="4400" b="1" dirty="0">
                <a:solidFill>
                  <a:schemeClr val="bg1"/>
                </a:solidFill>
                <a:latin typeface="Poppins" pitchFamily="2" charset="77"/>
                <a:cs typeface="Poppins" pitchFamily="2" charset="77"/>
              </a:rPr>
              <a:t>What brand was advertising?</a:t>
            </a:r>
          </a:p>
        </p:txBody>
      </p:sp>
      <p:pic>
        <p:nvPicPr>
          <p:cNvPr id="12290" name="Picture 2" descr="Super Bowl Ads: Best, Worst, and Most WTF — From Beyoncé to Bennifer">
            <a:extLst>
              <a:ext uri="{FF2B5EF4-FFF2-40B4-BE49-F238E27FC236}">
                <a16:creationId xmlns:a16="http://schemas.microsoft.com/office/drawing/2014/main" id="{B68F29E0-BECD-5698-67F1-7EEDD5835DC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9513" y="3000647"/>
            <a:ext cx="5748742" cy="3832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466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grpSp>
        <p:nvGrpSpPr>
          <p:cNvPr id="98" name="Google Shape;98;p14"/>
          <p:cNvGrpSpPr/>
          <p:nvPr/>
        </p:nvGrpSpPr>
        <p:grpSpPr>
          <a:xfrm>
            <a:off x="0" y="-222650"/>
            <a:ext cx="18288118" cy="10509839"/>
            <a:chOff x="0" y="0"/>
            <a:chExt cx="4816592" cy="2696490"/>
          </a:xfrm>
        </p:grpSpPr>
        <p:sp>
          <p:nvSpPr>
            <p:cNvPr id="99" name="Google Shape;99;p14"/>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COMMERCIAL #1</a:t>
            </a:r>
            <a:endParaRPr sz="10000" b="1">
              <a:solidFill>
                <a:schemeClr val="lt1"/>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35D85E11-C2FA-BEDD-F481-B964944AC0A7}"/>
            </a:ext>
          </a:extLst>
        </p:cNvPr>
        <p:cNvGrpSpPr/>
        <p:nvPr/>
      </p:nvGrpSpPr>
      <p:grpSpPr>
        <a:xfrm>
          <a:off x="0" y="0"/>
          <a:ext cx="0" cy="0"/>
          <a:chOff x="0" y="0"/>
          <a:chExt cx="0" cy="0"/>
        </a:xfrm>
      </p:grpSpPr>
      <p:grpSp>
        <p:nvGrpSpPr>
          <p:cNvPr id="111" name="Google Shape;111;p15">
            <a:extLst>
              <a:ext uri="{FF2B5EF4-FFF2-40B4-BE49-F238E27FC236}">
                <a16:creationId xmlns:a16="http://schemas.microsoft.com/office/drawing/2014/main" id="{D2944284-82D2-59E7-5FD6-B91EBB78F8C1}"/>
              </a:ext>
            </a:extLst>
          </p:cNvPr>
          <p:cNvGrpSpPr/>
          <p:nvPr/>
        </p:nvGrpSpPr>
        <p:grpSpPr>
          <a:xfrm>
            <a:off x="0" y="-222650"/>
            <a:ext cx="18288118" cy="10509839"/>
            <a:chOff x="0" y="0"/>
            <a:chExt cx="4816592" cy="2696490"/>
          </a:xfrm>
        </p:grpSpPr>
        <p:sp>
          <p:nvSpPr>
            <p:cNvPr id="112" name="Google Shape;112;p15">
              <a:extLst>
                <a:ext uri="{FF2B5EF4-FFF2-40B4-BE49-F238E27FC236}">
                  <a16:creationId xmlns:a16="http://schemas.microsoft.com/office/drawing/2014/main" id="{0B05B7F3-EF6E-7E52-6C13-E87D2911F1E8}"/>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3" name="Google Shape;113;p15">
              <a:extLst>
                <a:ext uri="{FF2B5EF4-FFF2-40B4-BE49-F238E27FC236}">
                  <a16:creationId xmlns:a16="http://schemas.microsoft.com/office/drawing/2014/main" id="{6F064D77-9152-D712-C63F-221E5CB7B38A}"/>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4" name="Google Shape;114;p15">
            <a:extLst>
              <a:ext uri="{FF2B5EF4-FFF2-40B4-BE49-F238E27FC236}">
                <a16:creationId xmlns:a16="http://schemas.microsoft.com/office/drawing/2014/main" id="{2BBABF43-4E80-2E99-0A32-DF338379F409}"/>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5" name="Google Shape;115;p15">
            <a:extLst>
              <a:ext uri="{FF2B5EF4-FFF2-40B4-BE49-F238E27FC236}">
                <a16:creationId xmlns:a16="http://schemas.microsoft.com/office/drawing/2014/main" id="{0BF09FD0-C9CA-003A-8A6F-C7F640D49FF5}"/>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6" name="Google Shape;116;p15">
            <a:extLst>
              <a:ext uri="{FF2B5EF4-FFF2-40B4-BE49-F238E27FC236}">
                <a16:creationId xmlns:a16="http://schemas.microsoft.com/office/drawing/2014/main" id="{934A2011-4005-AB5D-14EA-1A36A840E321}"/>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7" name="Google Shape;117;p15">
            <a:extLst>
              <a:ext uri="{FF2B5EF4-FFF2-40B4-BE49-F238E27FC236}">
                <a16:creationId xmlns:a16="http://schemas.microsoft.com/office/drawing/2014/main" id="{6D5BAEF0-D779-EECC-966D-78B2FF4C3C7B}"/>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18" name="Google Shape;118;p15">
            <a:extLst>
              <a:ext uri="{FF2B5EF4-FFF2-40B4-BE49-F238E27FC236}">
                <a16:creationId xmlns:a16="http://schemas.microsoft.com/office/drawing/2014/main" id="{0A6BB7CA-7B76-F402-FCAA-97C395B56E5C}"/>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19" name="Google Shape;119;p15">
            <a:extLst>
              <a:ext uri="{FF2B5EF4-FFF2-40B4-BE49-F238E27FC236}">
                <a16:creationId xmlns:a16="http://schemas.microsoft.com/office/drawing/2014/main" id="{79D8E07D-F486-95D2-485B-31C9B0CF06E1}"/>
              </a:ext>
            </a:extLst>
          </p:cNvPr>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#10</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25748303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4FD66C8E-9684-787B-84A3-DDBF29DBCDA2}"/>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610CBDD3-8D67-95E3-60CE-A7CCF097F10A}"/>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A885166B-7145-0AD2-9134-FAD653659D77}"/>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98B2E184-F4E5-AB63-FE57-40536640B2AA}"/>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55CD8CCF-F486-469F-D8F5-F01E4FA75445}"/>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380E4189-9633-A32F-B980-EDB96D30A539}"/>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BD8FBFE4-6960-9140-96AA-55005836F1B7}"/>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25D59430-B536-8743-C2EC-413ADB7AD13F}"/>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4F72C7C1-181E-59D4-4EA5-CC2569364ACA}"/>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28BE8D91-48FE-3AC5-5ED3-2B103791474E}"/>
              </a:ext>
            </a:extLst>
          </p:cNvPr>
          <p:cNvSpPr txBox="1"/>
          <p:nvPr/>
        </p:nvSpPr>
        <p:spPr>
          <a:xfrm>
            <a:off x="3539761" y="462275"/>
            <a:ext cx="11208246" cy="1969770"/>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One brand hoped to capitalize on the pickleball craze by creating a commercial that featured two toddlers playing pickleball and discussing their financial futures.</a:t>
            </a:r>
          </a:p>
        </p:txBody>
      </p:sp>
      <p:sp>
        <p:nvSpPr>
          <p:cNvPr id="4" name="Google Shape;137;p17">
            <a:extLst>
              <a:ext uri="{FF2B5EF4-FFF2-40B4-BE49-F238E27FC236}">
                <a16:creationId xmlns:a16="http://schemas.microsoft.com/office/drawing/2014/main" id="{5A126E18-E5CC-680A-E479-6BB9E65A6596}"/>
              </a:ext>
            </a:extLst>
          </p:cNvPr>
          <p:cNvSpPr txBox="1"/>
          <p:nvPr/>
        </p:nvSpPr>
        <p:spPr>
          <a:xfrm>
            <a:off x="5096577" y="7802574"/>
            <a:ext cx="8625264" cy="677108"/>
          </a:xfrm>
          <a:prstGeom prst="rect">
            <a:avLst/>
          </a:prstGeom>
          <a:noFill/>
          <a:ln>
            <a:noFill/>
          </a:ln>
        </p:spPr>
        <p:txBody>
          <a:bodyPr spcFirstLastPara="1" wrap="square" lIns="0" tIns="0" rIns="0" bIns="0" anchor="t" anchorCtr="0">
            <a:spAutoFit/>
          </a:bodyPr>
          <a:lstStyle/>
          <a:p>
            <a:pPr algn="just"/>
            <a:r>
              <a:rPr lang="en-US" sz="4400" b="1" dirty="0">
                <a:solidFill>
                  <a:schemeClr val="bg1"/>
                </a:solidFill>
                <a:latin typeface="Poppins" pitchFamily="2" charset="77"/>
                <a:cs typeface="Poppins" pitchFamily="2" charset="77"/>
              </a:rPr>
              <a:t>What brand was advertising?</a:t>
            </a:r>
          </a:p>
        </p:txBody>
      </p:sp>
      <p:pic>
        <p:nvPicPr>
          <p:cNvPr id="13314" name="Picture 2" descr="E*Trade Baby Talks Pickleball Trash In Super Bowl Ad">
            <a:extLst>
              <a:ext uri="{FF2B5EF4-FFF2-40B4-BE49-F238E27FC236}">
                <a16:creationId xmlns:a16="http://schemas.microsoft.com/office/drawing/2014/main" id="{A51B16B8-5400-9B93-10D6-ACD5CC35D2F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25569" y="3161646"/>
            <a:ext cx="6236629" cy="3510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2940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A2006A32-D2CB-F828-83FA-EE3F325175B4}"/>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DF67E4B7-D0E1-A3A2-0BA5-498A4FC048B1}"/>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D368AE81-23FF-AFDD-A47C-0F4E47B50EAF}"/>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923A74F6-B1B3-9A4B-6DE7-4BBF7680A4DF}"/>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6FDFCC69-6AC3-5356-DA1C-DE1E115D9039}"/>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B92D9958-0A9A-2C8B-7CB1-B727A7DA4F4D}"/>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FF65A7FC-1B84-734E-45E1-1FA25B15C97F}"/>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7B29D11A-AD65-B59D-1F16-B7AAD153688E}"/>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20B93345-069A-856C-B106-C192CBBD59AF}"/>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11FA015F-AF1E-D3CB-E795-FE3AB5E5FD63}"/>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#1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11383369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01E590F3-71D8-899E-01F9-E32A3A341AA0}"/>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FABF9F9D-BE66-46EA-0EB9-A1A5FB9C871B}"/>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F4FB23D6-DBC3-3E53-C796-000669DCD822}"/>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AB1F5D58-E22C-D80C-07C5-367BEE34B007}"/>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5A20FA2E-EEDD-1A90-A41A-D4D0109522FA}"/>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A7815364-FB84-E845-48B5-11B28FE596B1}"/>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ACB4BC25-4B6B-F7B4-21E7-353A885B86A9}"/>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96825CD5-A2A1-C154-1D9C-B3A019AEB2E0}"/>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44BFAE0D-C5F5-A5B7-FBA2-F0D35B0EC59F}"/>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0DB19D40-F886-18C7-5CC7-E5EE53A6DBD3}"/>
              </a:ext>
            </a:extLst>
          </p:cNvPr>
          <p:cNvSpPr txBox="1"/>
          <p:nvPr/>
        </p:nvSpPr>
        <p:spPr>
          <a:xfrm>
            <a:off x="3539761" y="462275"/>
            <a:ext cx="11208246" cy="1969770"/>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This year’s Dunkin’ commercial, starring ”The </a:t>
            </a:r>
            <a:r>
              <a:rPr lang="en-US" sz="3200" b="1" dirty="0" err="1">
                <a:solidFill>
                  <a:schemeClr val="bg1"/>
                </a:solidFill>
                <a:latin typeface="Poppins" pitchFamily="2" charset="77"/>
                <a:cs typeface="Poppins" pitchFamily="2" charset="77"/>
              </a:rPr>
              <a:t>DunKings</a:t>
            </a:r>
            <a:r>
              <a:rPr lang="en-US" sz="3200" b="1" dirty="0">
                <a:solidFill>
                  <a:schemeClr val="bg1"/>
                </a:solidFill>
                <a:latin typeface="Poppins" pitchFamily="2" charset="77"/>
                <a:cs typeface="Poppins" pitchFamily="2" charset="77"/>
              </a:rPr>
              <a:t>”, helped to launch two new limited-time menu items, one of which happens to be Ben Affleck’s favorite drink, the iced coffee with ”Vanilla Vibes.” </a:t>
            </a:r>
          </a:p>
        </p:txBody>
      </p:sp>
      <p:pic>
        <p:nvPicPr>
          <p:cNvPr id="14338" name="Picture 2" descr="What to know about Ben Affleck's Dunkin' drink, DunKings menu">
            <a:extLst>
              <a:ext uri="{FF2B5EF4-FFF2-40B4-BE49-F238E27FC236}">
                <a16:creationId xmlns:a16="http://schemas.microsoft.com/office/drawing/2014/main" id="{0C12A095-1333-1C9D-E1F1-C3DA6612052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38293" y="3078575"/>
            <a:ext cx="7811179" cy="4393788"/>
          </a:xfrm>
          <a:prstGeom prst="rect">
            <a:avLst/>
          </a:prstGeom>
          <a:noFill/>
          <a:extLst>
            <a:ext uri="{909E8E84-426E-40DD-AFC4-6F175D3DCCD1}">
              <a14:hiddenFill xmlns:a14="http://schemas.microsoft.com/office/drawing/2010/main">
                <a:solidFill>
                  <a:srgbClr val="FFFFFF"/>
                </a:solidFill>
              </a14:hiddenFill>
            </a:ext>
          </a:extLst>
        </p:spPr>
      </p:pic>
      <p:sp>
        <p:nvSpPr>
          <p:cNvPr id="3" name="Google Shape;137;p17">
            <a:extLst>
              <a:ext uri="{FF2B5EF4-FFF2-40B4-BE49-F238E27FC236}">
                <a16:creationId xmlns:a16="http://schemas.microsoft.com/office/drawing/2014/main" id="{419815E7-8623-867F-4F45-7352343A38E0}"/>
              </a:ext>
            </a:extLst>
          </p:cNvPr>
          <p:cNvSpPr txBox="1"/>
          <p:nvPr/>
        </p:nvSpPr>
        <p:spPr>
          <a:xfrm>
            <a:off x="7688040" y="8187300"/>
            <a:ext cx="3440577" cy="923330"/>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DUNKIN’</a:t>
            </a:r>
          </a:p>
        </p:txBody>
      </p:sp>
    </p:spTree>
    <p:extLst>
      <p:ext uri="{BB962C8B-B14F-4D97-AF65-F5344CB8AC3E}">
        <p14:creationId xmlns:p14="http://schemas.microsoft.com/office/powerpoint/2010/main" val="2641812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D8B1E5E8-163B-0757-7AD9-8C2DC775C73F}"/>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A8C2D5A8-DA21-2D94-18E3-233CA85FD71C}"/>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5B3B293E-F49E-969D-C88F-7F73B31296B2}"/>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2BC8F1E4-EDF8-753B-EC97-15929A75D454}"/>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07205212-B699-9E89-5FEC-768756086E2C}"/>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B722FAF6-A3AE-99B4-1546-B5204982AEA9}"/>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12D436A3-B0BD-A00D-69C0-0890DB994B26}"/>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4FF1A23A-340B-FFCF-745B-F060A2584329}"/>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2A07A916-F1CF-E3FC-3CE6-EFB380690F42}"/>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D5606DE0-DBA4-C899-1E6E-02A870CD2C69}"/>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#2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1377173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F7FC5D4D-6F98-08CD-E5BF-B97E54BDC621}"/>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3B61562F-F28C-E97D-51B5-CC571E18EF63}"/>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7A04662D-8E3C-AB1D-4681-E77EF90A5F4D}"/>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4338100C-FB5D-66D3-5F2B-77982D22C539}"/>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3FDA0A38-A936-23E0-5ED2-BDBF12FEACE0}"/>
              </a:ext>
            </a:extLst>
          </p:cNvPr>
          <p:cNvPicPr preferRelativeResize="0"/>
          <p:nvPr/>
        </p:nvPicPr>
        <p:blipFill rotWithShape="1">
          <a:blip r:embed="rId3">
            <a:alphaModFix amt="38000"/>
          </a:blip>
          <a:srcRect t="7424" b="9985"/>
          <a:stretch/>
        </p:blipFill>
        <p:spPr>
          <a:xfrm>
            <a:off x="-1488734" y="-822212"/>
            <a:ext cx="21265236" cy="11708962"/>
          </a:xfrm>
          <a:prstGeom prst="rect">
            <a:avLst/>
          </a:prstGeom>
          <a:noFill/>
          <a:ln>
            <a:noFill/>
          </a:ln>
        </p:spPr>
      </p:pic>
      <p:sp>
        <p:nvSpPr>
          <p:cNvPr id="102" name="Google Shape;102;p14">
            <a:extLst>
              <a:ext uri="{FF2B5EF4-FFF2-40B4-BE49-F238E27FC236}">
                <a16:creationId xmlns:a16="http://schemas.microsoft.com/office/drawing/2014/main" id="{C4F04AFF-7F33-ADEC-C619-D8C165A98702}"/>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404AD982-0140-F0C1-D18A-C573B48EBB83}"/>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A78A48AD-460A-F55F-5E86-235BD838622E}"/>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59B690A6-1B2D-28C2-6278-4EC6AD7815EE}"/>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33BE35E0-8232-7844-5D18-6F3BEA5D8691}"/>
              </a:ext>
            </a:extLst>
          </p:cNvPr>
          <p:cNvSpPr txBox="1"/>
          <p:nvPr/>
        </p:nvSpPr>
        <p:spPr>
          <a:xfrm>
            <a:off x="3539761" y="1098456"/>
            <a:ext cx="11208246" cy="1477328"/>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Kia’s “Perfect 10” spot scored well in </a:t>
            </a:r>
            <a:r>
              <a:rPr lang="en-US" sz="3200" b="1" dirty="0" err="1">
                <a:solidFill>
                  <a:schemeClr val="bg1"/>
                </a:solidFill>
                <a:latin typeface="Poppins" pitchFamily="2" charset="77"/>
                <a:cs typeface="Poppins" pitchFamily="2" charset="77"/>
              </a:rPr>
              <a:t>AdMeter</a:t>
            </a:r>
            <a:r>
              <a:rPr lang="en-US" sz="3200" b="1" dirty="0">
                <a:solidFill>
                  <a:schemeClr val="bg1"/>
                </a:solidFill>
                <a:latin typeface="Poppins" pitchFamily="2" charset="77"/>
                <a:cs typeface="Poppins" pitchFamily="2" charset="77"/>
              </a:rPr>
              <a:t> rankings, showcasing the brand’s EV9 electric three-row SUV vehicle</a:t>
            </a:r>
          </a:p>
        </p:txBody>
      </p:sp>
      <p:sp>
        <p:nvSpPr>
          <p:cNvPr id="3" name="Google Shape;137;p17">
            <a:extLst>
              <a:ext uri="{FF2B5EF4-FFF2-40B4-BE49-F238E27FC236}">
                <a16:creationId xmlns:a16="http://schemas.microsoft.com/office/drawing/2014/main" id="{F80881D5-2D7E-6363-A298-0AB43C38AA60}"/>
              </a:ext>
            </a:extLst>
          </p:cNvPr>
          <p:cNvSpPr txBox="1"/>
          <p:nvPr/>
        </p:nvSpPr>
        <p:spPr>
          <a:xfrm>
            <a:off x="8559035" y="8127662"/>
            <a:ext cx="1592514" cy="1107996"/>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KIA</a:t>
            </a:r>
          </a:p>
        </p:txBody>
      </p:sp>
      <p:pic>
        <p:nvPicPr>
          <p:cNvPr id="4" name="Picture 4" descr="Kia America Drops 15−Second Preview of “Big Game” Spot - IEyeNews">
            <a:extLst>
              <a:ext uri="{FF2B5EF4-FFF2-40B4-BE49-F238E27FC236}">
                <a16:creationId xmlns:a16="http://schemas.microsoft.com/office/drawing/2014/main" id="{1CB3D96B-6E0C-CCB4-92B8-20556022B09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37944" y="3072779"/>
            <a:ext cx="7819897" cy="4393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527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3FAC169F-5147-2160-5B4E-D8BE36A03380}"/>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F03D154A-1500-433F-1CEE-51CD8178A905}"/>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6C75FCC1-1879-BD94-46D8-EB5382EA4080}"/>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2C6BC6FE-A6E1-18FB-604E-DDB339FFBD2B}"/>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E66ACCFA-298D-8AD5-CD63-0AEE4C9D75D8}"/>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A9109BC1-ACB0-00C8-45E6-09C539FC8CDF}"/>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3BA0892C-A471-4EB8-237D-FDDDDB001A07}"/>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7567F440-6538-CDF2-6B73-B8C5A53388A2}"/>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936D8173-80FE-E192-FF2D-9F672B6E2ABB}"/>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A984B47D-7E13-9BE5-6F46-0F05A291CCF0}"/>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#3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18781092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3FB65683-6F5A-D27A-34EA-5512139FCDE2}"/>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75F73CAE-5566-A510-F060-2DEFD2D880E5}"/>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165AECBE-C09B-A6C9-4D87-08E4950ADDC5}"/>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A24D719B-7A3F-E4C6-0573-763134FA6B01}"/>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14FD4095-8A04-DF84-B655-6A5BC883E0F7}"/>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D56D9FEA-073D-0916-CAE7-7EA74DDC6648}"/>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F9545003-5AA4-1DDE-0928-4006E53D2299}"/>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F420C805-1395-6F63-BBB3-CAFA944FA4FC}"/>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1EBB7F4C-A96D-C918-3173-17EB5F0A4921}"/>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2B0CCDF2-6F34-987B-6595-8CD866E239A8}"/>
              </a:ext>
            </a:extLst>
          </p:cNvPr>
          <p:cNvSpPr txBox="1"/>
          <p:nvPr/>
        </p:nvSpPr>
        <p:spPr>
          <a:xfrm>
            <a:off x="3539761" y="991867"/>
            <a:ext cx="11208246" cy="1477328"/>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State Farm’s Super Bowl ad was a spinoff of its popular advertising slogan, “Like a Good Neighbor”, starring Arnold Schwarzenegger and Danny </a:t>
            </a:r>
            <a:r>
              <a:rPr lang="en-US" sz="3200" b="1" dirty="0" err="1">
                <a:solidFill>
                  <a:schemeClr val="bg1"/>
                </a:solidFill>
                <a:latin typeface="Poppins" pitchFamily="2" charset="77"/>
                <a:cs typeface="Poppins" pitchFamily="2" charset="77"/>
              </a:rPr>
              <a:t>Devito</a:t>
            </a:r>
            <a:r>
              <a:rPr lang="en-US" sz="3200" b="1" dirty="0">
                <a:solidFill>
                  <a:schemeClr val="bg1"/>
                </a:solidFill>
                <a:latin typeface="Poppins" pitchFamily="2" charset="77"/>
                <a:cs typeface="Poppins" pitchFamily="2" charset="77"/>
              </a:rPr>
              <a:t>.</a:t>
            </a:r>
          </a:p>
        </p:txBody>
      </p:sp>
      <p:sp>
        <p:nvSpPr>
          <p:cNvPr id="3" name="Google Shape;137;p17">
            <a:extLst>
              <a:ext uri="{FF2B5EF4-FFF2-40B4-BE49-F238E27FC236}">
                <a16:creationId xmlns:a16="http://schemas.microsoft.com/office/drawing/2014/main" id="{07277AFB-2202-700C-6BFE-18C183F1ECDE}"/>
              </a:ext>
            </a:extLst>
          </p:cNvPr>
          <p:cNvSpPr txBox="1"/>
          <p:nvPr/>
        </p:nvSpPr>
        <p:spPr>
          <a:xfrm>
            <a:off x="5416363" y="8119135"/>
            <a:ext cx="7819896" cy="677108"/>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State Farm sells Insurance</a:t>
            </a:r>
          </a:p>
        </p:txBody>
      </p:sp>
      <p:pic>
        <p:nvPicPr>
          <p:cNvPr id="16386" name="Picture 2" descr="Nishimura State Farm Insurance | Beaverton OR">
            <a:extLst>
              <a:ext uri="{FF2B5EF4-FFF2-40B4-BE49-F238E27FC236}">
                <a16:creationId xmlns:a16="http://schemas.microsoft.com/office/drawing/2014/main" id="{4092E0E0-7C25-5E2C-D584-23F9D537F3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26215" y="3467415"/>
            <a:ext cx="6435338" cy="3352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308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38E4A7D5-4D7E-92F8-9889-E8B8AEC14DA2}"/>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BD59802E-6687-351F-2D8E-FF656DAEA70E}"/>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C901C88D-A3D3-8B2C-613C-058AFDCCB1CF}"/>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CA07211F-AE5E-793A-BF1F-BCB626BEDA96}"/>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D97F987D-6716-6653-FDDC-1688AB213E8E}"/>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1AFB425A-C415-2C82-0BA1-C7559E5A976F}"/>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C55E04DD-EF52-B90B-E5C6-23D4908462A7}"/>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5D560B32-81BF-DDD9-44A3-7F43346842C6}"/>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763DEA45-B8B3-3C14-2709-492B27FA6D2E}"/>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A19B2481-8F9A-F102-551A-4B9F7FD05912}"/>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#4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15545839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D62D41D7-E5B8-98F4-F581-38BEEBCA8CCD}"/>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D365E648-D17F-0251-9B13-227A8977C026}"/>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0E6E2B78-FF6C-E13B-C61D-E9C51C540830}"/>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FEF747D1-3A9B-1F0E-3711-5E7833E88032}"/>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ABAC74D7-8AD7-67D2-9CFF-FD32FFA57706}"/>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7057FA1B-3DCD-DFDD-703F-FA2919B6D1B7}"/>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683743E6-1648-05D2-670F-AC9EBEE43E09}"/>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36143D12-E02C-EBB6-9D30-09EBD0981C0D}"/>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A5CDE90E-1E15-ACF9-4B50-D5D18B1CA4A6}"/>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294E7A8E-D0F7-4CA5-BDEF-C17D20A29261}"/>
              </a:ext>
            </a:extLst>
          </p:cNvPr>
          <p:cNvSpPr txBox="1"/>
          <p:nvPr/>
        </p:nvSpPr>
        <p:spPr>
          <a:xfrm>
            <a:off x="3539761" y="991867"/>
            <a:ext cx="11208246" cy="2462213"/>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Growing the game of football globally and increasing the number of international athletes playing in the NFL are priorities for the league. Spreading its message across the globe was the NFL’s goal with this advertisement.</a:t>
            </a:r>
          </a:p>
        </p:txBody>
      </p:sp>
      <p:sp>
        <p:nvSpPr>
          <p:cNvPr id="3" name="Google Shape;137;p17">
            <a:extLst>
              <a:ext uri="{FF2B5EF4-FFF2-40B4-BE49-F238E27FC236}">
                <a16:creationId xmlns:a16="http://schemas.microsoft.com/office/drawing/2014/main" id="{A50F0BB9-678E-A6D3-3AB9-0D16022572ED}"/>
              </a:ext>
            </a:extLst>
          </p:cNvPr>
          <p:cNvSpPr txBox="1"/>
          <p:nvPr/>
        </p:nvSpPr>
        <p:spPr>
          <a:xfrm>
            <a:off x="6229095" y="7905522"/>
            <a:ext cx="5560142"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The tagline is “Born To Play”</a:t>
            </a:r>
          </a:p>
        </p:txBody>
      </p:sp>
      <p:pic>
        <p:nvPicPr>
          <p:cNvPr id="17410" name="Picture 2" descr="Untitled-1">
            <a:extLst>
              <a:ext uri="{FF2B5EF4-FFF2-40B4-BE49-F238E27FC236}">
                <a16:creationId xmlns:a16="http://schemas.microsoft.com/office/drawing/2014/main" id="{E499429E-6DBB-44F6-38DE-69EE1E4E60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98529" y="4192019"/>
            <a:ext cx="5290708" cy="2975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087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433DA6FB-BA54-ABDF-1007-456DB17A2BF1}"/>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EA197FB2-01CE-0A69-8675-4069B7EC42A4}"/>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7C2275B6-A6B1-04C7-6F27-AC942D2467D3}"/>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36D9DE1E-EE0F-8B5B-BC08-26115278A62A}"/>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5769CC77-2304-4E00-676F-93BC18010D13}"/>
              </a:ext>
            </a:extLst>
          </p:cNvPr>
          <p:cNvPicPr preferRelativeResize="0"/>
          <p:nvPr/>
        </p:nvPicPr>
        <p:blipFill rotWithShape="1">
          <a:blip r:embed="rId3">
            <a:alphaModFix amt="38000"/>
          </a:blip>
          <a:srcRect t="7424" b="9985"/>
          <a:stretch/>
        </p:blipFill>
        <p:spPr>
          <a:xfrm>
            <a:off x="-1488735" y="-822212"/>
            <a:ext cx="21265236" cy="11708962"/>
          </a:xfrm>
          <a:prstGeom prst="rect">
            <a:avLst/>
          </a:prstGeom>
          <a:noFill/>
          <a:ln>
            <a:noFill/>
          </a:ln>
        </p:spPr>
      </p:pic>
      <p:sp>
        <p:nvSpPr>
          <p:cNvPr id="102" name="Google Shape;102;p14">
            <a:extLst>
              <a:ext uri="{FF2B5EF4-FFF2-40B4-BE49-F238E27FC236}">
                <a16:creationId xmlns:a16="http://schemas.microsoft.com/office/drawing/2014/main" id="{93FB4302-D7F4-C58E-AE8E-B7F3C1D1CDDA}"/>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1F169727-C4A1-480D-4917-92B1B4FC2A5A}"/>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D02DD0CF-DDE6-0B5E-CB13-1CC40F8FF2E6}"/>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947FC48A-DBC2-8D08-E683-ED788ABB3F79}"/>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CF5A1323-DFDB-F5C6-75F5-8F8001065B2E}"/>
              </a:ext>
            </a:extLst>
          </p:cNvPr>
          <p:cNvSpPr txBox="1"/>
          <p:nvPr/>
        </p:nvSpPr>
        <p:spPr>
          <a:xfrm>
            <a:off x="2566737" y="462275"/>
            <a:ext cx="12181270" cy="1969770"/>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This coffee chain returned to the Super Bowl after a highly-rated spot in last year’s Big Game starring Ben Affleck and J. Lo.  This year, Matt Damon and Tom Brady joined Affleck as members of a pop band, “The </a:t>
            </a:r>
            <a:r>
              <a:rPr lang="en-US" sz="3200" b="1" dirty="0" err="1">
                <a:solidFill>
                  <a:schemeClr val="bg1"/>
                </a:solidFill>
                <a:latin typeface="Poppins" pitchFamily="2" charset="77"/>
                <a:cs typeface="Poppins" pitchFamily="2" charset="77"/>
              </a:rPr>
              <a:t>DunKings</a:t>
            </a:r>
            <a:r>
              <a:rPr lang="en-US" sz="3200" b="1" dirty="0">
                <a:solidFill>
                  <a:schemeClr val="bg1"/>
                </a:solidFill>
                <a:latin typeface="Poppins" pitchFamily="2" charset="77"/>
                <a:cs typeface="Poppins" pitchFamily="2" charset="77"/>
              </a:rPr>
              <a:t>.”</a:t>
            </a:r>
          </a:p>
        </p:txBody>
      </p:sp>
      <p:pic>
        <p:nvPicPr>
          <p:cNvPr id="1026" name="Picture 2" descr="Ben Affleck Stars in DunKings Super Bowl Commercial | Dunkin' | Dunkin'">
            <a:extLst>
              <a:ext uri="{FF2B5EF4-FFF2-40B4-BE49-F238E27FC236}">
                <a16:creationId xmlns:a16="http://schemas.microsoft.com/office/drawing/2014/main" id="{E3B2CF1D-5225-8F72-813B-97A97B858D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4228" y="2835163"/>
            <a:ext cx="6919310" cy="4616673"/>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137;p17">
            <a:extLst>
              <a:ext uri="{FF2B5EF4-FFF2-40B4-BE49-F238E27FC236}">
                <a16:creationId xmlns:a16="http://schemas.microsoft.com/office/drawing/2014/main" id="{4F60AC66-BF97-C3D7-895C-0CEABAC3D6CE}"/>
              </a:ext>
            </a:extLst>
          </p:cNvPr>
          <p:cNvSpPr txBox="1"/>
          <p:nvPr/>
        </p:nvSpPr>
        <p:spPr>
          <a:xfrm>
            <a:off x="5364474" y="7838156"/>
            <a:ext cx="7559051" cy="1477328"/>
          </a:xfrm>
          <a:prstGeom prst="rect">
            <a:avLst/>
          </a:prstGeom>
          <a:noFill/>
          <a:ln>
            <a:noFill/>
          </a:ln>
        </p:spPr>
        <p:txBody>
          <a:bodyPr spcFirstLastPara="1" wrap="square" lIns="0" tIns="0" rIns="0" bIns="0" anchor="t" anchorCtr="0">
            <a:spAutoFit/>
          </a:bodyPr>
          <a:lstStyle/>
          <a:p>
            <a:pPr algn="ctr"/>
            <a:r>
              <a:rPr lang="en-US" sz="4800" b="1" dirty="0">
                <a:solidFill>
                  <a:schemeClr val="bg1"/>
                </a:solidFill>
                <a:latin typeface="Poppins" pitchFamily="2" charset="77"/>
                <a:cs typeface="Poppins" pitchFamily="2" charset="77"/>
              </a:rPr>
              <a:t>What was the restaurant chain?</a:t>
            </a:r>
          </a:p>
        </p:txBody>
      </p:sp>
    </p:spTree>
    <p:extLst>
      <p:ext uri="{BB962C8B-B14F-4D97-AF65-F5344CB8AC3E}">
        <p14:creationId xmlns:p14="http://schemas.microsoft.com/office/powerpoint/2010/main" val="33017908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134B87CD-4511-8AD4-8BF8-EDE3482A86E8}"/>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A348B403-DC7B-F6BC-2754-8A63CB9BB0F4}"/>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C79F3C57-33D8-530C-8CE7-6FE05FE7FE41}"/>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C40BB336-71E4-AF6D-5681-FC5C88D51918}"/>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3092B670-3F6A-4045-54CE-499144967B34}"/>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4BA94FCD-A2FE-EA69-72D5-2B9F919EB599}"/>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41357D8D-20D3-8440-B358-2E03B560A7F1}"/>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3A235BDF-C832-3955-2208-FE774966A5E4}"/>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150E93A8-80F5-3116-88F2-6750F928C020}"/>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9BD77CB2-1E78-7B97-7B0C-89C85FC1A082}"/>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#5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30272640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3F10B5F3-D19E-ABEB-61EB-9948D667FB60}"/>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6C67E689-023F-F4A1-FFD3-B2E658EA29A9}"/>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D6AD2DFE-D6CE-1A58-A6C6-72312DA5491C}"/>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39EDD759-1215-6846-4934-A17168159BA1}"/>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AF9C754E-809E-B7EF-62B1-D656AC722A2E}"/>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1C0FD8D4-E3F7-910F-3F5F-431B4F74E588}"/>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998143F1-1E5E-3561-ECD7-983F96840DC5}"/>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F90A3B1E-0A16-1D46-E52E-7E95206268E6}"/>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D1B17A17-A4C3-D23C-BA8A-BAF6F139AC6C}"/>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22F2191B-2459-7E6F-04C4-4DC49F768EE2}"/>
              </a:ext>
            </a:extLst>
          </p:cNvPr>
          <p:cNvSpPr txBox="1"/>
          <p:nvPr/>
        </p:nvSpPr>
        <p:spPr>
          <a:xfrm>
            <a:off x="2930634" y="433847"/>
            <a:ext cx="12178397" cy="2462213"/>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Snapchat had hoped to differentiate its brand from other social media platforms with its “Less Social Media. More Snapchat” Super Bowl LVIII commercial.  However, according to post-game rankings, the spot did not resonate with viewers.</a:t>
            </a:r>
          </a:p>
        </p:txBody>
      </p:sp>
      <p:sp>
        <p:nvSpPr>
          <p:cNvPr id="3" name="Google Shape;137;p17">
            <a:extLst>
              <a:ext uri="{FF2B5EF4-FFF2-40B4-BE49-F238E27FC236}">
                <a16:creationId xmlns:a16="http://schemas.microsoft.com/office/drawing/2014/main" id="{A8F384C4-5FEC-6AA1-49BE-E14656A6A689}"/>
              </a:ext>
            </a:extLst>
          </p:cNvPr>
          <p:cNvSpPr txBox="1"/>
          <p:nvPr/>
        </p:nvSpPr>
        <p:spPr>
          <a:xfrm>
            <a:off x="7892161" y="8230508"/>
            <a:ext cx="3273700" cy="677108"/>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Snapchat</a:t>
            </a:r>
          </a:p>
        </p:txBody>
      </p:sp>
      <p:pic>
        <p:nvPicPr>
          <p:cNvPr id="18434" name="Picture 2" descr="Less Social Media. More Snapchat.">
            <a:extLst>
              <a:ext uri="{FF2B5EF4-FFF2-40B4-BE49-F238E27FC236}">
                <a16:creationId xmlns:a16="http://schemas.microsoft.com/office/drawing/2014/main" id="{04275C2D-E9AD-D346-FE76-072C17FE432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7504" y="3404058"/>
            <a:ext cx="6692759" cy="4186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0058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4AB0CA7E-E3A9-4502-A2F7-9C37B4031DDE}"/>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3D73B8E9-0FB8-AA59-8B41-DEC843C9398D}"/>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6DE1FD37-EE33-D6A8-7E58-B2259656DB84}"/>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323B49A9-3CB2-1B67-AD7F-18E33C57AFBB}"/>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52F0AD82-4E50-C763-4E4D-6D4D3291F6E7}"/>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1A3B3163-611E-D32B-41C4-D652C3AF6551}"/>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6BCE4605-CF87-550D-3539-C77CE8B8A9A2}"/>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521C7573-A1D5-108B-3F4C-AA92C5913BA3}"/>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3AC6DF8A-2DCE-75C5-2666-AA6D4D653D80}"/>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C129B542-1A6C-A346-2306-5212B20BBB7A}"/>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#6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2249277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1846F39C-E66A-DA23-8CA7-D7006EE422B4}"/>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AEB23B00-E271-34DC-14DB-5312DB6251DB}"/>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78AB849A-D43D-0C0C-A5E8-0D0009B815DF}"/>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ED2DA732-54A2-1C2F-1AF2-56BBB6FFC653}"/>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93E896FF-8854-B862-21DC-FF4DECD2AF2A}"/>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A2692890-88FA-EDFA-2838-43B3AB1DAE1D}"/>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44995945-4AFE-B55B-90CB-55754F4E031C}"/>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FD2FB43A-C4FB-82A7-3607-910CC5DD66F5}"/>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A8A2AE03-0908-C128-CDD3-98FEB42857EE}"/>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0D662DA3-8ED4-8F8E-6581-C96B61B5A5C2}"/>
              </a:ext>
            </a:extLst>
          </p:cNvPr>
          <p:cNvSpPr txBox="1"/>
          <p:nvPr/>
        </p:nvSpPr>
        <p:spPr>
          <a:xfrm>
            <a:off x="609600" y="255012"/>
            <a:ext cx="14444546" cy="3447098"/>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In the commercial, everyone on the flight ends up eating a Drumstick, to the initial dismay of Eric André who doesn’t feel like Dr. </a:t>
            </a:r>
            <a:r>
              <a:rPr lang="en-US" sz="3200" b="1" dirty="0" err="1">
                <a:solidFill>
                  <a:schemeClr val="bg1"/>
                </a:solidFill>
                <a:latin typeface="Poppins" pitchFamily="2" charset="77"/>
                <a:cs typeface="Poppins" pitchFamily="2" charset="77"/>
              </a:rPr>
              <a:t>Umstick</a:t>
            </a:r>
            <a:r>
              <a:rPr lang="en-US" sz="3200" b="1" dirty="0">
                <a:solidFill>
                  <a:schemeClr val="bg1"/>
                </a:solidFill>
                <a:latin typeface="Poppins" pitchFamily="2" charset="77"/>
                <a:cs typeface="Poppins" pitchFamily="2" charset="77"/>
              </a:rPr>
              <a:t> helped treat his symptoms.  The ad did not score very well with viewers.  Drumstick also launched a </a:t>
            </a:r>
            <a:r>
              <a:rPr lang="en-US" sz="3200" b="1" dirty="0" err="1">
                <a:solidFill>
                  <a:schemeClr val="bg1"/>
                </a:solidFill>
                <a:latin typeface="Poppins" pitchFamily="2" charset="77"/>
                <a:cs typeface="Poppins" pitchFamily="2" charset="77"/>
              </a:rPr>
              <a:t>change.org</a:t>
            </a:r>
            <a:r>
              <a:rPr lang="en-US" sz="3200" b="1" dirty="0">
                <a:solidFill>
                  <a:schemeClr val="bg1"/>
                </a:solidFill>
                <a:latin typeface="Poppins" pitchFamily="2" charset="77"/>
                <a:cs typeface="Poppins" pitchFamily="2" charset="77"/>
              </a:rPr>
              <a:t> petition on Monday, lobbying to make the day after the Super Bowl a national holiday.</a:t>
            </a:r>
          </a:p>
          <a:p>
            <a:pPr algn="just"/>
            <a:endParaRPr lang="en-US" sz="3200" b="1" dirty="0">
              <a:solidFill>
                <a:schemeClr val="bg1"/>
              </a:solidFill>
              <a:latin typeface="Poppins" pitchFamily="2" charset="77"/>
              <a:cs typeface="Poppins" pitchFamily="2" charset="77"/>
            </a:endParaRPr>
          </a:p>
        </p:txBody>
      </p:sp>
      <p:sp>
        <p:nvSpPr>
          <p:cNvPr id="3" name="Google Shape;137;p17">
            <a:extLst>
              <a:ext uri="{FF2B5EF4-FFF2-40B4-BE49-F238E27FC236}">
                <a16:creationId xmlns:a16="http://schemas.microsoft.com/office/drawing/2014/main" id="{6259153A-B7DB-22AA-9335-DBA82EA9079A}"/>
              </a:ext>
            </a:extLst>
          </p:cNvPr>
          <p:cNvSpPr txBox="1"/>
          <p:nvPr/>
        </p:nvSpPr>
        <p:spPr>
          <a:xfrm>
            <a:off x="4801861" y="8681660"/>
            <a:ext cx="8684041" cy="73866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8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Drumstick ice cream treats</a:t>
            </a:r>
          </a:p>
        </p:txBody>
      </p:sp>
      <p:pic>
        <p:nvPicPr>
          <p:cNvPr id="19458" name="Picture 2" descr="Eric André Stars in Drumstick's Super Bowl 2024 Commercial (Exclusive)">
            <a:extLst>
              <a:ext uri="{FF2B5EF4-FFF2-40B4-BE49-F238E27FC236}">
                <a16:creationId xmlns:a16="http://schemas.microsoft.com/office/drawing/2014/main" id="{2165B331-0D9A-059F-9921-0D9ED471351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90671" y="3235169"/>
            <a:ext cx="4906419" cy="49064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28799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CD3E13CF-4F59-8238-3B4F-9A1D632D7413}"/>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57DFD19C-A227-B77E-840E-299D486E39A4}"/>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A75FAD24-DB93-3022-4648-9BEC7463DF6F}"/>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CB46B3FB-CCFC-F8C6-5B44-D704E7767648}"/>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BC539838-DA83-F0F6-7A4E-0B215B127665}"/>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74B5652D-DCF2-A8C3-7139-C7AAB982E32A}"/>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6C25AA03-024F-112F-01D0-FDCB2A461C0E}"/>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C7E06130-B3A6-FE35-DB8F-D68589F6CA4E}"/>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EE418E0E-9A11-49E9-F3A9-9ED0464F993C}"/>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ABDF2105-0D1A-8970-2F35-B37D1E4E52F2}"/>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#7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36692927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3566B360-F0DC-C607-B099-4CD2E761C379}"/>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019C5DBD-BCCF-B5AD-033F-595D76F3FA80}"/>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5889366A-6B77-8B3E-42CB-F8FAD56AFF37}"/>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C5C17FA2-CF23-2794-EA41-5E44C6A47219}"/>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7339D358-1C7E-5515-6DC5-3788CBB809CA}"/>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9FEDE1A6-A290-F8B1-49D4-FFD4E8B7B0AC}"/>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E7508DE8-C118-BD15-8707-D57ADB3F8EF6}"/>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63BADE46-EDFB-D30B-5448-02FE5E5BE27E}"/>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1ACEAD02-230C-5F9A-30C1-71BDB01CDBCD}"/>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2ABE56E5-8F8F-FBC9-4940-AFEF19BC1E1A}"/>
              </a:ext>
            </a:extLst>
          </p:cNvPr>
          <p:cNvSpPr txBox="1"/>
          <p:nvPr/>
        </p:nvSpPr>
        <p:spPr>
          <a:xfrm>
            <a:off x="2630905" y="255012"/>
            <a:ext cx="11776298" cy="2462213"/>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Intuit brought Quinta Brunson on board for the company’s Super Bowl advertisement to explain how easy it is to use TurboTax to help with taxes.  As part of the promotion, $1 million will be given away to one lucky winner who files their taxes on Super Bowl Sunday.</a:t>
            </a:r>
          </a:p>
        </p:txBody>
      </p:sp>
      <p:sp>
        <p:nvSpPr>
          <p:cNvPr id="3" name="Google Shape;137;p17">
            <a:extLst>
              <a:ext uri="{FF2B5EF4-FFF2-40B4-BE49-F238E27FC236}">
                <a16:creationId xmlns:a16="http://schemas.microsoft.com/office/drawing/2014/main" id="{8EB3F7D3-1EEE-3A0B-DA3C-6D217E9C0C15}"/>
              </a:ext>
            </a:extLst>
          </p:cNvPr>
          <p:cNvSpPr txBox="1"/>
          <p:nvPr/>
        </p:nvSpPr>
        <p:spPr>
          <a:xfrm>
            <a:off x="4792668" y="8681660"/>
            <a:ext cx="8702430" cy="677108"/>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TurboTax $1 Million Giveaway</a:t>
            </a:r>
          </a:p>
        </p:txBody>
      </p:sp>
      <p:pic>
        <p:nvPicPr>
          <p:cNvPr id="20482" name="Picture 2" descr="Big Game Contest Ads : TurboTax 1">
            <a:extLst>
              <a:ext uri="{FF2B5EF4-FFF2-40B4-BE49-F238E27FC236}">
                <a16:creationId xmlns:a16="http://schemas.microsoft.com/office/drawing/2014/main" id="{24654D44-2AE3-63A3-1F00-4780CC38979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92668" y="3205479"/>
            <a:ext cx="8702431" cy="4699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3926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4FDA6513-0608-1D3F-3535-5812F1296863}"/>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03625777-53BA-A934-AB0D-CDC03DF5512B}"/>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5A563BD8-36AA-9C20-4F04-BFD82CE5A06A}"/>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F0E19893-5F0C-60BE-04AF-2598BB11CAFF}"/>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3646062E-03D5-D958-BACE-8A31F83BF5BD}"/>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08491B02-0482-1501-370B-463D0A6746C0}"/>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6F6E2DB7-80B3-793B-95B1-38A2E2B0DD88}"/>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D96A7727-20B4-2927-B4A0-A7163DF8973D}"/>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5AC81850-230A-3967-9D69-449653FFE4C4}"/>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03B08F9A-C652-D78A-E4BF-1450E3570662}"/>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#8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36676583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8AA59BFE-DE28-AED2-6C85-5F6DBB5B8490}"/>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453924E2-3A34-F0DC-A55E-D564D88BF1CB}"/>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8AEF7297-8FF7-9680-ED4E-A42E161C286A}"/>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E32B52D5-EAA4-0628-41D6-310596736139}"/>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7F7D3A3B-77D9-3DF9-D788-941C7CE1BC16}"/>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10FC7AC4-A054-8415-EE0D-5767177AF0BC}"/>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9377E975-8D59-E061-5282-BF4815E7F230}"/>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7ABF2138-5C62-82F7-6323-298621E94415}"/>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8E54D03A-7A3D-7128-1581-25359AD746BA}"/>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8701F06D-C82D-A53E-AE92-70D3690A926F}"/>
              </a:ext>
            </a:extLst>
          </p:cNvPr>
          <p:cNvSpPr txBox="1"/>
          <p:nvPr/>
        </p:nvSpPr>
        <p:spPr>
          <a:xfrm>
            <a:off x="3340727" y="338334"/>
            <a:ext cx="11066126" cy="1969770"/>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In a ‘Friends’ reunion spot from Uber Eats, Jennifer Aniston forgets David Schwimmer in an awkward reunion.  The tagline for its current campaign is “Whatever you forget, Uber Eats gets.” </a:t>
            </a:r>
          </a:p>
        </p:txBody>
      </p:sp>
      <p:sp>
        <p:nvSpPr>
          <p:cNvPr id="3" name="Google Shape;137;p17">
            <a:extLst>
              <a:ext uri="{FF2B5EF4-FFF2-40B4-BE49-F238E27FC236}">
                <a16:creationId xmlns:a16="http://schemas.microsoft.com/office/drawing/2014/main" id="{244DC4A0-3A7A-AD60-F322-939F1CD552AF}"/>
              </a:ext>
            </a:extLst>
          </p:cNvPr>
          <p:cNvSpPr txBox="1"/>
          <p:nvPr/>
        </p:nvSpPr>
        <p:spPr>
          <a:xfrm>
            <a:off x="7475704" y="8443071"/>
            <a:ext cx="3472101" cy="830997"/>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Uber Eats</a:t>
            </a:r>
          </a:p>
        </p:txBody>
      </p:sp>
      <p:pic>
        <p:nvPicPr>
          <p:cNvPr id="21506" name="Picture 2" descr="Jennifer Aniston and David Schwimmer have an awkward reunion in Uber Eats  Super Bowl ad | Mashable">
            <a:extLst>
              <a:ext uri="{FF2B5EF4-FFF2-40B4-BE49-F238E27FC236}">
                <a16:creationId xmlns:a16="http://schemas.microsoft.com/office/drawing/2014/main" id="{D2554C06-B875-E8F1-827F-CEE5BDAAD95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92669" y="2833017"/>
            <a:ext cx="8702430" cy="4895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9038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83CB3D37-3105-2C36-7C7D-7EDAE0330100}"/>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7D55CA5A-16C6-6967-E64A-4BFC58985992}"/>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D7A06B0F-461A-B8A2-9D9F-14B7622BA3BA}"/>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A0E63860-28CB-0F80-691A-31E6AE696477}"/>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3A9756A2-A53D-E9CA-7690-93A33D4A6A2E}"/>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840903B6-6D2A-0936-97B6-54E05A56715B}"/>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8D0A461C-261E-3A97-8278-166E60BE316A}"/>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F1C3A8D8-005A-D0AD-8B7F-5FAED53ACC03}"/>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30290466-2615-CF01-35D8-03B4EB989EA9}"/>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4203B4E3-C448-0CEE-CF76-B7B486338984}"/>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#9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21768340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C7F4950D-BC28-39B2-E62D-8065D986D94F}"/>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7F444D28-04AC-DC60-431E-D9FA0B38E602}"/>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1B2B8EAD-91C6-3750-BF71-4F52A062D9BB}"/>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B37B7028-6E2C-1D54-0AE8-83EB426F30E2}"/>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4E0B8312-0F1C-DB79-27BB-C8C76E433F39}"/>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93AC8034-EC1D-6C89-C26E-B2AEBF995413}"/>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C0D902F8-FCC5-9CB8-45C3-40B661F0617D}"/>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FEEE89A8-AAFC-2747-7235-C399F3D3EC1D}"/>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DA3579FE-4C5B-8916-3861-30B3CA09570B}"/>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04D88CC6-7EC8-1678-7C01-23A489580E51}"/>
              </a:ext>
            </a:extLst>
          </p:cNvPr>
          <p:cNvSpPr txBox="1"/>
          <p:nvPr/>
        </p:nvSpPr>
        <p:spPr>
          <a:xfrm>
            <a:off x="2297152" y="255012"/>
            <a:ext cx="12110052" cy="2954655"/>
          </a:xfrm>
          <a:prstGeom prst="rect">
            <a:avLst/>
          </a:prstGeom>
          <a:noFill/>
          <a:ln>
            <a:noFill/>
          </a:ln>
        </p:spPr>
        <p:txBody>
          <a:bodyPr spcFirstLastPara="1" wrap="square" lIns="0" tIns="0" rIns="0" bIns="0" anchor="t" anchorCtr="0">
            <a:spAutoFit/>
          </a:bodyPr>
          <a:lstStyle/>
          <a:p>
            <a:pPr algn="just"/>
            <a:r>
              <a:rPr lang="en-US" sz="3200" b="1" dirty="0">
                <a:solidFill>
                  <a:schemeClr val="bg1"/>
                </a:solidFill>
                <a:latin typeface="Poppins" pitchFamily="2" charset="77"/>
                <a:cs typeface="Poppins" pitchFamily="2" charset="77"/>
              </a:rPr>
              <a:t>Verizon knows Beyoncé has broken the internet but challenges her to try to break Verizon by overloading its wireless network.  According to its Super Bowl ad, even dropping two new songs couldn’t break Verizon, but the commercial did crack the Ad Meter top ten, ranking 9</a:t>
            </a:r>
            <a:r>
              <a:rPr lang="en-US" sz="3200" b="1" baseline="30000" dirty="0">
                <a:solidFill>
                  <a:schemeClr val="bg1"/>
                </a:solidFill>
                <a:latin typeface="Poppins" pitchFamily="2" charset="77"/>
                <a:cs typeface="Poppins" pitchFamily="2" charset="77"/>
              </a:rPr>
              <a:t>th</a:t>
            </a:r>
            <a:r>
              <a:rPr lang="en-US" sz="3200" b="1" dirty="0">
                <a:solidFill>
                  <a:schemeClr val="bg1"/>
                </a:solidFill>
                <a:latin typeface="Poppins" pitchFamily="2" charset="77"/>
                <a:cs typeface="Poppins" pitchFamily="2" charset="77"/>
              </a:rPr>
              <a:t> overall.</a:t>
            </a:r>
          </a:p>
        </p:txBody>
      </p:sp>
      <p:sp>
        <p:nvSpPr>
          <p:cNvPr id="3" name="Google Shape;137;p17">
            <a:extLst>
              <a:ext uri="{FF2B5EF4-FFF2-40B4-BE49-F238E27FC236}">
                <a16:creationId xmlns:a16="http://schemas.microsoft.com/office/drawing/2014/main" id="{47B9884A-7AE3-9901-4D70-3E409F975D44}"/>
              </a:ext>
            </a:extLst>
          </p:cNvPr>
          <p:cNvSpPr txBox="1"/>
          <p:nvPr/>
        </p:nvSpPr>
        <p:spPr>
          <a:xfrm>
            <a:off x="7622082" y="8475154"/>
            <a:ext cx="3043599" cy="923330"/>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Verizon</a:t>
            </a:r>
          </a:p>
        </p:txBody>
      </p:sp>
      <p:pic>
        <p:nvPicPr>
          <p:cNvPr id="5" name="Picture 4" descr="A close up of a silver object&#10;&#10;Description automatically generated">
            <a:extLst>
              <a:ext uri="{FF2B5EF4-FFF2-40B4-BE49-F238E27FC236}">
                <a16:creationId xmlns:a16="http://schemas.microsoft.com/office/drawing/2014/main" id="{3C0E5DBD-F4D2-5946-2E05-3CB3BB4B2F6B}"/>
              </a:ext>
            </a:extLst>
          </p:cNvPr>
          <p:cNvPicPr>
            <a:picLocks noChangeAspect="1"/>
          </p:cNvPicPr>
          <p:nvPr/>
        </p:nvPicPr>
        <p:blipFill>
          <a:blip r:embed="rId7"/>
          <a:stretch>
            <a:fillRect/>
          </a:stretch>
        </p:blipFill>
        <p:spPr>
          <a:xfrm>
            <a:off x="5642461" y="3609976"/>
            <a:ext cx="7002840" cy="4103113"/>
          </a:xfrm>
          <a:prstGeom prst="rect">
            <a:avLst/>
          </a:prstGeom>
        </p:spPr>
      </p:pic>
    </p:spTree>
    <p:extLst>
      <p:ext uri="{BB962C8B-B14F-4D97-AF65-F5344CB8AC3E}">
        <p14:creationId xmlns:p14="http://schemas.microsoft.com/office/powerpoint/2010/main" val="1237419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grpSp>
        <p:nvGrpSpPr>
          <p:cNvPr id="111" name="Google Shape;111;p15"/>
          <p:cNvGrpSpPr/>
          <p:nvPr/>
        </p:nvGrpSpPr>
        <p:grpSpPr>
          <a:xfrm>
            <a:off x="0" y="-222650"/>
            <a:ext cx="18288118" cy="10509839"/>
            <a:chOff x="0" y="0"/>
            <a:chExt cx="4816592" cy="2696490"/>
          </a:xfrm>
        </p:grpSpPr>
        <p:sp>
          <p:nvSpPr>
            <p:cNvPr id="112" name="Google Shape;112;p15"/>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3" name="Google Shape;113;p15"/>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4" name="Google Shape;114;p15"/>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5" name="Google Shape;115;p15"/>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6" name="Google Shape;116;p15"/>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7" name="Google Shape;117;p15"/>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18" name="Google Shape;118;p15"/>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19" name="Google Shape;119;p15"/>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COMMERCIAL #2</a:t>
            </a:r>
            <a:endParaRPr sz="10000" b="1">
              <a:solidFill>
                <a:schemeClr val="lt1"/>
              </a:solidFill>
              <a:latin typeface="Oswald"/>
              <a:ea typeface="Oswald"/>
              <a:cs typeface="Oswald"/>
              <a:sym typeface="Oswa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E7EFEA3A-C4EA-4B38-684F-8E454FBCFE07}"/>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48228292-59DF-48C3-CEEA-22DC659DFE84}"/>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13997613-7F63-D02B-5155-EAB87AF3A202}"/>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96D20F7E-B7E0-6119-E260-F7471C71C9E6}"/>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B6165DAE-D0D0-11C6-2D62-09494D058A15}"/>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02" name="Google Shape;102;p14">
            <a:extLst>
              <a:ext uri="{FF2B5EF4-FFF2-40B4-BE49-F238E27FC236}">
                <a16:creationId xmlns:a16="http://schemas.microsoft.com/office/drawing/2014/main" id="{2841A2C2-BB6B-D7FB-F1AF-84B91EC3C5DB}"/>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9244F1D8-ADD6-7B8A-E999-2A53FF0A6AAA}"/>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DA736861-FF38-1045-AE56-BCF5CEC0B586}"/>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B67B0A32-2BF4-C2BC-CB9B-8A01C28A3048}"/>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06" name="Google Shape;106;p14">
            <a:extLst>
              <a:ext uri="{FF2B5EF4-FFF2-40B4-BE49-F238E27FC236}">
                <a16:creationId xmlns:a16="http://schemas.microsoft.com/office/drawing/2014/main" id="{0B1D48E8-E9D2-C069-BE8A-703B07F3FF71}"/>
              </a:ext>
            </a:extLst>
          </p:cNvPr>
          <p:cNvSpPr txBox="1"/>
          <p:nvPr/>
        </p:nvSpPr>
        <p:spPr>
          <a:xfrm>
            <a:off x="2194384" y="3363723"/>
            <a:ext cx="13899000" cy="3077766"/>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#10 </a:t>
            </a:r>
          </a:p>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ANSWER</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8744044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4B659961-2376-38C2-751D-9F6F3C26E43D}"/>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FC26E761-608F-0229-624B-B5379BADECC0}"/>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BDF280D8-15C5-E1D0-47AB-F45E0868A1DD}"/>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00" name="Google Shape;100;p14">
              <a:extLst>
                <a:ext uri="{FF2B5EF4-FFF2-40B4-BE49-F238E27FC236}">
                  <a16:creationId xmlns:a16="http://schemas.microsoft.com/office/drawing/2014/main" id="{16A34EC8-F94E-739B-2785-270513A5029C}"/>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89A52B02-0655-00CF-2121-E3D24EC1203D}"/>
              </a:ext>
            </a:extLst>
          </p:cNvPr>
          <p:cNvPicPr preferRelativeResize="0"/>
          <p:nvPr/>
        </p:nvPicPr>
        <p:blipFill rotWithShape="1">
          <a:blip r:embed="rId3">
            <a:alphaModFix amt="38000"/>
          </a:blip>
          <a:srcRect t="7424" b="9985"/>
          <a:stretch/>
        </p:blipFill>
        <p:spPr>
          <a:xfrm>
            <a:off x="-1488734" y="-822212"/>
            <a:ext cx="21265236" cy="11708962"/>
          </a:xfrm>
          <a:prstGeom prst="rect">
            <a:avLst/>
          </a:prstGeom>
          <a:noFill/>
          <a:ln>
            <a:noFill/>
          </a:ln>
        </p:spPr>
      </p:pic>
      <p:sp>
        <p:nvSpPr>
          <p:cNvPr id="102" name="Google Shape;102;p14">
            <a:extLst>
              <a:ext uri="{FF2B5EF4-FFF2-40B4-BE49-F238E27FC236}">
                <a16:creationId xmlns:a16="http://schemas.microsoft.com/office/drawing/2014/main" id="{63238F03-BA05-12B4-4D87-E92C791AFEC7}"/>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3" name="Google Shape;103;p14">
            <a:extLst>
              <a:ext uri="{FF2B5EF4-FFF2-40B4-BE49-F238E27FC236}">
                <a16:creationId xmlns:a16="http://schemas.microsoft.com/office/drawing/2014/main" id="{4C6B277C-639A-BDB7-C4C1-FE9754677803}"/>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04" name="Google Shape;104;p14">
            <a:extLst>
              <a:ext uri="{FF2B5EF4-FFF2-40B4-BE49-F238E27FC236}">
                <a16:creationId xmlns:a16="http://schemas.microsoft.com/office/drawing/2014/main" id="{23C2E784-E1FF-2F71-805C-44C63B3EFCEE}"/>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05" name="Google Shape;105;p14">
            <a:extLst>
              <a:ext uri="{FF2B5EF4-FFF2-40B4-BE49-F238E27FC236}">
                <a16:creationId xmlns:a16="http://schemas.microsoft.com/office/drawing/2014/main" id="{8A117DBF-BD82-5DD5-5B9E-AA599B023694}"/>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2" name="Google Shape;137;p17">
            <a:extLst>
              <a:ext uri="{FF2B5EF4-FFF2-40B4-BE49-F238E27FC236}">
                <a16:creationId xmlns:a16="http://schemas.microsoft.com/office/drawing/2014/main" id="{6445F7C1-0DDD-140B-0E31-763BE4749247}"/>
              </a:ext>
            </a:extLst>
          </p:cNvPr>
          <p:cNvSpPr txBox="1"/>
          <p:nvPr/>
        </p:nvSpPr>
        <p:spPr>
          <a:xfrm>
            <a:off x="2626336" y="241340"/>
            <a:ext cx="12110052" cy="2954655"/>
          </a:xfrm>
          <a:prstGeom prst="rect">
            <a:avLst/>
          </a:prstGeom>
          <a:noFill/>
          <a:ln>
            <a:noFill/>
          </a:ln>
        </p:spPr>
        <p:txBody>
          <a:bodyPr spcFirstLastPara="1" wrap="square" lIns="0" tIns="0" rIns="0" bIns="0" anchor="t" anchorCtr="0">
            <a:spAutoFit/>
          </a:bodyPr>
          <a:lstStyle/>
          <a:p>
            <a:pPr algn="just"/>
            <a:r>
              <a:rPr lang="en-US" sz="3200" b="1" dirty="0" err="1">
                <a:solidFill>
                  <a:schemeClr val="bg1"/>
                </a:solidFill>
                <a:latin typeface="Poppins" pitchFamily="2" charset="77"/>
                <a:cs typeface="Poppins" pitchFamily="2" charset="77"/>
              </a:rPr>
              <a:t>E*Trade’s</a:t>
            </a:r>
            <a:r>
              <a:rPr lang="en-US" sz="3200" b="1" dirty="0">
                <a:solidFill>
                  <a:schemeClr val="bg1"/>
                </a:solidFill>
                <a:latin typeface="Poppins" pitchFamily="2" charset="77"/>
                <a:cs typeface="Poppins" pitchFamily="2" charset="77"/>
              </a:rPr>
              <a:t> first talking baby appeared in their marketing back in 2008.  The brand saw success by featuring two toddlers in last year’s Super Bowl spot, with the ad finishing in the top ten in the Ad Meter rankings.  This year’s spot, with the youngsters on a pickleball court, finished 13</a:t>
            </a:r>
            <a:r>
              <a:rPr lang="en-US" sz="3200" b="1" baseline="30000" dirty="0">
                <a:solidFill>
                  <a:schemeClr val="bg1"/>
                </a:solidFill>
                <a:latin typeface="Poppins" pitchFamily="2" charset="77"/>
                <a:cs typeface="Poppins" pitchFamily="2" charset="77"/>
              </a:rPr>
              <a:t>th</a:t>
            </a:r>
            <a:r>
              <a:rPr lang="en-US" sz="3200" b="1" dirty="0">
                <a:solidFill>
                  <a:schemeClr val="bg1"/>
                </a:solidFill>
                <a:latin typeface="Poppins" pitchFamily="2" charset="77"/>
                <a:cs typeface="Poppins" pitchFamily="2" charset="77"/>
              </a:rPr>
              <a:t>. </a:t>
            </a:r>
          </a:p>
        </p:txBody>
      </p:sp>
      <p:sp>
        <p:nvSpPr>
          <p:cNvPr id="3" name="Google Shape;137;p17">
            <a:extLst>
              <a:ext uri="{FF2B5EF4-FFF2-40B4-BE49-F238E27FC236}">
                <a16:creationId xmlns:a16="http://schemas.microsoft.com/office/drawing/2014/main" id="{C040FADD-D7F4-2AA2-B4CE-9F274F34C804}"/>
              </a:ext>
            </a:extLst>
          </p:cNvPr>
          <p:cNvSpPr txBox="1"/>
          <p:nvPr/>
        </p:nvSpPr>
        <p:spPr>
          <a:xfrm>
            <a:off x="7689622" y="8473985"/>
            <a:ext cx="2908524" cy="830997"/>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n-US" sz="5400" b="1" dirty="0">
                <a:solidFill>
                  <a:srgbClr val="FFFFFF"/>
                </a:solidFill>
                <a:latin typeface="Poppins" pitchFamily="2" charset="77"/>
                <a:cs typeface="Poppins" pitchFamily="2" charset="77"/>
              </a:rPr>
              <a:t>E*</a:t>
            </a:r>
            <a:r>
              <a:rPr kumimoji="0" lang="en-US" sz="54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Trade</a:t>
            </a:r>
          </a:p>
        </p:txBody>
      </p:sp>
      <p:pic>
        <p:nvPicPr>
          <p:cNvPr id="1026" name="Picture 2" descr="E TRADE Baby Commercial | Picklebabies | Best Comercials - YouTube">
            <a:extLst>
              <a:ext uri="{FF2B5EF4-FFF2-40B4-BE49-F238E27FC236}">
                <a16:creationId xmlns:a16="http://schemas.microsoft.com/office/drawing/2014/main" id="{6128215E-7FB8-01AD-E0F8-8904D7BB59C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02358" y="3777576"/>
            <a:ext cx="7283284" cy="4096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91092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grpSp>
        <p:nvGrpSpPr>
          <p:cNvPr id="124" name="Google Shape;124;p16"/>
          <p:cNvGrpSpPr/>
          <p:nvPr/>
        </p:nvGrpSpPr>
        <p:grpSpPr>
          <a:xfrm>
            <a:off x="0" y="-158750"/>
            <a:ext cx="18288118" cy="10445933"/>
            <a:chOff x="0" y="0"/>
            <a:chExt cx="4816592" cy="2696490"/>
          </a:xfrm>
        </p:grpSpPr>
        <p:sp>
          <p:nvSpPr>
            <p:cNvPr id="125" name="Google Shape;125;p16"/>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26" name="Google Shape;126;p16"/>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27" name="Google Shape;127;p16"/>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28" name="Google Shape;128;p16"/>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29" name="Google Shape;129;p16"/>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30" name="Google Shape;130;p16"/>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31" name="Google Shape;131;p16"/>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a:solidFill>
                  <a:schemeClr val="lt1"/>
                </a:solidFill>
                <a:latin typeface="Oswald"/>
                <a:ea typeface="Oswald"/>
                <a:cs typeface="Oswald"/>
                <a:sym typeface="Oswald"/>
              </a:rPr>
              <a:t>DISCUSSION QUESTIONS</a:t>
            </a:r>
            <a:endParaRPr sz="10000" b="1">
              <a:solidFill>
                <a:schemeClr val="lt1"/>
              </a:solidFill>
              <a:latin typeface="Oswald"/>
              <a:ea typeface="Oswald"/>
              <a:cs typeface="Oswald"/>
              <a:sym typeface="Oswald"/>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txBox="1"/>
          <p:nvPr/>
        </p:nvSpPr>
        <p:spPr>
          <a:xfrm>
            <a:off x="957450" y="1619362"/>
            <a:ext cx="12907500" cy="12315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8000" b="1" dirty="0">
                <a:solidFill>
                  <a:srgbClr val="140E0C"/>
                </a:solidFill>
                <a:latin typeface="Oswald"/>
                <a:ea typeface="Oswald"/>
                <a:cs typeface="Oswald"/>
                <a:sym typeface="Oswald"/>
              </a:rPr>
              <a:t>DISCUSSION QUESTIONS</a:t>
            </a:r>
            <a:endParaRPr sz="8000" b="1" dirty="0">
              <a:latin typeface="Oswald"/>
              <a:ea typeface="Oswald"/>
              <a:cs typeface="Oswald"/>
              <a:sym typeface="Oswald"/>
            </a:endParaRPr>
          </a:p>
        </p:txBody>
      </p:sp>
      <p:sp>
        <p:nvSpPr>
          <p:cNvPr id="137" name="Google Shape;137;p17"/>
          <p:cNvSpPr txBox="1"/>
          <p:nvPr/>
        </p:nvSpPr>
        <p:spPr>
          <a:xfrm>
            <a:off x="979800" y="3211958"/>
            <a:ext cx="16350750" cy="5935984"/>
          </a:xfrm>
          <a:prstGeom prst="rect">
            <a:avLst/>
          </a:prstGeom>
          <a:noFill/>
          <a:ln>
            <a:noFill/>
          </a:ln>
        </p:spPr>
        <p:txBody>
          <a:bodyPr spcFirstLastPara="1" wrap="square" lIns="0" tIns="0" rIns="0" bIns="0" anchor="t" anchorCtr="0">
            <a:spAutoFit/>
          </a:bodyPr>
          <a:lstStyle/>
          <a:p>
            <a:pPr marL="457200" indent="-400050">
              <a:lnSpc>
                <a:spcPct val="140000"/>
              </a:lnSpc>
              <a:buClr>
                <a:srgbClr val="140E0C"/>
              </a:buClr>
              <a:buSzPts val="2700"/>
              <a:buFont typeface="Poppins"/>
              <a:buAutoNum type="arabicPeriod"/>
            </a:pPr>
            <a:r>
              <a:rPr lang="en-US" sz="2700" dirty="0">
                <a:solidFill>
                  <a:srgbClr val="140E0C"/>
                </a:solidFill>
                <a:latin typeface="Poppins"/>
                <a:ea typeface="Poppins"/>
                <a:cs typeface="Poppins"/>
                <a:sym typeface="Poppins"/>
              </a:rPr>
              <a:t>Ad recall is a metric that measures how memorable an advertisement is to an audience.  Results are often determined by customer surveys.  Why might ad recall be important to advertisers?</a:t>
            </a:r>
            <a:endParaRPr sz="2700" dirty="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AutoNum type="arabicPeriod"/>
            </a:pPr>
            <a:r>
              <a:rPr lang="en-US" sz="2700" dirty="0">
                <a:solidFill>
                  <a:srgbClr val="140E0C"/>
                </a:solidFill>
                <a:latin typeface="Poppins"/>
                <a:ea typeface="Poppins"/>
                <a:cs typeface="Poppins"/>
                <a:sym typeface="Poppins"/>
              </a:rPr>
              <a:t>What is ROI as it relates to advertising?</a:t>
            </a:r>
            <a:endParaRPr sz="2700" dirty="0">
              <a:solidFill>
                <a:srgbClr val="140E0C"/>
              </a:solidFill>
              <a:latin typeface="Poppins"/>
              <a:ea typeface="Poppins"/>
              <a:cs typeface="Poppins"/>
              <a:sym typeface="Poppins"/>
            </a:endParaRPr>
          </a:p>
          <a:p>
            <a:pPr marL="457200" lvl="0" indent="-400050" algn="l" rtl="0">
              <a:lnSpc>
                <a:spcPct val="140000"/>
              </a:lnSpc>
              <a:spcBef>
                <a:spcPts val="2000"/>
              </a:spcBef>
              <a:spcAft>
                <a:spcPts val="0"/>
              </a:spcAft>
              <a:buClr>
                <a:srgbClr val="140E0C"/>
              </a:buClr>
              <a:buSzPts val="2700"/>
              <a:buFont typeface="Poppins"/>
              <a:buAutoNum type="arabicPeriod"/>
            </a:pPr>
            <a:r>
              <a:rPr lang="en-US" sz="2700" dirty="0">
                <a:solidFill>
                  <a:srgbClr val="140E0C"/>
                </a:solidFill>
                <a:latin typeface="Poppins"/>
                <a:ea typeface="Poppins"/>
                <a:cs typeface="Poppins"/>
                <a:sym typeface="Poppins"/>
              </a:rPr>
              <a:t>Why is ROI important to advertisers?</a:t>
            </a:r>
          </a:p>
          <a:p>
            <a:pPr marL="457200" lvl="0" indent="-400050" algn="l" rtl="0">
              <a:lnSpc>
                <a:spcPct val="140000"/>
              </a:lnSpc>
              <a:spcBef>
                <a:spcPts val="2000"/>
              </a:spcBef>
              <a:spcAft>
                <a:spcPts val="0"/>
              </a:spcAft>
              <a:buClr>
                <a:srgbClr val="140E0C"/>
              </a:buClr>
              <a:buSzPts val="2700"/>
              <a:buFont typeface="Poppins"/>
              <a:buAutoNum type="arabicPeriod"/>
            </a:pPr>
            <a:r>
              <a:rPr lang="en-US" sz="2700" dirty="0">
                <a:solidFill>
                  <a:srgbClr val="140E0C"/>
                </a:solidFill>
                <a:latin typeface="Poppins"/>
                <a:ea typeface="Poppins"/>
                <a:cs typeface="Poppins"/>
                <a:sym typeface="Poppins"/>
              </a:rPr>
              <a:t>Do you think levels of ad recall are typically higher with Super Bowl ads?  Why or why not?</a:t>
            </a:r>
            <a:endParaRPr sz="2700" dirty="0">
              <a:solidFill>
                <a:srgbClr val="140E0C"/>
              </a:solidFill>
              <a:latin typeface="Poppins"/>
              <a:ea typeface="Poppins"/>
              <a:cs typeface="Poppins"/>
              <a:sym typeface="Poppins"/>
            </a:endParaRPr>
          </a:p>
          <a:p>
            <a:pPr marL="457200" lvl="0" indent="-400050" algn="l" rtl="0">
              <a:lnSpc>
                <a:spcPct val="140000"/>
              </a:lnSpc>
              <a:spcBef>
                <a:spcPts val="2000"/>
              </a:spcBef>
              <a:spcAft>
                <a:spcPts val="2000"/>
              </a:spcAft>
              <a:buClr>
                <a:srgbClr val="140E0C"/>
              </a:buClr>
              <a:buSzPts val="2700"/>
              <a:buFont typeface="Poppins"/>
              <a:buAutoNum type="arabicPeriod"/>
            </a:pPr>
            <a:r>
              <a:rPr lang="en-US" sz="2700" dirty="0">
                <a:solidFill>
                  <a:srgbClr val="140E0C"/>
                </a:solidFill>
                <a:latin typeface="Poppins"/>
                <a:ea typeface="Poppins"/>
                <a:cs typeface="Poppins"/>
                <a:sym typeface="Poppins"/>
              </a:rPr>
              <a:t>Why do you think it is especially important when it comes to advertising during the Super Bowl?</a:t>
            </a:r>
            <a:endParaRPr sz="2700" dirty="0">
              <a:solidFill>
                <a:srgbClr val="140E0C"/>
              </a:solidFill>
              <a:latin typeface="Poppins"/>
              <a:ea typeface="Poppins"/>
              <a:cs typeface="Poppins"/>
              <a:sym typeface="Poppins"/>
            </a:endParaRPr>
          </a:p>
        </p:txBody>
      </p:sp>
      <p:sp>
        <p:nvSpPr>
          <p:cNvPr id="138" name="Google Shape;138;p17"/>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139" name="Google Shape;139;p17"/>
          <p:cNvCxnSpPr/>
          <p:nvPr/>
        </p:nvCxnSpPr>
        <p:spPr>
          <a:xfrm>
            <a:off x="957450" y="1258265"/>
            <a:ext cx="7086600" cy="0"/>
          </a:xfrm>
          <a:prstGeom prst="straightConnector1">
            <a:avLst/>
          </a:prstGeom>
          <a:noFill/>
          <a:ln w="9525" cap="flat" cmpd="sng">
            <a:solidFill>
              <a:srgbClr val="140E0C"/>
            </a:solidFill>
            <a:prstDash val="solid"/>
            <a:round/>
            <a:headEnd type="none" w="sm" len="sm"/>
            <a:tailEnd type="none" w="sm" len="sm"/>
          </a:ln>
        </p:spPr>
      </p:cxnSp>
      <p:cxnSp>
        <p:nvCxnSpPr>
          <p:cNvPr id="140" name="Google Shape;140;p17"/>
          <p:cNvCxnSpPr/>
          <p:nvPr/>
        </p:nvCxnSpPr>
        <p:spPr>
          <a:xfrm>
            <a:off x="957450" y="9269372"/>
            <a:ext cx="7086600" cy="0"/>
          </a:xfrm>
          <a:prstGeom prst="straightConnector1">
            <a:avLst/>
          </a:prstGeom>
          <a:noFill/>
          <a:ln w="9525" cap="flat" cmpd="sng">
            <a:solidFill>
              <a:srgbClr val="140E0C"/>
            </a:solidFill>
            <a:prstDash val="solid"/>
            <a:round/>
            <a:headEnd type="none" w="sm" len="sm"/>
            <a:tailEnd type="none" w="sm" len="sm"/>
          </a:ln>
        </p:spPr>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35">
          <a:extLst>
            <a:ext uri="{FF2B5EF4-FFF2-40B4-BE49-F238E27FC236}">
              <a16:creationId xmlns:a16="http://schemas.microsoft.com/office/drawing/2014/main" id="{263BE9CD-1734-0274-FF81-A63514DDB476}"/>
            </a:ext>
          </a:extLst>
        </p:cNvPr>
        <p:cNvGrpSpPr/>
        <p:nvPr/>
      </p:nvGrpSpPr>
      <p:grpSpPr>
        <a:xfrm>
          <a:off x="0" y="0"/>
          <a:ext cx="0" cy="0"/>
          <a:chOff x="0" y="0"/>
          <a:chExt cx="0" cy="0"/>
        </a:xfrm>
      </p:grpSpPr>
      <p:sp>
        <p:nvSpPr>
          <p:cNvPr id="136" name="Google Shape;136;p17">
            <a:extLst>
              <a:ext uri="{FF2B5EF4-FFF2-40B4-BE49-F238E27FC236}">
                <a16:creationId xmlns:a16="http://schemas.microsoft.com/office/drawing/2014/main" id="{A33345B3-852D-B22A-7AD0-4B37A81C75B6}"/>
              </a:ext>
            </a:extLst>
          </p:cNvPr>
          <p:cNvSpPr txBox="1"/>
          <p:nvPr/>
        </p:nvSpPr>
        <p:spPr>
          <a:xfrm>
            <a:off x="957450" y="1619362"/>
            <a:ext cx="12907500" cy="1231500"/>
          </a:xfrm>
          <a:prstGeom prst="rect">
            <a:avLst/>
          </a:prstGeom>
          <a:noFill/>
          <a:ln>
            <a:noFill/>
          </a:ln>
        </p:spPr>
        <p:txBody>
          <a:bodyPr spcFirstLastPara="1" wrap="square" lIns="0" tIns="0" rIns="0" bIns="0" anchor="t" anchorCtr="0">
            <a:spAutoFit/>
          </a:bodyPr>
          <a:lstStyle/>
          <a:p>
            <a:pPr marL="0" marR="0" lvl="1" indent="0" algn="l" rtl="0">
              <a:lnSpc>
                <a:spcPct val="100000"/>
              </a:lnSpc>
              <a:spcBef>
                <a:spcPts val="0"/>
              </a:spcBef>
              <a:spcAft>
                <a:spcPts val="0"/>
              </a:spcAft>
              <a:buNone/>
            </a:pPr>
            <a:r>
              <a:rPr lang="en-US" sz="8000" b="1" dirty="0">
                <a:solidFill>
                  <a:srgbClr val="140E0C"/>
                </a:solidFill>
                <a:latin typeface="Oswald"/>
                <a:ea typeface="Oswald"/>
                <a:cs typeface="Oswald"/>
                <a:sym typeface="Oswald"/>
              </a:rPr>
              <a:t>DISCUSSION QUESTIONS</a:t>
            </a:r>
            <a:endParaRPr sz="8000" b="1" dirty="0">
              <a:latin typeface="Oswald"/>
              <a:ea typeface="Oswald"/>
              <a:cs typeface="Oswald"/>
              <a:sym typeface="Oswald"/>
            </a:endParaRPr>
          </a:p>
        </p:txBody>
      </p:sp>
      <p:sp>
        <p:nvSpPr>
          <p:cNvPr id="137" name="Google Shape;137;p17">
            <a:extLst>
              <a:ext uri="{FF2B5EF4-FFF2-40B4-BE49-F238E27FC236}">
                <a16:creationId xmlns:a16="http://schemas.microsoft.com/office/drawing/2014/main" id="{897FB2F3-CA3F-2A85-FF5D-8F48F41CAB22}"/>
              </a:ext>
            </a:extLst>
          </p:cNvPr>
          <p:cNvSpPr txBox="1"/>
          <p:nvPr/>
        </p:nvSpPr>
        <p:spPr>
          <a:xfrm>
            <a:off x="979800" y="3211958"/>
            <a:ext cx="16350750" cy="5235279"/>
          </a:xfrm>
          <a:prstGeom prst="rect">
            <a:avLst/>
          </a:prstGeom>
          <a:noFill/>
          <a:ln>
            <a:noFill/>
          </a:ln>
        </p:spPr>
        <p:txBody>
          <a:bodyPr spcFirstLastPara="1" wrap="square" lIns="0" tIns="0" rIns="0" bIns="0" anchor="t" anchorCtr="0">
            <a:spAutoFit/>
          </a:bodyPr>
          <a:lstStyle/>
          <a:p>
            <a:pPr marL="571500" indent="-514350">
              <a:lnSpc>
                <a:spcPct val="140000"/>
              </a:lnSpc>
              <a:buClr>
                <a:srgbClr val="140E0C"/>
              </a:buClr>
              <a:buSzPts val="2700"/>
              <a:buFont typeface="+mj-lt"/>
              <a:buAutoNum type="arabicPeriod" startAt="6"/>
            </a:pPr>
            <a:r>
              <a:rPr lang="en-US" sz="2700" dirty="0">
                <a:solidFill>
                  <a:srgbClr val="140E0C"/>
                </a:solidFill>
                <a:latin typeface="Poppins"/>
                <a:ea typeface="Poppins"/>
                <a:cs typeface="Poppins"/>
                <a:sym typeface="Poppins"/>
              </a:rPr>
              <a:t>What were some common themes and/or trends that you noticed with this year’s ads?</a:t>
            </a:r>
          </a:p>
          <a:p>
            <a:pPr marL="457200" indent="-400050">
              <a:lnSpc>
                <a:spcPct val="140000"/>
              </a:lnSpc>
              <a:buClr>
                <a:srgbClr val="140E0C"/>
              </a:buClr>
              <a:buSzPts val="2700"/>
              <a:buFont typeface="Poppins"/>
              <a:buAutoNum type="arabicPeriod" startAt="6"/>
            </a:pPr>
            <a:endParaRPr lang="en-US" sz="2700" dirty="0">
              <a:solidFill>
                <a:srgbClr val="140E0C"/>
              </a:solidFill>
              <a:latin typeface="Poppins"/>
              <a:ea typeface="Poppins"/>
              <a:cs typeface="Poppins"/>
              <a:sym typeface="Poppins"/>
            </a:endParaRPr>
          </a:p>
          <a:p>
            <a:pPr marL="457200" indent="-400050">
              <a:lnSpc>
                <a:spcPct val="140000"/>
              </a:lnSpc>
              <a:buClr>
                <a:srgbClr val="140E0C"/>
              </a:buClr>
              <a:buSzPts val="2700"/>
              <a:buFont typeface="Poppins"/>
              <a:buAutoNum type="arabicPeriod" startAt="6"/>
            </a:pPr>
            <a:r>
              <a:rPr lang="en-US" sz="2700" dirty="0">
                <a:solidFill>
                  <a:srgbClr val="140E0C"/>
                </a:solidFill>
                <a:latin typeface="Poppins"/>
                <a:ea typeface="Poppins"/>
                <a:cs typeface="Poppins"/>
                <a:sym typeface="Poppins"/>
              </a:rPr>
              <a:t>Which ad was your favorite?  Why?</a:t>
            </a:r>
          </a:p>
          <a:p>
            <a:pPr marL="457200" indent="-400050">
              <a:lnSpc>
                <a:spcPct val="140000"/>
              </a:lnSpc>
              <a:buClr>
                <a:srgbClr val="140E0C"/>
              </a:buClr>
              <a:buSzPts val="2700"/>
              <a:buFont typeface="Poppins"/>
              <a:buAutoNum type="arabicPeriod" startAt="6"/>
            </a:pPr>
            <a:endParaRPr lang="en-US" sz="2700" dirty="0">
              <a:solidFill>
                <a:srgbClr val="140E0C"/>
              </a:solidFill>
              <a:latin typeface="Poppins"/>
              <a:ea typeface="Poppins"/>
              <a:cs typeface="Poppins"/>
              <a:sym typeface="Poppins"/>
            </a:endParaRPr>
          </a:p>
          <a:p>
            <a:pPr marL="457200" indent="-400050">
              <a:lnSpc>
                <a:spcPct val="140000"/>
              </a:lnSpc>
              <a:buClr>
                <a:srgbClr val="140E0C"/>
              </a:buClr>
              <a:buSzPts val="2700"/>
              <a:buFont typeface="Poppins"/>
              <a:buAutoNum type="arabicPeriod" startAt="6"/>
            </a:pPr>
            <a:r>
              <a:rPr lang="en-US" sz="2700" dirty="0">
                <a:solidFill>
                  <a:srgbClr val="140E0C"/>
                </a:solidFill>
                <a:latin typeface="Poppins"/>
                <a:ea typeface="Poppins"/>
                <a:cs typeface="Poppins"/>
                <a:sym typeface="Poppins"/>
              </a:rPr>
              <a:t>Which ad was your least favorite?  Why?</a:t>
            </a:r>
          </a:p>
          <a:p>
            <a:pPr marL="457200" indent="-400050">
              <a:lnSpc>
                <a:spcPct val="140000"/>
              </a:lnSpc>
              <a:buClr>
                <a:srgbClr val="140E0C"/>
              </a:buClr>
              <a:buSzPts val="2700"/>
              <a:buFont typeface="Poppins"/>
              <a:buAutoNum type="arabicPeriod" startAt="6"/>
            </a:pPr>
            <a:endParaRPr lang="en-US" sz="2700" dirty="0">
              <a:solidFill>
                <a:srgbClr val="140E0C"/>
              </a:solidFill>
              <a:latin typeface="Poppins"/>
              <a:ea typeface="Poppins"/>
              <a:cs typeface="Poppins"/>
              <a:sym typeface="Poppins"/>
            </a:endParaRPr>
          </a:p>
          <a:p>
            <a:pPr marL="457200" indent="-400050">
              <a:lnSpc>
                <a:spcPct val="140000"/>
              </a:lnSpc>
              <a:buClr>
                <a:srgbClr val="140E0C"/>
              </a:buClr>
              <a:buSzPts val="2700"/>
              <a:buFont typeface="Poppins"/>
              <a:buAutoNum type="arabicPeriod" startAt="6"/>
            </a:pPr>
            <a:r>
              <a:rPr lang="en-US" sz="2700" dirty="0">
                <a:solidFill>
                  <a:srgbClr val="140E0C"/>
                </a:solidFill>
                <a:latin typeface="Poppins"/>
                <a:ea typeface="Poppins"/>
                <a:cs typeface="Poppins"/>
                <a:sym typeface="Poppins"/>
              </a:rPr>
              <a:t>Which ad do you think was the most effective at reaching and engaging consumers?  Why?</a:t>
            </a:r>
          </a:p>
          <a:p>
            <a:pPr marL="457200" indent="-400050">
              <a:lnSpc>
                <a:spcPct val="140000"/>
              </a:lnSpc>
              <a:buClr>
                <a:srgbClr val="140E0C"/>
              </a:buClr>
              <a:buSzPts val="2700"/>
              <a:buFont typeface="Poppins"/>
              <a:buAutoNum type="arabicPeriod" startAt="6"/>
            </a:pPr>
            <a:endParaRPr lang="en-US" sz="2700" dirty="0">
              <a:solidFill>
                <a:srgbClr val="140E0C"/>
              </a:solidFill>
              <a:latin typeface="Poppins"/>
              <a:ea typeface="Poppins"/>
              <a:cs typeface="Poppins"/>
              <a:sym typeface="Poppins"/>
            </a:endParaRPr>
          </a:p>
          <a:p>
            <a:pPr marL="457200" indent="-400050">
              <a:lnSpc>
                <a:spcPct val="140000"/>
              </a:lnSpc>
              <a:buClr>
                <a:srgbClr val="140E0C"/>
              </a:buClr>
              <a:buSzPts val="2700"/>
              <a:buFont typeface="Poppins"/>
              <a:buAutoNum type="arabicPeriod" startAt="6"/>
            </a:pPr>
            <a:r>
              <a:rPr lang="en-US" sz="2700" dirty="0">
                <a:solidFill>
                  <a:srgbClr val="140E0C"/>
                </a:solidFill>
                <a:latin typeface="Poppins"/>
                <a:ea typeface="Poppins"/>
                <a:cs typeface="Poppins"/>
                <a:sym typeface="Poppins"/>
              </a:rPr>
              <a:t>Which, if any, of this year’s ads do you think might be remembered for years to come?</a:t>
            </a:r>
          </a:p>
        </p:txBody>
      </p:sp>
      <p:sp>
        <p:nvSpPr>
          <p:cNvPr id="138" name="Google Shape;138;p17">
            <a:extLst>
              <a:ext uri="{FF2B5EF4-FFF2-40B4-BE49-F238E27FC236}">
                <a16:creationId xmlns:a16="http://schemas.microsoft.com/office/drawing/2014/main" id="{667282E7-D00F-C9FF-4C9C-60004772E47F}"/>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3">
              <a:alphaModFix/>
            </a:blip>
            <a:stretch>
              <a:fillRect/>
            </a:stretch>
          </a:blipFill>
          <a:ln>
            <a:noFill/>
          </a:ln>
        </p:spPr>
        <p:txBody>
          <a:bodyPr/>
          <a:lstStyle/>
          <a:p>
            <a:endParaRPr lang="en-US"/>
          </a:p>
        </p:txBody>
      </p:sp>
      <p:cxnSp>
        <p:nvCxnSpPr>
          <p:cNvPr id="139" name="Google Shape;139;p17">
            <a:extLst>
              <a:ext uri="{FF2B5EF4-FFF2-40B4-BE49-F238E27FC236}">
                <a16:creationId xmlns:a16="http://schemas.microsoft.com/office/drawing/2014/main" id="{2D14424D-C460-D6DF-776C-CD47004A8A2B}"/>
              </a:ext>
            </a:extLst>
          </p:cNvPr>
          <p:cNvCxnSpPr/>
          <p:nvPr/>
        </p:nvCxnSpPr>
        <p:spPr>
          <a:xfrm>
            <a:off x="957450" y="1258265"/>
            <a:ext cx="7086600" cy="0"/>
          </a:xfrm>
          <a:prstGeom prst="straightConnector1">
            <a:avLst/>
          </a:prstGeom>
          <a:noFill/>
          <a:ln w="9525" cap="flat" cmpd="sng">
            <a:solidFill>
              <a:srgbClr val="140E0C"/>
            </a:solidFill>
            <a:prstDash val="solid"/>
            <a:round/>
            <a:headEnd type="none" w="sm" len="sm"/>
            <a:tailEnd type="none" w="sm" len="sm"/>
          </a:ln>
        </p:spPr>
      </p:cxnSp>
      <p:cxnSp>
        <p:nvCxnSpPr>
          <p:cNvPr id="140" name="Google Shape;140;p17">
            <a:extLst>
              <a:ext uri="{FF2B5EF4-FFF2-40B4-BE49-F238E27FC236}">
                <a16:creationId xmlns:a16="http://schemas.microsoft.com/office/drawing/2014/main" id="{AAE72ABA-74DC-435F-77C1-C801B213D82E}"/>
              </a:ext>
            </a:extLst>
          </p:cNvPr>
          <p:cNvCxnSpPr/>
          <p:nvPr/>
        </p:nvCxnSpPr>
        <p:spPr>
          <a:xfrm>
            <a:off x="957450" y="9269372"/>
            <a:ext cx="7086600" cy="0"/>
          </a:xfrm>
          <a:prstGeom prst="straightConnector1">
            <a:avLst/>
          </a:prstGeom>
          <a:noFill/>
          <a:ln w="9525" cap="flat" cmpd="sng">
            <a:solidFill>
              <a:srgbClr val="140E0C"/>
            </a:solidFill>
            <a:prstDash val="solid"/>
            <a:round/>
            <a:headEnd type="none" w="sm" len="sm"/>
            <a:tailEnd type="none" w="sm" len="sm"/>
          </a:ln>
        </p:spPr>
      </p:cxnSp>
    </p:spTree>
    <p:extLst>
      <p:ext uri="{BB962C8B-B14F-4D97-AF65-F5344CB8AC3E}">
        <p14:creationId xmlns:p14="http://schemas.microsoft.com/office/powerpoint/2010/main" val="4139746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grpSp>
        <p:nvGrpSpPr>
          <p:cNvPr id="145" name="Google Shape;145;p18"/>
          <p:cNvGrpSpPr/>
          <p:nvPr/>
        </p:nvGrpSpPr>
        <p:grpSpPr>
          <a:xfrm>
            <a:off x="0" y="-158750"/>
            <a:ext cx="18288118" cy="10445933"/>
            <a:chOff x="0" y="0"/>
            <a:chExt cx="4816592" cy="2696490"/>
          </a:xfrm>
        </p:grpSpPr>
        <p:sp>
          <p:nvSpPr>
            <p:cNvPr id="146" name="Google Shape;146;p18"/>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47" name="Google Shape;147;p18"/>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48" name="Google Shape;148;p18"/>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49" name="Google Shape;149;p18"/>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50" name="Google Shape;150;p18"/>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51" name="Google Shape;151;p18"/>
          <p:cNvSpPr/>
          <p:nvPr/>
        </p:nvSpPr>
        <p:spPr>
          <a:xfrm>
            <a:off x="4892275" y="3764863"/>
            <a:ext cx="8503444" cy="2806136"/>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FF9CE06D-C0F6-9731-F3C9-F70089C6FA22}"/>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5438A3B8-E55F-E2AE-096D-4937064AB750}"/>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E9BEE7C3-BF43-B573-4454-515125204A6E}"/>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4">
              <a:extLst>
                <a:ext uri="{FF2B5EF4-FFF2-40B4-BE49-F238E27FC236}">
                  <a16:creationId xmlns:a16="http://schemas.microsoft.com/office/drawing/2014/main" id="{9BB28114-419C-E636-BDE8-420AE263F723}"/>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defTabSz="914400" rtl="0" eaLnBrk="1" fontAlgn="auto" latinLnBrk="0" hangingPunct="1">
                <a:lnSpc>
                  <a:spcPct val="152611"/>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CF267EDC-B97F-3BC2-855A-05C2CF64B83C}"/>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68D3961D-505B-0B5C-E662-1128036152E9}"/>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4">
            <a:extLst>
              <a:ext uri="{FF2B5EF4-FFF2-40B4-BE49-F238E27FC236}">
                <a16:creationId xmlns:a16="http://schemas.microsoft.com/office/drawing/2014/main" id="{A2E73466-68DF-E035-C1E8-755175D4F894}"/>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4">
            <a:extLst>
              <a:ext uri="{FF2B5EF4-FFF2-40B4-BE49-F238E27FC236}">
                <a16:creationId xmlns:a16="http://schemas.microsoft.com/office/drawing/2014/main" id="{605AEC27-2551-8490-6C6F-6DAA35C00B58}"/>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4">
            <a:extLst>
              <a:ext uri="{FF2B5EF4-FFF2-40B4-BE49-F238E27FC236}">
                <a16:creationId xmlns:a16="http://schemas.microsoft.com/office/drawing/2014/main" id="{2E2338AF-75E6-8C7A-3907-E4A4079D0ECB}"/>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 name="Google Shape;137;p17">
            <a:extLst>
              <a:ext uri="{FF2B5EF4-FFF2-40B4-BE49-F238E27FC236}">
                <a16:creationId xmlns:a16="http://schemas.microsoft.com/office/drawing/2014/main" id="{17043215-2533-69DC-4412-836E23D1A0E0}"/>
              </a:ext>
            </a:extLst>
          </p:cNvPr>
          <p:cNvSpPr txBox="1"/>
          <p:nvPr/>
        </p:nvSpPr>
        <p:spPr>
          <a:xfrm>
            <a:off x="3539761" y="462275"/>
            <a:ext cx="11208246" cy="2462213"/>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This emotional spot, called “The Perfect 10”, shows a young girl being shuttled from an ice-skating competition to a snowy countryside, where the vehicle powered music and a spotlight so her grandfather could see her perform.</a:t>
            </a:r>
          </a:p>
        </p:txBody>
      </p:sp>
      <p:sp>
        <p:nvSpPr>
          <p:cNvPr id="4" name="Google Shape;137;p17">
            <a:extLst>
              <a:ext uri="{FF2B5EF4-FFF2-40B4-BE49-F238E27FC236}">
                <a16:creationId xmlns:a16="http://schemas.microsoft.com/office/drawing/2014/main" id="{187E8662-2056-91E2-2365-88A7F5CB0F2E}"/>
              </a:ext>
            </a:extLst>
          </p:cNvPr>
          <p:cNvSpPr txBox="1"/>
          <p:nvPr/>
        </p:nvSpPr>
        <p:spPr>
          <a:xfrm>
            <a:off x="4419368" y="7879377"/>
            <a:ext cx="9310625" cy="135421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Which vehicle brand was being advertised in this spot?</a:t>
            </a:r>
          </a:p>
        </p:txBody>
      </p:sp>
      <p:pic>
        <p:nvPicPr>
          <p:cNvPr id="5122" name="Picture 2" descr="kia ev9 super bowl ad girl ice skating">
            <a:extLst>
              <a:ext uri="{FF2B5EF4-FFF2-40B4-BE49-F238E27FC236}">
                <a16:creationId xmlns:a16="http://schemas.microsoft.com/office/drawing/2014/main" id="{A7335A0E-6E64-3017-B20A-DD6D5A0A29F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0645" y="3161082"/>
            <a:ext cx="4826710" cy="4371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883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453A99E6-C3F5-67C6-0C1D-40C2EB8E98A8}"/>
            </a:ext>
          </a:extLst>
        </p:cNvPr>
        <p:cNvGrpSpPr/>
        <p:nvPr/>
      </p:nvGrpSpPr>
      <p:grpSpPr>
        <a:xfrm>
          <a:off x="0" y="0"/>
          <a:ext cx="0" cy="0"/>
          <a:chOff x="0" y="0"/>
          <a:chExt cx="0" cy="0"/>
        </a:xfrm>
      </p:grpSpPr>
      <p:grpSp>
        <p:nvGrpSpPr>
          <p:cNvPr id="111" name="Google Shape;111;p15">
            <a:extLst>
              <a:ext uri="{FF2B5EF4-FFF2-40B4-BE49-F238E27FC236}">
                <a16:creationId xmlns:a16="http://schemas.microsoft.com/office/drawing/2014/main" id="{CC44D57A-3E6F-81AD-6B2C-53877358BDFE}"/>
              </a:ext>
            </a:extLst>
          </p:cNvPr>
          <p:cNvGrpSpPr/>
          <p:nvPr/>
        </p:nvGrpSpPr>
        <p:grpSpPr>
          <a:xfrm>
            <a:off x="0" y="-222650"/>
            <a:ext cx="18288118" cy="10509839"/>
            <a:chOff x="0" y="0"/>
            <a:chExt cx="4816592" cy="2696490"/>
          </a:xfrm>
        </p:grpSpPr>
        <p:sp>
          <p:nvSpPr>
            <p:cNvPr id="112" name="Google Shape;112;p15">
              <a:extLst>
                <a:ext uri="{FF2B5EF4-FFF2-40B4-BE49-F238E27FC236}">
                  <a16:creationId xmlns:a16="http://schemas.microsoft.com/office/drawing/2014/main" id="{1A226E0E-A09C-BFB1-2172-D9117DA7C876}"/>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3" name="Google Shape;113;p15">
              <a:extLst>
                <a:ext uri="{FF2B5EF4-FFF2-40B4-BE49-F238E27FC236}">
                  <a16:creationId xmlns:a16="http://schemas.microsoft.com/office/drawing/2014/main" id="{9A49DB61-4BE4-2399-BCDA-1DFCB6194F28}"/>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4" name="Google Shape;114;p15">
            <a:extLst>
              <a:ext uri="{FF2B5EF4-FFF2-40B4-BE49-F238E27FC236}">
                <a16:creationId xmlns:a16="http://schemas.microsoft.com/office/drawing/2014/main" id="{36AAB4FC-146C-A997-C1CC-4C27AEEB050F}"/>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5" name="Google Shape;115;p15">
            <a:extLst>
              <a:ext uri="{FF2B5EF4-FFF2-40B4-BE49-F238E27FC236}">
                <a16:creationId xmlns:a16="http://schemas.microsoft.com/office/drawing/2014/main" id="{5A01F418-5377-6402-8ED7-00BED5289156}"/>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6" name="Google Shape;116;p15">
            <a:extLst>
              <a:ext uri="{FF2B5EF4-FFF2-40B4-BE49-F238E27FC236}">
                <a16:creationId xmlns:a16="http://schemas.microsoft.com/office/drawing/2014/main" id="{B1400781-1626-8434-8307-996ED17031FD}"/>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7" name="Google Shape;117;p15">
            <a:extLst>
              <a:ext uri="{FF2B5EF4-FFF2-40B4-BE49-F238E27FC236}">
                <a16:creationId xmlns:a16="http://schemas.microsoft.com/office/drawing/2014/main" id="{FE9DF6AB-10DE-B069-FEA1-4083E77DBDD5}"/>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18" name="Google Shape;118;p15">
            <a:extLst>
              <a:ext uri="{FF2B5EF4-FFF2-40B4-BE49-F238E27FC236}">
                <a16:creationId xmlns:a16="http://schemas.microsoft.com/office/drawing/2014/main" id="{BDC84989-F8DF-6A93-BF42-E0452734D555}"/>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19" name="Google Shape;119;p15">
            <a:extLst>
              <a:ext uri="{FF2B5EF4-FFF2-40B4-BE49-F238E27FC236}">
                <a16:creationId xmlns:a16="http://schemas.microsoft.com/office/drawing/2014/main" id="{89DBE90D-0736-AB6A-0456-4AB310AB02DD}"/>
              </a:ext>
            </a:extLst>
          </p:cNvPr>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#3</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2853704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EF8DA95A-A10E-7880-168A-5649B714C85F}"/>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04A6553C-22E4-F485-A198-E8E196F39C13}"/>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EEBD8770-61A4-937C-7CF1-1F504E930857}"/>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4">
              <a:extLst>
                <a:ext uri="{FF2B5EF4-FFF2-40B4-BE49-F238E27FC236}">
                  <a16:creationId xmlns:a16="http://schemas.microsoft.com/office/drawing/2014/main" id="{AC753FAF-736A-A08E-780C-FAD4B9E085DC}"/>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defTabSz="914400" rtl="0" eaLnBrk="1" fontAlgn="auto" latinLnBrk="0" hangingPunct="1">
                <a:lnSpc>
                  <a:spcPct val="152611"/>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62BADD56-B666-F646-78F2-B2AB1A098221}"/>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81F7143C-C52B-75E4-9EDC-73EC1FD1A7D5}"/>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4">
            <a:extLst>
              <a:ext uri="{FF2B5EF4-FFF2-40B4-BE49-F238E27FC236}">
                <a16:creationId xmlns:a16="http://schemas.microsoft.com/office/drawing/2014/main" id="{F9010E28-7A4D-8C47-05E6-449A5A9D89E2}"/>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4">
            <a:extLst>
              <a:ext uri="{FF2B5EF4-FFF2-40B4-BE49-F238E27FC236}">
                <a16:creationId xmlns:a16="http://schemas.microsoft.com/office/drawing/2014/main" id="{EDE74C00-BB47-81D1-F263-D31D51DB1BBC}"/>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4">
            <a:extLst>
              <a:ext uri="{FF2B5EF4-FFF2-40B4-BE49-F238E27FC236}">
                <a16:creationId xmlns:a16="http://schemas.microsoft.com/office/drawing/2014/main" id="{29124AF9-E7D8-3DE4-4A8F-91F374A2C86E}"/>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 name="Google Shape;137;p17">
            <a:extLst>
              <a:ext uri="{FF2B5EF4-FFF2-40B4-BE49-F238E27FC236}">
                <a16:creationId xmlns:a16="http://schemas.microsoft.com/office/drawing/2014/main" id="{1FFEB3A4-C4E1-8B7C-CA5B-1CF652083CA2}"/>
              </a:ext>
            </a:extLst>
          </p:cNvPr>
          <p:cNvSpPr txBox="1"/>
          <p:nvPr/>
        </p:nvSpPr>
        <p:spPr>
          <a:xfrm>
            <a:off x="3539761" y="462275"/>
            <a:ext cx="11208246" cy="1969770"/>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This brand’s spot, called “Like a Good </a:t>
            </a:r>
            <a:r>
              <a:rPr kumimoji="0" lang="en-US" sz="3200" b="1" i="0" u="none" strike="noStrike" kern="0" cap="none" spc="0" normalizeH="0" baseline="0" noProof="0" dirty="0" err="1">
                <a:ln>
                  <a:noFill/>
                </a:ln>
                <a:solidFill>
                  <a:srgbClr val="FFFFFF"/>
                </a:solidFill>
                <a:effectLst/>
                <a:uLnTx/>
                <a:uFillTx/>
                <a:latin typeface="Poppins" pitchFamily="2" charset="77"/>
                <a:cs typeface="Poppins" pitchFamily="2" charset="77"/>
                <a:sym typeface="Arial"/>
              </a:rPr>
              <a:t>Neighbaaa</a:t>
            </a:r>
            <a:r>
              <a:rPr kumimoji="0" lang="en-US" sz="32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 featured two older actors.  The actors were playing a role in a fictitious film, and it was the highest-rated commercial on USA Today’s Ad Meter.</a:t>
            </a:r>
          </a:p>
        </p:txBody>
      </p:sp>
      <p:sp>
        <p:nvSpPr>
          <p:cNvPr id="4" name="Google Shape;137;p17">
            <a:extLst>
              <a:ext uri="{FF2B5EF4-FFF2-40B4-BE49-F238E27FC236}">
                <a16:creationId xmlns:a16="http://schemas.microsoft.com/office/drawing/2014/main" id="{90C68E01-F3F8-FAFB-8970-2D2B6A59DE79}"/>
              </a:ext>
            </a:extLst>
          </p:cNvPr>
          <p:cNvSpPr txBox="1"/>
          <p:nvPr/>
        </p:nvSpPr>
        <p:spPr>
          <a:xfrm>
            <a:off x="4660436" y="6905494"/>
            <a:ext cx="9310625" cy="203132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Who was the advertiser, and what type of product or service does the company sell?</a:t>
            </a:r>
          </a:p>
        </p:txBody>
      </p:sp>
      <p:pic>
        <p:nvPicPr>
          <p:cNvPr id="3074" name="Picture 2" descr="Arnold Schwarzenegger in Agent State Farm">
            <a:extLst>
              <a:ext uri="{FF2B5EF4-FFF2-40B4-BE49-F238E27FC236}">
                <a16:creationId xmlns:a16="http://schemas.microsoft.com/office/drawing/2014/main" id="{74ADF311-62E9-EAC1-FC51-696C5373F9C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28273"/>
          <a:stretch/>
        </p:blipFill>
        <p:spPr bwMode="auto">
          <a:xfrm>
            <a:off x="5427235" y="2968471"/>
            <a:ext cx="7491583" cy="3030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886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04916267-C9F4-2F21-47B4-D3203CDF96ED}"/>
            </a:ext>
          </a:extLst>
        </p:cNvPr>
        <p:cNvGrpSpPr/>
        <p:nvPr/>
      </p:nvGrpSpPr>
      <p:grpSpPr>
        <a:xfrm>
          <a:off x="0" y="0"/>
          <a:ext cx="0" cy="0"/>
          <a:chOff x="0" y="0"/>
          <a:chExt cx="0" cy="0"/>
        </a:xfrm>
      </p:grpSpPr>
      <p:grpSp>
        <p:nvGrpSpPr>
          <p:cNvPr id="111" name="Google Shape;111;p15">
            <a:extLst>
              <a:ext uri="{FF2B5EF4-FFF2-40B4-BE49-F238E27FC236}">
                <a16:creationId xmlns:a16="http://schemas.microsoft.com/office/drawing/2014/main" id="{F017D556-D8BB-84BA-DB58-2424D964AFFE}"/>
              </a:ext>
            </a:extLst>
          </p:cNvPr>
          <p:cNvGrpSpPr/>
          <p:nvPr/>
        </p:nvGrpSpPr>
        <p:grpSpPr>
          <a:xfrm>
            <a:off x="0" y="-222650"/>
            <a:ext cx="18288118" cy="10509839"/>
            <a:chOff x="0" y="0"/>
            <a:chExt cx="4816592" cy="2696490"/>
          </a:xfrm>
        </p:grpSpPr>
        <p:sp>
          <p:nvSpPr>
            <p:cNvPr id="112" name="Google Shape;112;p15">
              <a:extLst>
                <a:ext uri="{FF2B5EF4-FFF2-40B4-BE49-F238E27FC236}">
                  <a16:creationId xmlns:a16="http://schemas.microsoft.com/office/drawing/2014/main" id="{4CA80F54-8D41-BE4E-0956-1C942BF9B354}"/>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endParaRPr lang="en-US"/>
            </a:p>
          </p:txBody>
        </p:sp>
        <p:sp>
          <p:nvSpPr>
            <p:cNvPr id="113" name="Google Shape;113;p15">
              <a:extLst>
                <a:ext uri="{FF2B5EF4-FFF2-40B4-BE49-F238E27FC236}">
                  <a16:creationId xmlns:a16="http://schemas.microsoft.com/office/drawing/2014/main" id="{D7ABFD07-D105-B594-A142-E663D16282AE}"/>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rtl="0">
                <a:lnSpc>
                  <a:spcPct val="152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14" name="Google Shape;114;p15">
            <a:extLst>
              <a:ext uri="{FF2B5EF4-FFF2-40B4-BE49-F238E27FC236}">
                <a16:creationId xmlns:a16="http://schemas.microsoft.com/office/drawing/2014/main" id="{B8840746-A4DA-0EFD-8BA0-2D3073EC3306}"/>
              </a:ext>
            </a:extLst>
          </p:cNvPr>
          <p:cNvPicPr preferRelativeResize="0"/>
          <p:nvPr/>
        </p:nvPicPr>
        <p:blipFill rotWithShape="1">
          <a:blip r:embed="rId3">
            <a:alphaModFix amt="38000"/>
          </a:blip>
          <a:srcRect t="7424" b="9985"/>
          <a:stretch/>
        </p:blipFill>
        <p:spPr>
          <a:xfrm>
            <a:off x="-1488619" y="-951875"/>
            <a:ext cx="21265236" cy="11708962"/>
          </a:xfrm>
          <a:prstGeom prst="rect">
            <a:avLst/>
          </a:prstGeom>
          <a:noFill/>
          <a:ln>
            <a:noFill/>
          </a:ln>
        </p:spPr>
      </p:pic>
      <p:sp>
        <p:nvSpPr>
          <p:cNvPr id="115" name="Google Shape;115;p15">
            <a:extLst>
              <a:ext uri="{FF2B5EF4-FFF2-40B4-BE49-F238E27FC236}">
                <a16:creationId xmlns:a16="http://schemas.microsoft.com/office/drawing/2014/main" id="{F8B8CDE4-24A2-8F3D-8D78-54F50CF2E06F}"/>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6" name="Google Shape;116;p15">
            <a:extLst>
              <a:ext uri="{FF2B5EF4-FFF2-40B4-BE49-F238E27FC236}">
                <a16:creationId xmlns:a16="http://schemas.microsoft.com/office/drawing/2014/main" id="{C328AE58-702E-90E9-387C-C4F7A0F2EDC9}"/>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endParaRPr lang="en-US"/>
          </a:p>
        </p:txBody>
      </p:sp>
      <p:sp>
        <p:nvSpPr>
          <p:cNvPr id="117" name="Google Shape;117;p15">
            <a:extLst>
              <a:ext uri="{FF2B5EF4-FFF2-40B4-BE49-F238E27FC236}">
                <a16:creationId xmlns:a16="http://schemas.microsoft.com/office/drawing/2014/main" id="{E68D2F7A-88CC-787D-1B53-0652B5E24074}"/>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endParaRPr lang="en-US"/>
          </a:p>
        </p:txBody>
      </p:sp>
      <p:sp>
        <p:nvSpPr>
          <p:cNvPr id="118" name="Google Shape;118;p15">
            <a:extLst>
              <a:ext uri="{FF2B5EF4-FFF2-40B4-BE49-F238E27FC236}">
                <a16:creationId xmlns:a16="http://schemas.microsoft.com/office/drawing/2014/main" id="{76DE4057-DDDB-BBB4-DB8B-58DE759FA0C9}"/>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endParaRPr lang="en-US"/>
          </a:p>
        </p:txBody>
      </p:sp>
      <p:sp>
        <p:nvSpPr>
          <p:cNvPr id="119" name="Google Shape;119;p15">
            <a:extLst>
              <a:ext uri="{FF2B5EF4-FFF2-40B4-BE49-F238E27FC236}">
                <a16:creationId xmlns:a16="http://schemas.microsoft.com/office/drawing/2014/main" id="{2B341083-EB9E-2F0A-2100-25F65088C2FA}"/>
              </a:ext>
            </a:extLst>
          </p:cNvPr>
          <p:cNvSpPr txBox="1"/>
          <p:nvPr/>
        </p:nvSpPr>
        <p:spPr>
          <a:xfrm>
            <a:off x="2194500" y="4132950"/>
            <a:ext cx="13899000" cy="1539300"/>
          </a:xfrm>
          <a:prstGeom prst="rect">
            <a:avLst/>
          </a:prstGeom>
          <a:noFill/>
          <a:ln>
            <a:noFill/>
          </a:ln>
        </p:spPr>
        <p:txBody>
          <a:bodyPr spcFirstLastPara="1" wrap="square" lIns="0" tIns="0" rIns="0" bIns="0" anchor="t" anchorCtr="0">
            <a:spAutoFit/>
          </a:bodyPr>
          <a:lstStyle/>
          <a:p>
            <a:pPr marL="0" marR="0" lvl="1" indent="0" algn="ctr" rtl="0">
              <a:lnSpc>
                <a:spcPct val="100000"/>
              </a:lnSpc>
              <a:spcBef>
                <a:spcPts val="0"/>
              </a:spcBef>
              <a:spcAft>
                <a:spcPts val="0"/>
              </a:spcAft>
              <a:buNone/>
            </a:pPr>
            <a:r>
              <a:rPr lang="en-US" sz="10000" b="1" dirty="0">
                <a:solidFill>
                  <a:schemeClr val="lt1"/>
                </a:solidFill>
                <a:latin typeface="Oswald"/>
                <a:ea typeface="Oswald"/>
                <a:cs typeface="Oswald"/>
                <a:sym typeface="Oswald"/>
              </a:rPr>
              <a:t>COMMERCIAL #4</a:t>
            </a:r>
            <a:endParaRPr sz="10000" b="1" dirty="0">
              <a:solidFill>
                <a:schemeClr val="lt1"/>
              </a:solidFill>
              <a:latin typeface="Oswald"/>
              <a:ea typeface="Oswald"/>
              <a:cs typeface="Oswald"/>
              <a:sym typeface="Oswald"/>
            </a:endParaRPr>
          </a:p>
        </p:txBody>
      </p:sp>
    </p:spTree>
    <p:extLst>
      <p:ext uri="{BB962C8B-B14F-4D97-AF65-F5344CB8AC3E}">
        <p14:creationId xmlns:p14="http://schemas.microsoft.com/office/powerpoint/2010/main" val="1263848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DFDAD18E-72A7-D6D3-163D-56786ABC33D4}"/>
            </a:ext>
          </a:extLst>
        </p:cNvPr>
        <p:cNvGrpSpPr/>
        <p:nvPr/>
      </p:nvGrpSpPr>
      <p:grpSpPr>
        <a:xfrm>
          <a:off x="0" y="0"/>
          <a:ext cx="0" cy="0"/>
          <a:chOff x="0" y="0"/>
          <a:chExt cx="0" cy="0"/>
        </a:xfrm>
      </p:grpSpPr>
      <p:grpSp>
        <p:nvGrpSpPr>
          <p:cNvPr id="98" name="Google Shape;98;p14">
            <a:extLst>
              <a:ext uri="{FF2B5EF4-FFF2-40B4-BE49-F238E27FC236}">
                <a16:creationId xmlns:a16="http://schemas.microsoft.com/office/drawing/2014/main" id="{73BC427D-52F6-5857-11DD-C4EF235D714D}"/>
              </a:ext>
            </a:extLst>
          </p:cNvPr>
          <p:cNvGrpSpPr/>
          <p:nvPr/>
        </p:nvGrpSpPr>
        <p:grpSpPr>
          <a:xfrm>
            <a:off x="0" y="-222650"/>
            <a:ext cx="18288118" cy="10509839"/>
            <a:chOff x="0" y="0"/>
            <a:chExt cx="4816592" cy="2696490"/>
          </a:xfrm>
        </p:grpSpPr>
        <p:sp>
          <p:nvSpPr>
            <p:cNvPr id="99" name="Google Shape;99;p14">
              <a:extLst>
                <a:ext uri="{FF2B5EF4-FFF2-40B4-BE49-F238E27FC236}">
                  <a16:creationId xmlns:a16="http://schemas.microsoft.com/office/drawing/2014/main" id="{4BB55653-2EF2-B9E6-18FF-1F58B5D9C4F7}"/>
                </a:ext>
              </a:extLst>
            </p:cNvPr>
            <p:cNvSpPr/>
            <p:nvPr/>
          </p:nvSpPr>
          <p:spPr>
            <a:xfrm>
              <a:off x="0" y="0"/>
              <a:ext cx="4816592" cy="2696490"/>
            </a:xfrm>
            <a:custGeom>
              <a:avLst/>
              <a:gdLst/>
              <a:ahLst/>
              <a:cxnLst/>
              <a:rect l="l" t="t" r="r" b="b"/>
              <a:pathLst>
                <a:path w="4816592" h="2696490" extrusionOk="0">
                  <a:moveTo>
                    <a:pt x="0" y="0"/>
                  </a:moveTo>
                  <a:lnTo>
                    <a:pt x="4816592" y="0"/>
                  </a:lnTo>
                  <a:lnTo>
                    <a:pt x="4816592" y="2696490"/>
                  </a:lnTo>
                  <a:lnTo>
                    <a:pt x="0" y="2696490"/>
                  </a:lnTo>
                  <a:close/>
                </a:path>
              </a:pathLst>
            </a:custGeom>
            <a:solidFill>
              <a:srgbClr val="21224E"/>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4">
              <a:extLst>
                <a:ext uri="{FF2B5EF4-FFF2-40B4-BE49-F238E27FC236}">
                  <a16:creationId xmlns:a16="http://schemas.microsoft.com/office/drawing/2014/main" id="{96B198CA-93BA-C471-9487-1487C9C29745}"/>
                </a:ext>
              </a:extLst>
            </p:cNvPr>
            <p:cNvSpPr txBox="1"/>
            <p:nvPr/>
          </p:nvSpPr>
          <p:spPr>
            <a:xfrm>
              <a:off x="0" y="38100"/>
              <a:ext cx="4816500" cy="2658300"/>
            </a:xfrm>
            <a:prstGeom prst="rect">
              <a:avLst/>
            </a:prstGeom>
            <a:noFill/>
            <a:ln>
              <a:noFill/>
            </a:ln>
          </p:spPr>
          <p:txBody>
            <a:bodyPr spcFirstLastPara="1" wrap="square" lIns="50800" tIns="50800" rIns="50800" bIns="50800" anchor="ctr" anchorCtr="0">
              <a:noAutofit/>
            </a:bodyPr>
            <a:lstStyle/>
            <a:p>
              <a:pPr marL="0" marR="0" lvl="0" indent="0" algn="ctr" defTabSz="914400" rtl="0" eaLnBrk="1" fontAlgn="auto" latinLnBrk="0" hangingPunct="1">
                <a:lnSpc>
                  <a:spcPct val="152611"/>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pic>
        <p:nvPicPr>
          <p:cNvPr id="101" name="Google Shape;101;p14">
            <a:extLst>
              <a:ext uri="{FF2B5EF4-FFF2-40B4-BE49-F238E27FC236}">
                <a16:creationId xmlns:a16="http://schemas.microsoft.com/office/drawing/2014/main" id="{FC005196-F17E-2A82-765A-FC3796BB81F6}"/>
              </a:ext>
            </a:extLst>
          </p:cNvPr>
          <p:cNvPicPr preferRelativeResize="0"/>
          <p:nvPr/>
        </p:nvPicPr>
        <p:blipFill rotWithShape="1">
          <a:blip r:embed="rId3">
            <a:alphaModFix amt="38000"/>
          </a:blip>
          <a:srcRect t="7424" b="9985"/>
          <a:stretch/>
        </p:blipFill>
        <p:spPr>
          <a:xfrm>
            <a:off x="-1488734" y="-937587"/>
            <a:ext cx="21265236" cy="11708962"/>
          </a:xfrm>
          <a:prstGeom prst="rect">
            <a:avLst/>
          </a:prstGeom>
          <a:noFill/>
          <a:ln>
            <a:noFill/>
          </a:ln>
        </p:spPr>
      </p:pic>
      <p:sp>
        <p:nvSpPr>
          <p:cNvPr id="102" name="Google Shape;102;p14">
            <a:extLst>
              <a:ext uri="{FF2B5EF4-FFF2-40B4-BE49-F238E27FC236}">
                <a16:creationId xmlns:a16="http://schemas.microsoft.com/office/drawing/2014/main" id="{BB8AB9FC-A9F8-12B0-721A-9558314121F1}"/>
              </a:ext>
            </a:extLst>
          </p:cNvPr>
          <p:cNvSpPr/>
          <p:nvPr/>
        </p:nvSpPr>
        <p:spPr>
          <a:xfrm>
            <a:off x="14407202" y="-1337896"/>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4">
            <a:extLst>
              <a:ext uri="{FF2B5EF4-FFF2-40B4-BE49-F238E27FC236}">
                <a16:creationId xmlns:a16="http://schemas.microsoft.com/office/drawing/2014/main" id="{CC7FA61D-942A-C749-21BE-0094FEDFB2AF}"/>
              </a:ext>
            </a:extLst>
          </p:cNvPr>
          <p:cNvSpPr/>
          <p:nvPr/>
        </p:nvSpPr>
        <p:spPr>
          <a:xfrm rot="10800000">
            <a:off x="-1952297" y="6245308"/>
            <a:ext cx="5560140" cy="4872704"/>
          </a:xfrm>
          <a:custGeom>
            <a:avLst/>
            <a:gdLst/>
            <a:ahLst/>
            <a:cxnLst/>
            <a:rect l="l" t="t" r="r" b="b"/>
            <a:pathLst>
              <a:path w="5560140" h="4872704" extrusionOk="0">
                <a:moveTo>
                  <a:pt x="0" y="0"/>
                </a:moveTo>
                <a:lnTo>
                  <a:pt x="5560140" y="0"/>
                </a:lnTo>
                <a:lnTo>
                  <a:pt x="5560140" y="4872704"/>
                </a:lnTo>
                <a:lnTo>
                  <a:pt x="0" y="4872704"/>
                </a:lnTo>
                <a:lnTo>
                  <a:pt x="0" y="0"/>
                </a:lnTo>
                <a:close/>
              </a:path>
            </a:pathLst>
          </a:custGeom>
          <a:blipFill rotWithShape="1">
            <a:blip r:embed="rId4">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4">
            <a:extLst>
              <a:ext uri="{FF2B5EF4-FFF2-40B4-BE49-F238E27FC236}">
                <a16:creationId xmlns:a16="http://schemas.microsoft.com/office/drawing/2014/main" id="{F27DBF9B-0A60-70CF-1F1A-91E7775DD872}"/>
              </a:ext>
            </a:extLst>
          </p:cNvPr>
          <p:cNvSpPr/>
          <p:nvPr/>
        </p:nvSpPr>
        <p:spPr>
          <a:xfrm>
            <a:off x="17145000" y="9715500"/>
            <a:ext cx="952500" cy="314325"/>
          </a:xfrm>
          <a:custGeom>
            <a:avLst/>
            <a:gdLst/>
            <a:ahLst/>
            <a:cxnLst/>
            <a:rect l="l" t="t" r="r" b="b"/>
            <a:pathLst>
              <a:path w="952500" h="314325" extrusionOk="0">
                <a:moveTo>
                  <a:pt x="0" y="0"/>
                </a:moveTo>
                <a:lnTo>
                  <a:pt x="952500" y="0"/>
                </a:lnTo>
                <a:lnTo>
                  <a:pt x="952500" y="314325"/>
                </a:lnTo>
                <a:lnTo>
                  <a:pt x="0" y="314325"/>
                </a:lnTo>
                <a:lnTo>
                  <a:pt x="0" y="0"/>
                </a:lnTo>
                <a:close/>
              </a:path>
            </a:pathLst>
          </a:custGeom>
          <a:blipFill rotWithShape="1">
            <a:blip r:embed="rId5">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4">
            <a:extLst>
              <a:ext uri="{FF2B5EF4-FFF2-40B4-BE49-F238E27FC236}">
                <a16:creationId xmlns:a16="http://schemas.microsoft.com/office/drawing/2014/main" id="{063A5ED6-2C54-EB6E-3230-293670DD5092}"/>
              </a:ext>
            </a:extLst>
          </p:cNvPr>
          <p:cNvSpPr/>
          <p:nvPr/>
        </p:nvSpPr>
        <p:spPr>
          <a:xfrm>
            <a:off x="430474" y="8009676"/>
            <a:ext cx="2500160" cy="1854286"/>
          </a:xfrm>
          <a:custGeom>
            <a:avLst/>
            <a:gdLst/>
            <a:ahLst/>
            <a:cxnLst/>
            <a:rect l="l" t="t" r="r" b="b"/>
            <a:pathLst>
              <a:path w="5618338" h="4166934" extrusionOk="0">
                <a:moveTo>
                  <a:pt x="0" y="0"/>
                </a:moveTo>
                <a:lnTo>
                  <a:pt x="5618338" y="0"/>
                </a:lnTo>
                <a:lnTo>
                  <a:pt x="5618338" y="4166934"/>
                </a:lnTo>
                <a:lnTo>
                  <a:pt x="0" y="4166934"/>
                </a:lnTo>
                <a:lnTo>
                  <a:pt x="0" y="0"/>
                </a:lnTo>
                <a:close/>
              </a:path>
            </a:pathLst>
          </a:custGeom>
          <a:blipFill rotWithShape="1">
            <a:blip r:embed="rId6">
              <a:alphaModFix/>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 name="Google Shape;137;p17">
            <a:extLst>
              <a:ext uri="{FF2B5EF4-FFF2-40B4-BE49-F238E27FC236}">
                <a16:creationId xmlns:a16="http://schemas.microsoft.com/office/drawing/2014/main" id="{03D3A9AD-BE59-4168-08BD-545D5513159C}"/>
              </a:ext>
            </a:extLst>
          </p:cNvPr>
          <p:cNvSpPr txBox="1"/>
          <p:nvPr/>
        </p:nvSpPr>
        <p:spPr>
          <a:xfrm>
            <a:off x="3539761" y="462275"/>
            <a:ext cx="11208246" cy="2462213"/>
          </a:xfrm>
          <a:prstGeom prst="rect">
            <a:avLst/>
          </a:prstGeom>
          <a:noFill/>
          <a:ln>
            <a:noFill/>
          </a:ln>
        </p:spPr>
        <p:txBody>
          <a:bodyPr spcFirstLastPara="1" wrap="square" lIns="0" tIns="0" rIns="0" bIns="0" anchor="t" anchorCtr="0">
            <a:spAutoFit/>
          </a:bodyPr>
          <a:lstStyle/>
          <a:p>
            <a:pPr algn="just"/>
            <a:r>
              <a:rPr kumimoji="0" lang="en-US" sz="32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This year’s NFL commercial was a two-and-a-half-minute advertisement starring a young boy in Ghana and several NFL stars, celebrating the game’s growth globally and encouraging anyone in the world to play football.</a:t>
            </a:r>
          </a:p>
        </p:txBody>
      </p:sp>
      <p:sp>
        <p:nvSpPr>
          <p:cNvPr id="4" name="Google Shape;137;p17">
            <a:extLst>
              <a:ext uri="{FF2B5EF4-FFF2-40B4-BE49-F238E27FC236}">
                <a16:creationId xmlns:a16="http://schemas.microsoft.com/office/drawing/2014/main" id="{0AA92E10-2243-7245-32A1-BB9A5DD1262C}"/>
              </a:ext>
            </a:extLst>
          </p:cNvPr>
          <p:cNvSpPr txBox="1"/>
          <p:nvPr/>
        </p:nvSpPr>
        <p:spPr>
          <a:xfrm>
            <a:off x="4488569" y="7849023"/>
            <a:ext cx="9310625" cy="135421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a:ln>
                  <a:noFill/>
                </a:ln>
                <a:solidFill>
                  <a:srgbClr val="FFFFFF"/>
                </a:solidFill>
                <a:effectLst/>
                <a:uLnTx/>
                <a:uFillTx/>
                <a:latin typeface="Poppins" pitchFamily="2" charset="77"/>
                <a:cs typeface="Poppins" pitchFamily="2" charset="77"/>
                <a:sym typeface="Arial"/>
              </a:rPr>
              <a:t>What was the tagline used in the NFL’s Super Bowl LVIII ad?</a:t>
            </a:r>
          </a:p>
        </p:txBody>
      </p:sp>
      <p:pic>
        <p:nvPicPr>
          <p:cNvPr id="3" name="Picture 2" descr="Minnesota Vikings wide receiver Justin Jefferson dances with the commercial's young star in the streets of Accra.">
            <a:extLst>
              <a:ext uri="{FF2B5EF4-FFF2-40B4-BE49-F238E27FC236}">
                <a16:creationId xmlns:a16="http://schemas.microsoft.com/office/drawing/2014/main" id="{9A4E3EE2-8720-4CE2-54B8-E26764A8194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07850" y="3470628"/>
            <a:ext cx="6672061" cy="3753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4959805"/>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TotalTime>
  <Words>1157</Words>
  <Application>Microsoft Macintosh PowerPoint</Application>
  <PresentationFormat>Custom</PresentationFormat>
  <Paragraphs>89</Paragraphs>
  <Slides>45</Slides>
  <Notes>45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Calibri</vt:lpstr>
      <vt:lpstr>Oswald</vt:lpstr>
      <vt:lpstr>Arial</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Chris Lindauer</cp:lastModifiedBy>
  <cp:revision>11</cp:revision>
  <dcterms:modified xsi:type="dcterms:W3CDTF">2024-02-14T05:31:44Z</dcterms:modified>
</cp:coreProperties>
</file>