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6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316" r:id="rId18"/>
    <p:sldId id="272" r:id="rId19"/>
    <p:sldId id="273" r:id="rId20"/>
    <p:sldId id="274" r:id="rId21"/>
    <p:sldId id="275" r:id="rId22"/>
    <p:sldId id="276" r:id="rId23"/>
    <p:sldId id="277" r:id="rId24"/>
    <p:sldId id="278" r:id="rId25"/>
    <p:sldId id="279" r:id="rId26"/>
    <p:sldId id="280" r:id="rId27"/>
    <p:sldId id="281" r:id="rId28"/>
    <p:sldId id="315"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Lst>
  <p:sldSz cx="18288000" cy="10287000"/>
  <p:notesSz cx="6858000" cy="9144000"/>
  <p:embeddedFontLst>
    <p:embeddedFont>
      <p:font typeface="Barlow Condensed" panose="020F0502020204030204" pitchFamily="34" charset="0"/>
      <p:regular r:id="rId64"/>
      <p:bold r:id="rId65"/>
      <p:italic r:id="rId66"/>
      <p:boldItalic r:id="rId67"/>
    </p:embeddedFont>
    <p:embeddedFont>
      <p:font typeface="Barlow Condensed SemiBold" panose="020F0502020204030204" pitchFamily="34" charset="0"/>
      <p:regular r:id="rId68"/>
      <p:bold r:id="rId69"/>
      <p:italic r:id="rId70"/>
      <p:boldItalic r:id="rId71"/>
    </p:embeddedFont>
    <p:embeddedFont>
      <p:font typeface="Open Sans" panose="020B0606030504020204" pitchFamily="34" charset="0"/>
      <p:regular r:id="rId72"/>
      <p:bold r:id="rId73"/>
      <p:italic r:id="rId74"/>
      <p:boldItalic r:id="rId75"/>
    </p:embeddedFont>
    <p:embeddedFont>
      <p:font typeface="Oswald" pitchFamily="2" charset="77"/>
      <p:regular r:id="rId76"/>
      <p:bold r:id="rId77"/>
    </p:embeddedFont>
    <p:embeddedFont>
      <p:font typeface="Poppins" pitchFamily="2" charset="77"/>
      <p:regular r:id="rId78"/>
      <p:bold r:id="rId79"/>
      <p:italic r:id="rId80"/>
      <p:boldItalic r:id="rId8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8"/>
  </p:normalViewPr>
  <p:slideViewPr>
    <p:cSldViewPr snapToGrid="0">
      <p:cViewPr varScale="1">
        <p:scale>
          <a:sx n="70" d="100"/>
          <a:sy n="70" d="100"/>
        </p:scale>
        <p:origin x="840" y="20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font" Target="fonts/font5.fntdata"/><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1.fntdata"/><Relationship Id="rId79" Type="http://schemas.openxmlformats.org/officeDocument/2006/relationships/font" Target="fonts/font16.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1.fntdata"/><Relationship Id="rId69" Type="http://schemas.openxmlformats.org/officeDocument/2006/relationships/font" Target="fonts/font6.fntdata"/><Relationship Id="rId77"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9.fntdata"/><Relationship Id="rId80" Type="http://schemas.openxmlformats.org/officeDocument/2006/relationships/font" Target="fonts/font17.fntdata"/><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7.fntdata"/><Relationship Id="rId75" Type="http://schemas.openxmlformats.org/officeDocument/2006/relationships/font" Target="fonts/font12.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2.fntdata"/><Relationship Id="rId73" Type="http://schemas.openxmlformats.org/officeDocument/2006/relationships/font" Target="fonts/font10.fntdata"/><Relationship Id="rId78" Type="http://schemas.openxmlformats.org/officeDocument/2006/relationships/font" Target="fonts/font15.fntdata"/><Relationship Id="rId81"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font" Target="fonts/font8.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3.fntdata"/><Relationship Id="rId61" Type="http://schemas.openxmlformats.org/officeDocument/2006/relationships/slide" Target="slides/slide60.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673b2b0660_0_3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g2673b2b0660_0_32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2673b2b0660_0_3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g2673b2b0660_0_34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2673b2b0660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1" name="Google Shape;231;g2673b2b0660_0_16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3" name="Google Shape;243;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8" name="Google Shape;25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2" name="Google Shape;272;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673b2b0660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3" name="Google Shape;283;g2673b2b0660_0_9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a:extLst>
            <a:ext uri="{FF2B5EF4-FFF2-40B4-BE49-F238E27FC236}">
              <a16:creationId xmlns:a16="http://schemas.microsoft.com/office/drawing/2014/main" id="{C181693F-BC1C-B4BB-643D-0754A3770889}"/>
            </a:ext>
          </a:extLst>
        </p:cNvPr>
        <p:cNvGrpSpPr/>
        <p:nvPr/>
      </p:nvGrpSpPr>
      <p:grpSpPr>
        <a:xfrm>
          <a:off x="0" y="0"/>
          <a:ext cx="0" cy="0"/>
          <a:chOff x="0" y="0"/>
          <a:chExt cx="0" cy="0"/>
        </a:xfrm>
      </p:grpSpPr>
      <p:sp>
        <p:nvSpPr>
          <p:cNvPr id="282" name="Google Shape;282;g2673b2b0660_0_98:notes">
            <a:extLst>
              <a:ext uri="{FF2B5EF4-FFF2-40B4-BE49-F238E27FC236}">
                <a16:creationId xmlns:a16="http://schemas.microsoft.com/office/drawing/2014/main" id="{DAA4663F-3D49-40A1-0C56-0B37960135C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3" name="Google Shape;283;g2673b2b0660_0_98:notes">
            <a:extLst>
              <a:ext uri="{FF2B5EF4-FFF2-40B4-BE49-F238E27FC236}">
                <a16:creationId xmlns:a16="http://schemas.microsoft.com/office/drawing/2014/main" id="{1D921EA8-E005-2E27-8B09-555555F9E0A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191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673b2b0660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4" name="Google Shape;294;g2673b2b0660_0_1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673b2b0660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7" name="Google Shape;307;g2673b2b0660_0_22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673b2b0660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g2673b2b0660_0_13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8" name="Google Shape;318;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2673b2b0660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8" name="Google Shape;328;g2673b2b0660_0_17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2673b2b0660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0" name="Google Shape;340;g2673b2b0660_0_6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3" name="Google Shape;353;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673b2b0660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6" name="Google Shape;366;g2673b2b0660_0_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2673b2b0660_0_4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7" name="Google Shape;377;g2673b2b0660_0_41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2673b2b0660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g2673b2b0660_0_18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2673b2b0660_0_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1" name="Google Shape;401;g2673b2b0660_0_2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a:extLst>
            <a:ext uri="{FF2B5EF4-FFF2-40B4-BE49-F238E27FC236}">
              <a16:creationId xmlns:a16="http://schemas.microsoft.com/office/drawing/2014/main" id="{1E5E790C-6E33-2977-0082-94680A283DA3}"/>
            </a:ext>
          </a:extLst>
        </p:cNvPr>
        <p:cNvGrpSpPr/>
        <p:nvPr/>
      </p:nvGrpSpPr>
      <p:grpSpPr>
        <a:xfrm>
          <a:off x="0" y="0"/>
          <a:ext cx="0" cy="0"/>
          <a:chOff x="0" y="0"/>
          <a:chExt cx="0" cy="0"/>
        </a:xfrm>
      </p:grpSpPr>
      <p:sp>
        <p:nvSpPr>
          <p:cNvPr id="352" name="Google Shape;352;p7:notes">
            <a:extLst>
              <a:ext uri="{FF2B5EF4-FFF2-40B4-BE49-F238E27FC236}">
                <a16:creationId xmlns:a16="http://schemas.microsoft.com/office/drawing/2014/main" id="{AA65B84B-28D6-1B74-DD9A-66358734AF8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3" name="Google Shape;353;p7:notes">
            <a:extLst>
              <a:ext uri="{FF2B5EF4-FFF2-40B4-BE49-F238E27FC236}">
                <a16:creationId xmlns:a16="http://schemas.microsoft.com/office/drawing/2014/main" id="{9EE277B2-D484-B46C-7327-BE2A0285567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41738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2673b2b0660_0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4" name="Google Shape;414;g2673b2b0660_0_19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2673b2b0660_0_2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 name="Google Shape;124;g2673b2b0660_0_28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2673b2b0660_0_4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6" name="Google Shape;426;g2673b2b0660_0_40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2673b2b0660_0_4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8" name="Google Shape;438;g2673b2b0660_0_43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2673b2b0660_0_4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2" name="Google Shape;452;g2673b2b0660_0_47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2673b2b0660_0_4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1" name="Google Shape;461;g2673b2b0660_0_4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g2673b2b0660_0_5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0" name="Google Shape;470;g2673b2b0660_0_51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2673b2b0660_0_5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9" name="Google Shape;479;g2673b2b0660_0_50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2673b2b0660_0_5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1" name="Google Shape;491;g2673b2b0660_0_52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2673b2b0660_0_5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3" name="Google Shape;503;g2673b2b0660_0_54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2673b2b0660_0_5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3" name="Google Shape;513;g2673b2b0660_0_57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2673b2b0660_0_4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5" name="Google Shape;525;g2673b2b0660_0_49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673b2b0660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8" name="Google Shape;138;g2673b2b0660_0_29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g2673b2b0660_0_4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7" name="Google Shape;537;g2673b2b0660_0_46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g2673b2b0660_0_5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6" name="Google Shape;546;g2673b2b0660_0_59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g2673b2b0660_0_6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8" name="Google Shape;558;g2673b2b0660_0_61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2673b2b0660_0_6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7" name="Google Shape;567;g2673b2b0660_0_62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2673b2b0660_0_6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6" name="Google Shape;576;g2673b2b0660_0_63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g2673b2b0660_0_6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5" name="Google Shape;585;g2673b2b0660_0_64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2673b2b0660_0_6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4" name="Google Shape;594;g2673b2b0660_0_65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g2673b2b0660_0_6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3" name="Google Shape;603;g2673b2b0660_0_66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g2673b2b0660_0_6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2" name="Google Shape;612;g2673b2b0660_0_67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g2673b2b0660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4" name="Google Shape;624;g2673b2b0660_0_6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673b2b0660_0_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g2673b2b0660_0_26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g2673b2b0660_0_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3" name="Google Shape;633;g2673b2b0660_0_69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g2673b2b0660_0_6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2" name="Google Shape;642;g2673b2b0660_0_6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2673b2b0660_0_7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1" name="Google Shape;651;g2673b2b0660_0_70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g2673b2b0660_0_7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0" name="Google Shape;660;g2673b2b0660_0_71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g2673b2b0660_0_7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9" name="Google Shape;669;g2673b2b0660_0_72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g2673b2b0660_0_7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8" name="Google Shape;678;g2673b2b0660_0_73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g2673b2b0660_0_7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7" name="Google Shape;687;g2673b2b0660_0_7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g2673b2b0660_0_7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6" name="Google Shape;696;g2673b2b0660_0_75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g2673b2b0660_0_7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5" name="Google Shape;705;g2673b2b0660_0_76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g2673b2b0660_0_7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4" name="Google Shape;714;g2673b2b0660_0_77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g2673b2b0660_0_7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3" name="Google Shape;723;g2673b2b0660_0_7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g2673b2b0660_0_7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35" name="Google Shape;735;g2673b2b0660_0_79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2673b2b0660_0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6" name="Google Shape;186;g2673b2b0660_0_23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2673b2b0660_0_2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 name="Google Shape;195;g2673b2b0660_0_2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6"/>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7"/>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7"/>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7"/>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1792288" y="612775"/>
            <a:ext cx="5486400" cy="4114800"/>
          </a:xfrm>
          <a:prstGeom prst="rect">
            <a:avLst/>
          </a:prstGeom>
          <a:noFill/>
          <a:ln>
            <a:noFill/>
          </a:ln>
        </p:spPr>
      </p:sp>
      <p:sp>
        <p:nvSpPr>
          <p:cNvPr id="64" name="Google Shape;64;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hyperlink" Target="https://www.sportico.com/leagues/football/2024/super-bowl-58-chiefs-49ers-numbers-1234764842/" TargetMode="Externa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hyperlink" Target="https://www.sportico.com/leagues/football/2024/super-bowl-58-chiefs-49ers-numbers-1234764842/" TargetMode="Externa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hyperlink" Target="https://blog.ticketmaster.com/step-inside-allegiant-stadium-las-vegas-nv/" TargetMode="External"/><Relationship Id="rId4" Type="http://schemas.openxmlformats.org/officeDocument/2006/relationships/hyperlink" Target="https://www.cnn.com/2024/01/30/sport/allegiant-stadium-las-vegas-super-bowl-spt-intl/index.html"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abc12.com/sports/ticket-prices-for-super-bowl-lvii-may-even-make-taylor-swift-blush/article_b6f74b69-91f0-50a6-99f8-05b8fe0b51a3.html"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hyperlink" Target="https://lasvegasmagazine.com/entertainment/2023/feb/03/super-bowl-STRAT-mgm-caesars-venetian-area15-vegas/"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hyperlink" Target="https://skift.com/2024/01/29/las-vegas-hotels-to-charge-highest-room-rates-in-super-bowl-history/"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hyperlink" Target="https://www.forbes.com/betting/football/nfl/super-bowl-statistics/#:~:text=Super%20Bowl%20LVII%20set%20a%20record%20with%20115.1%20million%20American%20viewers."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8.png"/><Relationship Id="rId4" Type="http://schemas.openxmlformats.org/officeDocument/2006/relationships/hyperlink" Target="https://www.reviewjournal.com/sports/betting/sportsbooks-expect-record-betting-for-super-bowl-in-las-vegas-2497193/"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reviewjournal.com/sports/betting/sportsbooks-expect-record-betting-for-super-bowl-in-las-vegas-2497193/"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hyperlink" Target="https://www.reuters.com/sports/nfl/super-bowl-teams-not-allowed-gamble-las-vegas-casinos-2024-01-30/"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8.png"/><Relationship Id="rId4" Type="http://schemas.openxmlformats.org/officeDocument/2006/relationships/hyperlink" Target="https://www.travelpulse.com/news/destinations/how-las-vegas-is-preparing-for-super-bowl-lviii"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hyperlink" Target="https://www.forbes.com/betting/football/nfl/super-bowl-statistics/#:~:text=Super%20Bowl%20LVII%20set%20a%20record%20with%20115.1%20million%20American%20viewers." TargetMode="Externa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hyperlink" Target="https://www.forbes.com/betting/football/nfl/super-bowl-statistics/#:~:text=Super%20Bowl%20LVII%20set%20a%20record%20with%20115.1%20million%20American%20viewers." TargetMode="Externa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hyperlink" Target="https://www.superbowl-ads.com/cost-of-super-bowl-advertising-breakdown-by-year/" TargetMode="External"/><Relationship Id="rId5" Type="http://schemas.openxmlformats.org/officeDocument/2006/relationships/image" Target="../media/image30.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hyperlink" Target="https://www.cbsnews.com/news/rihanna-super-bowl-halftime-show-boost-in-song-sales/"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13.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hyperlink" Target="https://www.nbcsports.com/nfl/profootballtalk/rumor-mill/news/apple-music-buys-rights-to-super-bowl-halftime-show-at-50-million-per-year"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hyperlink" Target="https://www.sportico.com/leagues/football/2024/super-bowl-58-chiefs-49ers-numbers-1234764842/"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hyperlink" Target="https://www.superbowl-ads.com/cost-of-super-bowl-advertising-breakdown-by-year/" TargetMode="External"/><Relationship Id="rId5" Type="http://schemas.openxmlformats.org/officeDocument/2006/relationships/image" Target="../media/image34.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hyperlink" Target="https://adage.com/live-blog/nfl-super-bowl-and-college-football-brand-marketing-news-2023-season#liveblogpost-12651" TargetMode="External"/><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hyperlink" Target="https://www.tiktok.com/@chickencheck.in/video/7330083982559677742"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8.png"/><Relationship Id="rId4" Type="http://schemas.openxmlformats.org/officeDocument/2006/relationships/hyperlink" Target="https://www.nationalchickencouncil.org/as-prices-ease-americans-projected-to-eat-1-45-billion-chicken-wings-for-super-bowl-lvii/#:~:text=The%20National%20Chicken%20Council%20(NCC,of%2084%20million%20more%20wings."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hyperlink" Target="https://www.sportico.com/leagues/football/2024/super-bowl-58-chiefs-49ers-numbers-1234764842/"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hyperlink" Target="https://www.cbssports.com/nfl/news/nfls-top-10-highest-paid-qbs-of-2023-comparing-their-records-playoff-results-more/" TargetMode="Externa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10.png"/><Relationship Id="rId4" Type="http://schemas.openxmlformats.org/officeDocument/2006/relationships/image" Target="../media/image9.png"/></Relationships>
</file>

<file path=ppt/slides/_rels/slide6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hyperlink" Target="https://www.sportingnews.com/us/nfl/news/brock-purdy-contract-money-49ers-qb-2024-salary/90b91e63da25e024ff0a1f04#:~:text=Brock%20Purdy%20contract%20details&amp;text=Since%20the%20value%20of%20rookie,San%20Francisco%20after%20the%20draft" TargetMode="External"/><Relationship Id="rId4" Type="http://schemas.openxmlformats.org/officeDocument/2006/relationships/hyperlink" Target="https://www.spotrac.com/nfl/rankings/average/quarterback/"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https://thehill.com/homenews/nexstar_media_wire/3847127-super-bowl-bonus-how-much-extra-money-do-the-winners-and-losers-make/#:~:text=That's%20because%20of%20a%20provision,the%20losing%20team%20earn%20%2482%2C00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3"/>
          <p:cNvGrpSpPr/>
          <p:nvPr/>
        </p:nvGrpSpPr>
        <p:grpSpPr>
          <a:xfrm>
            <a:off x="0" y="-155875"/>
            <a:ext cx="18288122" cy="10442966"/>
            <a:chOff x="0" y="0"/>
            <a:chExt cx="4816593" cy="2696490"/>
          </a:xfrm>
        </p:grpSpPr>
        <p:sp>
          <p:nvSpPr>
            <p:cNvPr id="85" name="Google Shape;85;p13"/>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86" name="Google Shape;86;p13"/>
            <p:cNvSpPr txBox="1"/>
            <p:nvPr/>
          </p:nvSpPr>
          <p:spPr>
            <a:xfrm>
              <a:off x="0" y="38100"/>
              <a:ext cx="4816593" cy="265839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87" name="Google Shape;87;p13"/>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88" name="Google Shape;88;p13"/>
          <p:cNvSpPr/>
          <p:nvPr/>
        </p:nvSpPr>
        <p:spPr>
          <a:xfrm rot="-2700000">
            <a:off x="8488006" y="6046260"/>
            <a:ext cx="1311988" cy="1311988"/>
          </a:xfrm>
          <a:custGeom>
            <a:avLst/>
            <a:gdLst/>
            <a:ahLst/>
            <a:cxnLst/>
            <a:rect l="l" t="t" r="r" b="b"/>
            <a:pathLst>
              <a:path w="1913890" h="1913890" extrusionOk="0">
                <a:moveTo>
                  <a:pt x="0" y="0"/>
                </a:moveTo>
                <a:lnTo>
                  <a:pt x="1913890" y="0"/>
                </a:lnTo>
                <a:lnTo>
                  <a:pt x="1913890" y="1913890"/>
                </a:lnTo>
                <a:lnTo>
                  <a:pt x="0" y="1913890"/>
                </a:lnTo>
                <a:close/>
              </a:path>
            </a:pathLst>
          </a:custGeom>
          <a:solidFill>
            <a:srgbClr val="DA1C5C"/>
          </a:solidFill>
          <a:ln>
            <a:noFill/>
          </a:ln>
        </p:spPr>
        <p:txBody>
          <a:bodyPr/>
          <a:lstStyle/>
          <a:p>
            <a:endParaRPr lang="en-US"/>
          </a:p>
        </p:txBody>
      </p:sp>
      <p:sp>
        <p:nvSpPr>
          <p:cNvPr id="89" name="Google Shape;89;p13"/>
          <p:cNvSpPr/>
          <p:nvPr/>
        </p:nvSpPr>
        <p:spPr>
          <a:xfrm rot="10800000">
            <a:off x="5075036" y="6338519"/>
            <a:ext cx="3331845" cy="727471"/>
          </a:xfrm>
          <a:custGeom>
            <a:avLst/>
            <a:gdLst/>
            <a:ahLst/>
            <a:cxnLst/>
            <a:rect l="l" t="t" r="r" b="b"/>
            <a:pathLst>
              <a:path w="15646784" h="3416300" extrusionOk="0">
                <a:moveTo>
                  <a:pt x="9228258" y="0"/>
                </a:moveTo>
                <a:lnTo>
                  <a:pt x="993140" y="0"/>
                </a:lnTo>
                <a:lnTo>
                  <a:pt x="3810" y="1699260"/>
                </a:lnTo>
                <a:lnTo>
                  <a:pt x="0" y="1706880"/>
                </a:lnTo>
                <a:lnTo>
                  <a:pt x="993140" y="3416300"/>
                </a:lnTo>
                <a:lnTo>
                  <a:pt x="15646784" y="3416300"/>
                </a:lnTo>
                <a:lnTo>
                  <a:pt x="15646784" y="0"/>
                </a:lnTo>
                <a:lnTo>
                  <a:pt x="9228258" y="0"/>
                </a:lnTo>
                <a:close/>
                <a:moveTo>
                  <a:pt x="15621384" y="3390900"/>
                </a:moveTo>
                <a:lnTo>
                  <a:pt x="1007110" y="3390900"/>
                </a:lnTo>
                <a:lnTo>
                  <a:pt x="29210" y="1708150"/>
                </a:lnTo>
                <a:lnTo>
                  <a:pt x="1007110" y="25400"/>
                </a:lnTo>
                <a:lnTo>
                  <a:pt x="15621384" y="25400"/>
                </a:lnTo>
                <a:lnTo>
                  <a:pt x="15621384" y="3390900"/>
                </a:lnTo>
                <a:close/>
                <a:moveTo>
                  <a:pt x="9228258" y="177800"/>
                </a:moveTo>
                <a:lnTo>
                  <a:pt x="15468984" y="177800"/>
                </a:lnTo>
                <a:lnTo>
                  <a:pt x="15468984" y="3263900"/>
                </a:lnTo>
                <a:lnTo>
                  <a:pt x="1098550" y="3263900"/>
                </a:lnTo>
                <a:lnTo>
                  <a:pt x="201930" y="1720850"/>
                </a:lnTo>
                <a:lnTo>
                  <a:pt x="1098550" y="177800"/>
                </a:lnTo>
                <a:lnTo>
                  <a:pt x="9228258" y="177800"/>
                </a:lnTo>
                <a:close/>
              </a:path>
            </a:pathLst>
          </a:custGeom>
          <a:solidFill>
            <a:srgbClr val="C7D0D8"/>
          </a:solidFill>
          <a:ln>
            <a:noFill/>
          </a:ln>
        </p:spPr>
        <p:txBody>
          <a:bodyPr/>
          <a:lstStyle/>
          <a:p>
            <a:endParaRPr lang="en-US"/>
          </a:p>
        </p:txBody>
      </p:sp>
      <p:sp>
        <p:nvSpPr>
          <p:cNvPr id="90" name="Google Shape;90;p13"/>
          <p:cNvSpPr/>
          <p:nvPr/>
        </p:nvSpPr>
        <p:spPr>
          <a:xfrm>
            <a:off x="4324735" y="5666416"/>
            <a:ext cx="1630261" cy="2071677"/>
          </a:xfrm>
          <a:custGeom>
            <a:avLst/>
            <a:gdLst/>
            <a:ahLst/>
            <a:cxnLst/>
            <a:rect l="l" t="t" r="r" b="b"/>
            <a:pathLst>
              <a:path w="6350000" h="6350000" extrusionOk="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FF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3"/>
          <p:cNvSpPr/>
          <p:nvPr/>
        </p:nvSpPr>
        <p:spPr>
          <a:xfrm>
            <a:off x="9831421" y="6338519"/>
            <a:ext cx="3334699" cy="727471"/>
          </a:xfrm>
          <a:custGeom>
            <a:avLst/>
            <a:gdLst/>
            <a:ahLst/>
            <a:cxnLst/>
            <a:rect l="l" t="t" r="r" b="b"/>
            <a:pathLst>
              <a:path w="15660187" h="3416300" extrusionOk="0">
                <a:moveTo>
                  <a:pt x="9235871" y="0"/>
                </a:moveTo>
                <a:lnTo>
                  <a:pt x="993140" y="0"/>
                </a:lnTo>
                <a:lnTo>
                  <a:pt x="3810" y="1699260"/>
                </a:lnTo>
                <a:lnTo>
                  <a:pt x="0" y="1706880"/>
                </a:lnTo>
                <a:lnTo>
                  <a:pt x="993140" y="3416300"/>
                </a:lnTo>
                <a:lnTo>
                  <a:pt x="15660187" y="3416300"/>
                </a:lnTo>
                <a:lnTo>
                  <a:pt x="15660187" y="0"/>
                </a:lnTo>
                <a:lnTo>
                  <a:pt x="9235870" y="0"/>
                </a:lnTo>
                <a:close/>
                <a:moveTo>
                  <a:pt x="15634787" y="3390900"/>
                </a:moveTo>
                <a:lnTo>
                  <a:pt x="1007110" y="3390900"/>
                </a:lnTo>
                <a:lnTo>
                  <a:pt x="29210" y="1708150"/>
                </a:lnTo>
                <a:lnTo>
                  <a:pt x="1007110" y="25400"/>
                </a:lnTo>
                <a:lnTo>
                  <a:pt x="15634787" y="25400"/>
                </a:lnTo>
                <a:lnTo>
                  <a:pt x="15634787" y="3390900"/>
                </a:lnTo>
                <a:close/>
                <a:moveTo>
                  <a:pt x="9235871" y="177800"/>
                </a:moveTo>
                <a:lnTo>
                  <a:pt x="15482387" y="177800"/>
                </a:lnTo>
                <a:lnTo>
                  <a:pt x="15482387" y="3263900"/>
                </a:lnTo>
                <a:lnTo>
                  <a:pt x="1098550" y="3263900"/>
                </a:lnTo>
                <a:lnTo>
                  <a:pt x="201930" y="1720850"/>
                </a:lnTo>
                <a:lnTo>
                  <a:pt x="1098550" y="177800"/>
                </a:lnTo>
                <a:lnTo>
                  <a:pt x="9235871" y="177800"/>
                </a:lnTo>
                <a:close/>
              </a:path>
            </a:pathLst>
          </a:custGeom>
          <a:solidFill>
            <a:srgbClr val="C7D0D8"/>
          </a:solidFill>
          <a:ln>
            <a:noFill/>
          </a:ln>
        </p:spPr>
        <p:txBody>
          <a:bodyPr/>
          <a:lstStyle/>
          <a:p>
            <a:endParaRPr lang="en-US"/>
          </a:p>
        </p:txBody>
      </p:sp>
      <p:sp>
        <p:nvSpPr>
          <p:cNvPr id="92" name="Google Shape;92;p13"/>
          <p:cNvSpPr/>
          <p:nvPr/>
        </p:nvSpPr>
        <p:spPr>
          <a:xfrm>
            <a:off x="12333004" y="5666416"/>
            <a:ext cx="1630261" cy="2071677"/>
          </a:xfrm>
          <a:custGeom>
            <a:avLst/>
            <a:gdLst/>
            <a:ahLst/>
            <a:cxnLst/>
            <a:rect l="l" t="t" r="r" b="b"/>
            <a:pathLst>
              <a:path w="6350000" h="6350000" extrusionOk="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FF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3"/>
          <p:cNvSpPr/>
          <p:nvPr/>
        </p:nvSpPr>
        <p:spPr>
          <a:xfrm rot="10800000">
            <a:off x="5167425" y="5143500"/>
            <a:ext cx="2043886" cy="454765"/>
          </a:xfrm>
          <a:custGeom>
            <a:avLst/>
            <a:gdLst/>
            <a:ahLst/>
            <a:cxnLst/>
            <a:rect l="l" t="t" r="r" b="b"/>
            <a:pathLst>
              <a:path w="2043886" h="454765" extrusionOk="0">
                <a:moveTo>
                  <a:pt x="0" y="0"/>
                </a:moveTo>
                <a:lnTo>
                  <a:pt x="2043886" y="0"/>
                </a:lnTo>
                <a:lnTo>
                  <a:pt x="2043886" y="454765"/>
                </a:lnTo>
                <a:lnTo>
                  <a:pt x="0" y="454765"/>
                </a:lnTo>
                <a:lnTo>
                  <a:pt x="0" y="0"/>
                </a:lnTo>
                <a:close/>
              </a:path>
            </a:pathLst>
          </a:custGeom>
          <a:blipFill rotWithShape="1">
            <a:blip r:embed="rId4">
              <a:alphaModFix/>
            </a:blip>
            <a:stretch>
              <a:fillRect/>
            </a:stretch>
          </a:blipFill>
          <a:ln>
            <a:noFill/>
          </a:ln>
        </p:spPr>
        <p:txBody>
          <a:bodyPr/>
          <a:lstStyle/>
          <a:p>
            <a:endParaRPr lang="en-US"/>
          </a:p>
        </p:txBody>
      </p:sp>
      <p:sp>
        <p:nvSpPr>
          <p:cNvPr id="94" name="Google Shape;94;p13"/>
          <p:cNvSpPr/>
          <p:nvPr/>
        </p:nvSpPr>
        <p:spPr>
          <a:xfrm rot="10800000" flipH="1">
            <a:off x="11104248" y="5144976"/>
            <a:ext cx="2043886" cy="454765"/>
          </a:xfrm>
          <a:custGeom>
            <a:avLst/>
            <a:gdLst/>
            <a:ahLst/>
            <a:cxnLst/>
            <a:rect l="l" t="t" r="r" b="b"/>
            <a:pathLst>
              <a:path w="2043886" h="454765" extrusionOk="0">
                <a:moveTo>
                  <a:pt x="2043886" y="0"/>
                </a:moveTo>
                <a:lnTo>
                  <a:pt x="0" y="0"/>
                </a:lnTo>
                <a:lnTo>
                  <a:pt x="0" y="454765"/>
                </a:lnTo>
                <a:lnTo>
                  <a:pt x="2043886" y="454765"/>
                </a:lnTo>
                <a:lnTo>
                  <a:pt x="2043886" y="0"/>
                </a:lnTo>
                <a:close/>
              </a:path>
            </a:pathLst>
          </a:custGeom>
          <a:blipFill rotWithShape="1">
            <a:blip r:embed="rId4">
              <a:alphaModFix/>
            </a:blip>
            <a:stretch>
              <a:fillRect/>
            </a:stretch>
          </a:blipFill>
          <a:ln>
            <a:noFill/>
          </a:ln>
        </p:spPr>
        <p:txBody>
          <a:bodyPr/>
          <a:lstStyle/>
          <a:p>
            <a:endParaRPr lang="en-US"/>
          </a:p>
        </p:txBody>
      </p:sp>
      <p:sp>
        <p:nvSpPr>
          <p:cNvPr id="95" name="Google Shape;95;p13"/>
          <p:cNvSpPr/>
          <p:nvPr/>
        </p:nvSpPr>
        <p:spPr>
          <a:xfrm>
            <a:off x="7211311" y="4785977"/>
            <a:ext cx="3892937" cy="763808"/>
          </a:xfrm>
          <a:custGeom>
            <a:avLst/>
            <a:gdLst/>
            <a:ahLst/>
            <a:cxnLst/>
            <a:rect l="l" t="t" r="r" b="b"/>
            <a:pathLst>
              <a:path w="9754612" h="1913890" extrusionOk="0">
                <a:moveTo>
                  <a:pt x="9630152" y="59690"/>
                </a:moveTo>
                <a:cubicBezTo>
                  <a:pt x="9665712" y="59690"/>
                  <a:pt x="9694922" y="88900"/>
                  <a:pt x="9694922" y="124460"/>
                </a:cubicBezTo>
                <a:lnTo>
                  <a:pt x="9694922" y="1789430"/>
                </a:lnTo>
                <a:cubicBezTo>
                  <a:pt x="9694922" y="1824990"/>
                  <a:pt x="9665712" y="1854200"/>
                  <a:pt x="9630152" y="1854200"/>
                </a:cubicBezTo>
                <a:lnTo>
                  <a:pt x="124460" y="1854200"/>
                </a:lnTo>
                <a:cubicBezTo>
                  <a:pt x="88900" y="1854200"/>
                  <a:pt x="59690" y="1824990"/>
                  <a:pt x="59690" y="1789430"/>
                </a:cubicBezTo>
                <a:lnTo>
                  <a:pt x="59690" y="124460"/>
                </a:lnTo>
                <a:cubicBezTo>
                  <a:pt x="59690" y="88900"/>
                  <a:pt x="88900" y="59690"/>
                  <a:pt x="124460" y="59690"/>
                </a:cubicBezTo>
                <a:lnTo>
                  <a:pt x="9630152" y="59690"/>
                </a:lnTo>
                <a:moveTo>
                  <a:pt x="9630152" y="0"/>
                </a:moveTo>
                <a:lnTo>
                  <a:pt x="124460" y="0"/>
                </a:lnTo>
                <a:cubicBezTo>
                  <a:pt x="55880" y="0"/>
                  <a:pt x="0" y="55880"/>
                  <a:pt x="0" y="124460"/>
                </a:cubicBezTo>
                <a:lnTo>
                  <a:pt x="0" y="1789430"/>
                </a:lnTo>
                <a:cubicBezTo>
                  <a:pt x="0" y="1858010"/>
                  <a:pt x="55880" y="1913890"/>
                  <a:pt x="124460" y="1913890"/>
                </a:cubicBezTo>
                <a:lnTo>
                  <a:pt x="9630152" y="1913890"/>
                </a:lnTo>
                <a:cubicBezTo>
                  <a:pt x="9698733" y="1913890"/>
                  <a:pt x="9754612" y="1858010"/>
                  <a:pt x="9754612" y="1789430"/>
                </a:cubicBezTo>
                <a:lnTo>
                  <a:pt x="9754612" y="124460"/>
                </a:lnTo>
                <a:cubicBezTo>
                  <a:pt x="9754612" y="55880"/>
                  <a:pt x="9698733" y="0"/>
                  <a:pt x="9630152" y="0"/>
                </a:cubicBezTo>
                <a:close/>
              </a:path>
            </a:pathLst>
          </a:custGeom>
          <a:solidFill>
            <a:srgbClr val="C7D0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3"/>
          <p:cNvSpPr/>
          <p:nvPr/>
        </p:nvSpPr>
        <p:spPr>
          <a:xfrm>
            <a:off x="10360640" y="7800638"/>
            <a:ext cx="2805480" cy="624219"/>
          </a:xfrm>
          <a:custGeom>
            <a:avLst/>
            <a:gdLst/>
            <a:ahLst/>
            <a:cxnLst/>
            <a:rect l="l" t="t" r="r" b="b"/>
            <a:pathLst>
              <a:path w="2805480" h="624219" extrusionOk="0">
                <a:moveTo>
                  <a:pt x="0" y="0"/>
                </a:moveTo>
                <a:lnTo>
                  <a:pt x="2805480" y="0"/>
                </a:lnTo>
                <a:lnTo>
                  <a:pt x="2805480" y="624219"/>
                </a:lnTo>
                <a:lnTo>
                  <a:pt x="0" y="624219"/>
                </a:lnTo>
                <a:lnTo>
                  <a:pt x="0" y="0"/>
                </a:lnTo>
                <a:close/>
              </a:path>
            </a:pathLst>
          </a:custGeom>
          <a:blipFill rotWithShape="1">
            <a:blip r:embed="rId4">
              <a:alphaModFix/>
            </a:blip>
            <a:stretch>
              <a:fillRect/>
            </a:stretch>
          </a:blipFill>
          <a:ln>
            <a:noFill/>
          </a:ln>
        </p:spPr>
        <p:txBody>
          <a:bodyPr/>
          <a:lstStyle/>
          <a:p>
            <a:endParaRPr lang="en-US"/>
          </a:p>
        </p:txBody>
      </p:sp>
      <p:sp>
        <p:nvSpPr>
          <p:cNvPr id="97" name="Google Shape;97;p13"/>
          <p:cNvSpPr/>
          <p:nvPr/>
        </p:nvSpPr>
        <p:spPr>
          <a:xfrm flipH="1">
            <a:off x="5075036" y="7790215"/>
            <a:ext cx="2852324" cy="634642"/>
          </a:xfrm>
          <a:custGeom>
            <a:avLst/>
            <a:gdLst/>
            <a:ahLst/>
            <a:cxnLst/>
            <a:rect l="l" t="t" r="r" b="b"/>
            <a:pathLst>
              <a:path w="2852324" h="634642" extrusionOk="0">
                <a:moveTo>
                  <a:pt x="2852324" y="0"/>
                </a:moveTo>
                <a:lnTo>
                  <a:pt x="0" y="0"/>
                </a:lnTo>
                <a:lnTo>
                  <a:pt x="0" y="634642"/>
                </a:lnTo>
                <a:lnTo>
                  <a:pt x="2852324" y="634642"/>
                </a:lnTo>
                <a:lnTo>
                  <a:pt x="2852324" y="0"/>
                </a:lnTo>
                <a:close/>
              </a:path>
            </a:pathLst>
          </a:custGeom>
          <a:blipFill rotWithShape="1">
            <a:blip r:embed="rId4">
              <a:alphaModFix/>
            </a:blip>
            <a:stretch>
              <a:fillRect/>
            </a:stretch>
          </a:blipFill>
          <a:ln>
            <a:noFill/>
          </a:ln>
        </p:spPr>
        <p:txBody>
          <a:bodyPr/>
          <a:lstStyle/>
          <a:p>
            <a:endParaRPr lang="en-US"/>
          </a:p>
        </p:txBody>
      </p:sp>
      <p:sp>
        <p:nvSpPr>
          <p:cNvPr id="98" name="Google Shape;98;p13"/>
          <p:cNvSpPr/>
          <p:nvPr/>
        </p:nvSpPr>
        <p:spPr>
          <a:xfrm>
            <a:off x="7927360" y="7971130"/>
            <a:ext cx="2433282" cy="765940"/>
          </a:xfrm>
          <a:custGeom>
            <a:avLst/>
            <a:gdLst/>
            <a:ahLst/>
            <a:cxnLst/>
            <a:rect l="l" t="t" r="r" b="b"/>
            <a:pathLst>
              <a:path w="3128747" h="984857" extrusionOk="0">
                <a:moveTo>
                  <a:pt x="3004286" y="984857"/>
                </a:moveTo>
                <a:lnTo>
                  <a:pt x="124460" y="984857"/>
                </a:lnTo>
                <a:cubicBezTo>
                  <a:pt x="55880" y="984857"/>
                  <a:pt x="0" y="928977"/>
                  <a:pt x="0" y="860397"/>
                </a:cubicBezTo>
                <a:lnTo>
                  <a:pt x="0" y="124460"/>
                </a:lnTo>
                <a:cubicBezTo>
                  <a:pt x="0" y="55880"/>
                  <a:pt x="55880" y="0"/>
                  <a:pt x="124460" y="0"/>
                </a:cubicBezTo>
                <a:lnTo>
                  <a:pt x="3004287" y="0"/>
                </a:lnTo>
                <a:cubicBezTo>
                  <a:pt x="3072867" y="0"/>
                  <a:pt x="3128747" y="55880"/>
                  <a:pt x="3128747" y="124460"/>
                </a:cubicBezTo>
                <a:lnTo>
                  <a:pt x="3128747" y="860397"/>
                </a:lnTo>
                <a:cubicBezTo>
                  <a:pt x="3128747" y="928977"/>
                  <a:pt x="3072867" y="984857"/>
                  <a:pt x="3004287" y="984857"/>
                </a:cubicBezTo>
                <a:close/>
              </a:path>
            </a:pathLst>
          </a:custGeom>
          <a:solidFill>
            <a:srgbClr val="F9BA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3"/>
          <p:cNvSpPr/>
          <p:nvPr/>
        </p:nvSpPr>
        <p:spPr>
          <a:xfrm>
            <a:off x="6334831" y="438068"/>
            <a:ext cx="5618338" cy="4166934"/>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5">
              <a:alphaModFix/>
            </a:blip>
            <a:stretch>
              <a:fillRect/>
            </a:stretch>
          </a:blipFill>
          <a:ln>
            <a:noFill/>
          </a:ln>
        </p:spPr>
        <p:txBody>
          <a:bodyPr/>
          <a:lstStyle/>
          <a:p>
            <a:endParaRPr lang="en-US"/>
          </a:p>
        </p:txBody>
      </p:sp>
      <p:sp>
        <p:nvSpPr>
          <p:cNvPr id="100" name="Google Shape;100;p13"/>
          <p:cNvSpPr/>
          <p:nvPr/>
        </p:nvSpPr>
        <p:spPr>
          <a:xfrm>
            <a:off x="4324735" y="5915509"/>
            <a:ext cx="1685380" cy="1573491"/>
          </a:xfrm>
          <a:custGeom>
            <a:avLst/>
            <a:gdLst/>
            <a:ahLst/>
            <a:cxnLst/>
            <a:rect l="l" t="t" r="r" b="b"/>
            <a:pathLst>
              <a:path w="1685380" h="1573491" extrusionOk="0">
                <a:moveTo>
                  <a:pt x="0" y="0"/>
                </a:moveTo>
                <a:lnTo>
                  <a:pt x="1685380" y="0"/>
                </a:lnTo>
                <a:lnTo>
                  <a:pt x="1685380" y="1573491"/>
                </a:lnTo>
                <a:lnTo>
                  <a:pt x="0" y="1573491"/>
                </a:lnTo>
                <a:lnTo>
                  <a:pt x="0" y="0"/>
                </a:lnTo>
                <a:close/>
              </a:path>
            </a:pathLst>
          </a:custGeom>
          <a:blipFill rotWithShape="1">
            <a:blip r:embed="rId6">
              <a:alphaModFix/>
            </a:blip>
            <a:stretch>
              <a:fillRect r="-8767"/>
            </a:stretch>
          </a:blipFill>
          <a:ln>
            <a:noFill/>
          </a:ln>
        </p:spPr>
        <p:txBody>
          <a:bodyPr/>
          <a:lstStyle/>
          <a:p>
            <a:endParaRPr lang="en-US"/>
          </a:p>
        </p:txBody>
      </p:sp>
      <p:sp>
        <p:nvSpPr>
          <p:cNvPr id="101" name="Google Shape;101;p13"/>
          <p:cNvSpPr/>
          <p:nvPr/>
        </p:nvSpPr>
        <p:spPr>
          <a:xfrm>
            <a:off x="12513090" y="6338519"/>
            <a:ext cx="1270088" cy="750939"/>
          </a:xfrm>
          <a:custGeom>
            <a:avLst/>
            <a:gdLst/>
            <a:ahLst/>
            <a:cxnLst/>
            <a:rect l="l" t="t" r="r" b="b"/>
            <a:pathLst>
              <a:path w="1270088" h="750939" extrusionOk="0">
                <a:moveTo>
                  <a:pt x="0" y="0"/>
                </a:moveTo>
                <a:lnTo>
                  <a:pt x="1270088" y="0"/>
                </a:lnTo>
                <a:lnTo>
                  <a:pt x="1270088" y="750939"/>
                </a:lnTo>
                <a:lnTo>
                  <a:pt x="0" y="750939"/>
                </a:lnTo>
                <a:lnTo>
                  <a:pt x="0" y="0"/>
                </a:lnTo>
                <a:close/>
              </a:path>
            </a:pathLst>
          </a:custGeom>
          <a:blipFill rotWithShape="1">
            <a:blip r:embed="rId7">
              <a:alphaModFix/>
            </a:blip>
            <a:stretch>
              <a:fillRect/>
            </a:stretch>
          </a:blipFill>
          <a:ln>
            <a:noFill/>
          </a:ln>
        </p:spPr>
        <p:txBody>
          <a:bodyPr/>
          <a:lstStyle/>
          <a:p>
            <a:endParaRPr lang="en-US"/>
          </a:p>
        </p:txBody>
      </p:sp>
      <p:sp>
        <p:nvSpPr>
          <p:cNvPr id="102" name="Google Shape;102;p13"/>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8">
              <a:alphaModFix/>
            </a:blip>
            <a:stretch>
              <a:fillRect/>
            </a:stretch>
          </a:blipFill>
          <a:ln>
            <a:noFill/>
          </a:ln>
        </p:spPr>
        <p:txBody>
          <a:bodyPr/>
          <a:lstStyle/>
          <a:p>
            <a:endParaRPr lang="en-US"/>
          </a:p>
        </p:txBody>
      </p:sp>
      <p:sp>
        <p:nvSpPr>
          <p:cNvPr id="103" name="Google Shape;103;p13"/>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8">
              <a:alphaModFix/>
            </a:blip>
            <a:stretch>
              <a:fillRect/>
            </a:stretch>
          </a:blipFill>
          <a:ln>
            <a:noFill/>
          </a:ln>
        </p:spPr>
        <p:txBody>
          <a:bodyPr/>
          <a:lstStyle/>
          <a:p>
            <a:endParaRPr lang="en-US"/>
          </a:p>
        </p:txBody>
      </p:sp>
      <p:sp>
        <p:nvSpPr>
          <p:cNvPr id="104" name="Google Shape;104;p13"/>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9">
              <a:alphaModFix/>
            </a:blip>
            <a:stretch>
              <a:fillRect/>
            </a:stretch>
          </a:blipFill>
          <a:ln>
            <a:noFill/>
          </a:ln>
        </p:spPr>
        <p:txBody>
          <a:bodyPr/>
          <a:lstStyle/>
          <a:p>
            <a:endParaRPr lang="en-US"/>
          </a:p>
        </p:txBody>
      </p:sp>
      <p:sp>
        <p:nvSpPr>
          <p:cNvPr id="105" name="Google Shape;105;p13"/>
          <p:cNvSpPr txBox="1"/>
          <p:nvPr/>
        </p:nvSpPr>
        <p:spPr>
          <a:xfrm>
            <a:off x="8525799" y="6378101"/>
            <a:ext cx="1236300" cy="620400"/>
          </a:xfrm>
          <a:prstGeom prst="rect">
            <a:avLst/>
          </a:prstGeom>
          <a:noFill/>
          <a:ln>
            <a:noFill/>
          </a:ln>
        </p:spPr>
        <p:txBody>
          <a:bodyPr spcFirstLastPara="1" wrap="square" lIns="0" tIns="0" rIns="0" bIns="0" anchor="t" anchorCtr="0">
            <a:spAutoFit/>
          </a:bodyPr>
          <a:lstStyle/>
          <a:p>
            <a:pPr marL="0" marR="0" lvl="0" indent="0" algn="ctr" rtl="0">
              <a:lnSpc>
                <a:spcPct val="105011"/>
              </a:lnSpc>
              <a:spcBef>
                <a:spcPts val="0"/>
              </a:spcBef>
              <a:spcAft>
                <a:spcPts val="0"/>
              </a:spcAft>
              <a:buNone/>
            </a:pPr>
            <a:r>
              <a:rPr lang="en-US" sz="4031" b="1" i="0" u="none" strike="noStrike" cap="none">
                <a:solidFill>
                  <a:srgbClr val="FFFFFF"/>
                </a:solidFill>
                <a:latin typeface="Barlow Condensed SemiBold"/>
                <a:ea typeface="Barlow Condensed SemiBold"/>
                <a:cs typeface="Barlow Condensed SemiBold"/>
                <a:sym typeface="Barlow Condensed SemiBold"/>
              </a:rPr>
              <a:t>VS</a:t>
            </a:r>
            <a:endParaRPr/>
          </a:p>
        </p:txBody>
      </p:sp>
      <p:sp>
        <p:nvSpPr>
          <p:cNvPr id="106" name="Google Shape;106;p13"/>
          <p:cNvSpPr txBox="1"/>
          <p:nvPr/>
        </p:nvSpPr>
        <p:spPr>
          <a:xfrm>
            <a:off x="5954996" y="6404152"/>
            <a:ext cx="2247900" cy="548100"/>
          </a:xfrm>
          <a:prstGeom prst="rect">
            <a:avLst/>
          </a:prstGeom>
          <a:noFill/>
          <a:ln>
            <a:noFill/>
          </a:ln>
        </p:spPr>
        <p:txBody>
          <a:bodyPr spcFirstLastPara="1" wrap="square" lIns="0" tIns="0" rIns="0" bIns="0" anchor="t" anchorCtr="0">
            <a:spAutoFit/>
          </a:bodyPr>
          <a:lstStyle/>
          <a:p>
            <a:pPr marL="0" marR="0" lvl="0" indent="0" algn="ctr" rtl="0">
              <a:lnSpc>
                <a:spcPct val="104998"/>
              </a:lnSpc>
              <a:spcBef>
                <a:spcPts val="0"/>
              </a:spcBef>
              <a:spcAft>
                <a:spcPts val="0"/>
              </a:spcAft>
              <a:buNone/>
            </a:pPr>
            <a:r>
              <a:rPr lang="en-US" sz="3561" b="1" i="0" u="none" strike="noStrike" cap="none">
                <a:solidFill>
                  <a:srgbClr val="21224E"/>
                </a:solidFill>
                <a:latin typeface="Barlow Condensed SemiBold"/>
                <a:ea typeface="Barlow Condensed SemiBold"/>
                <a:cs typeface="Barlow Condensed SemiBold"/>
                <a:sym typeface="Barlow Condensed SemiBold"/>
              </a:rPr>
              <a:t>CHIEFS</a:t>
            </a:r>
            <a:endParaRPr/>
          </a:p>
        </p:txBody>
      </p:sp>
      <p:sp>
        <p:nvSpPr>
          <p:cNvPr id="107" name="Google Shape;107;p13"/>
          <p:cNvSpPr txBox="1"/>
          <p:nvPr/>
        </p:nvSpPr>
        <p:spPr>
          <a:xfrm>
            <a:off x="10058201" y="6405597"/>
            <a:ext cx="2274900" cy="545100"/>
          </a:xfrm>
          <a:prstGeom prst="rect">
            <a:avLst/>
          </a:prstGeom>
          <a:noFill/>
          <a:ln>
            <a:noFill/>
          </a:ln>
        </p:spPr>
        <p:txBody>
          <a:bodyPr spcFirstLastPara="1" wrap="square" lIns="0" tIns="0" rIns="0" bIns="0" anchor="t" anchorCtr="0">
            <a:spAutoFit/>
          </a:bodyPr>
          <a:lstStyle/>
          <a:p>
            <a:pPr marL="0" marR="0" lvl="0" indent="0" algn="ctr" rtl="0">
              <a:lnSpc>
                <a:spcPct val="105026"/>
              </a:lnSpc>
              <a:spcBef>
                <a:spcPts val="0"/>
              </a:spcBef>
              <a:spcAft>
                <a:spcPts val="0"/>
              </a:spcAft>
              <a:buNone/>
            </a:pPr>
            <a:r>
              <a:rPr lang="en-US" sz="3541" b="1" i="0" u="none" strike="noStrike" cap="none">
                <a:solidFill>
                  <a:srgbClr val="21224E"/>
                </a:solidFill>
                <a:latin typeface="Barlow Condensed SemiBold"/>
                <a:ea typeface="Barlow Condensed SemiBold"/>
                <a:cs typeface="Barlow Condensed SemiBold"/>
                <a:sym typeface="Barlow Condensed SemiBold"/>
              </a:rPr>
              <a:t>49ERS</a:t>
            </a:r>
            <a:endParaRPr/>
          </a:p>
        </p:txBody>
      </p:sp>
      <p:sp>
        <p:nvSpPr>
          <p:cNvPr id="108" name="Google Shape;108;p13"/>
          <p:cNvSpPr txBox="1"/>
          <p:nvPr/>
        </p:nvSpPr>
        <p:spPr>
          <a:xfrm>
            <a:off x="7271319" y="4986649"/>
            <a:ext cx="3745362" cy="354755"/>
          </a:xfrm>
          <a:prstGeom prst="rect">
            <a:avLst/>
          </a:prstGeom>
          <a:noFill/>
          <a:ln>
            <a:noFill/>
          </a:ln>
        </p:spPr>
        <p:txBody>
          <a:bodyPr spcFirstLastPara="1" wrap="square" lIns="0" tIns="0" rIns="0" bIns="0" anchor="t" anchorCtr="0">
            <a:spAutoFit/>
          </a:bodyPr>
          <a:lstStyle/>
          <a:p>
            <a:pPr marL="0" marR="0" lvl="0" indent="0" algn="ctr" rtl="0">
              <a:lnSpc>
                <a:spcPct val="105007"/>
              </a:lnSpc>
              <a:spcBef>
                <a:spcPts val="0"/>
              </a:spcBef>
              <a:spcAft>
                <a:spcPts val="0"/>
              </a:spcAft>
              <a:buNone/>
            </a:pPr>
            <a:r>
              <a:rPr lang="en-US" sz="2616" b="1" i="0" u="none" strike="noStrike" cap="none">
                <a:solidFill>
                  <a:srgbClr val="FFFFFF"/>
                </a:solidFill>
                <a:latin typeface="Barlow Condensed SemiBold"/>
                <a:ea typeface="Barlow Condensed SemiBold"/>
                <a:cs typeface="Barlow Condensed SemiBold"/>
                <a:sym typeface="Barlow Condensed SemiBold"/>
              </a:rPr>
              <a:t>SUNDAY, FEBRUARY 11</a:t>
            </a:r>
            <a:endParaRPr/>
          </a:p>
        </p:txBody>
      </p:sp>
      <p:sp>
        <p:nvSpPr>
          <p:cNvPr id="109" name="Google Shape;109;p13"/>
          <p:cNvSpPr txBox="1"/>
          <p:nvPr/>
        </p:nvSpPr>
        <p:spPr>
          <a:xfrm>
            <a:off x="7502439" y="8052900"/>
            <a:ext cx="3283200" cy="557400"/>
          </a:xfrm>
          <a:prstGeom prst="rect">
            <a:avLst/>
          </a:prstGeom>
          <a:noFill/>
          <a:ln>
            <a:noFill/>
          </a:ln>
        </p:spPr>
        <p:txBody>
          <a:bodyPr spcFirstLastPara="1" wrap="square" lIns="0" tIns="0" rIns="0" bIns="0" anchor="t" anchorCtr="0">
            <a:spAutoFit/>
          </a:bodyPr>
          <a:lstStyle/>
          <a:p>
            <a:pPr marL="0" marR="0" lvl="0" indent="0" algn="ctr" rtl="0">
              <a:lnSpc>
                <a:spcPct val="104997"/>
              </a:lnSpc>
              <a:spcBef>
                <a:spcPts val="0"/>
              </a:spcBef>
              <a:spcAft>
                <a:spcPts val="0"/>
              </a:spcAft>
              <a:buNone/>
            </a:pPr>
            <a:r>
              <a:rPr lang="en-US" sz="3622" b="1" i="0" u="none" strike="noStrike" cap="none">
                <a:solidFill>
                  <a:srgbClr val="163A4D"/>
                </a:solidFill>
                <a:latin typeface="Barlow Condensed"/>
                <a:ea typeface="Barlow Condensed"/>
                <a:cs typeface="Barlow Condensed"/>
                <a:sym typeface="Barlow Condensed"/>
              </a:rPr>
              <a:t>FUN FACTS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207" name="Google Shape;207;p22"/>
          <p:cNvPicPr preferRelativeResize="0"/>
          <p:nvPr/>
        </p:nvPicPr>
        <p:blipFill>
          <a:blip r:embed="rId3">
            <a:alphaModFix/>
          </a:blip>
          <a:stretch>
            <a:fillRect/>
          </a:stretch>
        </p:blipFill>
        <p:spPr>
          <a:xfrm rot="-5400000">
            <a:off x="-975187" y="975188"/>
            <a:ext cx="10273399" cy="8323024"/>
          </a:xfrm>
          <a:prstGeom prst="rect">
            <a:avLst/>
          </a:prstGeom>
          <a:noFill/>
          <a:ln>
            <a:noFill/>
          </a:ln>
        </p:spPr>
      </p:pic>
      <p:sp>
        <p:nvSpPr>
          <p:cNvPr id="208" name="Google Shape;208;p22"/>
          <p:cNvSpPr txBox="1"/>
          <p:nvPr/>
        </p:nvSpPr>
        <p:spPr>
          <a:xfrm>
            <a:off x="9794175" y="4909415"/>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5.7 million</a:t>
            </a:r>
            <a:endParaRPr sz="6000" b="1">
              <a:latin typeface="Oswald"/>
              <a:ea typeface="Oswald"/>
              <a:cs typeface="Oswald"/>
              <a:sym typeface="Oswald"/>
            </a:endParaRPr>
          </a:p>
        </p:txBody>
      </p:sp>
      <p:sp>
        <p:nvSpPr>
          <p:cNvPr id="209" name="Google Shape;209;p22"/>
          <p:cNvSpPr txBox="1"/>
          <p:nvPr/>
        </p:nvSpPr>
        <p:spPr>
          <a:xfrm>
            <a:off x="9794175" y="5958536"/>
            <a:ext cx="6880200" cy="14406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As of January 2024 his number of Instagram followers reached 5.7 million. His numbers skyrocketed after he began dating pop superstar Taylor Swift. He now has the third most Instagram followers of any NFL player. </a:t>
            </a:r>
            <a:endParaRPr sz="1800" i="0" u="none" strike="noStrike" cap="none">
              <a:solidFill>
                <a:srgbClr val="140E0C"/>
              </a:solidFill>
              <a:latin typeface="Poppins"/>
              <a:ea typeface="Poppins"/>
              <a:cs typeface="Poppins"/>
              <a:sym typeface="Poppins"/>
            </a:endParaRPr>
          </a:p>
        </p:txBody>
      </p:sp>
      <p:sp>
        <p:nvSpPr>
          <p:cNvPr id="210" name="Google Shape;210;p22"/>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cxnSp>
        <p:nvCxnSpPr>
          <p:cNvPr id="211" name="Google Shape;211;p22"/>
          <p:cNvCxnSpPr/>
          <p:nvPr/>
        </p:nvCxnSpPr>
        <p:spPr>
          <a:xfrm>
            <a:off x="9794175" y="1695003"/>
            <a:ext cx="7086600" cy="0"/>
          </a:xfrm>
          <a:prstGeom prst="straightConnector1">
            <a:avLst/>
          </a:prstGeom>
          <a:noFill/>
          <a:ln w="9525" cap="flat" cmpd="sng">
            <a:solidFill>
              <a:srgbClr val="140E0C"/>
            </a:solidFill>
            <a:prstDash val="solid"/>
            <a:round/>
            <a:headEnd type="none" w="sm" len="sm"/>
            <a:tailEnd type="none" w="sm" len="sm"/>
          </a:ln>
        </p:spPr>
      </p:cxnSp>
      <p:sp>
        <p:nvSpPr>
          <p:cNvPr id="212" name="Google Shape;212;p22"/>
          <p:cNvSpPr txBox="1"/>
          <p:nvPr/>
        </p:nvSpPr>
        <p:spPr>
          <a:xfrm>
            <a:off x="9794175" y="2463439"/>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1.8 million</a:t>
            </a:r>
            <a:endParaRPr sz="6000" b="1">
              <a:latin typeface="Oswald"/>
              <a:ea typeface="Oswald"/>
              <a:cs typeface="Oswald"/>
              <a:sym typeface="Oswald"/>
            </a:endParaRPr>
          </a:p>
        </p:txBody>
      </p:sp>
      <p:sp>
        <p:nvSpPr>
          <p:cNvPr id="213" name="Google Shape;213;p22"/>
          <p:cNvSpPr txBox="1"/>
          <p:nvPr/>
        </p:nvSpPr>
        <p:spPr>
          <a:xfrm>
            <a:off x="9794175" y="3535786"/>
            <a:ext cx="6880200" cy="665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Travis Kelce had 1.8 million Instagram followers in January 2023. </a:t>
            </a:r>
            <a:endParaRPr sz="1800" i="0" u="none" strike="noStrike" cap="none">
              <a:solidFill>
                <a:srgbClr val="140E0C"/>
              </a:solidFill>
              <a:latin typeface="Poppins"/>
              <a:ea typeface="Poppins"/>
              <a:cs typeface="Poppins"/>
              <a:sym typeface="Poppins"/>
            </a:endParaRPr>
          </a:p>
        </p:txBody>
      </p:sp>
      <p:sp>
        <p:nvSpPr>
          <p:cNvPr id="214" name="Google Shape;214;p22"/>
          <p:cNvSpPr txBox="1"/>
          <p:nvPr/>
        </p:nvSpPr>
        <p:spPr>
          <a:xfrm>
            <a:off x="9794175" y="8983525"/>
            <a:ext cx="27699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sng">
                <a:solidFill>
                  <a:schemeClr val="hlink"/>
                </a:solidFill>
                <a:latin typeface="Poppins"/>
                <a:ea typeface="Poppins"/>
                <a:cs typeface="Poppins"/>
                <a:sym typeface="Poppins"/>
                <a:hlinkClick r:id="rId5"/>
              </a:rPr>
              <a:t>Sportiico.com</a:t>
            </a:r>
            <a:endParaRPr sz="1200">
              <a:latin typeface="Poppins"/>
              <a:ea typeface="Poppins"/>
              <a:cs typeface="Poppins"/>
              <a:sym typeface="Poppins"/>
            </a:endParaRPr>
          </a:p>
        </p:txBody>
      </p:sp>
      <p:pic>
        <p:nvPicPr>
          <p:cNvPr id="215" name="Google Shape;215;p22"/>
          <p:cNvPicPr preferRelativeResize="0"/>
          <p:nvPr/>
        </p:nvPicPr>
        <p:blipFill>
          <a:blip r:embed="rId6">
            <a:alphaModFix/>
          </a:blip>
          <a:stretch>
            <a:fillRect/>
          </a:stretch>
        </p:blipFill>
        <p:spPr>
          <a:xfrm>
            <a:off x="1591413" y="1036599"/>
            <a:ext cx="5185600" cy="8184425"/>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pic>
        <p:nvPicPr>
          <p:cNvPr id="220" name="Google Shape;220;p23"/>
          <p:cNvPicPr preferRelativeResize="0"/>
          <p:nvPr/>
        </p:nvPicPr>
        <p:blipFill>
          <a:blip r:embed="rId3">
            <a:alphaModFix/>
          </a:blip>
          <a:stretch>
            <a:fillRect/>
          </a:stretch>
        </p:blipFill>
        <p:spPr>
          <a:xfrm rot="-5400000">
            <a:off x="-975187" y="975188"/>
            <a:ext cx="10273399" cy="8323024"/>
          </a:xfrm>
          <a:prstGeom prst="rect">
            <a:avLst/>
          </a:prstGeom>
          <a:noFill/>
          <a:ln>
            <a:noFill/>
          </a:ln>
        </p:spPr>
      </p:pic>
      <p:sp>
        <p:nvSpPr>
          <p:cNvPr id="221" name="Google Shape;221;p23"/>
          <p:cNvSpPr txBox="1"/>
          <p:nvPr/>
        </p:nvSpPr>
        <p:spPr>
          <a:xfrm>
            <a:off x="9794175" y="2701264"/>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6.2 million</a:t>
            </a:r>
            <a:endParaRPr sz="6000" b="1">
              <a:latin typeface="Oswald"/>
              <a:ea typeface="Oswald"/>
              <a:cs typeface="Oswald"/>
              <a:sym typeface="Oswald"/>
            </a:endParaRPr>
          </a:p>
        </p:txBody>
      </p:sp>
      <p:sp>
        <p:nvSpPr>
          <p:cNvPr id="222" name="Google Shape;222;p23"/>
          <p:cNvSpPr txBox="1"/>
          <p:nvPr/>
        </p:nvSpPr>
        <p:spPr>
          <a:xfrm>
            <a:off x="9794175" y="3750386"/>
            <a:ext cx="6880200" cy="665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As of January 2024 Patrick Mahomes had 6.2 million Instagram followers, making him #1 in the NFL</a:t>
            </a:r>
            <a:endParaRPr sz="1800" i="0" u="none" strike="noStrike" cap="none">
              <a:solidFill>
                <a:srgbClr val="140E0C"/>
              </a:solidFill>
              <a:latin typeface="Poppins"/>
              <a:ea typeface="Poppins"/>
              <a:cs typeface="Poppins"/>
              <a:sym typeface="Poppins"/>
            </a:endParaRPr>
          </a:p>
        </p:txBody>
      </p:sp>
      <p:sp>
        <p:nvSpPr>
          <p:cNvPr id="223" name="Google Shape;223;p23"/>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cxnSp>
        <p:nvCxnSpPr>
          <p:cNvPr id="224" name="Google Shape;224;p23"/>
          <p:cNvCxnSpPr/>
          <p:nvPr/>
        </p:nvCxnSpPr>
        <p:spPr>
          <a:xfrm>
            <a:off x="9794175" y="1909590"/>
            <a:ext cx="7086600" cy="0"/>
          </a:xfrm>
          <a:prstGeom prst="straightConnector1">
            <a:avLst/>
          </a:prstGeom>
          <a:noFill/>
          <a:ln w="9525" cap="flat" cmpd="sng">
            <a:solidFill>
              <a:srgbClr val="140E0C"/>
            </a:solidFill>
            <a:prstDash val="solid"/>
            <a:round/>
            <a:headEnd type="none" w="sm" len="sm"/>
            <a:tailEnd type="none" w="sm" len="sm"/>
          </a:ln>
        </p:spPr>
      </p:cxnSp>
      <p:sp>
        <p:nvSpPr>
          <p:cNvPr id="225" name="Google Shape;225;p23"/>
          <p:cNvSpPr txBox="1"/>
          <p:nvPr/>
        </p:nvSpPr>
        <p:spPr>
          <a:xfrm>
            <a:off x="9794175" y="8983525"/>
            <a:ext cx="27699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sng">
                <a:solidFill>
                  <a:schemeClr val="hlink"/>
                </a:solidFill>
                <a:latin typeface="Poppins"/>
                <a:ea typeface="Poppins"/>
                <a:cs typeface="Poppins"/>
                <a:sym typeface="Poppins"/>
                <a:hlinkClick r:id="rId5"/>
              </a:rPr>
              <a:t>Sportiico.com</a:t>
            </a:r>
            <a:endParaRPr sz="1200">
              <a:latin typeface="Poppins"/>
              <a:ea typeface="Poppins"/>
              <a:cs typeface="Poppins"/>
              <a:sym typeface="Poppins"/>
            </a:endParaRPr>
          </a:p>
        </p:txBody>
      </p:sp>
      <p:sp>
        <p:nvSpPr>
          <p:cNvPr id="226" name="Google Shape;226;p23"/>
          <p:cNvSpPr txBox="1"/>
          <p:nvPr/>
        </p:nvSpPr>
        <p:spPr>
          <a:xfrm>
            <a:off x="9794175" y="5207140"/>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$25 million</a:t>
            </a:r>
            <a:endParaRPr sz="6000" b="1">
              <a:latin typeface="Oswald"/>
              <a:ea typeface="Oswald"/>
              <a:cs typeface="Oswald"/>
              <a:sym typeface="Oswald"/>
            </a:endParaRPr>
          </a:p>
        </p:txBody>
      </p:sp>
      <p:sp>
        <p:nvSpPr>
          <p:cNvPr id="227" name="Google Shape;227;p23"/>
          <p:cNvSpPr txBox="1"/>
          <p:nvPr/>
        </p:nvSpPr>
        <p:spPr>
          <a:xfrm>
            <a:off x="9794175" y="6256261"/>
            <a:ext cx="6880200" cy="665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Mahomes generated $25 million outside of his NFL contract  last year, nearly twice as much as any other active player. </a:t>
            </a:r>
            <a:endParaRPr sz="1800" i="0" u="none" strike="noStrike" cap="none">
              <a:solidFill>
                <a:srgbClr val="140E0C"/>
              </a:solidFill>
              <a:latin typeface="Poppins"/>
              <a:ea typeface="Poppins"/>
              <a:cs typeface="Poppins"/>
              <a:sym typeface="Poppins"/>
            </a:endParaRPr>
          </a:p>
        </p:txBody>
      </p:sp>
      <p:pic>
        <p:nvPicPr>
          <p:cNvPr id="228" name="Google Shape;228;p23"/>
          <p:cNvPicPr preferRelativeResize="0"/>
          <p:nvPr/>
        </p:nvPicPr>
        <p:blipFill>
          <a:blip r:embed="rId6">
            <a:alphaModFix/>
          </a:blip>
          <a:stretch>
            <a:fillRect/>
          </a:stretch>
        </p:blipFill>
        <p:spPr>
          <a:xfrm>
            <a:off x="1591425" y="1036604"/>
            <a:ext cx="5185600" cy="8468936"/>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grpSp>
        <p:nvGrpSpPr>
          <p:cNvPr id="233" name="Google Shape;233;p24"/>
          <p:cNvGrpSpPr/>
          <p:nvPr/>
        </p:nvGrpSpPr>
        <p:grpSpPr>
          <a:xfrm>
            <a:off x="0" y="75"/>
            <a:ext cx="18288118" cy="10287109"/>
            <a:chOff x="0" y="0"/>
            <a:chExt cx="4816592" cy="2696490"/>
          </a:xfrm>
        </p:grpSpPr>
        <p:sp>
          <p:nvSpPr>
            <p:cNvPr id="234" name="Google Shape;234;p24"/>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235" name="Google Shape;235;p24"/>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236" name="Google Shape;236;p24"/>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237" name="Google Shape;237;p24"/>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238" name="Google Shape;238;p24"/>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239" name="Google Shape;239;p24"/>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240" name="Google Shape;240;p24"/>
          <p:cNvSpPr txBox="1"/>
          <p:nvPr/>
        </p:nvSpPr>
        <p:spPr>
          <a:xfrm>
            <a:off x="3359250" y="4132950"/>
            <a:ext cx="115695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THE HOST CITY</a:t>
            </a:r>
            <a:endParaRPr sz="10000" b="1">
              <a:solidFill>
                <a:schemeClr val="lt1"/>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25"/>
          <p:cNvPicPr preferRelativeResize="0"/>
          <p:nvPr/>
        </p:nvPicPr>
        <p:blipFill rotWithShape="1">
          <a:blip r:embed="rId3">
            <a:alphaModFix/>
          </a:blip>
          <a:srcRect t="20625"/>
          <a:stretch/>
        </p:blipFill>
        <p:spPr>
          <a:xfrm>
            <a:off x="0" y="0"/>
            <a:ext cx="9144000" cy="5225706"/>
          </a:xfrm>
          <a:prstGeom prst="rect">
            <a:avLst/>
          </a:prstGeom>
          <a:noFill/>
          <a:ln>
            <a:noFill/>
          </a:ln>
        </p:spPr>
      </p:pic>
      <p:sp>
        <p:nvSpPr>
          <p:cNvPr id="246" name="Google Shape;246;p25"/>
          <p:cNvSpPr txBox="1"/>
          <p:nvPr/>
        </p:nvSpPr>
        <p:spPr>
          <a:xfrm>
            <a:off x="10241043" y="9753355"/>
            <a:ext cx="4595700" cy="184800"/>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i="0" u="sng" strike="noStrike" cap="none">
                <a:solidFill>
                  <a:srgbClr val="140E0C"/>
                </a:solidFill>
                <a:latin typeface="Poppins"/>
                <a:ea typeface="Poppins"/>
                <a:cs typeface="Poppins"/>
                <a:sym typeface="Poppins"/>
                <a:hlinkClick r:id="rId4">
                  <a:extLst>
                    <a:ext uri="{A12FA001-AC4F-418D-AE19-62706E023703}">
                      <ahyp:hlinkClr xmlns:ahyp="http://schemas.microsoft.com/office/drawing/2018/hyperlinkcolor" val="tx"/>
                    </a:ext>
                  </a:extLst>
                </a:hlinkClick>
              </a:rPr>
              <a:t>cnn.com</a:t>
            </a:r>
            <a:r>
              <a:rPr lang="en-US" sz="1200" i="0" u="none" strike="noStrike" cap="none">
                <a:solidFill>
                  <a:srgbClr val="140E0C"/>
                </a:solidFill>
                <a:latin typeface="Poppins"/>
                <a:ea typeface="Poppins"/>
                <a:cs typeface="Poppins"/>
                <a:sym typeface="Poppins"/>
              </a:rPr>
              <a:t>, </a:t>
            </a:r>
            <a:r>
              <a:rPr lang="en-US" sz="1200" i="0" u="sng" strike="noStrike" cap="none">
                <a:solidFill>
                  <a:srgbClr val="140E0C"/>
                </a:solidFill>
                <a:latin typeface="Poppins"/>
                <a:ea typeface="Poppins"/>
                <a:cs typeface="Poppins"/>
                <a:sym typeface="Poppins"/>
                <a:hlinkClick r:id="rId5">
                  <a:extLst>
                    <a:ext uri="{A12FA001-AC4F-418D-AE19-62706E023703}">
                      <ahyp:hlinkClr xmlns:ahyp="http://schemas.microsoft.com/office/drawing/2018/hyperlinkcolor" val="tx"/>
                    </a:ext>
                  </a:extLst>
                </a:hlinkClick>
              </a:rPr>
              <a:t>ticketmaster.com</a:t>
            </a:r>
            <a:endParaRPr sz="1200">
              <a:latin typeface="Poppins"/>
              <a:ea typeface="Poppins"/>
              <a:cs typeface="Poppins"/>
              <a:sym typeface="Poppins"/>
            </a:endParaRPr>
          </a:p>
        </p:txBody>
      </p:sp>
      <p:sp>
        <p:nvSpPr>
          <p:cNvPr id="247" name="Google Shape;247;p25"/>
          <p:cNvSpPr/>
          <p:nvPr/>
        </p:nvSpPr>
        <p:spPr>
          <a:xfrm>
            <a:off x="0" y="5143500"/>
            <a:ext cx="9142500" cy="5142656"/>
          </a:xfrm>
          <a:custGeom>
            <a:avLst/>
            <a:gdLst/>
            <a:ahLst/>
            <a:cxnLst/>
            <a:rect l="l" t="t" r="r" b="b"/>
            <a:pathLst>
              <a:path w="9142500" h="5142656" extrusionOk="0">
                <a:moveTo>
                  <a:pt x="0" y="0"/>
                </a:moveTo>
                <a:lnTo>
                  <a:pt x="9142500" y="0"/>
                </a:lnTo>
                <a:lnTo>
                  <a:pt x="9142500" y="5142656"/>
                </a:lnTo>
                <a:lnTo>
                  <a:pt x="0" y="5142656"/>
                </a:lnTo>
                <a:lnTo>
                  <a:pt x="0" y="0"/>
                </a:lnTo>
                <a:close/>
              </a:path>
            </a:pathLst>
          </a:custGeom>
          <a:blipFill rotWithShape="1">
            <a:blip r:embed="rId6">
              <a:alphaModFix/>
            </a:blip>
            <a:stretch>
              <a:fillRect/>
            </a:stretch>
          </a:blipFill>
          <a:ln>
            <a:noFill/>
          </a:ln>
        </p:spPr>
        <p:txBody>
          <a:bodyPr/>
          <a:lstStyle/>
          <a:p>
            <a:endParaRPr lang="en-US"/>
          </a:p>
        </p:txBody>
      </p:sp>
      <p:sp>
        <p:nvSpPr>
          <p:cNvPr id="248" name="Google Shape;248;p25"/>
          <p:cNvSpPr txBox="1"/>
          <p:nvPr/>
        </p:nvSpPr>
        <p:spPr>
          <a:xfrm>
            <a:off x="10327575" y="5265521"/>
            <a:ext cx="6741000" cy="665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Opened in 2020, the The Raiders’ new 65,000 capacity stadium was built right next to the Las Vegas Strip.</a:t>
            </a:r>
            <a:endParaRPr sz="1800">
              <a:latin typeface="Poppins"/>
              <a:ea typeface="Poppins"/>
              <a:cs typeface="Poppins"/>
              <a:sym typeface="Poppins"/>
            </a:endParaRPr>
          </a:p>
        </p:txBody>
      </p:sp>
      <p:sp>
        <p:nvSpPr>
          <p:cNvPr id="249" name="Google Shape;249;p25"/>
          <p:cNvSpPr txBox="1"/>
          <p:nvPr/>
        </p:nvSpPr>
        <p:spPr>
          <a:xfrm>
            <a:off x="10327575" y="7879080"/>
            <a:ext cx="7152900" cy="665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Built with a domed roof, and nicknamed “The Death Star, “ Allegiant stadium cost $1.9 billion to construct.</a:t>
            </a:r>
            <a:endParaRPr sz="1800">
              <a:latin typeface="Poppins"/>
              <a:ea typeface="Poppins"/>
              <a:cs typeface="Poppins"/>
              <a:sym typeface="Poppins"/>
            </a:endParaRPr>
          </a:p>
        </p:txBody>
      </p:sp>
      <p:sp>
        <p:nvSpPr>
          <p:cNvPr id="250" name="Google Shape;250;p25"/>
          <p:cNvSpPr txBox="1"/>
          <p:nvPr/>
        </p:nvSpPr>
        <p:spPr>
          <a:xfrm>
            <a:off x="10327575" y="2492964"/>
            <a:ext cx="7152900" cy="10527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For the first time in Super Bowl history, the </a:t>
            </a:r>
            <a:r>
              <a:rPr lang="en-US" sz="1800">
                <a:solidFill>
                  <a:srgbClr val="140E0C"/>
                </a:solidFill>
                <a:latin typeface="Poppins"/>
                <a:ea typeface="Poppins"/>
                <a:cs typeface="Poppins"/>
                <a:sym typeface="Poppins"/>
              </a:rPr>
              <a:t>Super Bowl</a:t>
            </a:r>
            <a:r>
              <a:rPr lang="en-US" sz="1800" i="0" u="none" strike="noStrike" cap="none">
                <a:solidFill>
                  <a:srgbClr val="140E0C"/>
                </a:solidFill>
                <a:latin typeface="Poppins"/>
                <a:ea typeface="Poppins"/>
                <a:cs typeface="Poppins"/>
                <a:sym typeface="Poppins"/>
              </a:rPr>
              <a:t> </a:t>
            </a:r>
            <a:r>
              <a:rPr lang="en-US" sz="1800">
                <a:solidFill>
                  <a:srgbClr val="140E0C"/>
                </a:solidFill>
                <a:latin typeface="Poppins"/>
                <a:ea typeface="Poppins"/>
                <a:cs typeface="Poppins"/>
                <a:sym typeface="Poppins"/>
              </a:rPr>
              <a:t>will</a:t>
            </a:r>
            <a:r>
              <a:rPr lang="en-US" sz="1800" i="0" u="none" strike="noStrike" cap="none">
                <a:solidFill>
                  <a:srgbClr val="140E0C"/>
                </a:solidFill>
                <a:latin typeface="Poppins"/>
                <a:ea typeface="Poppins"/>
                <a:cs typeface="Poppins"/>
                <a:sym typeface="Poppins"/>
              </a:rPr>
              <a:t> be played in Nevada at Las Vegas’ Allegiant Stadium, home of the Las Vegas Raiders.</a:t>
            </a:r>
            <a:endParaRPr sz="1800">
              <a:latin typeface="Poppins"/>
              <a:ea typeface="Poppins"/>
              <a:cs typeface="Poppins"/>
              <a:sym typeface="Poppins"/>
            </a:endParaRPr>
          </a:p>
        </p:txBody>
      </p:sp>
      <p:sp>
        <p:nvSpPr>
          <p:cNvPr id="251" name="Google Shape;251;p25"/>
          <p:cNvSpPr txBox="1"/>
          <p:nvPr/>
        </p:nvSpPr>
        <p:spPr>
          <a:xfrm>
            <a:off x="10327575" y="4175396"/>
            <a:ext cx="6741000" cy="923400"/>
          </a:xfrm>
          <a:prstGeom prst="rect">
            <a:avLst/>
          </a:prstGeom>
          <a:noFill/>
          <a:ln>
            <a:noFill/>
          </a:ln>
        </p:spPr>
        <p:txBody>
          <a:bodyPr spcFirstLastPara="1" wrap="square" lIns="0" tIns="0" rIns="0" bIns="0" anchor="t" anchorCtr="0">
            <a:spAutoFit/>
          </a:bodyPr>
          <a:lstStyle/>
          <a:p>
            <a:pPr marL="0" marR="0" lvl="1" indent="0" algn="l" rtl="0">
              <a:lnSpc>
                <a:spcPct val="120000"/>
              </a:lnSpc>
              <a:spcBef>
                <a:spcPts val="0"/>
              </a:spcBef>
              <a:spcAft>
                <a:spcPts val="0"/>
              </a:spcAft>
              <a:buNone/>
            </a:pPr>
            <a:r>
              <a:rPr lang="en-US" sz="6000" b="1" i="0" u="none" strike="noStrike" cap="none">
                <a:solidFill>
                  <a:srgbClr val="140E0C"/>
                </a:solidFill>
                <a:latin typeface="Oswald"/>
                <a:ea typeface="Oswald"/>
                <a:cs typeface="Oswald"/>
                <a:sym typeface="Oswald"/>
              </a:rPr>
              <a:t>65,000</a:t>
            </a:r>
            <a:endParaRPr sz="6000" b="1">
              <a:latin typeface="Oswald"/>
              <a:ea typeface="Oswald"/>
              <a:cs typeface="Oswald"/>
              <a:sym typeface="Oswald"/>
            </a:endParaRPr>
          </a:p>
        </p:txBody>
      </p:sp>
      <p:sp>
        <p:nvSpPr>
          <p:cNvPr id="252" name="Google Shape;252;p25"/>
          <p:cNvSpPr txBox="1"/>
          <p:nvPr/>
        </p:nvSpPr>
        <p:spPr>
          <a:xfrm>
            <a:off x="10327575" y="1469746"/>
            <a:ext cx="7189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LAS VEGAS</a:t>
            </a:r>
            <a:endParaRPr sz="6000" b="1">
              <a:latin typeface="Oswald"/>
              <a:ea typeface="Oswald"/>
              <a:cs typeface="Oswald"/>
              <a:sym typeface="Oswald"/>
            </a:endParaRPr>
          </a:p>
        </p:txBody>
      </p:sp>
      <p:sp>
        <p:nvSpPr>
          <p:cNvPr id="253" name="Google Shape;253;p25"/>
          <p:cNvSpPr txBox="1"/>
          <p:nvPr/>
        </p:nvSpPr>
        <p:spPr>
          <a:xfrm>
            <a:off x="10327575" y="6736714"/>
            <a:ext cx="4595700" cy="9234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6000" b="1" i="0" u="none" strike="noStrike" cap="none">
                <a:solidFill>
                  <a:srgbClr val="140E0C"/>
                </a:solidFill>
                <a:latin typeface="Oswald"/>
                <a:ea typeface="Oswald"/>
                <a:cs typeface="Oswald"/>
                <a:sym typeface="Oswald"/>
              </a:rPr>
              <a:t>$1.9 </a:t>
            </a:r>
            <a:r>
              <a:rPr lang="en-US" sz="6000" b="1">
                <a:solidFill>
                  <a:srgbClr val="140E0C"/>
                </a:solidFill>
                <a:latin typeface="Oswald"/>
                <a:ea typeface="Oswald"/>
                <a:cs typeface="Oswald"/>
                <a:sym typeface="Oswald"/>
              </a:rPr>
              <a:t>b</a:t>
            </a:r>
            <a:r>
              <a:rPr lang="en-US" sz="6000" b="1" i="0" u="none" strike="noStrike" cap="none">
                <a:solidFill>
                  <a:srgbClr val="140E0C"/>
                </a:solidFill>
                <a:latin typeface="Oswald"/>
                <a:ea typeface="Oswald"/>
                <a:cs typeface="Oswald"/>
                <a:sym typeface="Oswald"/>
              </a:rPr>
              <a:t>illion</a:t>
            </a:r>
            <a:endParaRPr b="1">
              <a:latin typeface="Oswald"/>
              <a:ea typeface="Oswald"/>
              <a:cs typeface="Oswald"/>
              <a:sym typeface="Oswald"/>
            </a:endParaRPr>
          </a:p>
        </p:txBody>
      </p:sp>
      <p:sp>
        <p:nvSpPr>
          <p:cNvPr id="254" name="Google Shape;254;p2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7">
              <a:alphaModFix/>
            </a:blip>
            <a:stretch>
              <a:fillRect/>
            </a:stretch>
          </a:blipFill>
          <a:ln>
            <a:noFill/>
          </a:ln>
        </p:spPr>
        <p:txBody>
          <a:bodyPr/>
          <a:lstStyle/>
          <a:p>
            <a:endParaRPr lang="en-US"/>
          </a:p>
        </p:txBody>
      </p:sp>
      <p:cxnSp>
        <p:nvCxnSpPr>
          <p:cNvPr id="255" name="Google Shape;255;p25"/>
          <p:cNvCxnSpPr/>
          <p:nvPr/>
        </p:nvCxnSpPr>
        <p:spPr>
          <a:xfrm>
            <a:off x="10327575" y="923115"/>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26"/>
          <p:cNvSpPr txBox="1"/>
          <p:nvPr/>
        </p:nvSpPr>
        <p:spPr>
          <a:xfrm>
            <a:off x="1076213" y="951952"/>
            <a:ext cx="6673800" cy="11082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7200" b="1">
                <a:solidFill>
                  <a:srgbClr val="140E0C"/>
                </a:solidFill>
                <a:latin typeface="Oswald"/>
                <a:ea typeface="Oswald"/>
                <a:cs typeface="Oswald"/>
                <a:sym typeface="Oswald"/>
              </a:rPr>
              <a:t>$9,800</a:t>
            </a:r>
            <a:endParaRPr b="1">
              <a:latin typeface="Oswald"/>
              <a:ea typeface="Oswald"/>
              <a:cs typeface="Oswald"/>
              <a:sym typeface="Oswald"/>
            </a:endParaRPr>
          </a:p>
        </p:txBody>
      </p:sp>
      <p:sp>
        <p:nvSpPr>
          <p:cNvPr id="261" name="Google Shape;261;p26"/>
          <p:cNvSpPr txBox="1"/>
          <p:nvPr/>
        </p:nvSpPr>
        <p:spPr>
          <a:xfrm>
            <a:off x="1076227" y="2209950"/>
            <a:ext cx="8267400" cy="18285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The average price of a ticket to this year’s game $9,800. </a:t>
            </a:r>
            <a:endParaRPr sz="1800">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The 2020 Super Bowl was previously the most expensive on record, and had an average ticket price of $6,370. Those tickets were 35% less expensive than this year's matchup.</a:t>
            </a:r>
            <a:endParaRPr sz="1800">
              <a:solidFill>
                <a:schemeClr val="dk1"/>
              </a:solidFill>
              <a:latin typeface="Poppins"/>
              <a:ea typeface="Poppins"/>
              <a:cs typeface="Poppins"/>
              <a:sym typeface="Poppins"/>
            </a:endParaRPr>
          </a:p>
          <a:p>
            <a:pPr marL="0" marR="0" lvl="0" indent="0" algn="l" rtl="0">
              <a:lnSpc>
                <a:spcPct val="140000"/>
              </a:lnSpc>
              <a:spcBef>
                <a:spcPts val="0"/>
              </a:spcBef>
              <a:spcAft>
                <a:spcPts val="0"/>
              </a:spcAft>
              <a:buNone/>
            </a:pPr>
            <a:endParaRPr sz="1800">
              <a:solidFill>
                <a:srgbClr val="140E0C"/>
              </a:solidFill>
              <a:latin typeface="Poppins"/>
              <a:ea typeface="Poppins"/>
              <a:cs typeface="Poppins"/>
              <a:sym typeface="Poppins"/>
            </a:endParaRPr>
          </a:p>
        </p:txBody>
      </p:sp>
      <p:sp>
        <p:nvSpPr>
          <p:cNvPr id="262" name="Google Shape;262;p26"/>
          <p:cNvSpPr txBox="1"/>
          <p:nvPr/>
        </p:nvSpPr>
        <p:spPr>
          <a:xfrm>
            <a:off x="1076227" y="5293825"/>
            <a:ext cx="8267400" cy="665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dirty="0">
                <a:solidFill>
                  <a:srgbClr val="140E0C"/>
                </a:solidFill>
                <a:latin typeface="Poppins"/>
                <a:ea typeface="Poppins"/>
                <a:cs typeface="Poppins"/>
                <a:sym typeface="Poppins"/>
              </a:rPr>
              <a:t>The “get in” (cheapest) ticket  price for this year’s game. This price is 50% more expensive than last year’s “get in” price of $5977.</a:t>
            </a:r>
            <a:endParaRPr sz="1800" dirty="0">
              <a:latin typeface="Poppins"/>
              <a:ea typeface="Poppins"/>
              <a:cs typeface="Poppins"/>
              <a:sym typeface="Poppins"/>
            </a:endParaRPr>
          </a:p>
        </p:txBody>
      </p:sp>
      <p:sp>
        <p:nvSpPr>
          <p:cNvPr id="263" name="Google Shape;263;p26"/>
          <p:cNvSpPr txBox="1"/>
          <p:nvPr/>
        </p:nvSpPr>
        <p:spPr>
          <a:xfrm>
            <a:off x="1076228" y="9086619"/>
            <a:ext cx="18687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sng">
                <a:solidFill>
                  <a:schemeClr val="hlink"/>
                </a:solidFill>
                <a:latin typeface="Poppins"/>
                <a:ea typeface="Poppins"/>
                <a:cs typeface="Poppins"/>
                <a:sym typeface="Poppins"/>
                <a:hlinkClick r:id="rId3"/>
              </a:rPr>
              <a:t>ABC12.com</a:t>
            </a:r>
            <a:endParaRPr sz="1200">
              <a:latin typeface="Poppins"/>
              <a:ea typeface="Poppins"/>
              <a:cs typeface="Poppins"/>
              <a:sym typeface="Poppins"/>
            </a:endParaRPr>
          </a:p>
        </p:txBody>
      </p:sp>
      <p:sp>
        <p:nvSpPr>
          <p:cNvPr id="264" name="Google Shape;264;p26"/>
          <p:cNvSpPr txBox="1"/>
          <p:nvPr/>
        </p:nvSpPr>
        <p:spPr>
          <a:xfrm>
            <a:off x="1076213" y="4035840"/>
            <a:ext cx="5161500" cy="11082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7200" b="1" dirty="0">
                <a:solidFill>
                  <a:srgbClr val="140E0C"/>
                </a:solidFill>
                <a:latin typeface="Oswald"/>
                <a:ea typeface="Oswald"/>
                <a:cs typeface="Oswald"/>
                <a:sym typeface="Oswald"/>
              </a:rPr>
              <a:t>$8,415</a:t>
            </a:r>
            <a:endParaRPr b="1" dirty="0">
              <a:latin typeface="Oswald"/>
              <a:ea typeface="Oswald"/>
              <a:cs typeface="Oswald"/>
              <a:sym typeface="Oswald"/>
            </a:endParaRPr>
          </a:p>
        </p:txBody>
      </p:sp>
      <p:sp>
        <p:nvSpPr>
          <p:cNvPr id="265" name="Google Shape;265;p26"/>
          <p:cNvSpPr/>
          <p:nvPr/>
        </p:nvSpPr>
        <p:spPr>
          <a:xfrm>
            <a:off x="28575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cxnSp>
        <p:nvCxnSpPr>
          <p:cNvPr id="266" name="Google Shape;266;p26"/>
          <p:cNvCxnSpPr/>
          <p:nvPr/>
        </p:nvCxnSpPr>
        <p:spPr>
          <a:xfrm>
            <a:off x="1028700" y="637183"/>
            <a:ext cx="7758000" cy="0"/>
          </a:xfrm>
          <a:prstGeom prst="straightConnector1">
            <a:avLst/>
          </a:prstGeom>
          <a:noFill/>
          <a:ln w="9525" cap="flat" cmpd="sng">
            <a:solidFill>
              <a:srgbClr val="140E0C"/>
            </a:solidFill>
            <a:prstDash val="solid"/>
            <a:round/>
            <a:headEnd type="none" w="sm" len="sm"/>
            <a:tailEnd type="none" w="sm" len="sm"/>
          </a:ln>
        </p:spPr>
      </p:cxnSp>
      <p:pic>
        <p:nvPicPr>
          <p:cNvPr id="267" name="Google Shape;267;p26"/>
          <p:cNvPicPr preferRelativeResize="0"/>
          <p:nvPr/>
        </p:nvPicPr>
        <p:blipFill>
          <a:blip r:embed="rId5">
            <a:alphaModFix/>
          </a:blip>
          <a:stretch>
            <a:fillRect/>
          </a:stretch>
        </p:blipFill>
        <p:spPr>
          <a:xfrm>
            <a:off x="9933263" y="304800"/>
            <a:ext cx="9982200" cy="9982200"/>
          </a:xfrm>
          <a:prstGeom prst="rect">
            <a:avLst/>
          </a:prstGeom>
          <a:noFill/>
          <a:ln>
            <a:noFill/>
          </a:ln>
        </p:spPr>
      </p:pic>
      <p:sp>
        <p:nvSpPr>
          <p:cNvPr id="268" name="Google Shape;268;p26"/>
          <p:cNvSpPr txBox="1"/>
          <p:nvPr/>
        </p:nvSpPr>
        <p:spPr>
          <a:xfrm>
            <a:off x="1076228" y="7601900"/>
            <a:ext cx="8267400" cy="1163395"/>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1800" dirty="0">
                <a:solidFill>
                  <a:srgbClr val="140E0C"/>
                </a:solidFill>
                <a:latin typeface="Poppins"/>
                <a:ea typeface="Poppins"/>
                <a:cs typeface="Poppins"/>
                <a:sym typeface="Poppins"/>
              </a:rPr>
              <a:t>Ticket price for Super Bowl I in 1967. Even then fans were outraged at the high cost of the tickets. This price increase  illustrates the economic principle of </a:t>
            </a:r>
            <a:r>
              <a:rPr lang="en-US" sz="1800" b="1" i="1" dirty="0">
                <a:solidFill>
                  <a:srgbClr val="140E0C"/>
                </a:solidFill>
                <a:latin typeface="Poppins"/>
                <a:ea typeface="Poppins"/>
                <a:cs typeface="Poppins"/>
                <a:sym typeface="Poppins"/>
              </a:rPr>
              <a:t>inflation</a:t>
            </a:r>
            <a:r>
              <a:rPr lang="en-US" sz="1800" dirty="0">
                <a:solidFill>
                  <a:srgbClr val="140E0C"/>
                </a:solidFill>
                <a:latin typeface="Poppins"/>
                <a:ea typeface="Poppins"/>
                <a:cs typeface="Poppins"/>
                <a:sym typeface="Poppins"/>
              </a:rPr>
              <a:t>.</a:t>
            </a:r>
            <a:endParaRPr sz="1800" dirty="0">
              <a:solidFill>
                <a:srgbClr val="140E0C"/>
              </a:solidFill>
              <a:latin typeface="Poppins"/>
              <a:ea typeface="Poppins"/>
              <a:cs typeface="Poppins"/>
              <a:sym typeface="Poppins"/>
            </a:endParaRPr>
          </a:p>
        </p:txBody>
      </p:sp>
      <p:sp>
        <p:nvSpPr>
          <p:cNvPr id="269" name="Google Shape;269;p26"/>
          <p:cNvSpPr txBox="1"/>
          <p:nvPr/>
        </p:nvSpPr>
        <p:spPr>
          <a:xfrm>
            <a:off x="1076213" y="6343915"/>
            <a:ext cx="5161500" cy="11082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7200" b="1">
                <a:solidFill>
                  <a:srgbClr val="140E0C"/>
                </a:solidFill>
                <a:latin typeface="Oswald"/>
                <a:ea typeface="Oswald"/>
                <a:cs typeface="Oswald"/>
                <a:sym typeface="Oswald"/>
              </a:rPr>
              <a:t>$12</a:t>
            </a:r>
            <a:endParaRPr b="1">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27"/>
          <p:cNvSpPr/>
          <p:nvPr/>
        </p:nvSpPr>
        <p:spPr>
          <a:xfrm>
            <a:off x="0" y="-22275"/>
            <a:ext cx="8928300" cy="10477200"/>
          </a:xfrm>
          <a:prstGeom prst="rect">
            <a:avLst/>
          </a:prstGeom>
          <a:solidFill>
            <a:srgbClr val="001F7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75" name="Google Shape;275;p27"/>
          <p:cNvSpPr txBox="1"/>
          <p:nvPr/>
        </p:nvSpPr>
        <p:spPr>
          <a:xfrm>
            <a:off x="10327578" y="2918552"/>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VIVA LAS VEGAS</a:t>
            </a:r>
            <a:endParaRPr sz="6000" b="1">
              <a:latin typeface="Oswald"/>
              <a:ea typeface="Oswald"/>
              <a:cs typeface="Oswald"/>
              <a:sym typeface="Oswald"/>
            </a:endParaRPr>
          </a:p>
        </p:txBody>
      </p:sp>
      <p:sp>
        <p:nvSpPr>
          <p:cNvPr id="276" name="Google Shape;276;p27"/>
          <p:cNvSpPr txBox="1"/>
          <p:nvPr/>
        </p:nvSpPr>
        <p:spPr>
          <a:xfrm>
            <a:off x="10327578" y="4220098"/>
            <a:ext cx="6880200" cy="18285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One major factor for the sky-high ticket prices is the city itself. Las Vegas is a "big factor for the record-high demand," Brett Goldberg, co-CEO of TickPick, told CNN, because the "location is turning a three-hour game into a week full of festivities for fans attending."</a:t>
            </a:r>
            <a:endParaRPr sz="1800">
              <a:solidFill>
                <a:srgbClr val="140E0C"/>
              </a:solidFill>
              <a:latin typeface="Poppins"/>
              <a:ea typeface="Poppins"/>
              <a:cs typeface="Poppins"/>
              <a:sym typeface="Poppins"/>
            </a:endParaRPr>
          </a:p>
        </p:txBody>
      </p:sp>
      <p:sp>
        <p:nvSpPr>
          <p:cNvPr id="277" name="Google Shape;277;p27"/>
          <p:cNvSpPr txBox="1"/>
          <p:nvPr/>
        </p:nvSpPr>
        <p:spPr>
          <a:xfrm>
            <a:off x="10463849" y="9178219"/>
            <a:ext cx="23082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none">
                <a:solidFill>
                  <a:srgbClr val="140E0C"/>
                </a:solidFill>
                <a:latin typeface="Poppins"/>
                <a:ea typeface="Poppins"/>
                <a:cs typeface="Poppins"/>
                <a:sym typeface="Poppins"/>
              </a:rPr>
              <a:t>CNN</a:t>
            </a:r>
            <a:endParaRPr sz="1200">
              <a:latin typeface="Poppins"/>
              <a:ea typeface="Poppins"/>
              <a:cs typeface="Poppins"/>
              <a:sym typeface="Poppins"/>
            </a:endParaRPr>
          </a:p>
        </p:txBody>
      </p:sp>
      <p:sp>
        <p:nvSpPr>
          <p:cNvPr id="278" name="Google Shape;278;p27"/>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279" name="Google Shape;279;p27"/>
          <p:cNvCxnSpPr/>
          <p:nvPr/>
        </p:nvCxnSpPr>
        <p:spPr>
          <a:xfrm>
            <a:off x="10327575" y="2346253"/>
            <a:ext cx="7086600" cy="0"/>
          </a:xfrm>
          <a:prstGeom prst="straightConnector1">
            <a:avLst/>
          </a:prstGeom>
          <a:noFill/>
          <a:ln w="9525" cap="flat" cmpd="sng">
            <a:solidFill>
              <a:srgbClr val="140E0C"/>
            </a:solidFill>
            <a:prstDash val="solid"/>
            <a:round/>
            <a:headEnd type="none" w="sm" len="sm"/>
            <a:tailEnd type="none" w="sm" len="sm"/>
          </a:ln>
        </p:spPr>
      </p:cxnSp>
      <p:pic>
        <p:nvPicPr>
          <p:cNvPr id="280" name="Google Shape;280;p27"/>
          <p:cNvPicPr preferRelativeResize="0"/>
          <p:nvPr/>
        </p:nvPicPr>
        <p:blipFill>
          <a:blip r:embed="rId4">
            <a:alphaModFix/>
          </a:blip>
          <a:stretch>
            <a:fillRect/>
          </a:stretch>
        </p:blipFill>
        <p:spPr>
          <a:xfrm>
            <a:off x="0" y="646225"/>
            <a:ext cx="8928251" cy="89282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8"/>
          <p:cNvSpPr txBox="1"/>
          <p:nvPr/>
        </p:nvSpPr>
        <p:spPr>
          <a:xfrm>
            <a:off x="1076225" y="1727625"/>
            <a:ext cx="9527100" cy="18471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NEXT-LEVEL</a:t>
            </a:r>
            <a:br>
              <a:rPr lang="en-US" sz="6000" b="1">
                <a:solidFill>
                  <a:srgbClr val="140E0C"/>
                </a:solidFill>
                <a:latin typeface="Oswald"/>
                <a:ea typeface="Oswald"/>
                <a:cs typeface="Oswald"/>
                <a:sym typeface="Oswald"/>
              </a:rPr>
            </a:br>
            <a:r>
              <a:rPr lang="en-US" sz="6000" b="1">
                <a:solidFill>
                  <a:srgbClr val="140E0C"/>
                </a:solidFill>
                <a:latin typeface="Oswald"/>
                <a:ea typeface="Oswald"/>
                <a:cs typeface="Oswald"/>
                <a:sym typeface="Oswald"/>
              </a:rPr>
              <a:t>ENTERTAINMENT</a:t>
            </a:r>
            <a:endParaRPr sz="6000" b="1">
              <a:latin typeface="Oswald"/>
              <a:ea typeface="Oswald"/>
              <a:cs typeface="Oswald"/>
              <a:sym typeface="Oswald"/>
            </a:endParaRPr>
          </a:p>
        </p:txBody>
      </p:sp>
      <p:sp>
        <p:nvSpPr>
          <p:cNvPr id="286" name="Google Shape;286;p28"/>
          <p:cNvSpPr txBox="1"/>
          <p:nvPr/>
        </p:nvSpPr>
        <p:spPr>
          <a:xfrm>
            <a:off x="1076213" y="3967611"/>
            <a:ext cx="6880200" cy="4543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dirty="0">
                <a:solidFill>
                  <a:srgbClr val="140E0C"/>
                </a:solidFill>
                <a:latin typeface="Poppins"/>
                <a:ea typeface="Poppins"/>
                <a:cs typeface="Poppins"/>
                <a:sym typeface="Poppins"/>
              </a:rPr>
              <a:t>Hosting the Super Bowl in a city like Las Vegas brings a number of opportunities for over-the-top entertainment, such as the Big Game Bash planned for Circa Resort &amp; Casino. </a:t>
            </a:r>
            <a:endParaRPr sz="1800" dirty="0">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endParaRPr sz="1800" dirty="0">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r>
              <a:rPr lang="en-US" sz="1800" dirty="0">
                <a:solidFill>
                  <a:srgbClr val="140E0C"/>
                </a:solidFill>
                <a:latin typeface="Poppins"/>
                <a:ea typeface="Poppins"/>
                <a:cs typeface="Poppins"/>
                <a:sym typeface="Poppins"/>
              </a:rPr>
              <a:t>Beyond </a:t>
            </a:r>
            <a:r>
              <a:rPr lang="en-US" sz="1800" dirty="0" err="1">
                <a:solidFill>
                  <a:srgbClr val="140E0C"/>
                </a:solidFill>
                <a:latin typeface="Poppins"/>
                <a:ea typeface="Poppins"/>
                <a:cs typeface="Poppins"/>
                <a:sym typeface="Poppins"/>
              </a:rPr>
              <a:t>Circa’s</a:t>
            </a:r>
            <a:r>
              <a:rPr lang="en-US" sz="1800" dirty="0">
                <a:solidFill>
                  <a:srgbClr val="140E0C"/>
                </a:solidFill>
                <a:latin typeface="Poppins"/>
                <a:ea typeface="Poppins"/>
                <a:cs typeface="Poppins"/>
                <a:sym typeface="Poppins"/>
              </a:rPr>
              <a:t> claim to the world’s largest betting </a:t>
            </a:r>
            <a:r>
              <a:rPr lang="en-US" sz="1800" b="1" i="1" dirty="0">
                <a:solidFill>
                  <a:srgbClr val="140E0C"/>
                </a:solidFill>
                <a:latin typeface="Poppins"/>
                <a:ea typeface="Poppins"/>
                <a:cs typeface="Poppins"/>
                <a:sym typeface="Poppins"/>
              </a:rPr>
              <a:t>sportsbook</a:t>
            </a:r>
            <a:r>
              <a:rPr lang="en-US" sz="1800" dirty="0">
                <a:solidFill>
                  <a:srgbClr val="140E0C"/>
                </a:solidFill>
                <a:latin typeface="Poppins"/>
                <a:ea typeface="Poppins"/>
                <a:cs typeface="Poppins"/>
                <a:sym typeface="Poppins"/>
              </a:rPr>
              <a:t> (a business that takes bets on sporting events and pays out winnings), the casino features a unique venue called Stadium Swim–an outdoor big-screen amphitheater with a pool and a 78-million-pixel, HD screen. The venue also promises optimal viewing for pyrotechnic and visual effects due to its outdoor big-screen setting. </a:t>
            </a:r>
            <a:endParaRPr sz="1800" dirty="0">
              <a:solidFill>
                <a:srgbClr val="140E0C"/>
              </a:solidFill>
              <a:latin typeface="Poppins"/>
              <a:ea typeface="Poppins"/>
              <a:cs typeface="Poppins"/>
              <a:sym typeface="Poppins"/>
            </a:endParaRPr>
          </a:p>
        </p:txBody>
      </p:sp>
      <p:sp>
        <p:nvSpPr>
          <p:cNvPr id="287" name="Google Shape;287;p28"/>
          <p:cNvSpPr txBox="1"/>
          <p:nvPr/>
        </p:nvSpPr>
        <p:spPr>
          <a:xfrm>
            <a:off x="1076223" y="9010425"/>
            <a:ext cx="33324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sng">
                <a:solidFill>
                  <a:schemeClr val="hlink"/>
                </a:solidFill>
                <a:latin typeface="Poppins"/>
                <a:ea typeface="Poppins"/>
                <a:cs typeface="Poppins"/>
                <a:sym typeface="Poppins"/>
                <a:hlinkClick r:id="rId3"/>
              </a:rPr>
              <a:t>LasVegasMagazine.com</a:t>
            </a:r>
            <a:endParaRPr sz="1200">
              <a:latin typeface="Poppins"/>
              <a:ea typeface="Poppins"/>
              <a:cs typeface="Poppins"/>
              <a:sym typeface="Poppins"/>
            </a:endParaRPr>
          </a:p>
        </p:txBody>
      </p:sp>
      <p:sp>
        <p:nvSpPr>
          <p:cNvPr id="288" name="Google Shape;288;p28"/>
          <p:cNvSpPr/>
          <p:nvPr/>
        </p:nvSpPr>
        <p:spPr>
          <a:xfrm>
            <a:off x="28575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cxnSp>
        <p:nvCxnSpPr>
          <p:cNvPr id="289" name="Google Shape;289;p28"/>
          <p:cNvCxnSpPr/>
          <p:nvPr/>
        </p:nvCxnSpPr>
        <p:spPr>
          <a:xfrm>
            <a:off x="1028700" y="1058108"/>
            <a:ext cx="7758000" cy="0"/>
          </a:xfrm>
          <a:prstGeom prst="straightConnector1">
            <a:avLst/>
          </a:prstGeom>
          <a:noFill/>
          <a:ln w="9525" cap="flat" cmpd="sng">
            <a:solidFill>
              <a:srgbClr val="140E0C"/>
            </a:solidFill>
            <a:prstDash val="solid"/>
            <a:round/>
            <a:headEnd type="none" w="sm" len="sm"/>
            <a:tailEnd type="none" w="sm" len="sm"/>
          </a:ln>
        </p:spPr>
      </p:cxnSp>
      <p:sp>
        <p:nvSpPr>
          <p:cNvPr id="290" name="Google Shape;290;p28"/>
          <p:cNvSpPr/>
          <p:nvPr/>
        </p:nvSpPr>
        <p:spPr>
          <a:xfrm>
            <a:off x="9359700" y="-22275"/>
            <a:ext cx="8928300" cy="10409100"/>
          </a:xfrm>
          <a:prstGeom prst="rect">
            <a:avLst/>
          </a:prstGeom>
          <a:solidFill>
            <a:srgbClr val="001F7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91" name="Google Shape;291;p28"/>
          <p:cNvPicPr preferRelativeResize="0"/>
          <p:nvPr/>
        </p:nvPicPr>
        <p:blipFill>
          <a:blip r:embed="rId5">
            <a:alphaModFix/>
          </a:blip>
          <a:stretch>
            <a:fillRect/>
          </a:stretch>
        </p:blipFill>
        <p:spPr>
          <a:xfrm>
            <a:off x="9359701" y="2146989"/>
            <a:ext cx="8928300" cy="594848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4">
          <a:extLst>
            <a:ext uri="{FF2B5EF4-FFF2-40B4-BE49-F238E27FC236}">
              <a16:creationId xmlns:a16="http://schemas.microsoft.com/office/drawing/2014/main" id="{6710A801-7166-78B8-A719-A1B24A921B2D}"/>
            </a:ext>
          </a:extLst>
        </p:cNvPr>
        <p:cNvGrpSpPr/>
        <p:nvPr/>
      </p:nvGrpSpPr>
      <p:grpSpPr>
        <a:xfrm>
          <a:off x="0" y="0"/>
          <a:ext cx="0" cy="0"/>
          <a:chOff x="0" y="0"/>
          <a:chExt cx="0" cy="0"/>
        </a:xfrm>
      </p:grpSpPr>
      <p:sp>
        <p:nvSpPr>
          <p:cNvPr id="286" name="Google Shape;286;p28">
            <a:extLst>
              <a:ext uri="{FF2B5EF4-FFF2-40B4-BE49-F238E27FC236}">
                <a16:creationId xmlns:a16="http://schemas.microsoft.com/office/drawing/2014/main" id="{FDA4FDEB-121D-B652-659E-2E4130F6A830}"/>
              </a:ext>
            </a:extLst>
          </p:cNvPr>
          <p:cNvSpPr txBox="1"/>
          <p:nvPr/>
        </p:nvSpPr>
        <p:spPr>
          <a:xfrm>
            <a:off x="1076223" y="2721350"/>
            <a:ext cx="6880200" cy="1551194"/>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dirty="0">
                <a:solidFill>
                  <a:srgbClr val="140E0C"/>
                </a:solidFill>
                <a:latin typeface="Poppins"/>
                <a:ea typeface="Poppins"/>
                <a:cs typeface="Poppins"/>
                <a:sym typeface="Poppins"/>
              </a:rPr>
              <a:t>The average daily rate for a Las Vegas hotel room is forecasted to be $573 between February 9 and February 11. Miami set the previous hotel rate record in 2020 with an average of $559.</a:t>
            </a:r>
            <a:endParaRPr sz="1800" dirty="0">
              <a:solidFill>
                <a:srgbClr val="140E0C"/>
              </a:solidFill>
              <a:latin typeface="Poppins"/>
              <a:ea typeface="Poppins"/>
              <a:cs typeface="Poppins"/>
              <a:sym typeface="Poppins"/>
            </a:endParaRPr>
          </a:p>
        </p:txBody>
      </p:sp>
      <p:sp>
        <p:nvSpPr>
          <p:cNvPr id="287" name="Google Shape;287;p28">
            <a:extLst>
              <a:ext uri="{FF2B5EF4-FFF2-40B4-BE49-F238E27FC236}">
                <a16:creationId xmlns:a16="http://schemas.microsoft.com/office/drawing/2014/main" id="{CFE56126-A7B3-A30F-6E2E-0BA21E32905F}"/>
              </a:ext>
            </a:extLst>
          </p:cNvPr>
          <p:cNvSpPr txBox="1"/>
          <p:nvPr/>
        </p:nvSpPr>
        <p:spPr>
          <a:xfrm>
            <a:off x="1076223" y="9010425"/>
            <a:ext cx="3332400" cy="258532"/>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dirty="0">
                <a:solidFill>
                  <a:srgbClr val="140E0C"/>
                </a:solidFill>
                <a:latin typeface="Poppins"/>
                <a:ea typeface="Poppins"/>
                <a:cs typeface="Poppins"/>
                <a:sym typeface="Poppins"/>
              </a:rPr>
              <a:t>Source: </a:t>
            </a:r>
            <a:r>
              <a:rPr lang="en-US" sz="1200" u="sng" dirty="0">
                <a:solidFill>
                  <a:schemeClr val="hlink"/>
                </a:solidFill>
                <a:latin typeface="Poppins"/>
                <a:ea typeface="Poppins"/>
                <a:cs typeface="Poppins"/>
                <a:sym typeface="Poppins"/>
                <a:hlinkClick r:id="rId3"/>
              </a:rPr>
              <a:t>skift.com</a:t>
            </a:r>
            <a:endParaRPr sz="1200" dirty="0">
              <a:latin typeface="Poppins"/>
              <a:ea typeface="Poppins"/>
              <a:cs typeface="Poppins"/>
              <a:sym typeface="Poppins"/>
            </a:endParaRPr>
          </a:p>
        </p:txBody>
      </p:sp>
      <p:sp>
        <p:nvSpPr>
          <p:cNvPr id="288" name="Google Shape;288;p28">
            <a:extLst>
              <a:ext uri="{FF2B5EF4-FFF2-40B4-BE49-F238E27FC236}">
                <a16:creationId xmlns:a16="http://schemas.microsoft.com/office/drawing/2014/main" id="{0190BDDB-7286-F233-FBA2-D5FEA31CBDF7}"/>
              </a:ext>
            </a:extLst>
          </p:cNvPr>
          <p:cNvSpPr/>
          <p:nvPr/>
        </p:nvSpPr>
        <p:spPr>
          <a:xfrm>
            <a:off x="28575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cxnSp>
        <p:nvCxnSpPr>
          <p:cNvPr id="289" name="Google Shape;289;p28">
            <a:extLst>
              <a:ext uri="{FF2B5EF4-FFF2-40B4-BE49-F238E27FC236}">
                <a16:creationId xmlns:a16="http://schemas.microsoft.com/office/drawing/2014/main" id="{24DF08BB-1454-ADFF-CE51-E0FBC32FCA72}"/>
              </a:ext>
            </a:extLst>
          </p:cNvPr>
          <p:cNvCxnSpPr/>
          <p:nvPr/>
        </p:nvCxnSpPr>
        <p:spPr>
          <a:xfrm>
            <a:off x="1028700" y="1058108"/>
            <a:ext cx="7758000" cy="0"/>
          </a:xfrm>
          <a:prstGeom prst="straightConnector1">
            <a:avLst/>
          </a:prstGeom>
          <a:noFill/>
          <a:ln w="9525" cap="flat" cmpd="sng">
            <a:solidFill>
              <a:srgbClr val="140E0C"/>
            </a:solidFill>
            <a:prstDash val="solid"/>
            <a:round/>
            <a:headEnd type="none" w="sm" len="sm"/>
            <a:tailEnd type="none" w="sm" len="sm"/>
          </a:ln>
        </p:spPr>
      </p:cxnSp>
      <p:sp>
        <p:nvSpPr>
          <p:cNvPr id="290" name="Google Shape;290;p28">
            <a:extLst>
              <a:ext uri="{FF2B5EF4-FFF2-40B4-BE49-F238E27FC236}">
                <a16:creationId xmlns:a16="http://schemas.microsoft.com/office/drawing/2014/main" id="{82407ED4-36C5-9E97-879F-23E908AF0D87}"/>
              </a:ext>
            </a:extLst>
          </p:cNvPr>
          <p:cNvSpPr/>
          <p:nvPr/>
        </p:nvSpPr>
        <p:spPr>
          <a:xfrm>
            <a:off x="9359700" y="-22275"/>
            <a:ext cx="8928300" cy="10409100"/>
          </a:xfrm>
          <a:prstGeom prst="rect">
            <a:avLst/>
          </a:prstGeom>
          <a:solidFill>
            <a:srgbClr val="001F7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 name="Picture 2" descr="Super Bowl LVIII Opening Night fueled by Gatorade | Allegiant Stadium">
            <a:extLst>
              <a:ext uri="{FF2B5EF4-FFF2-40B4-BE49-F238E27FC236}">
                <a16:creationId xmlns:a16="http://schemas.microsoft.com/office/drawing/2014/main" id="{0C2DAC39-2509-BF0F-0764-A4587702A4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59700" y="2146989"/>
            <a:ext cx="8928300" cy="5948484"/>
          </a:xfrm>
          <a:prstGeom prst="rect">
            <a:avLst/>
          </a:prstGeom>
          <a:noFill/>
          <a:extLst>
            <a:ext uri="{909E8E84-426E-40DD-AFC4-6F175D3DCCD1}">
              <a14:hiddenFill xmlns:a14="http://schemas.microsoft.com/office/drawing/2010/main">
                <a:solidFill>
                  <a:srgbClr val="FFFFFF"/>
                </a:solidFill>
              </a14:hiddenFill>
            </a:ext>
          </a:extLst>
        </p:spPr>
      </p:pic>
      <p:sp>
        <p:nvSpPr>
          <p:cNvPr id="3" name="Google Shape;297;p29">
            <a:extLst>
              <a:ext uri="{FF2B5EF4-FFF2-40B4-BE49-F238E27FC236}">
                <a16:creationId xmlns:a16="http://schemas.microsoft.com/office/drawing/2014/main" id="{D9E30933-1DA6-E481-BC1D-7DF943727115}"/>
              </a:ext>
            </a:extLst>
          </p:cNvPr>
          <p:cNvSpPr txBox="1"/>
          <p:nvPr/>
        </p:nvSpPr>
        <p:spPr>
          <a:xfrm>
            <a:off x="1028700" y="1578412"/>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dirty="0">
                <a:solidFill>
                  <a:srgbClr val="140E0C"/>
                </a:solidFill>
                <a:latin typeface="Oswald"/>
                <a:ea typeface="Oswald"/>
                <a:cs typeface="Oswald"/>
                <a:sym typeface="Oswald"/>
              </a:rPr>
              <a:t>$573</a:t>
            </a:r>
            <a:endParaRPr sz="6000" b="1" dirty="0">
              <a:latin typeface="Oswald"/>
              <a:ea typeface="Oswald"/>
              <a:cs typeface="Oswald"/>
              <a:sym typeface="Oswald"/>
            </a:endParaRPr>
          </a:p>
        </p:txBody>
      </p:sp>
      <p:sp>
        <p:nvSpPr>
          <p:cNvPr id="5" name="Google Shape;299;p29">
            <a:extLst>
              <a:ext uri="{FF2B5EF4-FFF2-40B4-BE49-F238E27FC236}">
                <a16:creationId xmlns:a16="http://schemas.microsoft.com/office/drawing/2014/main" id="{394FAB08-1752-19C6-BA71-2D944A998972}"/>
              </a:ext>
            </a:extLst>
          </p:cNvPr>
          <p:cNvSpPr txBox="1"/>
          <p:nvPr/>
        </p:nvSpPr>
        <p:spPr>
          <a:xfrm>
            <a:off x="1028700" y="6208477"/>
            <a:ext cx="5993700" cy="1938992"/>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dirty="0">
                <a:solidFill>
                  <a:srgbClr val="140E0C"/>
                </a:solidFill>
                <a:latin typeface="Poppins"/>
                <a:ea typeface="Poppins"/>
                <a:cs typeface="Poppins"/>
                <a:sym typeface="Poppins"/>
              </a:rPr>
              <a:t>After the game ends and visitors catch their flights home, the Super Bowl is expected to leave behind an estimated economic impact of around $600 million, according to the Las Vegas Convention and Visitors Authority.</a:t>
            </a:r>
          </a:p>
        </p:txBody>
      </p:sp>
      <p:sp>
        <p:nvSpPr>
          <p:cNvPr id="6" name="Google Shape;301;p29">
            <a:extLst>
              <a:ext uri="{FF2B5EF4-FFF2-40B4-BE49-F238E27FC236}">
                <a16:creationId xmlns:a16="http://schemas.microsoft.com/office/drawing/2014/main" id="{34DACA7A-F009-7EC5-4E22-11C43CC2D798}"/>
              </a:ext>
            </a:extLst>
          </p:cNvPr>
          <p:cNvSpPr txBox="1"/>
          <p:nvPr/>
        </p:nvSpPr>
        <p:spPr>
          <a:xfrm>
            <a:off x="1028700" y="4778810"/>
            <a:ext cx="5161500" cy="1292662"/>
          </a:xfrm>
          <a:prstGeom prst="rect">
            <a:avLst/>
          </a:prstGeom>
          <a:noFill/>
          <a:ln>
            <a:noFill/>
          </a:ln>
        </p:spPr>
        <p:txBody>
          <a:bodyPr spcFirstLastPara="1" wrap="square" lIns="0" tIns="0" rIns="0" bIns="0" anchor="t" anchorCtr="0">
            <a:spAutoFit/>
          </a:bodyPr>
          <a:lstStyle/>
          <a:p>
            <a:pPr marL="0" marR="0" lvl="0" indent="0" algn="l" rtl="0">
              <a:lnSpc>
                <a:spcPct val="140011"/>
              </a:lnSpc>
              <a:spcBef>
                <a:spcPts val="0"/>
              </a:spcBef>
              <a:spcAft>
                <a:spcPts val="0"/>
              </a:spcAft>
              <a:buNone/>
            </a:pPr>
            <a:r>
              <a:rPr lang="en-US" sz="6000" b="1" dirty="0">
                <a:solidFill>
                  <a:srgbClr val="140E0C"/>
                </a:solidFill>
                <a:latin typeface="Oswald"/>
                <a:ea typeface="Oswald"/>
                <a:cs typeface="Oswald"/>
                <a:sym typeface="Oswald"/>
              </a:rPr>
              <a:t>$600 million</a:t>
            </a:r>
            <a:endParaRPr sz="6000" b="1" i="0" u="none" strike="noStrike" cap="none" dirty="0">
              <a:solidFill>
                <a:srgbClr val="140E0C"/>
              </a:solidFill>
              <a:latin typeface="Oswald"/>
              <a:ea typeface="Oswald"/>
              <a:cs typeface="Oswald"/>
              <a:sym typeface="Oswald"/>
            </a:endParaRPr>
          </a:p>
        </p:txBody>
      </p:sp>
    </p:spTree>
    <p:extLst>
      <p:ext uri="{BB962C8B-B14F-4D97-AF65-F5344CB8AC3E}">
        <p14:creationId xmlns:p14="http://schemas.microsoft.com/office/powerpoint/2010/main" val="2325503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29"/>
          <p:cNvSpPr/>
          <p:nvPr/>
        </p:nvSpPr>
        <p:spPr>
          <a:xfrm>
            <a:off x="0" y="0"/>
            <a:ext cx="8521800" cy="10287000"/>
          </a:xfrm>
          <a:prstGeom prst="rect">
            <a:avLst/>
          </a:prstGeom>
          <a:solidFill>
            <a:srgbClr val="001F7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97" name="Google Shape;297;p29"/>
          <p:cNvSpPr txBox="1"/>
          <p:nvPr/>
        </p:nvSpPr>
        <p:spPr>
          <a:xfrm>
            <a:off x="10098978" y="1495415"/>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dirty="0">
                <a:solidFill>
                  <a:srgbClr val="140E0C"/>
                </a:solidFill>
                <a:latin typeface="Oswald"/>
                <a:ea typeface="Oswald"/>
                <a:cs typeface="Oswald"/>
                <a:sym typeface="Oswald"/>
              </a:rPr>
              <a:t>50 million</a:t>
            </a:r>
            <a:endParaRPr sz="6000" b="1" dirty="0">
              <a:latin typeface="Oswald"/>
              <a:ea typeface="Oswald"/>
              <a:cs typeface="Oswald"/>
              <a:sym typeface="Oswald"/>
            </a:endParaRPr>
          </a:p>
        </p:txBody>
      </p:sp>
      <p:sp>
        <p:nvSpPr>
          <p:cNvPr id="298" name="Google Shape;298;p29"/>
          <p:cNvSpPr txBox="1"/>
          <p:nvPr/>
        </p:nvSpPr>
        <p:spPr>
          <a:xfrm>
            <a:off x="10098975" y="2796950"/>
            <a:ext cx="6107100" cy="6651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Approximately 50 million Americans wagered on Super Bowl LVII last year.</a:t>
            </a:r>
            <a:endParaRPr sz="1800">
              <a:solidFill>
                <a:srgbClr val="140E0C"/>
              </a:solidFill>
              <a:latin typeface="Poppins"/>
              <a:ea typeface="Poppins"/>
              <a:cs typeface="Poppins"/>
              <a:sym typeface="Poppins"/>
            </a:endParaRPr>
          </a:p>
        </p:txBody>
      </p:sp>
      <p:sp>
        <p:nvSpPr>
          <p:cNvPr id="299" name="Google Shape;299;p29"/>
          <p:cNvSpPr txBox="1"/>
          <p:nvPr/>
        </p:nvSpPr>
        <p:spPr>
          <a:xfrm>
            <a:off x="10098975" y="5414925"/>
            <a:ext cx="5993700" cy="29922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The estimated betting total on Super Bowl LVII was $16 billion.</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Clr>
                <a:schemeClr val="dk1"/>
              </a:buClr>
              <a:buSzPts val="1100"/>
              <a:buFont typeface="Arial"/>
              <a:buNone/>
            </a:pP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Clr>
                <a:schemeClr val="dk1"/>
              </a:buClr>
              <a:buSzPts val="1100"/>
              <a:buFont typeface="Arial"/>
              <a:buNone/>
            </a:pPr>
            <a:r>
              <a:rPr lang="en-US" sz="1800">
                <a:solidFill>
                  <a:srgbClr val="140E0C"/>
                </a:solidFill>
                <a:latin typeface="Poppins"/>
                <a:ea typeface="Poppins"/>
                <a:cs typeface="Poppins"/>
                <a:sym typeface="Poppins"/>
              </a:rPr>
              <a:t>2023 was the first year the Super Bowl was played in a state with legal sports betting (Arizona). With the big game being hosted in Las Vegas, the gambling capital of the United States, sportsbooks in the city expect record betting for Super Bowl LVIII.</a:t>
            </a:r>
            <a:endParaRPr sz="1800">
              <a:solidFill>
                <a:srgbClr val="140E0C"/>
              </a:solidFill>
              <a:latin typeface="Poppins"/>
              <a:ea typeface="Poppins"/>
              <a:cs typeface="Poppins"/>
              <a:sym typeface="Poppins"/>
            </a:endParaRPr>
          </a:p>
        </p:txBody>
      </p:sp>
      <p:sp>
        <p:nvSpPr>
          <p:cNvPr id="300" name="Google Shape;300;p29"/>
          <p:cNvSpPr txBox="1"/>
          <p:nvPr/>
        </p:nvSpPr>
        <p:spPr>
          <a:xfrm>
            <a:off x="10082851" y="9178225"/>
            <a:ext cx="55926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sng">
                <a:solidFill>
                  <a:schemeClr val="hlink"/>
                </a:solidFill>
                <a:latin typeface="Poppins"/>
                <a:ea typeface="Poppins"/>
                <a:cs typeface="Poppins"/>
                <a:sym typeface="Poppins"/>
                <a:hlinkClick r:id="rId3"/>
              </a:rPr>
              <a:t>Forbes.com</a:t>
            </a:r>
            <a:r>
              <a:rPr lang="en-US" sz="1200">
                <a:latin typeface="Poppins"/>
                <a:ea typeface="Poppins"/>
                <a:cs typeface="Poppins"/>
                <a:sym typeface="Poppins"/>
              </a:rPr>
              <a:t>, </a:t>
            </a:r>
            <a:r>
              <a:rPr lang="en-US" sz="1200" u="sng">
                <a:solidFill>
                  <a:schemeClr val="hlink"/>
                </a:solidFill>
                <a:latin typeface="Poppins"/>
                <a:ea typeface="Poppins"/>
                <a:cs typeface="Poppins"/>
                <a:sym typeface="Poppins"/>
                <a:hlinkClick r:id="rId4"/>
              </a:rPr>
              <a:t>ReviewJournal.com</a:t>
            </a:r>
            <a:endParaRPr sz="1200">
              <a:latin typeface="Poppins"/>
              <a:ea typeface="Poppins"/>
              <a:cs typeface="Poppins"/>
              <a:sym typeface="Poppins"/>
            </a:endParaRPr>
          </a:p>
        </p:txBody>
      </p:sp>
      <p:sp>
        <p:nvSpPr>
          <p:cNvPr id="301" name="Google Shape;301;p29"/>
          <p:cNvSpPr txBox="1"/>
          <p:nvPr/>
        </p:nvSpPr>
        <p:spPr>
          <a:xfrm>
            <a:off x="10098978" y="4297363"/>
            <a:ext cx="5161500" cy="923400"/>
          </a:xfrm>
          <a:prstGeom prst="rect">
            <a:avLst/>
          </a:prstGeom>
          <a:noFill/>
          <a:ln>
            <a:noFill/>
          </a:ln>
        </p:spPr>
        <p:txBody>
          <a:bodyPr spcFirstLastPara="1" wrap="square" lIns="0" tIns="0" rIns="0" bIns="0" anchor="t" anchorCtr="0">
            <a:spAutoFit/>
          </a:bodyPr>
          <a:lstStyle/>
          <a:p>
            <a:pPr marL="0" marR="0" lvl="0" indent="0" algn="l" rtl="0">
              <a:lnSpc>
                <a:spcPct val="140011"/>
              </a:lnSpc>
              <a:spcBef>
                <a:spcPts val="0"/>
              </a:spcBef>
              <a:spcAft>
                <a:spcPts val="0"/>
              </a:spcAft>
              <a:buNone/>
            </a:pPr>
            <a:r>
              <a:rPr lang="en-US" sz="6000" b="1">
                <a:solidFill>
                  <a:srgbClr val="140E0C"/>
                </a:solidFill>
                <a:latin typeface="Oswald"/>
                <a:ea typeface="Oswald"/>
                <a:cs typeface="Oswald"/>
                <a:sym typeface="Oswald"/>
              </a:rPr>
              <a:t>$16 billion</a:t>
            </a:r>
            <a:endParaRPr sz="6000" b="1" i="0" u="none" strike="noStrike" cap="none">
              <a:solidFill>
                <a:srgbClr val="140E0C"/>
              </a:solidFill>
              <a:latin typeface="Oswald"/>
              <a:ea typeface="Oswald"/>
              <a:cs typeface="Oswald"/>
              <a:sym typeface="Oswald"/>
            </a:endParaRPr>
          </a:p>
        </p:txBody>
      </p:sp>
      <p:sp>
        <p:nvSpPr>
          <p:cNvPr id="302" name="Google Shape;302;p29"/>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cxnSp>
        <p:nvCxnSpPr>
          <p:cNvPr id="303" name="Google Shape;303;p29"/>
          <p:cNvCxnSpPr/>
          <p:nvPr/>
        </p:nvCxnSpPr>
        <p:spPr>
          <a:xfrm>
            <a:off x="10098975" y="923115"/>
            <a:ext cx="7086600" cy="0"/>
          </a:xfrm>
          <a:prstGeom prst="straightConnector1">
            <a:avLst/>
          </a:prstGeom>
          <a:noFill/>
          <a:ln w="9525" cap="flat" cmpd="sng">
            <a:solidFill>
              <a:srgbClr val="140E0C"/>
            </a:solidFill>
            <a:prstDash val="solid"/>
            <a:round/>
            <a:headEnd type="none" w="sm" len="sm"/>
            <a:tailEnd type="none" w="sm" len="sm"/>
          </a:ln>
        </p:spPr>
      </p:cxnSp>
      <p:pic>
        <p:nvPicPr>
          <p:cNvPr id="304" name="Google Shape;304;p29"/>
          <p:cNvPicPr preferRelativeResize="0"/>
          <p:nvPr/>
        </p:nvPicPr>
        <p:blipFill>
          <a:blip r:embed="rId6">
            <a:alphaModFix/>
          </a:blip>
          <a:stretch>
            <a:fillRect/>
          </a:stretch>
        </p:blipFill>
        <p:spPr>
          <a:xfrm>
            <a:off x="13" y="2302913"/>
            <a:ext cx="8521764" cy="56811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0"/>
          <p:cNvSpPr/>
          <p:nvPr/>
        </p:nvSpPr>
        <p:spPr>
          <a:xfrm>
            <a:off x="0" y="-22275"/>
            <a:ext cx="8050800" cy="10477200"/>
          </a:xfrm>
          <a:prstGeom prst="rect">
            <a:avLst/>
          </a:prstGeom>
          <a:solidFill>
            <a:srgbClr val="001F7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10" name="Google Shape;310;p30"/>
          <p:cNvSpPr txBox="1"/>
          <p:nvPr/>
        </p:nvSpPr>
        <p:spPr>
          <a:xfrm>
            <a:off x="8935350" y="1406875"/>
            <a:ext cx="85269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COMPLETE TURNAROUND</a:t>
            </a:r>
            <a:endParaRPr sz="6000" b="1">
              <a:latin typeface="Oswald"/>
              <a:ea typeface="Oswald"/>
              <a:cs typeface="Oswald"/>
              <a:sym typeface="Oswald"/>
            </a:endParaRPr>
          </a:p>
        </p:txBody>
      </p:sp>
      <p:sp>
        <p:nvSpPr>
          <p:cNvPr id="311" name="Google Shape;311;p30"/>
          <p:cNvSpPr txBox="1"/>
          <p:nvPr/>
        </p:nvSpPr>
        <p:spPr>
          <a:xfrm>
            <a:off x="8935350" y="2617725"/>
            <a:ext cx="8209500" cy="66558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2200" b="1">
                <a:solidFill>
                  <a:srgbClr val="140E0C"/>
                </a:solidFill>
                <a:latin typeface="Poppins"/>
                <a:ea typeface="Poppins"/>
                <a:cs typeface="Poppins"/>
                <a:sym typeface="Poppins"/>
              </a:rPr>
              <a:t>Did you know that the NFL once held a stance against sports betting and Las Vegas? </a:t>
            </a:r>
            <a:endParaRPr sz="2200" b="1">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endParaRPr sz="1800" b="1">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r>
              <a:rPr lang="en-US" sz="1800" b="1">
                <a:solidFill>
                  <a:srgbClr val="140E0C"/>
                </a:solidFill>
                <a:latin typeface="Poppins"/>
                <a:ea typeface="Poppins"/>
                <a:cs typeface="Poppins"/>
                <a:sym typeface="Poppins"/>
              </a:rPr>
              <a:t>2003: </a:t>
            </a:r>
            <a:r>
              <a:rPr lang="en-US" sz="1800">
                <a:solidFill>
                  <a:srgbClr val="140E0C"/>
                </a:solidFill>
                <a:latin typeface="Poppins"/>
                <a:ea typeface="Poppins"/>
                <a:cs typeface="Poppins"/>
                <a:sym typeface="Poppins"/>
              </a:rPr>
              <a:t>The NFL banned Las Vegas from advertising during the Super Bowl broadcast. </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r>
              <a:rPr lang="en-US" sz="1800" b="1">
                <a:solidFill>
                  <a:srgbClr val="140E0C"/>
                </a:solidFill>
                <a:latin typeface="Poppins"/>
                <a:ea typeface="Poppins"/>
                <a:cs typeface="Poppins"/>
                <a:sym typeface="Poppins"/>
              </a:rPr>
              <a:t>2015:</a:t>
            </a:r>
            <a:r>
              <a:rPr lang="en-US" sz="1800">
                <a:solidFill>
                  <a:srgbClr val="140E0C"/>
                </a:solidFill>
                <a:latin typeface="Poppins"/>
                <a:ea typeface="Poppins"/>
                <a:cs typeface="Poppins"/>
                <a:sym typeface="Poppins"/>
              </a:rPr>
              <a:t> The NFL forced cancellation of a fantasy football convention that was set to be hosted by then-Cowboys quarterback Tony Romo at Venetian Resort Las Vegas, citing a rule that players can’t participate in events at casinos.</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r>
              <a:rPr lang="en-US" sz="1800" b="1">
                <a:solidFill>
                  <a:srgbClr val="140E0C"/>
                </a:solidFill>
                <a:latin typeface="Poppins"/>
                <a:ea typeface="Poppins"/>
                <a:cs typeface="Poppins"/>
                <a:sym typeface="Poppins"/>
              </a:rPr>
              <a:t>2017: </a:t>
            </a:r>
            <a:r>
              <a:rPr lang="en-US" sz="1800">
                <a:solidFill>
                  <a:srgbClr val="140E0C"/>
                </a:solidFill>
                <a:latin typeface="Poppins"/>
                <a:ea typeface="Poppins"/>
                <a:cs typeface="Poppins"/>
                <a:sym typeface="Poppins"/>
              </a:rPr>
              <a:t>NFL team owners approved the (then Oakland) Raiders’ relocation to Las Vegas. </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r>
              <a:rPr lang="en-US" sz="1800" b="1">
                <a:solidFill>
                  <a:srgbClr val="140E0C"/>
                </a:solidFill>
                <a:latin typeface="Poppins"/>
                <a:ea typeface="Poppins"/>
                <a:cs typeface="Poppins"/>
                <a:sym typeface="Poppins"/>
              </a:rPr>
              <a:t>2018: </a:t>
            </a:r>
            <a:r>
              <a:rPr lang="en-US" sz="1800">
                <a:solidFill>
                  <a:srgbClr val="140E0C"/>
                </a:solidFill>
                <a:latin typeface="Poppins"/>
                <a:ea typeface="Poppins"/>
                <a:cs typeface="Poppins"/>
                <a:sym typeface="Poppins"/>
              </a:rPr>
              <a:t>The Supreme Court overturned a federal ban on sports betting, and the NFL finally fully embraced it.</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endParaRPr sz="1800">
              <a:solidFill>
                <a:srgbClr val="140E0C"/>
              </a:solidFill>
              <a:latin typeface="Poppins"/>
              <a:ea typeface="Poppins"/>
              <a:cs typeface="Poppins"/>
              <a:sym typeface="Poppins"/>
            </a:endParaRPr>
          </a:p>
        </p:txBody>
      </p:sp>
      <p:sp>
        <p:nvSpPr>
          <p:cNvPr id="312" name="Google Shape;312;p30"/>
          <p:cNvSpPr txBox="1"/>
          <p:nvPr/>
        </p:nvSpPr>
        <p:spPr>
          <a:xfrm>
            <a:off x="8935349" y="9178219"/>
            <a:ext cx="23082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sng">
                <a:solidFill>
                  <a:schemeClr val="hlink"/>
                </a:solidFill>
                <a:latin typeface="Poppins"/>
                <a:ea typeface="Poppins"/>
                <a:cs typeface="Poppins"/>
                <a:sym typeface="Poppins"/>
                <a:hlinkClick r:id="rId3"/>
              </a:rPr>
              <a:t>ReviewJournal.com</a:t>
            </a:r>
            <a:endParaRPr sz="1200">
              <a:latin typeface="Poppins"/>
              <a:ea typeface="Poppins"/>
              <a:cs typeface="Poppins"/>
              <a:sym typeface="Poppins"/>
            </a:endParaRPr>
          </a:p>
        </p:txBody>
      </p:sp>
      <p:sp>
        <p:nvSpPr>
          <p:cNvPr id="313" name="Google Shape;313;p30"/>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cxnSp>
        <p:nvCxnSpPr>
          <p:cNvPr id="314" name="Google Shape;314;p30"/>
          <p:cNvCxnSpPr/>
          <p:nvPr/>
        </p:nvCxnSpPr>
        <p:spPr>
          <a:xfrm>
            <a:off x="8935350" y="857278"/>
            <a:ext cx="7086600" cy="0"/>
          </a:xfrm>
          <a:prstGeom prst="straightConnector1">
            <a:avLst/>
          </a:prstGeom>
          <a:noFill/>
          <a:ln w="9525" cap="flat" cmpd="sng">
            <a:solidFill>
              <a:srgbClr val="140E0C"/>
            </a:solidFill>
            <a:prstDash val="solid"/>
            <a:round/>
            <a:headEnd type="none" w="sm" len="sm"/>
            <a:tailEnd type="none" w="sm" len="sm"/>
          </a:ln>
        </p:spPr>
      </p:cxnSp>
      <p:pic>
        <p:nvPicPr>
          <p:cNvPr id="315" name="Google Shape;315;p30"/>
          <p:cNvPicPr preferRelativeResize="0"/>
          <p:nvPr/>
        </p:nvPicPr>
        <p:blipFill>
          <a:blip r:embed="rId5">
            <a:alphaModFix/>
          </a:blip>
          <a:stretch>
            <a:fillRect/>
          </a:stretch>
        </p:blipFill>
        <p:spPr>
          <a:xfrm>
            <a:off x="0" y="2451049"/>
            <a:ext cx="8050800" cy="534036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grpSp>
        <p:nvGrpSpPr>
          <p:cNvPr id="114" name="Google Shape;114;p14"/>
          <p:cNvGrpSpPr/>
          <p:nvPr/>
        </p:nvGrpSpPr>
        <p:grpSpPr>
          <a:xfrm>
            <a:off x="0" y="-222650"/>
            <a:ext cx="18288118" cy="10509839"/>
            <a:chOff x="0" y="0"/>
            <a:chExt cx="4816592" cy="2696490"/>
          </a:xfrm>
        </p:grpSpPr>
        <p:sp>
          <p:nvSpPr>
            <p:cNvPr id="115" name="Google Shape;115;p14"/>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16" name="Google Shape;116;p14"/>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17" name="Google Shape;117;p14"/>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18" name="Google Shape;118;p14"/>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9" name="Google Shape;119;p14"/>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20" name="Google Shape;120;p14"/>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21" name="Google Shape;121;p14"/>
          <p:cNvSpPr txBox="1"/>
          <p:nvPr/>
        </p:nvSpPr>
        <p:spPr>
          <a:xfrm>
            <a:off x="3359250" y="4132950"/>
            <a:ext cx="115695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THE TEAMS</a:t>
            </a:r>
            <a:endParaRPr sz="10000" b="1">
              <a:solidFill>
                <a:schemeClr val="lt1"/>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cxnSp>
        <p:nvCxnSpPr>
          <p:cNvPr id="320" name="Google Shape;320;p31"/>
          <p:cNvCxnSpPr/>
          <p:nvPr/>
        </p:nvCxnSpPr>
        <p:spPr>
          <a:xfrm>
            <a:off x="1028700" y="1755308"/>
            <a:ext cx="7758028" cy="0"/>
          </a:xfrm>
          <a:prstGeom prst="straightConnector1">
            <a:avLst/>
          </a:prstGeom>
          <a:noFill/>
          <a:ln w="9525" cap="flat" cmpd="sng">
            <a:solidFill>
              <a:srgbClr val="140E0C"/>
            </a:solidFill>
            <a:prstDash val="solid"/>
            <a:round/>
            <a:headEnd type="none" w="sm" len="sm"/>
            <a:tailEnd type="none" w="sm" len="sm"/>
          </a:ln>
        </p:spPr>
      </p:cxnSp>
      <p:pic>
        <p:nvPicPr>
          <p:cNvPr id="321" name="Google Shape;321;p31"/>
          <p:cNvPicPr preferRelativeResize="0"/>
          <p:nvPr/>
        </p:nvPicPr>
        <p:blipFill rotWithShape="1">
          <a:blip r:embed="rId3">
            <a:alphaModFix/>
          </a:blip>
          <a:srcRect l="1929" r="38774"/>
          <a:stretch/>
        </p:blipFill>
        <p:spPr>
          <a:xfrm>
            <a:off x="9144000" y="0"/>
            <a:ext cx="9144000" cy="10287000"/>
          </a:xfrm>
          <a:prstGeom prst="rect">
            <a:avLst/>
          </a:prstGeom>
          <a:noFill/>
          <a:ln>
            <a:noFill/>
          </a:ln>
        </p:spPr>
      </p:pic>
      <p:sp>
        <p:nvSpPr>
          <p:cNvPr id="322" name="Google Shape;322;p31"/>
          <p:cNvSpPr txBox="1"/>
          <p:nvPr/>
        </p:nvSpPr>
        <p:spPr>
          <a:xfrm>
            <a:off x="1028700" y="5499884"/>
            <a:ext cx="6792000" cy="14400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799" i="0" u="none" strike="noStrike" cap="none">
                <a:solidFill>
                  <a:srgbClr val="140E0C"/>
                </a:solidFill>
                <a:latin typeface="Poppins"/>
                <a:ea typeface="Poppins"/>
                <a:cs typeface="Poppins"/>
                <a:sym typeface="Poppins"/>
              </a:rPr>
              <a:t>Even though NFL players are now allowed to gamble during the regular season, during Super Bowl weekend, players will be under a strict NFL rule that will bar them from placing any bets, and gambling altogether (not just on sports).</a:t>
            </a:r>
            <a:endParaRPr>
              <a:latin typeface="Poppins"/>
              <a:ea typeface="Poppins"/>
              <a:cs typeface="Poppins"/>
              <a:sym typeface="Poppins"/>
            </a:endParaRPr>
          </a:p>
        </p:txBody>
      </p:sp>
      <p:sp>
        <p:nvSpPr>
          <p:cNvPr id="323" name="Google Shape;323;p31"/>
          <p:cNvSpPr txBox="1"/>
          <p:nvPr/>
        </p:nvSpPr>
        <p:spPr>
          <a:xfrm>
            <a:off x="1028700" y="3180107"/>
            <a:ext cx="5834100" cy="18471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i="0" u="none" strike="noStrike" cap="none">
                <a:solidFill>
                  <a:srgbClr val="140E0C"/>
                </a:solidFill>
                <a:latin typeface="Oswald"/>
                <a:ea typeface="Oswald"/>
                <a:cs typeface="Oswald"/>
                <a:sym typeface="Oswald"/>
              </a:rPr>
              <a:t>LAS VEGAS AND NO GAMBLING?</a:t>
            </a:r>
            <a:endParaRPr sz="6000" b="1">
              <a:latin typeface="Oswald"/>
              <a:ea typeface="Oswald"/>
              <a:cs typeface="Oswald"/>
              <a:sym typeface="Oswald"/>
            </a:endParaRPr>
          </a:p>
        </p:txBody>
      </p:sp>
      <p:sp>
        <p:nvSpPr>
          <p:cNvPr id="324" name="Google Shape;324;p31"/>
          <p:cNvSpPr txBox="1"/>
          <p:nvPr/>
        </p:nvSpPr>
        <p:spPr>
          <a:xfrm>
            <a:off x="4190889" y="9753355"/>
            <a:ext cx="4595839" cy="220980"/>
          </a:xfrm>
          <a:prstGeom prst="rect">
            <a:avLst/>
          </a:prstGeom>
          <a:noFill/>
          <a:ln>
            <a:noFill/>
          </a:ln>
        </p:spPr>
        <p:txBody>
          <a:bodyPr spcFirstLastPara="1" wrap="square" lIns="0" tIns="0" rIns="0" bIns="0" anchor="t" anchorCtr="0">
            <a:spAutoFit/>
          </a:bodyPr>
          <a:lstStyle/>
          <a:p>
            <a:pPr marL="0" marR="0" lvl="0" indent="0" algn="r" rtl="0">
              <a:lnSpc>
                <a:spcPct val="150000"/>
              </a:lnSpc>
              <a:spcBef>
                <a:spcPts val="0"/>
              </a:spcBef>
              <a:spcAft>
                <a:spcPts val="0"/>
              </a:spcAft>
              <a:buNone/>
            </a:pPr>
            <a:r>
              <a:rPr lang="en-US" sz="1200" b="0" i="0" u="none" strike="noStrike" cap="none">
                <a:solidFill>
                  <a:srgbClr val="140E0C"/>
                </a:solidFill>
                <a:latin typeface="Open Sans"/>
                <a:ea typeface="Open Sans"/>
                <a:cs typeface="Open Sans"/>
                <a:sym typeface="Open Sans"/>
              </a:rPr>
              <a:t>SOURCE: </a:t>
            </a:r>
            <a:r>
              <a:rPr lang="en-US" sz="1200" b="0" i="0" u="sng" strike="noStrike" cap="none">
                <a:solidFill>
                  <a:srgbClr val="140E0C"/>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Reuters</a:t>
            </a:r>
            <a:endParaRPr/>
          </a:p>
        </p:txBody>
      </p:sp>
      <p:sp>
        <p:nvSpPr>
          <p:cNvPr id="325" name="Google Shape;325;p31"/>
          <p:cNvSpPr/>
          <p:nvPr/>
        </p:nvSpPr>
        <p:spPr>
          <a:xfrm>
            <a:off x="28575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grpSp>
        <p:nvGrpSpPr>
          <p:cNvPr id="330" name="Google Shape;330;p32"/>
          <p:cNvGrpSpPr/>
          <p:nvPr/>
        </p:nvGrpSpPr>
        <p:grpSpPr>
          <a:xfrm>
            <a:off x="0" y="75"/>
            <a:ext cx="18288118" cy="10287109"/>
            <a:chOff x="0" y="0"/>
            <a:chExt cx="4816592" cy="2696490"/>
          </a:xfrm>
        </p:grpSpPr>
        <p:sp>
          <p:nvSpPr>
            <p:cNvPr id="331" name="Google Shape;331;p32"/>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332" name="Google Shape;332;p32"/>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333" name="Google Shape;333;p32"/>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334" name="Google Shape;334;p32"/>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335" name="Google Shape;335;p32"/>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336" name="Google Shape;336;p32"/>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337" name="Google Shape;337;p32"/>
          <p:cNvSpPr txBox="1"/>
          <p:nvPr/>
        </p:nvSpPr>
        <p:spPr>
          <a:xfrm>
            <a:off x="3359250" y="4132950"/>
            <a:ext cx="115695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THE BROADCAST</a:t>
            </a:r>
            <a:endParaRPr sz="10000" b="1">
              <a:solidFill>
                <a:schemeClr val="lt1"/>
              </a:solidFill>
              <a:latin typeface="Oswald"/>
              <a:ea typeface="Oswald"/>
              <a:cs typeface="Oswald"/>
              <a:sym typeface="Oswa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pic>
        <p:nvPicPr>
          <p:cNvPr id="342" name="Google Shape;342;p33"/>
          <p:cNvPicPr preferRelativeResize="0"/>
          <p:nvPr/>
        </p:nvPicPr>
        <p:blipFill rotWithShape="1">
          <a:blip r:embed="rId3">
            <a:alphaModFix/>
          </a:blip>
          <a:srcRect t="-935" b="1364"/>
          <a:stretch/>
        </p:blipFill>
        <p:spPr>
          <a:xfrm>
            <a:off x="0" y="-76204"/>
            <a:ext cx="9144000" cy="5109629"/>
          </a:xfrm>
          <a:prstGeom prst="rect">
            <a:avLst/>
          </a:prstGeom>
          <a:noFill/>
          <a:ln>
            <a:noFill/>
          </a:ln>
        </p:spPr>
      </p:pic>
      <p:sp>
        <p:nvSpPr>
          <p:cNvPr id="343" name="Google Shape;343;p33"/>
          <p:cNvSpPr txBox="1"/>
          <p:nvPr/>
        </p:nvSpPr>
        <p:spPr>
          <a:xfrm>
            <a:off x="10327578" y="1495415"/>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i="0" u="none" strike="noStrike" cap="none">
                <a:solidFill>
                  <a:srgbClr val="140E0C"/>
                </a:solidFill>
                <a:latin typeface="Oswald"/>
                <a:ea typeface="Oswald"/>
                <a:cs typeface="Oswald"/>
                <a:sym typeface="Oswald"/>
              </a:rPr>
              <a:t>BELLAGIO TAKEOVER</a:t>
            </a:r>
            <a:endParaRPr sz="6000" b="1">
              <a:latin typeface="Oswald"/>
              <a:ea typeface="Oswald"/>
              <a:cs typeface="Oswald"/>
              <a:sym typeface="Oswald"/>
            </a:endParaRPr>
          </a:p>
        </p:txBody>
      </p:sp>
      <p:sp>
        <p:nvSpPr>
          <p:cNvPr id="344" name="Google Shape;344;p33"/>
          <p:cNvSpPr txBox="1"/>
          <p:nvPr/>
        </p:nvSpPr>
        <p:spPr>
          <a:xfrm>
            <a:off x="10327578" y="2796960"/>
            <a:ext cx="6880200" cy="18285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CBS (the network with broadcast rights to Super Bowl LVIII), has taken over the Bellagio Hotel, constructing four stages, around the hotel’s iconic fountains. The stages will be used for news, sports and entertainment programming leading up to the game.</a:t>
            </a:r>
            <a:endParaRPr sz="1800">
              <a:latin typeface="Poppins"/>
              <a:ea typeface="Poppins"/>
              <a:cs typeface="Poppins"/>
              <a:sym typeface="Poppins"/>
            </a:endParaRPr>
          </a:p>
        </p:txBody>
      </p:sp>
      <p:sp>
        <p:nvSpPr>
          <p:cNvPr id="345" name="Google Shape;345;p33"/>
          <p:cNvSpPr txBox="1"/>
          <p:nvPr/>
        </p:nvSpPr>
        <p:spPr>
          <a:xfrm>
            <a:off x="10327578" y="6422793"/>
            <a:ext cx="6880200" cy="22164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i="1" u="none" strike="noStrike" cap="none">
                <a:solidFill>
                  <a:srgbClr val="140E0C"/>
                </a:solidFill>
                <a:latin typeface="Poppins"/>
                <a:ea typeface="Poppins"/>
                <a:cs typeface="Poppins"/>
                <a:sym typeface="Poppins"/>
              </a:rPr>
              <a:t>“We will have over 100 hours of programming beginning on Monday (February 5) and culminating with the NFL Today on Super Bowl Sunday.”</a:t>
            </a:r>
            <a:endParaRPr sz="1800" i="1">
              <a:latin typeface="Poppins"/>
              <a:ea typeface="Poppins"/>
              <a:cs typeface="Poppins"/>
              <a:sym typeface="Poppins"/>
            </a:endParaRPr>
          </a:p>
          <a:p>
            <a:pPr marL="0" marR="0" lvl="0" indent="0" algn="r"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 Patty Power, CBS Executive VP of Operations</a:t>
            </a:r>
            <a:endParaRPr sz="1800">
              <a:latin typeface="Poppins"/>
              <a:ea typeface="Poppins"/>
              <a:cs typeface="Poppins"/>
              <a:sym typeface="Poppins"/>
            </a:endParaRPr>
          </a:p>
          <a:p>
            <a:pPr marL="0" marR="0" lvl="0" indent="0" algn="l" rtl="0">
              <a:lnSpc>
                <a:spcPct val="140000"/>
              </a:lnSpc>
              <a:spcBef>
                <a:spcPts val="0"/>
              </a:spcBef>
              <a:spcAft>
                <a:spcPts val="0"/>
              </a:spcAft>
              <a:buNone/>
            </a:pPr>
            <a:endParaRPr sz="1800" i="0" u="none" strike="noStrike" cap="none">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endParaRPr sz="1800" i="0" u="none" strike="noStrike" cap="none">
              <a:solidFill>
                <a:srgbClr val="140E0C"/>
              </a:solidFill>
              <a:latin typeface="Poppins"/>
              <a:ea typeface="Poppins"/>
              <a:cs typeface="Poppins"/>
              <a:sym typeface="Poppins"/>
            </a:endParaRPr>
          </a:p>
        </p:txBody>
      </p:sp>
      <p:sp>
        <p:nvSpPr>
          <p:cNvPr id="346" name="Google Shape;346;p33"/>
          <p:cNvSpPr txBox="1"/>
          <p:nvPr/>
        </p:nvSpPr>
        <p:spPr>
          <a:xfrm>
            <a:off x="10463849" y="9178219"/>
            <a:ext cx="23082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i="0" u="sng" strike="noStrike" cap="none">
                <a:solidFill>
                  <a:srgbClr val="140E0C"/>
                </a:solidFill>
                <a:latin typeface="Poppins"/>
                <a:ea typeface="Poppins"/>
                <a:cs typeface="Poppins"/>
                <a:sym typeface="Poppins"/>
                <a:hlinkClick r:id="rId4">
                  <a:extLst>
                    <a:ext uri="{A12FA001-AC4F-418D-AE19-62706E023703}">
                      <ahyp:hlinkClr xmlns:ahyp="http://schemas.microsoft.com/office/drawing/2018/hyperlinkcolor" val="tx"/>
                    </a:ext>
                  </a:extLst>
                </a:hlinkClick>
              </a:rPr>
              <a:t>TravelPulse.com</a:t>
            </a:r>
            <a:endParaRPr sz="1200">
              <a:latin typeface="Poppins"/>
              <a:ea typeface="Poppins"/>
              <a:cs typeface="Poppins"/>
              <a:sym typeface="Poppins"/>
            </a:endParaRPr>
          </a:p>
        </p:txBody>
      </p:sp>
      <p:sp>
        <p:nvSpPr>
          <p:cNvPr id="347" name="Google Shape;347;p33"/>
          <p:cNvSpPr txBox="1"/>
          <p:nvPr/>
        </p:nvSpPr>
        <p:spPr>
          <a:xfrm>
            <a:off x="10327578" y="5305238"/>
            <a:ext cx="5161500" cy="923400"/>
          </a:xfrm>
          <a:prstGeom prst="rect">
            <a:avLst/>
          </a:prstGeom>
          <a:noFill/>
          <a:ln>
            <a:noFill/>
          </a:ln>
        </p:spPr>
        <p:txBody>
          <a:bodyPr spcFirstLastPara="1" wrap="square" lIns="0" tIns="0" rIns="0" bIns="0" anchor="t" anchorCtr="0">
            <a:spAutoFit/>
          </a:bodyPr>
          <a:lstStyle/>
          <a:p>
            <a:pPr marL="0" marR="0" lvl="0" indent="0" algn="l" rtl="0">
              <a:lnSpc>
                <a:spcPct val="140011"/>
              </a:lnSpc>
              <a:spcBef>
                <a:spcPts val="0"/>
              </a:spcBef>
              <a:spcAft>
                <a:spcPts val="0"/>
              </a:spcAft>
              <a:buNone/>
            </a:pPr>
            <a:r>
              <a:rPr lang="en-US" sz="6000" b="1" i="0" u="none" strike="noStrike" cap="none">
                <a:solidFill>
                  <a:srgbClr val="140E0C"/>
                </a:solidFill>
                <a:latin typeface="Oswald"/>
                <a:ea typeface="Oswald"/>
                <a:cs typeface="Oswald"/>
                <a:sym typeface="Oswald"/>
              </a:rPr>
              <a:t>100 hour</a:t>
            </a:r>
            <a:r>
              <a:rPr lang="en-US" sz="6000" b="1">
                <a:solidFill>
                  <a:srgbClr val="140E0C"/>
                </a:solidFill>
                <a:latin typeface="Oswald"/>
                <a:ea typeface="Oswald"/>
                <a:cs typeface="Oswald"/>
                <a:sym typeface="Oswald"/>
              </a:rPr>
              <a:t>s</a:t>
            </a:r>
            <a:endParaRPr sz="6000" b="1" i="0" u="none" strike="noStrike" cap="none">
              <a:solidFill>
                <a:srgbClr val="140E0C"/>
              </a:solidFill>
              <a:latin typeface="Oswald"/>
              <a:ea typeface="Oswald"/>
              <a:cs typeface="Oswald"/>
              <a:sym typeface="Oswald"/>
            </a:endParaRPr>
          </a:p>
        </p:txBody>
      </p:sp>
      <p:sp>
        <p:nvSpPr>
          <p:cNvPr id="348" name="Google Shape;348;p33"/>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cxnSp>
        <p:nvCxnSpPr>
          <p:cNvPr id="349" name="Google Shape;349;p33"/>
          <p:cNvCxnSpPr/>
          <p:nvPr/>
        </p:nvCxnSpPr>
        <p:spPr>
          <a:xfrm>
            <a:off x="10327575" y="923115"/>
            <a:ext cx="7086600" cy="0"/>
          </a:xfrm>
          <a:prstGeom prst="straightConnector1">
            <a:avLst/>
          </a:prstGeom>
          <a:noFill/>
          <a:ln w="9525" cap="flat" cmpd="sng">
            <a:solidFill>
              <a:srgbClr val="140E0C"/>
            </a:solidFill>
            <a:prstDash val="solid"/>
            <a:round/>
            <a:headEnd type="none" w="sm" len="sm"/>
            <a:tailEnd type="none" w="sm" len="sm"/>
          </a:ln>
        </p:spPr>
      </p:cxnSp>
      <p:pic>
        <p:nvPicPr>
          <p:cNvPr id="350" name="Google Shape;350;p33"/>
          <p:cNvPicPr preferRelativeResize="0"/>
          <p:nvPr/>
        </p:nvPicPr>
        <p:blipFill rotWithShape="1">
          <a:blip r:embed="rId6">
            <a:alphaModFix/>
          </a:blip>
          <a:srcRect l="-4307"/>
          <a:stretch/>
        </p:blipFill>
        <p:spPr>
          <a:xfrm>
            <a:off x="-393725" y="5036662"/>
            <a:ext cx="9537735" cy="52934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pic>
        <p:nvPicPr>
          <p:cNvPr id="355" name="Google Shape;355;p34"/>
          <p:cNvPicPr preferRelativeResize="0"/>
          <p:nvPr/>
        </p:nvPicPr>
        <p:blipFill rotWithShape="1">
          <a:blip r:embed="rId3">
            <a:alphaModFix/>
          </a:blip>
          <a:srcRect t="3432" b="3433"/>
          <a:stretch/>
        </p:blipFill>
        <p:spPr>
          <a:xfrm>
            <a:off x="9144000" y="33871"/>
            <a:ext cx="9144000" cy="5109629"/>
          </a:xfrm>
          <a:prstGeom prst="rect">
            <a:avLst/>
          </a:prstGeom>
          <a:noFill/>
          <a:ln>
            <a:noFill/>
          </a:ln>
        </p:spPr>
      </p:pic>
      <p:pic>
        <p:nvPicPr>
          <p:cNvPr id="356" name="Google Shape;356;p34"/>
          <p:cNvPicPr preferRelativeResize="0"/>
          <p:nvPr/>
        </p:nvPicPr>
        <p:blipFill rotWithShape="1">
          <a:blip r:embed="rId4">
            <a:alphaModFix/>
          </a:blip>
          <a:srcRect t="328" b="329"/>
          <a:stretch/>
        </p:blipFill>
        <p:spPr>
          <a:xfrm>
            <a:off x="9144000" y="5177371"/>
            <a:ext cx="9144000" cy="5109629"/>
          </a:xfrm>
          <a:prstGeom prst="rect">
            <a:avLst/>
          </a:prstGeom>
          <a:noFill/>
          <a:ln>
            <a:noFill/>
          </a:ln>
        </p:spPr>
      </p:pic>
      <p:sp>
        <p:nvSpPr>
          <p:cNvPr id="357" name="Google Shape;357;p34"/>
          <p:cNvSpPr txBox="1"/>
          <p:nvPr/>
        </p:nvSpPr>
        <p:spPr>
          <a:xfrm>
            <a:off x="1076213" y="1874127"/>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i="0" u="none" strike="noStrike" cap="none">
                <a:solidFill>
                  <a:srgbClr val="140E0C"/>
                </a:solidFill>
                <a:latin typeface="Oswald"/>
                <a:ea typeface="Oswald"/>
                <a:cs typeface="Oswald"/>
                <a:sym typeface="Oswald"/>
              </a:rPr>
              <a:t>115 MILLION</a:t>
            </a:r>
            <a:endParaRPr sz="6000" b="1">
              <a:latin typeface="Oswald"/>
              <a:ea typeface="Oswald"/>
              <a:cs typeface="Oswald"/>
              <a:sym typeface="Oswald"/>
            </a:endParaRPr>
          </a:p>
        </p:txBody>
      </p:sp>
      <p:sp>
        <p:nvSpPr>
          <p:cNvPr id="358" name="Google Shape;358;p34"/>
          <p:cNvSpPr txBox="1"/>
          <p:nvPr/>
        </p:nvSpPr>
        <p:spPr>
          <a:xfrm>
            <a:off x="1076213" y="3175673"/>
            <a:ext cx="6880200" cy="26043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Super Bowl LVII (2023) between the Kansas City Chiefs and the Philadelphia Eagles had record viewership with 115 million </a:t>
            </a:r>
            <a:r>
              <a:rPr lang="en-US" sz="1800">
                <a:solidFill>
                  <a:srgbClr val="140E0C"/>
                </a:solidFill>
                <a:latin typeface="Poppins"/>
                <a:ea typeface="Poppins"/>
                <a:cs typeface="Poppins"/>
                <a:sym typeface="Poppins"/>
              </a:rPr>
              <a:t>American viewers</a:t>
            </a:r>
            <a:r>
              <a:rPr lang="en-US" sz="1800" i="0" u="none" strike="noStrike" cap="none">
                <a:solidFill>
                  <a:srgbClr val="140E0C"/>
                </a:solidFill>
                <a:latin typeface="Poppins"/>
                <a:ea typeface="Poppins"/>
                <a:cs typeface="Poppins"/>
                <a:sym typeface="Poppins"/>
              </a:rPr>
              <a:t>. </a:t>
            </a:r>
            <a:endParaRPr sz="1800" i="0" u="none" strike="noStrike" cap="none">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endParaRPr sz="1800">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This number reversed a 4-year decline in Super Bowl viewership. The previous record was 114.4 million viewers for Super Bowl XLIX in 2015.</a:t>
            </a:r>
            <a:endParaRPr sz="1800">
              <a:latin typeface="Poppins"/>
              <a:ea typeface="Poppins"/>
              <a:cs typeface="Poppins"/>
              <a:sym typeface="Poppins"/>
            </a:endParaRPr>
          </a:p>
        </p:txBody>
      </p:sp>
      <p:sp>
        <p:nvSpPr>
          <p:cNvPr id="359" name="Google Shape;359;p34"/>
          <p:cNvSpPr txBox="1"/>
          <p:nvPr/>
        </p:nvSpPr>
        <p:spPr>
          <a:xfrm>
            <a:off x="1076228" y="8983519"/>
            <a:ext cx="18687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i="0" u="sng" strike="noStrike" cap="none">
                <a:solidFill>
                  <a:srgbClr val="140E0C"/>
                </a:solidFill>
                <a:latin typeface="Poppins"/>
                <a:ea typeface="Poppins"/>
                <a:cs typeface="Poppins"/>
                <a:sym typeface="Poppins"/>
                <a:hlinkClick r:id="rId5">
                  <a:extLst>
                    <a:ext uri="{A12FA001-AC4F-418D-AE19-62706E023703}">
                      <ahyp:hlinkClr xmlns:ahyp="http://schemas.microsoft.com/office/drawing/2018/hyperlinkcolor" val="tx"/>
                    </a:ext>
                  </a:extLst>
                </a:hlinkClick>
              </a:rPr>
              <a:t>Forbes.com</a:t>
            </a:r>
            <a:endParaRPr sz="1200">
              <a:latin typeface="Poppins"/>
              <a:ea typeface="Poppins"/>
              <a:cs typeface="Poppins"/>
              <a:sym typeface="Poppins"/>
            </a:endParaRPr>
          </a:p>
        </p:txBody>
      </p:sp>
      <p:sp>
        <p:nvSpPr>
          <p:cNvPr id="360" name="Google Shape;360;p34"/>
          <p:cNvSpPr/>
          <p:nvPr/>
        </p:nvSpPr>
        <p:spPr>
          <a:xfrm>
            <a:off x="28575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6">
              <a:alphaModFix/>
            </a:blip>
            <a:stretch>
              <a:fillRect/>
            </a:stretch>
          </a:blipFill>
          <a:ln>
            <a:noFill/>
          </a:ln>
        </p:spPr>
        <p:txBody>
          <a:bodyPr/>
          <a:lstStyle/>
          <a:p>
            <a:endParaRPr lang="en-US"/>
          </a:p>
        </p:txBody>
      </p:sp>
      <p:cxnSp>
        <p:nvCxnSpPr>
          <p:cNvPr id="361" name="Google Shape;361;p34"/>
          <p:cNvCxnSpPr/>
          <p:nvPr/>
        </p:nvCxnSpPr>
        <p:spPr>
          <a:xfrm>
            <a:off x="1028700" y="976008"/>
            <a:ext cx="7758000" cy="0"/>
          </a:xfrm>
          <a:prstGeom prst="straightConnector1">
            <a:avLst/>
          </a:prstGeom>
          <a:noFill/>
          <a:ln w="9525" cap="flat" cmpd="sng">
            <a:solidFill>
              <a:srgbClr val="140E0C"/>
            </a:solidFill>
            <a:prstDash val="solid"/>
            <a:round/>
            <a:headEnd type="none" w="sm" len="sm"/>
            <a:tailEnd type="none" w="sm" len="sm"/>
          </a:ln>
        </p:spPr>
      </p:cxnSp>
      <p:sp>
        <p:nvSpPr>
          <p:cNvPr id="362" name="Google Shape;362;p34"/>
          <p:cNvSpPr txBox="1"/>
          <p:nvPr/>
        </p:nvSpPr>
        <p:spPr>
          <a:xfrm>
            <a:off x="1076228" y="6363152"/>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75%</a:t>
            </a:r>
            <a:endParaRPr sz="6000" b="1">
              <a:latin typeface="Oswald"/>
              <a:ea typeface="Oswald"/>
              <a:cs typeface="Oswald"/>
              <a:sym typeface="Oswald"/>
            </a:endParaRPr>
          </a:p>
        </p:txBody>
      </p:sp>
      <p:sp>
        <p:nvSpPr>
          <p:cNvPr id="363" name="Google Shape;363;p34"/>
          <p:cNvSpPr txBox="1"/>
          <p:nvPr/>
        </p:nvSpPr>
        <p:spPr>
          <a:xfrm>
            <a:off x="1076228" y="7386736"/>
            <a:ext cx="6880200" cy="665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Nearly three-quarters of Americans aged 18-34 watched last year’s Super Bowl.</a:t>
            </a:r>
            <a:endParaRPr sz="1800">
              <a:latin typeface="Poppins"/>
              <a:ea typeface="Poppins"/>
              <a:cs typeface="Poppins"/>
              <a:sym typeface="Poppin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35"/>
          <p:cNvSpPr txBox="1"/>
          <p:nvPr/>
        </p:nvSpPr>
        <p:spPr>
          <a:xfrm>
            <a:off x="9488474" y="2564200"/>
            <a:ext cx="7770000" cy="27705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US" sz="6000" b="1">
                <a:solidFill>
                  <a:srgbClr val="140E0C"/>
                </a:solidFill>
                <a:latin typeface="Oswald"/>
                <a:ea typeface="Oswald"/>
                <a:cs typeface="Oswald"/>
                <a:sym typeface="Oswald"/>
              </a:rPr>
              <a:t>FIRST TIME “SLIMECAST”</a:t>
            </a:r>
            <a:endParaRPr sz="6000" b="1">
              <a:solidFill>
                <a:srgbClr val="140E0C"/>
              </a:solidFill>
              <a:latin typeface="Oswald"/>
              <a:ea typeface="Oswald"/>
              <a:cs typeface="Oswald"/>
              <a:sym typeface="Oswald"/>
            </a:endParaRPr>
          </a:p>
          <a:p>
            <a:pPr marL="0" lvl="0" indent="0" algn="l" rtl="0">
              <a:spcBef>
                <a:spcPts val="0"/>
              </a:spcBef>
              <a:spcAft>
                <a:spcPts val="0"/>
              </a:spcAft>
              <a:buClr>
                <a:schemeClr val="dk1"/>
              </a:buClr>
              <a:buSzPts val="1100"/>
              <a:buFont typeface="Arial"/>
              <a:buNone/>
            </a:pPr>
            <a:endParaRPr sz="6000" b="1">
              <a:solidFill>
                <a:srgbClr val="140E0C"/>
              </a:solidFill>
              <a:latin typeface="Oswald"/>
              <a:ea typeface="Oswald"/>
              <a:cs typeface="Oswald"/>
              <a:sym typeface="Oswald"/>
            </a:endParaRPr>
          </a:p>
          <a:p>
            <a:pPr marL="0" marR="0" lvl="1" indent="0" algn="l" rtl="0">
              <a:lnSpc>
                <a:spcPct val="100000"/>
              </a:lnSpc>
              <a:spcBef>
                <a:spcPts val="0"/>
              </a:spcBef>
              <a:spcAft>
                <a:spcPts val="0"/>
              </a:spcAft>
              <a:buNone/>
            </a:pPr>
            <a:endParaRPr sz="6000" b="1">
              <a:solidFill>
                <a:srgbClr val="140E0C"/>
              </a:solidFill>
              <a:latin typeface="Oswald"/>
              <a:ea typeface="Oswald"/>
              <a:cs typeface="Oswald"/>
              <a:sym typeface="Oswald"/>
            </a:endParaRPr>
          </a:p>
        </p:txBody>
      </p:sp>
      <p:sp>
        <p:nvSpPr>
          <p:cNvPr id="369" name="Google Shape;369;p35"/>
          <p:cNvSpPr txBox="1"/>
          <p:nvPr/>
        </p:nvSpPr>
        <p:spPr>
          <a:xfrm>
            <a:off x="9488478" y="3865736"/>
            <a:ext cx="6880200" cy="37680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Viewership for this year’s Super Bowl may be record-setting again with the game airing simulcasting on multiple networks and platforms  for the first time ever.</a:t>
            </a:r>
            <a:endParaRPr sz="1800">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endParaRPr sz="1800">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Paramount-owned network, CBS will air the traditional broadcast while their children’s cable network Nickelodeon will feature a family-friendly version of the game called the “Slimecast.” Paramount’s streaming platform Paramount+ will also broadcast the game.</a:t>
            </a:r>
            <a:endParaRPr sz="1800">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endParaRPr sz="1800">
              <a:solidFill>
                <a:srgbClr val="140E0C"/>
              </a:solidFill>
              <a:latin typeface="Poppins"/>
              <a:ea typeface="Poppins"/>
              <a:cs typeface="Poppins"/>
              <a:sym typeface="Poppins"/>
            </a:endParaRPr>
          </a:p>
        </p:txBody>
      </p:sp>
      <p:sp>
        <p:nvSpPr>
          <p:cNvPr id="370" name="Google Shape;370;p3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371" name="Google Shape;371;p35"/>
          <p:cNvCxnSpPr/>
          <p:nvPr/>
        </p:nvCxnSpPr>
        <p:spPr>
          <a:xfrm>
            <a:off x="9488475" y="1991890"/>
            <a:ext cx="7086600" cy="0"/>
          </a:xfrm>
          <a:prstGeom prst="straightConnector1">
            <a:avLst/>
          </a:prstGeom>
          <a:noFill/>
          <a:ln w="9525" cap="flat" cmpd="sng">
            <a:solidFill>
              <a:srgbClr val="140E0C"/>
            </a:solidFill>
            <a:prstDash val="solid"/>
            <a:round/>
            <a:headEnd type="none" w="sm" len="sm"/>
            <a:tailEnd type="none" w="sm" len="sm"/>
          </a:ln>
        </p:spPr>
      </p:cxnSp>
      <p:sp>
        <p:nvSpPr>
          <p:cNvPr id="372" name="Google Shape;372;p35"/>
          <p:cNvSpPr/>
          <p:nvPr/>
        </p:nvSpPr>
        <p:spPr>
          <a:xfrm>
            <a:off x="0" y="-44525"/>
            <a:ext cx="8648700" cy="10499400"/>
          </a:xfrm>
          <a:prstGeom prst="rect">
            <a:avLst/>
          </a:prstGeom>
          <a:solidFill>
            <a:srgbClr val="A209A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373" name="Google Shape;373;p35"/>
          <p:cNvPicPr preferRelativeResize="0"/>
          <p:nvPr/>
        </p:nvPicPr>
        <p:blipFill>
          <a:blip r:embed="rId4">
            <a:alphaModFix/>
          </a:blip>
          <a:stretch>
            <a:fillRect/>
          </a:stretch>
        </p:blipFill>
        <p:spPr>
          <a:xfrm>
            <a:off x="25" y="819150"/>
            <a:ext cx="8648700" cy="8648700"/>
          </a:xfrm>
          <a:prstGeom prst="rect">
            <a:avLst/>
          </a:prstGeom>
          <a:noFill/>
          <a:ln>
            <a:noFill/>
          </a:ln>
        </p:spPr>
      </p:pic>
      <p:sp>
        <p:nvSpPr>
          <p:cNvPr id="374" name="Google Shape;374;p35"/>
          <p:cNvSpPr txBox="1"/>
          <p:nvPr/>
        </p:nvSpPr>
        <p:spPr>
          <a:xfrm>
            <a:off x="10327578" y="8983519"/>
            <a:ext cx="18687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i="0" u="sng" strike="noStrike" cap="none">
                <a:solidFill>
                  <a:srgbClr val="140E0C"/>
                </a:solidFill>
                <a:latin typeface="Poppins"/>
                <a:ea typeface="Poppins"/>
                <a:cs typeface="Poppins"/>
                <a:sym typeface="Poppins"/>
                <a:hlinkClick r:id="rId5">
                  <a:extLst>
                    <a:ext uri="{A12FA001-AC4F-418D-AE19-62706E023703}">
                      <ahyp:hlinkClr xmlns:ahyp="http://schemas.microsoft.com/office/drawing/2018/hyperlinkcolor" val="tx"/>
                    </a:ext>
                  </a:extLst>
                </a:hlinkClick>
              </a:rPr>
              <a:t>Forbes.com</a:t>
            </a:r>
            <a:endParaRPr sz="1200">
              <a:latin typeface="Poppins"/>
              <a:ea typeface="Poppins"/>
              <a:cs typeface="Poppins"/>
              <a:sym typeface="Poppi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grpSp>
        <p:nvGrpSpPr>
          <p:cNvPr id="379" name="Google Shape;379;p36"/>
          <p:cNvGrpSpPr/>
          <p:nvPr/>
        </p:nvGrpSpPr>
        <p:grpSpPr>
          <a:xfrm>
            <a:off x="0" y="75"/>
            <a:ext cx="18288118" cy="10287109"/>
            <a:chOff x="0" y="0"/>
            <a:chExt cx="4816592" cy="2696490"/>
          </a:xfrm>
        </p:grpSpPr>
        <p:sp>
          <p:nvSpPr>
            <p:cNvPr id="380" name="Google Shape;380;p36"/>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381" name="Google Shape;381;p36"/>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382" name="Google Shape;382;p36"/>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83" name="Google Shape;383;p36"/>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384" name="Google Shape;384;p36"/>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pic>
        <p:nvPicPr>
          <p:cNvPr id="385" name="Google Shape;385;p36"/>
          <p:cNvPicPr preferRelativeResize="0"/>
          <p:nvPr/>
        </p:nvPicPr>
        <p:blipFill>
          <a:blip r:embed="rId5">
            <a:alphaModFix/>
          </a:blip>
          <a:stretch>
            <a:fillRect/>
          </a:stretch>
        </p:blipFill>
        <p:spPr>
          <a:xfrm>
            <a:off x="3161450" y="656538"/>
            <a:ext cx="11965225" cy="8973926"/>
          </a:xfrm>
          <a:prstGeom prst="rect">
            <a:avLst/>
          </a:prstGeom>
          <a:noFill/>
          <a:ln>
            <a:noFill/>
          </a:ln>
        </p:spPr>
      </p:pic>
      <p:sp>
        <p:nvSpPr>
          <p:cNvPr id="386" name="Google Shape;386;p36"/>
          <p:cNvSpPr txBox="1"/>
          <p:nvPr/>
        </p:nvSpPr>
        <p:spPr>
          <a:xfrm>
            <a:off x="7603625" y="9094100"/>
            <a:ext cx="3554100" cy="31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a:solidFill>
                  <a:schemeClr val="lt1"/>
                </a:solidFill>
                <a:latin typeface="Poppins"/>
                <a:ea typeface="Poppins"/>
                <a:cs typeface="Poppins"/>
                <a:sym typeface="Poppins"/>
              </a:rPr>
              <a:t>SOURCE: </a:t>
            </a:r>
            <a:r>
              <a:rPr lang="en-US" sz="1200" u="sng">
                <a:solidFill>
                  <a:schemeClr val="lt1"/>
                </a:solidFill>
                <a:latin typeface="Poppins"/>
                <a:ea typeface="Poppins"/>
                <a:cs typeface="Poppins"/>
                <a:sym typeface="Poppins"/>
                <a:hlinkClick r:id="rId6">
                  <a:extLst>
                    <a:ext uri="{A12FA001-AC4F-418D-AE19-62706E023703}">
                      <ahyp:hlinkClr xmlns:ahyp="http://schemas.microsoft.com/office/drawing/2018/hyperlinkcolor" val="tx"/>
                    </a:ext>
                  </a:extLst>
                </a:hlinkClick>
              </a:rPr>
              <a:t>Super-Bowl-Ads.com</a:t>
            </a:r>
            <a:endParaRPr sz="1200">
              <a:solidFill>
                <a:schemeClr val="lt1"/>
              </a:solidFill>
              <a:latin typeface="Poppins"/>
              <a:ea typeface="Poppins"/>
              <a:cs typeface="Poppins"/>
              <a:sym typeface="Poppi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grpSp>
        <p:nvGrpSpPr>
          <p:cNvPr id="391" name="Google Shape;391;p37"/>
          <p:cNvGrpSpPr/>
          <p:nvPr/>
        </p:nvGrpSpPr>
        <p:grpSpPr>
          <a:xfrm>
            <a:off x="0" y="-90725"/>
            <a:ext cx="18288118" cy="10377711"/>
            <a:chOff x="0" y="0"/>
            <a:chExt cx="4816592" cy="2696490"/>
          </a:xfrm>
        </p:grpSpPr>
        <p:sp>
          <p:nvSpPr>
            <p:cNvPr id="392" name="Google Shape;392;p37"/>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393" name="Google Shape;393;p37"/>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394" name="Google Shape;394;p37"/>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395" name="Google Shape;395;p37"/>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396" name="Google Shape;396;p37"/>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397" name="Google Shape;397;p37"/>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398" name="Google Shape;398;p37"/>
          <p:cNvSpPr txBox="1"/>
          <p:nvPr/>
        </p:nvSpPr>
        <p:spPr>
          <a:xfrm>
            <a:off x="3359250" y="4132950"/>
            <a:ext cx="115695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THE HALFTIME SHOW</a:t>
            </a:r>
            <a:endParaRPr sz="10000" b="1">
              <a:solidFill>
                <a:schemeClr val="lt1"/>
              </a:solidFill>
              <a:latin typeface="Oswald"/>
              <a:ea typeface="Oswald"/>
              <a:cs typeface="Oswald"/>
              <a:sym typeface="Oswa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38"/>
          <p:cNvSpPr txBox="1"/>
          <p:nvPr/>
        </p:nvSpPr>
        <p:spPr>
          <a:xfrm>
            <a:off x="9521353" y="1050877"/>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$0</a:t>
            </a:r>
            <a:endParaRPr sz="6000" b="1">
              <a:latin typeface="Oswald"/>
              <a:ea typeface="Oswald"/>
              <a:cs typeface="Oswald"/>
              <a:sym typeface="Oswald"/>
            </a:endParaRPr>
          </a:p>
        </p:txBody>
      </p:sp>
      <p:sp>
        <p:nvSpPr>
          <p:cNvPr id="404" name="Google Shape;404;p38"/>
          <p:cNvSpPr txBox="1"/>
          <p:nvPr/>
        </p:nvSpPr>
        <p:spPr>
          <a:xfrm>
            <a:off x="9521353" y="1974298"/>
            <a:ext cx="6880200" cy="46299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Amount of money R&amp;B superstar Usher will be paid for headlining the Super Bowl’s halftime show.</a:t>
            </a:r>
            <a:endParaRPr sz="1800">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The NFL enforces a strict policy and does not pay any performers for halftime shows.  The NFL does however cover expense and production costs that can exceed $13 million.</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endParaRPr sz="1800" b="1">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r>
              <a:rPr lang="en-US" sz="4000" b="1">
                <a:solidFill>
                  <a:srgbClr val="140E0C"/>
                </a:solidFill>
                <a:latin typeface="Oswald"/>
                <a:ea typeface="Oswald"/>
                <a:cs typeface="Oswald"/>
                <a:sym typeface="Oswald"/>
              </a:rPr>
              <a:t>Why perform for free?</a:t>
            </a:r>
            <a:endParaRPr sz="4000" b="1">
              <a:solidFill>
                <a:srgbClr val="140E0C"/>
              </a:solidFill>
              <a:latin typeface="Oswald"/>
              <a:ea typeface="Oswald"/>
              <a:cs typeface="Oswald"/>
              <a:sym typeface="Oswald"/>
            </a:endParaRPr>
          </a:p>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Artists take home massive album sales after performing at the halftime show. Usher will be releasing a new album on February 9, the week before the big game.</a:t>
            </a:r>
            <a:endParaRPr sz="1800">
              <a:solidFill>
                <a:srgbClr val="140E0C"/>
              </a:solidFill>
              <a:latin typeface="Poppins"/>
              <a:ea typeface="Poppins"/>
              <a:cs typeface="Poppins"/>
              <a:sym typeface="Poppins"/>
            </a:endParaRPr>
          </a:p>
        </p:txBody>
      </p:sp>
      <p:sp>
        <p:nvSpPr>
          <p:cNvPr id="405" name="Google Shape;405;p38"/>
          <p:cNvSpPr txBox="1"/>
          <p:nvPr/>
        </p:nvSpPr>
        <p:spPr>
          <a:xfrm>
            <a:off x="9521349" y="9178219"/>
            <a:ext cx="2308200" cy="258532"/>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dirty="0">
                <a:solidFill>
                  <a:srgbClr val="140E0C"/>
                </a:solidFill>
                <a:latin typeface="Poppins"/>
                <a:ea typeface="Poppins"/>
                <a:cs typeface="Poppins"/>
                <a:sym typeface="Poppins"/>
              </a:rPr>
              <a:t>Source:  </a:t>
            </a:r>
            <a:r>
              <a:rPr lang="en-US" sz="1200" u="sng" dirty="0">
                <a:solidFill>
                  <a:schemeClr val="hlink"/>
                </a:solidFill>
                <a:latin typeface="Poppins"/>
                <a:ea typeface="Poppins"/>
                <a:cs typeface="Poppins"/>
                <a:sym typeface="Poppins"/>
                <a:hlinkClick r:id="rId3"/>
              </a:rPr>
              <a:t>CBS News</a:t>
            </a:r>
            <a:endParaRPr sz="1200" dirty="0">
              <a:latin typeface="Poppins"/>
              <a:ea typeface="Poppins"/>
              <a:cs typeface="Poppins"/>
              <a:sym typeface="Poppins"/>
            </a:endParaRPr>
          </a:p>
        </p:txBody>
      </p:sp>
      <p:sp>
        <p:nvSpPr>
          <p:cNvPr id="406" name="Google Shape;406;p38"/>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cxnSp>
        <p:nvCxnSpPr>
          <p:cNvPr id="407" name="Google Shape;407;p38"/>
          <p:cNvCxnSpPr/>
          <p:nvPr/>
        </p:nvCxnSpPr>
        <p:spPr>
          <a:xfrm>
            <a:off x="9521350" y="637640"/>
            <a:ext cx="7086600" cy="0"/>
          </a:xfrm>
          <a:prstGeom prst="straightConnector1">
            <a:avLst/>
          </a:prstGeom>
          <a:noFill/>
          <a:ln w="9525" cap="flat" cmpd="sng">
            <a:solidFill>
              <a:srgbClr val="140E0C"/>
            </a:solidFill>
            <a:prstDash val="solid"/>
            <a:round/>
            <a:headEnd type="none" w="sm" len="sm"/>
            <a:tailEnd type="none" w="sm" len="sm"/>
          </a:ln>
        </p:spPr>
      </p:cxnSp>
      <p:pic>
        <p:nvPicPr>
          <p:cNvPr id="408" name="Google Shape;408;p38"/>
          <p:cNvPicPr preferRelativeResize="0"/>
          <p:nvPr/>
        </p:nvPicPr>
        <p:blipFill>
          <a:blip r:embed="rId5">
            <a:alphaModFix/>
          </a:blip>
          <a:stretch>
            <a:fillRect/>
          </a:stretch>
        </p:blipFill>
        <p:spPr>
          <a:xfrm rot="-5400000">
            <a:off x="-975187" y="975188"/>
            <a:ext cx="10273399" cy="8323024"/>
          </a:xfrm>
          <a:prstGeom prst="rect">
            <a:avLst/>
          </a:prstGeom>
          <a:noFill/>
          <a:ln>
            <a:noFill/>
          </a:ln>
        </p:spPr>
      </p:pic>
      <p:pic>
        <p:nvPicPr>
          <p:cNvPr id="409" name="Google Shape;409;p38"/>
          <p:cNvPicPr preferRelativeResize="0"/>
          <p:nvPr/>
        </p:nvPicPr>
        <p:blipFill>
          <a:blip r:embed="rId6">
            <a:alphaModFix/>
          </a:blip>
          <a:stretch>
            <a:fillRect/>
          </a:stretch>
        </p:blipFill>
        <p:spPr>
          <a:xfrm>
            <a:off x="1580757" y="637650"/>
            <a:ext cx="5161499" cy="9011712"/>
          </a:xfrm>
          <a:prstGeom prst="rect">
            <a:avLst/>
          </a:prstGeom>
          <a:noFill/>
          <a:ln>
            <a:noFill/>
          </a:ln>
        </p:spPr>
      </p:pic>
      <p:sp>
        <p:nvSpPr>
          <p:cNvPr id="410" name="Google Shape;410;p38"/>
          <p:cNvSpPr txBox="1"/>
          <p:nvPr/>
        </p:nvSpPr>
        <p:spPr>
          <a:xfrm>
            <a:off x="9521353" y="7128752"/>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301%</a:t>
            </a:r>
            <a:endParaRPr sz="6000" b="1" dirty="0">
              <a:latin typeface="Oswald"/>
              <a:ea typeface="Oswald"/>
              <a:cs typeface="Oswald"/>
              <a:sym typeface="Oswald"/>
            </a:endParaRPr>
          </a:p>
        </p:txBody>
      </p:sp>
      <p:sp>
        <p:nvSpPr>
          <p:cNvPr id="411" name="Google Shape;411;p38"/>
          <p:cNvSpPr txBox="1"/>
          <p:nvPr/>
        </p:nvSpPr>
        <p:spPr>
          <a:xfrm>
            <a:off x="9521353" y="8099898"/>
            <a:ext cx="6880200" cy="775597"/>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1800" dirty="0">
                <a:solidFill>
                  <a:srgbClr val="140E0C"/>
                </a:solidFill>
                <a:latin typeface="Poppins"/>
                <a:ea typeface="Poppins"/>
                <a:cs typeface="Poppins"/>
                <a:sym typeface="Poppins"/>
              </a:rPr>
              <a:t>In 2023, Rihanna saw digital sales of songs in her catalog explode by 301% sales after her halftime performance.</a:t>
            </a:r>
            <a:endParaRPr sz="1800" dirty="0">
              <a:solidFill>
                <a:srgbClr val="140E0C"/>
              </a:solidFill>
              <a:latin typeface="Poppins"/>
              <a:ea typeface="Poppins"/>
              <a:cs typeface="Poppins"/>
              <a:sym typeface="Poppi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4">
          <a:extLst>
            <a:ext uri="{FF2B5EF4-FFF2-40B4-BE49-F238E27FC236}">
              <a16:creationId xmlns:a16="http://schemas.microsoft.com/office/drawing/2014/main" id="{017B070F-8149-C0DF-3B8A-FC0839E2909F}"/>
            </a:ext>
          </a:extLst>
        </p:cNvPr>
        <p:cNvGrpSpPr/>
        <p:nvPr/>
      </p:nvGrpSpPr>
      <p:grpSpPr>
        <a:xfrm>
          <a:off x="0" y="0"/>
          <a:ext cx="0" cy="0"/>
          <a:chOff x="0" y="0"/>
          <a:chExt cx="0" cy="0"/>
        </a:xfrm>
      </p:grpSpPr>
      <p:sp>
        <p:nvSpPr>
          <p:cNvPr id="357" name="Google Shape;357;p34">
            <a:extLst>
              <a:ext uri="{FF2B5EF4-FFF2-40B4-BE49-F238E27FC236}">
                <a16:creationId xmlns:a16="http://schemas.microsoft.com/office/drawing/2014/main" id="{B1962D6C-8E1B-97F1-FE46-6BCD5638A3E6}"/>
              </a:ext>
            </a:extLst>
          </p:cNvPr>
          <p:cNvSpPr txBox="1"/>
          <p:nvPr/>
        </p:nvSpPr>
        <p:spPr>
          <a:xfrm>
            <a:off x="1076213" y="1874127"/>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i="0" u="none" strike="noStrike" cap="none" dirty="0">
                <a:solidFill>
                  <a:srgbClr val="140E0C"/>
                </a:solidFill>
                <a:latin typeface="Oswald"/>
                <a:ea typeface="Oswald"/>
                <a:cs typeface="Oswald"/>
                <a:sym typeface="Oswald"/>
              </a:rPr>
              <a:t>$50 million</a:t>
            </a:r>
            <a:endParaRPr sz="6000" b="1" dirty="0">
              <a:latin typeface="Oswald"/>
              <a:ea typeface="Oswald"/>
              <a:cs typeface="Oswald"/>
              <a:sym typeface="Oswald"/>
            </a:endParaRPr>
          </a:p>
        </p:txBody>
      </p:sp>
      <p:sp>
        <p:nvSpPr>
          <p:cNvPr id="358" name="Google Shape;358;p34">
            <a:extLst>
              <a:ext uri="{FF2B5EF4-FFF2-40B4-BE49-F238E27FC236}">
                <a16:creationId xmlns:a16="http://schemas.microsoft.com/office/drawing/2014/main" id="{6BCD0556-7248-6022-B101-8F2358D434DA}"/>
              </a:ext>
            </a:extLst>
          </p:cNvPr>
          <p:cNvSpPr txBox="1"/>
          <p:nvPr/>
        </p:nvSpPr>
        <p:spPr>
          <a:xfrm>
            <a:off x="1076213" y="3175673"/>
            <a:ext cx="6880200" cy="1551194"/>
          </a:xfrm>
          <a:prstGeom prst="rect">
            <a:avLst/>
          </a:prstGeom>
          <a:noFill/>
          <a:ln>
            <a:noFill/>
          </a:ln>
        </p:spPr>
        <p:txBody>
          <a:bodyPr spcFirstLastPara="1" wrap="square" lIns="0" tIns="0" rIns="0" bIns="0" anchor="t" anchorCtr="0">
            <a:spAutoFit/>
          </a:bodyPr>
          <a:lstStyle/>
          <a:p>
            <a:pPr>
              <a:lnSpc>
                <a:spcPct val="140000"/>
              </a:lnSpc>
            </a:pPr>
            <a:r>
              <a:rPr lang="en-US" sz="1800" i="0" u="none" strike="noStrike" cap="none" dirty="0">
                <a:solidFill>
                  <a:srgbClr val="140E0C"/>
                </a:solidFill>
                <a:latin typeface="Poppins"/>
                <a:ea typeface="Poppins"/>
                <a:cs typeface="Poppins"/>
                <a:sym typeface="Poppins"/>
              </a:rPr>
              <a:t>In 2023, Apple took over as presenting sponsor of the Super Bowl halftime show. According to Ben Fischer of </a:t>
            </a:r>
            <a:r>
              <a:rPr lang="en-US" sz="1800" i="1" u="none" strike="noStrike" cap="none" dirty="0">
                <a:solidFill>
                  <a:srgbClr val="140E0C"/>
                </a:solidFill>
                <a:latin typeface="Poppins"/>
                <a:ea typeface="Poppins"/>
                <a:cs typeface="Poppins"/>
                <a:sym typeface="Poppins"/>
              </a:rPr>
              <a:t>Sports Business Journal</a:t>
            </a:r>
            <a:r>
              <a:rPr lang="en-US" sz="1800" i="0" u="none" strike="noStrike" cap="none" dirty="0">
                <a:solidFill>
                  <a:srgbClr val="140E0C"/>
                </a:solidFill>
                <a:latin typeface="Poppins"/>
                <a:ea typeface="Poppins"/>
                <a:cs typeface="Poppins"/>
                <a:sym typeface="Poppins"/>
              </a:rPr>
              <a:t>, the agreement between the NFL and Apple is  five-year deal worth roughly $50 million per year.</a:t>
            </a:r>
            <a:endParaRPr sz="1800" dirty="0">
              <a:latin typeface="Poppins"/>
              <a:ea typeface="Poppins"/>
              <a:cs typeface="Poppins"/>
              <a:sym typeface="Poppins"/>
            </a:endParaRPr>
          </a:p>
        </p:txBody>
      </p:sp>
      <p:sp>
        <p:nvSpPr>
          <p:cNvPr id="359" name="Google Shape;359;p34">
            <a:extLst>
              <a:ext uri="{FF2B5EF4-FFF2-40B4-BE49-F238E27FC236}">
                <a16:creationId xmlns:a16="http://schemas.microsoft.com/office/drawing/2014/main" id="{155250DA-5F3B-CF4C-428C-082DB0794DFE}"/>
              </a:ext>
            </a:extLst>
          </p:cNvPr>
          <p:cNvSpPr txBox="1"/>
          <p:nvPr/>
        </p:nvSpPr>
        <p:spPr>
          <a:xfrm>
            <a:off x="1076228" y="8983519"/>
            <a:ext cx="1868700" cy="258532"/>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dirty="0">
                <a:solidFill>
                  <a:srgbClr val="140E0C"/>
                </a:solidFill>
                <a:latin typeface="Poppins"/>
                <a:ea typeface="Poppins"/>
                <a:cs typeface="Poppins"/>
                <a:sym typeface="Poppins"/>
              </a:rPr>
              <a:t>Source:  </a:t>
            </a:r>
            <a:r>
              <a:rPr lang="en-US" sz="1200" i="0" u="sng" strike="noStrike" cap="none" dirty="0">
                <a:solidFill>
                  <a:srgbClr val="140E0C"/>
                </a:solidFill>
                <a:latin typeface="Poppins"/>
                <a:ea typeface="Poppins"/>
                <a:cs typeface="Poppins"/>
                <a:sym typeface="Poppins"/>
                <a:hlinkClick r:id="rId3"/>
              </a:rPr>
              <a:t>NBC Sports</a:t>
            </a:r>
            <a:endParaRPr sz="1200" dirty="0">
              <a:latin typeface="Poppins"/>
              <a:ea typeface="Poppins"/>
              <a:cs typeface="Poppins"/>
              <a:sym typeface="Poppins"/>
            </a:endParaRPr>
          </a:p>
        </p:txBody>
      </p:sp>
      <p:sp>
        <p:nvSpPr>
          <p:cNvPr id="360" name="Google Shape;360;p34">
            <a:extLst>
              <a:ext uri="{FF2B5EF4-FFF2-40B4-BE49-F238E27FC236}">
                <a16:creationId xmlns:a16="http://schemas.microsoft.com/office/drawing/2014/main" id="{E69BE370-138D-64D4-98A0-92E2B7DEE47D}"/>
              </a:ext>
            </a:extLst>
          </p:cNvPr>
          <p:cNvSpPr/>
          <p:nvPr/>
        </p:nvSpPr>
        <p:spPr>
          <a:xfrm>
            <a:off x="28575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cxnSp>
        <p:nvCxnSpPr>
          <p:cNvPr id="361" name="Google Shape;361;p34">
            <a:extLst>
              <a:ext uri="{FF2B5EF4-FFF2-40B4-BE49-F238E27FC236}">
                <a16:creationId xmlns:a16="http://schemas.microsoft.com/office/drawing/2014/main" id="{BAD084A0-F3D6-B569-4FF5-17CB9F2E0E6F}"/>
              </a:ext>
            </a:extLst>
          </p:cNvPr>
          <p:cNvCxnSpPr/>
          <p:nvPr/>
        </p:nvCxnSpPr>
        <p:spPr>
          <a:xfrm>
            <a:off x="1028700" y="976008"/>
            <a:ext cx="7758000" cy="0"/>
          </a:xfrm>
          <a:prstGeom prst="straightConnector1">
            <a:avLst/>
          </a:prstGeom>
          <a:noFill/>
          <a:ln w="9525" cap="flat" cmpd="sng">
            <a:solidFill>
              <a:srgbClr val="140E0C"/>
            </a:solidFill>
            <a:prstDash val="solid"/>
            <a:round/>
            <a:headEnd type="none" w="sm" len="sm"/>
            <a:tailEnd type="none" w="sm" len="sm"/>
          </a:ln>
        </p:spPr>
      </p:cxnSp>
      <p:sp>
        <p:nvSpPr>
          <p:cNvPr id="362" name="Google Shape;362;p34">
            <a:extLst>
              <a:ext uri="{FF2B5EF4-FFF2-40B4-BE49-F238E27FC236}">
                <a16:creationId xmlns:a16="http://schemas.microsoft.com/office/drawing/2014/main" id="{8F7450F9-D1C9-19A6-1239-B6FE24D75592}"/>
              </a:ext>
            </a:extLst>
          </p:cNvPr>
          <p:cNvSpPr txBox="1"/>
          <p:nvPr/>
        </p:nvSpPr>
        <p:spPr>
          <a:xfrm>
            <a:off x="1076213" y="5296050"/>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dirty="0">
                <a:solidFill>
                  <a:srgbClr val="140E0C"/>
                </a:solidFill>
                <a:latin typeface="Oswald"/>
                <a:ea typeface="Oswald"/>
                <a:cs typeface="Oswald"/>
                <a:sym typeface="Oswald"/>
              </a:rPr>
              <a:t>10</a:t>
            </a:r>
            <a:endParaRPr sz="6000" b="1" dirty="0">
              <a:latin typeface="Oswald"/>
              <a:ea typeface="Oswald"/>
              <a:cs typeface="Oswald"/>
              <a:sym typeface="Oswald"/>
            </a:endParaRPr>
          </a:p>
        </p:txBody>
      </p:sp>
      <p:sp>
        <p:nvSpPr>
          <p:cNvPr id="363" name="Google Shape;363;p34">
            <a:extLst>
              <a:ext uri="{FF2B5EF4-FFF2-40B4-BE49-F238E27FC236}">
                <a16:creationId xmlns:a16="http://schemas.microsoft.com/office/drawing/2014/main" id="{AAE6EF8A-D0D3-5E7B-0C06-DC8AC753E25B}"/>
              </a:ext>
            </a:extLst>
          </p:cNvPr>
          <p:cNvSpPr txBox="1"/>
          <p:nvPr/>
        </p:nvSpPr>
        <p:spPr>
          <a:xfrm>
            <a:off x="1076213" y="6473881"/>
            <a:ext cx="6880200" cy="1938992"/>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dirty="0">
                <a:solidFill>
                  <a:srgbClr val="140E0C"/>
                </a:solidFill>
                <a:latin typeface="Poppins"/>
                <a:ea typeface="Poppins"/>
                <a:cs typeface="Poppins"/>
                <a:sym typeface="Poppins"/>
              </a:rPr>
              <a:t>Pepsi had been the halftime show sponsor for the previous 10 years.  They were also the first-ever Super Bowl halftime sponsor in 2007 when Prince performed.  While Apple has taken over the rights to the halftime show, Pepsi is still an official NFL sponsor.</a:t>
            </a:r>
            <a:endParaRPr sz="1800" dirty="0">
              <a:latin typeface="Poppins"/>
              <a:ea typeface="Poppins"/>
              <a:cs typeface="Poppins"/>
              <a:sym typeface="Poppins"/>
            </a:endParaRPr>
          </a:p>
        </p:txBody>
      </p:sp>
      <p:pic>
        <p:nvPicPr>
          <p:cNvPr id="2" name="Picture 2" descr="Super Bowl Halftime Show | NFL.com">
            <a:extLst>
              <a:ext uri="{FF2B5EF4-FFF2-40B4-BE49-F238E27FC236}">
                <a16:creationId xmlns:a16="http://schemas.microsoft.com/office/drawing/2014/main" id="{AFEF5804-CC7A-9771-E249-135DCD561E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3999" y="33871"/>
            <a:ext cx="9144001" cy="507575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Dr. Dre, Snoop Dogg, Eminem, 50 Cent, Mary J. Blige &amp; Kendrick Lamar FULL Pepsi  Super Bowl LVI Halftime Show">
            <a:extLst>
              <a:ext uri="{FF2B5EF4-FFF2-40B4-BE49-F238E27FC236}">
                <a16:creationId xmlns:a16="http://schemas.microsoft.com/office/drawing/2014/main" id="{2EFF428E-540C-3DFB-338E-12ECB29B677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3998" y="5143498"/>
            <a:ext cx="9144000" cy="5143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06800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grpSp>
        <p:nvGrpSpPr>
          <p:cNvPr id="416" name="Google Shape;416;p39"/>
          <p:cNvGrpSpPr/>
          <p:nvPr/>
        </p:nvGrpSpPr>
        <p:grpSpPr>
          <a:xfrm>
            <a:off x="0" y="-113400"/>
            <a:ext cx="18288118" cy="10400362"/>
            <a:chOff x="0" y="0"/>
            <a:chExt cx="4816592" cy="2696490"/>
          </a:xfrm>
        </p:grpSpPr>
        <p:sp>
          <p:nvSpPr>
            <p:cNvPr id="417" name="Google Shape;417;p39"/>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418" name="Google Shape;418;p39"/>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419" name="Google Shape;419;p39"/>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420" name="Google Shape;420;p39"/>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421" name="Google Shape;421;p39"/>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422" name="Google Shape;422;p39"/>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423" name="Google Shape;423;p39"/>
          <p:cNvSpPr txBox="1"/>
          <p:nvPr/>
        </p:nvSpPr>
        <p:spPr>
          <a:xfrm>
            <a:off x="3359250" y="4132950"/>
            <a:ext cx="115695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THE ADVERTISEMENTS</a:t>
            </a:r>
            <a:endParaRPr sz="10000" b="1">
              <a:solidFill>
                <a:schemeClr val="lt1"/>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cxnSp>
        <p:nvCxnSpPr>
          <p:cNvPr id="126" name="Google Shape;126;p15"/>
          <p:cNvCxnSpPr/>
          <p:nvPr/>
        </p:nvCxnSpPr>
        <p:spPr>
          <a:xfrm>
            <a:off x="9794175" y="530453"/>
            <a:ext cx="7086600" cy="0"/>
          </a:xfrm>
          <a:prstGeom prst="straightConnector1">
            <a:avLst/>
          </a:prstGeom>
          <a:noFill/>
          <a:ln w="9525" cap="flat" cmpd="sng">
            <a:solidFill>
              <a:srgbClr val="140E0C"/>
            </a:solidFill>
            <a:prstDash val="solid"/>
            <a:round/>
            <a:headEnd type="none" w="sm" len="sm"/>
            <a:tailEnd type="none" w="sm" len="sm"/>
          </a:ln>
        </p:spPr>
      </p:cxnSp>
      <p:sp>
        <p:nvSpPr>
          <p:cNvPr id="127" name="Google Shape;127;p15"/>
          <p:cNvSpPr txBox="1"/>
          <p:nvPr/>
        </p:nvSpPr>
        <p:spPr>
          <a:xfrm>
            <a:off x="9794175" y="1191677"/>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$6.15 billion</a:t>
            </a:r>
            <a:endParaRPr sz="6000" b="1">
              <a:latin typeface="Oswald"/>
              <a:ea typeface="Oswald"/>
              <a:cs typeface="Oswald"/>
              <a:sym typeface="Oswald"/>
            </a:endParaRPr>
          </a:p>
        </p:txBody>
      </p:sp>
      <p:sp>
        <p:nvSpPr>
          <p:cNvPr id="128" name="Google Shape;128;p15"/>
          <p:cNvSpPr txBox="1"/>
          <p:nvPr/>
        </p:nvSpPr>
        <p:spPr>
          <a:xfrm>
            <a:off x="9794175" y="2397403"/>
            <a:ext cx="6880200" cy="14406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The San Francisco 49ers franchise valuation is $6.15 billion as of January 2024, which ranks fifth in the NFL and ninth among U.S. sports teams. The team’s value has increased 69% in the past three years. </a:t>
            </a:r>
            <a:endParaRPr>
              <a:latin typeface="Poppins"/>
              <a:ea typeface="Poppins"/>
              <a:cs typeface="Poppins"/>
              <a:sym typeface="Poppins"/>
            </a:endParaRPr>
          </a:p>
        </p:txBody>
      </p:sp>
      <p:sp>
        <p:nvSpPr>
          <p:cNvPr id="129" name="Google Shape;129;p1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sp>
        <p:nvSpPr>
          <p:cNvPr id="130" name="Google Shape;130;p15"/>
          <p:cNvSpPr txBox="1"/>
          <p:nvPr/>
        </p:nvSpPr>
        <p:spPr>
          <a:xfrm>
            <a:off x="9794175" y="8983525"/>
            <a:ext cx="27699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sng">
                <a:solidFill>
                  <a:schemeClr val="hlink"/>
                </a:solidFill>
                <a:latin typeface="Poppins"/>
                <a:ea typeface="Poppins"/>
                <a:cs typeface="Poppins"/>
                <a:sym typeface="Poppins"/>
                <a:hlinkClick r:id="rId4"/>
              </a:rPr>
              <a:t>Sportiico.com</a:t>
            </a:r>
            <a:endParaRPr sz="1200">
              <a:latin typeface="Poppins"/>
              <a:ea typeface="Poppins"/>
              <a:cs typeface="Poppins"/>
              <a:sym typeface="Poppins"/>
            </a:endParaRPr>
          </a:p>
        </p:txBody>
      </p:sp>
      <p:sp>
        <p:nvSpPr>
          <p:cNvPr id="131" name="Google Shape;131;p15"/>
          <p:cNvSpPr txBox="1"/>
          <p:nvPr/>
        </p:nvSpPr>
        <p:spPr>
          <a:xfrm>
            <a:off x="9794175" y="4425127"/>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$17 million</a:t>
            </a:r>
            <a:endParaRPr sz="6000" b="1">
              <a:latin typeface="Oswald"/>
              <a:ea typeface="Oswald"/>
              <a:cs typeface="Oswald"/>
              <a:sym typeface="Oswald"/>
            </a:endParaRPr>
          </a:p>
        </p:txBody>
      </p:sp>
      <p:sp>
        <p:nvSpPr>
          <p:cNvPr id="132" name="Google Shape;132;p15"/>
          <p:cNvSpPr txBox="1"/>
          <p:nvPr/>
        </p:nvSpPr>
        <p:spPr>
          <a:xfrm>
            <a:off x="9794175" y="5630853"/>
            <a:ext cx="6880200" cy="2772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Amount paid for the 49ers in 1977.</a:t>
            </a:r>
            <a:endParaRPr>
              <a:latin typeface="Poppins"/>
              <a:ea typeface="Poppins"/>
              <a:cs typeface="Poppins"/>
              <a:sym typeface="Poppins"/>
            </a:endParaRPr>
          </a:p>
        </p:txBody>
      </p:sp>
      <p:pic>
        <p:nvPicPr>
          <p:cNvPr id="133" name="Google Shape;133;p15"/>
          <p:cNvPicPr preferRelativeResize="0"/>
          <p:nvPr/>
        </p:nvPicPr>
        <p:blipFill>
          <a:blip r:embed="rId5">
            <a:alphaModFix/>
          </a:blip>
          <a:stretch>
            <a:fillRect/>
          </a:stretch>
        </p:blipFill>
        <p:spPr>
          <a:xfrm>
            <a:off x="1028700" y="3048319"/>
            <a:ext cx="7086602" cy="4190369"/>
          </a:xfrm>
          <a:prstGeom prst="rect">
            <a:avLst/>
          </a:prstGeom>
          <a:noFill/>
          <a:ln>
            <a:noFill/>
          </a:ln>
        </p:spPr>
      </p:pic>
      <p:sp>
        <p:nvSpPr>
          <p:cNvPr id="134" name="Google Shape;134;p15"/>
          <p:cNvSpPr txBox="1"/>
          <p:nvPr/>
        </p:nvSpPr>
        <p:spPr>
          <a:xfrm>
            <a:off x="9794175" y="6544664"/>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3.3 million</a:t>
            </a:r>
            <a:endParaRPr sz="6000" b="1">
              <a:latin typeface="Oswald"/>
              <a:ea typeface="Oswald"/>
              <a:cs typeface="Oswald"/>
              <a:sym typeface="Oswald"/>
            </a:endParaRPr>
          </a:p>
        </p:txBody>
      </p:sp>
      <p:sp>
        <p:nvSpPr>
          <p:cNvPr id="135" name="Google Shape;135;p15"/>
          <p:cNvSpPr txBox="1"/>
          <p:nvPr/>
        </p:nvSpPr>
        <p:spPr>
          <a:xfrm>
            <a:off x="9794175" y="7750390"/>
            <a:ext cx="6880200" cy="665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Number of 49ers Instagram followers, ranking the team sixth among all NFL teams.</a:t>
            </a:r>
            <a:endParaRPr>
              <a:latin typeface="Poppins"/>
              <a:ea typeface="Poppins"/>
              <a:cs typeface="Poppins"/>
              <a:sym typeface="Poppi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grpSp>
        <p:nvGrpSpPr>
          <p:cNvPr id="428" name="Google Shape;428;p40"/>
          <p:cNvGrpSpPr/>
          <p:nvPr/>
        </p:nvGrpSpPr>
        <p:grpSpPr>
          <a:xfrm>
            <a:off x="0" y="-136075"/>
            <a:ext cx="18288118" cy="10423282"/>
            <a:chOff x="0" y="0"/>
            <a:chExt cx="4816592" cy="2696490"/>
          </a:xfrm>
        </p:grpSpPr>
        <p:sp>
          <p:nvSpPr>
            <p:cNvPr id="429" name="Google Shape;429;p40"/>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430" name="Google Shape;430;p40"/>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431" name="Google Shape;431;p40"/>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432" name="Google Shape;432;p40"/>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3">
              <a:alphaModFix/>
            </a:blip>
            <a:stretch>
              <a:fillRect/>
            </a:stretch>
          </a:blipFill>
          <a:ln>
            <a:noFill/>
          </a:ln>
        </p:spPr>
        <p:txBody>
          <a:bodyPr/>
          <a:lstStyle/>
          <a:p>
            <a:endParaRPr lang="en-US"/>
          </a:p>
        </p:txBody>
      </p:sp>
      <p:sp>
        <p:nvSpPr>
          <p:cNvPr id="433" name="Google Shape;433;p40"/>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pic>
        <p:nvPicPr>
          <p:cNvPr id="434" name="Google Shape;434;p40"/>
          <p:cNvPicPr preferRelativeResize="0"/>
          <p:nvPr/>
        </p:nvPicPr>
        <p:blipFill>
          <a:blip r:embed="rId5">
            <a:alphaModFix/>
          </a:blip>
          <a:stretch>
            <a:fillRect/>
          </a:stretch>
        </p:blipFill>
        <p:spPr>
          <a:xfrm>
            <a:off x="3154650" y="675862"/>
            <a:ext cx="11978824" cy="8984125"/>
          </a:xfrm>
          <a:prstGeom prst="rect">
            <a:avLst/>
          </a:prstGeom>
          <a:noFill/>
          <a:ln>
            <a:noFill/>
          </a:ln>
        </p:spPr>
      </p:pic>
      <p:sp>
        <p:nvSpPr>
          <p:cNvPr id="435" name="Google Shape;435;p40"/>
          <p:cNvSpPr txBox="1"/>
          <p:nvPr/>
        </p:nvSpPr>
        <p:spPr>
          <a:xfrm>
            <a:off x="7603625" y="9094100"/>
            <a:ext cx="3554100" cy="31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a:solidFill>
                  <a:schemeClr val="lt1"/>
                </a:solidFill>
                <a:latin typeface="Poppins"/>
                <a:ea typeface="Poppins"/>
                <a:cs typeface="Poppins"/>
                <a:sym typeface="Poppins"/>
              </a:rPr>
              <a:t>SOURCE: </a:t>
            </a:r>
            <a:r>
              <a:rPr lang="en-US" sz="1200" u="sng">
                <a:solidFill>
                  <a:schemeClr val="lt1"/>
                </a:solidFill>
                <a:latin typeface="Poppins"/>
                <a:ea typeface="Poppins"/>
                <a:cs typeface="Poppins"/>
                <a:sym typeface="Poppins"/>
                <a:hlinkClick r:id="rId6">
                  <a:extLst>
                    <a:ext uri="{A12FA001-AC4F-418D-AE19-62706E023703}">
                      <ahyp:hlinkClr xmlns:ahyp="http://schemas.microsoft.com/office/drawing/2018/hyperlinkcolor" val="tx"/>
                    </a:ext>
                  </a:extLst>
                </a:hlinkClick>
              </a:rPr>
              <a:t>Super-Bowl-Ads.com</a:t>
            </a:r>
            <a:endParaRPr sz="1200">
              <a:solidFill>
                <a:schemeClr val="lt1"/>
              </a:solidFill>
              <a:latin typeface="Poppins"/>
              <a:ea typeface="Poppins"/>
              <a:cs typeface="Poppins"/>
              <a:sym typeface="Poppin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41"/>
          <p:cNvSpPr/>
          <p:nvPr/>
        </p:nvSpPr>
        <p:spPr>
          <a:xfrm>
            <a:off x="-90725" y="-113400"/>
            <a:ext cx="7913400" cy="10400400"/>
          </a:xfrm>
          <a:prstGeom prst="rect">
            <a:avLst/>
          </a:prstGeom>
          <a:solidFill>
            <a:srgbClr val="001F7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41" name="Google Shape;441;p41"/>
          <p:cNvSpPr txBox="1"/>
          <p:nvPr/>
        </p:nvSpPr>
        <p:spPr>
          <a:xfrm>
            <a:off x="8731253" y="3839627"/>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$300,000</a:t>
            </a:r>
            <a:endParaRPr sz="6000" b="1">
              <a:latin typeface="Oswald"/>
              <a:ea typeface="Oswald"/>
              <a:cs typeface="Oswald"/>
              <a:sym typeface="Oswald"/>
            </a:endParaRPr>
          </a:p>
        </p:txBody>
      </p:sp>
      <p:sp>
        <p:nvSpPr>
          <p:cNvPr id="442" name="Google Shape;442;p41"/>
          <p:cNvSpPr txBox="1"/>
          <p:nvPr/>
        </p:nvSpPr>
        <p:spPr>
          <a:xfrm>
            <a:off x="8731250" y="5083775"/>
            <a:ext cx="8703600" cy="37680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Cost of a 30-second Super Bowl advertising spot during the Nickelodeon broadcast.</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While most advertisements that are shown on the CBS broadcast will also be shown simultaneously on Nickelodeon, Nick also has additional ad time to sell to replace adult-category ad spots such as alcohol, betting and R-rated films. </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The relatively low cost is due to anticipated viewership numbers for this specific broadcast.</a:t>
            </a:r>
            <a:endParaRPr sz="1800">
              <a:solidFill>
                <a:srgbClr val="140E0C"/>
              </a:solidFill>
              <a:latin typeface="Poppins"/>
              <a:ea typeface="Poppins"/>
              <a:cs typeface="Poppins"/>
              <a:sym typeface="Poppins"/>
            </a:endParaRPr>
          </a:p>
        </p:txBody>
      </p:sp>
      <p:sp>
        <p:nvSpPr>
          <p:cNvPr id="443" name="Google Shape;443;p41"/>
          <p:cNvSpPr txBox="1"/>
          <p:nvPr/>
        </p:nvSpPr>
        <p:spPr>
          <a:xfrm>
            <a:off x="8731249" y="9312619"/>
            <a:ext cx="23082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sng">
                <a:solidFill>
                  <a:schemeClr val="hlink"/>
                </a:solidFill>
                <a:latin typeface="Poppins"/>
                <a:ea typeface="Poppins"/>
                <a:cs typeface="Poppins"/>
                <a:sym typeface="Poppins"/>
                <a:hlinkClick r:id="rId3"/>
              </a:rPr>
              <a:t>Ad Age</a:t>
            </a:r>
            <a:endParaRPr sz="1200">
              <a:latin typeface="Poppins"/>
              <a:ea typeface="Poppins"/>
              <a:cs typeface="Poppins"/>
              <a:sym typeface="Poppins"/>
            </a:endParaRPr>
          </a:p>
        </p:txBody>
      </p:sp>
      <p:sp>
        <p:nvSpPr>
          <p:cNvPr id="444" name="Google Shape;444;p41"/>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cxnSp>
        <p:nvCxnSpPr>
          <p:cNvPr id="445" name="Google Shape;445;p41"/>
          <p:cNvCxnSpPr/>
          <p:nvPr/>
        </p:nvCxnSpPr>
        <p:spPr>
          <a:xfrm>
            <a:off x="8731250" y="1061865"/>
            <a:ext cx="7086600" cy="0"/>
          </a:xfrm>
          <a:prstGeom prst="straightConnector1">
            <a:avLst/>
          </a:prstGeom>
          <a:noFill/>
          <a:ln w="9525" cap="flat" cmpd="sng">
            <a:solidFill>
              <a:srgbClr val="140E0C"/>
            </a:solidFill>
            <a:prstDash val="solid"/>
            <a:round/>
            <a:headEnd type="none" w="sm" len="sm"/>
            <a:tailEnd type="none" w="sm" len="sm"/>
          </a:ln>
        </p:spPr>
      </p:cxnSp>
      <p:sp>
        <p:nvSpPr>
          <p:cNvPr id="446" name="Google Shape;446;p41"/>
          <p:cNvSpPr txBox="1"/>
          <p:nvPr/>
        </p:nvSpPr>
        <p:spPr>
          <a:xfrm>
            <a:off x="8731253" y="1620990"/>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$7 million</a:t>
            </a:r>
            <a:endParaRPr sz="6000" b="1">
              <a:latin typeface="Oswald"/>
              <a:ea typeface="Oswald"/>
              <a:cs typeface="Oswald"/>
              <a:sym typeface="Oswald"/>
            </a:endParaRPr>
          </a:p>
        </p:txBody>
      </p:sp>
      <p:sp>
        <p:nvSpPr>
          <p:cNvPr id="447" name="Google Shape;447;p41"/>
          <p:cNvSpPr txBox="1"/>
          <p:nvPr/>
        </p:nvSpPr>
        <p:spPr>
          <a:xfrm>
            <a:off x="8731250" y="2698688"/>
            <a:ext cx="8703600" cy="2772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Cost of a 30-second Super Bowl advertising spot during the CBS broadcast.</a:t>
            </a:r>
            <a:endParaRPr sz="1800">
              <a:solidFill>
                <a:srgbClr val="140E0C"/>
              </a:solidFill>
              <a:latin typeface="Poppins"/>
              <a:ea typeface="Poppins"/>
              <a:cs typeface="Poppins"/>
              <a:sym typeface="Poppins"/>
            </a:endParaRPr>
          </a:p>
        </p:txBody>
      </p:sp>
      <p:pic>
        <p:nvPicPr>
          <p:cNvPr id="448" name="Google Shape;448;p41"/>
          <p:cNvPicPr preferRelativeResize="0"/>
          <p:nvPr/>
        </p:nvPicPr>
        <p:blipFill>
          <a:blip r:embed="rId5">
            <a:alphaModFix/>
          </a:blip>
          <a:stretch>
            <a:fillRect/>
          </a:stretch>
        </p:blipFill>
        <p:spPr>
          <a:xfrm>
            <a:off x="-90725" y="692215"/>
            <a:ext cx="7913400" cy="4451285"/>
          </a:xfrm>
          <a:prstGeom prst="rect">
            <a:avLst/>
          </a:prstGeom>
          <a:noFill/>
          <a:ln>
            <a:noFill/>
          </a:ln>
        </p:spPr>
      </p:pic>
      <p:pic>
        <p:nvPicPr>
          <p:cNvPr id="449" name="Google Shape;449;p41"/>
          <p:cNvPicPr preferRelativeResize="0"/>
          <p:nvPr/>
        </p:nvPicPr>
        <p:blipFill>
          <a:blip r:embed="rId6">
            <a:alphaModFix/>
          </a:blip>
          <a:stretch>
            <a:fillRect/>
          </a:stretch>
        </p:blipFill>
        <p:spPr>
          <a:xfrm>
            <a:off x="-90725" y="5143488"/>
            <a:ext cx="7913400" cy="445128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42"/>
          <p:cNvSpPr txBox="1"/>
          <p:nvPr/>
        </p:nvSpPr>
        <p:spPr>
          <a:xfrm>
            <a:off x="4504650" y="3854075"/>
            <a:ext cx="92787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rgbClr val="140E0C"/>
                </a:solidFill>
                <a:latin typeface="Oswald"/>
                <a:ea typeface="Oswald"/>
                <a:cs typeface="Oswald"/>
                <a:sym typeface="Oswald"/>
              </a:rPr>
              <a:t>$578.4 million</a:t>
            </a:r>
            <a:endParaRPr sz="10000" b="1">
              <a:latin typeface="Oswald"/>
              <a:ea typeface="Oswald"/>
              <a:cs typeface="Oswald"/>
              <a:sym typeface="Oswald"/>
            </a:endParaRPr>
          </a:p>
        </p:txBody>
      </p:sp>
      <p:sp>
        <p:nvSpPr>
          <p:cNvPr id="455" name="Google Shape;455;p42"/>
          <p:cNvSpPr txBox="1"/>
          <p:nvPr/>
        </p:nvSpPr>
        <p:spPr>
          <a:xfrm>
            <a:off x="3202200" y="6017388"/>
            <a:ext cx="11883600" cy="4155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Total ad revenue produced by Super Bowl LVII in 2023.</a:t>
            </a:r>
            <a:endParaRPr sz="2700">
              <a:solidFill>
                <a:srgbClr val="140E0C"/>
              </a:solidFill>
              <a:latin typeface="Poppins"/>
              <a:ea typeface="Poppins"/>
              <a:cs typeface="Poppins"/>
              <a:sym typeface="Poppins"/>
            </a:endParaRPr>
          </a:p>
        </p:txBody>
      </p:sp>
      <p:sp>
        <p:nvSpPr>
          <p:cNvPr id="456" name="Google Shape;456;p42"/>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457" name="Google Shape;457;p42"/>
          <p:cNvCxnSpPr/>
          <p:nvPr/>
        </p:nvCxnSpPr>
        <p:spPr>
          <a:xfrm>
            <a:off x="5600700" y="2127253"/>
            <a:ext cx="7086600" cy="0"/>
          </a:xfrm>
          <a:prstGeom prst="straightConnector1">
            <a:avLst/>
          </a:prstGeom>
          <a:noFill/>
          <a:ln w="9525" cap="flat" cmpd="sng">
            <a:solidFill>
              <a:srgbClr val="140E0C"/>
            </a:solidFill>
            <a:prstDash val="solid"/>
            <a:round/>
            <a:headEnd type="none" w="sm" len="sm"/>
            <a:tailEnd type="none" w="sm" len="sm"/>
          </a:ln>
        </p:spPr>
      </p:cxnSp>
      <p:cxnSp>
        <p:nvCxnSpPr>
          <p:cNvPr id="458" name="Google Shape;458;p42"/>
          <p:cNvCxnSpPr/>
          <p:nvPr/>
        </p:nvCxnSpPr>
        <p:spPr>
          <a:xfrm>
            <a:off x="5600700" y="815972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43"/>
          <p:cNvSpPr txBox="1"/>
          <p:nvPr/>
        </p:nvSpPr>
        <p:spPr>
          <a:xfrm>
            <a:off x="5807100" y="3238190"/>
            <a:ext cx="66738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rgbClr val="140E0C"/>
                </a:solidFill>
                <a:latin typeface="Oswald"/>
                <a:ea typeface="Oswald"/>
                <a:cs typeface="Oswald"/>
                <a:sym typeface="Oswald"/>
              </a:rPr>
              <a:t>78%</a:t>
            </a:r>
            <a:endParaRPr sz="10000" b="1">
              <a:latin typeface="Oswald"/>
              <a:ea typeface="Oswald"/>
              <a:cs typeface="Oswald"/>
              <a:sym typeface="Oswald"/>
            </a:endParaRPr>
          </a:p>
        </p:txBody>
      </p:sp>
      <p:sp>
        <p:nvSpPr>
          <p:cNvPr id="464" name="Google Shape;464;p43"/>
          <p:cNvSpPr txBox="1"/>
          <p:nvPr/>
        </p:nvSpPr>
        <p:spPr>
          <a:xfrm>
            <a:off x="3202200" y="5469563"/>
            <a:ext cx="11883600" cy="15792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78% of fans would rather watch the Super Bowl with commercials. 70% will pay attention to ads before the game and 45% will seek out ads before kickoff (A 350% increase since 2010).</a:t>
            </a:r>
            <a:endParaRPr sz="2700">
              <a:solidFill>
                <a:srgbClr val="140E0C"/>
              </a:solidFill>
              <a:latin typeface="Poppins"/>
              <a:ea typeface="Poppins"/>
              <a:cs typeface="Poppins"/>
              <a:sym typeface="Poppins"/>
            </a:endParaRPr>
          </a:p>
        </p:txBody>
      </p:sp>
      <p:sp>
        <p:nvSpPr>
          <p:cNvPr id="465" name="Google Shape;465;p43"/>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466" name="Google Shape;466;p43"/>
          <p:cNvCxnSpPr/>
          <p:nvPr/>
        </p:nvCxnSpPr>
        <p:spPr>
          <a:xfrm>
            <a:off x="5600700" y="2127253"/>
            <a:ext cx="7086600" cy="0"/>
          </a:xfrm>
          <a:prstGeom prst="straightConnector1">
            <a:avLst/>
          </a:prstGeom>
          <a:noFill/>
          <a:ln w="9525" cap="flat" cmpd="sng">
            <a:solidFill>
              <a:srgbClr val="140E0C"/>
            </a:solidFill>
            <a:prstDash val="solid"/>
            <a:round/>
            <a:headEnd type="none" w="sm" len="sm"/>
            <a:tailEnd type="none" w="sm" len="sm"/>
          </a:ln>
        </p:spPr>
      </p:cxnSp>
      <p:cxnSp>
        <p:nvCxnSpPr>
          <p:cNvPr id="467" name="Google Shape;467;p43"/>
          <p:cNvCxnSpPr/>
          <p:nvPr/>
        </p:nvCxnSpPr>
        <p:spPr>
          <a:xfrm>
            <a:off x="5600700" y="815972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44"/>
          <p:cNvSpPr txBox="1"/>
          <p:nvPr/>
        </p:nvSpPr>
        <p:spPr>
          <a:xfrm>
            <a:off x="5807100" y="3165640"/>
            <a:ext cx="66738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rgbClr val="140E0C"/>
                </a:solidFill>
                <a:latin typeface="Oswald"/>
                <a:ea typeface="Oswald"/>
                <a:cs typeface="Oswald"/>
                <a:sym typeface="Oswald"/>
              </a:rPr>
              <a:t>1.5 million</a:t>
            </a:r>
            <a:endParaRPr sz="10000" b="1">
              <a:latin typeface="Oswald"/>
              <a:ea typeface="Oswald"/>
              <a:cs typeface="Oswald"/>
              <a:sym typeface="Oswald"/>
            </a:endParaRPr>
          </a:p>
        </p:txBody>
      </p:sp>
      <p:sp>
        <p:nvSpPr>
          <p:cNvPr id="473" name="Google Shape;473;p44"/>
          <p:cNvSpPr txBox="1"/>
          <p:nvPr/>
        </p:nvSpPr>
        <p:spPr>
          <a:xfrm>
            <a:off x="3202200" y="4960113"/>
            <a:ext cx="11883600" cy="21612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On average, 1.5 million people call in sick to work the day after the Super Bowl.  In 2017, in a creative marketing stunt, Heinz (makers of the popular ketchup brand) created a petition to convert the Monday following last year’s Super Bowl to a National Holiday.</a:t>
            </a:r>
            <a:endParaRPr sz="2700">
              <a:solidFill>
                <a:srgbClr val="140E0C"/>
              </a:solidFill>
              <a:latin typeface="Poppins"/>
              <a:ea typeface="Poppins"/>
              <a:cs typeface="Poppins"/>
              <a:sym typeface="Poppins"/>
            </a:endParaRPr>
          </a:p>
        </p:txBody>
      </p:sp>
      <p:sp>
        <p:nvSpPr>
          <p:cNvPr id="474" name="Google Shape;474;p44"/>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475" name="Google Shape;475;p44"/>
          <p:cNvCxnSpPr/>
          <p:nvPr/>
        </p:nvCxnSpPr>
        <p:spPr>
          <a:xfrm>
            <a:off x="5600700" y="2127253"/>
            <a:ext cx="7086600" cy="0"/>
          </a:xfrm>
          <a:prstGeom prst="straightConnector1">
            <a:avLst/>
          </a:prstGeom>
          <a:noFill/>
          <a:ln w="9525" cap="flat" cmpd="sng">
            <a:solidFill>
              <a:srgbClr val="140E0C"/>
            </a:solidFill>
            <a:prstDash val="solid"/>
            <a:round/>
            <a:headEnd type="none" w="sm" len="sm"/>
            <a:tailEnd type="none" w="sm" len="sm"/>
          </a:ln>
        </p:spPr>
      </p:cxnSp>
      <p:cxnSp>
        <p:nvCxnSpPr>
          <p:cNvPr id="476" name="Google Shape;476;p44"/>
          <p:cNvCxnSpPr/>
          <p:nvPr/>
        </p:nvCxnSpPr>
        <p:spPr>
          <a:xfrm>
            <a:off x="5600700" y="815972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grpSp>
        <p:nvGrpSpPr>
          <p:cNvPr id="481" name="Google Shape;481;p45"/>
          <p:cNvGrpSpPr/>
          <p:nvPr/>
        </p:nvGrpSpPr>
        <p:grpSpPr>
          <a:xfrm>
            <a:off x="0" y="-181425"/>
            <a:ext cx="18288118" cy="10468583"/>
            <a:chOff x="0" y="0"/>
            <a:chExt cx="4816592" cy="2696490"/>
          </a:xfrm>
        </p:grpSpPr>
        <p:sp>
          <p:nvSpPr>
            <p:cNvPr id="482" name="Google Shape;482;p45"/>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483" name="Google Shape;483;p45"/>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484" name="Google Shape;484;p45"/>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485" name="Google Shape;485;p45"/>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486" name="Google Shape;486;p45"/>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487" name="Google Shape;487;p4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488" name="Google Shape;488;p45"/>
          <p:cNvSpPr txBox="1"/>
          <p:nvPr/>
        </p:nvSpPr>
        <p:spPr>
          <a:xfrm>
            <a:off x="3359250" y="4132950"/>
            <a:ext cx="115695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THE FOOD</a:t>
            </a:r>
            <a:endParaRPr sz="10000" b="1">
              <a:solidFill>
                <a:schemeClr val="lt1"/>
              </a:solidFill>
              <a:latin typeface="Oswald"/>
              <a:ea typeface="Oswald"/>
              <a:cs typeface="Oswald"/>
              <a:sym typeface="Oswal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46"/>
          <p:cNvSpPr/>
          <p:nvPr/>
        </p:nvSpPr>
        <p:spPr>
          <a:xfrm>
            <a:off x="-90725" y="-113400"/>
            <a:ext cx="7913400" cy="10400400"/>
          </a:xfrm>
          <a:prstGeom prst="rect">
            <a:avLst/>
          </a:prstGeom>
          <a:solidFill>
            <a:srgbClr val="001F7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94" name="Google Shape;494;p46"/>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495" name="Google Shape;495;p46"/>
          <p:cNvCxnSpPr/>
          <p:nvPr/>
        </p:nvCxnSpPr>
        <p:spPr>
          <a:xfrm>
            <a:off x="8731250" y="2450828"/>
            <a:ext cx="7086600" cy="0"/>
          </a:xfrm>
          <a:prstGeom prst="straightConnector1">
            <a:avLst/>
          </a:prstGeom>
          <a:noFill/>
          <a:ln w="9525" cap="flat" cmpd="sng">
            <a:solidFill>
              <a:srgbClr val="140E0C"/>
            </a:solidFill>
            <a:prstDash val="solid"/>
            <a:round/>
            <a:headEnd type="none" w="sm" len="sm"/>
            <a:tailEnd type="none" w="sm" len="sm"/>
          </a:ln>
        </p:spPr>
      </p:cxnSp>
      <p:sp>
        <p:nvSpPr>
          <p:cNvPr id="496" name="Google Shape;496;p46"/>
          <p:cNvSpPr txBox="1"/>
          <p:nvPr/>
        </p:nvSpPr>
        <p:spPr>
          <a:xfrm>
            <a:off x="8731249" y="3009963"/>
            <a:ext cx="8703600" cy="8928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5800" b="1">
                <a:solidFill>
                  <a:srgbClr val="140E0C"/>
                </a:solidFill>
                <a:latin typeface="Oswald"/>
                <a:ea typeface="Oswald"/>
                <a:cs typeface="Oswald"/>
                <a:sym typeface="Oswald"/>
              </a:rPr>
              <a:t>Super Bowl vs. Thanksgiving</a:t>
            </a:r>
            <a:endParaRPr sz="5800" b="1">
              <a:latin typeface="Oswald"/>
              <a:ea typeface="Oswald"/>
              <a:cs typeface="Oswald"/>
              <a:sym typeface="Oswald"/>
            </a:endParaRPr>
          </a:p>
        </p:txBody>
      </p:sp>
      <p:sp>
        <p:nvSpPr>
          <p:cNvPr id="497" name="Google Shape;497;p46"/>
          <p:cNvSpPr txBox="1"/>
          <p:nvPr/>
        </p:nvSpPr>
        <p:spPr>
          <a:xfrm>
            <a:off x="8731250" y="4087650"/>
            <a:ext cx="8703600" cy="6651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The Super Bowl is the second highest day of food consumption in the United States next to the Thanksgiving holiday</a:t>
            </a:r>
            <a:endParaRPr sz="1800">
              <a:solidFill>
                <a:srgbClr val="140E0C"/>
              </a:solidFill>
              <a:latin typeface="Poppins"/>
              <a:ea typeface="Poppins"/>
              <a:cs typeface="Poppins"/>
              <a:sym typeface="Poppins"/>
            </a:endParaRPr>
          </a:p>
        </p:txBody>
      </p:sp>
      <p:sp>
        <p:nvSpPr>
          <p:cNvPr id="498" name="Google Shape;498;p46"/>
          <p:cNvSpPr txBox="1"/>
          <p:nvPr/>
        </p:nvSpPr>
        <p:spPr>
          <a:xfrm>
            <a:off x="8731249" y="5394363"/>
            <a:ext cx="8703600" cy="8928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5800" b="1">
                <a:solidFill>
                  <a:srgbClr val="140E0C"/>
                </a:solidFill>
                <a:latin typeface="Oswald"/>
                <a:ea typeface="Oswald"/>
                <a:cs typeface="Oswald"/>
                <a:sym typeface="Oswald"/>
              </a:rPr>
              <a:t>62%</a:t>
            </a:r>
            <a:endParaRPr sz="5800" b="1">
              <a:latin typeface="Oswald"/>
              <a:ea typeface="Oswald"/>
              <a:cs typeface="Oswald"/>
              <a:sym typeface="Oswald"/>
            </a:endParaRPr>
          </a:p>
        </p:txBody>
      </p:sp>
      <p:sp>
        <p:nvSpPr>
          <p:cNvPr id="499" name="Google Shape;499;p46"/>
          <p:cNvSpPr txBox="1"/>
          <p:nvPr/>
        </p:nvSpPr>
        <p:spPr>
          <a:xfrm>
            <a:off x="8731250" y="6536050"/>
            <a:ext cx="8703600" cy="6651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Super Bowl Sunday is the most popular grilling day of winter with 62% of BBQ owners firing up their grills for the Big Game!</a:t>
            </a:r>
            <a:endParaRPr sz="1800">
              <a:solidFill>
                <a:srgbClr val="140E0C"/>
              </a:solidFill>
              <a:latin typeface="Poppins"/>
              <a:ea typeface="Poppins"/>
              <a:cs typeface="Poppins"/>
              <a:sym typeface="Poppins"/>
            </a:endParaRPr>
          </a:p>
        </p:txBody>
      </p:sp>
      <p:pic>
        <p:nvPicPr>
          <p:cNvPr id="500" name="Google Shape;500;p46"/>
          <p:cNvPicPr preferRelativeResize="0"/>
          <p:nvPr/>
        </p:nvPicPr>
        <p:blipFill>
          <a:blip r:embed="rId4">
            <a:alphaModFix/>
          </a:blip>
          <a:stretch>
            <a:fillRect/>
          </a:stretch>
        </p:blipFill>
        <p:spPr>
          <a:xfrm>
            <a:off x="-90725" y="2450731"/>
            <a:ext cx="7913400" cy="527214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47"/>
          <p:cNvSpPr txBox="1"/>
          <p:nvPr/>
        </p:nvSpPr>
        <p:spPr>
          <a:xfrm>
            <a:off x="1076213" y="3190915"/>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i="0" u="none" strike="noStrike" cap="none">
                <a:solidFill>
                  <a:srgbClr val="140E0C"/>
                </a:solidFill>
                <a:latin typeface="Oswald"/>
                <a:ea typeface="Oswald"/>
                <a:cs typeface="Oswald"/>
                <a:sym typeface="Oswald"/>
              </a:rPr>
              <a:t>1</a:t>
            </a:r>
            <a:r>
              <a:rPr lang="en-US" sz="6000" b="1">
                <a:solidFill>
                  <a:srgbClr val="140E0C"/>
                </a:solidFill>
                <a:latin typeface="Oswald"/>
                <a:ea typeface="Oswald"/>
                <a:cs typeface="Oswald"/>
                <a:sym typeface="Oswald"/>
              </a:rPr>
              <a:t>.45 billion</a:t>
            </a:r>
            <a:endParaRPr sz="6000" b="1">
              <a:latin typeface="Oswald"/>
              <a:ea typeface="Oswald"/>
              <a:cs typeface="Oswald"/>
              <a:sym typeface="Oswald"/>
            </a:endParaRPr>
          </a:p>
        </p:txBody>
      </p:sp>
      <p:sp>
        <p:nvSpPr>
          <p:cNvPr id="506" name="Google Shape;506;p47"/>
          <p:cNvSpPr txBox="1"/>
          <p:nvPr/>
        </p:nvSpPr>
        <p:spPr>
          <a:xfrm>
            <a:off x="1076225" y="4491788"/>
            <a:ext cx="6880200" cy="41559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Clr>
                <a:schemeClr val="dk1"/>
              </a:buClr>
              <a:buFont typeface="Arial"/>
              <a:buNone/>
            </a:pPr>
            <a:r>
              <a:rPr lang="en-US" sz="1800">
                <a:solidFill>
                  <a:srgbClr val="140E0C"/>
                </a:solidFill>
                <a:latin typeface="Poppins"/>
                <a:ea typeface="Poppins"/>
                <a:cs typeface="Poppins"/>
                <a:sym typeface="Poppins"/>
              </a:rPr>
              <a:t>The National Chicken Council (NCC) in its 2024 Chicken Wing Report, projects Americans to consume a record-breaking 1.45 billion chicken wings during Super Bowl LVII weekend. </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Clr>
                <a:schemeClr val="dk1"/>
              </a:buClr>
              <a:buFont typeface="Arial"/>
              <a:buNone/>
            </a:pP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Clr>
                <a:schemeClr val="dk1"/>
              </a:buClr>
              <a:buFont typeface="Arial"/>
              <a:buNone/>
            </a:pPr>
            <a:r>
              <a:rPr lang="en-US" sz="1800">
                <a:solidFill>
                  <a:srgbClr val="140E0C"/>
                </a:solidFill>
                <a:latin typeface="Poppins"/>
                <a:ea typeface="Poppins"/>
                <a:cs typeface="Poppins"/>
                <a:sym typeface="Poppins"/>
              </a:rPr>
              <a:t>This number is a 2% increase over last year’s consumption, representing the equivalent of 84 million more wings.</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Clr>
                <a:schemeClr val="dk1"/>
              </a:buClr>
              <a:buFont typeface="Arial"/>
              <a:buNone/>
            </a:pP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Clr>
                <a:schemeClr val="dk1"/>
              </a:buClr>
              <a:buFont typeface="Arial"/>
              <a:buNone/>
            </a:pPr>
            <a:r>
              <a:rPr lang="en-US" sz="1800" u="sng">
                <a:solidFill>
                  <a:schemeClr val="hlink"/>
                </a:solidFill>
                <a:latin typeface="Poppins"/>
                <a:ea typeface="Poppins"/>
                <a:cs typeface="Poppins"/>
                <a:sym typeface="Poppins"/>
                <a:hlinkClick r:id="rId3"/>
              </a:rPr>
              <a:t>Click here to watch a fun TikTok video that illustrates what 1.45 billion wings looks like!</a:t>
            </a:r>
            <a:endParaRPr sz="1800">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endParaRPr sz="1800">
              <a:solidFill>
                <a:srgbClr val="140E0C"/>
              </a:solidFill>
              <a:latin typeface="Poppins"/>
              <a:ea typeface="Poppins"/>
              <a:cs typeface="Poppins"/>
              <a:sym typeface="Poppins"/>
            </a:endParaRPr>
          </a:p>
        </p:txBody>
      </p:sp>
      <p:sp>
        <p:nvSpPr>
          <p:cNvPr id="507" name="Google Shape;507;p47"/>
          <p:cNvSpPr txBox="1"/>
          <p:nvPr/>
        </p:nvSpPr>
        <p:spPr>
          <a:xfrm>
            <a:off x="1076222" y="8983525"/>
            <a:ext cx="39357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sng">
                <a:solidFill>
                  <a:schemeClr val="hlink"/>
                </a:solidFill>
                <a:latin typeface="Poppins"/>
                <a:ea typeface="Poppins"/>
                <a:cs typeface="Poppins"/>
                <a:sym typeface="Poppins"/>
                <a:hlinkClick r:id="rId4"/>
              </a:rPr>
              <a:t>National Chicken Council</a:t>
            </a:r>
            <a:endParaRPr sz="1200">
              <a:latin typeface="Poppins"/>
              <a:ea typeface="Poppins"/>
              <a:cs typeface="Poppins"/>
              <a:sym typeface="Poppins"/>
            </a:endParaRPr>
          </a:p>
        </p:txBody>
      </p:sp>
      <p:sp>
        <p:nvSpPr>
          <p:cNvPr id="508" name="Google Shape;508;p47"/>
          <p:cNvSpPr/>
          <p:nvPr/>
        </p:nvSpPr>
        <p:spPr>
          <a:xfrm>
            <a:off x="28575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cxnSp>
        <p:nvCxnSpPr>
          <p:cNvPr id="509" name="Google Shape;509;p47"/>
          <p:cNvCxnSpPr/>
          <p:nvPr/>
        </p:nvCxnSpPr>
        <p:spPr>
          <a:xfrm>
            <a:off x="1028700" y="2336733"/>
            <a:ext cx="7758000" cy="0"/>
          </a:xfrm>
          <a:prstGeom prst="straightConnector1">
            <a:avLst/>
          </a:prstGeom>
          <a:noFill/>
          <a:ln w="9525" cap="flat" cmpd="sng">
            <a:solidFill>
              <a:srgbClr val="140E0C"/>
            </a:solidFill>
            <a:prstDash val="solid"/>
            <a:round/>
            <a:headEnd type="none" w="sm" len="sm"/>
            <a:tailEnd type="none" w="sm" len="sm"/>
          </a:ln>
        </p:spPr>
      </p:cxnSp>
      <p:pic>
        <p:nvPicPr>
          <p:cNvPr id="510" name="Google Shape;510;p47"/>
          <p:cNvPicPr preferRelativeResize="0"/>
          <p:nvPr/>
        </p:nvPicPr>
        <p:blipFill>
          <a:blip r:embed="rId6">
            <a:alphaModFix/>
          </a:blip>
          <a:stretch>
            <a:fillRect/>
          </a:stretch>
        </p:blipFill>
        <p:spPr>
          <a:xfrm>
            <a:off x="10530000" y="0"/>
            <a:ext cx="7758000" cy="103440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48"/>
          <p:cNvSpPr/>
          <p:nvPr/>
        </p:nvSpPr>
        <p:spPr>
          <a:xfrm>
            <a:off x="-90725" y="-113400"/>
            <a:ext cx="7958700" cy="10400400"/>
          </a:xfrm>
          <a:prstGeom prst="rect">
            <a:avLst/>
          </a:prstGeom>
          <a:solidFill>
            <a:srgbClr val="001F7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16" name="Google Shape;516;p48"/>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517" name="Google Shape;517;p48"/>
          <p:cNvCxnSpPr/>
          <p:nvPr/>
        </p:nvCxnSpPr>
        <p:spPr>
          <a:xfrm>
            <a:off x="8731250" y="2365128"/>
            <a:ext cx="7086600" cy="0"/>
          </a:xfrm>
          <a:prstGeom prst="straightConnector1">
            <a:avLst/>
          </a:prstGeom>
          <a:noFill/>
          <a:ln w="9525" cap="flat" cmpd="sng">
            <a:solidFill>
              <a:srgbClr val="140E0C"/>
            </a:solidFill>
            <a:prstDash val="solid"/>
            <a:round/>
            <a:headEnd type="none" w="sm" len="sm"/>
            <a:tailEnd type="none" w="sm" len="sm"/>
          </a:ln>
        </p:spPr>
      </p:cxnSp>
      <p:sp>
        <p:nvSpPr>
          <p:cNvPr id="518" name="Google Shape;518;p48"/>
          <p:cNvSpPr txBox="1"/>
          <p:nvPr/>
        </p:nvSpPr>
        <p:spPr>
          <a:xfrm>
            <a:off x="8731249" y="2924263"/>
            <a:ext cx="8703600" cy="8928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5800" b="1">
                <a:solidFill>
                  <a:srgbClr val="140E0C"/>
                </a:solidFill>
                <a:latin typeface="Oswald"/>
                <a:ea typeface="Oswald"/>
                <a:cs typeface="Oswald"/>
                <a:sym typeface="Oswald"/>
              </a:rPr>
              <a:t>12.5 million</a:t>
            </a:r>
            <a:endParaRPr sz="5800" b="1">
              <a:latin typeface="Oswald"/>
              <a:ea typeface="Oswald"/>
              <a:cs typeface="Oswald"/>
              <a:sym typeface="Oswald"/>
            </a:endParaRPr>
          </a:p>
        </p:txBody>
      </p:sp>
      <p:sp>
        <p:nvSpPr>
          <p:cNvPr id="519" name="Google Shape;519;p48"/>
          <p:cNvSpPr txBox="1"/>
          <p:nvPr/>
        </p:nvSpPr>
        <p:spPr>
          <a:xfrm>
            <a:off x="8731250" y="4001950"/>
            <a:ext cx="8703600" cy="10527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The American Pizza Community (APC) pizza industry organization said that over the last few years, about 12.5 million pizzas are ordered, baked, and delivered to football fanatics on Super Bowl Sunday. </a:t>
            </a:r>
            <a:endParaRPr sz="1800">
              <a:solidFill>
                <a:srgbClr val="140E0C"/>
              </a:solidFill>
              <a:latin typeface="Poppins"/>
              <a:ea typeface="Poppins"/>
              <a:cs typeface="Poppins"/>
              <a:sym typeface="Poppins"/>
            </a:endParaRPr>
          </a:p>
        </p:txBody>
      </p:sp>
      <p:sp>
        <p:nvSpPr>
          <p:cNvPr id="520" name="Google Shape;520;p48"/>
          <p:cNvSpPr txBox="1"/>
          <p:nvPr/>
        </p:nvSpPr>
        <p:spPr>
          <a:xfrm>
            <a:off x="8731249" y="5846963"/>
            <a:ext cx="8703600" cy="8928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5800" b="1">
                <a:solidFill>
                  <a:srgbClr val="140E0C"/>
                </a:solidFill>
                <a:latin typeface="Oswald"/>
                <a:ea typeface="Oswald"/>
                <a:cs typeface="Oswald"/>
                <a:sym typeface="Oswald"/>
              </a:rPr>
              <a:t>11 million</a:t>
            </a:r>
            <a:endParaRPr sz="5800" b="1">
              <a:latin typeface="Oswald"/>
              <a:ea typeface="Oswald"/>
              <a:cs typeface="Oswald"/>
              <a:sym typeface="Oswald"/>
            </a:endParaRPr>
          </a:p>
        </p:txBody>
      </p:sp>
      <p:sp>
        <p:nvSpPr>
          <p:cNvPr id="521" name="Google Shape;521;p48"/>
          <p:cNvSpPr txBox="1"/>
          <p:nvPr/>
        </p:nvSpPr>
        <p:spPr>
          <a:xfrm>
            <a:off x="8731250" y="6924650"/>
            <a:ext cx="8703600" cy="6651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SzPts val="1100"/>
              <a:buNone/>
            </a:pPr>
            <a:r>
              <a:rPr lang="en-US" sz="1800">
                <a:solidFill>
                  <a:srgbClr val="140E0C"/>
                </a:solidFill>
                <a:latin typeface="Poppins"/>
                <a:ea typeface="Poppins"/>
                <a:cs typeface="Poppins"/>
                <a:sym typeface="Poppins"/>
              </a:rPr>
              <a:t>Domino's told the APC they sell more than 11 million slices on Super Bowl Sunday alone. </a:t>
            </a:r>
            <a:endParaRPr sz="1800">
              <a:solidFill>
                <a:srgbClr val="140E0C"/>
              </a:solidFill>
              <a:latin typeface="Poppins"/>
              <a:ea typeface="Poppins"/>
              <a:cs typeface="Poppins"/>
              <a:sym typeface="Poppins"/>
            </a:endParaRPr>
          </a:p>
        </p:txBody>
      </p:sp>
      <p:pic>
        <p:nvPicPr>
          <p:cNvPr id="522" name="Google Shape;522;p48"/>
          <p:cNvPicPr preferRelativeResize="0"/>
          <p:nvPr/>
        </p:nvPicPr>
        <p:blipFill>
          <a:blip r:embed="rId4">
            <a:alphaModFix/>
          </a:blip>
          <a:stretch>
            <a:fillRect/>
          </a:stretch>
        </p:blipFill>
        <p:spPr>
          <a:xfrm>
            <a:off x="-90650" y="2308100"/>
            <a:ext cx="7958702" cy="530836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grpSp>
        <p:nvGrpSpPr>
          <p:cNvPr id="527" name="Google Shape;527;p49"/>
          <p:cNvGrpSpPr/>
          <p:nvPr/>
        </p:nvGrpSpPr>
        <p:grpSpPr>
          <a:xfrm>
            <a:off x="0" y="-113400"/>
            <a:ext cx="18288118" cy="10400362"/>
            <a:chOff x="0" y="0"/>
            <a:chExt cx="4816592" cy="2696490"/>
          </a:xfrm>
        </p:grpSpPr>
        <p:sp>
          <p:nvSpPr>
            <p:cNvPr id="528" name="Google Shape;528;p49"/>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529" name="Google Shape;529;p49"/>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530" name="Google Shape;530;p49"/>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531" name="Google Shape;531;p49"/>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532" name="Google Shape;532;p49"/>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533" name="Google Shape;533;p49"/>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534" name="Google Shape;534;p49"/>
          <p:cNvSpPr txBox="1"/>
          <p:nvPr/>
        </p:nvSpPr>
        <p:spPr>
          <a:xfrm>
            <a:off x="3359250" y="4132950"/>
            <a:ext cx="115695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THE TROPHY</a:t>
            </a:r>
            <a:endParaRPr sz="10000" b="1">
              <a:solidFill>
                <a:schemeClr val="lt1"/>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cxnSp>
        <p:nvCxnSpPr>
          <p:cNvPr id="140" name="Google Shape;140;p16"/>
          <p:cNvCxnSpPr/>
          <p:nvPr/>
        </p:nvCxnSpPr>
        <p:spPr>
          <a:xfrm>
            <a:off x="9794175" y="563103"/>
            <a:ext cx="7086600" cy="0"/>
          </a:xfrm>
          <a:prstGeom prst="straightConnector1">
            <a:avLst/>
          </a:prstGeom>
          <a:noFill/>
          <a:ln w="9525" cap="flat" cmpd="sng">
            <a:solidFill>
              <a:srgbClr val="140E0C"/>
            </a:solidFill>
            <a:prstDash val="solid"/>
            <a:round/>
            <a:headEnd type="none" w="sm" len="sm"/>
            <a:tailEnd type="none" w="sm" len="sm"/>
          </a:ln>
        </p:spPr>
      </p:cxnSp>
      <p:sp>
        <p:nvSpPr>
          <p:cNvPr id="141" name="Google Shape;141;p16"/>
          <p:cNvSpPr txBox="1"/>
          <p:nvPr/>
        </p:nvSpPr>
        <p:spPr>
          <a:xfrm>
            <a:off x="9794175" y="1224327"/>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$4.52 billion</a:t>
            </a:r>
            <a:endParaRPr sz="6000" b="1">
              <a:latin typeface="Oswald"/>
              <a:ea typeface="Oswald"/>
              <a:cs typeface="Oswald"/>
              <a:sym typeface="Oswald"/>
            </a:endParaRPr>
          </a:p>
        </p:txBody>
      </p:sp>
      <p:sp>
        <p:nvSpPr>
          <p:cNvPr id="142" name="Google Shape;142;p16"/>
          <p:cNvSpPr txBox="1"/>
          <p:nvPr/>
        </p:nvSpPr>
        <p:spPr>
          <a:xfrm>
            <a:off x="9794175" y="2430053"/>
            <a:ext cx="6880200" cy="665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The Kansas City Chiefs’  franchise valuation is $4.52 billion as of January 2024, which ranks 19th in the NFL. </a:t>
            </a:r>
            <a:endParaRPr>
              <a:latin typeface="Poppins"/>
              <a:ea typeface="Poppins"/>
              <a:cs typeface="Poppins"/>
              <a:sym typeface="Poppins"/>
            </a:endParaRPr>
          </a:p>
        </p:txBody>
      </p:sp>
      <p:sp>
        <p:nvSpPr>
          <p:cNvPr id="143" name="Google Shape;143;p16"/>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sp>
        <p:nvSpPr>
          <p:cNvPr id="144" name="Google Shape;144;p16"/>
          <p:cNvSpPr txBox="1"/>
          <p:nvPr/>
        </p:nvSpPr>
        <p:spPr>
          <a:xfrm>
            <a:off x="9794175" y="8983525"/>
            <a:ext cx="27699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u="sng">
                <a:solidFill>
                  <a:schemeClr val="hlink"/>
                </a:solidFill>
                <a:latin typeface="Poppins"/>
                <a:ea typeface="Poppins"/>
                <a:cs typeface="Poppins"/>
                <a:sym typeface="Poppins"/>
                <a:hlinkClick r:id="rId4"/>
              </a:rPr>
              <a:t>Sportiico.com</a:t>
            </a:r>
            <a:endParaRPr sz="1200">
              <a:latin typeface="Poppins"/>
              <a:ea typeface="Poppins"/>
              <a:cs typeface="Poppins"/>
              <a:sym typeface="Poppins"/>
            </a:endParaRPr>
          </a:p>
        </p:txBody>
      </p:sp>
      <p:sp>
        <p:nvSpPr>
          <p:cNvPr id="145" name="Google Shape;145;p16"/>
          <p:cNvSpPr txBox="1"/>
          <p:nvPr/>
        </p:nvSpPr>
        <p:spPr>
          <a:xfrm>
            <a:off x="9794175" y="3634277"/>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$25,000</a:t>
            </a:r>
            <a:endParaRPr sz="6000" b="1">
              <a:latin typeface="Oswald"/>
              <a:ea typeface="Oswald"/>
              <a:cs typeface="Oswald"/>
              <a:sym typeface="Oswald"/>
            </a:endParaRPr>
          </a:p>
        </p:txBody>
      </p:sp>
      <p:sp>
        <p:nvSpPr>
          <p:cNvPr id="146" name="Google Shape;146;p16"/>
          <p:cNvSpPr txBox="1"/>
          <p:nvPr/>
        </p:nvSpPr>
        <p:spPr>
          <a:xfrm>
            <a:off x="9794175" y="4820590"/>
            <a:ext cx="6880200" cy="10527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Expansion fee paid in 1960 to found the Dallas Texans in the newly formed American Football League. In 1963 the team was renamed the Chiefs and moved to Kansas City.</a:t>
            </a:r>
            <a:endParaRPr>
              <a:latin typeface="Poppins"/>
              <a:ea typeface="Poppins"/>
              <a:cs typeface="Poppins"/>
              <a:sym typeface="Poppins"/>
            </a:endParaRPr>
          </a:p>
        </p:txBody>
      </p:sp>
      <p:pic>
        <p:nvPicPr>
          <p:cNvPr id="147" name="Google Shape;147;p16"/>
          <p:cNvPicPr preferRelativeResize="0"/>
          <p:nvPr/>
        </p:nvPicPr>
        <p:blipFill>
          <a:blip r:embed="rId5">
            <a:alphaModFix/>
          </a:blip>
          <a:stretch>
            <a:fillRect/>
          </a:stretch>
        </p:blipFill>
        <p:spPr>
          <a:xfrm>
            <a:off x="764725" y="2657052"/>
            <a:ext cx="7422248" cy="4972901"/>
          </a:xfrm>
          <a:prstGeom prst="rect">
            <a:avLst/>
          </a:prstGeom>
          <a:noFill/>
          <a:ln>
            <a:noFill/>
          </a:ln>
        </p:spPr>
      </p:pic>
      <p:sp>
        <p:nvSpPr>
          <p:cNvPr id="148" name="Google Shape;148;p16"/>
          <p:cNvSpPr txBox="1"/>
          <p:nvPr/>
        </p:nvSpPr>
        <p:spPr>
          <a:xfrm>
            <a:off x="9794175" y="6412414"/>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3.6 million</a:t>
            </a:r>
            <a:endParaRPr sz="6000" b="1">
              <a:latin typeface="Oswald"/>
              <a:ea typeface="Oswald"/>
              <a:cs typeface="Oswald"/>
              <a:sym typeface="Oswald"/>
            </a:endParaRPr>
          </a:p>
        </p:txBody>
      </p:sp>
      <p:sp>
        <p:nvSpPr>
          <p:cNvPr id="149" name="Google Shape;149;p16"/>
          <p:cNvSpPr txBox="1"/>
          <p:nvPr/>
        </p:nvSpPr>
        <p:spPr>
          <a:xfrm>
            <a:off x="9794175" y="7598728"/>
            <a:ext cx="6880200" cy="10527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a:solidFill>
                  <a:srgbClr val="140E0C"/>
                </a:solidFill>
                <a:latin typeface="Poppins"/>
                <a:ea typeface="Poppins"/>
                <a:cs typeface="Poppins"/>
                <a:sym typeface="Poppins"/>
              </a:rPr>
              <a:t>Number of Chiefs’ Instagram followers, ranking the team  third among all NFL teams, only behind the New England Patriots and Dallas Cowboys. </a:t>
            </a:r>
            <a:endParaRPr>
              <a:latin typeface="Poppins"/>
              <a:ea typeface="Poppins"/>
              <a:cs typeface="Poppins"/>
              <a:sym typeface="Poppi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Google Shape;539;p50"/>
          <p:cNvSpPr txBox="1"/>
          <p:nvPr/>
        </p:nvSpPr>
        <p:spPr>
          <a:xfrm>
            <a:off x="1076213" y="3639639"/>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a:solidFill>
                  <a:srgbClr val="140E0C"/>
                </a:solidFill>
                <a:latin typeface="Oswald"/>
                <a:ea typeface="Oswald"/>
                <a:cs typeface="Oswald"/>
                <a:sym typeface="Oswald"/>
              </a:rPr>
              <a:t>$50,000</a:t>
            </a:r>
            <a:endParaRPr sz="6000" b="1">
              <a:latin typeface="Oswald"/>
              <a:ea typeface="Oswald"/>
              <a:cs typeface="Oswald"/>
              <a:sym typeface="Oswald"/>
            </a:endParaRPr>
          </a:p>
        </p:txBody>
      </p:sp>
      <p:sp>
        <p:nvSpPr>
          <p:cNvPr id="540" name="Google Shape;540;p50"/>
          <p:cNvSpPr txBox="1"/>
          <p:nvPr/>
        </p:nvSpPr>
        <p:spPr>
          <a:xfrm>
            <a:off x="1076224" y="4941188"/>
            <a:ext cx="6475800" cy="2604300"/>
          </a:xfrm>
          <a:prstGeom prst="rect">
            <a:avLst/>
          </a:prstGeom>
          <a:noFill/>
          <a:ln>
            <a:noFill/>
          </a:ln>
        </p:spPr>
        <p:txBody>
          <a:bodyPr spcFirstLastPara="1" wrap="square" lIns="0" tIns="0" rIns="0" bIns="0" anchor="t" anchorCtr="0">
            <a:spAutoFit/>
          </a:bodyPr>
          <a:lstStyle/>
          <a:p>
            <a:pPr marL="0" lvl="0" indent="0" algn="l" rtl="0">
              <a:lnSpc>
                <a:spcPct val="140000"/>
              </a:lnSpc>
              <a:spcBef>
                <a:spcPts val="0"/>
              </a:spcBef>
              <a:spcAft>
                <a:spcPts val="0"/>
              </a:spcAft>
              <a:buClr>
                <a:schemeClr val="dk1"/>
              </a:buClr>
              <a:buSzPts val="1100"/>
              <a:buFont typeface="Arial"/>
              <a:buNone/>
            </a:pPr>
            <a:r>
              <a:rPr lang="en-US" sz="1800">
                <a:solidFill>
                  <a:srgbClr val="140E0C"/>
                </a:solidFill>
                <a:latin typeface="Poppins"/>
                <a:ea typeface="Poppins"/>
                <a:cs typeface="Poppins"/>
                <a:sym typeface="Poppins"/>
              </a:rPr>
              <a:t>The Vince Lombardi Trophy, awarded to the Super Bowl winner, costs $50,000 to and its iconic design is featured in the Super Bowl logo. World renowned jeweler Tiffany has been producing the trophy since the first Super Bowl way back in 1967.</a:t>
            </a:r>
            <a:endParaRPr sz="1800">
              <a:solidFill>
                <a:srgbClr val="140E0C"/>
              </a:solidFill>
              <a:latin typeface="Poppins"/>
              <a:ea typeface="Poppins"/>
              <a:cs typeface="Poppins"/>
              <a:sym typeface="Poppins"/>
            </a:endParaRPr>
          </a:p>
          <a:p>
            <a:pPr marL="0" lvl="0" indent="0" algn="l" rtl="0">
              <a:lnSpc>
                <a:spcPct val="140000"/>
              </a:lnSpc>
              <a:spcBef>
                <a:spcPts val="0"/>
              </a:spcBef>
              <a:spcAft>
                <a:spcPts val="0"/>
              </a:spcAft>
              <a:buClr>
                <a:schemeClr val="dk1"/>
              </a:buClr>
              <a:buSzPts val="1100"/>
              <a:buFont typeface="Arial"/>
              <a:buNone/>
            </a:pPr>
            <a:endParaRPr sz="1800">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endParaRPr sz="1800">
              <a:solidFill>
                <a:srgbClr val="140E0C"/>
              </a:solidFill>
              <a:latin typeface="Poppins"/>
              <a:ea typeface="Poppins"/>
              <a:cs typeface="Poppins"/>
              <a:sym typeface="Poppins"/>
            </a:endParaRPr>
          </a:p>
        </p:txBody>
      </p:sp>
      <p:sp>
        <p:nvSpPr>
          <p:cNvPr id="541" name="Google Shape;541;p50"/>
          <p:cNvSpPr/>
          <p:nvPr/>
        </p:nvSpPr>
        <p:spPr>
          <a:xfrm>
            <a:off x="28575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542" name="Google Shape;542;p50"/>
          <p:cNvCxnSpPr/>
          <p:nvPr/>
        </p:nvCxnSpPr>
        <p:spPr>
          <a:xfrm>
            <a:off x="1028700" y="2741521"/>
            <a:ext cx="7758000" cy="0"/>
          </a:xfrm>
          <a:prstGeom prst="straightConnector1">
            <a:avLst/>
          </a:prstGeom>
          <a:noFill/>
          <a:ln w="9525" cap="flat" cmpd="sng">
            <a:solidFill>
              <a:srgbClr val="140E0C"/>
            </a:solidFill>
            <a:prstDash val="solid"/>
            <a:round/>
            <a:headEnd type="none" w="sm" len="sm"/>
            <a:tailEnd type="none" w="sm" len="sm"/>
          </a:ln>
        </p:spPr>
      </p:cxnSp>
      <p:pic>
        <p:nvPicPr>
          <p:cNvPr id="543" name="Google Shape;543;p50"/>
          <p:cNvPicPr preferRelativeResize="0"/>
          <p:nvPr/>
        </p:nvPicPr>
        <p:blipFill>
          <a:blip r:embed="rId4">
            <a:alphaModFix/>
          </a:blip>
          <a:stretch>
            <a:fillRect/>
          </a:stretch>
        </p:blipFill>
        <p:spPr>
          <a:xfrm>
            <a:off x="9969488" y="304800"/>
            <a:ext cx="8318500" cy="99822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grpSp>
        <p:nvGrpSpPr>
          <p:cNvPr id="548" name="Google Shape;548;p51"/>
          <p:cNvGrpSpPr/>
          <p:nvPr/>
        </p:nvGrpSpPr>
        <p:grpSpPr>
          <a:xfrm>
            <a:off x="0" y="-90725"/>
            <a:ext cx="18288118" cy="10377711"/>
            <a:chOff x="0" y="0"/>
            <a:chExt cx="4816592" cy="2696490"/>
          </a:xfrm>
        </p:grpSpPr>
        <p:sp>
          <p:nvSpPr>
            <p:cNvPr id="549" name="Google Shape;549;p51"/>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550" name="Google Shape;550;p51"/>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551" name="Google Shape;551;p51"/>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552" name="Google Shape;552;p51"/>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553" name="Google Shape;553;p51"/>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554" name="Google Shape;554;p51"/>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555" name="Google Shape;555;p51"/>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TRIVIA QUESTIONS</a:t>
            </a:r>
            <a:endParaRPr sz="10000" b="1">
              <a:solidFill>
                <a:schemeClr val="lt1"/>
              </a:solidFill>
              <a:latin typeface="Oswald"/>
              <a:ea typeface="Oswald"/>
              <a:cs typeface="Oswald"/>
              <a:sym typeface="Oswald"/>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52"/>
          <p:cNvSpPr txBox="1"/>
          <p:nvPr/>
        </p:nvSpPr>
        <p:spPr>
          <a:xfrm>
            <a:off x="5807100" y="3456639"/>
            <a:ext cx="66738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a:t>
            </a:r>
            <a:endParaRPr sz="8000" b="1">
              <a:latin typeface="Oswald"/>
              <a:ea typeface="Oswald"/>
              <a:cs typeface="Oswald"/>
              <a:sym typeface="Oswald"/>
            </a:endParaRPr>
          </a:p>
        </p:txBody>
      </p:sp>
      <p:sp>
        <p:nvSpPr>
          <p:cNvPr id="561" name="Google Shape;561;p52"/>
          <p:cNvSpPr txBox="1"/>
          <p:nvPr/>
        </p:nvSpPr>
        <p:spPr>
          <a:xfrm>
            <a:off x="3202200" y="5251113"/>
            <a:ext cx="11883600" cy="15792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Only three state capital cities have played host to a Super Bowl. </a:t>
            </a:r>
            <a:endParaRPr sz="2700">
              <a:solidFill>
                <a:srgbClr val="140E0C"/>
              </a:solidFill>
              <a:latin typeface="Poppins"/>
              <a:ea typeface="Poppins"/>
              <a:cs typeface="Poppins"/>
              <a:sym typeface="Poppins"/>
            </a:endParaRPr>
          </a:p>
          <a:p>
            <a:pPr marL="0" lvl="0" indent="0" algn="ctr" rtl="0">
              <a:lnSpc>
                <a:spcPct val="140000"/>
              </a:lnSpc>
              <a:spcBef>
                <a:spcPts val="0"/>
              </a:spcBef>
              <a:spcAft>
                <a:spcPts val="0"/>
              </a:spcAft>
              <a:buSzPts val="1100"/>
              <a:buNone/>
            </a:pPr>
            <a:endParaRPr sz="2700">
              <a:solidFill>
                <a:srgbClr val="140E0C"/>
              </a:solidFill>
              <a:latin typeface="Poppins"/>
              <a:ea typeface="Poppins"/>
              <a:cs typeface="Poppins"/>
              <a:sym typeface="Poppins"/>
            </a:endParaRPr>
          </a:p>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What cities are they? </a:t>
            </a:r>
            <a:endParaRPr sz="2700">
              <a:solidFill>
                <a:srgbClr val="140E0C"/>
              </a:solidFill>
              <a:latin typeface="Poppins"/>
              <a:ea typeface="Poppins"/>
              <a:cs typeface="Poppins"/>
              <a:sym typeface="Poppins"/>
            </a:endParaRPr>
          </a:p>
        </p:txBody>
      </p:sp>
      <p:sp>
        <p:nvSpPr>
          <p:cNvPr id="562" name="Google Shape;562;p52"/>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563" name="Google Shape;563;p52"/>
          <p:cNvCxnSpPr/>
          <p:nvPr/>
        </p:nvCxnSpPr>
        <p:spPr>
          <a:xfrm>
            <a:off x="5600700" y="2127253"/>
            <a:ext cx="7086600" cy="0"/>
          </a:xfrm>
          <a:prstGeom prst="straightConnector1">
            <a:avLst/>
          </a:prstGeom>
          <a:noFill/>
          <a:ln w="9525" cap="flat" cmpd="sng">
            <a:solidFill>
              <a:srgbClr val="140E0C"/>
            </a:solidFill>
            <a:prstDash val="solid"/>
            <a:round/>
            <a:headEnd type="none" w="sm" len="sm"/>
            <a:tailEnd type="none" w="sm" len="sm"/>
          </a:ln>
        </p:spPr>
      </p:cxnSp>
      <p:cxnSp>
        <p:nvCxnSpPr>
          <p:cNvPr id="564" name="Google Shape;564;p52"/>
          <p:cNvCxnSpPr/>
          <p:nvPr/>
        </p:nvCxnSpPr>
        <p:spPr>
          <a:xfrm>
            <a:off x="5600700" y="815972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p53"/>
          <p:cNvSpPr txBox="1"/>
          <p:nvPr/>
        </p:nvSpPr>
        <p:spPr>
          <a:xfrm>
            <a:off x="5807100" y="3456639"/>
            <a:ext cx="66738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ANSWER</a:t>
            </a:r>
            <a:endParaRPr sz="8000" b="1">
              <a:latin typeface="Oswald"/>
              <a:ea typeface="Oswald"/>
              <a:cs typeface="Oswald"/>
              <a:sym typeface="Oswald"/>
            </a:endParaRPr>
          </a:p>
        </p:txBody>
      </p:sp>
      <p:sp>
        <p:nvSpPr>
          <p:cNvPr id="570" name="Google Shape;570;p53"/>
          <p:cNvSpPr txBox="1"/>
          <p:nvPr/>
        </p:nvSpPr>
        <p:spPr>
          <a:xfrm>
            <a:off x="3202200" y="5251113"/>
            <a:ext cx="11883600" cy="9975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Indianapolis, Atlanta, Minneapolis-St. Paul and Phoenix are the only U.S. capital cities to host a NFL Super Bowl</a:t>
            </a:r>
            <a:endParaRPr sz="2700">
              <a:solidFill>
                <a:srgbClr val="140E0C"/>
              </a:solidFill>
              <a:latin typeface="Poppins"/>
              <a:ea typeface="Poppins"/>
              <a:cs typeface="Poppins"/>
              <a:sym typeface="Poppins"/>
            </a:endParaRPr>
          </a:p>
        </p:txBody>
      </p:sp>
      <p:sp>
        <p:nvSpPr>
          <p:cNvPr id="571" name="Google Shape;571;p53"/>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572" name="Google Shape;572;p53"/>
          <p:cNvCxnSpPr/>
          <p:nvPr/>
        </p:nvCxnSpPr>
        <p:spPr>
          <a:xfrm>
            <a:off x="5600700" y="2127253"/>
            <a:ext cx="7086600" cy="0"/>
          </a:xfrm>
          <a:prstGeom prst="straightConnector1">
            <a:avLst/>
          </a:prstGeom>
          <a:noFill/>
          <a:ln w="9525" cap="flat" cmpd="sng">
            <a:solidFill>
              <a:srgbClr val="140E0C"/>
            </a:solidFill>
            <a:prstDash val="solid"/>
            <a:round/>
            <a:headEnd type="none" w="sm" len="sm"/>
            <a:tailEnd type="none" w="sm" len="sm"/>
          </a:ln>
        </p:spPr>
      </p:cxnSp>
      <p:cxnSp>
        <p:nvCxnSpPr>
          <p:cNvPr id="573" name="Google Shape;573;p53"/>
          <p:cNvCxnSpPr/>
          <p:nvPr/>
        </p:nvCxnSpPr>
        <p:spPr>
          <a:xfrm>
            <a:off x="5600700" y="815972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54"/>
          <p:cNvSpPr txBox="1"/>
          <p:nvPr/>
        </p:nvSpPr>
        <p:spPr>
          <a:xfrm>
            <a:off x="5807100" y="3456639"/>
            <a:ext cx="66738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a:t>
            </a:r>
            <a:endParaRPr sz="8000" b="1">
              <a:latin typeface="Oswald"/>
              <a:ea typeface="Oswald"/>
              <a:cs typeface="Oswald"/>
              <a:sym typeface="Oswald"/>
            </a:endParaRPr>
          </a:p>
        </p:txBody>
      </p:sp>
      <p:sp>
        <p:nvSpPr>
          <p:cNvPr id="579" name="Google Shape;579;p54"/>
          <p:cNvSpPr txBox="1"/>
          <p:nvPr/>
        </p:nvSpPr>
        <p:spPr>
          <a:xfrm>
            <a:off x="3202200" y="5251113"/>
            <a:ext cx="11883600" cy="9975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Why does each Super Bowl contain a unique set of roman numerals in the game’s name?</a:t>
            </a:r>
            <a:endParaRPr sz="2700">
              <a:solidFill>
                <a:srgbClr val="140E0C"/>
              </a:solidFill>
              <a:latin typeface="Poppins"/>
              <a:ea typeface="Poppins"/>
              <a:cs typeface="Poppins"/>
              <a:sym typeface="Poppins"/>
            </a:endParaRPr>
          </a:p>
        </p:txBody>
      </p:sp>
      <p:sp>
        <p:nvSpPr>
          <p:cNvPr id="580" name="Google Shape;580;p54"/>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581" name="Google Shape;581;p54"/>
          <p:cNvCxnSpPr/>
          <p:nvPr/>
        </p:nvCxnSpPr>
        <p:spPr>
          <a:xfrm>
            <a:off x="5600700" y="2127253"/>
            <a:ext cx="7086600" cy="0"/>
          </a:xfrm>
          <a:prstGeom prst="straightConnector1">
            <a:avLst/>
          </a:prstGeom>
          <a:noFill/>
          <a:ln w="9525" cap="flat" cmpd="sng">
            <a:solidFill>
              <a:srgbClr val="140E0C"/>
            </a:solidFill>
            <a:prstDash val="solid"/>
            <a:round/>
            <a:headEnd type="none" w="sm" len="sm"/>
            <a:tailEnd type="none" w="sm" len="sm"/>
          </a:ln>
        </p:spPr>
      </p:cxnSp>
      <p:cxnSp>
        <p:nvCxnSpPr>
          <p:cNvPr id="582" name="Google Shape;582;p54"/>
          <p:cNvCxnSpPr/>
          <p:nvPr/>
        </p:nvCxnSpPr>
        <p:spPr>
          <a:xfrm>
            <a:off x="5600700" y="815972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Google Shape;587;p55"/>
          <p:cNvSpPr txBox="1"/>
          <p:nvPr/>
        </p:nvSpPr>
        <p:spPr>
          <a:xfrm>
            <a:off x="5807100" y="3456639"/>
            <a:ext cx="66738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ANSWER</a:t>
            </a:r>
            <a:endParaRPr sz="8000" b="1">
              <a:latin typeface="Oswald"/>
              <a:ea typeface="Oswald"/>
              <a:cs typeface="Oswald"/>
              <a:sym typeface="Oswald"/>
            </a:endParaRPr>
          </a:p>
        </p:txBody>
      </p:sp>
      <p:sp>
        <p:nvSpPr>
          <p:cNvPr id="588" name="Google Shape;588;p55"/>
          <p:cNvSpPr txBox="1"/>
          <p:nvPr/>
        </p:nvSpPr>
        <p:spPr>
          <a:xfrm>
            <a:off x="3202200" y="5251113"/>
            <a:ext cx="11883600" cy="9975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The Super Bowl is measured in Roman numerals because a football season runs over two calendar years.</a:t>
            </a:r>
            <a:endParaRPr sz="2700">
              <a:solidFill>
                <a:srgbClr val="140E0C"/>
              </a:solidFill>
              <a:latin typeface="Poppins"/>
              <a:ea typeface="Poppins"/>
              <a:cs typeface="Poppins"/>
              <a:sym typeface="Poppins"/>
            </a:endParaRPr>
          </a:p>
        </p:txBody>
      </p:sp>
      <p:sp>
        <p:nvSpPr>
          <p:cNvPr id="589" name="Google Shape;589;p5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590" name="Google Shape;590;p55"/>
          <p:cNvCxnSpPr/>
          <p:nvPr/>
        </p:nvCxnSpPr>
        <p:spPr>
          <a:xfrm>
            <a:off x="5600700" y="2127253"/>
            <a:ext cx="7086600" cy="0"/>
          </a:xfrm>
          <a:prstGeom prst="straightConnector1">
            <a:avLst/>
          </a:prstGeom>
          <a:noFill/>
          <a:ln w="9525" cap="flat" cmpd="sng">
            <a:solidFill>
              <a:srgbClr val="140E0C"/>
            </a:solidFill>
            <a:prstDash val="solid"/>
            <a:round/>
            <a:headEnd type="none" w="sm" len="sm"/>
            <a:tailEnd type="none" w="sm" len="sm"/>
          </a:ln>
        </p:spPr>
      </p:cxnSp>
      <p:cxnSp>
        <p:nvCxnSpPr>
          <p:cNvPr id="591" name="Google Shape;591;p55"/>
          <p:cNvCxnSpPr/>
          <p:nvPr/>
        </p:nvCxnSpPr>
        <p:spPr>
          <a:xfrm>
            <a:off x="5600700" y="815972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56"/>
          <p:cNvSpPr txBox="1"/>
          <p:nvPr/>
        </p:nvSpPr>
        <p:spPr>
          <a:xfrm>
            <a:off x="5807100" y="3456639"/>
            <a:ext cx="66738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a:t>
            </a:r>
            <a:endParaRPr sz="8000" b="1">
              <a:latin typeface="Oswald"/>
              <a:ea typeface="Oswald"/>
              <a:cs typeface="Oswald"/>
              <a:sym typeface="Oswald"/>
            </a:endParaRPr>
          </a:p>
        </p:txBody>
      </p:sp>
      <p:sp>
        <p:nvSpPr>
          <p:cNvPr id="597" name="Google Shape;597;p56"/>
          <p:cNvSpPr txBox="1"/>
          <p:nvPr/>
        </p:nvSpPr>
        <p:spPr>
          <a:xfrm>
            <a:off x="3202200" y="5251113"/>
            <a:ext cx="11883600" cy="15792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Only four NFL teams have NEVER played in a Super Bowl.</a:t>
            </a:r>
            <a:endParaRPr sz="2700">
              <a:solidFill>
                <a:srgbClr val="140E0C"/>
              </a:solidFill>
              <a:latin typeface="Poppins"/>
              <a:ea typeface="Poppins"/>
              <a:cs typeface="Poppins"/>
              <a:sym typeface="Poppins"/>
            </a:endParaRPr>
          </a:p>
          <a:p>
            <a:pPr marL="0" lvl="0" indent="0" algn="ctr" rtl="0">
              <a:lnSpc>
                <a:spcPct val="140000"/>
              </a:lnSpc>
              <a:spcBef>
                <a:spcPts val="0"/>
              </a:spcBef>
              <a:spcAft>
                <a:spcPts val="0"/>
              </a:spcAft>
              <a:buSzPts val="1100"/>
              <a:buNone/>
            </a:pPr>
            <a:endParaRPr sz="2700">
              <a:solidFill>
                <a:srgbClr val="140E0C"/>
              </a:solidFill>
              <a:latin typeface="Poppins"/>
              <a:ea typeface="Poppins"/>
              <a:cs typeface="Poppins"/>
              <a:sym typeface="Poppins"/>
            </a:endParaRPr>
          </a:p>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Who are they?</a:t>
            </a:r>
            <a:endParaRPr sz="2700">
              <a:solidFill>
                <a:srgbClr val="140E0C"/>
              </a:solidFill>
              <a:latin typeface="Poppins"/>
              <a:ea typeface="Poppins"/>
              <a:cs typeface="Poppins"/>
              <a:sym typeface="Poppins"/>
            </a:endParaRPr>
          </a:p>
        </p:txBody>
      </p:sp>
      <p:sp>
        <p:nvSpPr>
          <p:cNvPr id="598" name="Google Shape;598;p56"/>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599" name="Google Shape;599;p56"/>
          <p:cNvCxnSpPr/>
          <p:nvPr/>
        </p:nvCxnSpPr>
        <p:spPr>
          <a:xfrm>
            <a:off x="5600700" y="2127253"/>
            <a:ext cx="7086600" cy="0"/>
          </a:xfrm>
          <a:prstGeom prst="straightConnector1">
            <a:avLst/>
          </a:prstGeom>
          <a:noFill/>
          <a:ln w="9525" cap="flat" cmpd="sng">
            <a:solidFill>
              <a:srgbClr val="140E0C"/>
            </a:solidFill>
            <a:prstDash val="solid"/>
            <a:round/>
            <a:headEnd type="none" w="sm" len="sm"/>
            <a:tailEnd type="none" w="sm" len="sm"/>
          </a:ln>
        </p:spPr>
      </p:cxnSp>
      <p:cxnSp>
        <p:nvCxnSpPr>
          <p:cNvPr id="600" name="Google Shape;600;p56"/>
          <p:cNvCxnSpPr/>
          <p:nvPr/>
        </p:nvCxnSpPr>
        <p:spPr>
          <a:xfrm>
            <a:off x="5600700" y="815972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Google Shape;605;p57"/>
          <p:cNvSpPr txBox="1"/>
          <p:nvPr/>
        </p:nvSpPr>
        <p:spPr>
          <a:xfrm>
            <a:off x="5807100" y="2583802"/>
            <a:ext cx="66738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ANSWER</a:t>
            </a:r>
            <a:endParaRPr sz="8000" b="1">
              <a:latin typeface="Oswald"/>
              <a:ea typeface="Oswald"/>
              <a:cs typeface="Oswald"/>
              <a:sym typeface="Oswald"/>
            </a:endParaRPr>
          </a:p>
        </p:txBody>
      </p:sp>
      <p:sp>
        <p:nvSpPr>
          <p:cNvPr id="606" name="Google Shape;606;p57"/>
          <p:cNvSpPr txBox="1"/>
          <p:nvPr/>
        </p:nvSpPr>
        <p:spPr>
          <a:xfrm>
            <a:off x="3202200" y="4378275"/>
            <a:ext cx="11883600" cy="33249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The Detroit Lions, Cleveland Browns, Jacksonville Jaguars and Houston Texans have never appeared in the Super Bowl.</a:t>
            </a:r>
            <a:endParaRPr sz="2700">
              <a:solidFill>
                <a:srgbClr val="140E0C"/>
              </a:solidFill>
              <a:latin typeface="Poppins"/>
              <a:ea typeface="Poppins"/>
              <a:cs typeface="Poppins"/>
              <a:sym typeface="Poppins"/>
            </a:endParaRPr>
          </a:p>
          <a:p>
            <a:pPr marL="0" lvl="0" indent="0" algn="ctr" rtl="0">
              <a:lnSpc>
                <a:spcPct val="140000"/>
              </a:lnSpc>
              <a:spcBef>
                <a:spcPts val="0"/>
              </a:spcBef>
              <a:spcAft>
                <a:spcPts val="0"/>
              </a:spcAft>
              <a:buSzPts val="1100"/>
              <a:buNone/>
            </a:pPr>
            <a:endParaRPr sz="2700">
              <a:solidFill>
                <a:srgbClr val="140E0C"/>
              </a:solidFill>
              <a:latin typeface="Poppins"/>
              <a:ea typeface="Poppins"/>
              <a:cs typeface="Poppins"/>
              <a:sym typeface="Poppins"/>
            </a:endParaRPr>
          </a:p>
          <a:p>
            <a:pPr marL="0" lvl="0" indent="0" algn="ctr" rtl="0">
              <a:lnSpc>
                <a:spcPct val="140000"/>
              </a:lnSpc>
              <a:spcBef>
                <a:spcPts val="0"/>
              </a:spcBef>
              <a:spcAft>
                <a:spcPts val="0"/>
              </a:spcAft>
              <a:buSzPts val="1100"/>
              <a:buNone/>
            </a:pPr>
            <a:r>
              <a:rPr lang="en-US" sz="2700">
                <a:solidFill>
                  <a:srgbClr val="140E0C"/>
                </a:solidFill>
                <a:latin typeface="Poppins"/>
                <a:ea typeface="Poppins"/>
                <a:cs typeface="Poppins"/>
                <a:sym typeface="Poppins"/>
              </a:rPr>
              <a:t>Although both the Browns (1950, 1954, 1955, 1964) and Lions (1935, 1952, 1953, 1957) had won NFL Championship Games prior to the creation of the Super Bowl in the 1966 season.</a:t>
            </a:r>
            <a:endParaRPr sz="2700">
              <a:solidFill>
                <a:srgbClr val="140E0C"/>
              </a:solidFill>
              <a:latin typeface="Poppins"/>
              <a:ea typeface="Poppins"/>
              <a:cs typeface="Poppins"/>
              <a:sym typeface="Poppins"/>
            </a:endParaRPr>
          </a:p>
        </p:txBody>
      </p:sp>
      <p:sp>
        <p:nvSpPr>
          <p:cNvPr id="607" name="Google Shape;607;p57"/>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608" name="Google Shape;608;p57"/>
          <p:cNvCxnSpPr/>
          <p:nvPr/>
        </p:nvCxnSpPr>
        <p:spPr>
          <a:xfrm>
            <a:off x="5600700" y="1349378"/>
            <a:ext cx="7086600" cy="0"/>
          </a:xfrm>
          <a:prstGeom prst="straightConnector1">
            <a:avLst/>
          </a:prstGeom>
          <a:noFill/>
          <a:ln w="9525" cap="flat" cmpd="sng">
            <a:solidFill>
              <a:srgbClr val="140E0C"/>
            </a:solidFill>
            <a:prstDash val="solid"/>
            <a:round/>
            <a:headEnd type="none" w="sm" len="sm"/>
            <a:tailEnd type="none" w="sm" len="sm"/>
          </a:ln>
        </p:spPr>
      </p:cxnSp>
      <p:cxnSp>
        <p:nvCxnSpPr>
          <p:cNvPr id="609" name="Google Shape;609;p57"/>
          <p:cNvCxnSpPr/>
          <p:nvPr/>
        </p:nvCxnSpPr>
        <p:spPr>
          <a:xfrm>
            <a:off x="5600700" y="893762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grpSp>
        <p:nvGrpSpPr>
          <p:cNvPr id="614" name="Google Shape;614;p58"/>
          <p:cNvGrpSpPr/>
          <p:nvPr/>
        </p:nvGrpSpPr>
        <p:grpSpPr>
          <a:xfrm>
            <a:off x="0" y="-158750"/>
            <a:ext cx="18288118" cy="10445933"/>
            <a:chOff x="0" y="0"/>
            <a:chExt cx="4816592" cy="2696490"/>
          </a:xfrm>
        </p:grpSpPr>
        <p:sp>
          <p:nvSpPr>
            <p:cNvPr id="615" name="Google Shape;615;p58"/>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616" name="Google Shape;616;p58"/>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617" name="Google Shape;617;p58"/>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618" name="Google Shape;618;p58"/>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619" name="Google Shape;619;p58"/>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620" name="Google Shape;620;p58"/>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621" name="Google Shape;621;p58"/>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CLASS DISCUSSION</a:t>
            </a:r>
            <a:endParaRPr sz="10000" b="1">
              <a:solidFill>
                <a:schemeClr val="lt1"/>
              </a:solidFill>
              <a:latin typeface="Oswald"/>
              <a:ea typeface="Oswald"/>
              <a:cs typeface="Oswald"/>
              <a:sym typeface="Oswald"/>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59"/>
          <p:cNvSpPr txBox="1"/>
          <p:nvPr/>
        </p:nvSpPr>
        <p:spPr>
          <a:xfrm>
            <a:off x="4423050" y="2874263"/>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SHOW OF HANDS</a:t>
            </a:r>
            <a:endParaRPr sz="8000" b="1">
              <a:latin typeface="Oswald"/>
              <a:ea typeface="Oswald"/>
              <a:cs typeface="Oswald"/>
              <a:sym typeface="Oswald"/>
            </a:endParaRPr>
          </a:p>
        </p:txBody>
      </p:sp>
      <p:sp>
        <p:nvSpPr>
          <p:cNvPr id="627" name="Google Shape;627;p59"/>
          <p:cNvSpPr txBox="1"/>
          <p:nvPr/>
        </p:nvSpPr>
        <p:spPr>
          <a:xfrm>
            <a:off x="5643900" y="4503625"/>
            <a:ext cx="9441900" cy="2909100"/>
          </a:xfrm>
          <a:prstGeom prst="rect">
            <a:avLst/>
          </a:prstGeom>
          <a:noFill/>
          <a:ln>
            <a:noFill/>
          </a:ln>
        </p:spPr>
        <p:txBody>
          <a:bodyPr spcFirstLastPara="1" wrap="square" lIns="0" tIns="0" rIns="0" bIns="0" anchor="t" anchorCtr="0">
            <a:spAutoFit/>
          </a:bodyPr>
          <a:lstStyle/>
          <a:p>
            <a:pPr marL="457200" lvl="0" indent="-400050" algn="l" rtl="0">
              <a:lnSpc>
                <a:spcPct val="20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How many plan to watch the game?</a:t>
            </a:r>
            <a:endParaRPr sz="2700">
              <a:solidFill>
                <a:srgbClr val="140E0C"/>
              </a:solidFill>
              <a:latin typeface="Poppins"/>
              <a:ea typeface="Poppins"/>
              <a:cs typeface="Poppins"/>
              <a:sym typeface="Poppins"/>
            </a:endParaRPr>
          </a:p>
          <a:p>
            <a:pPr marL="457200" lvl="0" indent="-400050" algn="l" rtl="0">
              <a:lnSpc>
                <a:spcPct val="20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How many will watch on a mobile device?</a:t>
            </a:r>
            <a:endParaRPr sz="2700">
              <a:solidFill>
                <a:srgbClr val="140E0C"/>
              </a:solidFill>
              <a:latin typeface="Poppins"/>
              <a:ea typeface="Poppins"/>
              <a:cs typeface="Poppins"/>
              <a:sym typeface="Poppins"/>
            </a:endParaRPr>
          </a:p>
          <a:p>
            <a:pPr marL="457200" lvl="0" indent="-400050" algn="l" rtl="0">
              <a:lnSpc>
                <a:spcPct val="20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How many will watch with friends?</a:t>
            </a:r>
            <a:endParaRPr sz="2700">
              <a:solidFill>
                <a:srgbClr val="140E0C"/>
              </a:solidFill>
              <a:latin typeface="Poppins"/>
              <a:ea typeface="Poppins"/>
              <a:cs typeface="Poppins"/>
              <a:sym typeface="Poppins"/>
            </a:endParaRPr>
          </a:p>
          <a:p>
            <a:pPr marL="457200" lvl="0" indent="-400050" algn="l" rtl="0">
              <a:lnSpc>
                <a:spcPct val="20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How many will attend a party or gathering?</a:t>
            </a:r>
            <a:endParaRPr sz="2700">
              <a:solidFill>
                <a:srgbClr val="140E0C"/>
              </a:solidFill>
              <a:latin typeface="Poppins"/>
              <a:ea typeface="Poppins"/>
              <a:cs typeface="Poppins"/>
              <a:sym typeface="Poppins"/>
            </a:endParaRPr>
          </a:p>
        </p:txBody>
      </p:sp>
      <p:sp>
        <p:nvSpPr>
          <p:cNvPr id="628" name="Google Shape;628;p59"/>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629" name="Google Shape;629;p59"/>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630" name="Google Shape;630;p59"/>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154" name="Google Shape;154;p17"/>
          <p:cNvGrpSpPr/>
          <p:nvPr/>
        </p:nvGrpSpPr>
        <p:grpSpPr>
          <a:xfrm>
            <a:off x="0" y="75"/>
            <a:ext cx="18288118" cy="10287109"/>
            <a:chOff x="0" y="0"/>
            <a:chExt cx="4816592" cy="2696490"/>
          </a:xfrm>
        </p:grpSpPr>
        <p:sp>
          <p:nvSpPr>
            <p:cNvPr id="155" name="Google Shape;155;p17"/>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56" name="Google Shape;156;p17"/>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57" name="Google Shape;157;p17"/>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58" name="Google Shape;158;p17"/>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59" name="Google Shape;159;p17"/>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60" name="Google Shape;160;p17"/>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61" name="Google Shape;161;p17"/>
          <p:cNvSpPr txBox="1"/>
          <p:nvPr/>
        </p:nvSpPr>
        <p:spPr>
          <a:xfrm>
            <a:off x="3359250" y="4132950"/>
            <a:ext cx="115695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THE PLAYERS</a:t>
            </a:r>
            <a:endParaRPr sz="10000" b="1">
              <a:solidFill>
                <a:schemeClr val="lt1"/>
              </a:solidFill>
              <a:latin typeface="Oswald"/>
              <a:ea typeface="Oswald"/>
              <a:cs typeface="Oswald"/>
              <a:sym typeface="Oswald"/>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Google Shape;635;p60"/>
          <p:cNvSpPr txBox="1"/>
          <p:nvPr/>
        </p:nvSpPr>
        <p:spPr>
          <a:xfrm>
            <a:off x="4423050" y="3119963"/>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QUESTIONS</a:t>
            </a:r>
            <a:endParaRPr sz="8000" b="1">
              <a:latin typeface="Oswald"/>
              <a:ea typeface="Oswald"/>
              <a:cs typeface="Oswald"/>
              <a:sym typeface="Oswald"/>
            </a:endParaRPr>
          </a:p>
        </p:txBody>
      </p:sp>
      <p:sp>
        <p:nvSpPr>
          <p:cNvPr id="636" name="Google Shape;636;p60"/>
          <p:cNvSpPr txBox="1"/>
          <p:nvPr/>
        </p:nvSpPr>
        <p:spPr>
          <a:xfrm>
            <a:off x="4423050" y="4749325"/>
            <a:ext cx="9441900" cy="24177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Why does the NFL bring in “big name” performers (like Usher) for the Super Bowl halftime show?  </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Can you name five other performers who have played the halftime show in the past?</a:t>
            </a:r>
            <a:endParaRPr sz="2700">
              <a:solidFill>
                <a:srgbClr val="140E0C"/>
              </a:solidFill>
              <a:latin typeface="Poppins"/>
              <a:ea typeface="Poppins"/>
              <a:cs typeface="Poppins"/>
              <a:sym typeface="Poppins"/>
            </a:endParaRPr>
          </a:p>
        </p:txBody>
      </p:sp>
      <p:sp>
        <p:nvSpPr>
          <p:cNvPr id="637" name="Google Shape;637;p60"/>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638" name="Google Shape;638;p60"/>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639" name="Google Shape;639;p60"/>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44" name="Google Shape;644;p61"/>
          <p:cNvSpPr txBox="1"/>
          <p:nvPr/>
        </p:nvSpPr>
        <p:spPr>
          <a:xfrm>
            <a:off x="4423050" y="2499377"/>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dirty="0">
                <a:solidFill>
                  <a:srgbClr val="140E0C"/>
                </a:solidFill>
                <a:latin typeface="Oswald"/>
                <a:ea typeface="Oswald"/>
                <a:cs typeface="Oswald"/>
                <a:sym typeface="Oswald"/>
              </a:rPr>
              <a:t>QUESTIONS</a:t>
            </a:r>
            <a:endParaRPr sz="8000" b="1" dirty="0">
              <a:latin typeface="Oswald"/>
              <a:ea typeface="Oswald"/>
              <a:cs typeface="Oswald"/>
              <a:sym typeface="Oswald"/>
            </a:endParaRPr>
          </a:p>
        </p:txBody>
      </p:sp>
      <p:sp>
        <p:nvSpPr>
          <p:cNvPr id="645" name="Google Shape;645;p61"/>
          <p:cNvSpPr txBox="1"/>
          <p:nvPr/>
        </p:nvSpPr>
        <p:spPr>
          <a:xfrm>
            <a:off x="4423050" y="4266904"/>
            <a:ext cx="9441900" cy="4003147"/>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dirty="0">
                <a:solidFill>
                  <a:srgbClr val="140E0C"/>
                </a:solidFill>
                <a:latin typeface="Poppins"/>
                <a:ea typeface="Poppins"/>
                <a:cs typeface="Poppins"/>
                <a:sym typeface="Poppins"/>
              </a:rPr>
              <a:t>What are naming rights?  Why do companies invest in naming rights?  </a:t>
            </a:r>
            <a:endParaRPr sz="2700" dirty="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Char char="●"/>
            </a:pPr>
            <a:r>
              <a:rPr lang="en-US" sz="2700" dirty="0">
                <a:solidFill>
                  <a:srgbClr val="140E0C"/>
                </a:solidFill>
                <a:latin typeface="Poppins"/>
                <a:ea typeface="Poppins"/>
                <a:cs typeface="Poppins"/>
                <a:sym typeface="Poppins"/>
              </a:rPr>
              <a:t>Who owns the naming rights to the stadium playing host to this year’s Super Bowl?  What type of business is it?</a:t>
            </a:r>
          </a:p>
          <a:p>
            <a:pPr marL="457200" lvl="0" indent="-400050" algn="l" rtl="0">
              <a:lnSpc>
                <a:spcPct val="140000"/>
              </a:lnSpc>
              <a:spcBef>
                <a:spcPts val="2000"/>
              </a:spcBef>
              <a:spcAft>
                <a:spcPts val="0"/>
              </a:spcAft>
              <a:buClr>
                <a:srgbClr val="140E0C"/>
              </a:buClr>
              <a:buSzPts val="2700"/>
              <a:buFont typeface="Poppins"/>
              <a:buChar char="●"/>
            </a:pPr>
            <a:r>
              <a:rPr lang="en-US" sz="2700" dirty="0">
                <a:solidFill>
                  <a:srgbClr val="140E0C"/>
                </a:solidFill>
                <a:latin typeface="Poppins"/>
                <a:ea typeface="Poppins"/>
                <a:cs typeface="Poppins"/>
                <a:sym typeface="Poppins"/>
              </a:rPr>
              <a:t>Who has the rights to the halftime show?</a:t>
            </a:r>
            <a:endParaRPr sz="2700" dirty="0">
              <a:solidFill>
                <a:srgbClr val="140E0C"/>
              </a:solidFill>
              <a:latin typeface="Poppins"/>
              <a:ea typeface="Poppins"/>
              <a:cs typeface="Poppins"/>
              <a:sym typeface="Poppins"/>
            </a:endParaRPr>
          </a:p>
        </p:txBody>
      </p:sp>
      <p:sp>
        <p:nvSpPr>
          <p:cNvPr id="646" name="Google Shape;646;p61"/>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647" name="Google Shape;647;p61"/>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648" name="Google Shape;648;p61"/>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62"/>
          <p:cNvSpPr txBox="1"/>
          <p:nvPr/>
        </p:nvSpPr>
        <p:spPr>
          <a:xfrm>
            <a:off x="4423050" y="3119963"/>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QUESTIONS</a:t>
            </a:r>
            <a:endParaRPr sz="8000" b="1">
              <a:latin typeface="Oswald"/>
              <a:ea typeface="Oswald"/>
              <a:cs typeface="Oswald"/>
              <a:sym typeface="Oswald"/>
            </a:endParaRPr>
          </a:p>
        </p:txBody>
      </p:sp>
      <p:sp>
        <p:nvSpPr>
          <p:cNvPr id="654" name="Google Shape;654;p62"/>
          <p:cNvSpPr txBox="1"/>
          <p:nvPr/>
        </p:nvSpPr>
        <p:spPr>
          <a:xfrm>
            <a:off x="4423050" y="4749325"/>
            <a:ext cx="9441900" cy="21612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Create a list of factors the city must consider when planning an event like this to insure a successful event (security, staffing, lodging, safety etc).  Why might volunteers be important to the event?</a:t>
            </a:r>
            <a:endParaRPr sz="2700">
              <a:solidFill>
                <a:srgbClr val="140E0C"/>
              </a:solidFill>
              <a:latin typeface="Poppins"/>
              <a:ea typeface="Poppins"/>
              <a:cs typeface="Poppins"/>
              <a:sym typeface="Poppins"/>
            </a:endParaRPr>
          </a:p>
        </p:txBody>
      </p:sp>
      <p:sp>
        <p:nvSpPr>
          <p:cNvPr id="655" name="Google Shape;655;p62"/>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656" name="Google Shape;656;p62"/>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657" name="Google Shape;657;p62"/>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Google Shape;662;p63"/>
          <p:cNvSpPr txBox="1"/>
          <p:nvPr/>
        </p:nvSpPr>
        <p:spPr>
          <a:xfrm>
            <a:off x="4423050" y="3119963"/>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QUESTIONS</a:t>
            </a:r>
            <a:endParaRPr sz="8000" b="1">
              <a:latin typeface="Oswald"/>
              <a:ea typeface="Oswald"/>
              <a:cs typeface="Oswald"/>
              <a:sym typeface="Oswald"/>
            </a:endParaRPr>
          </a:p>
        </p:txBody>
      </p:sp>
      <p:sp>
        <p:nvSpPr>
          <p:cNvPr id="663" name="Google Shape;663;p63"/>
          <p:cNvSpPr txBox="1"/>
          <p:nvPr/>
        </p:nvSpPr>
        <p:spPr>
          <a:xfrm>
            <a:off x="4423050" y="4749325"/>
            <a:ext cx="9441900" cy="21612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Based on the figures from this presentation, you can see that the Super Bowl is obviously big business.  What types of companies stand to gain the most during the Super Bowl from a sales perspective?</a:t>
            </a:r>
            <a:endParaRPr sz="2700">
              <a:solidFill>
                <a:srgbClr val="140E0C"/>
              </a:solidFill>
              <a:latin typeface="Poppins"/>
              <a:ea typeface="Poppins"/>
              <a:cs typeface="Poppins"/>
              <a:sym typeface="Poppins"/>
            </a:endParaRPr>
          </a:p>
        </p:txBody>
      </p:sp>
      <p:sp>
        <p:nvSpPr>
          <p:cNvPr id="664" name="Google Shape;664;p63"/>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665" name="Google Shape;665;p63"/>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666" name="Google Shape;666;p63"/>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sp>
        <p:nvSpPr>
          <p:cNvPr id="671" name="Google Shape;671;p64"/>
          <p:cNvSpPr txBox="1"/>
          <p:nvPr/>
        </p:nvSpPr>
        <p:spPr>
          <a:xfrm>
            <a:off x="4423050" y="2700863"/>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QUESTIONS</a:t>
            </a:r>
            <a:endParaRPr sz="8000" b="1">
              <a:latin typeface="Oswald"/>
              <a:ea typeface="Oswald"/>
              <a:cs typeface="Oswald"/>
              <a:sym typeface="Oswald"/>
            </a:endParaRPr>
          </a:p>
        </p:txBody>
      </p:sp>
      <p:sp>
        <p:nvSpPr>
          <p:cNvPr id="672" name="Google Shape;672;p64"/>
          <p:cNvSpPr txBox="1"/>
          <p:nvPr/>
        </p:nvSpPr>
        <p:spPr>
          <a:xfrm>
            <a:off x="4423050" y="4330225"/>
            <a:ext cx="9441900" cy="32559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What are supply and demand?</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How do you think supply and demand impact the ticket prices for the Super Bowl?</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2000"/>
              </a:spcAft>
              <a:buClr>
                <a:srgbClr val="140E0C"/>
              </a:buClr>
              <a:buSzPts val="2700"/>
              <a:buFont typeface="Poppins"/>
              <a:buChar char="●"/>
            </a:pPr>
            <a:r>
              <a:rPr lang="en-US" sz="2700">
                <a:solidFill>
                  <a:srgbClr val="140E0C"/>
                </a:solidFill>
                <a:latin typeface="Poppins"/>
                <a:ea typeface="Poppins"/>
                <a:cs typeface="Poppins"/>
                <a:sym typeface="Poppins"/>
              </a:rPr>
              <a:t>Why do you think this year’s Super Bowl tickets are setting record high prices?</a:t>
            </a:r>
            <a:endParaRPr sz="2700">
              <a:solidFill>
                <a:srgbClr val="140E0C"/>
              </a:solidFill>
              <a:latin typeface="Poppins"/>
              <a:ea typeface="Poppins"/>
              <a:cs typeface="Poppins"/>
              <a:sym typeface="Poppins"/>
            </a:endParaRPr>
          </a:p>
        </p:txBody>
      </p:sp>
      <p:sp>
        <p:nvSpPr>
          <p:cNvPr id="673" name="Google Shape;673;p64"/>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674" name="Google Shape;674;p64"/>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675" name="Google Shape;675;p64"/>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Google Shape;680;p65"/>
          <p:cNvSpPr txBox="1"/>
          <p:nvPr/>
        </p:nvSpPr>
        <p:spPr>
          <a:xfrm>
            <a:off x="4423050" y="2991713"/>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QUESTIONS</a:t>
            </a:r>
            <a:endParaRPr sz="8000" b="1">
              <a:latin typeface="Oswald"/>
              <a:ea typeface="Oswald"/>
              <a:cs typeface="Oswald"/>
              <a:sym typeface="Oswald"/>
            </a:endParaRPr>
          </a:p>
        </p:txBody>
      </p:sp>
      <p:sp>
        <p:nvSpPr>
          <p:cNvPr id="681" name="Google Shape;681;p65"/>
          <p:cNvSpPr txBox="1"/>
          <p:nvPr/>
        </p:nvSpPr>
        <p:spPr>
          <a:xfrm>
            <a:off x="4423050" y="4621075"/>
            <a:ext cx="9441900" cy="26742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What are ratings?  Why is viewership an important figure to consider?  </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Who are those numbers important to?  </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2000"/>
              </a:spcAft>
              <a:buClr>
                <a:srgbClr val="140E0C"/>
              </a:buClr>
              <a:buSzPts val="2700"/>
              <a:buFont typeface="Poppins"/>
              <a:buChar char="●"/>
            </a:pPr>
            <a:r>
              <a:rPr lang="en-US" sz="2700">
                <a:solidFill>
                  <a:srgbClr val="140E0C"/>
                </a:solidFill>
                <a:latin typeface="Poppins"/>
                <a:ea typeface="Poppins"/>
                <a:cs typeface="Poppins"/>
                <a:sym typeface="Poppins"/>
              </a:rPr>
              <a:t>What are broadcast rights?</a:t>
            </a:r>
            <a:endParaRPr sz="2700">
              <a:solidFill>
                <a:srgbClr val="140E0C"/>
              </a:solidFill>
              <a:latin typeface="Poppins"/>
              <a:ea typeface="Poppins"/>
              <a:cs typeface="Poppins"/>
              <a:sym typeface="Poppins"/>
            </a:endParaRPr>
          </a:p>
        </p:txBody>
      </p:sp>
      <p:sp>
        <p:nvSpPr>
          <p:cNvPr id="682" name="Google Shape;682;p6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683" name="Google Shape;683;p65"/>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684" name="Google Shape;684;p65"/>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66"/>
          <p:cNvSpPr txBox="1"/>
          <p:nvPr/>
        </p:nvSpPr>
        <p:spPr>
          <a:xfrm>
            <a:off x="4423050" y="2991713"/>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QUESTIONS</a:t>
            </a:r>
            <a:endParaRPr sz="8000" b="1">
              <a:latin typeface="Oswald"/>
              <a:ea typeface="Oswald"/>
              <a:cs typeface="Oswald"/>
              <a:sym typeface="Oswald"/>
            </a:endParaRPr>
          </a:p>
        </p:txBody>
      </p:sp>
      <p:sp>
        <p:nvSpPr>
          <p:cNvPr id="690" name="Google Shape;690;p66"/>
          <p:cNvSpPr txBox="1"/>
          <p:nvPr/>
        </p:nvSpPr>
        <p:spPr>
          <a:xfrm>
            <a:off x="4423050" y="4621075"/>
            <a:ext cx="9441900" cy="24177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Why do you think CBS is charging so much for a 30 second advertisement during the game?  </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2000"/>
              </a:spcAft>
              <a:buClr>
                <a:srgbClr val="140E0C"/>
              </a:buClr>
              <a:buSzPts val="2700"/>
              <a:buFont typeface="Poppins"/>
              <a:buChar char="●"/>
            </a:pPr>
            <a:r>
              <a:rPr lang="en-US" sz="2700">
                <a:solidFill>
                  <a:srgbClr val="140E0C"/>
                </a:solidFill>
                <a:latin typeface="Poppins"/>
                <a:ea typeface="Poppins"/>
                <a:cs typeface="Poppins"/>
                <a:sym typeface="Poppins"/>
              </a:rPr>
              <a:t>Why would a company spend that much (in some cases purchasing more than one ad slot)?</a:t>
            </a:r>
            <a:endParaRPr sz="2700">
              <a:solidFill>
                <a:srgbClr val="140E0C"/>
              </a:solidFill>
              <a:latin typeface="Poppins"/>
              <a:ea typeface="Poppins"/>
              <a:cs typeface="Poppins"/>
              <a:sym typeface="Poppins"/>
            </a:endParaRPr>
          </a:p>
        </p:txBody>
      </p:sp>
      <p:sp>
        <p:nvSpPr>
          <p:cNvPr id="691" name="Google Shape;691;p66"/>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692" name="Google Shape;692;p66"/>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693" name="Google Shape;693;p66"/>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Google Shape;698;p67"/>
          <p:cNvSpPr txBox="1"/>
          <p:nvPr/>
        </p:nvSpPr>
        <p:spPr>
          <a:xfrm>
            <a:off x="4423050" y="2991713"/>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QUESTIONS</a:t>
            </a:r>
            <a:endParaRPr sz="8000" b="1">
              <a:latin typeface="Oswald"/>
              <a:ea typeface="Oswald"/>
              <a:cs typeface="Oswald"/>
              <a:sym typeface="Oswald"/>
            </a:endParaRPr>
          </a:p>
        </p:txBody>
      </p:sp>
      <p:sp>
        <p:nvSpPr>
          <p:cNvPr id="699" name="Google Shape;699;p67"/>
          <p:cNvSpPr txBox="1"/>
          <p:nvPr/>
        </p:nvSpPr>
        <p:spPr>
          <a:xfrm>
            <a:off x="4423050" y="4621075"/>
            <a:ext cx="9441900" cy="29994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The concept of “ambush marketing” was not addressed in the previous slides. </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2000"/>
              </a:spcAft>
              <a:buClr>
                <a:srgbClr val="140E0C"/>
              </a:buClr>
              <a:buSzPts val="2700"/>
              <a:buFont typeface="Poppins"/>
              <a:buChar char="●"/>
            </a:pPr>
            <a:r>
              <a:rPr lang="en-US" sz="2700">
                <a:solidFill>
                  <a:srgbClr val="140E0C"/>
                </a:solidFill>
                <a:latin typeface="Poppins"/>
                <a:ea typeface="Poppins"/>
                <a:cs typeface="Poppins"/>
                <a:sym typeface="Poppins"/>
              </a:rPr>
              <a:t>What is ambush marketing and why is it relevant when it comes to discussing the business of the Super Bowl?</a:t>
            </a:r>
            <a:endParaRPr sz="2700">
              <a:solidFill>
                <a:srgbClr val="140E0C"/>
              </a:solidFill>
              <a:latin typeface="Poppins"/>
              <a:ea typeface="Poppins"/>
              <a:cs typeface="Poppins"/>
              <a:sym typeface="Poppins"/>
            </a:endParaRPr>
          </a:p>
        </p:txBody>
      </p:sp>
      <p:sp>
        <p:nvSpPr>
          <p:cNvPr id="700" name="Google Shape;700;p67"/>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701" name="Google Shape;701;p67"/>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702" name="Google Shape;702;p67"/>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68"/>
          <p:cNvSpPr txBox="1"/>
          <p:nvPr/>
        </p:nvSpPr>
        <p:spPr>
          <a:xfrm>
            <a:off x="4423050" y="2829113"/>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QUESTIONS</a:t>
            </a:r>
            <a:endParaRPr sz="8000" b="1">
              <a:latin typeface="Oswald"/>
              <a:ea typeface="Oswald"/>
              <a:cs typeface="Oswald"/>
              <a:sym typeface="Oswald"/>
            </a:endParaRPr>
          </a:p>
        </p:txBody>
      </p:sp>
      <p:sp>
        <p:nvSpPr>
          <p:cNvPr id="708" name="Google Shape;708;p68"/>
          <p:cNvSpPr txBox="1"/>
          <p:nvPr/>
        </p:nvSpPr>
        <p:spPr>
          <a:xfrm>
            <a:off x="4423050" y="4458475"/>
            <a:ext cx="9441900" cy="29994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0"/>
              </a:spcAft>
              <a:buClr>
                <a:srgbClr val="140E0C"/>
              </a:buClr>
              <a:buSzPts val="2700"/>
              <a:buFont typeface="Poppins"/>
              <a:buChar char="●"/>
            </a:pPr>
            <a:r>
              <a:rPr lang="en-US" sz="2700">
                <a:solidFill>
                  <a:srgbClr val="140E0C"/>
                </a:solidFill>
                <a:latin typeface="Poppins"/>
                <a:ea typeface="Poppins"/>
                <a:cs typeface="Poppins"/>
                <a:sym typeface="Poppins"/>
              </a:rPr>
              <a:t>What is economic impact?</a:t>
            </a:r>
            <a:endParaRPr sz="2700">
              <a:solidFill>
                <a:srgbClr val="140E0C"/>
              </a:solidFill>
              <a:latin typeface="Poppins"/>
              <a:ea typeface="Poppins"/>
              <a:cs typeface="Poppins"/>
              <a:sym typeface="Poppins"/>
            </a:endParaRPr>
          </a:p>
          <a:p>
            <a:pPr marL="457200" lvl="0" indent="-400050" algn="l" rtl="0">
              <a:lnSpc>
                <a:spcPct val="140000"/>
              </a:lnSpc>
              <a:spcBef>
                <a:spcPts val="2000"/>
              </a:spcBef>
              <a:spcAft>
                <a:spcPts val="2000"/>
              </a:spcAft>
              <a:buClr>
                <a:srgbClr val="140E0C"/>
              </a:buClr>
              <a:buSzPts val="2700"/>
              <a:buFont typeface="Poppins"/>
              <a:buChar char="●"/>
            </a:pPr>
            <a:r>
              <a:rPr lang="en-US" sz="2700">
                <a:solidFill>
                  <a:srgbClr val="140E0C"/>
                </a:solidFill>
                <a:latin typeface="Poppins"/>
                <a:ea typeface="Poppins"/>
                <a:cs typeface="Poppins"/>
                <a:sym typeface="Poppins"/>
              </a:rPr>
              <a:t>How do you think the Super Bowl can impact the economy of the event’s host city?  How might this year be different than most from an economic impact perspective</a:t>
            </a:r>
            <a:endParaRPr sz="2700">
              <a:solidFill>
                <a:srgbClr val="140E0C"/>
              </a:solidFill>
              <a:latin typeface="Poppins"/>
              <a:ea typeface="Poppins"/>
              <a:cs typeface="Poppins"/>
              <a:sym typeface="Poppins"/>
            </a:endParaRPr>
          </a:p>
        </p:txBody>
      </p:sp>
      <p:sp>
        <p:nvSpPr>
          <p:cNvPr id="709" name="Google Shape;709;p68"/>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710" name="Google Shape;710;p68"/>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711" name="Google Shape;711;p68"/>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sp>
        <p:nvSpPr>
          <p:cNvPr id="716" name="Google Shape;716;p69"/>
          <p:cNvSpPr txBox="1"/>
          <p:nvPr/>
        </p:nvSpPr>
        <p:spPr>
          <a:xfrm>
            <a:off x="4423050" y="2957363"/>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QUESTIONS</a:t>
            </a:r>
            <a:endParaRPr sz="8000" b="1">
              <a:latin typeface="Oswald"/>
              <a:ea typeface="Oswald"/>
              <a:cs typeface="Oswald"/>
              <a:sym typeface="Oswald"/>
            </a:endParaRPr>
          </a:p>
        </p:txBody>
      </p:sp>
      <p:sp>
        <p:nvSpPr>
          <p:cNvPr id="717" name="Google Shape;717;p69"/>
          <p:cNvSpPr txBox="1"/>
          <p:nvPr/>
        </p:nvSpPr>
        <p:spPr>
          <a:xfrm>
            <a:off x="4423050" y="4586725"/>
            <a:ext cx="9441900" cy="2742900"/>
          </a:xfrm>
          <a:prstGeom prst="rect">
            <a:avLst/>
          </a:prstGeom>
          <a:noFill/>
          <a:ln>
            <a:noFill/>
          </a:ln>
        </p:spPr>
        <p:txBody>
          <a:bodyPr spcFirstLastPara="1" wrap="square" lIns="0" tIns="0" rIns="0" bIns="0" anchor="t" anchorCtr="0">
            <a:spAutoFit/>
          </a:bodyPr>
          <a:lstStyle/>
          <a:p>
            <a:pPr marL="457200" lvl="0" indent="-400050" algn="l" rtl="0">
              <a:lnSpc>
                <a:spcPct val="140000"/>
              </a:lnSpc>
              <a:spcBef>
                <a:spcPts val="0"/>
              </a:spcBef>
              <a:spcAft>
                <a:spcPts val="2000"/>
              </a:spcAft>
              <a:buClr>
                <a:srgbClr val="140E0C"/>
              </a:buClr>
              <a:buSzPts val="2700"/>
              <a:buFont typeface="Poppins"/>
              <a:buChar char="●"/>
            </a:pPr>
            <a:r>
              <a:rPr lang="en-US" sz="2700">
                <a:solidFill>
                  <a:srgbClr val="140E0C"/>
                </a:solidFill>
                <a:latin typeface="Poppins"/>
                <a:ea typeface="Poppins"/>
                <a:cs typeface="Poppins"/>
                <a:sym typeface="Poppins"/>
              </a:rPr>
              <a:t>Do you think Super Bowl advertisers invest only in the cost of the advertisement during the game or do they spend more money on tying other promotions to the Big Game as well?  Can you think of an examples?</a:t>
            </a:r>
            <a:endParaRPr sz="2700">
              <a:solidFill>
                <a:srgbClr val="140E0C"/>
              </a:solidFill>
              <a:latin typeface="Poppins"/>
              <a:ea typeface="Poppins"/>
              <a:cs typeface="Poppins"/>
              <a:sym typeface="Poppins"/>
            </a:endParaRPr>
          </a:p>
        </p:txBody>
      </p:sp>
      <p:sp>
        <p:nvSpPr>
          <p:cNvPr id="718" name="Google Shape;718;p69"/>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719" name="Google Shape;719;p69"/>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720" name="Google Shape;720;p69"/>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18"/>
          <p:cNvPicPr preferRelativeResize="0"/>
          <p:nvPr/>
        </p:nvPicPr>
        <p:blipFill rotWithShape="1">
          <a:blip r:embed="rId3">
            <a:alphaModFix/>
          </a:blip>
          <a:srcRect l="22655" r="22654"/>
          <a:stretch/>
        </p:blipFill>
        <p:spPr>
          <a:xfrm>
            <a:off x="0" y="0"/>
            <a:ext cx="8438703" cy="10287000"/>
          </a:xfrm>
          <a:prstGeom prst="rect">
            <a:avLst/>
          </a:prstGeom>
          <a:noFill/>
          <a:ln>
            <a:noFill/>
          </a:ln>
        </p:spPr>
      </p:pic>
      <p:cxnSp>
        <p:nvCxnSpPr>
          <p:cNvPr id="167" name="Google Shape;167;p18"/>
          <p:cNvCxnSpPr/>
          <p:nvPr/>
        </p:nvCxnSpPr>
        <p:spPr>
          <a:xfrm>
            <a:off x="9794175" y="923115"/>
            <a:ext cx="7086600" cy="0"/>
          </a:xfrm>
          <a:prstGeom prst="straightConnector1">
            <a:avLst/>
          </a:prstGeom>
          <a:noFill/>
          <a:ln w="9525" cap="flat" cmpd="sng">
            <a:solidFill>
              <a:srgbClr val="140E0C"/>
            </a:solidFill>
            <a:prstDash val="solid"/>
            <a:round/>
            <a:headEnd type="none" w="sm" len="sm"/>
            <a:tailEnd type="none" w="sm" len="sm"/>
          </a:ln>
        </p:spPr>
      </p:cxnSp>
      <p:sp>
        <p:nvSpPr>
          <p:cNvPr id="168" name="Google Shape;168;p18"/>
          <p:cNvSpPr txBox="1"/>
          <p:nvPr/>
        </p:nvSpPr>
        <p:spPr>
          <a:xfrm>
            <a:off x="9794175" y="1584340"/>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i="0" u="none" strike="noStrike" cap="none">
                <a:solidFill>
                  <a:srgbClr val="140E0C"/>
                </a:solidFill>
                <a:latin typeface="Oswald"/>
                <a:ea typeface="Oswald"/>
                <a:cs typeface="Oswald"/>
                <a:sym typeface="Oswald"/>
              </a:rPr>
              <a:t>PATRICK MAHOMES</a:t>
            </a:r>
            <a:endParaRPr sz="6000" b="1">
              <a:latin typeface="Oswald"/>
              <a:ea typeface="Oswald"/>
              <a:cs typeface="Oswald"/>
              <a:sym typeface="Oswald"/>
            </a:endParaRPr>
          </a:p>
        </p:txBody>
      </p:sp>
      <p:sp>
        <p:nvSpPr>
          <p:cNvPr id="169" name="Google Shape;169;p18"/>
          <p:cNvSpPr txBox="1"/>
          <p:nvPr/>
        </p:nvSpPr>
        <p:spPr>
          <a:xfrm>
            <a:off x="9794175" y="2790065"/>
            <a:ext cx="6880200" cy="37680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In 2020, Mahomes agreed to a 10-year, $450 million extension with the Chiefs. At the time this contract made Mahomes the highest paid player in NFL history.</a:t>
            </a:r>
            <a:endParaRPr>
              <a:latin typeface="Poppins"/>
              <a:ea typeface="Poppins"/>
              <a:cs typeface="Poppins"/>
              <a:sym typeface="Poppins"/>
            </a:endParaRPr>
          </a:p>
          <a:p>
            <a:pPr marL="0" marR="0" lvl="0" indent="0" algn="l" rtl="0">
              <a:lnSpc>
                <a:spcPct val="140000"/>
              </a:lnSpc>
              <a:spcBef>
                <a:spcPts val="0"/>
              </a:spcBef>
              <a:spcAft>
                <a:spcPts val="0"/>
              </a:spcAft>
              <a:buNone/>
            </a:pPr>
            <a:endParaRPr sz="1800" i="0" u="none" strike="noStrike" cap="none">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In 2023, Mahomes and the Chiefs agreed to a restructured contract, paying him $210.6 million between the 2023 season and 2026 seasons. </a:t>
            </a:r>
            <a:endParaRPr>
              <a:latin typeface="Poppins"/>
              <a:ea typeface="Poppins"/>
              <a:cs typeface="Poppins"/>
              <a:sym typeface="Poppins"/>
            </a:endParaRPr>
          </a:p>
          <a:p>
            <a:pPr marL="0" marR="0" lvl="0" indent="0" algn="l" rtl="0">
              <a:lnSpc>
                <a:spcPct val="140000"/>
              </a:lnSpc>
              <a:spcBef>
                <a:spcPts val="0"/>
              </a:spcBef>
              <a:spcAft>
                <a:spcPts val="0"/>
              </a:spcAft>
              <a:buNone/>
            </a:pPr>
            <a:endParaRPr sz="1800" i="0" u="none" strike="noStrike" cap="none">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Even with this pay increase, Mahomes dropped to the #2 highest paid spot behind the Bengals’ QB, Joe Burrow.</a:t>
            </a:r>
            <a:endParaRPr>
              <a:latin typeface="Poppins"/>
              <a:ea typeface="Poppins"/>
              <a:cs typeface="Poppins"/>
              <a:sym typeface="Poppins"/>
            </a:endParaRPr>
          </a:p>
        </p:txBody>
      </p:sp>
      <p:sp>
        <p:nvSpPr>
          <p:cNvPr id="170" name="Google Shape;170;p18"/>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4">
              <a:alphaModFix/>
            </a:blip>
            <a:stretch>
              <a:fillRect/>
            </a:stretch>
          </a:blipFill>
          <a:ln>
            <a:noFill/>
          </a:ln>
        </p:spPr>
        <p:txBody>
          <a:bodyPr/>
          <a:lstStyle/>
          <a:p>
            <a:endParaRPr lang="en-US"/>
          </a:p>
        </p:txBody>
      </p:sp>
      <p:sp>
        <p:nvSpPr>
          <p:cNvPr id="171" name="Google Shape;171;p18"/>
          <p:cNvSpPr txBox="1"/>
          <p:nvPr/>
        </p:nvSpPr>
        <p:spPr>
          <a:xfrm>
            <a:off x="9794175" y="8983519"/>
            <a:ext cx="15714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i="0" u="sng" strike="noStrike" cap="none">
                <a:solidFill>
                  <a:srgbClr val="140E0C"/>
                </a:solidFill>
                <a:latin typeface="Poppins"/>
                <a:ea typeface="Poppins"/>
                <a:cs typeface="Poppins"/>
                <a:sym typeface="Poppins"/>
                <a:hlinkClick r:id="rId5">
                  <a:extLst>
                    <a:ext uri="{A12FA001-AC4F-418D-AE19-62706E023703}">
                      <ahyp:hlinkClr xmlns:ahyp="http://schemas.microsoft.com/office/drawing/2018/hyperlinkcolor" val="tx"/>
                    </a:ext>
                  </a:extLst>
                </a:hlinkClick>
              </a:rPr>
              <a:t>CBS.com</a:t>
            </a:r>
            <a:endParaRPr sz="1200">
              <a:latin typeface="Poppins"/>
              <a:ea typeface="Poppins"/>
              <a:cs typeface="Poppins"/>
              <a:sym typeface="Poppins"/>
            </a:endParaRPr>
          </a:p>
        </p:txBody>
      </p:sp>
      <p:sp>
        <p:nvSpPr>
          <p:cNvPr id="172" name="Google Shape;172;p18"/>
          <p:cNvSpPr txBox="1"/>
          <p:nvPr/>
        </p:nvSpPr>
        <p:spPr>
          <a:xfrm>
            <a:off x="9794175" y="7221400"/>
            <a:ext cx="6880200" cy="738900"/>
          </a:xfrm>
          <a:prstGeom prst="rect">
            <a:avLst/>
          </a:prstGeom>
          <a:noFill/>
          <a:ln>
            <a:noFill/>
          </a:ln>
        </p:spPr>
        <p:txBody>
          <a:bodyPr spcFirstLastPara="1" wrap="square" lIns="0" tIns="0" rIns="0" bIns="0" anchor="t" anchorCtr="0">
            <a:spAutoFit/>
          </a:bodyPr>
          <a:lstStyle/>
          <a:p>
            <a:pPr marL="0" marR="0" lvl="0" indent="0" algn="l" rtl="0">
              <a:lnSpc>
                <a:spcPct val="140011"/>
              </a:lnSpc>
              <a:spcBef>
                <a:spcPts val="0"/>
              </a:spcBef>
              <a:spcAft>
                <a:spcPts val="0"/>
              </a:spcAft>
              <a:buNone/>
            </a:pPr>
            <a:r>
              <a:rPr lang="en-US" sz="4800" b="1" i="0" u="none" strike="noStrike" cap="none">
                <a:solidFill>
                  <a:srgbClr val="140E0C"/>
                </a:solidFill>
                <a:latin typeface="Oswald"/>
                <a:ea typeface="Oswald"/>
                <a:cs typeface="Oswald"/>
                <a:sym typeface="Oswald"/>
              </a:rPr>
              <a:t>2023 S</a:t>
            </a:r>
            <a:r>
              <a:rPr lang="en-US" sz="4800" b="1">
                <a:solidFill>
                  <a:srgbClr val="140E0C"/>
                </a:solidFill>
                <a:latin typeface="Oswald"/>
                <a:ea typeface="Oswald"/>
                <a:cs typeface="Oswald"/>
                <a:sym typeface="Oswald"/>
              </a:rPr>
              <a:t>ALARY</a:t>
            </a:r>
            <a:r>
              <a:rPr lang="en-US" sz="4800" b="1" i="0" u="none" strike="noStrike" cap="none">
                <a:solidFill>
                  <a:srgbClr val="140E0C"/>
                </a:solidFill>
                <a:latin typeface="Oswald"/>
                <a:ea typeface="Oswald"/>
                <a:cs typeface="Oswald"/>
                <a:sym typeface="Oswald"/>
              </a:rPr>
              <a:t>: $52.65M</a:t>
            </a:r>
            <a:endParaRPr sz="4800" b="1" i="0" u="none" strike="noStrike" cap="none">
              <a:solidFill>
                <a:srgbClr val="140E0C"/>
              </a:solidFill>
              <a:latin typeface="Oswald"/>
              <a:ea typeface="Oswald"/>
              <a:cs typeface="Oswald"/>
              <a:sym typeface="Oswald"/>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70"/>
          <p:cNvSpPr txBox="1"/>
          <p:nvPr/>
        </p:nvSpPr>
        <p:spPr>
          <a:xfrm>
            <a:off x="4423050" y="2696175"/>
            <a:ext cx="9441900" cy="1231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8000" b="1">
                <a:solidFill>
                  <a:srgbClr val="140E0C"/>
                </a:solidFill>
                <a:latin typeface="Oswald"/>
                <a:ea typeface="Oswald"/>
                <a:cs typeface="Oswald"/>
                <a:sym typeface="Oswald"/>
              </a:rPr>
              <a:t>QUESTIONS</a:t>
            </a:r>
            <a:endParaRPr sz="8000" b="1">
              <a:latin typeface="Oswald"/>
              <a:ea typeface="Oswald"/>
              <a:cs typeface="Oswald"/>
              <a:sym typeface="Oswald"/>
            </a:endParaRPr>
          </a:p>
        </p:txBody>
      </p:sp>
      <p:sp>
        <p:nvSpPr>
          <p:cNvPr id="726" name="Google Shape;726;p70"/>
          <p:cNvSpPr txBox="1"/>
          <p:nvPr/>
        </p:nvSpPr>
        <p:spPr>
          <a:xfrm>
            <a:off x="4423050" y="4325538"/>
            <a:ext cx="9441900" cy="415500"/>
          </a:xfrm>
          <a:prstGeom prst="rect">
            <a:avLst/>
          </a:prstGeom>
          <a:noFill/>
          <a:ln>
            <a:noFill/>
          </a:ln>
        </p:spPr>
        <p:txBody>
          <a:bodyPr spcFirstLastPara="1" wrap="square" lIns="0" tIns="0" rIns="0" bIns="0" anchor="t" anchorCtr="0">
            <a:spAutoFit/>
          </a:bodyPr>
          <a:lstStyle/>
          <a:p>
            <a:pPr marL="0" lvl="0" indent="0" algn="ctr" rtl="0">
              <a:lnSpc>
                <a:spcPct val="140000"/>
              </a:lnSpc>
              <a:spcBef>
                <a:spcPts val="0"/>
              </a:spcBef>
              <a:spcAft>
                <a:spcPts val="2000"/>
              </a:spcAft>
              <a:buNone/>
            </a:pPr>
            <a:r>
              <a:rPr lang="en-US" sz="2700">
                <a:solidFill>
                  <a:srgbClr val="140E0C"/>
                </a:solidFill>
                <a:latin typeface="Poppins"/>
                <a:ea typeface="Poppins"/>
                <a:cs typeface="Poppins"/>
                <a:sym typeface="Poppins"/>
              </a:rPr>
              <a:t>Who do you think will win the Big Game?</a:t>
            </a:r>
            <a:endParaRPr sz="2700">
              <a:solidFill>
                <a:srgbClr val="140E0C"/>
              </a:solidFill>
              <a:latin typeface="Poppins"/>
              <a:ea typeface="Poppins"/>
              <a:cs typeface="Poppins"/>
              <a:sym typeface="Poppins"/>
            </a:endParaRPr>
          </a:p>
        </p:txBody>
      </p:sp>
      <p:sp>
        <p:nvSpPr>
          <p:cNvPr id="727" name="Google Shape;727;p70"/>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728" name="Google Shape;728;p70"/>
          <p:cNvCxnSpPr/>
          <p:nvPr/>
        </p:nvCxnSpPr>
        <p:spPr>
          <a:xfrm>
            <a:off x="5600700" y="1480928"/>
            <a:ext cx="7086600" cy="0"/>
          </a:xfrm>
          <a:prstGeom prst="straightConnector1">
            <a:avLst/>
          </a:prstGeom>
          <a:noFill/>
          <a:ln w="9525" cap="flat" cmpd="sng">
            <a:solidFill>
              <a:srgbClr val="140E0C"/>
            </a:solidFill>
            <a:prstDash val="solid"/>
            <a:round/>
            <a:headEnd type="none" w="sm" len="sm"/>
            <a:tailEnd type="none" w="sm" len="sm"/>
          </a:ln>
        </p:spPr>
      </p:cxnSp>
      <p:cxnSp>
        <p:nvCxnSpPr>
          <p:cNvPr id="729" name="Google Shape;729;p70"/>
          <p:cNvCxnSpPr/>
          <p:nvPr/>
        </p:nvCxnSpPr>
        <p:spPr>
          <a:xfrm>
            <a:off x="5600700" y="8806078"/>
            <a:ext cx="7086600" cy="0"/>
          </a:xfrm>
          <a:prstGeom prst="straightConnector1">
            <a:avLst/>
          </a:prstGeom>
          <a:noFill/>
          <a:ln w="9525" cap="flat" cmpd="sng">
            <a:solidFill>
              <a:srgbClr val="140E0C"/>
            </a:solidFill>
            <a:prstDash val="solid"/>
            <a:round/>
            <a:headEnd type="none" w="sm" len="sm"/>
            <a:tailEnd type="none" w="sm" len="sm"/>
          </a:ln>
        </p:spPr>
      </p:cxnSp>
      <p:pic>
        <p:nvPicPr>
          <p:cNvPr id="730" name="Google Shape;730;p70"/>
          <p:cNvPicPr preferRelativeResize="0"/>
          <p:nvPr/>
        </p:nvPicPr>
        <p:blipFill>
          <a:blip r:embed="rId4">
            <a:alphaModFix/>
          </a:blip>
          <a:stretch>
            <a:fillRect/>
          </a:stretch>
        </p:blipFill>
        <p:spPr>
          <a:xfrm>
            <a:off x="4497525" y="5655965"/>
            <a:ext cx="3116093" cy="1842573"/>
          </a:xfrm>
          <a:prstGeom prst="rect">
            <a:avLst/>
          </a:prstGeom>
          <a:noFill/>
          <a:ln>
            <a:noFill/>
          </a:ln>
        </p:spPr>
      </p:pic>
      <p:pic>
        <p:nvPicPr>
          <p:cNvPr id="731" name="Google Shape;731;p70"/>
          <p:cNvPicPr preferRelativeResize="0"/>
          <p:nvPr/>
        </p:nvPicPr>
        <p:blipFill>
          <a:blip r:embed="rId5">
            <a:alphaModFix/>
          </a:blip>
          <a:stretch>
            <a:fillRect/>
          </a:stretch>
        </p:blipFill>
        <p:spPr>
          <a:xfrm>
            <a:off x="10526791" y="5404149"/>
            <a:ext cx="3263684" cy="2186666"/>
          </a:xfrm>
          <a:prstGeom prst="rect">
            <a:avLst/>
          </a:prstGeom>
          <a:noFill/>
          <a:ln>
            <a:noFill/>
          </a:ln>
        </p:spPr>
      </p:pic>
      <p:pic>
        <p:nvPicPr>
          <p:cNvPr id="732" name="Google Shape;732;p70"/>
          <p:cNvPicPr preferRelativeResize="0"/>
          <p:nvPr/>
        </p:nvPicPr>
        <p:blipFill rotWithShape="1">
          <a:blip r:embed="rId6">
            <a:alphaModFix/>
          </a:blip>
          <a:srcRect/>
          <a:stretch/>
        </p:blipFill>
        <p:spPr>
          <a:xfrm>
            <a:off x="8530463" y="6036313"/>
            <a:ext cx="1079500" cy="922337"/>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grpSp>
        <p:nvGrpSpPr>
          <p:cNvPr id="737" name="Google Shape;737;p71"/>
          <p:cNvGrpSpPr/>
          <p:nvPr/>
        </p:nvGrpSpPr>
        <p:grpSpPr>
          <a:xfrm>
            <a:off x="0" y="-158750"/>
            <a:ext cx="18288118" cy="10445933"/>
            <a:chOff x="0" y="0"/>
            <a:chExt cx="4816592" cy="2696490"/>
          </a:xfrm>
        </p:grpSpPr>
        <p:sp>
          <p:nvSpPr>
            <p:cNvPr id="738" name="Google Shape;738;p71"/>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739" name="Google Shape;739;p71"/>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740" name="Google Shape;740;p71"/>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741" name="Google Shape;741;p71"/>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742" name="Google Shape;742;p71"/>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743" name="Google Shape;743;p71"/>
          <p:cNvSpPr/>
          <p:nvPr/>
        </p:nvSpPr>
        <p:spPr>
          <a:xfrm>
            <a:off x="4892275" y="3764863"/>
            <a:ext cx="8503444" cy="2806136"/>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19"/>
          <p:cNvPicPr preferRelativeResize="0"/>
          <p:nvPr/>
        </p:nvPicPr>
        <p:blipFill rotWithShape="1">
          <a:blip r:embed="rId3">
            <a:alphaModFix/>
          </a:blip>
          <a:srcRect l="8983" r="8982"/>
          <a:stretch/>
        </p:blipFill>
        <p:spPr>
          <a:xfrm>
            <a:off x="0" y="0"/>
            <a:ext cx="8438703" cy="10287000"/>
          </a:xfrm>
          <a:prstGeom prst="rect">
            <a:avLst/>
          </a:prstGeom>
          <a:noFill/>
          <a:ln>
            <a:noFill/>
          </a:ln>
        </p:spPr>
      </p:pic>
      <p:sp>
        <p:nvSpPr>
          <p:cNvPr id="178" name="Google Shape;178;p19"/>
          <p:cNvSpPr txBox="1"/>
          <p:nvPr/>
        </p:nvSpPr>
        <p:spPr>
          <a:xfrm>
            <a:off x="9794175" y="1570302"/>
            <a:ext cx="6673800" cy="9234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6000" b="1" i="0" u="none" strike="noStrike" cap="none">
                <a:solidFill>
                  <a:srgbClr val="140E0C"/>
                </a:solidFill>
                <a:latin typeface="Oswald"/>
                <a:ea typeface="Oswald"/>
                <a:cs typeface="Oswald"/>
                <a:sym typeface="Oswald"/>
              </a:rPr>
              <a:t>BROCK PURDY</a:t>
            </a:r>
            <a:endParaRPr sz="6000" b="1">
              <a:latin typeface="Oswald"/>
              <a:ea typeface="Oswald"/>
              <a:cs typeface="Oswald"/>
              <a:sym typeface="Oswald"/>
            </a:endParaRPr>
          </a:p>
        </p:txBody>
      </p:sp>
      <p:sp>
        <p:nvSpPr>
          <p:cNvPr id="179" name="Google Shape;179;p19"/>
          <p:cNvSpPr txBox="1"/>
          <p:nvPr/>
        </p:nvSpPr>
        <p:spPr>
          <a:xfrm>
            <a:off x="9794175" y="2871848"/>
            <a:ext cx="6880200" cy="41559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As a second-year player, Purdy is still on his rookie contract.</a:t>
            </a:r>
            <a:endParaRPr sz="1800">
              <a:latin typeface="Poppins"/>
              <a:ea typeface="Poppins"/>
              <a:cs typeface="Poppins"/>
              <a:sym typeface="Poppins"/>
            </a:endParaRPr>
          </a:p>
          <a:p>
            <a:pPr marL="0" marR="0" lvl="0" indent="0" algn="l" rtl="0">
              <a:lnSpc>
                <a:spcPct val="140000"/>
              </a:lnSpc>
              <a:spcBef>
                <a:spcPts val="0"/>
              </a:spcBef>
              <a:spcAft>
                <a:spcPts val="0"/>
              </a:spcAft>
              <a:buNone/>
            </a:pPr>
            <a:endParaRPr sz="1800" i="0" u="none" strike="noStrike" cap="none">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Purdy was selected by the 49ers with the very last pick (262nd overall) in the 2022 NFL draft. Since the value of rookie contracts are dependent on the player’s draft position, Purdy signed a four-year, $3.74 million deal with the 49ers.</a:t>
            </a:r>
            <a:endParaRPr sz="1800">
              <a:latin typeface="Poppins"/>
              <a:ea typeface="Poppins"/>
              <a:cs typeface="Poppins"/>
              <a:sym typeface="Poppins"/>
            </a:endParaRPr>
          </a:p>
          <a:p>
            <a:pPr marL="0" marR="0" lvl="0" indent="0" algn="l" rtl="0">
              <a:lnSpc>
                <a:spcPct val="140000"/>
              </a:lnSpc>
              <a:spcBef>
                <a:spcPts val="0"/>
              </a:spcBef>
              <a:spcAft>
                <a:spcPts val="0"/>
              </a:spcAft>
              <a:buNone/>
            </a:pPr>
            <a:endParaRPr sz="1800" i="0" u="none" strike="noStrike" cap="none">
              <a:solidFill>
                <a:srgbClr val="140E0C"/>
              </a:solidFill>
              <a:latin typeface="Poppins"/>
              <a:ea typeface="Poppins"/>
              <a:cs typeface="Poppins"/>
              <a:sym typeface="Poppins"/>
            </a:endParaRPr>
          </a:p>
          <a:p>
            <a:pPr marL="0" marR="0" lvl="0" indent="0" algn="l" rtl="0">
              <a:lnSpc>
                <a:spcPct val="140000"/>
              </a:lnSpc>
              <a:spcBef>
                <a:spcPts val="0"/>
              </a:spcBef>
              <a:spcAft>
                <a:spcPts val="0"/>
              </a:spcAft>
              <a:buNone/>
            </a:pPr>
            <a:r>
              <a:rPr lang="en-US" sz="1800" i="0" u="none" strike="noStrike" cap="none">
                <a:solidFill>
                  <a:srgbClr val="140E0C"/>
                </a:solidFill>
                <a:latin typeface="Poppins"/>
                <a:ea typeface="Poppins"/>
                <a:cs typeface="Poppins"/>
                <a:sym typeface="Poppins"/>
              </a:rPr>
              <a:t>This contract made Purdy the  </a:t>
            </a:r>
            <a:r>
              <a:rPr lang="en-US" sz="1800" i="0" u="sng" strike="noStrike" cap="none">
                <a:solidFill>
                  <a:srgbClr val="140E0C"/>
                </a:solidFill>
                <a:latin typeface="Poppins"/>
                <a:ea typeface="Poppins"/>
                <a:cs typeface="Poppins"/>
                <a:sym typeface="Poppins"/>
                <a:hlinkClick r:id="rId4">
                  <a:extLst>
                    <a:ext uri="{A12FA001-AC4F-418D-AE19-62706E023703}">
                      <ahyp:hlinkClr xmlns:ahyp="http://schemas.microsoft.com/office/drawing/2018/hyperlinkcolor" val="tx"/>
                    </a:ext>
                  </a:extLst>
                </a:hlinkClick>
              </a:rPr>
              <a:t>65th highest-paid QB</a:t>
            </a:r>
            <a:r>
              <a:rPr lang="en-US" sz="1800" i="0" u="none" strike="noStrike" cap="none">
                <a:solidFill>
                  <a:srgbClr val="140E0C"/>
                </a:solidFill>
                <a:latin typeface="Poppins"/>
                <a:ea typeface="Poppins"/>
                <a:cs typeface="Poppins"/>
                <a:sym typeface="Poppins"/>
              </a:rPr>
              <a:t> in the NFL this season.</a:t>
            </a:r>
            <a:endParaRPr sz="1800">
              <a:latin typeface="Poppins"/>
              <a:ea typeface="Poppins"/>
              <a:cs typeface="Poppins"/>
              <a:sym typeface="Poppins"/>
            </a:endParaRPr>
          </a:p>
          <a:p>
            <a:pPr marL="0" marR="0" lvl="0" indent="0" algn="l" rtl="0">
              <a:lnSpc>
                <a:spcPct val="140000"/>
              </a:lnSpc>
              <a:spcBef>
                <a:spcPts val="0"/>
              </a:spcBef>
              <a:spcAft>
                <a:spcPts val="0"/>
              </a:spcAft>
              <a:buNone/>
            </a:pPr>
            <a:endParaRPr sz="1800" i="0" u="none" strike="noStrike" cap="none">
              <a:solidFill>
                <a:srgbClr val="140E0C"/>
              </a:solidFill>
              <a:latin typeface="Poppins"/>
              <a:ea typeface="Poppins"/>
              <a:cs typeface="Poppins"/>
              <a:sym typeface="Poppins"/>
            </a:endParaRPr>
          </a:p>
        </p:txBody>
      </p:sp>
      <p:sp>
        <p:nvSpPr>
          <p:cNvPr id="180" name="Google Shape;180;p19"/>
          <p:cNvSpPr txBox="1"/>
          <p:nvPr/>
        </p:nvSpPr>
        <p:spPr>
          <a:xfrm>
            <a:off x="9794175" y="8680694"/>
            <a:ext cx="2477700" cy="184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 </a:t>
            </a:r>
            <a:r>
              <a:rPr lang="en-US" sz="1200" i="0" u="sng" strike="noStrike" cap="none">
                <a:solidFill>
                  <a:srgbClr val="140E0C"/>
                </a:solidFill>
                <a:latin typeface="Poppins"/>
                <a:ea typeface="Poppins"/>
                <a:cs typeface="Poppins"/>
                <a:sym typeface="Poppins"/>
                <a:hlinkClick r:id="rId5">
                  <a:extLst>
                    <a:ext uri="{A12FA001-AC4F-418D-AE19-62706E023703}">
                      <ahyp:hlinkClr xmlns:ahyp="http://schemas.microsoft.com/office/drawing/2018/hyperlinkcolor" val="tx"/>
                    </a:ext>
                  </a:extLst>
                </a:hlinkClick>
              </a:rPr>
              <a:t>SportingNews.com</a:t>
            </a:r>
            <a:endParaRPr sz="1200">
              <a:latin typeface="Poppins"/>
              <a:ea typeface="Poppins"/>
              <a:cs typeface="Poppins"/>
              <a:sym typeface="Poppins"/>
            </a:endParaRPr>
          </a:p>
        </p:txBody>
      </p:sp>
      <p:sp>
        <p:nvSpPr>
          <p:cNvPr id="181" name="Google Shape;181;p19"/>
          <p:cNvSpPr txBox="1"/>
          <p:nvPr/>
        </p:nvSpPr>
        <p:spPr>
          <a:xfrm>
            <a:off x="9794175" y="7256350"/>
            <a:ext cx="7929900" cy="738900"/>
          </a:xfrm>
          <a:prstGeom prst="rect">
            <a:avLst/>
          </a:prstGeom>
          <a:noFill/>
          <a:ln>
            <a:noFill/>
          </a:ln>
        </p:spPr>
        <p:txBody>
          <a:bodyPr spcFirstLastPara="1" wrap="square" lIns="0" tIns="0" rIns="0" bIns="0" anchor="t" anchorCtr="0">
            <a:spAutoFit/>
          </a:bodyPr>
          <a:lstStyle/>
          <a:p>
            <a:pPr marL="0" marR="0" lvl="0" indent="0" algn="l" rtl="0">
              <a:lnSpc>
                <a:spcPct val="140011"/>
              </a:lnSpc>
              <a:spcBef>
                <a:spcPts val="0"/>
              </a:spcBef>
              <a:spcAft>
                <a:spcPts val="0"/>
              </a:spcAft>
              <a:buNone/>
            </a:pPr>
            <a:r>
              <a:rPr lang="en-US" sz="4800" b="1" i="0" u="none" strike="noStrike" cap="none">
                <a:solidFill>
                  <a:srgbClr val="140E0C"/>
                </a:solidFill>
                <a:latin typeface="Oswald"/>
                <a:ea typeface="Oswald"/>
                <a:cs typeface="Oswald"/>
                <a:sym typeface="Oswald"/>
              </a:rPr>
              <a:t>2023 Salary: $934,252</a:t>
            </a:r>
            <a:endParaRPr sz="4800" b="1" i="0" u="none" strike="noStrike" cap="none">
              <a:solidFill>
                <a:srgbClr val="140E0C"/>
              </a:solidFill>
              <a:latin typeface="Oswald"/>
              <a:ea typeface="Oswald"/>
              <a:cs typeface="Oswald"/>
              <a:sym typeface="Oswald"/>
            </a:endParaRPr>
          </a:p>
        </p:txBody>
      </p:sp>
      <p:sp>
        <p:nvSpPr>
          <p:cNvPr id="182" name="Google Shape;182;p19"/>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6">
              <a:alphaModFix/>
            </a:blip>
            <a:stretch>
              <a:fillRect/>
            </a:stretch>
          </a:blipFill>
          <a:ln>
            <a:noFill/>
          </a:ln>
        </p:spPr>
        <p:txBody>
          <a:bodyPr/>
          <a:lstStyle/>
          <a:p>
            <a:endParaRPr lang="en-US"/>
          </a:p>
        </p:txBody>
      </p:sp>
      <p:cxnSp>
        <p:nvCxnSpPr>
          <p:cNvPr id="183" name="Google Shape;183;p19"/>
          <p:cNvCxnSpPr/>
          <p:nvPr/>
        </p:nvCxnSpPr>
        <p:spPr>
          <a:xfrm>
            <a:off x="9794175" y="923115"/>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0"/>
          <p:cNvSpPr txBox="1"/>
          <p:nvPr/>
        </p:nvSpPr>
        <p:spPr>
          <a:xfrm>
            <a:off x="5807100" y="3636214"/>
            <a:ext cx="66738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rgbClr val="140E0C"/>
                </a:solidFill>
                <a:latin typeface="Oswald"/>
                <a:ea typeface="Oswald"/>
                <a:cs typeface="Oswald"/>
                <a:sym typeface="Oswald"/>
              </a:rPr>
              <a:t>TOP 1%</a:t>
            </a:r>
            <a:endParaRPr sz="10000" b="1">
              <a:latin typeface="Oswald"/>
              <a:ea typeface="Oswald"/>
              <a:cs typeface="Oswald"/>
              <a:sym typeface="Oswald"/>
            </a:endParaRPr>
          </a:p>
        </p:txBody>
      </p:sp>
      <p:sp>
        <p:nvSpPr>
          <p:cNvPr id="189" name="Google Shape;189;p20"/>
          <p:cNvSpPr txBox="1"/>
          <p:nvPr/>
        </p:nvSpPr>
        <p:spPr>
          <a:xfrm>
            <a:off x="3202200" y="5867588"/>
            <a:ext cx="11883600" cy="9975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700">
                <a:solidFill>
                  <a:srgbClr val="140E0C"/>
                </a:solidFill>
                <a:latin typeface="Poppins"/>
                <a:ea typeface="Poppins"/>
                <a:cs typeface="Poppins"/>
                <a:sym typeface="Poppins"/>
              </a:rPr>
              <a:t>Despite the income disparity between Mahomes and Purdy, almost all NFL players are in the top 1% of earners globally.</a:t>
            </a:r>
            <a:endParaRPr sz="2700" i="0" u="none" strike="noStrike" cap="none">
              <a:solidFill>
                <a:srgbClr val="140E0C"/>
              </a:solidFill>
              <a:latin typeface="Poppins"/>
              <a:ea typeface="Poppins"/>
              <a:cs typeface="Poppins"/>
              <a:sym typeface="Poppins"/>
            </a:endParaRPr>
          </a:p>
        </p:txBody>
      </p:sp>
      <p:sp>
        <p:nvSpPr>
          <p:cNvPr id="190" name="Google Shape;190;p20"/>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191" name="Google Shape;191;p20"/>
          <p:cNvCxnSpPr/>
          <p:nvPr/>
        </p:nvCxnSpPr>
        <p:spPr>
          <a:xfrm>
            <a:off x="5600700" y="2127253"/>
            <a:ext cx="7086600" cy="0"/>
          </a:xfrm>
          <a:prstGeom prst="straightConnector1">
            <a:avLst/>
          </a:prstGeom>
          <a:noFill/>
          <a:ln w="9525" cap="flat" cmpd="sng">
            <a:solidFill>
              <a:srgbClr val="140E0C"/>
            </a:solidFill>
            <a:prstDash val="solid"/>
            <a:round/>
            <a:headEnd type="none" w="sm" len="sm"/>
            <a:tailEnd type="none" w="sm" len="sm"/>
          </a:ln>
        </p:spPr>
      </p:cxnSp>
      <p:cxnSp>
        <p:nvCxnSpPr>
          <p:cNvPr id="192" name="Google Shape;192;p20"/>
          <p:cNvCxnSpPr/>
          <p:nvPr/>
        </p:nvCxnSpPr>
        <p:spPr>
          <a:xfrm>
            <a:off x="5600700" y="8159728"/>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1"/>
          <p:cNvSpPr txBox="1"/>
          <p:nvPr/>
        </p:nvSpPr>
        <p:spPr>
          <a:xfrm>
            <a:off x="3781200" y="3227775"/>
            <a:ext cx="107256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rgbClr val="140E0C"/>
                </a:solidFill>
                <a:latin typeface="Oswald"/>
                <a:ea typeface="Oswald"/>
                <a:cs typeface="Oswald"/>
                <a:sym typeface="Oswald"/>
              </a:rPr>
              <a:t>SUPER BOWL BONUS</a:t>
            </a:r>
            <a:endParaRPr sz="10000" b="1">
              <a:latin typeface="Oswald"/>
              <a:ea typeface="Oswald"/>
              <a:cs typeface="Oswald"/>
              <a:sym typeface="Oswald"/>
            </a:endParaRPr>
          </a:p>
        </p:txBody>
      </p:sp>
      <p:sp>
        <p:nvSpPr>
          <p:cNvPr id="198" name="Google Shape;198;p21"/>
          <p:cNvSpPr txBox="1"/>
          <p:nvPr/>
        </p:nvSpPr>
        <p:spPr>
          <a:xfrm>
            <a:off x="3202200" y="5155988"/>
            <a:ext cx="11883600" cy="21612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700">
                <a:solidFill>
                  <a:srgbClr val="140E0C"/>
                </a:solidFill>
                <a:latin typeface="Poppins"/>
                <a:ea typeface="Poppins"/>
                <a:cs typeface="Poppins"/>
                <a:sym typeface="Poppins"/>
              </a:rPr>
              <a:t>A provision in the NFL's bargaining agreement with the Players Association stipulates players on the winning team earn an extra </a:t>
            </a:r>
            <a:r>
              <a:rPr lang="en-US" sz="2700" b="1">
                <a:solidFill>
                  <a:srgbClr val="140E0C"/>
                </a:solidFill>
                <a:latin typeface="Poppins"/>
                <a:ea typeface="Poppins"/>
                <a:cs typeface="Poppins"/>
                <a:sym typeface="Poppins"/>
              </a:rPr>
              <a:t>$157,000</a:t>
            </a:r>
            <a:r>
              <a:rPr lang="en-US" sz="2700">
                <a:solidFill>
                  <a:srgbClr val="140E0C"/>
                </a:solidFill>
                <a:latin typeface="Poppins"/>
                <a:ea typeface="Poppins"/>
                <a:cs typeface="Poppins"/>
                <a:sym typeface="Poppins"/>
              </a:rPr>
              <a:t> for playing in the Super Bowl, while players on the losing team earn </a:t>
            </a:r>
            <a:r>
              <a:rPr lang="en-US" sz="2700" b="1">
                <a:solidFill>
                  <a:srgbClr val="140E0C"/>
                </a:solidFill>
                <a:latin typeface="Poppins"/>
                <a:ea typeface="Poppins"/>
                <a:cs typeface="Poppins"/>
                <a:sym typeface="Poppins"/>
              </a:rPr>
              <a:t>$82,000</a:t>
            </a:r>
            <a:r>
              <a:rPr lang="en-US" sz="2700">
                <a:solidFill>
                  <a:srgbClr val="140E0C"/>
                </a:solidFill>
                <a:latin typeface="Poppins"/>
                <a:ea typeface="Poppins"/>
                <a:cs typeface="Poppins"/>
                <a:sym typeface="Poppins"/>
              </a:rPr>
              <a:t>.</a:t>
            </a:r>
            <a:endParaRPr sz="2700" i="0" u="none" strike="noStrike" cap="none">
              <a:solidFill>
                <a:srgbClr val="140E0C"/>
              </a:solidFill>
              <a:latin typeface="Poppins"/>
              <a:ea typeface="Poppins"/>
              <a:cs typeface="Poppins"/>
              <a:sym typeface="Poppins"/>
            </a:endParaRPr>
          </a:p>
        </p:txBody>
      </p:sp>
      <p:sp>
        <p:nvSpPr>
          <p:cNvPr id="199" name="Google Shape;199;p21"/>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200" name="Google Shape;200;p21"/>
          <p:cNvCxnSpPr/>
          <p:nvPr/>
        </p:nvCxnSpPr>
        <p:spPr>
          <a:xfrm>
            <a:off x="5600700" y="2127253"/>
            <a:ext cx="7086600" cy="0"/>
          </a:xfrm>
          <a:prstGeom prst="straightConnector1">
            <a:avLst/>
          </a:prstGeom>
          <a:noFill/>
          <a:ln w="9525" cap="flat" cmpd="sng">
            <a:solidFill>
              <a:srgbClr val="140E0C"/>
            </a:solidFill>
            <a:prstDash val="solid"/>
            <a:round/>
            <a:headEnd type="none" w="sm" len="sm"/>
            <a:tailEnd type="none" w="sm" len="sm"/>
          </a:ln>
        </p:spPr>
      </p:cxnSp>
      <p:cxnSp>
        <p:nvCxnSpPr>
          <p:cNvPr id="201" name="Google Shape;201;p21"/>
          <p:cNvCxnSpPr/>
          <p:nvPr/>
        </p:nvCxnSpPr>
        <p:spPr>
          <a:xfrm>
            <a:off x="5600700" y="8159728"/>
            <a:ext cx="7086600" cy="0"/>
          </a:xfrm>
          <a:prstGeom prst="straightConnector1">
            <a:avLst/>
          </a:prstGeom>
          <a:noFill/>
          <a:ln w="9525" cap="flat" cmpd="sng">
            <a:solidFill>
              <a:srgbClr val="140E0C"/>
            </a:solidFill>
            <a:prstDash val="solid"/>
            <a:round/>
            <a:headEnd type="none" w="sm" len="sm"/>
            <a:tailEnd type="none" w="sm" len="sm"/>
          </a:ln>
        </p:spPr>
      </p:cxnSp>
      <p:sp>
        <p:nvSpPr>
          <p:cNvPr id="202" name="Google Shape;202;p21"/>
          <p:cNvSpPr txBox="1"/>
          <p:nvPr/>
        </p:nvSpPr>
        <p:spPr>
          <a:xfrm>
            <a:off x="7905150" y="8839444"/>
            <a:ext cx="2477700" cy="1848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200" i="0" u="none" strike="noStrike" cap="none">
                <a:solidFill>
                  <a:srgbClr val="140E0C"/>
                </a:solidFill>
                <a:latin typeface="Poppins"/>
                <a:ea typeface="Poppins"/>
                <a:cs typeface="Poppins"/>
                <a:sym typeface="Poppins"/>
              </a:rPr>
              <a:t>Source:</a:t>
            </a:r>
            <a:r>
              <a:rPr lang="en-US" sz="1200" i="0" u="sng" strike="noStrike" cap="none">
                <a:solidFill>
                  <a:schemeClr val="hlink"/>
                </a:solidFill>
                <a:latin typeface="Poppins"/>
                <a:ea typeface="Poppins"/>
                <a:cs typeface="Poppins"/>
                <a:sym typeface="Poppins"/>
                <a:hlinkClick r:id="rId4"/>
              </a:rPr>
              <a:t> </a:t>
            </a:r>
            <a:r>
              <a:rPr lang="en-US" sz="1200" u="sng">
                <a:solidFill>
                  <a:schemeClr val="hlink"/>
                </a:solidFill>
                <a:latin typeface="Poppins"/>
                <a:ea typeface="Poppins"/>
                <a:cs typeface="Poppins"/>
                <a:sym typeface="Poppins"/>
                <a:hlinkClick r:id="rId4"/>
              </a:rPr>
              <a:t>TheHill.com</a:t>
            </a:r>
            <a:endParaRPr sz="1200">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2784</Words>
  <Application>Microsoft Macintosh PowerPoint</Application>
  <PresentationFormat>Custom</PresentationFormat>
  <Paragraphs>231</Paragraphs>
  <Slides>61</Slides>
  <Notes>61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61</vt:i4>
      </vt:variant>
    </vt:vector>
  </HeadingPairs>
  <TitlesOfParts>
    <vt:vector size="69" baseType="lpstr">
      <vt:lpstr>Arial</vt:lpstr>
      <vt:lpstr>Barlow Condensed</vt:lpstr>
      <vt:lpstr>Barlow Condensed SemiBold</vt:lpstr>
      <vt:lpstr>Poppins</vt:lpstr>
      <vt:lpstr>Calibri</vt:lpstr>
      <vt:lpstr>Open Sans</vt:lpstr>
      <vt:lpstr>Oswald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Chris Lindauer</cp:lastModifiedBy>
  <cp:revision>4</cp:revision>
  <dcterms:modified xsi:type="dcterms:W3CDTF">2024-02-02T04:26:38Z</dcterms:modified>
</cp:coreProperties>
</file>