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 id="285" r:id="rId32"/>
  </p:sldIdLst>
  <p:sldSz cx="18288000" cy="10287000"/>
  <p:notesSz cx="6858000" cy="9144000"/>
  <p:embeddedFontLst>
    <p:embeddedFont>
      <p:font typeface="Oswald" pitchFamily="2" charset="77"/>
      <p:regular r:id="rId34"/>
      <p:bold r:id="rId35"/>
    </p:embeddedFont>
    <p:embeddedFont>
      <p:font typeface="Poppins" pitchFamily="2" charset="77"/>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hsC+xvxI5OoATJD8c63qGmjRCKs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8"/>
  </p:normalViewPr>
  <p:slideViewPr>
    <p:cSldViewPr snapToGrid="0">
      <p:cViewPr varScale="1">
        <p:scale>
          <a:sx n="70" d="100"/>
          <a:sy n="70" d="100"/>
        </p:scale>
        <p:origin x="840"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2b5480469f7_2_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6" name="Google Shape;196;g2b5480469f7_2_10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b5480469f7_2_1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9" name="Google Shape;209;g2b5480469f7_2_1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2b5480469f7_2_1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2" name="Google Shape;222;g2b5480469f7_2_1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2b5480469f7_2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5" name="Google Shape;235;g2b5480469f7_2_14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b5480469f7_2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g2b5480469f7_2_15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b5480469f7_2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b5480469f7_2_1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b5480469f7_2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4" name="Google Shape;274;g2b5480469f7_2_18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b5480469f7_2_1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7" name="Google Shape;287;g2b5480469f7_2_19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b5480469f7_2_2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b5480469f7_2_20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b5480469f7_2_2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b5480469f7_2_2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673b2b0660_0_2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6" name="Google Shape;96;g2673b2b0660_0_28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b5480469f7_2_2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6" name="Google Shape;326;g2b5480469f7_2_2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b5480469f7_2_2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g2b5480469f7_2_2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b5480469f7_2_2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2" name="Google Shape;352;g2b5480469f7_2_2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b5480469f7_2_2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5" name="Google Shape;365;g2b5480469f7_2_2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673b2b0660_0_6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8" name="Google Shape;378;g2673b2b0660_0_67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2673b2b0660_0_6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0" name="Google Shape;390;g2673b2b0660_0_6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2b5480469f7_2_2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8" name="Google Shape;398;g2b5480469f7_2_2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b5480469f7_2_2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b5480469f7_2_29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b5480469f7_2_3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g2b5480469f7_2_30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2b5480469f7_2_3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2" name="Google Shape;422;g2b5480469f7_2_3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2673b2b0660_0_2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5" name="Google Shape;105;g2673b2b0660_0_26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a:extLst>
            <a:ext uri="{FF2B5EF4-FFF2-40B4-BE49-F238E27FC236}">
              <a16:creationId xmlns:a16="http://schemas.microsoft.com/office/drawing/2014/main" id="{EFDBA385-AB72-6C00-5088-455A80A62365}"/>
            </a:ext>
          </a:extLst>
        </p:cNvPr>
        <p:cNvGrpSpPr/>
        <p:nvPr/>
      </p:nvGrpSpPr>
      <p:grpSpPr>
        <a:xfrm>
          <a:off x="0" y="0"/>
          <a:ext cx="0" cy="0"/>
          <a:chOff x="0" y="0"/>
          <a:chExt cx="0" cy="0"/>
        </a:xfrm>
      </p:grpSpPr>
      <p:sp>
        <p:nvSpPr>
          <p:cNvPr id="421" name="Google Shape;421;g2b5480469f7_2_311:notes">
            <a:extLst>
              <a:ext uri="{FF2B5EF4-FFF2-40B4-BE49-F238E27FC236}">
                <a16:creationId xmlns:a16="http://schemas.microsoft.com/office/drawing/2014/main" id="{E5464792-9A1D-DBB2-7BC5-72508ED97E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2" name="Google Shape;422;g2b5480469f7_2_311:notes">
            <a:extLst>
              <a:ext uri="{FF2B5EF4-FFF2-40B4-BE49-F238E27FC236}">
                <a16:creationId xmlns:a16="http://schemas.microsoft.com/office/drawing/2014/main" id="{1A532D07-DAA2-7B37-E76C-69D666C1A4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23724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2673b2b0660_0_7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9" name="Google Shape;429;g2673b2b0660_0_79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b5480469f7_2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b5480469f7_2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b5480469f7_2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1" name="Google Shape;131;g2b5480469f7_2_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b5480469f7_2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4" name="Google Shape;144;g2b5480469f7_2_4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b5480469f7_2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7" name="Google Shape;157;g2b5480469f7_2_6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b5480469f7_2_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0" name="Google Shape;170;g2b5480469f7_2_7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2b5480469f7_2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3" name="Google Shape;183;g2b5480469f7_2_8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9"/>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1" name="Google Shape;71;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0"/>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0"/>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7" name="Google Shape;77;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1"/>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 name="Google Shape;18;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30" name="Google Shape;30;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6" name="Google Shape;36;p1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7" name="Google Shape;37;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3" name="Google Shape;43;p1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4" name="Google Shape;44;p1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5" name="Google Shape;45;p1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6" name="Google Shape;46;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57" name="Google Shape;57;p1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58" name="Google Shape;58;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8"/>
          <p:cNvSpPr>
            <a:spLocks noGrp="1"/>
          </p:cNvSpPr>
          <p:nvPr>
            <p:ph type="pic" idx="2"/>
          </p:nvPr>
        </p:nvSpPr>
        <p:spPr>
          <a:xfrm>
            <a:off x="1792288" y="612775"/>
            <a:ext cx="5486400" cy="4114800"/>
          </a:xfrm>
          <a:prstGeom prst="rect">
            <a:avLst/>
          </a:prstGeom>
          <a:noFill/>
          <a:ln>
            <a:noFill/>
          </a:ln>
        </p:spPr>
      </p:sp>
      <p:sp>
        <p:nvSpPr>
          <p:cNvPr id="64" name="Google Shape;64;p1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5" name="Google Shape;65;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jp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6.jp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0" y="-90725"/>
            <a:ext cx="18288122" cy="10377711"/>
            <a:chOff x="0" y="0"/>
            <a:chExt cx="4816593" cy="2696490"/>
          </a:xfrm>
        </p:grpSpPr>
        <p:sp>
          <p:nvSpPr>
            <p:cNvPr id="85" name="Google Shape;85;p1"/>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86" name="Google Shape;86;p1"/>
            <p:cNvSpPr txBox="1"/>
            <p:nvPr/>
          </p:nvSpPr>
          <p:spPr>
            <a:xfrm>
              <a:off x="0" y="38100"/>
              <a:ext cx="4816593" cy="265839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87" name="Google Shape;87;p1"/>
          <p:cNvPicPr preferRelativeResize="0"/>
          <p:nvPr/>
        </p:nvPicPr>
        <p:blipFill rotWithShape="1">
          <a:blip r:embed="rId3">
            <a:alphaModFix amt="38000"/>
          </a:blip>
          <a:srcRect t="7424" b="9985"/>
          <a:stretch/>
        </p:blipFill>
        <p:spPr>
          <a:xfrm>
            <a:off x="-1488619" y="-951875"/>
            <a:ext cx="21265238" cy="11708960"/>
          </a:xfrm>
          <a:prstGeom prst="rect">
            <a:avLst/>
          </a:prstGeom>
          <a:noFill/>
          <a:ln>
            <a:noFill/>
          </a:ln>
        </p:spPr>
      </p:pic>
      <p:sp>
        <p:nvSpPr>
          <p:cNvPr id="88" name="Google Shape;88;p1"/>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89" name="Google Shape;89;p1"/>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90" name="Google Shape;90;p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91" name="Google Shape;91;p1"/>
          <p:cNvSpPr/>
          <p:nvPr/>
        </p:nvSpPr>
        <p:spPr>
          <a:xfrm>
            <a:off x="7156573" y="5576823"/>
            <a:ext cx="3974974" cy="294810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92" name="Google Shape;92;p1"/>
          <p:cNvSpPr txBox="1"/>
          <p:nvPr/>
        </p:nvSpPr>
        <p:spPr>
          <a:xfrm>
            <a:off x="3359250" y="199550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Clr>
                <a:srgbClr val="000000"/>
              </a:buClr>
              <a:buSzPts val="10000"/>
              <a:buFont typeface="Arial"/>
              <a:buNone/>
            </a:pPr>
            <a:r>
              <a:rPr lang="en-US" sz="10000" b="1">
                <a:solidFill>
                  <a:schemeClr val="accent5"/>
                </a:solidFill>
                <a:latin typeface="Oswald"/>
                <a:ea typeface="Oswald"/>
                <a:cs typeface="Oswald"/>
                <a:sym typeface="Oswald"/>
              </a:rPr>
              <a:t>SUPER DISPLAYS</a:t>
            </a:r>
            <a:endParaRPr sz="10000" b="1" i="0" u="none" strike="noStrike" cap="none">
              <a:solidFill>
                <a:schemeClr val="accent5"/>
              </a:solidFill>
              <a:latin typeface="Oswald"/>
              <a:ea typeface="Oswald"/>
              <a:cs typeface="Oswald"/>
              <a:sym typeface="Oswald"/>
            </a:endParaRPr>
          </a:p>
        </p:txBody>
      </p:sp>
      <p:sp>
        <p:nvSpPr>
          <p:cNvPr id="93" name="Google Shape;93;p1"/>
          <p:cNvSpPr txBox="1"/>
          <p:nvPr/>
        </p:nvSpPr>
        <p:spPr>
          <a:xfrm>
            <a:off x="3359250" y="3999475"/>
            <a:ext cx="11569500" cy="769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Clr>
                <a:srgbClr val="000000"/>
              </a:buClr>
              <a:buSzPts val="10000"/>
              <a:buFont typeface="Arial"/>
              <a:buNone/>
            </a:pPr>
            <a:r>
              <a:rPr lang="en-US" sz="5000" b="1">
                <a:solidFill>
                  <a:schemeClr val="lt1"/>
                </a:solidFill>
                <a:latin typeface="Poppins"/>
                <a:ea typeface="Poppins"/>
                <a:cs typeface="Poppins"/>
                <a:sym typeface="Poppins"/>
              </a:rPr>
              <a:t>Super Bowl &amp; Sales Promotion</a:t>
            </a:r>
            <a:endParaRPr sz="5000" b="1" i="0" u="none" strike="noStrike" cap="none">
              <a:solidFill>
                <a:schemeClr val="lt1"/>
              </a:solidFill>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198" name="Google Shape;198;g2b5480469f7_2_102"/>
          <p:cNvGrpSpPr/>
          <p:nvPr/>
        </p:nvGrpSpPr>
        <p:grpSpPr>
          <a:xfrm>
            <a:off x="0" y="75"/>
            <a:ext cx="18288118" cy="10287109"/>
            <a:chOff x="0" y="0"/>
            <a:chExt cx="4816592" cy="2696490"/>
          </a:xfrm>
        </p:grpSpPr>
        <p:sp>
          <p:nvSpPr>
            <p:cNvPr id="199" name="Google Shape;199;g2b5480469f7_2_102"/>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00" name="Google Shape;200;g2b5480469f7_2_102"/>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01" name="Google Shape;201;g2b5480469f7_2_102"/>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02" name="Google Shape;202;g2b5480469f7_2_102"/>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3" name="Google Shape;203;g2b5480469f7_2_102"/>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04" name="Google Shape;204;g2b5480469f7_2_10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05" name="Google Shape;205;g2b5480469f7_2_102"/>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06" name="Google Shape;206;g2b5480469f7_2_102" descr="Grocery Store Pepsi Soda Cans Patriots Stock Photo (Edit Now) 1313495258"/>
          <p:cNvPicPr preferRelativeResize="0"/>
          <p:nvPr/>
        </p:nvPicPr>
        <p:blipFill rotWithShape="1">
          <a:blip r:embed="rId6">
            <a:alphaModFix/>
          </a:blip>
          <a:srcRect b="16219"/>
          <a:stretch/>
        </p:blipFill>
        <p:spPr>
          <a:xfrm>
            <a:off x="3055638" y="1147939"/>
            <a:ext cx="12176726" cy="79911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grpSp>
        <p:nvGrpSpPr>
          <p:cNvPr id="211" name="Google Shape;211;g2b5480469f7_2_115"/>
          <p:cNvGrpSpPr/>
          <p:nvPr/>
        </p:nvGrpSpPr>
        <p:grpSpPr>
          <a:xfrm>
            <a:off x="0" y="75"/>
            <a:ext cx="18288118" cy="10287109"/>
            <a:chOff x="0" y="0"/>
            <a:chExt cx="4816592" cy="2696490"/>
          </a:xfrm>
        </p:grpSpPr>
        <p:sp>
          <p:nvSpPr>
            <p:cNvPr id="212" name="Google Shape;212;g2b5480469f7_2_115"/>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13" name="Google Shape;213;g2b5480469f7_2_115"/>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14" name="Google Shape;214;g2b5480469f7_2_115"/>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15" name="Google Shape;215;g2b5480469f7_2_115"/>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16" name="Google Shape;216;g2b5480469f7_2_115"/>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17" name="Google Shape;217;g2b5480469f7_2_11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18" name="Google Shape;218;g2b5480469f7_2_115"/>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19" name="Google Shape;219;g2b5480469f7_2_115"/>
          <p:cNvPicPr preferRelativeResize="0"/>
          <p:nvPr/>
        </p:nvPicPr>
        <p:blipFill rotWithShape="1">
          <a:blip r:embed="rId6">
            <a:alphaModFix/>
          </a:blip>
          <a:srcRect/>
          <a:stretch/>
        </p:blipFill>
        <p:spPr>
          <a:xfrm>
            <a:off x="5719150" y="552116"/>
            <a:ext cx="6849700" cy="91827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grpSp>
        <p:nvGrpSpPr>
          <p:cNvPr id="224" name="Google Shape;224;g2b5480469f7_2_128"/>
          <p:cNvGrpSpPr/>
          <p:nvPr/>
        </p:nvGrpSpPr>
        <p:grpSpPr>
          <a:xfrm>
            <a:off x="0" y="75"/>
            <a:ext cx="18288118" cy="10287109"/>
            <a:chOff x="0" y="0"/>
            <a:chExt cx="4816592" cy="2696490"/>
          </a:xfrm>
        </p:grpSpPr>
        <p:sp>
          <p:nvSpPr>
            <p:cNvPr id="225" name="Google Shape;225;g2b5480469f7_2_128"/>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26" name="Google Shape;226;g2b5480469f7_2_128"/>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27" name="Google Shape;227;g2b5480469f7_2_128"/>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28" name="Google Shape;228;g2b5480469f7_2_128"/>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29" name="Google Shape;229;g2b5480469f7_2_128"/>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30" name="Google Shape;230;g2b5480469f7_2_12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31" name="Google Shape;231;g2b5480469f7_2_128"/>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32" name="Google Shape;232;g2b5480469f7_2_128"/>
          <p:cNvPicPr preferRelativeResize="0"/>
          <p:nvPr/>
        </p:nvPicPr>
        <p:blipFill rotWithShape="1">
          <a:blip r:embed="rId6">
            <a:alphaModFix/>
          </a:blip>
          <a:srcRect/>
          <a:stretch/>
        </p:blipFill>
        <p:spPr>
          <a:xfrm>
            <a:off x="3528439" y="942296"/>
            <a:ext cx="11231249" cy="840265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grpSp>
        <p:nvGrpSpPr>
          <p:cNvPr id="237" name="Google Shape;237;g2b5480469f7_2_141"/>
          <p:cNvGrpSpPr/>
          <p:nvPr/>
        </p:nvGrpSpPr>
        <p:grpSpPr>
          <a:xfrm>
            <a:off x="0" y="75"/>
            <a:ext cx="18288118" cy="10287109"/>
            <a:chOff x="0" y="0"/>
            <a:chExt cx="4816592" cy="2696490"/>
          </a:xfrm>
        </p:grpSpPr>
        <p:sp>
          <p:nvSpPr>
            <p:cNvPr id="238" name="Google Shape;238;g2b5480469f7_2_141"/>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39" name="Google Shape;239;g2b5480469f7_2_141"/>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40" name="Google Shape;240;g2b5480469f7_2_141"/>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41" name="Google Shape;241;g2b5480469f7_2_141"/>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2" name="Google Shape;242;g2b5480469f7_2_141"/>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43" name="Google Shape;243;g2b5480469f7_2_14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44" name="Google Shape;244;g2b5480469f7_2_141"/>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45" name="Google Shape;245;g2b5480469f7_2_141"/>
          <p:cNvPicPr preferRelativeResize="0"/>
          <p:nvPr/>
        </p:nvPicPr>
        <p:blipFill rotWithShape="1">
          <a:blip r:embed="rId6">
            <a:alphaModFix/>
          </a:blip>
          <a:srcRect/>
          <a:stretch/>
        </p:blipFill>
        <p:spPr>
          <a:xfrm>
            <a:off x="3547654" y="1180303"/>
            <a:ext cx="11192826" cy="7926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g2b5480469f7_2_154"/>
          <p:cNvGrpSpPr/>
          <p:nvPr/>
        </p:nvGrpSpPr>
        <p:grpSpPr>
          <a:xfrm>
            <a:off x="0" y="75"/>
            <a:ext cx="18288118" cy="10287109"/>
            <a:chOff x="0" y="0"/>
            <a:chExt cx="4816592" cy="2696490"/>
          </a:xfrm>
        </p:grpSpPr>
        <p:sp>
          <p:nvSpPr>
            <p:cNvPr id="251" name="Google Shape;251;g2b5480469f7_2_154"/>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52" name="Google Shape;252;g2b5480469f7_2_154"/>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53" name="Google Shape;253;g2b5480469f7_2_154"/>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54" name="Google Shape;254;g2b5480469f7_2_154"/>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55" name="Google Shape;255;g2b5480469f7_2_154"/>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56" name="Google Shape;256;g2b5480469f7_2_15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57" name="Google Shape;257;g2b5480469f7_2_154"/>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58" name="Google Shape;258;g2b5480469f7_2_154"/>
          <p:cNvPicPr preferRelativeResize="0"/>
          <p:nvPr/>
        </p:nvPicPr>
        <p:blipFill rotWithShape="1">
          <a:blip r:embed="rId6">
            <a:alphaModFix/>
          </a:blip>
          <a:srcRect t="13251" b="4848"/>
          <a:stretch/>
        </p:blipFill>
        <p:spPr>
          <a:xfrm>
            <a:off x="5045213" y="667739"/>
            <a:ext cx="8197699" cy="8951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grpSp>
        <p:nvGrpSpPr>
          <p:cNvPr id="263" name="Google Shape;263;g2b5480469f7_2_167"/>
          <p:cNvGrpSpPr/>
          <p:nvPr/>
        </p:nvGrpSpPr>
        <p:grpSpPr>
          <a:xfrm>
            <a:off x="0" y="75"/>
            <a:ext cx="18288118" cy="10287109"/>
            <a:chOff x="0" y="0"/>
            <a:chExt cx="4816592" cy="2696490"/>
          </a:xfrm>
        </p:grpSpPr>
        <p:sp>
          <p:nvSpPr>
            <p:cNvPr id="264" name="Google Shape;264;g2b5480469f7_2_167"/>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65" name="Google Shape;265;g2b5480469f7_2_167"/>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66" name="Google Shape;266;g2b5480469f7_2_167"/>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67" name="Google Shape;267;g2b5480469f7_2_167"/>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68" name="Google Shape;268;g2b5480469f7_2_167"/>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69" name="Google Shape;269;g2b5480469f7_2_16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70" name="Google Shape;270;g2b5480469f7_2_167"/>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71" name="Google Shape;271;g2b5480469f7_2_167" descr="Super Bowl Produce Promotions | Produce Business Magazine"/>
          <p:cNvPicPr preferRelativeResize="0"/>
          <p:nvPr/>
        </p:nvPicPr>
        <p:blipFill rotWithShape="1">
          <a:blip r:embed="rId6">
            <a:alphaModFix/>
          </a:blip>
          <a:srcRect/>
          <a:stretch/>
        </p:blipFill>
        <p:spPr>
          <a:xfrm>
            <a:off x="3005387" y="1691025"/>
            <a:ext cx="12277225" cy="69049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grpSp>
        <p:nvGrpSpPr>
          <p:cNvPr id="276" name="Google Shape;276;g2b5480469f7_2_180"/>
          <p:cNvGrpSpPr/>
          <p:nvPr/>
        </p:nvGrpSpPr>
        <p:grpSpPr>
          <a:xfrm>
            <a:off x="0" y="75"/>
            <a:ext cx="18288118" cy="10287109"/>
            <a:chOff x="0" y="0"/>
            <a:chExt cx="4816592" cy="2696490"/>
          </a:xfrm>
        </p:grpSpPr>
        <p:sp>
          <p:nvSpPr>
            <p:cNvPr id="277" name="Google Shape;277;g2b5480469f7_2_180"/>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78" name="Google Shape;278;g2b5480469f7_2_180"/>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79" name="Google Shape;279;g2b5480469f7_2_180"/>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80" name="Google Shape;280;g2b5480469f7_2_180"/>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81" name="Google Shape;281;g2b5480469f7_2_180"/>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82" name="Google Shape;282;g2b5480469f7_2_18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83" name="Google Shape;283;g2b5480469f7_2_180"/>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84" name="Google Shape;284;g2b5480469f7_2_180" descr="Snacks gear up for Super Bowl week | Store Brands"/>
          <p:cNvPicPr preferRelativeResize="0"/>
          <p:nvPr/>
        </p:nvPicPr>
        <p:blipFill rotWithShape="1">
          <a:blip r:embed="rId6">
            <a:alphaModFix/>
          </a:blip>
          <a:srcRect/>
          <a:stretch/>
        </p:blipFill>
        <p:spPr>
          <a:xfrm>
            <a:off x="3133747" y="1279777"/>
            <a:ext cx="12020499" cy="77274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grpSp>
        <p:nvGrpSpPr>
          <p:cNvPr id="289" name="Google Shape;289;g2b5480469f7_2_193"/>
          <p:cNvGrpSpPr/>
          <p:nvPr/>
        </p:nvGrpSpPr>
        <p:grpSpPr>
          <a:xfrm>
            <a:off x="0" y="75"/>
            <a:ext cx="18288118" cy="10287109"/>
            <a:chOff x="0" y="0"/>
            <a:chExt cx="4816592" cy="2696490"/>
          </a:xfrm>
        </p:grpSpPr>
        <p:sp>
          <p:nvSpPr>
            <p:cNvPr id="290" name="Google Shape;290;g2b5480469f7_2_193"/>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91" name="Google Shape;291;g2b5480469f7_2_193"/>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92" name="Google Shape;292;g2b5480469f7_2_193"/>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93" name="Google Shape;293;g2b5480469f7_2_193"/>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94" name="Google Shape;294;g2b5480469f7_2_193"/>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295" name="Google Shape;295;g2b5480469f7_2_19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296" name="Google Shape;296;g2b5480469f7_2_193"/>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297" name="Google Shape;297;g2b5480469f7_2_193" descr="Super Bowl 2018 Promo Displays - Observa"/>
          <p:cNvPicPr preferRelativeResize="0"/>
          <p:nvPr/>
        </p:nvPicPr>
        <p:blipFill rotWithShape="1">
          <a:blip r:embed="rId6">
            <a:alphaModFix/>
          </a:blip>
          <a:srcRect b="8867"/>
          <a:stretch/>
        </p:blipFill>
        <p:spPr>
          <a:xfrm>
            <a:off x="3225725" y="1098426"/>
            <a:ext cx="11836676" cy="80904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grpSp>
        <p:nvGrpSpPr>
          <p:cNvPr id="302" name="Google Shape;302;g2b5480469f7_2_206"/>
          <p:cNvGrpSpPr/>
          <p:nvPr/>
        </p:nvGrpSpPr>
        <p:grpSpPr>
          <a:xfrm>
            <a:off x="0" y="75"/>
            <a:ext cx="18288118" cy="10287109"/>
            <a:chOff x="0" y="0"/>
            <a:chExt cx="4816592" cy="2696490"/>
          </a:xfrm>
        </p:grpSpPr>
        <p:sp>
          <p:nvSpPr>
            <p:cNvPr id="303" name="Google Shape;303;g2b5480469f7_2_206"/>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04" name="Google Shape;304;g2b5480469f7_2_206"/>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05" name="Google Shape;305;g2b5480469f7_2_206"/>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06" name="Google Shape;306;g2b5480469f7_2_206"/>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07" name="Google Shape;307;g2b5480469f7_2_206"/>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08" name="Google Shape;308;g2b5480469f7_2_20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309" name="Google Shape;309;g2b5480469f7_2_206"/>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310" name="Google Shape;310;g2b5480469f7_2_206" descr="display Archives - Mahaska Blog"/>
          <p:cNvPicPr preferRelativeResize="0"/>
          <p:nvPr/>
        </p:nvPicPr>
        <p:blipFill rotWithShape="1">
          <a:blip r:embed="rId6">
            <a:alphaModFix/>
          </a:blip>
          <a:srcRect/>
          <a:stretch/>
        </p:blipFill>
        <p:spPr>
          <a:xfrm>
            <a:off x="3087650" y="1630686"/>
            <a:ext cx="12112825" cy="70258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grpSp>
        <p:nvGrpSpPr>
          <p:cNvPr id="315" name="Google Shape;315;g2b5480469f7_2_219"/>
          <p:cNvGrpSpPr/>
          <p:nvPr/>
        </p:nvGrpSpPr>
        <p:grpSpPr>
          <a:xfrm>
            <a:off x="0" y="75"/>
            <a:ext cx="18288118" cy="10287109"/>
            <a:chOff x="0" y="0"/>
            <a:chExt cx="4816592" cy="2696490"/>
          </a:xfrm>
        </p:grpSpPr>
        <p:sp>
          <p:nvSpPr>
            <p:cNvPr id="316" name="Google Shape;316;g2b5480469f7_2_219"/>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17" name="Google Shape;317;g2b5480469f7_2_219"/>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18" name="Google Shape;318;g2b5480469f7_2_219"/>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19" name="Google Shape;319;g2b5480469f7_2_219"/>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0" name="Google Shape;320;g2b5480469f7_2_219"/>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21" name="Google Shape;321;g2b5480469f7_2_21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322" name="Google Shape;322;g2b5480469f7_2_219"/>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323" name="Google Shape;323;g2b5480469f7_2_219" descr="Popon | Image Gallery | Lay's Super Bowl 50 Pallet Display"/>
          <p:cNvPicPr preferRelativeResize="0"/>
          <p:nvPr/>
        </p:nvPicPr>
        <p:blipFill rotWithShape="1">
          <a:blip r:embed="rId6">
            <a:alphaModFix/>
          </a:blip>
          <a:srcRect l="15566" t="4259" r="14253" b="6629"/>
          <a:stretch/>
        </p:blipFill>
        <p:spPr>
          <a:xfrm>
            <a:off x="5391113" y="378525"/>
            <a:ext cx="7505890" cy="95299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cxnSp>
        <p:nvCxnSpPr>
          <p:cNvPr id="98" name="Google Shape;98;g2673b2b0660_0_280"/>
          <p:cNvCxnSpPr/>
          <p:nvPr/>
        </p:nvCxnSpPr>
        <p:spPr>
          <a:xfrm>
            <a:off x="5600700" y="1057641"/>
            <a:ext cx="7086600" cy="0"/>
          </a:xfrm>
          <a:prstGeom prst="straightConnector1">
            <a:avLst/>
          </a:prstGeom>
          <a:noFill/>
          <a:ln w="9525" cap="flat" cmpd="sng">
            <a:solidFill>
              <a:srgbClr val="140E0C"/>
            </a:solidFill>
            <a:prstDash val="solid"/>
            <a:round/>
            <a:headEnd type="none" w="sm" len="sm"/>
            <a:tailEnd type="none" w="sm" len="sm"/>
          </a:ln>
        </p:spPr>
      </p:cxnSp>
      <p:sp>
        <p:nvSpPr>
          <p:cNvPr id="99" name="Google Shape;99;g2673b2b0660_0_280"/>
          <p:cNvSpPr txBox="1"/>
          <p:nvPr/>
        </p:nvSpPr>
        <p:spPr>
          <a:xfrm>
            <a:off x="3212700" y="1919175"/>
            <a:ext cx="118626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Clr>
                <a:srgbClr val="000000"/>
              </a:buClr>
              <a:buSzPts val="6000"/>
              <a:buFont typeface="Arial"/>
              <a:buNone/>
            </a:pPr>
            <a:r>
              <a:rPr lang="en-US" sz="8000" b="1">
                <a:solidFill>
                  <a:srgbClr val="140E0C"/>
                </a:solidFill>
                <a:latin typeface="Oswald"/>
                <a:ea typeface="Oswald"/>
                <a:cs typeface="Oswald"/>
                <a:sym typeface="Oswald"/>
              </a:rPr>
              <a:t>SALES &amp; PROMOTION</a:t>
            </a:r>
            <a:endParaRPr sz="8000" b="1" i="0" u="none" strike="noStrike" cap="none">
              <a:solidFill>
                <a:srgbClr val="000000"/>
              </a:solidFill>
              <a:latin typeface="Oswald"/>
              <a:ea typeface="Oswald"/>
              <a:cs typeface="Oswald"/>
              <a:sym typeface="Oswald"/>
            </a:endParaRPr>
          </a:p>
        </p:txBody>
      </p:sp>
      <p:sp>
        <p:nvSpPr>
          <p:cNvPr id="100" name="Google Shape;100;g2673b2b0660_0_280"/>
          <p:cNvSpPr txBox="1"/>
          <p:nvPr/>
        </p:nvSpPr>
        <p:spPr>
          <a:xfrm>
            <a:off x="3565200" y="3343738"/>
            <a:ext cx="11157600" cy="50241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Clr>
                <a:schemeClr val="dk1"/>
              </a:buClr>
              <a:buSzPts val="1100"/>
              <a:buFont typeface="Arial"/>
              <a:buNone/>
            </a:pPr>
            <a:r>
              <a:rPr lang="en-US" sz="2400">
                <a:solidFill>
                  <a:srgbClr val="140E0C"/>
                </a:solidFill>
                <a:latin typeface="Poppins"/>
                <a:ea typeface="Poppins"/>
                <a:cs typeface="Poppins"/>
                <a:sym typeface="Poppins"/>
              </a:rPr>
              <a:t>Every year, sales of consumer goods like soda, snacks, pizza, chicken wings, avocados, beer and even televisions spike in the week leading up to the Super Bowl.</a:t>
            </a:r>
            <a:endParaRPr sz="2400">
              <a:solidFill>
                <a:srgbClr val="140E0C"/>
              </a:solidFill>
              <a:latin typeface="Poppins"/>
              <a:ea typeface="Poppins"/>
              <a:cs typeface="Poppins"/>
              <a:sym typeface="Poppins"/>
            </a:endParaRPr>
          </a:p>
          <a:p>
            <a:pPr marL="0" lvl="0" indent="0" algn="ctr" rtl="0">
              <a:lnSpc>
                <a:spcPct val="140000"/>
              </a:lnSpc>
              <a:spcBef>
                <a:spcPts val="0"/>
              </a:spcBef>
              <a:spcAft>
                <a:spcPts val="0"/>
              </a:spcAft>
              <a:buClr>
                <a:schemeClr val="dk1"/>
              </a:buClr>
              <a:buSzPts val="1100"/>
              <a:buFont typeface="Arial"/>
              <a:buNone/>
            </a:pPr>
            <a:endParaRPr sz="2400">
              <a:solidFill>
                <a:srgbClr val="140E0C"/>
              </a:solidFill>
              <a:latin typeface="Poppins"/>
              <a:ea typeface="Poppins"/>
              <a:cs typeface="Poppins"/>
              <a:sym typeface="Poppins"/>
            </a:endParaRPr>
          </a:p>
          <a:p>
            <a:pPr marL="0" lvl="0" indent="0" algn="ctr" rtl="0">
              <a:lnSpc>
                <a:spcPct val="140000"/>
              </a:lnSpc>
              <a:spcBef>
                <a:spcPts val="0"/>
              </a:spcBef>
              <a:spcAft>
                <a:spcPts val="0"/>
              </a:spcAft>
              <a:buClr>
                <a:schemeClr val="dk1"/>
              </a:buClr>
              <a:buSzPts val="1100"/>
              <a:buFont typeface="Arial"/>
              <a:buNone/>
            </a:pPr>
            <a:r>
              <a:rPr lang="en-US" sz="2400">
                <a:solidFill>
                  <a:srgbClr val="140E0C"/>
                </a:solidFill>
                <a:latin typeface="Poppins"/>
                <a:ea typeface="Poppins"/>
                <a:cs typeface="Poppins"/>
                <a:sym typeface="Poppins"/>
              </a:rPr>
              <a:t>Not coincidentally, vendors work with supermarkets around the country and go all out to create elaborate point-of-purchase displays. </a:t>
            </a:r>
            <a:endParaRPr sz="2400">
              <a:solidFill>
                <a:srgbClr val="140E0C"/>
              </a:solidFill>
              <a:latin typeface="Poppins"/>
              <a:ea typeface="Poppins"/>
              <a:cs typeface="Poppins"/>
              <a:sym typeface="Poppins"/>
            </a:endParaRPr>
          </a:p>
          <a:p>
            <a:pPr marL="0" lvl="0" indent="0" algn="ctr" rtl="0">
              <a:lnSpc>
                <a:spcPct val="140000"/>
              </a:lnSpc>
              <a:spcBef>
                <a:spcPts val="0"/>
              </a:spcBef>
              <a:spcAft>
                <a:spcPts val="0"/>
              </a:spcAft>
              <a:buClr>
                <a:schemeClr val="dk1"/>
              </a:buClr>
              <a:buSzPts val="1100"/>
              <a:buFont typeface="Arial"/>
              <a:buNone/>
            </a:pPr>
            <a:endParaRPr sz="2400">
              <a:solidFill>
                <a:srgbClr val="140E0C"/>
              </a:solidFill>
              <a:latin typeface="Poppins"/>
              <a:ea typeface="Poppins"/>
              <a:cs typeface="Poppins"/>
              <a:sym typeface="Poppins"/>
            </a:endParaRPr>
          </a:p>
          <a:p>
            <a:pPr marL="0" lvl="0" indent="0" algn="ctr" rtl="0">
              <a:lnSpc>
                <a:spcPct val="140000"/>
              </a:lnSpc>
              <a:spcBef>
                <a:spcPts val="0"/>
              </a:spcBef>
              <a:spcAft>
                <a:spcPts val="0"/>
              </a:spcAft>
              <a:buClr>
                <a:schemeClr val="dk1"/>
              </a:buClr>
              <a:buSzPts val="1100"/>
              <a:buFont typeface="Arial"/>
              <a:buNone/>
            </a:pPr>
            <a:r>
              <a:rPr lang="en-US" sz="2400">
                <a:solidFill>
                  <a:srgbClr val="140E0C"/>
                </a:solidFill>
                <a:latin typeface="Poppins"/>
                <a:ea typeface="Poppins"/>
                <a:cs typeface="Poppins"/>
                <a:sym typeface="Poppins"/>
              </a:rPr>
              <a:t>The following slides provide examples of ways brands have demonstrated creative ways to capitalize on the hype surrounding the Super Bowl in an effort to boost sales at retail.</a:t>
            </a:r>
            <a:endParaRPr sz="2400">
              <a:solidFill>
                <a:srgbClr val="140E0C"/>
              </a:solidFill>
              <a:latin typeface="Poppins"/>
              <a:ea typeface="Poppins"/>
              <a:cs typeface="Poppins"/>
              <a:sym typeface="Poppins"/>
            </a:endParaRPr>
          </a:p>
        </p:txBody>
      </p:sp>
      <p:sp>
        <p:nvSpPr>
          <p:cNvPr id="101" name="Google Shape;101;g2673b2b0660_0_28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102" name="Google Shape;102;g2673b2b0660_0_280"/>
          <p:cNvCxnSpPr/>
          <p:nvPr/>
        </p:nvCxnSpPr>
        <p:spPr>
          <a:xfrm>
            <a:off x="5600700" y="9229366"/>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grpSp>
        <p:nvGrpSpPr>
          <p:cNvPr id="328" name="Google Shape;328;g2b5480469f7_2_232"/>
          <p:cNvGrpSpPr/>
          <p:nvPr/>
        </p:nvGrpSpPr>
        <p:grpSpPr>
          <a:xfrm>
            <a:off x="0" y="75"/>
            <a:ext cx="18288118" cy="10287109"/>
            <a:chOff x="0" y="0"/>
            <a:chExt cx="4816592" cy="2696490"/>
          </a:xfrm>
        </p:grpSpPr>
        <p:sp>
          <p:nvSpPr>
            <p:cNvPr id="329" name="Google Shape;329;g2b5480469f7_2_232"/>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30" name="Google Shape;330;g2b5480469f7_2_232"/>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31" name="Google Shape;331;g2b5480469f7_2_232"/>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32" name="Google Shape;332;g2b5480469f7_2_232"/>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33" name="Google Shape;333;g2b5480469f7_2_232"/>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34" name="Google Shape;334;g2b5480469f7_2_23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335" name="Google Shape;335;g2b5480469f7_2_232"/>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336" name="Google Shape;336;g2b5480469f7_2_232" descr="Super Sales in the Produce Section - Produce Business"/>
          <p:cNvPicPr preferRelativeResize="0"/>
          <p:nvPr/>
        </p:nvPicPr>
        <p:blipFill rotWithShape="1">
          <a:blip r:embed="rId6">
            <a:alphaModFix/>
          </a:blip>
          <a:srcRect/>
          <a:stretch/>
        </p:blipFill>
        <p:spPr>
          <a:xfrm>
            <a:off x="3161437" y="1707750"/>
            <a:ext cx="11965250" cy="68715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grpSp>
        <p:nvGrpSpPr>
          <p:cNvPr id="341" name="Google Shape;341;g2b5480469f7_2_245"/>
          <p:cNvGrpSpPr/>
          <p:nvPr/>
        </p:nvGrpSpPr>
        <p:grpSpPr>
          <a:xfrm>
            <a:off x="0" y="75"/>
            <a:ext cx="18288118" cy="10287109"/>
            <a:chOff x="0" y="0"/>
            <a:chExt cx="4816592" cy="2696490"/>
          </a:xfrm>
        </p:grpSpPr>
        <p:sp>
          <p:nvSpPr>
            <p:cNvPr id="342" name="Google Shape;342;g2b5480469f7_2_245"/>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43" name="Google Shape;343;g2b5480469f7_2_245"/>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44" name="Google Shape;344;g2b5480469f7_2_245"/>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45" name="Google Shape;345;g2b5480469f7_2_245"/>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46" name="Google Shape;346;g2b5480469f7_2_245"/>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47" name="Google Shape;347;g2b5480469f7_2_24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348" name="Google Shape;348;g2b5480469f7_2_245"/>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349" name="Google Shape;349;g2b5480469f7_2_245" descr="Super Bowl Produce Promotions | Produce Business Magazine"/>
          <p:cNvPicPr preferRelativeResize="0"/>
          <p:nvPr/>
        </p:nvPicPr>
        <p:blipFill rotWithShape="1">
          <a:blip r:embed="rId6">
            <a:alphaModFix/>
          </a:blip>
          <a:srcRect/>
          <a:stretch/>
        </p:blipFill>
        <p:spPr>
          <a:xfrm>
            <a:off x="4695753" y="695195"/>
            <a:ext cx="8896625" cy="88966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grpSp>
        <p:nvGrpSpPr>
          <p:cNvPr id="354" name="Google Shape;354;g2b5480469f7_2_258"/>
          <p:cNvGrpSpPr/>
          <p:nvPr/>
        </p:nvGrpSpPr>
        <p:grpSpPr>
          <a:xfrm>
            <a:off x="0" y="75"/>
            <a:ext cx="18288118" cy="10287109"/>
            <a:chOff x="0" y="0"/>
            <a:chExt cx="4816592" cy="2696490"/>
          </a:xfrm>
        </p:grpSpPr>
        <p:sp>
          <p:nvSpPr>
            <p:cNvPr id="355" name="Google Shape;355;g2b5480469f7_2_258"/>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56" name="Google Shape;356;g2b5480469f7_2_258"/>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57" name="Google Shape;357;g2b5480469f7_2_258"/>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58" name="Google Shape;358;g2b5480469f7_2_258"/>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59" name="Google Shape;359;g2b5480469f7_2_258"/>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60" name="Google Shape;360;g2b5480469f7_2_25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361" name="Google Shape;361;g2b5480469f7_2_258"/>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362" name="Google Shape;362;g2b5480469f7_2_258"/>
          <p:cNvPicPr preferRelativeResize="0"/>
          <p:nvPr/>
        </p:nvPicPr>
        <p:blipFill rotWithShape="1">
          <a:blip r:embed="rId6">
            <a:alphaModFix/>
          </a:blip>
          <a:srcRect/>
          <a:stretch/>
        </p:blipFill>
        <p:spPr>
          <a:xfrm rot="10800000">
            <a:off x="3553836" y="950890"/>
            <a:ext cx="11180324" cy="838522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grpSp>
        <p:nvGrpSpPr>
          <p:cNvPr id="367" name="Google Shape;367;g2b5480469f7_2_271"/>
          <p:cNvGrpSpPr/>
          <p:nvPr/>
        </p:nvGrpSpPr>
        <p:grpSpPr>
          <a:xfrm>
            <a:off x="0" y="75"/>
            <a:ext cx="18288118" cy="10287109"/>
            <a:chOff x="0" y="0"/>
            <a:chExt cx="4816592" cy="2696490"/>
          </a:xfrm>
        </p:grpSpPr>
        <p:sp>
          <p:nvSpPr>
            <p:cNvPr id="368" name="Google Shape;368;g2b5480469f7_2_271"/>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69" name="Google Shape;369;g2b5480469f7_2_271"/>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70" name="Google Shape;370;g2b5480469f7_2_271"/>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71" name="Google Shape;371;g2b5480469f7_2_271"/>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72" name="Google Shape;372;g2b5480469f7_2_271"/>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73" name="Google Shape;373;g2b5480469f7_2_27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374" name="Google Shape;374;g2b5480469f7_2_271"/>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375" name="Google Shape;375;g2b5480469f7_2_271"/>
          <p:cNvPicPr preferRelativeResize="0"/>
          <p:nvPr/>
        </p:nvPicPr>
        <p:blipFill rotWithShape="1">
          <a:blip r:embed="rId6">
            <a:alphaModFix/>
          </a:blip>
          <a:srcRect l="18598" r="12847"/>
          <a:stretch/>
        </p:blipFill>
        <p:spPr>
          <a:xfrm rot="5400000">
            <a:off x="4631755" y="206961"/>
            <a:ext cx="9024626" cy="98733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grpSp>
        <p:nvGrpSpPr>
          <p:cNvPr id="380" name="Google Shape;380;g2673b2b0660_0_670"/>
          <p:cNvGrpSpPr/>
          <p:nvPr/>
        </p:nvGrpSpPr>
        <p:grpSpPr>
          <a:xfrm>
            <a:off x="0" y="-158750"/>
            <a:ext cx="18288118" cy="10445933"/>
            <a:chOff x="0" y="0"/>
            <a:chExt cx="4816592" cy="2696490"/>
          </a:xfrm>
        </p:grpSpPr>
        <p:sp>
          <p:nvSpPr>
            <p:cNvPr id="381" name="Google Shape;381;g2673b2b0660_0_670"/>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82" name="Google Shape;382;g2673b2b0660_0_670"/>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383" name="Google Shape;383;g2673b2b0660_0_670"/>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384" name="Google Shape;384;g2673b2b0660_0_670"/>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385" name="Google Shape;385;g2673b2b0660_0_670"/>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386" name="Google Shape;386;g2673b2b0660_0_67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387" name="Google Shape;387;g2673b2b0660_0_670"/>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Clr>
                <a:srgbClr val="000000"/>
              </a:buClr>
              <a:buSzPts val="10000"/>
              <a:buFont typeface="Arial"/>
              <a:buNone/>
            </a:pPr>
            <a:r>
              <a:rPr lang="en-US" sz="10000" b="1" i="0" u="none" strike="noStrike" cap="none">
                <a:solidFill>
                  <a:schemeClr val="lt1"/>
                </a:solidFill>
                <a:latin typeface="Oswald"/>
                <a:ea typeface="Oswald"/>
                <a:cs typeface="Oswald"/>
                <a:sym typeface="Oswald"/>
              </a:rPr>
              <a:t>DISCUSSION QUESTIONS</a:t>
            </a:r>
            <a:endParaRPr sz="10000" b="1" i="0" u="none" strike="noStrike" cap="none">
              <a:solidFill>
                <a:schemeClr val="lt1"/>
              </a:solidFill>
              <a:latin typeface="Oswald"/>
              <a:ea typeface="Oswald"/>
              <a:cs typeface="Oswald"/>
              <a:sym typeface="Oswa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2673b2b0660_0_681"/>
          <p:cNvSpPr txBox="1"/>
          <p:nvPr/>
        </p:nvSpPr>
        <p:spPr>
          <a:xfrm>
            <a:off x="1414650" y="1085313"/>
            <a:ext cx="115641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8000"/>
              <a:buFont typeface="Arial"/>
              <a:buNone/>
            </a:pPr>
            <a:r>
              <a:rPr lang="en-US" sz="8000" b="1">
                <a:solidFill>
                  <a:srgbClr val="140E0C"/>
                </a:solidFill>
                <a:latin typeface="Oswald"/>
                <a:ea typeface="Oswald"/>
                <a:cs typeface="Oswald"/>
                <a:sym typeface="Oswald"/>
              </a:rPr>
              <a:t>DISCUSSION QUESTIONS</a:t>
            </a:r>
            <a:endParaRPr sz="8000" b="1" i="0" u="none" strike="noStrike" cap="none">
              <a:solidFill>
                <a:srgbClr val="000000"/>
              </a:solidFill>
              <a:latin typeface="Oswald"/>
              <a:ea typeface="Oswald"/>
              <a:cs typeface="Oswald"/>
              <a:sym typeface="Oswald"/>
            </a:endParaRPr>
          </a:p>
        </p:txBody>
      </p:sp>
      <p:sp>
        <p:nvSpPr>
          <p:cNvPr id="393" name="Google Shape;393;g2673b2b0660_0_681"/>
          <p:cNvSpPr txBox="1"/>
          <p:nvPr/>
        </p:nvSpPr>
        <p:spPr>
          <a:xfrm>
            <a:off x="1414650" y="2867688"/>
            <a:ext cx="14316900" cy="40944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AutoNum type="arabicPeriod"/>
            </a:pPr>
            <a:r>
              <a:rPr lang="en-US" sz="2700">
                <a:solidFill>
                  <a:srgbClr val="140E0C"/>
                </a:solidFill>
                <a:latin typeface="Poppins"/>
                <a:ea typeface="Poppins"/>
                <a:cs typeface="Poppins"/>
                <a:sym typeface="Poppins"/>
              </a:rPr>
              <a:t>What types of displays have you seen at your local grocery store?</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a:pPr>
            <a:r>
              <a:rPr lang="en-US" sz="2700">
                <a:solidFill>
                  <a:srgbClr val="140E0C"/>
                </a:solidFill>
                <a:latin typeface="Poppins"/>
                <a:ea typeface="Poppins"/>
                <a:cs typeface="Poppins"/>
                <a:sym typeface="Poppins"/>
              </a:rPr>
              <a:t>What is a “vendor” and why would they spend the time to build a Super Bowl display at a supermarket?</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a:pPr>
            <a:r>
              <a:rPr lang="en-US" sz="2700">
                <a:solidFill>
                  <a:srgbClr val="140E0C"/>
                </a:solidFill>
                <a:latin typeface="Poppins"/>
                <a:ea typeface="Poppins"/>
                <a:cs typeface="Poppins"/>
                <a:sym typeface="Poppins"/>
              </a:rPr>
              <a:t>Why might a supermarket allow a brand like Coke or Doritos to build an elaborate display in their store?</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AutoNum type="arabicPeriod"/>
            </a:pPr>
            <a:r>
              <a:rPr lang="en-US" sz="2700">
                <a:solidFill>
                  <a:srgbClr val="140E0C"/>
                </a:solidFill>
                <a:latin typeface="Poppins"/>
                <a:ea typeface="Poppins"/>
                <a:cs typeface="Poppins"/>
                <a:sym typeface="Poppins"/>
              </a:rPr>
              <a:t>What type of consumer are these brands targeting with displays like these?</a:t>
            </a:r>
            <a:endParaRPr sz="2700">
              <a:solidFill>
                <a:srgbClr val="140E0C"/>
              </a:solidFill>
              <a:latin typeface="Poppins"/>
              <a:ea typeface="Poppins"/>
              <a:cs typeface="Poppins"/>
              <a:sym typeface="Poppins"/>
            </a:endParaRPr>
          </a:p>
        </p:txBody>
      </p:sp>
      <p:sp>
        <p:nvSpPr>
          <p:cNvPr id="394" name="Google Shape;394;g2673b2b0660_0_68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395" name="Google Shape;395;g2673b2b0660_0_681"/>
          <p:cNvCxnSpPr/>
          <p:nvPr/>
        </p:nvCxnSpPr>
        <p:spPr>
          <a:xfrm>
            <a:off x="1414650" y="8973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2b5480469f7_2_285"/>
          <p:cNvSpPr txBox="1"/>
          <p:nvPr/>
        </p:nvSpPr>
        <p:spPr>
          <a:xfrm>
            <a:off x="1414650" y="2910850"/>
            <a:ext cx="15106800" cy="40944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AutoNum type="arabicPeriod" startAt="4"/>
            </a:pPr>
            <a:r>
              <a:rPr lang="en-US" sz="2700">
                <a:solidFill>
                  <a:srgbClr val="140E0C"/>
                </a:solidFill>
                <a:latin typeface="Poppins"/>
                <a:ea typeface="Poppins"/>
                <a:cs typeface="Poppins"/>
                <a:sym typeface="Poppins"/>
              </a:rPr>
              <a:t>What types of products do you think typically see a sales boost in the lead up to the Super Bowl?</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startAt="4"/>
            </a:pPr>
            <a:r>
              <a:rPr lang="en-US" sz="2700">
                <a:solidFill>
                  <a:srgbClr val="140E0C"/>
                </a:solidFill>
                <a:latin typeface="Poppins"/>
                <a:ea typeface="Poppins"/>
                <a:cs typeface="Poppins"/>
                <a:sym typeface="Poppins"/>
              </a:rPr>
              <a:t>What types of products might benefit from the added exposure that a point-of-purchase display can provide in a retail setting?</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startAt="4"/>
            </a:pPr>
            <a:r>
              <a:rPr lang="en-US" sz="2700">
                <a:solidFill>
                  <a:srgbClr val="140E0C"/>
                </a:solidFill>
                <a:latin typeface="Poppins"/>
                <a:ea typeface="Poppins"/>
                <a:cs typeface="Poppins"/>
                <a:sym typeface="Poppins"/>
              </a:rPr>
              <a:t>Do you think the placement of the display has an impact on sales?  Why or why not?</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AutoNum type="arabicPeriod" startAt="4"/>
            </a:pPr>
            <a:r>
              <a:rPr lang="en-US" sz="2700">
                <a:solidFill>
                  <a:srgbClr val="140E0C"/>
                </a:solidFill>
                <a:latin typeface="Poppins"/>
                <a:ea typeface="Poppins"/>
                <a:cs typeface="Poppins"/>
                <a:sym typeface="Poppins"/>
              </a:rPr>
              <a:t>Have you seen any displays at your local supermarket or retail store?</a:t>
            </a:r>
            <a:endParaRPr sz="2700">
              <a:solidFill>
                <a:srgbClr val="140E0C"/>
              </a:solidFill>
              <a:latin typeface="Poppins"/>
              <a:ea typeface="Poppins"/>
              <a:cs typeface="Poppins"/>
              <a:sym typeface="Poppins"/>
            </a:endParaRPr>
          </a:p>
        </p:txBody>
      </p:sp>
      <p:sp>
        <p:nvSpPr>
          <p:cNvPr id="401" name="Google Shape;401;g2b5480469f7_2_28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02" name="Google Shape;402;g2b5480469f7_2_285"/>
          <p:cNvCxnSpPr/>
          <p:nvPr/>
        </p:nvCxnSpPr>
        <p:spPr>
          <a:xfrm>
            <a:off x="1414650" y="8973078"/>
            <a:ext cx="7086600" cy="0"/>
          </a:xfrm>
          <a:prstGeom prst="straightConnector1">
            <a:avLst/>
          </a:prstGeom>
          <a:noFill/>
          <a:ln w="9525" cap="flat" cmpd="sng">
            <a:solidFill>
              <a:srgbClr val="140E0C"/>
            </a:solidFill>
            <a:prstDash val="solid"/>
            <a:round/>
            <a:headEnd type="none" w="sm" len="sm"/>
            <a:tailEnd type="none" w="sm" len="sm"/>
          </a:ln>
        </p:spPr>
      </p:cxnSp>
      <p:sp>
        <p:nvSpPr>
          <p:cNvPr id="403" name="Google Shape;403;g2b5480469f7_2_285"/>
          <p:cNvSpPr txBox="1"/>
          <p:nvPr/>
        </p:nvSpPr>
        <p:spPr>
          <a:xfrm>
            <a:off x="1414650" y="1085313"/>
            <a:ext cx="115641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8000"/>
              <a:buFont typeface="Arial"/>
              <a:buNone/>
            </a:pPr>
            <a:r>
              <a:rPr lang="en-US" sz="8000" b="1">
                <a:solidFill>
                  <a:srgbClr val="140E0C"/>
                </a:solidFill>
                <a:latin typeface="Oswald"/>
                <a:ea typeface="Oswald"/>
                <a:cs typeface="Oswald"/>
                <a:sym typeface="Oswald"/>
              </a:rPr>
              <a:t>DISCUSSION QUESTIONS</a:t>
            </a:r>
            <a:endParaRPr sz="8000" b="1" i="0" u="none" strike="noStrike" cap="none">
              <a:solidFill>
                <a:srgbClr val="000000"/>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b5480469f7_2_295"/>
          <p:cNvSpPr txBox="1"/>
          <p:nvPr/>
        </p:nvSpPr>
        <p:spPr>
          <a:xfrm>
            <a:off x="1414650" y="2910850"/>
            <a:ext cx="15106800" cy="35124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AutoNum type="arabicPeriod" startAt="9"/>
            </a:pPr>
            <a:r>
              <a:rPr lang="en-US" sz="2700">
                <a:solidFill>
                  <a:srgbClr val="140E0C"/>
                </a:solidFill>
                <a:latin typeface="Poppins"/>
                <a:ea typeface="Poppins"/>
                <a:cs typeface="Poppins"/>
                <a:sym typeface="Poppins"/>
              </a:rPr>
              <a:t>What is sponsorship?</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startAt="9"/>
            </a:pPr>
            <a:r>
              <a:rPr lang="en-US" sz="2700">
                <a:solidFill>
                  <a:srgbClr val="140E0C"/>
                </a:solidFill>
                <a:latin typeface="Poppins"/>
                <a:ea typeface="Poppins"/>
                <a:cs typeface="Poppins"/>
                <a:sym typeface="Poppins"/>
              </a:rPr>
              <a:t>Why do you think a brand might want to be an official sponsor of the NFL?</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startAt="9"/>
            </a:pPr>
            <a:r>
              <a:rPr lang="en-US" sz="2700">
                <a:solidFill>
                  <a:srgbClr val="140E0C"/>
                </a:solidFill>
                <a:latin typeface="Poppins"/>
                <a:ea typeface="Poppins"/>
                <a:cs typeface="Poppins"/>
                <a:sym typeface="Poppins"/>
              </a:rPr>
              <a:t>What is ambush marketing?</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AutoNum type="arabicPeriod" startAt="9"/>
            </a:pPr>
            <a:r>
              <a:rPr lang="en-US" sz="2700">
                <a:solidFill>
                  <a:srgbClr val="140E0C"/>
                </a:solidFill>
                <a:latin typeface="Poppins"/>
                <a:ea typeface="Poppins"/>
                <a:cs typeface="Poppins"/>
                <a:sym typeface="Poppins"/>
              </a:rPr>
              <a:t>Based on the images of supermarket and retail displays in the previous slide show, can you tell which brands are NFL sponsors and which brands are not?</a:t>
            </a:r>
            <a:endParaRPr sz="2700">
              <a:solidFill>
                <a:srgbClr val="140E0C"/>
              </a:solidFill>
              <a:latin typeface="Poppins"/>
              <a:ea typeface="Poppins"/>
              <a:cs typeface="Poppins"/>
              <a:sym typeface="Poppins"/>
            </a:endParaRPr>
          </a:p>
        </p:txBody>
      </p:sp>
      <p:sp>
        <p:nvSpPr>
          <p:cNvPr id="409" name="Google Shape;409;g2b5480469f7_2_29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10" name="Google Shape;410;g2b5480469f7_2_295"/>
          <p:cNvCxnSpPr/>
          <p:nvPr/>
        </p:nvCxnSpPr>
        <p:spPr>
          <a:xfrm>
            <a:off x="1414650" y="8973078"/>
            <a:ext cx="7086600" cy="0"/>
          </a:xfrm>
          <a:prstGeom prst="straightConnector1">
            <a:avLst/>
          </a:prstGeom>
          <a:noFill/>
          <a:ln w="9525" cap="flat" cmpd="sng">
            <a:solidFill>
              <a:srgbClr val="140E0C"/>
            </a:solidFill>
            <a:prstDash val="solid"/>
            <a:round/>
            <a:headEnd type="none" w="sm" len="sm"/>
            <a:tailEnd type="none" w="sm" len="sm"/>
          </a:ln>
        </p:spPr>
      </p:cxnSp>
      <p:sp>
        <p:nvSpPr>
          <p:cNvPr id="411" name="Google Shape;411;g2b5480469f7_2_295"/>
          <p:cNvSpPr txBox="1"/>
          <p:nvPr/>
        </p:nvSpPr>
        <p:spPr>
          <a:xfrm>
            <a:off x="1414650" y="1085313"/>
            <a:ext cx="115641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8000"/>
              <a:buFont typeface="Arial"/>
              <a:buNone/>
            </a:pPr>
            <a:r>
              <a:rPr lang="en-US" sz="8000" b="1">
                <a:solidFill>
                  <a:srgbClr val="140E0C"/>
                </a:solidFill>
                <a:latin typeface="Oswald"/>
                <a:ea typeface="Oswald"/>
                <a:cs typeface="Oswald"/>
                <a:sym typeface="Oswald"/>
              </a:rPr>
              <a:t>DISCUSSION QUESTIONS</a:t>
            </a:r>
            <a:endParaRPr sz="8000" b="1" i="0" u="none" strike="noStrike" cap="none">
              <a:solidFill>
                <a:srgbClr val="000000"/>
              </a:solidFill>
              <a:latin typeface="Oswald"/>
              <a:ea typeface="Oswald"/>
              <a:cs typeface="Oswald"/>
              <a:sym typeface="Oswa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g2b5480469f7_2_303"/>
          <p:cNvSpPr txBox="1"/>
          <p:nvPr/>
        </p:nvSpPr>
        <p:spPr>
          <a:xfrm>
            <a:off x="1414650" y="2758450"/>
            <a:ext cx="15106800" cy="58398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Choose a consumer product category (snack foods, soda, pizza or TVs) and one of your favorite brands in that category.</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Explain how a supermarket or retail display could help increase product sales for the brand leading up to this year’s Super Bowl, including whether your brand is an official NFL sponsor.</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Create your own point-of-purchase display with either a physical model, sketch/drawing, or digital design.</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Describe where in the store you will position your display and how it will draw consumer attention, along with an explanation of how it will increase sales.</a:t>
            </a:r>
            <a:endParaRPr sz="2700">
              <a:solidFill>
                <a:srgbClr val="140E0C"/>
              </a:solidFill>
              <a:latin typeface="Poppins"/>
              <a:ea typeface="Poppins"/>
              <a:cs typeface="Poppins"/>
              <a:sym typeface="Poppins"/>
            </a:endParaRPr>
          </a:p>
        </p:txBody>
      </p:sp>
      <p:sp>
        <p:nvSpPr>
          <p:cNvPr id="417" name="Google Shape;417;g2b5480469f7_2_30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18" name="Google Shape;418;g2b5480469f7_2_303"/>
          <p:cNvCxnSpPr/>
          <p:nvPr/>
        </p:nvCxnSpPr>
        <p:spPr>
          <a:xfrm>
            <a:off x="1414650" y="8973078"/>
            <a:ext cx="7086600" cy="0"/>
          </a:xfrm>
          <a:prstGeom prst="straightConnector1">
            <a:avLst/>
          </a:prstGeom>
          <a:noFill/>
          <a:ln w="9525" cap="flat" cmpd="sng">
            <a:solidFill>
              <a:srgbClr val="140E0C"/>
            </a:solidFill>
            <a:prstDash val="solid"/>
            <a:round/>
            <a:headEnd type="none" w="sm" len="sm"/>
            <a:tailEnd type="none" w="sm" len="sm"/>
          </a:ln>
        </p:spPr>
      </p:cxnSp>
      <p:sp>
        <p:nvSpPr>
          <p:cNvPr id="419" name="Google Shape;419;g2b5480469f7_2_303"/>
          <p:cNvSpPr txBox="1"/>
          <p:nvPr/>
        </p:nvSpPr>
        <p:spPr>
          <a:xfrm>
            <a:off x="1414650" y="1085313"/>
            <a:ext cx="115641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8000"/>
              <a:buFont typeface="Arial"/>
              <a:buNone/>
            </a:pPr>
            <a:r>
              <a:rPr lang="en-US" sz="8000" b="1">
                <a:solidFill>
                  <a:srgbClr val="140E0C"/>
                </a:solidFill>
                <a:latin typeface="Oswald"/>
                <a:ea typeface="Oswald"/>
                <a:cs typeface="Oswald"/>
                <a:sym typeface="Oswald"/>
              </a:rPr>
              <a:t>STUDENT ACTIVITY</a:t>
            </a:r>
            <a:endParaRPr sz="8000" b="1" i="0" u="none" strike="noStrike" cap="none">
              <a:solidFill>
                <a:srgbClr val="000000"/>
              </a:solidFill>
              <a:latin typeface="Oswald"/>
              <a:ea typeface="Oswald"/>
              <a:cs typeface="Oswald"/>
              <a:sym typeface="Oswa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g2b5480469f7_2_311"/>
          <p:cNvSpPr txBox="1"/>
          <p:nvPr/>
        </p:nvSpPr>
        <p:spPr>
          <a:xfrm>
            <a:off x="1414650" y="2758450"/>
            <a:ext cx="15106800" cy="6842899"/>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Following the criteria presented in the previous slide, we will be awarding prizes to the top three point-of-purchase displays.</a:t>
            </a:r>
            <a:endParaRPr sz="2700" dirty="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Entries will be evaluated based on creativity and effectiveness.  In other words, do the judges believe the display would help the brand to increase sales?  How well did you describe the promotion and explain why it would be effective (including location of the display in the supermarket or store)?</a:t>
            </a:r>
            <a:endParaRPr sz="2700" dirty="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TEACHERS will submit entries via a shared Google folder.  If you plan to participate, please email </a:t>
            </a:r>
            <a:r>
              <a:rPr lang="en-US" sz="2700" dirty="0" err="1">
                <a:solidFill>
                  <a:srgbClr val="140E0C"/>
                </a:solidFill>
                <a:latin typeface="Poppins"/>
                <a:ea typeface="Poppins"/>
                <a:cs typeface="Poppins"/>
                <a:sym typeface="Poppins"/>
              </a:rPr>
              <a:t>chris@sportscareerconsulting.com</a:t>
            </a:r>
            <a:r>
              <a:rPr lang="en-US" sz="2700" dirty="0">
                <a:solidFill>
                  <a:srgbClr val="140E0C"/>
                </a:solidFill>
                <a:latin typeface="Poppins"/>
                <a:ea typeface="Poppins"/>
                <a:cs typeface="Poppins"/>
                <a:sym typeface="Poppins"/>
              </a:rPr>
              <a:t> with the subject “Super Bowl LVIII Competition” in the subject line by no later than February 9</a:t>
            </a:r>
            <a:r>
              <a:rPr lang="en-US" sz="2700" baseline="30000" dirty="0">
                <a:solidFill>
                  <a:srgbClr val="140E0C"/>
                </a:solidFill>
                <a:latin typeface="Poppins"/>
                <a:ea typeface="Poppins"/>
                <a:cs typeface="Poppins"/>
                <a:sym typeface="Poppins"/>
              </a:rPr>
              <a:t>th</a:t>
            </a:r>
            <a:r>
              <a:rPr lang="en-US" sz="2700" dirty="0">
                <a:solidFill>
                  <a:srgbClr val="140E0C"/>
                </a:solidFill>
                <a:latin typeface="Poppins"/>
                <a:ea typeface="Poppins"/>
                <a:cs typeface="Poppins"/>
                <a:sym typeface="Poppins"/>
              </a:rPr>
              <a:t>.</a:t>
            </a:r>
            <a:endParaRPr sz="2700" dirty="0">
              <a:solidFill>
                <a:srgbClr val="140E0C"/>
              </a:solidFill>
              <a:latin typeface="Poppins"/>
              <a:ea typeface="Poppins"/>
              <a:cs typeface="Poppins"/>
              <a:sym typeface="Poppins"/>
            </a:endParaRPr>
          </a:p>
          <a:p>
            <a:pPr marL="0" lvl="0" indent="0" algn="l" rtl="0">
              <a:lnSpc>
                <a:spcPct val="140000"/>
              </a:lnSpc>
              <a:spcBef>
                <a:spcPts val="2000"/>
              </a:spcBef>
              <a:spcAft>
                <a:spcPts val="2000"/>
              </a:spcAft>
              <a:buNone/>
            </a:pPr>
            <a:r>
              <a:rPr lang="en-US" sz="2700" b="1" dirty="0">
                <a:solidFill>
                  <a:srgbClr val="140E0C"/>
                </a:solidFill>
                <a:latin typeface="Poppins"/>
                <a:ea typeface="Poppins"/>
                <a:cs typeface="Poppins"/>
                <a:sym typeface="Poppins"/>
              </a:rPr>
              <a:t>PROJECT DUE DATE:  FEBRUARY 16TH</a:t>
            </a:r>
            <a:endParaRPr sz="2700" b="1" dirty="0">
              <a:solidFill>
                <a:srgbClr val="140E0C"/>
              </a:solidFill>
              <a:latin typeface="Poppins"/>
              <a:ea typeface="Poppins"/>
              <a:cs typeface="Poppins"/>
              <a:sym typeface="Poppins"/>
            </a:endParaRPr>
          </a:p>
        </p:txBody>
      </p:sp>
      <p:sp>
        <p:nvSpPr>
          <p:cNvPr id="425" name="Google Shape;425;g2b5480469f7_2_31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sp>
        <p:nvSpPr>
          <p:cNvPr id="426" name="Google Shape;426;g2b5480469f7_2_311"/>
          <p:cNvSpPr txBox="1"/>
          <p:nvPr/>
        </p:nvSpPr>
        <p:spPr>
          <a:xfrm>
            <a:off x="1414650" y="1085313"/>
            <a:ext cx="115641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8000"/>
              <a:buFont typeface="Arial"/>
              <a:buNone/>
            </a:pPr>
            <a:r>
              <a:rPr lang="en-US" sz="8000" b="1">
                <a:solidFill>
                  <a:srgbClr val="140E0C"/>
                </a:solidFill>
                <a:latin typeface="Oswald"/>
                <a:ea typeface="Oswald"/>
                <a:cs typeface="Oswald"/>
                <a:sym typeface="Oswald"/>
              </a:rPr>
              <a:t>STUDENT COMPETITION</a:t>
            </a:r>
            <a:endParaRPr sz="8000" b="1" i="0" u="none" strike="noStrike" cap="none">
              <a:solidFill>
                <a:srgbClr val="000000"/>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grpSp>
        <p:nvGrpSpPr>
          <p:cNvPr id="107" name="Google Shape;107;g2673b2b0660_0_269"/>
          <p:cNvGrpSpPr/>
          <p:nvPr/>
        </p:nvGrpSpPr>
        <p:grpSpPr>
          <a:xfrm>
            <a:off x="0" y="75"/>
            <a:ext cx="18288118" cy="10287109"/>
            <a:chOff x="0" y="0"/>
            <a:chExt cx="4816592" cy="2696490"/>
          </a:xfrm>
        </p:grpSpPr>
        <p:sp>
          <p:nvSpPr>
            <p:cNvPr id="108" name="Google Shape;108;g2673b2b0660_0_269"/>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9" name="Google Shape;109;g2673b2b0660_0_269"/>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10" name="Google Shape;110;g2673b2b0660_0_269"/>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11" name="Google Shape;111;g2673b2b0660_0_269"/>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12" name="Google Shape;112;g2673b2b0660_0_269"/>
          <p:cNvSpPr/>
          <p:nvPr/>
        </p:nvSpPr>
        <p:spPr>
          <a:xfrm>
            <a:off x="4189863" y="125"/>
            <a:ext cx="99084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13" name="Google Shape;113;g2673b2b0660_0_26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pic>
        <p:nvPicPr>
          <p:cNvPr id="114" name="Google Shape;114;g2673b2b0660_0_269" descr="Super Bowl LIII: Battle of the In-Store Displays | Wiser Retail Strategies"/>
          <p:cNvPicPr preferRelativeResize="0"/>
          <p:nvPr/>
        </p:nvPicPr>
        <p:blipFill rotWithShape="1">
          <a:blip r:embed="rId5">
            <a:alphaModFix/>
          </a:blip>
          <a:srcRect l="22059" r="15712"/>
          <a:stretch/>
        </p:blipFill>
        <p:spPr>
          <a:xfrm>
            <a:off x="5358749" y="581400"/>
            <a:ext cx="7570500" cy="9124450"/>
          </a:xfrm>
          <a:prstGeom prst="rect">
            <a:avLst/>
          </a:prstGeom>
          <a:noFill/>
          <a:ln>
            <a:noFill/>
          </a:ln>
        </p:spPr>
      </p:pic>
      <p:sp>
        <p:nvSpPr>
          <p:cNvPr id="115" name="Google Shape;115;g2673b2b0660_0_269"/>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3">
          <a:extLst>
            <a:ext uri="{FF2B5EF4-FFF2-40B4-BE49-F238E27FC236}">
              <a16:creationId xmlns:a16="http://schemas.microsoft.com/office/drawing/2014/main" id="{F5DA4FAC-24D6-38EF-C324-15CCF4331279}"/>
            </a:ext>
          </a:extLst>
        </p:cNvPr>
        <p:cNvGrpSpPr/>
        <p:nvPr/>
      </p:nvGrpSpPr>
      <p:grpSpPr>
        <a:xfrm>
          <a:off x="0" y="0"/>
          <a:ext cx="0" cy="0"/>
          <a:chOff x="0" y="0"/>
          <a:chExt cx="0" cy="0"/>
        </a:xfrm>
      </p:grpSpPr>
      <p:sp>
        <p:nvSpPr>
          <p:cNvPr id="424" name="Google Shape;424;g2b5480469f7_2_311">
            <a:extLst>
              <a:ext uri="{FF2B5EF4-FFF2-40B4-BE49-F238E27FC236}">
                <a16:creationId xmlns:a16="http://schemas.microsoft.com/office/drawing/2014/main" id="{CB4144E8-500B-69C5-F8C5-8EB4BCB55005}"/>
              </a:ext>
            </a:extLst>
          </p:cNvPr>
          <p:cNvSpPr txBox="1"/>
          <p:nvPr/>
        </p:nvSpPr>
        <p:spPr>
          <a:xfrm>
            <a:off x="1414650" y="2758450"/>
            <a:ext cx="15106800" cy="6774162"/>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Final submissions will be due February 16</a:t>
            </a:r>
            <a:r>
              <a:rPr lang="en-US" sz="2700" baseline="30000" dirty="0">
                <a:solidFill>
                  <a:srgbClr val="140E0C"/>
                </a:solidFill>
                <a:latin typeface="Poppins"/>
                <a:ea typeface="Poppins"/>
                <a:cs typeface="Poppins"/>
                <a:sym typeface="Poppins"/>
              </a:rPr>
              <a:t>th</a:t>
            </a:r>
            <a:r>
              <a:rPr lang="en-US" sz="2700" dirty="0">
                <a:solidFill>
                  <a:srgbClr val="140E0C"/>
                </a:solidFill>
                <a:latin typeface="Poppins"/>
                <a:ea typeface="Poppins"/>
                <a:cs typeface="Poppins"/>
                <a:sym typeface="Poppins"/>
              </a:rPr>
              <a:t>.</a:t>
            </a:r>
            <a:endParaRPr sz="2700" dirty="0">
              <a:solidFill>
                <a:srgbClr val="140E0C"/>
              </a:solidFill>
              <a:latin typeface="Poppins"/>
              <a:ea typeface="Poppins"/>
              <a:cs typeface="Poppins"/>
              <a:sym typeface="Poppins"/>
            </a:endParaRPr>
          </a:p>
          <a:p>
            <a:pPr marL="457200" indent="-400050">
              <a:lnSpc>
                <a:spcPct val="140000"/>
              </a:lnSpc>
              <a:spcBef>
                <a:spcPts val="2000"/>
              </a:spcBef>
              <a:buClr>
                <a:srgbClr val="140E0C"/>
              </a:buClr>
              <a:buSzPts val="2700"/>
              <a:buFont typeface="Poppins"/>
              <a:buChar char="●"/>
            </a:pPr>
            <a:r>
              <a:rPr lang="en-US" sz="2700" dirty="0">
                <a:solidFill>
                  <a:srgbClr val="140E0C"/>
                </a:solidFill>
                <a:latin typeface="Poppins"/>
                <a:ea typeface="Poppins"/>
                <a:cs typeface="Poppins"/>
                <a:sym typeface="Poppins"/>
              </a:rPr>
              <a:t>For inspiration, visit SCC’s blog to review last year’s winning entries.  Here is the link: https://</a:t>
            </a:r>
            <a:r>
              <a:rPr lang="en-US" sz="2700" dirty="0" err="1">
                <a:solidFill>
                  <a:srgbClr val="140E0C"/>
                </a:solidFill>
                <a:latin typeface="Poppins"/>
                <a:ea typeface="Poppins"/>
                <a:cs typeface="Poppins"/>
                <a:sym typeface="Poppins"/>
              </a:rPr>
              <a:t>www.sportscareerconsulting.com</a:t>
            </a:r>
            <a:r>
              <a:rPr lang="en-US" sz="2700" dirty="0">
                <a:solidFill>
                  <a:srgbClr val="140E0C"/>
                </a:solidFill>
                <a:latin typeface="Poppins"/>
                <a:ea typeface="Poppins"/>
                <a:cs typeface="Poppins"/>
                <a:sym typeface="Poppins"/>
              </a:rPr>
              <a:t>/blog/super-bowl-lvii-promotions-student-competition-winning-entries</a:t>
            </a:r>
          </a:p>
          <a:p>
            <a:pPr marL="457200" indent="-400050">
              <a:lnSpc>
                <a:spcPct val="140000"/>
              </a:lnSpc>
              <a:spcBef>
                <a:spcPts val="2000"/>
              </a:spcBef>
              <a:buClr>
                <a:srgbClr val="140E0C"/>
              </a:buClr>
              <a:buSzPts val="2700"/>
              <a:buFont typeface="Poppins"/>
              <a:buChar char="●"/>
            </a:pPr>
            <a:r>
              <a:rPr lang="en-US" sz="2700" dirty="0">
                <a:solidFill>
                  <a:srgbClr val="140E0C"/>
                </a:solidFill>
                <a:latin typeface="Poppins"/>
                <a:ea typeface="Poppins"/>
                <a:cs typeface="Poppins"/>
                <a:sym typeface="Poppins"/>
              </a:rPr>
              <a:t>Don’t forget to email </a:t>
            </a:r>
            <a:r>
              <a:rPr lang="en-US" sz="2700" dirty="0" err="1">
                <a:solidFill>
                  <a:srgbClr val="140E0C"/>
                </a:solidFill>
                <a:latin typeface="Poppins"/>
                <a:ea typeface="Poppins"/>
                <a:cs typeface="Poppins"/>
                <a:sym typeface="Poppins"/>
              </a:rPr>
              <a:t>chris@sportscareerconsulting.com</a:t>
            </a:r>
            <a:r>
              <a:rPr lang="en-US" sz="2700" dirty="0">
                <a:solidFill>
                  <a:srgbClr val="140E0C"/>
                </a:solidFill>
                <a:latin typeface="Poppins"/>
                <a:ea typeface="Poppins"/>
                <a:cs typeface="Poppins"/>
                <a:sym typeface="Poppins"/>
              </a:rPr>
              <a:t> if you plan to participate for access to a shared folder where you will submit your entries.</a:t>
            </a:r>
          </a:p>
          <a:p>
            <a:pPr marL="457200" indent="-400050">
              <a:lnSpc>
                <a:spcPct val="140000"/>
              </a:lnSpc>
              <a:spcBef>
                <a:spcPts val="2000"/>
              </a:spcBef>
              <a:buClr>
                <a:srgbClr val="140E0C"/>
              </a:buClr>
              <a:buSzPts val="2700"/>
              <a:buFont typeface="Poppins"/>
              <a:buChar char="●"/>
            </a:pPr>
            <a:r>
              <a:rPr lang="en-US" sz="2700">
                <a:solidFill>
                  <a:srgbClr val="140E0C"/>
                </a:solidFill>
                <a:latin typeface="Poppins"/>
                <a:ea typeface="Poppins"/>
                <a:cs typeface="Poppins"/>
                <a:sym typeface="Poppins"/>
              </a:rPr>
              <a:t>Good luck!</a:t>
            </a:r>
            <a:endParaRPr lang="en-US" sz="2700" dirty="0">
              <a:solidFill>
                <a:srgbClr val="140E0C"/>
              </a:solidFill>
              <a:latin typeface="Poppins"/>
              <a:ea typeface="Poppins"/>
              <a:cs typeface="Poppins"/>
              <a:sym typeface="Poppins"/>
            </a:endParaRPr>
          </a:p>
          <a:p>
            <a:pPr marL="57150">
              <a:lnSpc>
                <a:spcPct val="140000"/>
              </a:lnSpc>
              <a:spcBef>
                <a:spcPts val="2000"/>
              </a:spcBef>
              <a:buClr>
                <a:srgbClr val="140E0C"/>
              </a:buClr>
              <a:buSzPts val="2700"/>
            </a:pPr>
            <a:endParaRPr sz="2700" dirty="0">
              <a:solidFill>
                <a:srgbClr val="140E0C"/>
              </a:solidFill>
              <a:latin typeface="Poppins"/>
              <a:ea typeface="Poppins"/>
              <a:cs typeface="Poppins"/>
              <a:sym typeface="Poppins"/>
            </a:endParaRPr>
          </a:p>
          <a:p>
            <a:pPr marL="0" lvl="0" indent="0" algn="l" rtl="0">
              <a:lnSpc>
                <a:spcPct val="140000"/>
              </a:lnSpc>
              <a:spcBef>
                <a:spcPts val="2000"/>
              </a:spcBef>
              <a:spcAft>
                <a:spcPts val="2000"/>
              </a:spcAft>
              <a:buNone/>
            </a:pPr>
            <a:r>
              <a:rPr lang="en-US" sz="2700" b="1" dirty="0">
                <a:solidFill>
                  <a:srgbClr val="140E0C"/>
                </a:solidFill>
                <a:latin typeface="Poppins"/>
                <a:ea typeface="Poppins"/>
                <a:cs typeface="Poppins"/>
                <a:sym typeface="Poppins"/>
              </a:rPr>
              <a:t>PROJECT DUE DATE:  FEBRUARY 16TH</a:t>
            </a:r>
            <a:endParaRPr sz="2700" b="1" dirty="0">
              <a:solidFill>
                <a:srgbClr val="140E0C"/>
              </a:solidFill>
              <a:latin typeface="Poppins"/>
              <a:ea typeface="Poppins"/>
              <a:cs typeface="Poppins"/>
              <a:sym typeface="Poppins"/>
            </a:endParaRPr>
          </a:p>
        </p:txBody>
      </p:sp>
      <p:sp>
        <p:nvSpPr>
          <p:cNvPr id="425" name="Google Shape;425;g2b5480469f7_2_311">
            <a:extLst>
              <a:ext uri="{FF2B5EF4-FFF2-40B4-BE49-F238E27FC236}">
                <a16:creationId xmlns:a16="http://schemas.microsoft.com/office/drawing/2014/main" id="{88311A82-7E6A-B4B2-52EC-F94B901D8635}"/>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sp>
        <p:nvSpPr>
          <p:cNvPr id="426" name="Google Shape;426;g2b5480469f7_2_311">
            <a:extLst>
              <a:ext uri="{FF2B5EF4-FFF2-40B4-BE49-F238E27FC236}">
                <a16:creationId xmlns:a16="http://schemas.microsoft.com/office/drawing/2014/main" id="{ECBB7552-4BEA-74DF-251C-DF1A973A35C6}"/>
              </a:ext>
            </a:extLst>
          </p:cNvPr>
          <p:cNvSpPr txBox="1"/>
          <p:nvPr/>
        </p:nvSpPr>
        <p:spPr>
          <a:xfrm>
            <a:off x="1414650" y="1085313"/>
            <a:ext cx="115641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8000"/>
              <a:buFont typeface="Arial"/>
              <a:buNone/>
            </a:pPr>
            <a:r>
              <a:rPr lang="en-US" sz="8000" b="1">
                <a:solidFill>
                  <a:srgbClr val="140E0C"/>
                </a:solidFill>
                <a:latin typeface="Oswald"/>
                <a:ea typeface="Oswald"/>
                <a:cs typeface="Oswald"/>
                <a:sym typeface="Oswald"/>
              </a:rPr>
              <a:t>STUDENT COMPETITION</a:t>
            </a:r>
            <a:endParaRPr sz="8000" b="1" i="0" u="none" strike="noStrike" cap="none">
              <a:solidFill>
                <a:srgbClr val="000000"/>
              </a:solidFill>
              <a:latin typeface="Oswald"/>
              <a:ea typeface="Oswald"/>
              <a:cs typeface="Oswald"/>
              <a:sym typeface="Oswald"/>
            </a:endParaRPr>
          </a:p>
        </p:txBody>
      </p:sp>
    </p:spTree>
    <p:extLst>
      <p:ext uri="{BB962C8B-B14F-4D97-AF65-F5344CB8AC3E}">
        <p14:creationId xmlns:p14="http://schemas.microsoft.com/office/powerpoint/2010/main" val="3979578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grpSp>
        <p:nvGrpSpPr>
          <p:cNvPr id="431" name="Google Shape;431;g2673b2b0660_0_792"/>
          <p:cNvGrpSpPr/>
          <p:nvPr/>
        </p:nvGrpSpPr>
        <p:grpSpPr>
          <a:xfrm>
            <a:off x="0" y="-158750"/>
            <a:ext cx="18288118" cy="10445933"/>
            <a:chOff x="0" y="0"/>
            <a:chExt cx="4816592" cy="2696490"/>
          </a:xfrm>
        </p:grpSpPr>
        <p:sp>
          <p:nvSpPr>
            <p:cNvPr id="432" name="Google Shape;432;g2673b2b0660_0_792"/>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433" name="Google Shape;433;g2673b2b0660_0_792"/>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434" name="Google Shape;434;g2673b2b0660_0_792"/>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435" name="Google Shape;435;g2673b2b0660_0_792"/>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436" name="Google Shape;436;g2673b2b0660_0_792"/>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437" name="Google Shape;437;g2673b2b0660_0_792"/>
          <p:cNvSpPr/>
          <p:nvPr/>
        </p:nvSpPr>
        <p:spPr>
          <a:xfrm>
            <a:off x="4892275" y="3764863"/>
            <a:ext cx="8503444" cy="2806136"/>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grpSp>
        <p:nvGrpSpPr>
          <p:cNvPr id="120" name="Google Shape;120;g2b5480469f7_2_7"/>
          <p:cNvGrpSpPr/>
          <p:nvPr/>
        </p:nvGrpSpPr>
        <p:grpSpPr>
          <a:xfrm>
            <a:off x="0" y="75"/>
            <a:ext cx="18288118" cy="10287109"/>
            <a:chOff x="0" y="0"/>
            <a:chExt cx="4816592" cy="2696490"/>
          </a:xfrm>
        </p:grpSpPr>
        <p:sp>
          <p:nvSpPr>
            <p:cNvPr id="121" name="Google Shape;121;g2b5480469f7_2_7"/>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22" name="Google Shape;122;g2b5480469f7_2_7"/>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23" name="Google Shape;123;g2b5480469f7_2_7"/>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24" name="Google Shape;124;g2b5480469f7_2_7"/>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5" name="Google Shape;125;g2b5480469f7_2_7"/>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26" name="Google Shape;126;g2b5480469f7_2_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27" name="Google Shape;127;g2b5480469f7_2_7"/>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128" name="Google Shape;128;g2b5480469f7_2_7" descr="Super Bowl 2018 Promo Displays - Observa"/>
          <p:cNvPicPr preferRelativeResize="0"/>
          <p:nvPr/>
        </p:nvPicPr>
        <p:blipFill rotWithShape="1">
          <a:blip r:embed="rId6">
            <a:alphaModFix/>
          </a:blip>
          <a:srcRect/>
          <a:stretch/>
        </p:blipFill>
        <p:spPr>
          <a:xfrm>
            <a:off x="3835561" y="1162164"/>
            <a:ext cx="10616876" cy="79626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33" name="Google Shape;133;g2b5480469f7_2_20"/>
          <p:cNvGrpSpPr/>
          <p:nvPr/>
        </p:nvGrpSpPr>
        <p:grpSpPr>
          <a:xfrm>
            <a:off x="0" y="75"/>
            <a:ext cx="18288118" cy="10287109"/>
            <a:chOff x="0" y="0"/>
            <a:chExt cx="4816592" cy="2696490"/>
          </a:xfrm>
        </p:grpSpPr>
        <p:sp>
          <p:nvSpPr>
            <p:cNvPr id="134" name="Google Shape;134;g2b5480469f7_2_20"/>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35" name="Google Shape;135;g2b5480469f7_2_20"/>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36" name="Google Shape;136;g2b5480469f7_2_20"/>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37" name="Google Shape;137;g2b5480469f7_2_20"/>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8" name="Google Shape;138;g2b5480469f7_2_20"/>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39" name="Google Shape;139;g2b5480469f7_2_2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40" name="Google Shape;140;g2b5480469f7_2_20"/>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141" name="Google Shape;141;g2b5480469f7_2_20"/>
          <p:cNvPicPr preferRelativeResize="0"/>
          <p:nvPr/>
        </p:nvPicPr>
        <p:blipFill rotWithShape="1">
          <a:blip r:embed="rId6">
            <a:alphaModFix/>
          </a:blip>
          <a:srcRect/>
          <a:stretch/>
        </p:blipFill>
        <p:spPr>
          <a:xfrm>
            <a:off x="3835548" y="1235101"/>
            <a:ext cx="10616875" cy="78170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grpSp>
        <p:nvGrpSpPr>
          <p:cNvPr id="146" name="Google Shape;146;g2b5480469f7_2_47"/>
          <p:cNvGrpSpPr/>
          <p:nvPr/>
        </p:nvGrpSpPr>
        <p:grpSpPr>
          <a:xfrm>
            <a:off x="0" y="75"/>
            <a:ext cx="18288118" cy="10287109"/>
            <a:chOff x="0" y="0"/>
            <a:chExt cx="4816592" cy="2696490"/>
          </a:xfrm>
        </p:grpSpPr>
        <p:sp>
          <p:nvSpPr>
            <p:cNvPr id="147" name="Google Shape;147;g2b5480469f7_2_47"/>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48" name="Google Shape;148;g2b5480469f7_2_47"/>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49" name="Google Shape;149;g2b5480469f7_2_47"/>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50" name="Google Shape;150;g2b5480469f7_2_47"/>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51" name="Google Shape;151;g2b5480469f7_2_47"/>
          <p:cNvSpPr/>
          <p:nvPr/>
        </p:nvSpPr>
        <p:spPr>
          <a:xfrm>
            <a:off x="4189863" y="125"/>
            <a:ext cx="99084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52" name="Google Shape;152;g2b5480469f7_2_4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53" name="Google Shape;153;g2b5480469f7_2_47"/>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154" name="Google Shape;154;g2b5480469f7_2_47"/>
          <p:cNvPicPr preferRelativeResize="0"/>
          <p:nvPr/>
        </p:nvPicPr>
        <p:blipFill rotWithShape="1">
          <a:blip r:embed="rId6">
            <a:alphaModFix/>
          </a:blip>
          <a:srcRect/>
          <a:stretch/>
        </p:blipFill>
        <p:spPr>
          <a:xfrm>
            <a:off x="5726032" y="581401"/>
            <a:ext cx="6835928" cy="9124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grpSp>
        <p:nvGrpSpPr>
          <p:cNvPr id="159" name="Google Shape;159;g2b5480469f7_2_61"/>
          <p:cNvGrpSpPr/>
          <p:nvPr/>
        </p:nvGrpSpPr>
        <p:grpSpPr>
          <a:xfrm>
            <a:off x="0" y="75"/>
            <a:ext cx="18288118" cy="10287109"/>
            <a:chOff x="0" y="0"/>
            <a:chExt cx="4816592" cy="2696490"/>
          </a:xfrm>
        </p:grpSpPr>
        <p:sp>
          <p:nvSpPr>
            <p:cNvPr id="160" name="Google Shape;160;g2b5480469f7_2_61"/>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61" name="Google Shape;161;g2b5480469f7_2_61"/>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62" name="Google Shape;162;g2b5480469f7_2_61"/>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63" name="Google Shape;163;g2b5480469f7_2_61"/>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4" name="Google Shape;164;g2b5480469f7_2_61"/>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65" name="Google Shape;165;g2b5480469f7_2_6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66" name="Google Shape;166;g2b5480469f7_2_61"/>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167" name="Google Shape;167;g2b5480469f7_2_61"/>
          <p:cNvPicPr preferRelativeResize="0"/>
          <p:nvPr/>
        </p:nvPicPr>
        <p:blipFill rotWithShape="1">
          <a:blip r:embed="rId6">
            <a:alphaModFix/>
          </a:blip>
          <a:srcRect/>
          <a:stretch/>
        </p:blipFill>
        <p:spPr>
          <a:xfrm>
            <a:off x="3305423" y="1235104"/>
            <a:ext cx="11677153" cy="7817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grpSp>
        <p:nvGrpSpPr>
          <p:cNvPr id="172" name="Google Shape;172;g2b5480469f7_2_75"/>
          <p:cNvGrpSpPr/>
          <p:nvPr/>
        </p:nvGrpSpPr>
        <p:grpSpPr>
          <a:xfrm>
            <a:off x="0" y="75"/>
            <a:ext cx="18288118" cy="10287109"/>
            <a:chOff x="0" y="0"/>
            <a:chExt cx="4816592" cy="2696490"/>
          </a:xfrm>
        </p:grpSpPr>
        <p:sp>
          <p:nvSpPr>
            <p:cNvPr id="173" name="Google Shape;173;g2b5480469f7_2_75"/>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74" name="Google Shape;174;g2b5480469f7_2_75"/>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75" name="Google Shape;175;g2b5480469f7_2_75"/>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76" name="Google Shape;176;g2b5480469f7_2_75"/>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77" name="Google Shape;177;g2b5480469f7_2_75"/>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78" name="Google Shape;178;g2b5480469f7_2_7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79" name="Google Shape;179;g2b5480469f7_2_75"/>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180" name="Google Shape;180;g2b5480469f7_2_75"/>
          <p:cNvPicPr preferRelativeResize="0"/>
          <p:nvPr/>
        </p:nvPicPr>
        <p:blipFill rotWithShape="1">
          <a:blip r:embed="rId6">
            <a:alphaModFix/>
          </a:blip>
          <a:srcRect/>
          <a:stretch/>
        </p:blipFill>
        <p:spPr>
          <a:xfrm>
            <a:off x="3423495" y="847340"/>
            <a:ext cx="11441125" cy="8592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grpSp>
        <p:nvGrpSpPr>
          <p:cNvPr id="185" name="Google Shape;185;g2b5480469f7_2_89"/>
          <p:cNvGrpSpPr/>
          <p:nvPr/>
        </p:nvGrpSpPr>
        <p:grpSpPr>
          <a:xfrm>
            <a:off x="0" y="75"/>
            <a:ext cx="18288118" cy="10287109"/>
            <a:chOff x="0" y="0"/>
            <a:chExt cx="4816592" cy="2696490"/>
          </a:xfrm>
        </p:grpSpPr>
        <p:sp>
          <p:nvSpPr>
            <p:cNvPr id="186" name="Google Shape;186;g2b5480469f7_2_89"/>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87" name="Google Shape;187;g2b5480469f7_2_89"/>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88" name="Google Shape;188;g2b5480469f7_2_89"/>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89" name="Google Shape;189;g2b5480469f7_2_89"/>
          <p:cNvSpPr/>
          <p:nvPr/>
        </p:nvSpPr>
        <p:spPr>
          <a:xfrm>
            <a:off x="2441912" y="125"/>
            <a:ext cx="13404300" cy="102870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90" name="Google Shape;190;g2b5480469f7_2_89"/>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191" name="Google Shape;191;g2b5480469f7_2_8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92" name="Google Shape;192;g2b5480469f7_2_89"/>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pic>
        <p:nvPicPr>
          <p:cNvPr id="193" name="Google Shape;193;g2b5480469f7_2_89"/>
          <p:cNvPicPr preferRelativeResize="0"/>
          <p:nvPr/>
        </p:nvPicPr>
        <p:blipFill rotWithShape="1">
          <a:blip r:embed="rId6">
            <a:alphaModFix/>
          </a:blip>
          <a:srcRect/>
          <a:stretch/>
        </p:blipFill>
        <p:spPr>
          <a:xfrm>
            <a:off x="3328444" y="781930"/>
            <a:ext cx="11631225" cy="87234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609</Words>
  <Application>Microsoft Macintosh PowerPoint</Application>
  <PresentationFormat>Custom</PresentationFormat>
  <Paragraphs>41</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Poppins</vt:lpstr>
      <vt:lpstr>Calibri</vt:lpstr>
      <vt:lpstr>Oswald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Chris Lindauer</cp:lastModifiedBy>
  <cp:revision>1</cp:revision>
  <dcterms:created xsi:type="dcterms:W3CDTF">2006-08-16T00:00:00Z</dcterms:created>
  <dcterms:modified xsi:type="dcterms:W3CDTF">2024-02-02T04:38:04Z</dcterms:modified>
</cp:coreProperties>
</file>