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8288000" cy="10287000"/>
  <p:notesSz cx="6858000" cy="9144000"/>
  <p:embeddedFontLst>
    <p:embeddedFont>
      <p:font typeface="Antonio" pitchFamily="2" charset="77"/>
      <p:regular r:id="rId62"/>
      <p:bold r:id="rId63"/>
    </p:embeddedFont>
    <p:embeddedFont>
      <p:font typeface="Antonio Light" pitchFamily="2" charset="77"/>
      <p:regular r:id="rId64"/>
      <p:bold r:id="rId65"/>
    </p:embeddedFont>
    <p:embeddedFont>
      <p:font typeface="Antonio Thin" pitchFamily="2" charset="77"/>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gOarp2Kj01of863igOZ3ITxfqvM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D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p:cViewPr varScale="1">
        <p:scale>
          <a:sx n="77" d="100"/>
          <a:sy n="77" d="100"/>
        </p:scale>
        <p:origin x="344"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2" name="Google Shape;76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4" name="Google Shape;77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1" name="Google Shape;83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7" name="Google Shape;83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4" name="Google Shape;91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3" name="Google Shape;92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2" name="Google Shape;93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8" name="Google Shape;93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6" name="Google Shape;94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5" name="Google Shape;96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1" name="Google Shape;98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8" name="Google Shape;98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6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6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6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6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6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0"/>
          <p:cNvSpPr>
            <a:spLocks noGrp="1"/>
          </p:cNvSpPr>
          <p:nvPr>
            <p:ph type="pic" idx="2"/>
          </p:nvPr>
        </p:nvSpPr>
        <p:spPr>
          <a:xfrm>
            <a:off x="1792288" y="612775"/>
            <a:ext cx="5486400" cy="4114800"/>
          </a:xfrm>
          <a:prstGeom prst="rect">
            <a:avLst/>
          </a:prstGeom>
          <a:noFill/>
          <a:ln>
            <a:noFill/>
          </a:ln>
        </p:spPr>
      </p:sp>
      <p:sp>
        <p:nvSpPr>
          <p:cNvPr id="68" name="Google Shape;68;p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sportico.com/leagues/college-sports/2023/march-madness-2023-unit-payouts-1234717368/"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hyperlink" Target="https://sports.betmgm.com/en/blog/ncaab/top-college-basketball-head-coach-salaries-bm1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nasdaq.com/articles/schools-that-make-the-most-money-off-college-basketball"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g"/><Relationship Id="rId3" Type="http://schemas.openxmlformats.org/officeDocument/2006/relationships/image" Target="../media/image29.jpg"/><Relationship Id="rId7" Type="http://schemas.openxmlformats.org/officeDocument/2006/relationships/image" Target="../media/image32.png"/><Relationship Id="rId12"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hyperlink" Target="https://www.on3.com/nil/news/top-10-mens-college-basketball-on3-nil-valuations-2023-season-bronny-james-armando-bacot/" TargetMode="External"/><Relationship Id="rId9" Type="http://schemas.openxmlformats.org/officeDocument/2006/relationships/image" Target="../media/image34.jpg"/><Relationship Id="rId1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png"/><Relationship Id="rId3" Type="http://schemas.openxmlformats.org/officeDocument/2006/relationships/hyperlink" Target="https://www.on3.com/nil/news/top-10-mens-college-basketball-on3-nil-valuations-2023-season-bronny-james-armando-bacot/" TargetMode="External"/><Relationship Id="rId7" Type="http://schemas.openxmlformats.org/officeDocument/2006/relationships/image" Target="../media/image42.jpg"/><Relationship Id="rId12"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1.png"/><Relationship Id="rId9" Type="http://schemas.openxmlformats.org/officeDocument/2006/relationships/image" Target="../media/image44.jpg"/><Relationship Id="rId1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2.png"/><Relationship Id="rId4" Type="http://schemas.openxmlformats.org/officeDocument/2006/relationships/hyperlink" Target="https://sports.yahoo.com/caitlin-clarks-potential-wnba-contract-225213712.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s://www.forbes.com/advisor/education/online-colleges/does-march-madness-performance-drive-college-application-rates/"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hyperlink" Target="https://www.sdsu.edu/news/2023/04/sdsus-final-four-success-attracts-interest-beyond-hoops#:~:text=At%20SDSU%2C%20undergraduate%20applications%20have,resurgence%20of%20the%20football%20progra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ispot.tv/hub/2023-march-madness-advertising-was-a-slam-dunk-for-tv/#:~:text=From%20March%2016%20through%20April,impressive%20YoY%20increase%20of%2085%2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sportico.com/leagues/college-sports/2024/ncaa-revenue-2023-financials-123476514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sportsbusinessjournal.com/Daily/Issues/2023/03/28/Marketing-and-Sponsorship/ncaa-tournament-ad-sales.aspx#:~:text=The%20sports%20advertising%20business%20is%20%22still%20booming%22,ago%2C%22%20according%20to%20Alex%20Weprin%20of%20the" TargetMode="Externa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sportico.com/business/media/2023/cbs-sports-wbd-march-madness-ads-1234711875/"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https://www.dowjones.com/professional/resources/blog/march-madness-breaking-records-as-viewers-and-sponsors-tune-into-women-s-basketball" TargetMode="External"/><Relationship Id="rId5" Type="http://schemas.openxmlformats.org/officeDocument/2006/relationships/hyperlink" Target="https://espnpressroom.com/us/press-releases/2023/03/disney-advertisers-lead-fast-break-for-sold-out-ncaa-di-womens-basketball-championship/" TargetMode="Externa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g"/><Relationship Id="rId7"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hyperlink" Target="https://ministryofsport.com/march-madness-sponsors-generate-over-us410-million/"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g"/><Relationship Id="rId3" Type="http://schemas.openxmlformats.org/officeDocument/2006/relationships/image" Target="../media/image70.jpg"/><Relationship Id="rId7" Type="http://schemas.openxmlformats.org/officeDocument/2006/relationships/image" Target="../media/image73.png"/><Relationship Id="rId12"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2.png"/><Relationship Id="rId9"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hyperlink" Target="https://www.daytondailynews.com/local/first-four-again-to-pump-up-dayton-economy/FYGWYJIMZFHNTHPR2SSUCUWKUA/"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news.wpcarey.asu.edu/20230331-one-year-out-phoenix-clock-ncaa-2024-mens-final-four" TargetMode="Externa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forbes.com/betting/basketball/college-basketball/march-madness-by-the-numbers/#:~:text=While%20the%20Super%20Bowl%20is,%2415.5%20billion%20on%20March%20Madnes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usnews.com/news/sports/articles/2024-02-02/ncaa-generates-nearly-1-3-billion-in-revenue-for-2022-23-division-i-payouts-reach-669-million"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hyperlink" Target="https://theathletic.com/5178286/2024/01/04/ncaa-espn-womens-college-basketball-t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7"/>
        <p:cNvGrpSpPr/>
        <p:nvPr/>
      </p:nvGrpSpPr>
      <p:grpSpPr>
        <a:xfrm>
          <a:off x="0" y="0"/>
          <a:ext cx="0" cy="0"/>
          <a:chOff x="0" y="0"/>
          <a:chExt cx="0" cy="0"/>
        </a:xfrm>
      </p:grpSpPr>
      <p:sp>
        <p:nvSpPr>
          <p:cNvPr id="88" name="Google Shape;88;p1"/>
          <p:cNvSpPr/>
          <p:nvPr/>
        </p:nvSpPr>
        <p:spPr>
          <a:xfrm>
            <a:off x="0" y="-925830"/>
            <a:ext cx="18288000" cy="12138660"/>
          </a:xfrm>
          <a:custGeom>
            <a:avLst/>
            <a:gdLst/>
            <a:ahLst/>
            <a:cxnLst/>
            <a:rect l="l" t="t" r="r" b="b"/>
            <a:pathLst>
              <a:path w="18288000" h="12138660" extrusionOk="0">
                <a:moveTo>
                  <a:pt x="0" y="0"/>
                </a:moveTo>
                <a:lnTo>
                  <a:pt x="18288000" y="0"/>
                </a:lnTo>
                <a:lnTo>
                  <a:pt x="18288000" y="12138660"/>
                </a:lnTo>
                <a:lnTo>
                  <a:pt x="0" y="12138660"/>
                </a:lnTo>
                <a:lnTo>
                  <a:pt x="0" y="0"/>
                </a:lnTo>
                <a:close/>
              </a:path>
            </a:pathLst>
          </a:custGeom>
          <a:blipFill rotWithShape="1">
            <a:blip r:embed="rId3">
              <a:alphaModFix amt="35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9" name="Google Shape;89;p1"/>
          <p:cNvGrpSpPr/>
          <p:nvPr/>
        </p:nvGrpSpPr>
        <p:grpSpPr>
          <a:xfrm>
            <a:off x="0" y="-191383"/>
            <a:ext cx="13373100" cy="10503991"/>
            <a:chOff x="0" y="-57150"/>
            <a:chExt cx="3522133" cy="2766483"/>
          </a:xfrm>
        </p:grpSpPr>
        <p:sp>
          <p:nvSpPr>
            <p:cNvPr id="90" name="Google Shape;90;p1"/>
            <p:cNvSpPr/>
            <p:nvPr/>
          </p:nvSpPr>
          <p:spPr>
            <a:xfrm>
              <a:off x="0" y="0"/>
              <a:ext cx="3522133" cy="2709333"/>
            </a:xfrm>
            <a:custGeom>
              <a:avLst/>
              <a:gdLst/>
              <a:ahLst/>
              <a:cxnLst/>
              <a:rect l="l" t="t" r="r" b="b"/>
              <a:pathLst>
                <a:path w="3522133" h="2709333" extrusionOk="0">
                  <a:moveTo>
                    <a:pt x="0" y="0"/>
                  </a:moveTo>
                  <a:lnTo>
                    <a:pt x="3522133" y="0"/>
                  </a:lnTo>
                  <a:lnTo>
                    <a:pt x="3522133" y="2709333"/>
                  </a:lnTo>
                  <a:lnTo>
                    <a:pt x="0" y="2709333"/>
                  </a:lnTo>
                  <a:close/>
                </a:path>
              </a:pathLst>
            </a:custGeom>
            <a:gradFill>
              <a:gsLst>
                <a:gs pos="0">
                  <a:srgbClr val="000000"/>
                </a:gs>
                <a:gs pos="100000">
                  <a:srgbClr val="000000">
                    <a:alpha val="0"/>
                  </a:srgbClr>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1"/>
            <p:cNvSpPr txBox="1"/>
            <p:nvPr/>
          </p:nvSpPr>
          <p:spPr>
            <a:xfrm>
              <a:off x="0" y="-57150"/>
              <a:ext cx="3522133" cy="2766483"/>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2" name="Google Shape;92;p1"/>
          <p:cNvSpPr/>
          <p:nvPr/>
        </p:nvSpPr>
        <p:spPr>
          <a:xfrm>
            <a:off x="14935200" y="9029700"/>
            <a:ext cx="3048000" cy="1005839"/>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93" name="Google Shape;93;p1"/>
          <p:cNvGrpSpPr/>
          <p:nvPr/>
        </p:nvGrpSpPr>
        <p:grpSpPr>
          <a:xfrm>
            <a:off x="1523999" y="2098527"/>
            <a:ext cx="8390100" cy="6089946"/>
            <a:chOff x="1523999" y="2138559"/>
            <a:chExt cx="8390100" cy="6089946"/>
          </a:xfrm>
        </p:grpSpPr>
        <p:sp>
          <p:nvSpPr>
            <p:cNvPr id="94" name="Google Shape;94;p1"/>
            <p:cNvSpPr txBox="1"/>
            <p:nvPr/>
          </p:nvSpPr>
          <p:spPr>
            <a:xfrm>
              <a:off x="1524000" y="3357973"/>
              <a:ext cx="7349711" cy="1724896"/>
            </a:xfrm>
            <a:prstGeom prst="rect">
              <a:avLst/>
            </a:prstGeom>
            <a:noFill/>
            <a:ln>
              <a:noFill/>
            </a:ln>
          </p:spPr>
          <p:txBody>
            <a:bodyPr spcFirstLastPara="1" wrap="square" lIns="0" tIns="0" rIns="0" bIns="0" anchor="t" anchorCtr="0">
              <a:spAutoFit/>
            </a:bodyPr>
            <a:lstStyle/>
            <a:p>
              <a:pPr marL="0" marR="0" lvl="0" indent="0" algn="l" rtl="0">
                <a:lnSpc>
                  <a:spcPct val="127330"/>
                </a:lnSpc>
                <a:spcBef>
                  <a:spcPts val="0"/>
                </a:spcBef>
                <a:spcAft>
                  <a:spcPts val="0"/>
                </a:spcAft>
                <a:buClr>
                  <a:srgbClr val="000000"/>
                </a:buClr>
                <a:buSzPts val="12400"/>
                <a:buFont typeface="Arial"/>
                <a:buNone/>
              </a:pPr>
              <a:r>
                <a:rPr lang="en-US" sz="12400" b="1" i="0" u="none" strike="noStrike" cap="none">
                  <a:solidFill>
                    <a:srgbClr val="FFFFFF"/>
                  </a:solidFill>
                  <a:latin typeface="Antonio"/>
                  <a:ea typeface="Antonio"/>
                  <a:cs typeface="Antonio"/>
                  <a:sym typeface="Antonio"/>
                </a:rPr>
                <a:t>MARCH</a:t>
              </a:r>
              <a:endParaRPr sz="1400" b="0" i="0" u="none" strike="noStrike" cap="none">
                <a:solidFill>
                  <a:srgbClr val="000000"/>
                </a:solidFill>
                <a:latin typeface="Arial"/>
                <a:ea typeface="Arial"/>
                <a:cs typeface="Arial"/>
                <a:sym typeface="Arial"/>
              </a:endParaRPr>
            </a:p>
          </p:txBody>
        </p:sp>
        <p:sp>
          <p:nvSpPr>
            <p:cNvPr id="95" name="Google Shape;95;p1"/>
            <p:cNvSpPr txBox="1"/>
            <p:nvPr/>
          </p:nvSpPr>
          <p:spPr>
            <a:xfrm>
              <a:off x="1524000" y="2138559"/>
              <a:ext cx="7349711" cy="1367426"/>
            </a:xfrm>
            <a:prstGeom prst="rect">
              <a:avLst/>
            </a:prstGeom>
            <a:noFill/>
            <a:ln>
              <a:noFill/>
            </a:ln>
          </p:spPr>
          <p:txBody>
            <a:bodyPr spcFirstLastPara="1" wrap="square" lIns="0" tIns="0" rIns="0" bIns="0" anchor="t" anchorCtr="0">
              <a:spAutoFit/>
            </a:bodyPr>
            <a:lstStyle/>
            <a:p>
              <a:pPr marL="0" marR="0" lvl="0" indent="0" algn="l" rtl="0">
                <a:lnSpc>
                  <a:spcPct val="133723"/>
                </a:lnSpc>
                <a:spcBef>
                  <a:spcPts val="0"/>
                </a:spcBef>
                <a:spcAft>
                  <a:spcPts val="0"/>
                </a:spcAft>
                <a:buClr>
                  <a:srgbClr val="000000"/>
                </a:buClr>
                <a:buSzPts val="9400"/>
                <a:buFont typeface="Arial"/>
                <a:buNone/>
              </a:pPr>
              <a:r>
                <a:rPr lang="en-US" sz="9400" b="1" i="0" u="none" strike="noStrike" cap="none">
                  <a:solidFill>
                    <a:srgbClr val="FFFFFF"/>
                  </a:solidFill>
                  <a:latin typeface="Antonio"/>
                  <a:ea typeface="Antonio"/>
                  <a:cs typeface="Antonio"/>
                  <a:sym typeface="Antonio"/>
                </a:rPr>
                <a:t>2024</a:t>
              </a:r>
              <a:endParaRPr sz="1400" b="0" i="0" u="none" strike="noStrike" cap="none">
                <a:solidFill>
                  <a:srgbClr val="000000"/>
                </a:solidFill>
                <a:latin typeface="Arial"/>
                <a:ea typeface="Arial"/>
                <a:cs typeface="Arial"/>
                <a:sym typeface="Arial"/>
              </a:endParaRPr>
            </a:p>
          </p:txBody>
        </p:sp>
        <p:sp>
          <p:nvSpPr>
            <p:cNvPr id="96" name="Google Shape;96;p1"/>
            <p:cNvSpPr txBox="1"/>
            <p:nvPr/>
          </p:nvSpPr>
          <p:spPr>
            <a:xfrm>
              <a:off x="1523999" y="4813889"/>
              <a:ext cx="8390100" cy="2647500"/>
            </a:xfrm>
            <a:prstGeom prst="rect">
              <a:avLst/>
            </a:prstGeom>
            <a:noFill/>
            <a:ln>
              <a:noFill/>
            </a:ln>
          </p:spPr>
          <p:txBody>
            <a:bodyPr spcFirstLastPara="1" wrap="square" lIns="0" tIns="0" rIns="0" bIns="0" anchor="t" anchorCtr="0">
              <a:spAutoFit/>
            </a:bodyPr>
            <a:lstStyle/>
            <a:p>
              <a:pPr marL="0" marR="0" lvl="0" indent="0" algn="l" rtl="0">
                <a:lnSpc>
                  <a:spcPct val="127883"/>
                </a:lnSpc>
                <a:spcBef>
                  <a:spcPts val="0"/>
                </a:spcBef>
                <a:spcAft>
                  <a:spcPts val="0"/>
                </a:spcAft>
                <a:buClr>
                  <a:srgbClr val="000000"/>
                </a:buClr>
                <a:buSzPts val="17200"/>
                <a:buFont typeface="Arial"/>
                <a:buNone/>
              </a:pPr>
              <a:r>
                <a:rPr lang="en-US" sz="17200" b="1" i="0" u="none" strike="noStrike" cap="none">
                  <a:solidFill>
                    <a:srgbClr val="FF9B2C"/>
                  </a:solidFill>
                  <a:latin typeface="Antonio"/>
                  <a:ea typeface="Antonio"/>
                  <a:cs typeface="Antonio"/>
                  <a:sym typeface="Antonio"/>
                </a:rPr>
                <a:t>MADNESS</a:t>
              </a:r>
              <a:endParaRPr sz="1400" b="0" i="0" u="none" strike="noStrike" cap="none">
                <a:solidFill>
                  <a:srgbClr val="FF9B2C"/>
                </a:solidFill>
                <a:latin typeface="Arial"/>
                <a:ea typeface="Arial"/>
                <a:cs typeface="Arial"/>
                <a:sym typeface="Arial"/>
              </a:endParaRPr>
            </a:p>
          </p:txBody>
        </p:sp>
        <p:sp>
          <p:nvSpPr>
            <p:cNvPr id="97" name="Google Shape;97;p1"/>
            <p:cNvSpPr txBox="1"/>
            <p:nvPr/>
          </p:nvSpPr>
          <p:spPr>
            <a:xfrm>
              <a:off x="1524000" y="7440404"/>
              <a:ext cx="6011036" cy="788101"/>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Clr>
                  <a:srgbClr val="000000"/>
                </a:buClr>
                <a:buSzPts val="5199"/>
                <a:buFont typeface="Arial"/>
                <a:buNone/>
              </a:pPr>
              <a:r>
                <a:rPr lang="en-US" sz="5199" b="1" i="0" u="none" strike="noStrike" cap="none">
                  <a:solidFill>
                    <a:srgbClr val="31D5F0"/>
                  </a:solidFill>
                  <a:latin typeface="Antonio"/>
                  <a:ea typeface="Antonio"/>
                  <a:cs typeface="Antonio"/>
                  <a:sym typeface="Antonio"/>
                </a:rPr>
                <a:t>BY THE NUMBERS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0"/>
          <p:cNvSpPr/>
          <p:nvPr/>
        </p:nvSpPr>
        <p:spPr>
          <a:xfrm>
            <a:off x="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10"/>
          <p:cNvSpPr/>
          <p:nvPr/>
        </p:nvSpPr>
        <p:spPr>
          <a:xfrm>
            <a:off x="0" y="2182907"/>
            <a:ext cx="9144000" cy="5921186"/>
          </a:xfrm>
          <a:custGeom>
            <a:avLst/>
            <a:gdLst/>
            <a:ahLst/>
            <a:cxnLst/>
            <a:rect l="l" t="t" r="r" b="b"/>
            <a:pathLst>
              <a:path w="9144000" h="5921186" extrusionOk="0">
                <a:moveTo>
                  <a:pt x="0" y="0"/>
                </a:moveTo>
                <a:lnTo>
                  <a:pt x="9144000" y="0"/>
                </a:lnTo>
                <a:lnTo>
                  <a:pt x="9144000" y="5921186"/>
                </a:lnTo>
                <a:lnTo>
                  <a:pt x="0" y="5921186"/>
                </a:lnTo>
                <a:lnTo>
                  <a:pt x="0" y="0"/>
                </a:lnTo>
                <a:close/>
              </a:path>
            </a:pathLst>
          </a:custGeom>
          <a:blipFill rotWithShape="1">
            <a:blip r:embed="rId3">
              <a:alphaModFix/>
            </a:blip>
            <a:stretch>
              <a:fillRect t="-292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0"/>
          <p:cNvSpPr txBox="1"/>
          <p:nvPr/>
        </p:nvSpPr>
        <p:spPr>
          <a:xfrm>
            <a:off x="7924800" y="8236259"/>
            <a:ext cx="1103900" cy="20409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207" name="Google Shape;207;p10"/>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 name="Google Shape;208;p10"/>
          <p:cNvSpPr/>
          <p:nvPr/>
        </p:nvSpPr>
        <p:spPr>
          <a:xfrm>
            <a:off x="10393312" y="8188659"/>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10"/>
          <p:cNvSpPr txBox="1"/>
          <p:nvPr/>
        </p:nvSpPr>
        <p:spPr>
          <a:xfrm>
            <a:off x="11272285" y="4218389"/>
            <a:ext cx="5144386" cy="166007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Mark Emmert, NCAA President, earned </a:t>
            </a:r>
            <a:r>
              <a:rPr lang="en-US" sz="2400" b="1" i="0" u="none" strike="noStrike" cap="none">
                <a:solidFill>
                  <a:srgbClr val="000000"/>
                </a:solidFill>
                <a:latin typeface="Calibri"/>
                <a:ea typeface="Calibri"/>
                <a:cs typeface="Calibri"/>
                <a:sym typeface="Calibri"/>
              </a:rPr>
              <a:t>$2.5 million </a:t>
            </a:r>
            <a:r>
              <a:rPr lang="en-US" sz="2400" b="0" i="0" u="none" strike="noStrike" cap="none">
                <a:solidFill>
                  <a:srgbClr val="000000"/>
                </a:solidFill>
                <a:latin typeface="Calibri"/>
                <a:ea typeface="Calibri"/>
                <a:cs typeface="Calibri"/>
                <a:sym typeface="Calibri"/>
              </a:rPr>
              <a:t>in annual base salary prior to his retirement in 2023. Emmert held the position for twelve years.</a:t>
            </a:r>
            <a:endParaRPr sz="1400" b="0" i="0" u="none" strike="noStrike" cap="none">
              <a:solidFill>
                <a:srgbClr val="000000"/>
              </a:solidFill>
              <a:latin typeface="Arial"/>
              <a:ea typeface="Arial"/>
              <a:cs typeface="Arial"/>
              <a:sym typeface="Arial"/>
            </a:endParaRPr>
          </a:p>
        </p:txBody>
      </p:sp>
      <p:sp>
        <p:nvSpPr>
          <p:cNvPr id="210" name="Google Shape;210;p10"/>
          <p:cNvSpPr txBox="1"/>
          <p:nvPr/>
        </p:nvSpPr>
        <p:spPr>
          <a:xfrm>
            <a:off x="11272284" y="2694389"/>
            <a:ext cx="5523094" cy="1267270"/>
          </a:xfrm>
          <a:prstGeom prst="rect">
            <a:avLst/>
          </a:prstGeom>
          <a:noFill/>
          <a:ln>
            <a:noFill/>
          </a:ln>
        </p:spPr>
        <p:txBody>
          <a:bodyPr spcFirstLastPara="1" wrap="square" lIns="0" tIns="0" rIns="0" bIns="0" anchor="t" anchorCtr="0">
            <a:spAutoFit/>
          </a:bodyPr>
          <a:lstStyle/>
          <a:p>
            <a:pPr marL="0" marR="0" lvl="0" indent="0" algn="l" rtl="0">
              <a:lnSpc>
                <a:spcPct val="147000"/>
              </a:lnSpc>
              <a:spcBef>
                <a:spcPts val="0"/>
              </a:spcBef>
              <a:spcAft>
                <a:spcPts val="0"/>
              </a:spcAft>
              <a:buClr>
                <a:srgbClr val="000000"/>
              </a:buClr>
              <a:buSzPts val="8000"/>
              <a:buFont typeface="Arial"/>
              <a:buNone/>
            </a:pPr>
            <a:r>
              <a:rPr lang="en-US" sz="8000" b="1" i="0" u="none" strike="noStrike" cap="none">
                <a:solidFill>
                  <a:srgbClr val="FF9B2B"/>
                </a:solidFill>
                <a:latin typeface="Antonio"/>
                <a:ea typeface="Antonio"/>
                <a:cs typeface="Antonio"/>
                <a:sym typeface="Antonio"/>
              </a:rPr>
              <a:t>$2.5 MILLION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1"/>
          <p:cNvSpPr/>
          <p:nvPr/>
        </p:nvSpPr>
        <p:spPr>
          <a:xfrm>
            <a:off x="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11"/>
          <p:cNvSpPr/>
          <p:nvPr/>
        </p:nvSpPr>
        <p:spPr>
          <a:xfrm>
            <a:off x="0" y="2684976"/>
            <a:ext cx="9144000" cy="4917048"/>
          </a:xfrm>
          <a:custGeom>
            <a:avLst/>
            <a:gdLst/>
            <a:ahLst/>
            <a:cxnLst/>
            <a:rect l="l" t="t" r="r" b="b"/>
            <a:pathLst>
              <a:path w="9144000" h="4917048" extrusionOk="0">
                <a:moveTo>
                  <a:pt x="0" y="0"/>
                </a:moveTo>
                <a:lnTo>
                  <a:pt x="9144000" y="0"/>
                </a:lnTo>
                <a:lnTo>
                  <a:pt x="9144000" y="4917048"/>
                </a:lnTo>
                <a:lnTo>
                  <a:pt x="0" y="4917048"/>
                </a:lnTo>
                <a:lnTo>
                  <a:pt x="0" y="0"/>
                </a:lnTo>
                <a:close/>
              </a:path>
            </a:pathLst>
          </a:custGeom>
          <a:blipFill rotWithShape="1">
            <a:blip r:embed="rId3">
              <a:alphaModFix/>
            </a:blip>
            <a:stretch>
              <a:fillRect b="-462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11"/>
          <p:cNvSpPr txBox="1"/>
          <p:nvPr/>
        </p:nvSpPr>
        <p:spPr>
          <a:xfrm>
            <a:off x="7848600" y="7733863"/>
            <a:ext cx="1180100" cy="20409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218" name="Google Shape;218;p11"/>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11"/>
          <p:cNvSpPr/>
          <p:nvPr/>
        </p:nvSpPr>
        <p:spPr>
          <a:xfrm>
            <a:off x="10393312" y="8188659"/>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11"/>
          <p:cNvSpPr txBox="1"/>
          <p:nvPr/>
        </p:nvSpPr>
        <p:spPr>
          <a:xfrm>
            <a:off x="11272285" y="4218389"/>
            <a:ext cx="5144386" cy="3076996"/>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In March 2023, Charlie Baker, former governor of Massachusetts, became the 6th NCAA president.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Baker’s annual salary as NCAA president is estimated to be close to </a:t>
            </a:r>
            <a:r>
              <a:rPr lang="en-US" sz="2400" b="1" i="0" u="none" strike="noStrike" cap="none">
                <a:solidFill>
                  <a:srgbClr val="000000"/>
                </a:solidFill>
                <a:latin typeface="Calibri"/>
                <a:ea typeface="Calibri"/>
                <a:cs typeface="Calibri"/>
                <a:sym typeface="Calibri"/>
              </a:rPr>
              <a:t>$3 million per year</a:t>
            </a:r>
            <a:r>
              <a:rPr lang="en-US" sz="2400" b="0" i="0" u="none" strike="noStrike" cap="none">
                <a:solidFill>
                  <a:srgbClr val="000000"/>
                </a:solidFill>
                <a:latin typeface="Calibri"/>
                <a:ea typeface="Calibri"/>
                <a:cs typeface="Calibri"/>
                <a:sym typeface="Calibri"/>
              </a:rPr>
              <a:t>, far exceeding his $185,000 annual salary as governor.</a:t>
            </a:r>
            <a:endParaRPr sz="1400" b="0" i="0" u="none" strike="noStrike" cap="none">
              <a:solidFill>
                <a:srgbClr val="000000"/>
              </a:solidFill>
              <a:latin typeface="Arial"/>
              <a:ea typeface="Arial"/>
              <a:cs typeface="Arial"/>
              <a:sym typeface="Arial"/>
            </a:endParaRPr>
          </a:p>
        </p:txBody>
      </p:sp>
      <p:sp>
        <p:nvSpPr>
          <p:cNvPr id="221" name="Google Shape;221;p11"/>
          <p:cNvSpPr txBox="1"/>
          <p:nvPr/>
        </p:nvSpPr>
        <p:spPr>
          <a:xfrm>
            <a:off x="11272284" y="2694389"/>
            <a:ext cx="5523094" cy="1267270"/>
          </a:xfrm>
          <a:prstGeom prst="rect">
            <a:avLst/>
          </a:prstGeom>
          <a:noFill/>
          <a:ln>
            <a:noFill/>
          </a:ln>
        </p:spPr>
        <p:txBody>
          <a:bodyPr spcFirstLastPara="1" wrap="square" lIns="0" tIns="0" rIns="0" bIns="0" anchor="t" anchorCtr="0">
            <a:spAutoFit/>
          </a:bodyPr>
          <a:lstStyle/>
          <a:p>
            <a:pPr marL="0" marR="0" lvl="0" indent="0" algn="l" rtl="0">
              <a:lnSpc>
                <a:spcPct val="147000"/>
              </a:lnSpc>
              <a:spcBef>
                <a:spcPts val="0"/>
              </a:spcBef>
              <a:spcAft>
                <a:spcPts val="0"/>
              </a:spcAft>
              <a:buClr>
                <a:srgbClr val="000000"/>
              </a:buClr>
              <a:buSzPts val="8000"/>
              <a:buFont typeface="Arial"/>
              <a:buNone/>
            </a:pPr>
            <a:r>
              <a:rPr lang="en-US" sz="8000" b="1" i="0" u="none" strike="noStrike" cap="none">
                <a:solidFill>
                  <a:srgbClr val="FF9B2C"/>
                </a:solidFill>
                <a:latin typeface="Antonio"/>
                <a:ea typeface="Antonio"/>
                <a:cs typeface="Antonio"/>
                <a:sym typeface="Antonio"/>
              </a:rPr>
              <a:t>$3 MILLION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5"/>
        <p:cNvGrpSpPr/>
        <p:nvPr/>
      </p:nvGrpSpPr>
      <p:grpSpPr>
        <a:xfrm>
          <a:off x="0" y="0"/>
          <a:ext cx="0" cy="0"/>
          <a:chOff x="0" y="0"/>
          <a:chExt cx="0" cy="0"/>
        </a:xfrm>
      </p:grpSpPr>
      <p:grpSp>
        <p:nvGrpSpPr>
          <p:cNvPr id="226" name="Google Shape;226;p12"/>
          <p:cNvGrpSpPr/>
          <p:nvPr/>
        </p:nvGrpSpPr>
        <p:grpSpPr>
          <a:xfrm>
            <a:off x="1467853" y="3884593"/>
            <a:ext cx="15352200" cy="2148900"/>
            <a:chOff x="1876925" y="3884593"/>
            <a:chExt cx="15352200" cy="2148900"/>
          </a:xfrm>
        </p:grpSpPr>
        <p:sp>
          <p:nvSpPr>
            <p:cNvPr id="227" name="Google Shape;227;p12"/>
            <p:cNvSpPr txBox="1"/>
            <p:nvPr/>
          </p:nvSpPr>
          <p:spPr>
            <a:xfrm>
              <a:off x="4896724"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 MONEY ﻿TRAIL</a:t>
              </a:r>
              <a:endParaRPr sz="1400" b="0" i="0" u="none" strike="noStrike" cap="none">
                <a:solidFill>
                  <a:srgbClr val="000000"/>
                </a:solidFill>
                <a:latin typeface="Arial"/>
                <a:ea typeface="Arial"/>
                <a:cs typeface="Arial"/>
                <a:sym typeface="Arial"/>
              </a:endParaRPr>
            </a:p>
          </p:txBody>
        </p:sp>
        <p:sp>
          <p:nvSpPr>
            <p:cNvPr id="228" name="Google Shape;228;p12"/>
            <p:cNvSpPr txBox="1"/>
            <p:nvPr/>
          </p:nvSpPr>
          <p:spPr>
            <a:xfrm>
              <a:off x="1876925" y="4494193"/>
              <a:ext cx="15352200" cy="153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0"/>
                <a:buFont typeface="Arial"/>
                <a:buNone/>
              </a:pPr>
              <a:r>
                <a:rPr lang="en-US" sz="10000" b="1" i="0" u="none" strike="noStrike" cap="none">
                  <a:solidFill>
                    <a:srgbClr val="FF9B2B"/>
                  </a:solidFill>
                  <a:latin typeface="Antonio"/>
                  <a:ea typeface="Antonio"/>
                  <a:cs typeface="Antonio"/>
                  <a:sym typeface="Antonio"/>
                </a:rPr>
                <a:t>NCAA CONFERENCES</a:t>
              </a:r>
              <a:endParaRPr sz="1400" b="0" i="0" u="none" strike="noStrike" cap="none">
                <a:solidFill>
                  <a:srgbClr val="FF9B2B"/>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2"/>
        <p:cNvGrpSpPr/>
        <p:nvPr/>
      </p:nvGrpSpPr>
      <p:grpSpPr>
        <a:xfrm>
          <a:off x="0" y="0"/>
          <a:ext cx="0" cy="0"/>
          <a:chOff x="0" y="0"/>
          <a:chExt cx="0" cy="0"/>
        </a:xfrm>
      </p:grpSpPr>
      <p:sp>
        <p:nvSpPr>
          <p:cNvPr id="233" name="Google Shape;233;p13"/>
          <p:cNvSpPr/>
          <p:nvPr/>
        </p:nvSpPr>
        <p:spPr>
          <a:xfrm>
            <a:off x="0" y="-948690"/>
            <a:ext cx="18288000" cy="12184380"/>
          </a:xfrm>
          <a:custGeom>
            <a:avLst/>
            <a:gdLst/>
            <a:ahLst/>
            <a:cxnLst/>
            <a:rect l="l" t="t" r="r" b="b"/>
            <a:pathLst>
              <a:path w="18288000" h="12184380" extrusionOk="0">
                <a:moveTo>
                  <a:pt x="0" y="0"/>
                </a:moveTo>
                <a:lnTo>
                  <a:pt x="18288000" y="0"/>
                </a:lnTo>
                <a:lnTo>
                  <a:pt x="18288000" y="12184380"/>
                </a:lnTo>
                <a:lnTo>
                  <a:pt x="0" y="12184380"/>
                </a:lnTo>
                <a:lnTo>
                  <a:pt x="0" y="0"/>
                </a:lnTo>
                <a:close/>
              </a:path>
            </a:pathLst>
          </a:custGeom>
          <a:blipFill rotWithShape="1">
            <a:blip r:embed="rId3">
              <a:alphaModFix amt="2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34" name="Google Shape;234;p13"/>
          <p:cNvGrpSpPr/>
          <p:nvPr/>
        </p:nvGrpSpPr>
        <p:grpSpPr>
          <a:xfrm>
            <a:off x="1028700" y="2922085"/>
            <a:ext cx="16032925" cy="3246478"/>
            <a:chOff x="1028700" y="1885950"/>
            <a:chExt cx="16032925" cy="3246478"/>
          </a:xfrm>
        </p:grpSpPr>
        <p:sp>
          <p:nvSpPr>
            <p:cNvPr id="235" name="Google Shape;235;p13"/>
            <p:cNvSpPr txBox="1"/>
            <p:nvPr/>
          </p:nvSpPr>
          <p:spPr>
            <a:xfrm>
              <a:off x="1028700" y="1885950"/>
              <a:ext cx="16032925" cy="1846659"/>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6600"/>
                <a:buFont typeface="Arial"/>
                <a:buNone/>
              </a:pPr>
              <a:r>
                <a:rPr lang="en-US" sz="6600" b="1" i="0" u="none" strike="noStrike" cap="none">
                  <a:solidFill>
                    <a:srgbClr val="FFFFFF"/>
                  </a:solidFill>
                  <a:latin typeface="Antonio"/>
                  <a:ea typeface="Antonio"/>
                  <a:cs typeface="Antonio"/>
                  <a:sym typeface="Antonio"/>
                </a:rPr>
                <a:t>NCAA BASKETBALL</a:t>
              </a:r>
              <a:r>
                <a:rPr lang="en-US" sz="6600" b="1" i="0" u="none" strike="noStrike" cap="none">
                  <a:solidFill>
                    <a:srgbClr val="FF9B2C"/>
                  </a:solidFill>
                  <a:latin typeface="Antonio"/>
                  <a:ea typeface="Antonio"/>
                  <a:cs typeface="Antonio"/>
                  <a:sym typeface="Antonio"/>
                </a:rPr>
                <a:t> </a:t>
              </a:r>
              <a:endParaRPr sz="14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TOURNAMENT PAYOUTS</a:t>
              </a:r>
              <a:endParaRPr sz="1400" b="0" i="0" u="none" strike="noStrike" cap="none">
                <a:solidFill>
                  <a:srgbClr val="000000"/>
                </a:solidFill>
                <a:latin typeface="Arial"/>
                <a:ea typeface="Arial"/>
                <a:cs typeface="Arial"/>
                <a:sym typeface="Arial"/>
              </a:endParaRPr>
            </a:p>
          </p:txBody>
        </p:sp>
        <p:sp>
          <p:nvSpPr>
            <p:cNvPr id="236" name="Google Shape;236;p13"/>
            <p:cNvSpPr txBox="1"/>
            <p:nvPr/>
          </p:nvSpPr>
          <p:spPr>
            <a:xfrm>
              <a:off x="1028700" y="3893371"/>
              <a:ext cx="8714740" cy="1239057"/>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After each March Madness tournament, the NCAA distributes a percentage of their $1B+ in tournament revenue to its member conferences through the </a:t>
              </a:r>
              <a:r>
                <a:rPr lang="en-US" sz="2400" b="1" i="0" u="none" strike="noStrike" cap="none">
                  <a:solidFill>
                    <a:srgbClr val="31D5F0"/>
                  </a:solidFill>
                  <a:latin typeface="Calibri"/>
                  <a:ea typeface="Calibri"/>
                  <a:cs typeface="Calibri"/>
                  <a:sym typeface="Calibri"/>
                </a:rPr>
                <a:t>NCAA Basketball Fund</a:t>
              </a:r>
              <a:r>
                <a:rPr lang="en-US" sz="24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237" name="Google Shape;237;p13"/>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1"/>
        <p:cNvGrpSpPr/>
        <p:nvPr/>
      </p:nvGrpSpPr>
      <p:grpSpPr>
        <a:xfrm>
          <a:off x="0" y="0"/>
          <a:ext cx="0" cy="0"/>
          <a:chOff x="0" y="0"/>
          <a:chExt cx="0" cy="0"/>
        </a:xfrm>
      </p:grpSpPr>
      <p:pic>
        <p:nvPicPr>
          <p:cNvPr id="242" name="Google Shape;242;p14" descr="Several basketballs in a bowl&#10;&#10;Description automatically generated"/>
          <p:cNvPicPr preferRelativeResize="0"/>
          <p:nvPr/>
        </p:nvPicPr>
        <p:blipFill rotWithShape="1">
          <a:blip r:embed="rId3">
            <a:alphaModFix amt="35000"/>
          </a:blip>
          <a:srcRect/>
          <a:stretch/>
        </p:blipFill>
        <p:spPr>
          <a:xfrm>
            <a:off x="4099971" y="1"/>
            <a:ext cx="18307838" cy="10286999"/>
          </a:xfrm>
          <a:prstGeom prst="rect">
            <a:avLst/>
          </a:prstGeom>
          <a:noFill/>
          <a:ln>
            <a:noFill/>
          </a:ln>
        </p:spPr>
      </p:pic>
      <p:sp>
        <p:nvSpPr>
          <p:cNvPr id="243" name="Google Shape;243;p14"/>
          <p:cNvSpPr/>
          <p:nvPr/>
        </p:nvSpPr>
        <p:spPr>
          <a:xfrm>
            <a:off x="3657600" y="0"/>
            <a:ext cx="7394713" cy="10287000"/>
          </a:xfrm>
          <a:custGeom>
            <a:avLst/>
            <a:gdLst/>
            <a:ahLst/>
            <a:cxnLst/>
            <a:rect l="l" t="t" r="r" b="b"/>
            <a:pathLst>
              <a:path w="14221414" h="14221414" extrusionOk="0">
                <a:moveTo>
                  <a:pt x="0" y="0"/>
                </a:moveTo>
                <a:lnTo>
                  <a:pt x="14221414" y="0"/>
                </a:lnTo>
                <a:lnTo>
                  <a:pt x="14221414" y="14221414"/>
                </a:lnTo>
                <a:lnTo>
                  <a:pt x="0" y="142214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 name="Google Shape;244;p14"/>
          <p:cNvSpPr txBox="1"/>
          <p:nvPr/>
        </p:nvSpPr>
        <p:spPr>
          <a:xfrm>
            <a:off x="1068458" y="3446719"/>
            <a:ext cx="9198600" cy="40512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The NCAA distributes money from the NCAA Basketball Fund to individual conferences after the tournament is complete.</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Participating teams earn money for their conference for each game they play in the tournament (except for the final).</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Conferences usually distribute earnings equally to each member school (this is not a NCAA rule, but a guideline most conferences follow).</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The result is that winning teams don’t always reap the fruits of their labor.</a:t>
            </a:r>
            <a:endParaRPr sz="1400" b="0" i="0" u="none" strike="noStrike" cap="none">
              <a:solidFill>
                <a:srgbClr val="000000"/>
              </a:solidFill>
              <a:latin typeface="Arial"/>
              <a:ea typeface="Arial"/>
              <a:cs typeface="Arial"/>
              <a:sym typeface="Arial"/>
            </a:endParaRPr>
          </a:p>
        </p:txBody>
      </p:sp>
      <p:sp>
        <p:nvSpPr>
          <p:cNvPr id="245" name="Google Shape;245;p14"/>
          <p:cNvSpPr txBox="1"/>
          <p:nvPr/>
        </p:nvSpPr>
        <p:spPr>
          <a:xfrm>
            <a:off x="1028700" y="2026347"/>
            <a:ext cx="12941957" cy="971548"/>
          </a:xfrm>
          <a:prstGeom prst="rect">
            <a:avLst/>
          </a:prstGeom>
          <a:noFill/>
          <a:ln>
            <a:noFill/>
          </a:ln>
        </p:spPr>
        <p:txBody>
          <a:bodyPr spcFirstLastPara="1" wrap="square" lIns="0" tIns="0" rIns="0" bIns="0" anchor="t" anchorCtr="0">
            <a:spAutoFit/>
          </a:bodyPr>
          <a:lstStyle/>
          <a:p>
            <a:pPr marL="0" marR="0" lvl="0" indent="0" algn="l" rtl="0">
              <a:lnSpc>
                <a:spcPct val="139984"/>
              </a:lnSpc>
              <a:spcBef>
                <a:spcPts val="0"/>
              </a:spcBef>
              <a:spcAft>
                <a:spcPts val="0"/>
              </a:spcAft>
              <a:buClr>
                <a:srgbClr val="000000"/>
              </a:buClr>
              <a:buSzPts val="6400"/>
              <a:buFont typeface="Arial"/>
              <a:buNone/>
            </a:pPr>
            <a:r>
              <a:rPr lang="en-US" sz="6400" b="1" i="0" u="none" strike="noStrike" cap="none">
                <a:solidFill>
                  <a:srgbClr val="FF9B2B"/>
                </a:solidFill>
                <a:latin typeface="Antonio"/>
                <a:ea typeface="Antonio"/>
                <a:cs typeface="Antonio"/>
                <a:sym typeface="Antonio"/>
              </a:rPr>
              <a:t>HOW IS THE MONEY DISTRIBUTED?</a:t>
            </a:r>
            <a:endParaRPr sz="1400" b="0" i="0" u="none" strike="noStrike" cap="none">
              <a:solidFill>
                <a:srgbClr val="000000"/>
              </a:solidFill>
              <a:latin typeface="Arial"/>
              <a:ea typeface="Arial"/>
              <a:cs typeface="Arial"/>
              <a:sym typeface="Arial"/>
            </a:endParaRPr>
          </a:p>
        </p:txBody>
      </p:sp>
      <p:sp>
        <p:nvSpPr>
          <p:cNvPr id="246" name="Google Shape;246;p14"/>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0"/>
        <p:cNvGrpSpPr/>
        <p:nvPr/>
      </p:nvGrpSpPr>
      <p:grpSpPr>
        <a:xfrm>
          <a:off x="0" y="0"/>
          <a:ext cx="0" cy="0"/>
          <a:chOff x="0" y="0"/>
          <a:chExt cx="0" cy="0"/>
        </a:xfrm>
      </p:grpSpPr>
      <p:sp>
        <p:nvSpPr>
          <p:cNvPr id="251" name="Google Shape;251;p15"/>
          <p:cNvSpPr/>
          <p:nvPr/>
        </p:nvSpPr>
        <p:spPr>
          <a:xfrm>
            <a:off x="5981161" y="0"/>
            <a:ext cx="19226330" cy="10402719"/>
          </a:xfrm>
          <a:custGeom>
            <a:avLst/>
            <a:gdLst/>
            <a:ahLst/>
            <a:cxnLst/>
            <a:rect l="l" t="t" r="r" b="b"/>
            <a:pathLst>
              <a:path w="19226330" h="10402719" extrusionOk="0">
                <a:moveTo>
                  <a:pt x="0" y="0"/>
                </a:moveTo>
                <a:lnTo>
                  <a:pt x="19226330" y="0"/>
                </a:lnTo>
                <a:lnTo>
                  <a:pt x="19226330" y="10402719"/>
                </a:lnTo>
                <a:lnTo>
                  <a:pt x="0" y="10402719"/>
                </a:lnTo>
                <a:lnTo>
                  <a:pt x="0" y="0"/>
                </a:lnTo>
                <a:close/>
              </a:path>
            </a:pathLst>
          </a:custGeom>
          <a:blipFill rotWithShape="1">
            <a:blip r:embed="rId3">
              <a:alphaModFix amt="85000"/>
            </a:blip>
            <a:stretch>
              <a:fillRect l="-748" b="-473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15"/>
          <p:cNvSpPr/>
          <p:nvPr/>
        </p:nvSpPr>
        <p:spPr>
          <a:xfrm>
            <a:off x="5916351" y="0"/>
            <a:ext cx="12525964" cy="10455965"/>
          </a:xfrm>
          <a:custGeom>
            <a:avLst/>
            <a:gdLst/>
            <a:ahLst/>
            <a:cxnLst/>
            <a:rect l="l" t="t" r="r" b="b"/>
            <a:pathLst>
              <a:path w="12525964" h="12525964" extrusionOk="0">
                <a:moveTo>
                  <a:pt x="0" y="0"/>
                </a:moveTo>
                <a:lnTo>
                  <a:pt x="12525965" y="0"/>
                </a:lnTo>
                <a:lnTo>
                  <a:pt x="12525965" y="12525964"/>
                </a:lnTo>
                <a:lnTo>
                  <a:pt x="0" y="1252596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15"/>
          <p:cNvSpPr txBox="1"/>
          <p:nvPr/>
        </p:nvSpPr>
        <p:spPr>
          <a:xfrm>
            <a:off x="1028700" y="3929561"/>
            <a:ext cx="6922604" cy="2081083"/>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San Diego State’s run to the 2023 NCAA Finals was worth approximately </a:t>
            </a:r>
            <a:r>
              <a:rPr lang="en-US" sz="2400" b="1" i="0" u="none" strike="noStrike" cap="none" dirty="0">
                <a:solidFill>
                  <a:srgbClr val="31D5F0"/>
                </a:solidFill>
                <a:latin typeface="Calibri"/>
                <a:ea typeface="Calibri"/>
                <a:cs typeface="Calibri"/>
                <a:sym typeface="Calibri"/>
              </a:rPr>
              <a:t>$10 million to the Mountain West Conference</a:t>
            </a:r>
            <a:r>
              <a:rPr lang="en-US" sz="2400" b="0" i="0" u="none" strike="noStrike" cap="none" dirty="0">
                <a:solidFill>
                  <a:srgbClr val="FFFFFF"/>
                </a:solidFill>
                <a:latin typeface="Calibri"/>
                <a:ea typeface="Calibri"/>
                <a:cs typeface="Calibri"/>
                <a:sym typeface="Calibri"/>
              </a:rPr>
              <a:t> (paid out over six years), however </a:t>
            </a:r>
            <a:r>
              <a:rPr lang="en-US" sz="2400" b="1" i="0" u="none" strike="noStrike" cap="none" dirty="0">
                <a:solidFill>
                  <a:srgbClr val="31D5F0"/>
                </a:solidFill>
                <a:latin typeface="Calibri"/>
                <a:ea typeface="Calibri"/>
                <a:cs typeface="Calibri"/>
                <a:sym typeface="Calibri"/>
              </a:rPr>
              <a:t>SDSU will see less than $1 million</a:t>
            </a:r>
            <a:r>
              <a:rPr lang="en-US" sz="2400" b="0" i="0" u="none" strike="noStrike" cap="none" dirty="0">
                <a:solidFill>
                  <a:srgbClr val="31D5F0"/>
                </a:solidFill>
                <a:latin typeface="Calibri"/>
                <a:ea typeface="Calibri"/>
                <a:cs typeface="Calibri"/>
                <a:sym typeface="Calibri"/>
              </a:rPr>
              <a:t> </a:t>
            </a:r>
            <a:r>
              <a:rPr lang="en-US" sz="2400" b="0" i="0" u="none" strike="noStrike" cap="none" dirty="0">
                <a:solidFill>
                  <a:srgbClr val="FFFFFF"/>
                </a:solidFill>
                <a:latin typeface="Calibri"/>
                <a:ea typeface="Calibri"/>
                <a:cs typeface="Calibri"/>
                <a:sym typeface="Calibri"/>
              </a:rPr>
              <a:t>of that money come back to their school and basketball program.</a:t>
            </a:r>
            <a:endParaRPr sz="1400" b="0" i="0" u="none" strike="noStrike" cap="none" dirty="0">
              <a:solidFill>
                <a:srgbClr val="000000"/>
              </a:solidFill>
              <a:latin typeface="Arial"/>
              <a:ea typeface="Arial"/>
              <a:cs typeface="Arial"/>
              <a:sym typeface="Arial"/>
            </a:endParaRPr>
          </a:p>
        </p:txBody>
      </p:sp>
      <p:sp>
        <p:nvSpPr>
          <p:cNvPr id="254" name="Google Shape;254;p15"/>
          <p:cNvSpPr txBox="1"/>
          <p:nvPr/>
        </p:nvSpPr>
        <p:spPr>
          <a:xfrm>
            <a:off x="1028700" y="2545490"/>
            <a:ext cx="12941957" cy="1154162"/>
          </a:xfrm>
          <a:prstGeom prst="rect">
            <a:avLst/>
          </a:prstGeom>
          <a:noFill/>
          <a:ln>
            <a:noFill/>
          </a:ln>
        </p:spPr>
        <p:txBody>
          <a:bodyPr spcFirstLastPara="1" wrap="square" lIns="0" tIns="0" rIns="0" bIns="0" anchor="t" anchorCtr="0">
            <a:spAutoFit/>
          </a:bodyPr>
          <a:lstStyle/>
          <a:p>
            <a:pPr marL="0" marR="0" lvl="0" indent="0" algn="l" rtl="0">
              <a:lnSpc>
                <a:spcPct val="106654"/>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$10 MILLION</a:t>
            </a:r>
            <a:endParaRPr sz="1400" b="0" i="0" u="none" strike="noStrike" cap="none">
              <a:solidFill>
                <a:srgbClr val="000000"/>
              </a:solidFill>
              <a:latin typeface="Arial"/>
              <a:ea typeface="Arial"/>
              <a:cs typeface="Arial"/>
              <a:sym typeface="Arial"/>
            </a:endParaRPr>
          </a:p>
        </p:txBody>
      </p:sp>
      <p:sp>
        <p:nvSpPr>
          <p:cNvPr id="255" name="Google Shape;255;p15"/>
          <p:cNvSpPr txBox="1"/>
          <p:nvPr/>
        </p:nvSpPr>
        <p:spPr>
          <a:xfrm>
            <a:off x="1048578" y="6569262"/>
            <a:ext cx="8115300" cy="2040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256" name="Google Shape;256;p15"/>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0"/>
        <p:cNvGrpSpPr/>
        <p:nvPr/>
      </p:nvGrpSpPr>
      <p:grpSpPr>
        <a:xfrm>
          <a:off x="0" y="0"/>
          <a:ext cx="0" cy="0"/>
          <a:chOff x="0" y="0"/>
          <a:chExt cx="0" cy="0"/>
        </a:xfrm>
      </p:grpSpPr>
      <p:sp>
        <p:nvSpPr>
          <p:cNvPr id="261" name="Google Shape;261;p16"/>
          <p:cNvSpPr txBox="1"/>
          <p:nvPr/>
        </p:nvSpPr>
        <p:spPr>
          <a:xfrm>
            <a:off x="1564016" y="374635"/>
            <a:ext cx="9561184" cy="705321"/>
          </a:xfrm>
          <a:prstGeom prst="rect">
            <a:avLst/>
          </a:prstGeom>
          <a:noFill/>
          <a:ln>
            <a:noFill/>
          </a:ln>
        </p:spPr>
        <p:txBody>
          <a:bodyPr spcFirstLastPara="1" wrap="square" lIns="0" tIns="0" rIns="0" bIns="0" anchor="t" anchorCtr="0">
            <a:spAutoFit/>
          </a:bodyPr>
          <a:lstStyle/>
          <a:p>
            <a:pPr marL="0" marR="0" lvl="0" indent="0" algn="l" rtl="0">
              <a:lnSpc>
                <a:spcPct val="113729"/>
              </a:lnSpc>
              <a:spcBef>
                <a:spcPts val="0"/>
              </a:spcBef>
              <a:spcAft>
                <a:spcPts val="0"/>
              </a:spcAft>
              <a:buClr>
                <a:srgbClr val="000000"/>
              </a:buClr>
              <a:buSzPts val="4800"/>
              <a:buFont typeface="Arial"/>
              <a:buNone/>
            </a:pPr>
            <a:r>
              <a:rPr lang="en-US" sz="4800" b="1" i="0" u="none" strike="noStrike" cap="none">
                <a:solidFill>
                  <a:srgbClr val="31D5F0"/>
                </a:solidFill>
                <a:latin typeface="Antonio"/>
                <a:ea typeface="Antonio"/>
                <a:cs typeface="Antonio"/>
                <a:sym typeface="Antonio"/>
              </a:rPr>
              <a:t>2023 Men’s NCAA Tournament Payouts</a:t>
            </a:r>
            <a:endParaRPr sz="1400" b="0" i="0" u="none" strike="noStrike" cap="none">
              <a:solidFill>
                <a:srgbClr val="000000"/>
              </a:solidFill>
              <a:latin typeface="Arial"/>
              <a:ea typeface="Arial"/>
              <a:cs typeface="Arial"/>
              <a:sym typeface="Arial"/>
            </a:endParaRPr>
          </a:p>
        </p:txBody>
      </p:sp>
      <p:sp>
        <p:nvSpPr>
          <p:cNvPr id="262" name="Google Shape;262;p16"/>
          <p:cNvSpPr txBox="1"/>
          <p:nvPr/>
        </p:nvSpPr>
        <p:spPr>
          <a:xfrm>
            <a:off x="1564016" y="1143780"/>
            <a:ext cx="12151984" cy="346249"/>
          </a:xfrm>
          <a:prstGeom prst="rect">
            <a:avLst/>
          </a:prstGeom>
          <a:noFill/>
          <a:ln>
            <a:noFill/>
          </a:ln>
        </p:spPr>
        <p:txBody>
          <a:bodyPr spcFirstLastPara="1" wrap="square" lIns="0" tIns="0" rIns="0" bIns="0" anchor="t" anchorCtr="0">
            <a:spAutoFit/>
          </a:bodyPr>
          <a:lstStyle/>
          <a:p>
            <a:pPr marL="0" marR="0" lvl="0" indent="0" algn="l" rtl="0">
              <a:lnSpc>
                <a:spcPct val="110833"/>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Payouts are based on tournament games played by teams within each conference.</a:t>
            </a:r>
            <a:endParaRPr sz="1400" b="0" i="0" u="none" strike="noStrike" cap="none">
              <a:solidFill>
                <a:srgbClr val="000000"/>
              </a:solidFill>
              <a:latin typeface="Arial"/>
              <a:ea typeface="Arial"/>
              <a:cs typeface="Arial"/>
              <a:sym typeface="Arial"/>
            </a:endParaRPr>
          </a:p>
        </p:txBody>
      </p:sp>
      <p:pic>
        <p:nvPicPr>
          <p:cNvPr id="263" name="Google Shape;263;p16" title="Points scored"/>
          <p:cNvPicPr preferRelativeResize="0"/>
          <p:nvPr/>
        </p:nvPicPr>
        <p:blipFill rotWithShape="1">
          <a:blip r:embed="rId3">
            <a:alphaModFix/>
          </a:blip>
          <a:srcRect/>
          <a:stretch/>
        </p:blipFill>
        <p:spPr>
          <a:xfrm>
            <a:off x="3282325" y="1714826"/>
            <a:ext cx="11723349" cy="7248924"/>
          </a:xfrm>
          <a:prstGeom prst="rect">
            <a:avLst/>
          </a:prstGeom>
          <a:noFill/>
          <a:ln>
            <a:noFill/>
          </a:ln>
        </p:spPr>
      </p:pic>
      <p:sp>
        <p:nvSpPr>
          <p:cNvPr id="264" name="Google Shape;264;p16"/>
          <p:cNvSpPr txBox="1"/>
          <p:nvPr/>
        </p:nvSpPr>
        <p:spPr>
          <a:xfrm>
            <a:off x="4267201" y="9049786"/>
            <a:ext cx="10069200" cy="292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PAYOUT AMOUNT (MILLIONS OF DOLLARS)</a:t>
            </a:r>
            <a:endParaRPr sz="1400" b="0" i="0" u="none" strike="noStrike" cap="none">
              <a:solidFill>
                <a:schemeClr val="lt1"/>
              </a:solidFill>
              <a:latin typeface="Arial"/>
              <a:ea typeface="Arial"/>
              <a:cs typeface="Arial"/>
              <a:sym typeface="Arial"/>
            </a:endParaRPr>
          </a:p>
        </p:txBody>
      </p:sp>
      <p:sp>
        <p:nvSpPr>
          <p:cNvPr id="265" name="Google Shape;265;p16"/>
          <p:cNvSpPr txBox="1"/>
          <p:nvPr/>
        </p:nvSpPr>
        <p:spPr>
          <a:xfrm>
            <a:off x="13682177" y="8702750"/>
            <a:ext cx="1638300" cy="184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SOURCE: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SPORTICO</a:t>
            </a:r>
            <a:endParaRPr sz="1200" b="0" i="0" u="none" strike="noStrike" cap="none">
              <a:solidFill>
                <a:schemeClr val="dk1"/>
              </a:solidFill>
              <a:latin typeface="Calibri"/>
              <a:ea typeface="Calibri"/>
              <a:cs typeface="Calibri"/>
              <a:sym typeface="Calibri"/>
            </a:endParaRPr>
          </a:p>
        </p:txBody>
      </p:sp>
      <p:sp>
        <p:nvSpPr>
          <p:cNvPr id="266" name="Google Shape;266;p16"/>
          <p:cNvSpPr txBox="1"/>
          <p:nvPr/>
        </p:nvSpPr>
        <p:spPr>
          <a:xfrm>
            <a:off x="13224975" y="2168625"/>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$34M</a:t>
            </a:r>
            <a:endParaRPr sz="1400" b="0" i="0" u="none" strike="noStrike" cap="none">
              <a:solidFill>
                <a:srgbClr val="000000"/>
              </a:solidFill>
              <a:latin typeface="Arial"/>
              <a:ea typeface="Arial"/>
              <a:cs typeface="Arial"/>
              <a:sym typeface="Arial"/>
            </a:endParaRPr>
          </a:p>
        </p:txBody>
      </p:sp>
      <p:sp>
        <p:nvSpPr>
          <p:cNvPr id="267" name="Google Shape;267;p16"/>
          <p:cNvSpPr txBox="1"/>
          <p:nvPr/>
        </p:nvSpPr>
        <p:spPr>
          <a:xfrm>
            <a:off x="12777675" y="2537938"/>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$32M</a:t>
            </a:r>
            <a:endParaRPr sz="1400" b="0" i="0" u="none" strike="noStrike" cap="none">
              <a:solidFill>
                <a:srgbClr val="000000"/>
              </a:solidFill>
              <a:latin typeface="Arial"/>
              <a:ea typeface="Arial"/>
              <a:cs typeface="Arial"/>
              <a:sym typeface="Arial"/>
            </a:endParaRPr>
          </a:p>
        </p:txBody>
      </p:sp>
      <p:sp>
        <p:nvSpPr>
          <p:cNvPr id="268" name="Google Shape;268;p16"/>
          <p:cNvSpPr txBox="1"/>
          <p:nvPr/>
        </p:nvSpPr>
        <p:spPr>
          <a:xfrm>
            <a:off x="12264175" y="2983463"/>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$30M</a:t>
            </a:r>
            <a:endParaRPr sz="1400" b="0" i="0" u="none" strike="noStrike" cap="none">
              <a:solidFill>
                <a:srgbClr val="000000"/>
              </a:solidFill>
              <a:latin typeface="Arial"/>
              <a:ea typeface="Arial"/>
              <a:cs typeface="Arial"/>
              <a:sym typeface="Arial"/>
            </a:endParaRPr>
          </a:p>
        </p:txBody>
      </p:sp>
      <p:sp>
        <p:nvSpPr>
          <p:cNvPr id="269" name="Google Shape;269;p16"/>
          <p:cNvSpPr txBox="1"/>
          <p:nvPr/>
        </p:nvSpPr>
        <p:spPr>
          <a:xfrm>
            <a:off x="11771237" y="3352801"/>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$28M</a:t>
            </a:r>
            <a:endParaRPr sz="1400" b="0" i="0" u="none" strike="noStrike" cap="none">
              <a:solidFill>
                <a:srgbClr val="000000"/>
              </a:solidFill>
              <a:latin typeface="Arial"/>
              <a:ea typeface="Arial"/>
              <a:cs typeface="Arial"/>
              <a:sym typeface="Arial"/>
            </a:endParaRPr>
          </a:p>
        </p:txBody>
      </p:sp>
      <p:sp>
        <p:nvSpPr>
          <p:cNvPr id="270" name="Google Shape;270;p16"/>
          <p:cNvSpPr txBox="1"/>
          <p:nvPr/>
        </p:nvSpPr>
        <p:spPr>
          <a:xfrm>
            <a:off x="10846675" y="3783551"/>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$24M</a:t>
            </a:r>
            <a:endParaRPr sz="1400" b="0" i="0" u="none" strike="noStrike" cap="none">
              <a:solidFill>
                <a:srgbClr val="000000"/>
              </a:solidFill>
              <a:latin typeface="Arial"/>
              <a:ea typeface="Arial"/>
              <a:cs typeface="Arial"/>
              <a:sym typeface="Arial"/>
            </a:endParaRPr>
          </a:p>
        </p:txBody>
      </p:sp>
      <p:sp>
        <p:nvSpPr>
          <p:cNvPr id="271" name="Google Shape;271;p16"/>
          <p:cNvSpPr txBox="1"/>
          <p:nvPr/>
        </p:nvSpPr>
        <p:spPr>
          <a:xfrm>
            <a:off x="8958888" y="4152876"/>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$16M</a:t>
            </a:r>
            <a:endParaRPr sz="1400" b="0" i="0" u="none" strike="noStrike" cap="none">
              <a:solidFill>
                <a:srgbClr val="000000"/>
              </a:solidFill>
              <a:latin typeface="Arial"/>
              <a:ea typeface="Arial"/>
              <a:cs typeface="Arial"/>
              <a:sym typeface="Arial"/>
            </a:endParaRPr>
          </a:p>
        </p:txBody>
      </p:sp>
      <p:sp>
        <p:nvSpPr>
          <p:cNvPr id="272" name="Google Shape;272;p16"/>
          <p:cNvSpPr txBox="1"/>
          <p:nvPr/>
        </p:nvSpPr>
        <p:spPr>
          <a:xfrm>
            <a:off x="8496288" y="4558251"/>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$14M</a:t>
            </a:r>
            <a:endParaRPr sz="1400" b="0" i="0" u="none" strike="noStrike" cap="none">
              <a:solidFill>
                <a:srgbClr val="000000"/>
              </a:solidFill>
              <a:latin typeface="Arial"/>
              <a:ea typeface="Arial"/>
              <a:cs typeface="Arial"/>
              <a:sym typeface="Arial"/>
            </a:endParaRPr>
          </a:p>
        </p:txBody>
      </p:sp>
      <p:sp>
        <p:nvSpPr>
          <p:cNvPr id="273" name="Google Shape;273;p16"/>
          <p:cNvSpPr txBox="1"/>
          <p:nvPr/>
        </p:nvSpPr>
        <p:spPr>
          <a:xfrm>
            <a:off x="7980201" y="4963602"/>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$12M</a:t>
            </a:r>
            <a:endParaRPr sz="1400" b="0" i="0" u="none" strike="noStrike" cap="none">
              <a:solidFill>
                <a:srgbClr val="000000"/>
              </a:solidFill>
              <a:latin typeface="Arial"/>
              <a:ea typeface="Arial"/>
              <a:cs typeface="Arial"/>
              <a:sym typeface="Arial"/>
            </a:endParaRPr>
          </a:p>
        </p:txBody>
      </p:sp>
      <p:sp>
        <p:nvSpPr>
          <p:cNvPr id="274" name="Google Shape;274;p16"/>
          <p:cNvSpPr txBox="1"/>
          <p:nvPr/>
        </p:nvSpPr>
        <p:spPr>
          <a:xfrm>
            <a:off x="7539039" y="5384002"/>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$10M</a:t>
            </a:r>
            <a:endParaRPr sz="1400" b="0" i="0" u="none" strike="noStrike" cap="none">
              <a:solidFill>
                <a:srgbClr val="000000"/>
              </a:solidFill>
              <a:latin typeface="Arial"/>
              <a:ea typeface="Arial"/>
              <a:cs typeface="Arial"/>
              <a:sym typeface="Arial"/>
            </a:endParaRPr>
          </a:p>
        </p:txBody>
      </p:sp>
      <p:sp>
        <p:nvSpPr>
          <p:cNvPr id="275" name="Google Shape;275;p16"/>
          <p:cNvSpPr txBox="1"/>
          <p:nvPr/>
        </p:nvSpPr>
        <p:spPr>
          <a:xfrm>
            <a:off x="7068502" y="5774327"/>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$8M</a:t>
            </a:r>
            <a:endParaRPr sz="1400" b="0" i="0" u="none" strike="noStrike" cap="none">
              <a:solidFill>
                <a:srgbClr val="000000"/>
              </a:solidFill>
              <a:latin typeface="Arial"/>
              <a:ea typeface="Arial"/>
              <a:cs typeface="Arial"/>
              <a:sym typeface="Arial"/>
            </a:endParaRPr>
          </a:p>
        </p:txBody>
      </p:sp>
      <p:sp>
        <p:nvSpPr>
          <p:cNvPr id="276" name="Google Shape;276;p16"/>
          <p:cNvSpPr txBox="1"/>
          <p:nvPr/>
        </p:nvSpPr>
        <p:spPr>
          <a:xfrm>
            <a:off x="6637552" y="6157914"/>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$6M</a:t>
            </a:r>
            <a:endParaRPr sz="1400" b="0" i="0" u="none" strike="noStrike" cap="none">
              <a:solidFill>
                <a:srgbClr val="000000"/>
              </a:solidFill>
              <a:latin typeface="Arial"/>
              <a:ea typeface="Arial"/>
              <a:cs typeface="Arial"/>
              <a:sym typeface="Arial"/>
            </a:endParaRPr>
          </a:p>
        </p:txBody>
      </p:sp>
      <p:sp>
        <p:nvSpPr>
          <p:cNvPr id="277" name="Google Shape;277;p16"/>
          <p:cNvSpPr txBox="1"/>
          <p:nvPr/>
        </p:nvSpPr>
        <p:spPr>
          <a:xfrm>
            <a:off x="6637552" y="6600826"/>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$6M</a:t>
            </a:r>
            <a:endParaRPr sz="1400" b="0" i="0" u="none" strike="noStrike" cap="none">
              <a:solidFill>
                <a:srgbClr val="000000"/>
              </a:solidFill>
              <a:latin typeface="Arial"/>
              <a:ea typeface="Arial"/>
              <a:cs typeface="Arial"/>
              <a:sym typeface="Arial"/>
            </a:endParaRPr>
          </a:p>
        </p:txBody>
      </p:sp>
      <p:sp>
        <p:nvSpPr>
          <p:cNvPr id="278" name="Google Shape;278;p16"/>
          <p:cNvSpPr txBox="1"/>
          <p:nvPr/>
        </p:nvSpPr>
        <p:spPr>
          <a:xfrm>
            <a:off x="6117465" y="7310426"/>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$4M</a:t>
            </a:r>
            <a:endParaRPr sz="1400" b="0" i="0" u="none" strike="noStrike" cap="none">
              <a:solidFill>
                <a:srgbClr val="000000"/>
              </a:solidFill>
              <a:latin typeface="Arial"/>
              <a:ea typeface="Arial"/>
              <a:cs typeface="Arial"/>
              <a:sym typeface="Arial"/>
            </a:endParaRPr>
          </a:p>
        </p:txBody>
      </p:sp>
      <p:sp>
        <p:nvSpPr>
          <p:cNvPr id="279" name="Google Shape;279;p16"/>
          <p:cNvSpPr txBox="1"/>
          <p:nvPr/>
        </p:nvSpPr>
        <p:spPr>
          <a:xfrm>
            <a:off x="6117465" y="6938551"/>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$4M</a:t>
            </a:r>
            <a:endParaRPr sz="1400" b="0" i="0" u="none" strike="noStrike" cap="none">
              <a:solidFill>
                <a:srgbClr val="000000"/>
              </a:solidFill>
              <a:latin typeface="Arial"/>
              <a:ea typeface="Arial"/>
              <a:cs typeface="Arial"/>
              <a:sym typeface="Arial"/>
            </a:endParaRPr>
          </a:p>
        </p:txBody>
      </p:sp>
      <p:sp>
        <p:nvSpPr>
          <p:cNvPr id="280" name="Google Shape;280;p16"/>
          <p:cNvSpPr txBox="1"/>
          <p:nvPr/>
        </p:nvSpPr>
        <p:spPr>
          <a:xfrm>
            <a:off x="5605940" y="7728902"/>
            <a:ext cx="114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$2M</a:t>
            </a:r>
            <a:endParaRPr sz="1400" b="0" i="0" u="none" strike="noStrike" cap="none">
              <a:solidFill>
                <a:srgbClr val="000000"/>
              </a:solidFill>
              <a:latin typeface="Arial"/>
              <a:ea typeface="Arial"/>
              <a:cs typeface="Arial"/>
              <a:sym typeface="Arial"/>
            </a:endParaRPr>
          </a:p>
        </p:txBody>
      </p:sp>
      <p:sp>
        <p:nvSpPr>
          <p:cNvPr id="281" name="Google Shape;281;p16"/>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5"/>
        <p:cNvGrpSpPr/>
        <p:nvPr/>
      </p:nvGrpSpPr>
      <p:grpSpPr>
        <a:xfrm>
          <a:off x="0" y="0"/>
          <a:ext cx="0" cy="0"/>
          <a:chOff x="0" y="0"/>
          <a:chExt cx="0" cy="0"/>
        </a:xfrm>
      </p:grpSpPr>
      <p:sp>
        <p:nvSpPr>
          <p:cNvPr id="286" name="Google Shape;286;p17"/>
          <p:cNvSpPr txBox="1"/>
          <p:nvPr/>
        </p:nvSpPr>
        <p:spPr>
          <a:xfrm>
            <a:off x="4487652"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 MONEY ﻿TRAIL</a:t>
            </a:r>
            <a:endParaRPr sz="1400" b="0" i="0" u="none" strike="noStrike" cap="none">
              <a:solidFill>
                <a:srgbClr val="000000"/>
              </a:solidFill>
              <a:latin typeface="Arial"/>
              <a:ea typeface="Arial"/>
              <a:cs typeface="Arial"/>
              <a:sym typeface="Arial"/>
            </a:endParaRPr>
          </a:p>
        </p:txBody>
      </p:sp>
      <p:sp>
        <p:nvSpPr>
          <p:cNvPr id="287" name="Google Shape;287;p17"/>
          <p:cNvSpPr txBox="1"/>
          <p:nvPr/>
        </p:nvSpPr>
        <p:spPr>
          <a:xfrm>
            <a:off x="1467853" y="4494193"/>
            <a:ext cx="15352200" cy="153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0"/>
              <a:buFont typeface="Arial"/>
              <a:buNone/>
            </a:pPr>
            <a:r>
              <a:rPr lang="en-US" sz="10000" b="1" i="0" u="none" strike="noStrike" cap="none">
                <a:solidFill>
                  <a:srgbClr val="FF9B2B"/>
                </a:solidFill>
                <a:latin typeface="Antonio"/>
                <a:ea typeface="Antonio"/>
                <a:cs typeface="Antonio"/>
                <a:sym typeface="Antonio"/>
              </a:rPr>
              <a:t>COLLEGES &amp; UNIVERSITIES</a:t>
            </a:r>
            <a:endParaRPr sz="1400" b="1" i="0" u="none" strike="noStrike" cap="none">
              <a:solidFill>
                <a:srgbClr val="FF9B2B"/>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8"/>
          <p:cNvSpPr/>
          <p:nvPr/>
        </p:nvSpPr>
        <p:spPr>
          <a:xfrm>
            <a:off x="10393312" y="9273180"/>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 name="Google Shape;293;p18"/>
          <p:cNvSpPr/>
          <p:nvPr/>
        </p:nvSpPr>
        <p:spPr>
          <a:xfrm>
            <a:off x="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18"/>
          <p:cNvSpPr txBox="1"/>
          <p:nvPr/>
        </p:nvSpPr>
        <p:spPr>
          <a:xfrm>
            <a:off x="6629400" y="8318500"/>
            <a:ext cx="2336602" cy="20274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295" name="Google Shape;295;p18"/>
          <p:cNvSpPr txBox="1"/>
          <p:nvPr/>
        </p:nvSpPr>
        <p:spPr>
          <a:xfrm>
            <a:off x="11272285" y="2913103"/>
            <a:ext cx="5144386" cy="5756961"/>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0A0A0A"/>
                </a:solidFill>
                <a:latin typeface="Calibri"/>
                <a:ea typeface="Calibri"/>
                <a:cs typeface="Calibri"/>
                <a:sym typeface="Calibri"/>
              </a:rPr>
              <a:t>In November 2023, University of Kansas coach Bill Self became the highest paid coach in the history of Division I NCAA basketball.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0A0A0A"/>
                </a:solidFill>
                <a:latin typeface="Calibri"/>
                <a:ea typeface="Calibri"/>
                <a:cs typeface="Calibri"/>
                <a:sym typeface="Calibri"/>
              </a:rPr>
              <a:t>According to </a:t>
            </a:r>
            <a:r>
              <a:rPr lang="en-US" sz="24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BetMGM</a:t>
            </a:r>
            <a:r>
              <a:rPr lang="en-US" sz="2400" b="0" i="0" u="none" strike="noStrike" cap="none">
                <a:solidFill>
                  <a:srgbClr val="0A0A0A"/>
                </a:solidFill>
                <a:latin typeface="Calibri"/>
                <a:ea typeface="Calibri"/>
                <a:cs typeface="Calibri"/>
                <a:sym typeface="Calibri"/>
              </a:rPr>
              <a:t>, Self will earn more than </a:t>
            </a:r>
            <a:r>
              <a:rPr lang="en-US" sz="2400" b="1" i="0" u="none" strike="noStrike" cap="none">
                <a:solidFill>
                  <a:srgbClr val="0A0A0A"/>
                </a:solidFill>
                <a:latin typeface="Calibri"/>
                <a:ea typeface="Calibri"/>
                <a:cs typeface="Calibri"/>
                <a:sym typeface="Calibri"/>
              </a:rPr>
              <a:t>$13.7 million</a:t>
            </a:r>
            <a:r>
              <a:rPr lang="en-US" sz="2400" b="0" i="0" u="none" strike="noStrike" cap="none">
                <a:solidFill>
                  <a:srgbClr val="0A0A0A"/>
                </a:solidFill>
                <a:latin typeface="Calibri"/>
                <a:ea typeface="Calibri"/>
                <a:cs typeface="Calibri"/>
                <a:sym typeface="Calibri"/>
              </a:rPr>
              <a:t> for the 2023-24 season, which includes a $1 million signing bonus.</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0A0A0A"/>
                </a:solidFill>
                <a:latin typeface="Calibri"/>
                <a:ea typeface="Calibri"/>
                <a:cs typeface="Calibri"/>
                <a:sym typeface="Calibri"/>
              </a:rPr>
              <a:t>Self’s new annual salary is $4 million more than the second highest paid coach (and former top earner), John Calipari (Kentucky), whose salary is $8.5 million/year.</a:t>
            </a:r>
            <a:endParaRPr sz="2400" b="0" i="0" u="none" strike="noStrike" cap="none">
              <a:solidFill>
                <a:srgbClr val="000000"/>
              </a:solidFill>
              <a:latin typeface="Calibri"/>
              <a:ea typeface="Calibri"/>
              <a:cs typeface="Calibri"/>
              <a:sym typeface="Calibri"/>
            </a:endParaRPr>
          </a:p>
        </p:txBody>
      </p:sp>
      <p:sp>
        <p:nvSpPr>
          <p:cNvPr id="296" name="Google Shape;296;p18"/>
          <p:cNvSpPr txBox="1"/>
          <p:nvPr/>
        </p:nvSpPr>
        <p:spPr>
          <a:xfrm>
            <a:off x="11272284" y="1042717"/>
            <a:ext cx="5523094" cy="1267270"/>
          </a:xfrm>
          <a:prstGeom prst="rect">
            <a:avLst/>
          </a:prstGeom>
          <a:noFill/>
          <a:ln>
            <a:noFill/>
          </a:ln>
        </p:spPr>
        <p:txBody>
          <a:bodyPr spcFirstLastPara="1" wrap="square" lIns="0" tIns="0" rIns="0" bIns="0" anchor="t" anchorCtr="0">
            <a:spAutoFit/>
          </a:bodyPr>
          <a:lstStyle/>
          <a:p>
            <a:pPr marL="0" marR="0" lvl="0" indent="0" algn="l" rtl="0">
              <a:lnSpc>
                <a:spcPct val="147000"/>
              </a:lnSpc>
              <a:spcBef>
                <a:spcPts val="0"/>
              </a:spcBef>
              <a:spcAft>
                <a:spcPts val="0"/>
              </a:spcAft>
              <a:buClr>
                <a:srgbClr val="000000"/>
              </a:buClr>
              <a:buSzPts val="8000"/>
              <a:buFont typeface="Arial"/>
              <a:buNone/>
            </a:pPr>
            <a:r>
              <a:rPr lang="en-US" sz="8000" b="1" i="0" u="none" strike="noStrike" cap="none" dirty="0">
                <a:solidFill>
                  <a:srgbClr val="FF9B2B"/>
                </a:solidFill>
                <a:latin typeface="Antonio"/>
                <a:ea typeface="Antonio"/>
                <a:cs typeface="Antonio"/>
                <a:sym typeface="Antonio"/>
              </a:rPr>
              <a:t>$13.7 MILLION</a:t>
            </a:r>
            <a:endParaRPr sz="1400" b="0" i="0" u="none" strike="noStrike" cap="none" dirty="0">
              <a:solidFill>
                <a:srgbClr val="000000"/>
              </a:solidFill>
              <a:latin typeface="Arial"/>
              <a:ea typeface="Arial"/>
              <a:cs typeface="Arial"/>
              <a:sym typeface="Arial"/>
            </a:endParaRPr>
          </a:p>
        </p:txBody>
      </p:sp>
      <p:pic>
        <p:nvPicPr>
          <p:cNvPr id="297" name="Google Shape;297;p18" descr="  "/>
          <p:cNvPicPr preferRelativeResize="0"/>
          <p:nvPr/>
        </p:nvPicPr>
        <p:blipFill rotWithShape="1">
          <a:blip r:embed="rId5">
            <a:alphaModFix/>
          </a:blip>
          <a:srcRect/>
          <a:stretch/>
        </p:blipFill>
        <p:spPr>
          <a:xfrm>
            <a:off x="0" y="2094873"/>
            <a:ext cx="9144000" cy="6097254"/>
          </a:xfrm>
          <a:prstGeom prst="rect">
            <a:avLst/>
          </a:prstGeom>
          <a:noFill/>
          <a:ln>
            <a:noFill/>
          </a:ln>
        </p:spPr>
      </p:pic>
      <p:sp>
        <p:nvSpPr>
          <p:cNvPr id="298" name="Google Shape;298;p18"/>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9"/>
          <p:cNvSpPr/>
          <p:nvPr/>
        </p:nvSpPr>
        <p:spPr>
          <a:xfrm>
            <a:off x="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 name="Google Shape;304;p19"/>
          <p:cNvSpPr txBox="1"/>
          <p:nvPr/>
        </p:nvSpPr>
        <p:spPr>
          <a:xfrm>
            <a:off x="6641331" y="7910534"/>
            <a:ext cx="2336602" cy="20409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LSU</a:t>
            </a:r>
            <a:endParaRPr sz="1400" b="0" i="0" u="none" strike="noStrike" cap="none">
              <a:solidFill>
                <a:srgbClr val="000000"/>
              </a:solidFill>
              <a:latin typeface="Arial"/>
              <a:ea typeface="Arial"/>
              <a:cs typeface="Arial"/>
              <a:sym typeface="Arial"/>
            </a:endParaRPr>
          </a:p>
        </p:txBody>
      </p:sp>
      <p:pic>
        <p:nvPicPr>
          <p:cNvPr id="305" name="Google Shape;305;p19" descr="Kim Mulkey Press Conference – Sept. 25 – LSU"/>
          <p:cNvPicPr preferRelativeResize="0"/>
          <p:nvPr/>
        </p:nvPicPr>
        <p:blipFill rotWithShape="1">
          <a:blip r:embed="rId3">
            <a:alphaModFix/>
          </a:blip>
          <a:srcRect/>
          <a:stretch/>
        </p:blipFill>
        <p:spPr>
          <a:xfrm>
            <a:off x="0" y="2576513"/>
            <a:ext cx="9144000" cy="5133975"/>
          </a:xfrm>
          <a:prstGeom prst="rect">
            <a:avLst/>
          </a:prstGeom>
          <a:noFill/>
          <a:ln>
            <a:noFill/>
          </a:ln>
        </p:spPr>
      </p:pic>
      <p:sp>
        <p:nvSpPr>
          <p:cNvPr id="306" name="Google Shape;306;p19"/>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 name="Google Shape;307;p19"/>
          <p:cNvSpPr/>
          <p:nvPr/>
        </p:nvSpPr>
        <p:spPr>
          <a:xfrm>
            <a:off x="10393312" y="9273180"/>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08" name="Google Shape;308;p19"/>
          <p:cNvGrpSpPr/>
          <p:nvPr/>
        </p:nvGrpSpPr>
        <p:grpSpPr>
          <a:xfrm>
            <a:off x="11272284" y="2793276"/>
            <a:ext cx="5523000" cy="4701506"/>
            <a:chOff x="11272284" y="1334205"/>
            <a:chExt cx="5523000" cy="4701506"/>
          </a:xfrm>
        </p:grpSpPr>
        <p:sp>
          <p:nvSpPr>
            <p:cNvPr id="309" name="Google Shape;309;p19"/>
            <p:cNvSpPr txBox="1"/>
            <p:nvPr/>
          </p:nvSpPr>
          <p:spPr>
            <a:xfrm>
              <a:off x="11272285" y="3112603"/>
              <a:ext cx="5144386" cy="2923108"/>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0A0A0A"/>
                  </a:solidFill>
                  <a:latin typeface="Calibri"/>
                  <a:ea typeface="Calibri"/>
                  <a:cs typeface="Calibri"/>
                  <a:sym typeface="Calibri"/>
                </a:rPr>
                <a:t>After winning her 4</a:t>
              </a:r>
              <a:r>
                <a:rPr lang="en-US" sz="2400" b="0" i="0" u="none" strike="noStrike" cap="none" baseline="30000">
                  <a:solidFill>
                    <a:srgbClr val="0A0A0A"/>
                  </a:solidFill>
                  <a:latin typeface="Calibri"/>
                  <a:ea typeface="Calibri"/>
                  <a:cs typeface="Calibri"/>
                  <a:sym typeface="Calibri"/>
                </a:rPr>
                <a:t>th</a:t>
              </a:r>
              <a:r>
                <a:rPr lang="en-US" sz="2400" b="0" i="0" u="none" strike="noStrike" cap="none">
                  <a:solidFill>
                    <a:srgbClr val="0A0A0A"/>
                  </a:solidFill>
                  <a:latin typeface="Calibri"/>
                  <a:ea typeface="Calibri"/>
                  <a:cs typeface="Calibri"/>
                  <a:sym typeface="Calibri"/>
                </a:rPr>
                <a:t> National Championship in 2023, LSU Women’s Basketball coach Kim Mulkey signed a </a:t>
              </a:r>
              <a:r>
                <a:rPr lang="en-US" sz="2400" b="1" i="0" u="none" strike="noStrike" cap="none">
                  <a:solidFill>
                    <a:srgbClr val="0A0A0A"/>
                  </a:solidFill>
                  <a:latin typeface="Calibri"/>
                  <a:ea typeface="Calibri"/>
                  <a:cs typeface="Calibri"/>
                  <a:sym typeface="Calibri"/>
                </a:rPr>
                <a:t>10-year, $32 million</a:t>
              </a:r>
              <a:r>
                <a:rPr lang="en-US" sz="2400" b="0" i="0" u="none" strike="noStrike" cap="none">
                  <a:solidFill>
                    <a:srgbClr val="0A0A0A"/>
                  </a:solidFill>
                  <a:latin typeface="Calibri"/>
                  <a:ea typeface="Calibri"/>
                  <a:cs typeface="Calibri"/>
                  <a:sym typeface="Calibri"/>
                </a:rPr>
                <a:t> contract extension with the school, making her the highest paid Women’s coach in the NCAA earning </a:t>
              </a:r>
              <a:r>
                <a:rPr lang="en-US" sz="2400" b="1" i="0" u="none" strike="noStrike" cap="none">
                  <a:solidFill>
                    <a:srgbClr val="0A0A0A"/>
                  </a:solidFill>
                  <a:latin typeface="Calibri"/>
                  <a:ea typeface="Calibri"/>
                  <a:cs typeface="Calibri"/>
                  <a:sym typeface="Calibri"/>
                </a:rPr>
                <a:t>$3.2 million/year</a:t>
              </a:r>
              <a:r>
                <a:rPr lang="en-US" sz="2400" b="0" i="0" u="none" strike="noStrike" cap="none">
                  <a:solidFill>
                    <a:srgbClr val="0A0A0A"/>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p:txBody>
        </p:sp>
        <p:sp>
          <p:nvSpPr>
            <p:cNvPr id="310" name="Google Shape;310;p19"/>
            <p:cNvSpPr txBox="1"/>
            <p:nvPr/>
          </p:nvSpPr>
          <p:spPr>
            <a:xfrm>
              <a:off x="11272284" y="1334205"/>
              <a:ext cx="5523000" cy="1231500"/>
            </a:xfrm>
            <a:prstGeom prst="rect">
              <a:avLst/>
            </a:prstGeom>
            <a:noFill/>
            <a:ln>
              <a:noFill/>
            </a:ln>
          </p:spPr>
          <p:txBody>
            <a:bodyPr spcFirstLastPara="1" wrap="square" lIns="0" tIns="0" rIns="0" bIns="0" anchor="t" anchorCtr="0">
              <a:spAutoFit/>
            </a:bodyPr>
            <a:lstStyle/>
            <a:p>
              <a:pPr marL="0" marR="0" lvl="0" indent="0" algn="l" rtl="0">
                <a:lnSpc>
                  <a:spcPct val="147000"/>
                </a:lnSpc>
                <a:spcBef>
                  <a:spcPts val="0"/>
                </a:spcBef>
                <a:spcAft>
                  <a:spcPts val="0"/>
                </a:spcAft>
                <a:buClr>
                  <a:srgbClr val="000000"/>
                </a:buClr>
                <a:buSzPts val="8000"/>
                <a:buFont typeface="Arial"/>
                <a:buNone/>
              </a:pPr>
              <a:r>
                <a:rPr lang="en-US" sz="8000" b="1" i="0" u="none" strike="noStrike" cap="none" dirty="0">
                  <a:solidFill>
                    <a:srgbClr val="FF9B2B"/>
                  </a:solidFill>
                  <a:latin typeface="Antonio"/>
                  <a:ea typeface="Antonio"/>
                  <a:cs typeface="Antonio"/>
                  <a:sym typeface="Antonio"/>
                </a:rPr>
                <a:t>$3.2 MILLION</a:t>
              </a:r>
              <a:endParaRPr sz="1400" b="1" i="0" u="none" strike="noStrike" cap="none" dirty="0">
                <a:solidFill>
                  <a:srgbClr val="000000"/>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1"/>
        <p:cNvGrpSpPr/>
        <p:nvPr/>
      </p:nvGrpSpPr>
      <p:grpSpPr>
        <a:xfrm>
          <a:off x="0" y="0"/>
          <a:ext cx="0" cy="0"/>
          <a:chOff x="0" y="0"/>
          <a:chExt cx="0" cy="0"/>
        </a:xfrm>
      </p:grpSpPr>
      <p:sp>
        <p:nvSpPr>
          <p:cNvPr id="102" name="Google Shape;102;p2"/>
          <p:cNvSpPr/>
          <p:nvPr/>
        </p:nvSpPr>
        <p:spPr>
          <a:xfrm>
            <a:off x="-4470880" y="-1770247"/>
            <a:ext cx="16659814" cy="16659814"/>
          </a:xfrm>
          <a:custGeom>
            <a:avLst/>
            <a:gdLst/>
            <a:ahLst/>
            <a:cxnLst/>
            <a:rect l="l" t="t" r="r" b="b"/>
            <a:pathLst>
              <a:path w="16659814" h="16659814" extrusionOk="0">
                <a:moveTo>
                  <a:pt x="0" y="0"/>
                </a:moveTo>
                <a:lnTo>
                  <a:pt x="16659814" y="0"/>
                </a:lnTo>
                <a:lnTo>
                  <a:pt x="16659814" y="16659815"/>
                </a:lnTo>
                <a:lnTo>
                  <a:pt x="0" y="1665981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2"/>
          <p:cNvSpPr txBox="1"/>
          <p:nvPr/>
        </p:nvSpPr>
        <p:spPr>
          <a:xfrm>
            <a:off x="1139514" y="1673677"/>
            <a:ext cx="11690917" cy="1267270"/>
          </a:xfrm>
          <a:prstGeom prst="rect">
            <a:avLst/>
          </a:prstGeom>
          <a:noFill/>
          <a:ln>
            <a:noFill/>
          </a:ln>
        </p:spPr>
        <p:txBody>
          <a:bodyPr spcFirstLastPara="1" wrap="square" lIns="0" tIns="0" rIns="0" bIns="0" anchor="t" anchorCtr="0">
            <a:spAutoFit/>
          </a:bodyPr>
          <a:lstStyle/>
          <a:p>
            <a:pPr marL="0" marR="0" lvl="0" indent="0" algn="l" rtl="0">
              <a:lnSpc>
                <a:spcPct val="146987"/>
              </a:lnSpc>
              <a:spcBef>
                <a:spcPts val="0"/>
              </a:spcBef>
              <a:spcAft>
                <a:spcPts val="0"/>
              </a:spcAft>
              <a:buClr>
                <a:srgbClr val="000000"/>
              </a:buClr>
              <a:buSzPts val="8000"/>
              <a:buFont typeface="Arial"/>
              <a:buNone/>
            </a:pPr>
            <a:r>
              <a:rPr lang="en-US" sz="8000" b="1" i="0" u="none" strike="noStrike" cap="none">
                <a:solidFill>
                  <a:srgbClr val="FF9B2C"/>
                </a:solidFill>
                <a:latin typeface="Antonio"/>
                <a:ea typeface="Antonio"/>
                <a:cs typeface="Antonio"/>
                <a:sym typeface="Antonio"/>
              </a:rPr>
              <a:t>THE BIG DANCE = </a:t>
            </a:r>
            <a:r>
              <a:rPr lang="en-US" sz="8000" b="1" i="0" u="none" strike="noStrike" cap="none">
                <a:solidFill>
                  <a:schemeClr val="lt1"/>
                </a:solidFill>
                <a:latin typeface="Antonio"/>
                <a:ea typeface="Antonio"/>
                <a:cs typeface="Antonio"/>
                <a:sym typeface="Antonio"/>
              </a:rPr>
              <a:t>BIG BUSINESS</a:t>
            </a:r>
            <a:endParaRPr sz="1400" b="0" i="0" u="none" strike="noStrike" cap="none">
              <a:solidFill>
                <a:srgbClr val="000000"/>
              </a:solidFill>
              <a:latin typeface="Arial"/>
              <a:ea typeface="Arial"/>
              <a:cs typeface="Arial"/>
              <a:sym typeface="Arial"/>
            </a:endParaRPr>
          </a:p>
        </p:txBody>
      </p:sp>
      <p:sp>
        <p:nvSpPr>
          <p:cNvPr id="104" name="Google Shape;104;p2"/>
          <p:cNvSpPr txBox="1"/>
          <p:nvPr/>
        </p:nvSpPr>
        <p:spPr>
          <a:xfrm>
            <a:off x="1159042" y="4619454"/>
            <a:ext cx="9540900" cy="42408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Many parties profit </a:t>
            </a:r>
            <a:r>
              <a:rPr lang="en-US" sz="2400" b="1">
                <a:solidFill>
                  <a:srgbClr val="FFFFFF"/>
                </a:solidFill>
                <a:latin typeface="Calibri"/>
                <a:ea typeface="Calibri"/>
                <a:cs typeface="Calibri"/>
                <a:sym typeface="Calibri"/>
              </a:rPr>
              <a:t>from</a:t>
            </a:r>
            <a:r>
              <a:rPr lang="en-US" sz="2400" b="1" i="0" u="none" strike="noStrike" cap="none">
                <a:solidFill>
                  <a:srgbClr val="FFFFFF"/>
                </a:solidFill>
                <a:latin typeface="Calibri"/>
                <a:ea typeface="Calibri"/>
                <a:cs typeface="Calibri"/>
                <a:sym typeface="Calibri"/>
              </a:rPr>
              <a:t> national event including:</a:t>
            </a:r>
            <a:endParaRPr sz="1400" b="0" i="0" u="none" strike="noStrike" cap="none">
              <a:solidFill>
                <a:srgbClr val="000000"/>
              </a:solidFill>
              <a:latin typeface="Arial"/>
              <a:ea typeface="Arial"/>
              <a:cs typeface="Arial"/>
              <a:sym typeface="Arial"/>
            </a:endParaRPr>
          </a:p>
          <a:p>
            <a:pPr marL="860425" marR="0" lvl="0" indent="-466725" algn="l" rtl="0">
              <a:lnSpc>
                <a:spcPct val="114000"/>
              </a:lnSpc>
              <a:spcBef>
                <a:spcPts val="1200"/>
              </a:spcBef>
              <a:spcAft>
                <a:spcPts val="0"/>
              </a:spcAft>
              <a:buClr>
                <a:srgbClr val="FFFFFF"/>
              </a:buClr>
              <a:buSzPts val="2400"/>
              <a:buFont typeface="Arial"/>
              <a:buChar char="•"/>
            </a:pPr>
            <a:r>
              <a:rPr lang="en-US" sz="2400" b="0" i="0" u="none" strike="noStrike" cap="none">
                <a:solidFill>
                  <a:srgbClr val="FFFFFF"/>
                </a:solidFill>
                <a:latin typeface="Calibri"/>
                <a:ea typeface="Calibri"/>
                <a:cs typeface="Calibri"/>
                <a:sym typeface="Calibri"/>
              </a:rPr>
              <a:t>The NCAA (National Collegiate Athletic Association)—a non-profit organization that regulates collegiate athletics in the U.S.</a:t>
            </a:r>
            <a:endParaRPr sz="1400" b="0" i="0" u="none" strike="noStrike" cap="none">
              <a:solidFill>
                <a:srgbClr val="000000"/>
              </a:solidFill>
              <a:latin typeface="Arial"/>
              <a:ea typeface="Arial"/>
              <a:cs typeface="Arial"/>
              <a:sym typeface="Arial"/>
            </a:endParaRPr>
          </a:p>
          <a:p>
            <a:pPr marL="860425" marR="0" lvl="0" indent="-466725" algn="l" rtl="0">
              <a:lnSpc>
                <a:spcPct val="114000"/>
              </a:lnSpc>
              <a:spcBef>
                <a:spcPts val="1200"/>
              </a:spcBef>
              <a:spcAft>
                <a:spcPts val="0"/>
              </a:spcAft>
              <a:buClr>
                <a:srgbClr val="FFFFFF"/>
              </a:buClr>
              <a:buSzPts val="2400"/>
              <a:buFont typeface="Arial"/>
              <a:buChar char="•"/>
            </a:pPr>
            <a:r>
              <a:rPr lang="en-US" sz="2400" b="0" i="0" u="none" strike="noStrike" cap="none">
                <a:solidFill>
                  <a:srgbClr val="FFFFFF"/>
                </a:solidFill>
                <a:latin typeface="Calibri"/>
                <a:ea typeface="Calibri"/>
                <a:cs typeface="Calibri"/>
                <a:sym typeface="Calibri"/>
              </a:rPr>
              <a:t>Athletic conferences (SEC, Big 10, etc.) that are NCAA members</a:t>
            </a:r>
            <a:endParaRPr sz="1400" b="0" i="0" u="none" strike="noStrike" cap="none">
              <a:solidFill>
                <a:srgbClr val="000000"/>
              </a:solidFill>
              <a:latin typeface="Arial"/>
              <a:ea typeface="Arial"/>
              <a:cs typeface="Arial"/>
              <a:sym typeface="Arial"/>
            </a:endParaRPr>
          </a:p>
          <a:p>
            <a:pPr marL="860425" marR="0" lvl="0" indent="-466725" algn="l" rtl="0">
              <a:lnSpc>
                <a:spcPct val="114000"/>
              </a:lnSpc>
              <a:spcBef>
                <a:spcPts val="1200"/>
              </a:spcBef>
              <a:spcAft>
                <a:spcPts val="0"/>
              </a:spcAft>
              <a:buClr>
                <a:srgbClr val="FFFFFF"/>
              </a:buClr>
              <a:buSzPts val="2400"/>
              <a:buFont typeface="Arial"/>
              <a:buChar char="•"/>
            </a:pPr>
            <a:r>
              <a:rPr lang="en-US" sz="2400" b="0" i="0" u="none" strike="noStrike" cap="none">
                <a:solidFill>
                  <a:srgbClr val="FFFFFF"/>
                </a:solidFill>
                <a:latin typeface="Calibri"/>
                <a:ea typeface="Calibri"/>
                <a:cs typeface="Calibri"/>
                <a:sym typeface="Calibri"/>
              </a:rPr>
              <a:t>Participating colleges and universities</a:t>
            </a:r>
            <a:endParaRPr sz="1400" b="0" i="0" u="none" strike="noStrike" cap="none">
              <a:solidFill>
                <a:srgbClr val="000000"/>
              </a:solidFill>
              <a:latin typeface="Arial"/>
              <a:ea typeface="Arial"/>
              <a:cs typeface="Arial"/>
              <a:sym typeface="Arial"/>
            </a:endParaRPr>
          </a:p>
          <a:p>
            <a:pPr marL="860425" marR="0" lvl="0" indent="-466725" algn="l" rtl="0">
              <a:lnSpc>
                <a:spcPct val="114000"/>
              </a:lnSpc>
              <a:spcBef>
                <a:spcPts val="1200"/>
              </a:spcBef>
              <a:spcAft>
                <a:spcPts val="0"/>
              </a:spcAft>
              <a:buClr>
                <a:srgbClr val="FFFFFF"/>
              </a:buClr>
              <a:buSzPts val="2400"/>
              <a:buFont typeface="Arial"/>
              <a:buChar char="•"/>
            </a:pPr>
            <a:r>
              <a:rPr lang="en-US" sz="2400" b="0" i="0" u="none" strike="noStrike" cap="none">
                <a:solidFill>
                  <a:srgbClr val="FFFFFF"/>
                </a:solidFill>
                <a:latin typeface="Calibri"/>
                <a:ea typeface="Calibri"/>
                <a:cs typeface="Calibri"/>
                <a:sym typeface="Calibri"/>
              </a:rPr>
              <a:t>Broadcast networks</a:t>
            </a:r>
            <a:endParaRPr sz="1400" b="0" i="0" u="none" strike="noStrike" cap="none">
              <a:solidFill>
                <a:srgbClr val="000000"/>
              </a:solidFill>
              <a:latin typeface="Arial"/>
              <a:ea typeface="Arial"/>
              <a:cs typeface="Arial"/>
              <a:sym typeface="Arial"/>
            </a:endParaRPr>
          </a:p>
          <a:p>
            <a:pPr marL="860425" marR="0" lvl="0" indent="-466725" algn="l" rtl="0">
              <a:lnSpc>
                <a:spcPct val="114000"/>
              </a:lnSpc>
              <a:spcBef>
                <a:spcPts val="1200"/>
              </a:spcBef>
              <a:spcAft>
                <a:spcPts val="0"/>
              </a:spcAft>
              <a:buClr>
                <a:srgbClr val="FFFFFF"/>
              </a:buClr>
              <a:buSzPts val="2400"/>
              <a:buFont typeface="Arial"/>
              <a:buChar char="•"/>
            </a:pPr>
            <a:r>
              <a:rPr lang="en-US" sz="2400" b="0" i="0" u="none" strike="noStrike" cap="none">
                <a:solidFill>
                  <a:srgbClr val="FFFFFF"/>
                </a:solidFill>
                <a:latin typeface="Calibri"/>
                <a:ea typeface="Calibri"/>
                <a:cs typeface="Calibri"/>
                <a:sym typeface="Calibri"/>
              </a:rPr>
              <a:t>Advertisers </a:t>
            </a:r>
            <a:endParaRPr sz="1400" b="0" i="0" u="none" strike="noStrike" cap="none">
              <a:solidFill>
                <a:srgbClr val="000000"/>
              </a:solidFill>
              <a:latin typeface="Arial"/>
              <a:ea typeface="Arial"/>
              <a:cs typeface="Arial"/>
              <a:sym typeface="Arial"/>
            </a:endParaRPr>
          </a:p>
          <a:p>
            <a:pPr marL="860425" marR="0" lvl="0" indent="-466725" algn="l" rtl="0">
              <a:lnSpc>
                <a:spcPct val="114000"/>
              </a:lnSpc>
              <a:spcBef>
                <a:spcPts val="1200"/>
              </a:spcBef>
              <a:spcAft>
                <a:spcPts val="0"/>
              </a:spcAft>
              <a:buClr>
                <a:srgbClr val="FFFFFF"/>
              </a:buClr>
              <a:buSzPts val="2400"/>
              <a:buFont typeface="Arial"/>
              <a:buChar char="•"/>
            </a:pPr>
            <a:r>
              <a:rPr lang="en-US" sz="2400" b="0" i="0" u="none" strike="noStrike" cap="none">
                <a:solidFill>
                  <a:srgbClr val="FFFFFF"/>
                </a:solidFill>
                <a:latin typeface="Calibri"/>
                <a:ea typeface="Calibri"/>
                <a:cs typeface="Calibri"/>
                <a:sym typeface="Calibri"/>
              </a:rPr>
              <a:t>The cities that</a:t>
            </a:r>
            <a:r>
              <a:rPr lang="en-US" sz="2400">
                <a:solidFill>
                  <a:srgbClr val="FFFFFF"/>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host</a:t>
            </a:r>
            <a:r>
              <a:rPr lang="en-US" sz="2400">
                <a:solidFill>
                  <a:srgbClr val="FFFFFF"/>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tournament games</a:t>
            </a:r>
            <a:endParaRPr sz="1400" b="0" i="0" u="none" strike="noStrike" cap="none">
              <a:solidFill>
                <a:srgbClr val="000000"/>
              </a:solidFill>
              <a:latin typeface="Arial"/>
              <a:ea typeface="Arial"/>
              <a:cs typeface="Arial"/>
              <a:sym typeface="Arial"/>
            </a:endParaRPr>
          </a:p>
        </p:txBody>
      </p:sp>
      <p:sp>
        <p:nvSpPr>
          <p:cNvPr id="105" name="Google Shape;105;p2"/>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6" name="Google Shape;106;p2" descr="2024 NCAA DI Women's Basketball Albany Regional - Metro ..."/>
          <p:cNvPicPr preferRelativeResize="0"/>
          <p:nvPr/>
        </p:nvPicPr>
        <p:blipFill rotWithShape="1">
          <a:blip r:embed="rId5">
            <a:alphaModFix/>
          </a:blip>
          <a:srcRect/>
          <a:stretch/>
        </p:blipFill>
        <p:spPr>
          <a:xfrm>
            <a:off x="11107184" y="2794000"/>
            <a:ext cx="6578600" cy="4699000"/>
          </a:xfrm>
          <a:prstGeom prst="rect">
            <a:avLst/>
          </a:prstGeom>
          <a:noFill/>
          <a:ln>
            <a:noFill/>
          </a:ln>
        </p:spPr>
      </p:pic>
      <p:sp>
        <p:nvSpPr>
          <p:cNvPr id="107" name="Google Shape;107;p2"/>
          <p:cNvSpPr txBox="1"/>
          <p:nvPr/>
        </p:nvSpPr>
        <p:spPr>
          <a:xfrm>
            <a:off x="1143000" y="3242511"/>
            <a:ext cx="10102500" cy="9222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The NCAA Division I Basketball Tournament, also known as “The Big Dance” or March Madness, is one of America’s premier sporting events.</a:t>
            </a:r>
            <a:endParaRPr sz="2800" b="1" i="0" u="none" strike="noStrike" cap="none">
              <a:solidFill>
                <a:srgbClr val="FFFFFF"/>
              </a:solidFill>
              <a:latin typeface="Antonio"/>
              <a:ea typeface="Antonio"/>
              <a:cs typeface="Antonio"/>
              <a:sym typeface="Antoni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4"/>
        <p:cNvGrpSpPr/>
        <p:nvPr/>
      </p:nvGrpSpPr>
      <p:grpSpPr>
        <a:xfrm>
          <a:off x="0" y="0"/>
          <a:ext cx="0" cy="0"/>
          <a:chOff x="0" y="0"/>
          <a:chExt cx="0" cy="0"/>
        </a:xfrm>
      </p:grpSpPr>
      <p:pic>
        <p:nvPicPr>
          <p:cNvPr id="315" name="Google Shape;315;p20"/>
          <p:cNvPicPr preferRelativeResize="0"/>
          <p:nvPr/>
        </p:nvPicPr>
        <p:blipFill rotWithShape="1">
          <a:blip r:embed="rId3">
            <a:alphaModFix/>
          </a:blip>
          <a:srcRect t="9154" b="9155"/>
          <a:stretch/>
        </p:blipFill>
        <p:spPr>
          <a:xfrm>
            <a:off x="11991541" y="0"/>
            <a:ext cx="6296459" cy="5143500"/>
          </a:xfrm>
          <a:prstGeom prst="rect">
            <a:avLst/>
          </a:prstGeom>
          <a:noFill/>
          <a:ln>
            <a:noFill/>
          </a:ln>
        </p:spPr>
      </p:pic>
      <p:sp>
        <p:nvSpPr>
          <p:cNvPr id="316" name="Google Shape;316;p20"/>
          <p:cNvSpPr/>
          <p:nvPr/>
        </p:nvSpPr>
        <p:spPr>
          <a:xfrm>
            <a:off x="10490096" y="1229944"/>
            <a:ext cx="5442742" cy="4418777"/>
          </a:xfrm>
          <a:prstGeom prst="rect">
            <a:avLst/>
          </a:prstGeom>
          <a:solidFill>
            <a:srgbClr val="FF9B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7" name="Google Shape;317;p20"/>
          <p:cNvPicPr preferRelativeResize="0"/>
          <p:nvPr/>
        </p:nvPicPr>
        <p:blipFill rotWithShape="1">
          <a:blip r:embed="rId4">
            <a:alphaModFix/>
          </a:blip>
          <a:srcRect l="23370" r="22838"/>
          <a:stretch/>
        </p:blipFill>
        <p:spPr>
          <a:xfrm>
            <a:off x="9641261" y="1507582"/>
            <a:ext cx="5893653" cy="7321419"/>
          </a:xfrm>
          <a:prstGeom prst="rect">
            <a:avLst/>
          </a:prstGeom>
          <a:noFill/>
          <a:ln>
            <a:noFill/>
          </a:ln>
        </p:spPr>
      </p:pic>
      <p:grpSp>
        <p:nvGrpSpPr>
          <p:cNvPr id="318" name="Google Shape;318;p20"/>
          <p:cNvGrpSpPr/>
          <p:nvPr/>
        </p:nvGrpSpPr>
        <p:grpSpPr>
          <a:xfrm>
            <a:off x="1983245" y="3387523"/>
            <a:ext cx="6932155" cy="3276441"/>
            <a:chOff x="1934222" y="2419350"/>
            <a:chExt cx="6932155" cy="3276441"/>
          </a:xfrm>
        </p:grpSpPr>
        <p:sp>
          <p:nvSpPr>
            <p:cNvPr id="319" name="Google Shape;319;p20"/>
            <p:cNvSpPr txBox="1"/>
            <p:nvPr/>
          </p:nvSpPr>
          <p:spPr>
            <a:xfrm>
              <a:off x="1934222" y="2419350"/>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B"/>
                  </a:solidFill>
                  <a:latin typeface="Antonio"/>
                  <a:ea typeface="Antonio"/>
                  <a:cs typeface="Antonio"/>
                  <a:sym typeface="Antonio"/>
                </a:rPr>
                <a:t>$45 MILLION</a:t>
              </a:r>
              <a:endParaRPr sz="1400" b="0" i="0" u="none" strike="noStrike" cap="none">
                <a:solidFill>
                  <a:srgbClr val="000000"/>
                </a:solidFill>
                <a:latin typeface="Arial"/>
                <a:ea typeface="Arial"/>
                <a:cs typeface="Arial"/>
                <a:sym typeface="Arial"/>
              </a:endParaRPr>
            </a:p>
          </p:txBody>
        </p:sp>
        <p:sp>
          <p:nvSpPr>
            <p:cNvPr id="320" name="Google Shape;320;p20"/>
            <p:cNvSpPr txBox="1"/>
            <p:nvPr/>
          </p:nvSpPr>
          <p:spPr>
            <a:xfrm>
              <a:off x="1934222" y="4035721"/>
              <a:ext cx="6932155" cy="166007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the latest data in a news story published by </a:t>
              </a:r>
              <a:r>
                <a:rPr lang="en-US" sz="24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NASDAQ</a:t>
              </a:r>
              <a:r>
                <a:rPr lang="en-US" sz="2400" b="0" i="0" u="none" strike="noStrike" cap="none">
                  <a:solidFill>
                    <a:srgbClr val="FFFFFF"/>
                  </a:solidFill>
                  <a:latin typeface="Calibri"/>
                  <a:ea typeface="Calibri"/>
                  <a:cs typeface="Calibri"/>
                  <a:sym typeface="Calibri"/>
                </a:rPr>
                <a:t>, Duke University is home to the most valuable collegiate basketball team, with the men’s program generating over </a:t>
              </a:r>
              <a:r>
                <a:rPr lang="en-US" sz="2400" b="1" i="0" u="none" strike="noStrike" cap="none">
                  <a:solidFill>
                    <a:srgbClr val="31D5F0"/>
                  </a:solidFill>
                  <a:latin typeface="Calibri"/>
                  <a:ea typeface="Calibri"/>
                  <a:cs typeface="Calibri"/>
                  <a:sym typeface="Calibri"/>
                </a:rPr>
                <a:t>$45 million in revenue</a:t>
              </a:r>
              <a:r>
                <a:rPr lang="en-US" sz="24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321" name="Google Shape;321;p20"/>
          <p:cNvSpPr txBox="1"/>
          <p:nvPr/>
        </p:nvSpPr>
        <p:spPr>
          <a:xfrm>
            <a:off x="12236092" y="8900054"/>
            <a:ext cx="3249476" cy="240628"/>
          </a:xfrm>
          <a:prstGeom prst="rect">
            <a:avLst/>
          </a:prstGeom>
          <a:noFill/>
          <a:ln>
            <a:noFill/>
          </a:ln>
        </p:spPr>
        <p:txBody>
          <a:bodyPr spcFirstLastPara="1" wrap="square" lIns="0" tIns="0" rIns="0" bIns="0" anchor="t" anchorCtr="0">
            <a:spAutoFit/>
          </a:bodyPr>
          <a:lstStyle/>
          <a:p>
            <a:pPr marL="0" marR="0" lvl="0" indent="0" algn="r"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DUKE UNIVERSITY BASKETBALL</a:t>
            </a:r>
            <a:endParaRPr sz="1400" b="0" i="0" u="none" strike="noStrike" cap="none">
              <a:solidFill>
                <a:srgbClr val="000000"/>
              </a:solidFill>
              <a:latin typeface="Arial"/>
              <a:ea typeface="Arial"/>
              <a:cs typeface="Arial"/>
              <a:sym typeface="Arial"/>
            </a:endParaRPr>
          </a:p>
        </p:txBody>
      </p:sp>
      <p:sp>
        <p:nvSpPr>
          <p:cNvPr id="322" name="Google Shape;322;p20"/>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6"/>
        <p:cNvGrpSpPr/>
        <p:nvPr/>
      </p:nvGrpSpPr>
      <p:grpSpPr>
        <a:xfrm>
          <a:off x="0" y="0"/>
          <a:ext cx="0" cy="0"/>
          <a:chOff x="0" y="0"/>
          <a:chExt cx="0" cy="0"/>
        </a:xfrm>
      </p:grpSpPr>
      <p:sp>
        <p:nvSpPr>
          <p:cNvPr id="327" name="Google Shape;327;p21"/>
          <p:cNvSpPr/>
          <p:nvPr/>
        </p:nvSpPr>
        <p:spPr>
          <a:xfrm>
            <a:off x="1962150" y="0"/>
            <a:ext cx="18288000" cy="12192000"/>
          </a:xfrm>
          <a:custGeom>
            <a:avLst/>
            <a:gdLst/>
            <a:ahLst/>
            <a:cxnLst/>
            <a:rect l="l" t="t" r="r" b="b"/>
            <a:pathLst>
              <a:path w="18288000" h="12192000" extrusionOk="0">
                <a:moveTo>
                  <a:pt x="0" y="0"/>
                </a:moveTo>
                <a:lnTo>
                  <a:pt x="18288000" y="0"/>
                </a:lnTo>
                <a:lnTo>
                  <a:pt x="18288000" y="12192000"/>
                </a:lnTo>
                <a:lnTo>
                  <a:pt x="0" y="121920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8" name="Google Shape;328;p21"/>
          <p:cNvSpPr/>
          <p:nvPr/>
        </p:nvSpPr>
        <p:spPr>
          <a:xfrm>
            <a:off x="1657350" y="-1444425"/>
            <a:ext cx="12525964" cy="12525964"/>
          </a:xfrm>
          <a:custGeom>
            <a:avLst/>
            <a:gdLst/>
            <a:ahLst/>
            <a:cxnLst/>
            <a:rect l="l" t="t" r="r" b="b"/>
            <a:pathLst>
              <a:path w="12525964" h="12525964" extrusionOk="0">
                <a:moveTo>
                  <a:pt x="0" y="0"/>
                </a:moveTo>
                <a:lnTo>
                  <a:pt x="12525964" y="0"/>
                </a:lnTo>
                <a:lnTo>
                  <a:pt x="12525964" y="12525964"/>
                </a:lnTo>
                <a:lnTo>
                  <a:pt x="0" y="1252596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29" name="Google Shape;329;p21"/>
          <p:cNvGrpSpPr/>
          <p:nvPr/>
        </p:nvGrpSpPr>
        <p:grpSpPr>
          <a:xfrm>
            <a:off x="1956551" y="3491345"/>
            <a:ext cx="6146049" cy="3304311"/>
            <a:chOff x="1397752" y="2869646"/>
            <a:chExt cx="6146049" cy="3304311"/>
          </a:xfrm>
        </p:grpSpPr>
        <p:sp>
          <p:nvSpPr>
            <p:cNvPr id="330" name="Google Shape;330;p21"/>
            <p:cNvSpPr txBox="1"/>
            <p:nvPr/>
          </p:nvSpPr>
          <p:spPr>
            <a:xfrm>
              <a:off x="1397752" y="2869646"/>
              <a:ext cx="5633020"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$8 MILLION</a:t>
              </a:r>
              <a:endParaRPr sz="1400" b="0" i="0" u="none" strike="noStrike" cap="none">
                <a:solidFill>
                  <a:srgbClr val="000000"/>
                </a:solidFill>
                <a:latin typeface="Arial"/>
                <a:ea typeface="Arial"/>
                <a:cs typeface="Arial"/>
                <a:sym typeface="Arial"/>
              </a:endParaRPr>
            </a:p>
          </p:txBody>
        </p:sp>
        <p:sp>
          <p:nvSpPr>
            <p:cNvPr id="331" name="Google Shape;331;p21"/>
            <p:cNvSpPr txBox="1"/>
            <p:nvPr/>
          </p:nvSpPr>
          <p:spPr>
            <a:xfrm>
              <a:off x="1397753" y="4513887"/>
              <a:ext cx="6146048" cy="166007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On the women’s side, in 2023 Stanford University brought in more revenue than any other women's basketball program, with total </a:t>
              </a:r>
              <a:r>
                <a:rPr lang="en-US" sz="2400" b="1" i="0" u="none" strike="noStrike" cap="none">
                  <a:solidFill>
                    <a:srgbClr val="31D5F0"/>
                  </a:solidFill>
                  <a:latin typeface="Calibri"/>
                  <a:ea typeface="Calibri"/>
                  <a:cs typeface="Calibri"/>
                  <a:sym typeface="Calibri"/>
                </a:rPr>
                <a:t>earnings of over $8 million</a:t>
              </a:r>
              <a:r>
                <a:rPr lang="en-US" sz="24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332" name="Google Shape;332;p21"/>
          <p:cNvSpPr txBox="1"/>
          <p:nvPr/>
        </p:nvSpPr>
        <p:spPr>
          <a:xfrm>
            <a:off x="1930399" y="7200900"/>
            <a:ext cx="4529100" cy="215400"/>
          </a:xfrm>
          <a:prstGeom prst="rect">
            <a:avLst/>
          </a:prstGeom>
          <a:noFill/>
          <a:ln>
            <a:noFill/>
          </a:ln>
        </p:spPr>
        <p:txBody>
          <a:bodyPr spcFirstLastPara="1" wrap="square" lIns="0" tIns="0" rIns="0" bIns="0" anchor="t" anchorCtr="0">
            <a:spAutoFit/>
          </a:bodyPr>
          <a:lstStyle/>
          <a:p>
            <a:pPr marL="0" marR="0" lvl="0" indent="0" algn="l"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STANFORD UNIVERSITY WOMEN'S BASKETBALL</a:t>
            </a:r>
            <a:endParaRPr sz="1400" b="0" i="0" u="none" strike="noStrike" cap="none">
              <a:solidFill>
                <a:srgbClr val="000000"/>
              </a:solidFill>
              <a:latin typeface="Arial"/>
              <a:ea typeface="Arial"/>
              <a:cs typeface="Arial"/>
              <a:sym typeface="Arial"/>
            </a:endParaRPr>
          </a:p>
        </p:txBody>
      </p:sp>
      <p:sp>
        <p:nvSpPr>
          <p:cNvPr id="333" name="Google Shape;333;p21"/>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7"/>
        <p:cNvGrpSpPr/>
        <p:nvPr/>
      </p:nvGrpSpPr>
      <p:grpSpPr>
        <a:xfrm>
          <a:off x="0" y="0"/>
          <a:ext cx="0" cy="0"/>
          <a:chOff x="0" y="0"/>
          <a:chExt cx="0" cy="0"/>
        </a:xfrm>
      </p:grpSpPr>
      <p:sp>
        <p:nvSpPr>
          <p:cNvPr id="338" name="Google Shape;338;p22"/>
          <p:cNvSpPr/>
          <p:nvPr/>
        </p:nvSpPr>
        <p:spPr>
          <a:xfrm>
            <a:off x="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9" name="Google Shape;339;p22"/>
          <p:cNvSpPr/>
          <p:nvPr/>
        </p:nvSpPr>
        <p:spPr>
          <a:xfrm>
            <a:off x="45120" y="25380"/>
            <a:ext cx="18242880" cy="10261620"/>
          </a:xfrm>
          <a:custGeom>
            <a:avLst/>
            <a:gdLst/>
            <a:ahLst/>
            <a:cxnLst/>
            <a:rect l="l" t="t" r="r" b="b"/>
            <a:pathLst>
              <a:path w="9098880" h="5118120" extrusionOk="0">
                <a:moveTo>
                  <a:pt x="0" y="0"/>
                </a:moveTo>
                <a:lnTo>
                  <a:pt x="9098880" y="0"/>
                </a:lnTo>
                <a:lnTo>
                  <a:pt x="9098880" y="5118120"/>
                </a:lnTo>
                <a:lnTo>
                  <a:pt x="0" y="5118120"/>
                </a:lnTo>
                <a:lnTo>
                  <a:pt x="0" y="0"/>
                </a:lnTo>
                <a:close/>
              </a:path>
            </a:pathLst>
          </a:custGeom>
          <a:blipFill rotWithShape="1">
            <a:blip r:embed="rId3">
              <a:alphaModFix amt="2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40" name="Google Shape;340;p22"/>
          <p:cNvGrpSpPr/>
          <p:nvPr/>
        </p:nvGrpSpPr>
        <p:grpSpPr>
          <a:xfrm>
            <a:off x="1866300" y="2789626"/>
            <a:ext cx="6601839" cy="4195768"/>
            <a:chOff x="10215169" y="2426097"/>
            <a:chExt cx="6641275" cy="4195768"/>
          </a:xfrm>
        </p:grpSpPr>
        <p:sp>
          <p:nvSpPr>
            <p:cNvPr id="341" name="Google Shape;341;p22"/>
            <p:cNvSpPr txBox="1"/>
            <p:nvPr/>
          </p:nvSpPr>
          <p:spPr>
            <a:xfrm>
              <a:off x="10215169" y="2426097"/>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dirty="0">
                  <a:solidFill>
                    <a:srgbClr val="FF9B2B"/>
                  </a:solidFill>
                  <a:latin typeface="Antonio"/>
                  <a:ea typeface="Antonio"/>
                  <a:cs typeface="Antonio"/>
                  <a:sym typeface="Antonio"/>
                </a:rPr>
                <a:t>$0</a:t>
              </a:r>
              <a:endParaRPr sz="1400" b="0" i="0" u="none" strike="noStrike" cap="none" dirty="0">
                <a:solidFill>
                  <a:srgbClr val="000000"/>
                </a:solidFill>
                <a:latin typeface="Arial"/>
                <a:ea typeface="Arial"/>
                <a:cs typeface="Arial"/>
                <a:sym typeface="Arial"/>
              </a:endParaRPr>
            </a:p>
          </p:txBody>
        </p:sp>
        <p:sp>
          <p:nvSpPr>
            <p:cNvPr id="342" name="Google Shape;342;p22"/>
            <p:cNvSpPr txBox="1"/>
            <p:nvPr/>
          </p:nvSpPr>
          <p:spPr>
            <a:xfrm>
              <a:off x="10215169" y="4119770"/>
              <a:ext cx="6601839" cy="2502095"/>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College athletes earn exactly </a:t>
              </a:r>
              <a:r>
                <a:rPr lang="en-US" sz="2400" b="1" i="0" u="none" strike="noStrike" cap="none">
                  <a:solidFill>
                    <a:srgbClr val="31D5F0"/>
                  </a:solidFill>
                  <a:latin typeface="Calibri"/>
                  <a:ea typeface="Calibri"/>
                  <a:cs typeface="Calibri"/>
                  <a:sym typeface="Calibri"/>
                </a:rPr>
                <a:t>zero dollars </a:t>
              </a:r>
              <a:r>
                <a:rPr lang="en-US" sz="2400" b="0" i="0" u="none" strike="noStrike" cap="none">
                  <a:solidFill>
                    <a:schemeClr val="lt1"/>
                  </a:solidFill>
                  <a:latin typeface="Calibri"/>
                  <a:ea typeface="Calibri"/>
                  <a:cs typeface="Calibri"/>
                  <a:sym typeface="Calibri"/>
                </a:rPr>
                <a:t>from the schools they play for. Due to NCAA rules, college athletes are considered “amateurs” and cannot be paid. Many athletes, however, are awarded scholarships or partial scholarships by their schools to cover tuition, room and board.</a:t>
              </a:r>
              <a:endParaRPr sz="1400" b="0" i="0" u="none" strike="noStrike" cap="none">
                <a:solidFill>
                  <a:srgbClr val="000000"/>
                </a:solidFill>
                <a:latin typeface="Arial"/>
                <a:ea typeface="Arial"/>
                <a:cs typeface="Arial"/>
                <a:sym typeface="Arial"/>
              </a:endParaRPr>
            </a:p>
          </p:txBody>
        </p:sp>
      </p:grpSp>
      <p:sp>
        <p:nvSpPr>
          <p:cNvPr id="343" name="Google Shape;343;p22"/>
          <p:cNvSpPr txBox="1"/>
          <p:nvPr/>
        </p:nvSpPr>
        <p:spPr>
          <a:xfrm>
            <a:off x="1854200" y="7525732"/>
            <a:ext cx="2134279" cy="2040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DUKE ATHLETICS</a:t>
            </a:r>
            <a:endParaRPr sz="1400" b="0" i="0" u="none" strike="noStrike" cap="none">
              <a:solidFill>
                <a:srgbClr val="000000"/>
              </a:solidFill>
              <a:latin typeface="Arial"/>
              <a:ea typeface="Arial"/>
              <a:cs typeface="Arial"/>
              <a:sym typeface="Arial"/>
            </a:endParaRPr>
          </a:p>
        </p:txBody>
      </p:sp>
      <p:sp>
        <p:nvSpPr>
          <p:cNvPr id="344" name="Google Shape;344;p22"/>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 name="Google Shape;345;p22"/>
          <p:cNvSpPr/>
          <p:nvPr/>
        </p:nvSpPr>
        <p:spPr>
          <a:xfrm>
            <a:off x="16840200" y="97917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9"/>
        <p:cNvGrpSpPr/>
        <p:nvPr/>
      </p:nvGrpSpPr>
      <p:grpSpPr>
        <a:xfrm>
          <a:off x="0" y="0"/>
          <a:ext cx="0" cy="0"/>
          <a:chOff x="0" y="0"/>
          <a:chExt cx="0" cy="0"/>
        </a:xfrm>
      </p:grpSpPr>
      <p:sp>
        <p:nvSpPr>
          <p:cNvPr id="350" name="Google Shape;350;p23"/>
          <p:cNvSpPr/>
          <p:nvPr/>
        </p:nvSpPr>
        <p:spPr>
          <a:xfrm>
            <a:off x="0" y="-22875"/>
            <a:ext cx="26430058" cy="10370435"/>
          </a:xfrm>
          <a:custGeom>
            <a:avLst/>
            <a:gdLst/>
            <a:ahLst/>
            <a:cxnLst/>
            <a:rect l="l" t="t" r="r" b="b"/>
            <a:pathLst>
              <a:path w="23651059" h="10370435" extrusionOk="0">
                <a:moveTo>
                  <a:pt x="0" y="0"/>
                </a:moveTo>
                <a:lnTo>
                  <a:pt x="23651060" y="0"/>
                </a:lnTo>
                <a:lnTo>
                  <a:pt x="23651060" y="10370435"/>
                </a:lnTo>
                <a:lnTo>
                  <a:pt x="0" y="10370435"/>
                </a:lnTo>
                <a:lnTo>
                  <a:pt x="0" y="0"/>
                </a:lnTo>
                <a:close/>
              </a:path>
            </a:pathLst>
          </a:custGeom>
          <a:blipFill rotWithShape="1">
            <a:blip r:embed="rId3">
              <a:alphaModFix amt="2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51" name="Google Shape;351;p23"/>
          <p:cNvGrpSpPr/>
          <p:nvPr/>
        </p:nvGrpSpPr>
        <p:grpSpPr>
          <a:xfrm>
            <a:off x="1371600" y="3290995"/>
            <a:ext cx="16032900" cy="3742688"/>
            <a:chOff x="1028700" y="2972956"/>
            <a:chExt cx="16032900" cy="3742688"/>
          </a:xfrm>
        </p:grpSpPr>
        <p:sp>
          <p:nvSpPr>
            <p:cNvPr id="352" name="Google Shape;352;p23"/>
            <p:cNvSpPr txBox="1"/>
            <p:nvPr/>
          </p:nvSpPr>
          <p:spPr>
            <a:xfrm>
              <a:off x="1028700" y="2972956"/>
              <a:ext cx="16032900" cy="1209300"/>
            </a:xfrm>
            <a:prstGeom prst="rect">
              <a:avLst/>
            </a:prstGeom>
            <a:noFill/>
            <a:ln>
              <a:noFill/>
            </a:ln>
          </p:spPr>
          <p:txBody>
            <a:bodyPr spcFirstLastPara="1" wrap="square" lIns="0" tIns="0" rIns="0" bIns="0" anchor="t" anchorCtr="0">
              <a:spAutoFit/>
            </a:bodyPr>
            <a:lstStyle/>
            <a:p>
              <a:pPr marL="0" marR="0" lvl="0" indent="0" algn="l" rtl="0">
                <a:lnSpc>
                  <a:spcPct val="112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$86,886</a:t>
              </a:r>
              <a:endParaRPr sz="1400" b="0" i="0" u="none" strike="noStrike" cap="none">
                <a:solidFill>
                  <a:srgbClr val="000000"/>
                </a:solidFill>
                <a:latin typeface="Arial"/>
                <a:ea typeface="Arial"/>
                <a:cs typeface="Arial"/>
                <a:sym typeface="Arial"/>
              </a:endParaRPr>
            </a:p>
          </p:txBody>
        </p:sp>
        <p:sp>
          <p:nvSpPr>
            <p:cNvPr id="353" name="Google Shape;353;p23"/>
            <p:cNvSpPr txBox="1"/>
            <p:nvPr/>
          </p:nvSpPr>
          <p:spPr>
            <a:xfrm>
              <a:off x="1028700" y="4480644"/>
              <a:ext cx="9741900" cy="22350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total cost of tuition plus room and board at Duke University for the 2024-2025 academic year is </a:t>
              </a:r>
              <a:r>
                <a:rPr lang="en-US" sz="2400" b="1" i="0" u="none" strike="noStrike" cap="none">
                  <a:solidFill>
                    <a:srgbClr val="31D5F0"/>
                  </a:solidFill>
                  <a:latin typeface="Calibri"/>
                  <a:ea typeface="Calibri"/>
                  <a:cs typeface="Calibri"/>
                  <a:sym typeface="Calibri"/>
                </a:rPr>
                <a:t>$86,886</a:t>
              </a:r>
              <a:r>
                <a:rPr lang="en-US" sz="2400" b="0" i="0" u="none" strike="noStrike" cap="none">
                  <a:solidFill>
                    <a:srgbClr val="FFFFFF"/>
                  </a:solidFill>
                  <a:latin typeface="Calibri"/>
                  <a:ea typeface="Calibri"/>
                  <a:cs typeface="Calibri"/>
                  <a:sym typeface="Calibri"/>
                </a:rPr>
                <a:t>, making it one of the most expensive schools to attend in the country.</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Athletes who receive an athletic scholarship to play at Duke (and other schools) may have a portion, or all of their fees paid for by the university.</a:t>
              </a:r>
              <a:endParaRPr sz="1400" b="0" i="0" u="none" strike="noStrike" cap="none">
                <a:solidFill>
                  <a:srgbClr val="000000"/>
                </a:solidFill>
                <a:latin typeface="Arial"/>
                <a:ea typeface="Arial"/>
                <a:cs typeface="Arial"/>
                <a:sym typeface="Arial"/>
              </a:endParaRPr>
            </a:p>
          </p:txBody>
        </p:sp>
      </p:grpSp>
      <p:sp>
        <p:nvSpPr>
          <p:cNvPr id="354" name="Google Shape;354;p23"/>
          <p:cNvSpPr txBox="1"/>
          <p:nvPr/>
        </p:nvSpPr>
        <p:spPr>
          <a:xfrm>
            <a:off x="228600" y="9867900"/>
            <a:ext cx="2232542" cy="204095"/>
          </a:xfrm>
          <a:prstGeom prst="rect">
            <a:avLst/>
          </a:prstGeom>
          <a:noFill/>
          <a:ln>
            <a:noFill/>
          </a:ln>
        </p:spPr>
        <p:txBody>
          <a:bodyPr spcFirstLastPara="1" wrap="square" lIns="0" tIns="0" rIns="0" bIns="0" anchor="t" anchorCtr="0">
            <a:spAutoFit/>
          </a:bodyPr>
          <a:lstStyle/>
          <a:p>
            <a:pPr marL="0" marR="0" lvl="0" indent="0" algn="l" rtl="0">
              <a:lnSpc>
                <a:spcPct val="139916"/>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DUKE UNIVERSITY</a:t>
            </a:r>
            <a:endParaRPr sz="1400" b="0" i="0" u="none" strike="noStrike" cap="none">
              <a:solidFill>
                <a:srgbClr val="000000"/>
              </a:solidFill>
              <a:latin typeface="Arial"/>
              <a:ea typeface="Arial"/>
              <a:cs typeface="Arial"/>
              <a:sym typeface="Arial"/>
            </a:endParaRPr>
          </a:p>
        </p:txBody>
      </p:sp>
      <p:sp>
        <p:nvSpPr>
          <p:cNvPr id="355" name="Google Shape;355;p23"/>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9"/>
        <p:cNvGrpSpPr/>
        <p:nvPr/>
      </p:nvGrpSpPr>
      <p:grpSpPr>
        <a:xfrm>
          <a:off x="0" y="0"/>
          <a:ext cx="0" cy="0"/>
          <a:chOff x="0" y="0"/>
          <a:chExt cx="0" cy="0"/>
        </a:xfrm>
      </p:grpSpPr>
      <p:pic>
        <p:nvPicPr>
          <p:cNvPr id="360" name="Google Shape;360;p24" descr="A basketball on a pile of money&#10;&#10;Description automatically generated"/>
          <p:cNvPicPr preferRelativeResize="0"/>
          <p:nvPr/>
        </p:nvPicPr>
        <p:blipFill rotWithShape="1">
          <a:blip r:embed="rId3">
            <a:alphaModFix amt="50000"/>
          </a:blip>
          <a:srcRect/>
          <a:stretch/>
        </p:blipFill>
        <p:spPr>
          <a:xfrm>
            <a:off x="-258417" y="-159025"/>
            <a:ext cx="14259592" cy="10734550"/>
          </a:xfrm>
          <a:prstGeom prst="rect">
            <a:avLst/>
          </a:prstGeom>
          <a:noFill/>
          <a:ln>
            <a:noFill/>
          </a:ln>
        </p:spPr>
      </p:pic>
      <p:sp>
        <p:nvSpPr>
          <p:cNvPr id="361" name="Google Shape;361;p24"/>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62" name="Google Shape;362;p24"/>
          <p:cNvGrpSpPr/>
          <p:nvPr/>
        </p:nvGrpSpPr>
        <p:grpSpPr>
          <a:xfrm>
            <a:off x="10122221" y="2351420"/>
            <a:ext cx="6636330" cy="5755682"/>
            <a:chOff x="10122221" y="2016130"/>
            <a:chExt cx="6636330" cy="5755682"/>
          </a:xfrm>
        </p:grpSpPr>
        <p:sp>
          <p:nvSpPr>
            <p:cNvPr id="363" name="Google Shape;363;p24"/>
            <p:cNvSpPr txBox="1"/>
            <p:nvPr/>
          </p:nvSpPr>
          <p:spPr>
            <a:xfrm>
              <a:off x="10122222" y="3699012"/>
              <a:ext cx="6636300" cy="40728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Players can, however, earn income through </a:t>
              </a:r>
              <a:r>
                <a:rPr lang="en-US" sz="2400" b="1" i="0" u="none" strike="noStrike" cap="none">
                  <a:solidFill>
                    <a:srgbClr val="31D5F0"/>
                  </a:solidFill>
                  <a:latin typeface="Calibri"/>
                  <a:ea typeface="Calibri"/>
                  <a:cs typeface="Calibri"/>
                  <a:sym typeface="Calibri"/>
                </a:rPr>
                <a:t>NIL (Name, Image &amp; Likeness) deals</a:t>
              </a:r>
              <a:r>
                <a:rPr lang="en-US" sz="2400" b="1" i="0" u="none" strike="noStrike" cap="none">
                  <a:solidFill>
                    <a:schemeClr val="lt1"/>
                  </a:solidFill>
                  <a:latin typeface="Calibri"/>
                  <a:ea typeface="Calibri"/>
                  <a:cs typeface="Calibri"/>
                  <a:sym typeface="Calibri"/>
                </a:rPr>
                <a:t> </a:t>
              </a:r>
              <a:r>
                <a:rPr lang="en-US" sz="2400" b="0" i="0" u="none" strike="noStrike" cap="none">
                  <a:solidFill>
                    <a:schemeClr val="lt1"/>
                  </a:solidFill>
                  <a:latin typeface="Calibri"/>
                  <a:ea typeface="Calibri"/>
                  <a:cs typeface="Calibri"/>
                  <a:sym typeface="Calibri"/>
                </a:rPr>
                <a:t>with corporate sponsors.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Earning money through NIL is not a given, and for some, requires social media and marketing savvy.</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There are several factors that make college athletes appealing to sponsors including athletic success, social media following, positive online presence, and previous fame (coming from a famous family helps!)</a:t>
              </a:r>
              <a:endParaRPr sz="1400" b="0" i="0" u="none" strike="noStrike" cap="none">
                <a:solidFill>
                  <a:srgbClr val="000000"/>
                </a:solidFill>
                <a:latin typeface="Arial"/>
                <a:ea typeface="Arial"/>
                <a:cs typeface="Arial"/>
                <a:sym typeface="Arial"/>
              </a:endParaRPr>
            </a:p>
          </p:txBody>
        </p:sp>
        <p:sp>
          <p:nvSpPr>
            <p:cNvPr id="364" name="Google Shape;364;p24"/>
            <p:cNvSpPr txBox="1"/>
            <p:nvPr/>
          </p:nvSpPr>
          <p:spPr>
            <a:xfrm>
              <a:off x="10122221" y="2016130"/>
              <a:ext cx="6636330" cy="1273875"/>
            </a:xfrm>
            <a:prstGeom prst="rect">
              <a:avLst/>
            </a:prstGeom>
            <a:noFill/>
            <a:ln>
              <a:noFill/>
            </a:ln>
          </p:spPr>
          <p:txBody>
            <a:bodyPr spcFirstLastPara="1" wrap="square" lIns="0" tIns="0" rIns="0" bIns="0" anchor="t" anchorCtr="0">
              <a:spAutoFit/>
            </a:bodyPr>
            <a:lstStyle/>
            <a:p>
              <a:pPr marL="0" marR="0" lvl="0" indent="0" algn="l" rtl="0">
                <a:lnSpc>
                  <a:spcPct val="139988"/>
                </a:lnSpc>
                <a:spcBef>
                  <a:spcPts val="0"/>
                </a:spcBef>
                <a:spcAft>
                  <a:spcPts val="0"/>
                </a:spcAft>
                <a:buClr>
                  <a:srgbClr val="000000"/>
                </a:buClr>
                <a:buSzPts val="8400"/>
                <a:buFont typeface="Arial"/>
                <a:buNone/>
              </a:pPr>
              <a:r>
                <a:rPr lang="en-US" sz="8400" b="1" i="0" u="none" strike="noStrike" cap="none" dirty="0">
                  <a:solidFill>
                    <a:srgbClr val="FF9B2C"/>
                  </a:solidFill>
                  <a:latin typeface="Antonio"/>
                  <a:ea typeface="Antonio"/>
                  <a:cs typeface="Antonio"/>
                  <a:sym typeface="Antonio"/>
                </a:rPr>
                <a:t>NIL</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8"/>
        <p:cNvGrpSpPr/>
        <p:nvPr/>
      </p:nvGrpSpPr>
      <p:grpSpPr>
        <a:xfrm>
          <a:off x="0" y="0"/>
          <a:ext cx="0" cy="0"/>
          <a:chOff x="0" y="0"/>
          <a:chExt cx="0" cy="0"/>
        </a:xfrm>
      </p:grpSpPr>
      <p:sp>
        <p:nvSpPr>
          <p:cNvPr id="369" name="Google Shape;369;p25"/>
          <p:cNvSpPr/>
          <p:nvPr/>
        </p:nvSpPr>
        <p:spPr>
          <a:xfrm>
            <a:off x="0" y="0"/>
            <a:ext cx="9144000" cy="10287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70" name="Google Shape;370;p25"/>
          <p:cNvGrpSpPr/>
          <p:nvPr/>
        </p:nvGrpSpPr>
        <p:grpSpPr>
          <a:xfrm>
            <a:off x="1451114" y="2852548"/>
            <a:ext cx="6636330" cy="3914953"/>
            <a:chOff x="1451114" y="2483114"/>
            <a:chExt cx="6636330" cy="3914953"/>
          </a:xfrm>
        </p:grpSpPr>
        <p:sp>
          <p:nvSpPr>
            <p:cNvPr id="371" name="Google Shape;371;p25"/>
            <p:cNvSpPr txBox="1"/>
            <p:nvPr/>
          </p:nvSpPr>
          <p:spPr>
            <a:xfrm>
              <a:off x="1451114" y="2483114"/>
              <a:ext cx="6636330" cy="1273875"/>
            </a:xfrm>
            <a:prstGeom prst="rect">
              <a:avLst/>
            </a:prstGeom>
            <a:noFill/>
            <a:ln>
              <a:noFill/>
            </a:ln>
          </p:spPr>
          <p:txBody>
            <a:bodyPr spcFirstLastPara="1" wrap="square" lIns="0" tIns="0" rIns="0" bIns="0" anchor="t" anchorCtr="0">
              <a:spAutoFit/>
            </a:bodyPr>
            <a:lstStyle/>
            <a:p>
              <a:pPr marL="0" marR="0" lvl="0" indent="0" algn="l" rtl="0">
                <a:lnSpc>
                  <a:spcPct val="139988"/>
                </a:lnSpc>
                <a:spcBef>
                  <a:spcPts val="0"/>
                </a:spcBef>
                <a:spcAft>
                  <a:spcPts val="0"/>
                </a:spcAft>
                <a:buClr>
                  <a:srgbClr val="000000"/>
                </a:buClr>
                <a:buSzPts val="8400"/>
                <a:buFont typeface="Arial"/>
                <a:buNone/>
              </a:pPr>
              <a:r>
                <a:rPr lang="en-US" sz="8400" b="1" i="0" u="none" strike="noStrike" cap="none" dirty="0">
                  <a:solidFill>
                    <a:srgbClr val="FF9B2C"/>
                  </a:solidFill>
                  <a:latin typeface="Antonio"/>
                  <a:ea typeface="Antonio"/>
                  <a:cs typeface="Antonio"/>
                  <a:sym typeface="Antonio"/>
                </a:rPr>
                <a:t>$5.9 MILLION</a:t>
              </a:r>
              <a:endParaRPr sz="1400" b="0" i="0" u="none" strike="noStrike" cap="none" dirty="0">
                <a:solidFill>
                  <a:srgbClr val="000000"/>
                </a:solidFill>
                <a:latin typeface="Arial"/>
                <a:ea typeface="Arial"/>
                <a:cs typeface="Arial"/>
                <a:sym typeface="Arial"/>
              </a:endParaRPr>
            </a:p>
          </p:txBody>
        </p:sp>
        <p:sp>
          <p:nvSpPr>
            <p:cNvPr id="372" name="Google Shape;372;p25"/>
            <p:cNvSpPr txBox="1"/>
            <p:nvPr/>
          </p:nvSpPr>
          <p:spPr>
            <a:xfrm>
              <a:off x="1451114" y="4163096"/>
              <a:ext cx="5367129" cy="2234971"/>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Bronny James (Lebron James’ son) secured </a:t>
              </a:r>
              <a:r>
                <a:rPr lang="en-US" sz="2400" b="1" i="0" u="none" strike="noStrike" cap="none">
                  <a:solidFill>
                    <a:schemeClr val="dk1"/>
                  </a:solidFill>
                  <a:latin typeface="Calibri"/>
                  <a:ea typeface="Calibri"/>
                  <a:cs typeface="Calibri"/>
                  <a:sym typeface="Calibri"/>
                </a:rPr>
                <a:t>$5.9 million </a:t>
              </a:r>
              <a:r>
                <a:rPr lang="en-US" sz="2400" b="0" i="0" u="none" strike="noStrike" cap="none">
                  <a:solidFill>
                    <a:schemeClr val="dk1"/>
                  </a:solidFill>
                  <a:latin typeface="Calibri"/>
                  <a:ea typeface="Calibri"/>
                  <a:cs typeface="Calibri"/>
                  <a:sym typeface="Calibri"/>
                </a:rPr>
                <a:t>in NIL sponsorships before playing a single game at USC.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He even signed a deal with Nike before graduating high school!</a:t>
              </a:r>
              <a:endParaRPr sz="1400" b="0" i="0" u="none" strike="noStrike" cap="none">
                <a:solidFill>
                  <a:srgbClr val="000000"/>
                </a:solidFill>
                <a:latin typeface="Arial"/>
                <a:ea typeface="Arial"/>
                <a:cs typeface="Arial"/>
                <a:sym typeface="Arial"/>
              </a:endParaRPr>
            </a:p>
          </p:txBody>
        </p:sp>
      </p:grpSp>
      <p:sp>
        <p:nvSpPr>
          <p:cNvPr id="373" name="Google Shape;373;p25"/>
          <p:cNvSpPr txBox="1"/>
          <p:nvPr/>
        </p:nvSpPr>
        <p:spPr>
          <a:xfrm>
            <a:off x="14860023" y="7826628"/>
            <a:ext cx="3249476" cy="240628"/>
          </a:xfrm>
          <a:prstGeom prst="rect">
            <a:avLst/>
          </a:prstGeom>
          <a:noFill/>
          <a:ln>
            <a:noFill/>
          </a:ln>
        </p:spPr>
        <p:txBody>
          <a:bodyPr spcFirstLastPara="1" wrap="square" lIns="0" tIns="0" rIns="0" bIns="0" anchor="t" anchorCtr="0">
            <a:spAutoFit/>
          </a:bodyPr>
          <a:lstStyle/>
          <a:p>
            <a:pPr marL="0" marR="0" lvl="0" indent="0" algn="r"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USC</a:t>
            </a: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5" name="Google Shape;375;p25" descr="Bronny James - Men's Basketball - USC Athletics"/>
          <p:cNvPicPr preferRelativeResize="0"/>
          <p:nvPr/>
        </p:nvPicPr>
        <p:blipFill rotWithShape="1">
          <a:blip r:embed="rId4">
            <a:alphaModFix/>
          </a:blip>
          <a:srcRect/>
          <a:stretch/>
        </p:blipFill>
        <p:spPr>
          <a:xfrm>
            <a:off x="9144001" y="2571750"/>
            <a:ext cx="9144000" cy="5143500"/>
          </a:xfrm>
          <a:prstGeom prst="rect">
            <a:avLst/>
          </a:prstGeom>
          <a:noFill/>
          <a:ln>
            <a:noFill/>
          </a:ln>
        </p:spPr>
      </p:pic>
      <p:sp>
        <p:nvSpPr>
          <p:cNvPr id="376" name="Google Shape;376;p25"/>
          <p:cNvSpPr/>
          <p:nvPr/>
        </p:nvSpPr>
        <p:spPr>
          <a:xfrm>
            <a:off x="990896" y="9134033"/>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6"/>
          <p:cNvSpPr/>
          <p:nvPr/>
        </p:nvSpPr>
        <p:spPr>
          <a:xfrm>
            <a:off x="1013711" y="2660650"/>
            <a:ext cx="615649" cy="628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 name="Google Shape;382;p26"/>
          <p:cNvSpPr txBox="1"/>
          <p:nvPr/>
        </p:nvSpPr>
        <p:spPr>
          <a:xfrm>
            <a:off x="1013711" y="2898125"/>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83" name="Google Shape;383;p26"/>
          <p:cNvSpPr txBox="1"/>
          <p:nvPr/>
        </p:nvSpPr>
        <p:spPr>
          <a:xfrm>
            <a:off x="14762817" y="2762203"/>
            <a:ext cx="2496483" cy="399725"/>
          </a:xfrm>
          <a:prstGeom prst="rect">
            <a:avLst/>
          </a:prstGeom>
          <a:noFill/>
          <a:ln>
            <a:noFill/>
          </a:ln>
        </p:spPr>
        <p:txBody>
          <a:bodyPr spcFirstLastPara="1" wrap="square" lIns="0" tIns="0" rIns="0" bIns="0" anchor="t" anchorCtr="0">
            <a:spAutoFit/>
          </a:bodyPr>
          <a:lstStyle/>
          <a:p>
            <a:pPr marL="0" marR="0" lvl="0" indent="0" algn="r" rtl="0">
              <a:lnSpc>
                <a:spcPct val="102633"/>
              </a:lnSpc>
              <a:spcBef>
                <a:spcPts val="0"/>
              </a:spcBef>
              <a:spcAft>
                <a:spcPts val="0"/>
              </a:spcAft>
              <a:buClr>
                <a:srgbClr val="000000"/>
              </a:buClr>
              <a:buSzPts val="3000"/>
              <a:buFont typeface="Arial"/>
              <a:buNone/>
            </a:pPr>
            <a:r>
              <a:rPr lang="en-US" sz="3000" b="1" i="0" u="none" strike="noStrike" cap="none">
                <a:solidFill>
                  <a:srgbClr val="31859B"/>
                </a:solidFill>
                <a:latin typeface="Calibri"/>
                <a:ea typeface="Calibri"/>
                <a:cs typeface="Calibri"/>
                <a:sym typeface="Calibri"/>
              </a:rPr>
              <a:t>$5.9M</a:t>
            </a:r>
            <a:endParaRPr sz="1400" b="0" i="0" u="none" strike="noStrike" cap="none">
              <a:solidFill>
                <a:srgbClr val="000000"/>
              </a:solidFill>
              <a:latin typeface="Arial"/>
              <a:ea typeface="Arial"/>
              <a:cs typeface="Arial"/>
              <a:sym typeface="Arial"/>
            </a:endParaRPr>
          </a:p>
        </p:txBody>
      </p:sp>
      <p:pic>
        <p:nvPicPr>
          <p:cNvPr id="384" name="Google Shape;384;p26" descr="Bronny James - Men's Basketball - USC Athletics"/>
          <p:cNvPicPr preferRelativeResize="0"/>
          <p:nvPr/>
        </p:nvPicPr>
        <p:blipFill rotWithShape="1">
          <a:blip r:embed="rId3">
            <a:alphaModFix/>
          </a:blip>
          <a:srcRect t="10017" b="47491"/>
          <a:stretch/>
        </p:blipFill>
        <p:spPr>
          <a:xfrm>
            <a:off x="1619509" y="2665707"/>
            <a:ext cx="1124712" cy="621792"/>
          </a:xfrm>
          <a:prstGeom prst="rect">
            <a:avLst/>
          </a:prstGeom>
          <a:noFill/>
          <a:ln>
            <a:noFill/>
          </a:ln>
        </p:spPr>
      </p:pic>
      <p:sp>
        <p:nvSpPr>
          <p:cNvPr id="385" name="Google Shape;385;p26"/>
          <p:cNvSpPr/>
          <p:nvPr/>
        </p:nvSpPr>
        <p:spPr>
          <a:xfrm>
            <a:off x="1013711" y="3324140"/>
            <a:ext cx="615649" cy="623916"/>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p26"/>
          <p:cNvSpPr/>
          <p:nvPr/>
        </p:nvSpPr>
        <p:spPr>
          <a:xfrm>
            <a:off x="1013711" y="3988129"/>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26"/>
          <p:cNvSpPr/>
          <p:nvPr/>
        </p:nvSpPr>
        <p:spPr>
          <a:xfrm>
            <a:off x="1013711" y="4652119"/>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26"/>
          <p:cNvSpPr/>
          <p:nvPr/>
        </p:nvSpPr>
        <p:spPr>
          <a:xfrm>
            <a:off x="1013711" y="5316108"/>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26"/>
          <p:cNvSpPr/>
          <p:nvPr/>
        </p:nvSpPr>
        <p:spPr>
          <a:xfrm>
            <a:off x="1013711" y="5980097"/>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p26"/>
          <p:cNvSpPr/>
          <p:nvPr/>
        </p:nvSpPr>
        <p:spPr>
          <a:xfrm>
            <a:off x="1013711" y="6644087"/>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 name="Google Shape;391;p26"/>
          <p:cNvSpPr/>
          <p:nvPr/>
        </p:nvSpPr>
        <p:spPr>
          <a:xfrm>
            <a:off x="1013711" y="7299703"/>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 name="Google Shape;392;p26"/>
          <p:cNvSpPr/>
          <p:nvPr/>
        </p:nvSpPr>
        <p:spPr>
          <a:xfrm>
            <a:off x="1013711" y="8623291"/>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 name="Google Shape;393;p26"/>
          <p:cNvSpPr/>
          <p:nvPr/>
        </p:nvSpPr>
        <p:spPr>
          <a:xfrm>
            <a:off x="1013711" y="7963692"/>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94" name="Google Shape;394;p26"/>
          <p:cNvGrpSpPr/>
          <p:nvPr/>
        </p:nvGrpSpPr>
        <p:grpSpPr>
          <a:xfrm>
            <a:off x="0" y="136061"/>
            <a:ext cx="13266821" cy="1550303"/>
            <a:chOff x="0" y="0"/>
            <a:chExt cx="15582566" cy="2067071"/>
          </a:xfrm>
        </p:grpSpPr>
        <p:sp>
          <p:nvSpPr>
            <p:cNvPr id="395" name="Google Shape;395;p26"/>
            <p:cNvSpPr/>
            <p:nvPr/>
          </p:nvSpPr>
          <p:spPr>
            <a:xfrm>
              <a:off x="0" y="0"/>
              <a:ext cx="15582566" cy="2067071"/>
            </a:xfrm>
            <a:custGeom>
              <a:avLst/>
              <a:gdLst/>
              <a:ahLst/>
              <a:cxnLst/>
              <a:rect l="l" t="t" r="r" b="b"/>
              <a:pathLst>
                <a:path w="4442971" h="589373" extrusionOk="0">
                  <a:moveTo>
                    <a:pt x="0" y="0"/>
                  </a:moveTo>
                  <a:lnTo>
                    <a:pt x="4442971" y="0"/>
                  </a:lnTo>
                  <a:lnTo>
                    <a:pt x="4442971" y="589373"/>
                  </a:lnTo>
                  <a:lnTo>
                    <a:pt x="0" y="589373"/>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6" name="Google Shape;396;p26"/>
            <p:cNvSpPr txBox="1"/>
            <p:nvPr/>
          </p:nvSpPr>
          <p:spPr>
            <a:xfrm>
              <a:off x="373759" y="335064"/>
              <a:ext cx="14753930" cy="1402094"/>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4000"/>
                <a:buFont typeface="Arial"/>
                <a:buNone/>
              </a:pPr>
              <a:r>
                <a:rPr lang="en-US" sz="4000" b="1" i="0" u="none" strike="noStrike" cap="none">
                  <a:solidFill>
                    <a:srgbClr val="FFFFFF"/>
                  </a:solidFill>
                  <a:latin typeface="Antonio"/>
                  <a:ea typeface="Antonio"/>
                  <a:cs typeface="Antonio"/>
                  <a:sym typeface="Antonio"/>
                </a:rPr>
                <a:t>TOP 10 NIL VALUATIONS: NCAA MEN’S BASKETBALL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3200"/>
                <a:buFont typeface="Arial"/>
                <a:buNone/>
              </a:pPr>
              <a:r>
                <a:rPr lang="en-US" sz="3200" b="0" i="0" u="none" strike="noStrike" cap="none">
                  <a:solidFill>
                    <a:srgbClr val="FFFFFF"/>
                  </a:solidFill>
                  <a:latin typeface="Antonio Thin"/>
                  <a:ea typeface="Antonio Thin"/>
                  <a:cs typeface="Antonio Thin"/>
                  <a:sym typeface="Antonio Thin"/>
                </a:rPr>
                <a:t>ENTERING 2023-24 SEASON</a:t>
              </a:r>
              <a:endParaRPr sz="1400" b="0" i="0" u="none" strike="noStrike" cap="none">
                <a:solidFill>
                  <a:srgbClr val="000000"/>
                </a:solidFill>
                <a:latin typeface="Arial"/>
                <a:ea typeface="Arial"/>
                <a:cs typeface="Arial"/>
                <a:sym typeface="Arial"/>
              </a:endParaRPr>
            </a:p>
          </p:txBody>
        </p:sp>
      </p:grpSp>
      <p:sp>
        <p:nvSpPr>
          <p:cNvPr id="397" name="Google Shape;397;p26"/>
          <p:cNvSpPr txBox="1"/>
          <p:nvPr/>
        </p:nvSpPr>
        <p:spPr>
          <a:xfrm>
            <a:off x="1013711" y="3563239"/>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98" name="Google Shape;398;p26"/>
          <p:cNvSpPr txBox="1"/>
          <p:nvPr/>
        </p:nvSpPr>
        <p:spPr>
          <a:xfrm>
            <a:off x="1013711" y="4227228"/>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99" name="Google Shape;399;p26"/>
          <p:cNvSpPr txBox="1"/>
          <p:nvPr/>
        </p:nvSpPr>
        <p:spPr>
          <a:xfrm>
            <a:off x="1013711" y="4891218"/>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400" name="Google Shape;400;p26"/>
          <p:cNvSpPr txBox="1"/>
          <p:nvPr/>
        </p:nvSpPr>
        <p:spPr>
          <a:xfrm>
            <a:off x="1013711" y="5555207"/>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401" name="Google Shape;401;p26"/>
          <p:cNvSpPr txBox="1"/>
          <p:nvPr/>
        </p:nvSpPr>
        <p:spPr>
          <a:xfrm>
            <a:off x="1013711" y="6219197"/>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402" name="Google Shape;402;p26"/>
          <p:cNvSpPr txBox="1"/>
          <p:nvPr/>
        </p:nvSpPr>
        <p:spPr>
          <a:xfrm>
            <a:off x="1013711" y="6883186"/>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403" name="Google Shape;403;p26"/>
          <p:cNvSpPr txBox="1"/>
          <p:nvPr/>
        </p:nvSpPr>
        <p:spPr>
          <a:xfrm>
            <a:off x="1013711" y="7538802"/>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404" name="Google Shape;404;p26"/>
          <p:cNvSpPr txBox="1"/>
          <p:nvPr/>
        </p:nvSpPr>
        <p:spPr>
          <a:xfrm>
            <a:off x="1013711" y="8854574"/>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
        <p:nvSpPr>
          <p:cNvPr id="405" name="Google Shape;405;p26"/>
          <p:cNvSpPr txBox="1"/>
          <p:nvPr/>
        </p:nvSpPr>
        <p:spPr>
          <a:xfrm>
            <a:off x="1013711" y="8202791"/>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406" name="Google Shape;406;p26"/>
          <p:cNvSpPr txBox="1"/>
          <p:nvPr/>
        </p:nvSpPr>
        <p:spPr>
          <a:xfrm rot="-5400000">
            <a:off x="-1973720" y="5801426"/>
            <a:ext cx="518661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RANK</a:t>
            </a:r>
            <a:endParaRPr sz="1400" b="0" i="0" u="none" strike="noStrike" cap="none">
              <a:solidFill>
                <a:srgbClr val="000000"/>
              </a:solidFill>
              <a:latin typeface="Arial"/>
              <a:ea typeface="Arial"/>
              <a:cs typeface="Arial"/>
              <a:sym typeface="Arial"/>
            </a:endParaRPr>
          </a:p>
        </p:txBody>
      </p:sp>
      <p:sp>
        <p:nvSpPr>
          <p:cNvPr id="407" name="Google Shape;407;p26"/>
          <p:cNvSpPr txBox="1"/>
          <p:nvPr/>
        </p:nvSpPr>
        <p:spPr>
          <a:xfrm>
            <a:off x="6342734" y="2244427"/>
            <a:ext cx="5186613" cy="256480"/>
          </a:xfrm>
          <a:prstGeom prst="rect">
            <a:avLst/>
          </a:prstGeom>
          <a:noFill/>
          <a:ln>
            <a:noFill/>
          </a:ln>
        </p:spPr>
        <p:txBody>
          <a:bodyPr spcFirstLastPara="1" wrap="square" lIns="0" tIns="0" rIns="0" bIns="0" anchor="t" anchorCtr="0">
            <a:spAutoFit/>
          </a:bodyPr>
          <a:lstStyle/>
          <a:p>
            <a:pPr marL="0" marR="0" lvl="0" indent="0" algn="ctr"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PROGRAM</a:t>
            </a:r>
            <a:endParaRPr sz="1400" b="0" i="0" u="none" strike="noStrike" cap="none">
              <a:solidFill>
                <a:srgbClr val="000000"/>
              </a:solidFill>
              <a:latin typeface="Arial"/>
              <a:ea typeface="Arial"/>
              <a:cs typeface="Arial"/>
              <a:sym typeface="Arial"/>
            </a:endParaRPr>
          </a:p>
        </p:txBody>
      </p:sp>
      <p:sp>
        <p:nvSpPr>
          <p:cNvPr id="408" name="Google Shape;408;p26"/>
          <p:cNvSpPr txBox="1"/>
          <p:nvPr/>
        </p:nvSpPr>
        <p:spPr>
          <a:xfrm>
            <a:off x="10341860" y="2244427"/>
            <a:ext cx="5186613" cy="256480"/>
          </a:xfrm>
          <a:prstGeom prst="rect">
            <a:avLst/>
          </a:prstGeom>
          <a:noFill/>
          <a:ln>
            <a:noFill/>
          </a:ln>
        </p:spPr>
        <p:txBody>
          <a:bodyPr spcFirstLastPara="1" wrap="square" lIns="0" tIns="0" rIns="0" bIns="0" anchor="t" anchorCtr="0">
            <a:spAutoFit/>
          </a:bodyPr>
          <a:lstStyle/>
          <a:p>
            <a:pPr marL="0" marR="0" lvl="0" indent="0" algn="ctr"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SOCIAL MEDIA FOLLOWERS</a:t>
            </a:r>
            <a:endParaRPr sz="1400" b="0" i="0" u="none" strike="noStrike" cap="none">
              <a:solidFill>
                <a:srgbClr val="000000"/>
              </a:solidFill>
              <a:latin typeface="Arial"/>
              <a:ea typeface="Arial"/>
              <a:cs typeface="Arial"/>
              <a:sym typeface="Arial"/>
            </a:endParaRPr>
          </a:p>
        </p:txBody>
      </p:sp>
      <p:sp>
        <p:nvSpPr>
          <p:cNvPr id="409" name="Google Shape;409;p26"/>
          <p:cNvSpPr txBox="1"/>
          <p:nvPr/>
        </p:nvSpPr>
        <p:spPr>
          <a:xfrm>
            <a:off x="14959813" y="2244427"/>
            <a:ext cx="2299487" cy="256480"/>
          </a:xfrm>
          <a:prstGeom prst="rect">
            <a:avLst/>
          </a:prstGeom>
          <a:noFill/>
          <a:ln>
            <a:noFill/>
          </a:ln>
        </p:spPr>
        <p:txBody>
          <a:bodyPr spcFirstLastPara="1" wrap="square" lIns="0" tIns="0" rIns="0" bIns="0" anchor="t" anchorCtr="0">
            <a:spAutoFit/>
          </a:bodyPr>
          <a:lstStyle/>
          <a:p>
            <a:pPr marL="0" marR="0" lvl="0" indent="0" algn="r"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NIL VALUE</a:t>
            </a:r>
            <a:endParaRPr sz="1400" b="0" i="0" u="none" strike="noStrike" cap="none">
              <a:solidFill>
                <a:srgbClr val="000000"/>
              </a:solidFill>
              <a:latin typeface="Arial"/>
              <a:ea typeface="Arial"/>
              <a:cs typeface="Arial"/>
              <a:sym typeface="Arial"/>
            </a:endParaRPr>
          </a:p>
        </p:txBody>
      </p:sp>
      <p:sp>
        <p:nvSpPr>
          <p:cNvPr id="410" name="Google Shape;410;p26"/>
          <p:cNvSpPr txBox="1"/>
          <p:nvPr/>
        </p:nvSpPr>
        <p:spPr>
          <a:xfrm>
            <a:off x="14382388" y="9393270"/>
            <a:ext cx="2876912" cy="202748"/>
          </a:xfrm>
          <a:prstGeom prst="rect">
            <a:avLst/>
          </a:prstGeom>
          <a:noFill/>
          <a:ln>
            <a:noFill/>
          </a:ln>
        </p:spPr>
        <p:txBody>
          <a:bodyPr spcFirstLastPara="1" wrap="square" lIns="0" tIns="0" rIns="0" bIns="0" anchor="t" anchorCtr="0">
            <a:spAutoFit/>
          </a:bodyPr>
          <a:lstStyle/>
          <a:p>
            <a:pPr marL="0" marR="0" lvl="0" indent="0" algn="r" rtl="0">
              <a:lnSpc>
                <a:spcPct val="139916"/>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SOURCE: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ON3NIL</a:t>
            </a:r>
            <a:endParaRPr sz="1400" b="0" i="0" u="none" strike="noStrike" cap="none">
              <a:solidFill>
                <a:srgbClr val="000000"/>
              </a:solidFill>
              <a:latin typeface="Arial"/>
              <a:ea typeface="Arial"/>
              <a:cs typeface="Arial"/>
              <a:sym typeface="Arial"/>
            </a:endParaRPr>
          </a:p>
        </p:txBody>
      </p:sp>
      <p:sp>
        <p:nvSpPr>
          <p:cNvPr id="411" name="Google Shape;411;p26"/>
          <p:cNvSpPr txBox="1"/>
          <p:nvPr/>
        </p:nvSpPr>
        <p:spPr>
          <a:xfrm>
            <a:off x="3164278" y="2244427"/>
            <a:ext cx="5186613"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ATHLETE</a:t>
            </a:r>
            <a:endParaRPr sz="1400" b="0" i="0" u="none" strike="noStrike" cap="none">
              <a:solidFill>
                <a:srgbClr val="000000"/>
              </a:solidFill>
              <a:latin typeface="Arial"/>
              <a:ea typeface="Arial"/>
              <a:cs typeface="Arial"/>
              <a:sym typeface="Arial"/>
            </a:endParaRPr>
          </a:p>
        </p:txBody>
      </p:sp>
      <p:pic>
        <p:nvPicPr>
          <p:cNvPr id="412" name="Google Shape;412;p26" descr="Jared McCain - 2023-24 - Men's Basketball - Duke University"/>
          <p:cNvPicPr preferRelativeResize="0"/>
          <p:nvPr/>
        </p:nvPicPr>
        <p:blipFill rotWithShape="1">
          <a:blip r:embed="rId5">
            <a:alphaModFix/>
          </a:blip>
          <a:srcRect t="18588" b="42078"/>
          <a:stretch/>
        </p:blipFill>
        <p:spPr>
          <a:xfrm>
            <a:off x="1619509" y="3994673"/>
            <a:ext cx="1120384" cy="621792"/>
          </a:xfrm>
          <a:prstGeom prst="rect">
            <a:avLst/>
          </a:prstGeom>
          <a:noFill/>
          <a:ln>
            <a:noFill/>
          </a:ln>
        </p:spPr>
      </p:pic>
      <p:grpSp>
        <p:nvGrpSpPr>
          <p:cNvPr id="413" name="Google Shape;413;p26"/>
          <p:cNvGrpSpPr/>
          <p:nvPr/>
        </p:nvGrpSpPr>
        <p:grpSpPr>
          <a:xfrm>
            <a:off x="3135762" y="2844810"/>
            <a:ext cx="14123538" cy="6222992"/>
            <a:chOff x="3135762" y="2844810"/>
            <a:chExt cx="14123538" cy="6222992"/>
          </a:xfrm>
        </p:grpSpPr>
        <p:sp>
          <p:nvSpPr>
            <p:cNvPr id="414" name="Google Shape;414;p26"/>
            <p:cNvSpPr txBox="1"/>
            <p:nvPr/>
          </p:nvSpPr>
          <p:spPr>
            <a:xfrm>
              <a:off x="3164278" y="2847035"/>
              <a:ext cx="4592037"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BRONNY JAMES</a:t>
              </a:r>
              <a:endParaRPr sz="1400" b="0" i="0" u="none" strike="noStrike" cap="none">
                <a:solidFill>
                  <a:srgbClr val="000000"/>
                </a:solidFill>
                <a:latin typeface="Arial"/>
                <a:ea typeface="Arial"/>
                <a:cs typeface="Arial"/>
                <a:sym typeface="Arial"/>
              </a:endParaRPr>
            </a:p>
          </p:txBody>
        </p:sp>
        <p:sp>
          <p:nvSpPr>
            <p:cNvPr id="415" name="Google Shape;415;p26"/>
            <p:cNvSpPr txBox="1"/>
            <p:nvPr/>
          </p:nvSpPr>
          <p:spPr>
            <a:xfrm>
              <a:off x="7687799" y="2844810"/>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USC</a:t>
              </a:r>
              <a:endParaRPr sz="1400" b="0" i="0" u="none" strike="noStrike" cap="none">
                <a:solidFill>
                  <a:srgbClr val="000000"/>
                </a:solidFill>
                <a:latin typeface="Arial"/>
                <a:ea typeface="Arial"/>
                <a:cs typeface="Arial"/>
                <a:sym typeface="Arial"/>
              </a:endParaRPr>
            </a:p>
          </p:txBody>
        </p:sp>
        <p:sp>
          <p:nvSpPr>
            <p:cNvPr id="416" name="Google Shape;416;p26"/>
            <p:cNvSpPr txBox="1"/>
            <p:nvPr/>
          </p:nvSpPr>
          <p:spPr>
            <a:xfrm>
              <a:off x="7687799" y="35126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AUSTIN PEAY</a:t>
              </a:r>
              <a:endParaRPr sz="1400" b="0" i="0" u="none" strike="noStrike" cap="none">
                <a:solidFill>
                  <a:srgbClr val="000000"/>
                </a:solidFill>
                <a:latin typeface="Arial"/>
                <a:ea typeface="Arial"/>
                <a:cs typeface="Arial"/>
                <a:sym typeface="Arial"/>
              </a:endParaRPr>
            </a:p>
          </p:txBody>
        </p:sp>
        <p:sp>
          <p:nvSpPr>
            <p:cNvPr id="417" name="Google Shape;417;p26"/>
            <p:cNvSpPr txBox="1"/>
            <p:nvPr/>
          </p:nvSpPr>
          <p:spPr>
            <a:xfrm>
              <a:off x="7687799" y="4159372"/>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DUKE</a:t>
              </a:r>
              <a:endParaRPr sz="1400" b="0" i="0" u="none" strike="noStrike" cap="none">
                <a:solidFill>
                  <a:srgbClr val="000000"/>
                </a:solidFill>
                <a:latin typeface="Arial"/>
                <a:ea typeface="Arial"/>
                <a:cs typeface="Arial"/>
                <a:sym typeface="Arial"/>
              </a:endParaRPr>
            </a:p>
          </p:txBody>
        </p:sp>
        <p:sp>
          <p:nvSpPr>
            <p:cNvPr id="418" name="Google Shape;418;p26"/>
            <p:cNvSpPr txBox="1"/>
            <p:nvPr/>
          </p:nvSpPr>
          <p:spPr>
            <a:xfrm>
              <a:off x="7687799" y="483908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UNC</a:t>
              </a:r>
              <a:endParaRPr sz="1400" b="0" i="0" u="none" strike="noStrike" cap="none">
                <a:solidFill>
                  <a:srgbClr val="000000"/>
                </a:solidFill>
                <a:latin typeface="Arial"/>
                <a:ea typeface="Arial"/>
                <a:cs typeface="Arial"/>
                <a:sym typeface="Arial"/>
              </a:endParaRPr>
            </a:p>
          </p:txBody>
        </p:sp>
        <p:sp>
          <p:nvSpPr>
            <p:cNvPr id="419" name="Google Shape;419;p26"/>
            <p:cNvSpPr txBox="1"/>
            <p:nvPr/>
          </p:nvSpPr>
          <p:spPr>
            <a:xfrm>
              <a:off x="7687799" y="54857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KANSAS</a:t>
              </a:r>
              <a:endParaRPr sz="1400" b="0" i="0" u="none" strike="noStrike" cap="none">
                <a:solidFill>
                  <a:srgbClr val="000000"/>
                </a:solidFill>
                <a:latin typeface="Arial"/>
                <a:ea typeface="Arial"/>
                <a:cs typeface="Arial"/>
                <a:sym typeface="Arial"/>
              </a:endParaRPr>
            </a:p>
          </p:txBody>
        </p:sp>
        <p:sp>
          <p:nvSpPr>
            <p:cNvPr id="420" name="Google Shape;420;p26"/>
            <p:cNvSpPr txBox="1"/>
            <p:nvPr/>
          </p:nvSpPr>
          <p:spPr>
            <a:xfrm>
              <a:off x="7687799" y="617025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TEXAS SOUTHERN</a:t>
              </a:r>
              <a:endParaRPr sz="1400" b="0" i="0" u="none" strike="noStrike" cap="none">
                <a:solidFill>
                  <a:srgbClr val="000000"/>
                </a:solidFill>
                <a:latin typeface="Arial"/>
                <a:ea typeface="Arial"/>
                <a:cs typeface="Arial"/>
                <a:sym typeface="Arial"/>
              </a:endParaRPr>
            </a:p>
          </p:txBody>
        </p:sp>
        <p:sp>
          <p:nvSpPr>
            <p:cNvPr id="421" name="Google Shape;421;p26"/>
            <p:cNvSpPr txBox="1"/>
            <p:nvPr/>
          </p:nvSpPr>
          <p:spPr>
            <a:xfrm>
              <a:off x="7687799" y="683346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PURDUE</a:t>
              </a:r>
              <a:endParaRPr sz="1400" b="0" i="0" u="none" strike="noStrike" cap="none">
                <a:solidFill>
                  <a:srgbClr val="000000"/>
                </a:solidFill>
                <a:latin typeface="Arial"/>
                <a:ea typeface="Arial"/>
                <a:cs typeface="Arial"/>
                <a:sym typeface="Arial"/>
              </a:endParaRPr>
            </a:p>
          </p:txBody>
        </p:sp>
        <p:sp>
          <p:nvSpPr>
            <p:cNvPr id="422" name="Google Shape;422;p26"/>
            <p:cNvSpPr txBox="1"/>
            <p:nvPr/>
          </p:nvSpPr>
          <p:spPr>
            <a:xfrm>
              <a:off x="7687799" y="7471206"/>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UCONN</a:t>
              </a:r>
              <a:endParaRPr sz="1400" b="0" i="0" u="none" strike="noStrike" cap="none">
                <a:solidFill>
                  <a:srgbClr val="000000"/>
                </a:solidFill>
                <a:latin typeface="Arial"/>
                <a:ea typeface="Arial"/>
                <a:cs typeface="Arial"/>
                <a:sym typeface="Arial"/>
              </a:endParaRPr>
            </a:p>
          </p:txBody>
        </p:sp>
        <p:sp>
          <p:nvSpPr>
            <p:cNvPr id="423" name="Google Shape;423;p26"/>
            <p:cNvSpPr txBox="1"/>
            <p:nvPr/>
          </p:nvSpPr>
          <p:spPr>
            <a:xfrm>
              <a:off x="7687799" y="8155684"/>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DUKE</a:t>
              </a:r>
              <a:endParaRPr sz="1400" b="0" i="0" u="none" strike="noStrike" cap="none">
                <a:solidFill>
                  <a:srgbClr val="000000"/>
                </a:solidFill>
                <a:latin typeface="Arial"/>
                <a:ea typeface="Arial"/>
                <a:cs typeface="Arial"/>
                <a:sym typeface="Arial"/>
              </a:endParaRPr>
            </a:p>
          </p:txBody>
        </p:sp>
        <p:sp>
          <p:nvSpPr>
            <p:cNvPr id="424" name="Google Shape;424;p26"/>
            <p:cNvSpPr txBox="1"/>
            <p:nvPr/>
          </p:nvSpPr>
          <p:spPr>
            <a:xfrm>
              <a:off x="7687799" y="880802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KENTUCKY</a:t>
              </a:r>
              <a:endParaRPr sz="1400" b="0" i="0" u="none" strike="noStrike" cap="none">
                <a:solidFill>
                  <a:srgbClr val="000000"/>
                </a:solidFill>
                <a:latin typeface="Arial"/>
                <a:ea typeface="Arial"/>
                <a:cs typeface="Arial"/>
                <a:sym typeface="Arial"/>
              </a:endParaRPr>
            </a:p>
          </p:txBody>
        </p:sp>
        <p:sp>
          <p:nvSpPr>
            <p:cNvPr id="425" name="Google Shape;425;p26"/>
            <p:cNvSpPr txBox="1"/>
            <p:nvPr/>
          </p:nvSpPr>
          <p:spPr>
            <a:xfrm>
              <a:off x="11686925" y="2844810"/>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13.5M</a:t>
              </a:r>
              <a:endParaRPr sz="1400" b="0" i="0" u="none" strike="noStrike" cap="none">
                <a:solidFill>
                  <a:srgbClr val="000000"/>
                </a:solidFill>
                <a:latin typeface="Arial"/>
                <a:ea typeface="Arial"/>
                <a:cs typeface="Arial"/>
                <a:sym typeface="Arial"/>
              </a:endParaRPr>
            </a:p>
          </p:txBody>
        </p:sp>
        <p:sp>
          <p:nvSpPr>
            <p:cNvPr id="426" name="Google Shape;426;p26"/>
            <p:cNvSpPr txBox="1"/>
            <p:nvPr/>
          </p:nvSpPr>
          <p:spPr>
            <a:xfrm>
              <a:off x="11686925" y="35126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4.3M</a:t>
              </a:r>
              <a:endParaRPr sz="1400" b="0" i="0" u="none" strike="noStrike" cap="none">
                <a:solidFill>
                  <a:srgbClr val="000000"/>
                </a:solidFill>
                <a:latin typeface="Arial"/>
                <a:ea typeface="Arial"/>
                <a:cs typeface="Arial"/>
                <a:sym typeface="Arial"/>
              </a:endParaRPr>
            </a:p>
          </p:txBody>
        </p:sp>
        <p:sp>
          <p:nvSpPr>
            <p:cNvPr id="427" name="Google Shape;427;p26"/>
            <p:cNvSpPr txBox="1"/>
            <p:nvPr/>
          </p:nvSpPr>
          <p:spPr>
            <a:xfrm>
              <a:off x="11686925" y="4159372"/>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2.6M</a:t>
              </a:r>
              <a:endParaRPr sz="1400" b="0" i="0" u="none" strike="noStrike" cap="none">
                <a:solidFill>
                  <a:srgbClr val="000000"/>
                </a:solidFill>
                <a:latin typeface="Arial"/>
                <a:ea typeface="Arial"/>
                <a:cs typeface="Arial"/>
                <a:sym typeface="Arial"/>
              </a:endParaRPr>
            </a:p>
          </p:txBody>
        </p:sp>
        <p:sp>
          <p:nvSpPr>
            <p:cNvPr id="428" name="Google Shape;428;p26"/>
            <p:cNvSpPr txBox="1"/>
            <p:nvPr/>
          </p:nvSpPr>
          <p:spPr>
            <a:xfrm>
              <a:off x="11686925" y="483908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251K</a:t>
              </a:r>
              <a:endParaRPr sz="1400" b="0" i="0" u="none" strike="noStrike" cap="none">
                <a:solidFill>
                  <a:srgbClr val="000000"/>
                </a:solidFill>
                <a:latin typeface="Arial"/>
                <a:ea typeface="Arial"/>
                <a:cs typeface="Arial"/>
                <a:sym typeface="Arial"/>
              </a:endParaRPr>
            </a:p>
          </p:txBody>
        </p:sp>
        <p:sp>
          <p:nvSpPr>
            <p:cNvPr id="429" name="Google Shape;429;p26"/>
            <p:cNvSpPr txBox="1"/>
            <p:nvPr/>
          </p:nvSpPr>
          <p:spPr>
            <a:xfrm>
              <a:off x="11686925" y="54857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112K</a:t>
              </a:r>
              <a:endParaRPr sz="1400" b="0" i="0" u="none" strike="noStrike" cap="none">
                <a:solidFill>
                  <a:srgbClr val="000000"/>
                </a:solidFill>
                <a:latin typeface="Arial"/>
                <a:ea typeface="Arial"/>
                <a:cs typeface="Arial"/>
                <a:sym typeface="Arial"/>
              </a:endParaRPr>
            </a:p>
          </p:txBody>
        </p:sp>
        <p:sp>
          <p:nvSpPr>
            <p:cNvPr id="430" name="Google Shape;430;p26"/>
            <p:cNvSpPr txBox="1"/>
            <p:nvPr/>
          </p:nvSpPr>
          <p:spPr>
            <a:xfrm>
              <a:off x="11686925" y="617025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4.4M</a:t>
              </a:r>
              <a:endParaRPr sz="1400" b="0" i="0" u="none" strike="noStrike" cap="none">
                <a:solidFill>
                  <a:srgbClr val="000000"/>
                </a:solidFill>
                <a:latin typeface="Arial"/>
                <a:ea typeface="Arial"/>
                <a:cs typeface="Arial"/>
                <a:sym typeface="Arial"/>
              </a:endParaRPr>
            </a:p>
          </p:txBody>
        </p:sp>
        <p:sp>
          <p:nvSpPr>
            <p:cNvPr id="431" name="Google Shape;431;p26"/>
            <p:cNvSpPr txBox="1"/>
            <p:nvPr/>
          </p:nvSpPr>
          <p:spPr>
            <a:xfrm>
              <a:off x="11686925" y="683346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60K</a:t>
              </a:r>
              <a:endParaRPr sz="1400" b="0" i="0" u="none" strike="noStrike" cap="none">
                <a:solidFill>
                  <a:srgbClr val="000000"/>
                </a:solidFill>
                <a:latin typeface="Arial"/>
                <a:ea typeface="Arial"/>
                <a:cs typeface="Arial"/>
                <a:sym typeface="Arial"/>
              </a:endParaRPr>
            </a:p>
          </p:txBody>
        </p:sp>
        <p:sp>
          <p:nvSpPr>
            <p:cNvPr id="432" name="Google Shape;432;p26"/>
            <p:cNvSpPr txBox="1"/>
            <p:nvPr/>
          </p:nvSpPr>
          <p:spPr>
            <a:xfrm>
              <a:off x="11686925" y="7471206"/>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52K</a:t>
              </a:r>
              <a:endParaRPr sz="1400" b="0" i="0" u="none" strike="noStrike" cap="none">
                <a:solidFill>
                  <a:srgbClr val="000000"/>
                </a:solidFill>
                <a:latin typeface="Arial"/>
                <a:ea typeface="Arial"/>
                <a:cs typeface="Arial"/>
                <a:sym typeface="Arial"/>
              </a:endParaRPr>
            </a:p>
          </p:txBody>
        </p:sp>
        <p:sp>
          <p:nvSpPr>
            <p:cNvPr id="433" name="Google Shape;433;p26"/>
            <p:cNvSpPr txBox="1"/>
            <p:nvPr/>
          </p:nvSpPr>
          <p:spPr>
            <a:xfrm>
              <a:off x="11686925" y="8155684"/>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48K</a:t>
              </a:r>
              <a:endParaRPr sz="1400" b="0" i="0" u="none" strike="noStrike" cap="none">
                <a:solidFill>
                  <a:srgbClr val="000000"/>
                </a:solidFill>
                <a:latin typeface="Arial"/>
                <a:ea typeface="Arial"/>
                <a:cs typeface="Arial"/>
                <a:sym typeface="Arial"/>
              </a:endParaRPr>
            </a:p>
          </p:txBody>
        </p:sp>
        <p:sp>
          <p:nvSpPr>
            <p:cNvPr id="434" name="Google Shape;434;p26"/>
            <p:cNvSpPr txBox="1"/>
            <p:nvPr/>
          </p:nvSpPr>
          <p:spPr>
            <a:xfrm>
              <a:off x="11686925" y="880802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723K</a:t>
              </a:r>
              <a:endParaRPr sz="1400" b="0" i="0" u="none" strike="noStrike" cap="none">
                <a:solidFill>
                  <a:srgbClr val="000000"/>
                </a:solidFill>
                <a:latin typeface="Arial"/>
                <a:ea typeface="Arial"/>
                <a:cs typeface="Arial"/>
                <a:sym typeface="Arial"/>
              </a:endParaRPr>
            </a:p>
          </p:txBody>
        </p:sp>
        <p:sp>
          <p:nvSpPr>
            <p:cNvPr id="435" name="Google Shape;435;p26"/>
            <p:cNvSpPr txBox="1"/>
            <p:nvPr/>
          </p:nvSpPr>
          <p:spPr>
            <a:xfrm>
              <a:off x="14762817" y="3503156"/>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$1.2M</a:t>
              </a:r>
              <a:endParaRPr sz="1400" b="0" i="0" u="none" strike="noStrike" cap="none">
                <a:solidFill>
                  <a:srgbClr val="000000"/>
                </a:solidFill>
                <a:latin typeface="Arial"/>
                <a:ea typeface="Arial"/>
                <a:cs typeface="Arial"/>
                <a:sym typeface="Arial"/>
              </a:endParaRPr>
            </a:p>
          </p:txBody>
        </p:sp>
        <p:sp>
          <p:nvSpPr>
            <p:cNvPr id="436" name="Google Shape;436;p26"/>
            <p:cNvSpPr txBox="1"/>
            <p:nvPr/>
          </p:nvSpPr>
          <p:spPr>
            <a:xfrm>
              <a:off x="14762817" y="4149847"/>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$1M</a:t>
              </a:r>
              <a:endParaRPr sz="1400" b="0" i="0" u="none" strike="noStrike" cap="none">
                <a:solidFill>
                  <a:srgbClr val="000000"/>
                </a:solidFill>
                <a:latin typeface="Arial"/>
                <a:ea typeface="Arial"/>
                <a:cs typeface="Arial"/>
                <a:sym typeface="Arial"/>
              </a:endParaRPr>
            </a:p>
          </p:txBody>
        </p:sp>
        <p:sp>
          <p:nvSpPr>
            <p:cNvPr id="437" name="Google Shape;437;p26"/>
            <p:cNvSpPr txBox="1"/>
            <p:nvPr/>
          </p:nvSpPr>
          <p:spPr>
            <a:xfrm>
              <a:off x="14762817" y="4829564"/>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$930K</a:t>
              </a:r>
              <a:endParaRPr sz="1400" b="0" i="0" u="none" strike="noStrike" cap="none">
                <a:solidFill>
                  <a:srgbClr val="000000"/>
                </a:solidFill>
                <a:latin typeface="Arial"/>
                <a:ea typeface="Arial"/>
                <a:cs typeface="Arial"/>
                <a:sym typeface="Arial"/>
              </a:endParaRPr>
            </a:p>
          </p:txBody>
        </p:sp>
        <p:sp>
          <p:nvSpPr>
            <p:cNvPr id="438" name="Google Shape;438;p26"/>
            <p:cNvSpPr txBox="1"/>
            <p:nvPr/>
          </p:nvSpPr>
          <p:spPr>
            <a:xfrm>
              <a:off x="14762817" y="5476256"/>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$844K</a:t>
              </a:r>
              <a:endParaRPr sz="1400" b="0" i="0" u="none" strike="noStrike" cap="none">
                <a:solidFill>
                  <a:srgbClr val="000000"/>
                </a:solidFill>
                <a:latin typeface="Arial"/>
                <a:ea typeface="Arial"/>
                <a:cs typeface="Arial"/>
                <a:sym typeface="Arial"/>
              </a:endParaRPr>
            </a:p>
          </p:txBody>
        </p:sp>
        <p:sp>
          <p:nvSpPr>
            <p:cNvPr id="439" name="Google Shape;439;p26"/>
            <p:cNvSpPr txBox="1"/>
            <p:nvPr/>
          </p:nvSpPr>
          <p:spPr>
            <a:xfrm>
              <a:off x="14762817" y="6160734"/>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$822K</a:t>
              </a:r>
              <a:endParaRPr sz="1400" b="0" i="0" u="none" strike="noStrike" cap="none">
                <a:solidFill>
                  <a:srgbClr val="000000"/>
                </a:solidFill>
                <a:latin typeface="Arial"/>
                <a:ea typeface="Arial"/>
                <a:cs typeface="Arial"/>
                <a:sym typeface="Arial"/>
              </a:endParaRPr>
            </a:p>
          </p:txBody>
        </p:sp>
        <p:sp>
          <p:nvSpPr>
            <p:cNvPr id="440" name="Google Shape;440;p26"/>
            <p:cNvSpPr txBox="1"/>
            <p:nvPr/>
          </p:nvSpPr>
          <p:spPr>
            <a:xfrm>
              <a:off x="14762817" y="6823938"/>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$810K</a:t>
              </a:r>
              <a:endParaRPr sz="1400" b="0" i="0" u="none" strike="noStrike" cap="none">
                <a:solidFill>
                  <a:srgbClr val="000000"/>
                </a:solidFill>
                <a:latin typeface="Arial"/>
                <a:ea typeface="Arial"/>
                <a:cs typeface="Arial"/>
                <a:sym typeface="Arial"/>
              </a:endParaRPr>
            </a:p>
          </p:txBody>
        </p:sp>
        <p:sp>
          <p:nvSpPr>
            <p:cNvPr id="441" name="Google Shape;441;p26"/>
            <p:cNvSpPr txBox="1"/>
            <p:nvPr/>
          </p:nvSpPr>
          <p:spPr>
            <a:xfrm>
              <a:off x="14762817" y="7461681"/>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$800K</a:t>
              </a:r>
              <a:endParaRPr sz="1400" b="0" i="0" u="none" strike="noStrike" cap="none">
                <a:solidFill>
                  <a:srgbClr val="000000"/>
                </a:solidFill>
                <a:latin typeface="Arial"/>
                <a:ea typeface="Arial"/>
                <a:cs typeface="Arial"/>
                <a:sym typeface="Arial"/>
              </a:endParaRPr>
            </a:p>
          </p:txBody>
        </p:sp>
        <p:sp>
          <p:nvSpPr>
            <p:cNvPr id="442" name="Google Shape;442;p26"/>
            <p:cNvSpPr txBox="1"/>
            <p:nvPr/>
          </p:nvSpPr>
          <p:spPr>
            <a:xfrm>
              <a:off x="14762817" y="8146159"/>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$795K</a:t>
              </a:r>
              <a:endParaRPr sz="1400" b="0" i="0" u="none" strike="noStrike" cap="none">
                <a:solidFill>
                  <a:srgbClr val="000000"/>
                </a:solidFill>
                <a:latin typeface="Arial"/>
                <a:ea typeface="Arial"/>
                <a:cs typeface="Arial"/>
                <a:sym typeface="Arial"/>
              </a:endParaRPr>
            </a:p>
          </p:txBody>
        </p:sp>
        <p:sp>
          <p:nvSpPr>
            <p:cNvPr id="443" name="Google Shape;443;p26"/>
            <p:cNvSpPr txBox="1"/>
            <p:nvPr/>
          </p:nvSpPr>
          <p:spPr>
            <a:xfrm>
              <a:off x="14762817" y="8798498"/>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$710K</a:t>
              </a:r>
              <a:endParaRPr sz="1400" b="0" i="0" u="none" strike="noStrike" cap="none">
                <a:solidFill>
                  <a:srgbClr val="000000"/>
                </a:solidFill>
                <a:latin typeface="Arial"/>
                <a:ea typeface="Arial"/>
                <a:cs typeface="Arial"/>
                <a:sym typeface="Arial"/>
              </a:endParaRPr>
            </a:p>
          </p:txBody>
        </p:sp>
        <p:sp>
          <p:nvSpPr>
            <p:cNvPr id="444" name="Google Shape;444;p26"/>
            <p:cNvSpPr txBox="1"/>
            <p:nvPr/>
          </p:nvSpPr>
          <p:spPr>
            <a:xfrm>
              <a:off x="3135762" y="3514905"/>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HANSEL ENMANUEL</a:t>
              </a:r>
              <a:endParaRPr sz="1400" b="0" i="0" u="none" strike="noStrike" cap="none">
                <a:solidFill>
                  <a:srgbClr val="000000"/>
                </a:solidFill>
                <a:latin typeface="Arial"/>
                <a:ea typeface="Arial"/>
                <a:cs typeface="Arial"/>
                <a:sym typeface="Arial"/>
              </a:endParaRPr>
            </a:p>
          </p:txBody>
        </p:sp>
        <p:sp>
          <p:nvSpPr>
            <p:cNvPr id="445" name="Google Shape;445;p26"/>
            <p:cNvSpPr txBox="1"/>
            <p:nvPr/>
          </p:nvSpPr>
          <p:spPr>
            <a:xfrm>
              <a:off x="3135762" y="4161597"/>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JARED MCCAIN</a:t>
              </a:r>
              <a:endParaRPr sz="1400" b="0" i="0" u="none" strike="noStrike" cap="none">
                <a:solidFill>
                  <a:srgbClr val="000000"/>
                </a:solidFill>
                <a:latin typeface="Arial"/>
                <a:ea typeface="Arial"/>
                <a:cs typeface="Arial"/>
                <a:sym typeface="Arial"/>
              </a:endParaRPr>
            </a:p>
          </p:txBody>
        </p:sp>
        <p:sp>
          <p:nvSpPr>
            <p:cNvPr id="446" name="Google Shape;446;p26"/>
            <p:cNvSpPr txBox="1"/>
            <p:nvPr/>
          </p:nvSpPr>
          <p:spPr>
            <a:xfrm>
              <a:off x="3135762" y="4841313"/>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ARMANDO BACOT</a:t>
              </a:r>
              <a:endParaRPr sz="1400" b="0" i="0" u="none" strike="noStrike" cap="none">
                <a:solidFill>
                  <a:srgbClr val="000000"/>
                </a:solidFill>
                <a:latin typeface="Arial"/>
                <a:ea typeface="Arial"/>
                <a:cs typeface="Arial"/>
                <a:sym typeface="Arial"/>
              </a:endParaRPr>
            </a:p>
          </p:txBody>
        </p:sp>
        <p:sp>
          <p:nvSpPr>
            <p:cNvPr id="447" name="Google Shape;447;p26"/>
            <p:cNvSpPr txBox="1"/>
            <p:nvPr/>
          </p:nvSpPr>
          <p:spPr>
            <a:xfrm>
              <a:off x="3135762" y="5488005"/>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HUNTER DICKINSON</a:t>
              </a:r>
              <a:endParaRPr sz="1400" b="0" i="0" u="none" strike="noStrike" cap="none">
                <a:solidFill>
                  <a:srgbClr val="000000"/>
                </a:solidFill>
                <a:latin typeface="Arial"/>
                <a:ea typeface="Arial"/>
                <a:cs typeface="Arial"/>
                <a:sym typeface="Arial"/>
              </a:endParaRPr>
            </a:p>
          </p:txBody>
        </p:sp>
        <p:sp>
          <p:nvSpPr>
            <p:cNvPr id="448" name="Google Shape;448;p26"/>
            <p:cNvSpPr txBox="1"/>
            <p:nvPr/>
          </p:nvSpPr>
          <p:spPr>
            <a:xfrm>
              <a:off x="3135762" y="6172484"/>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SHAQIR O’NEAL</a:t>
              </a:r>
              <a:endParaRPr sz="1400" b="0" i="0" u="none" strike="noStrike" cap="none">
                <a:solidFill>
                  <a:srgbClr val="000000"/>
                </a:solidFill>
                <a:latin typeface="Arial"/>
                <a:ea typeface="Arial"/>
                <a:cs typeface="Arial"/>
                <a:sym typeface="Arial"/>
              </a:endParaRPr>
            </a:p>
          </p:txBody>
        </p:sp>
        <p:sp>
          <p:nvSpPr>
            <p:cNvPr id="449" name="Google Shape;449;p26"/>
            <p:cNvSpPr txBox="1"/>
            <p:nvPr/>
          </p:nvSpPr>
          <p:spPr>
            <a:xfrm>
              <a:off x="3135762" y="6835688"/>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ZACH EDEY</a:t>
              </a:r>
              <a:endParaRPr sz="1400" b="0" i="0" u="none" strike="noStrike" cap="none">
                <a:solidFill>
                  <a:srgbClr val="000000"/>
                </a:solidFill>
                <a:latin typeface="Arial"/>
                <a:ea typeface="Arial"/>
                <a:cs typeface="Arial"/>
                <a:sym typeface="Arial"/>
              </a:endParaRPr>
            </a:p>
          </p:txBody>
        </p:sp>
        <p:sp>
          <p:nvSpPr>
            <p:cNvPr id="450" name="Google Shape;450;p26"/>
            <p:cNvSpPr txBox="1"/>
            <p:nvPr/>
          </p:nvSpPr>
          <p:spPr>
            <a:xfrm>
              <a:off x="3135762" y="7473430"/>
              <a:ext cx="4620554" cy="512961"/>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DONOVAN CLINGAN</a:t>
              </a:r>
              <a:endParaRPr sz="1400" b="0" i="0" u="none" strike="noStrike" cap="none">
                <a:solidFill>
                  <a:srgbClr val="000000"/>
                </a:solidFill>
                <a:latin typeface="Arial"/>
                <a:ea typeface="Arial"/>
                <a:cs typeface="Arial"/>
                <a:sym typeface="Arial"/>
              </a:endParaRPr>
            </a:p>
            <a:p>
              <a:pPr marL="0" marR="0" lvl="0" indent="0" algn="l" rtl="0">
                <a:lnSpc>
                  <a:spcPct val="108833"/>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26"/>
            <p:cNvSpPr txBox="1"/>
            <p:nvPr/>
          </p:nvSpPr>
          <p:spPr>
            <a:xfrm>
              <a:off x="3135762" y="8810248"/>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ROBERT DILLINGHAM</a:t>
              </a:r>
              <a:endParaRPr sz="1400" b="0" i="0" u="none" strike="noStrike" cap="none">
                <a:solidFill>
                  <a:srgbClr val="000000"/>
                </a:solidFill>
                <a:latin typeface="Arial"/>
                <a:ea typeface="Arial"/>
                <a:cs typeface="Arial"/>
                <a:sym typeface="Arial"/>
              </a:endParaRPr>
            </a:p>
          </p:txBody>
        </p:sp>
        <p:sp>
          <p:nvSpPr>
            <p:cNvPr id="452" name="Google Shape;452;p26"/>
            <p:cNvSpPr txBox="1"/>
            <p:nvPr/>
          </p:nvSpPr>
          <p:spPr>
            <a:xfrm>
              <a:off x="3135762" y="8157909"/>
              <a:ext cx="4500569"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KYLE FILIPOWSKI</a:t>
              </a:r>
              <a:endParaRPr sz="1400" b="0" i="0" u="none" strike="noStrike" cap="none">
                <a:solidFill>
                  <a:srgbClr val="000000"/>
                </a:solidFill>
                <a:latin typeface="Arial"/>
                <a:ea typeface="Arial"/>
                <a:cs typeface="Arial"/>
                <a:sym typeface="Arial"/>
              </a:endParaRPr>
            </a:p>
          </p:txBody>
        </p:sp>
      </p:grpSp>
      <p:sp>
        <p:nvSpPr>
          <p:cNvPr id="453" name="Google Shape;453;p26"/>
          <p:cNvSpPr/>
          <p:nvPr/>
        </p:nvSpPr>
        <p:spPr>
          <a:xfrm>
            <a:off x="178845" y="9715500"/>
            <a:ext cx="1341101" cy="443122"/>
          </a:xfrm>
          <a:custGeom>
            <a:avLst/>
            <a:gdLst/>
            <a:ahLst/>
            <a:cxnLst/>
            <a:rect l="l" t="t" r="r" b="b"/>
            <a:pathLst>
              <a:path w="1669733" h="551707" extrusionOk="0">
                <a:moveTo>
                  <a:pt x="0" y="0"/>
                </a:moveTo>
                <a:lnTo>
                  <a:pt x="1669732" y="0"/>
                </a:lnTo>
                <a:lnTo>
                  <a:pt x="1669732" y="551707"/>
                </a:lnTo>
                <a:lnTo>
                  <a:pt x="0" y="55170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4" name="Google Shape;454;p26" descr="Hansel Enmanuel - Men's Basketball - Austin Peay State University Athletics"/>
          <p:cNvPicPr preferRelativeResize="0"/>
          <p:nvPr/>
        </p:nvPicPr>
        <p:blipFill rotWithShape="1">
          <a:blip r:embed="rId7">
            <a:alphaModFix/>
          </a:blip>
          <a:srcRect t="14187" b="46119"/>
          <a:stretch/>
        </p:blipFill>
        <p:spPr>
          <a:xfrm>
            <a:off x="1619509" y="3331283"/>
            <a:ext cx="1124712" cy="621792"/>
          </a:xfrm>
          <a:prstGeom prst="rect">
            <a:avLst/>
          </a:prstGeom>
          <a:noFill/>
          <a:ln>
            <a:noFill/>
          </a:ln>
        </p:spPr>
      </p:pic>
      <p:cxnSp>
        <p:nvCxnSpPr>
          <p:cNvPr id="455" name="Google Shape;455;p26"/>
          <p:cNvCxnSpPr/>
          <p:nvPr/>
        </p:nvCxnSpPr>
        <p:spPr>
          <a:xfrm>
            <a:off x="1013711" y="4609591"/>
            <a:ext cx="16245589" cy="0"/>
          </a:xfrm>
          <a:prstGeom prst="straightConnector1">
            <a:avLst/>
          </a:prstGeom>
          <a:noFill/>
          <a:ln w="12700" cap="flat" cmpd="sng">
            <a:solidFill>
              <a:srgbClr val="000000"/>
            </a:solidFill>
            <a:prstDash val="solid"/>
            <a:round/>
            <a:headEnd type="none" w="sm" len="sm"/>
            <a:tailEnd type="none" w="sm" len="sm"/>
          </a:ln>
        </p:spPr>
      </p:cxnSp>
      <p:grpSp>
        <p:nvGrpSpPr>
          <p:cNvPr id="456" name="Google Shape;456;p26"/>
          <p:cNvGrpSpPr/>
          <p:nvPr/>
        </p:nvGrpSpPr>
        <p:grpSpPr>
          <a:xfrm>
            <a:off x="1013711" y="3947172"/>
            <a:ext cx="16245589" cy="42189"/>
            <a:chOff x="0" y="6350"/>
            <a:chExt cx="21660786" cy="56253"/>
          </a:xfrm>
        </p:grpSpPr>
        <p:cxnSp>
          <p:nvCxnSpPr>
            <p:cNvPr id="457" name="Google Shape;457;p26"/>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458" name="Google Shape;458;p26"/>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459" name="Google Shape;459;p26" descr="Armando Bacot - Men's Basketball - University of North Carolina Athletics"/>
          <p:cNvPicPr preferRelativeResize="0"/>
          <p:nvPr/>
        </p:nvPicPr>
        <p:blipFill rotWithShape="1">
          <a:blip r:embed="rId8">
            <a:alphaModFix/>
          </a:blip>
          <a:srcRect l="438" t="12265" r="-438" b="52056"/>
          <a:stretch/>
        </p:blipFill>
        <p:spPr>
          <a:xfrm>
            <a:off x="1619509" y="4657410"/>
            <a:ext cx="1124712" cy="621792"/>
          </a:xfrm>
          <a:prstGeom prst="rect">
            <a:avLst/>
          </a:prstGeom>
          <a:noFill/>
          <a:ln>
            <a:noFill/>
          </a:ln>
        </p:spPr>
      </p:pic>
      <p:cxnSp>
        <p:nvCxnSpPr>
          <p:cNvPr id="460" name="Google Shape;460;p26"/>
          <p:cNvCxnSpPr/>
          <p:nvPr/>
        </p:nvCxnSpPr>
        <p:spPr>
          <a:xfrm>
            <a:off x="1013711" y="5272009"/>
            <a:ext cx="16245589" cy="0"/>
          </a:xfrm>
          <a:prstGeom prst="straightConnector1">
            <a:avLst/>
          </a:prstGeom>
          <a:noFill/>
          <a:ln w="12700" cap="flat" cmpd="sng">
            <a:solidFill>
              <a:srgbClr val="000000"/>
            </a:solidFill>
            <a:prstDash val="solid"/>
            <a:round/>
            <a:headEnd type="none" w="sm" len="sm"/>
            <a:tailEnd type="none" w="sm" len="sm"/>
          </a:ln>
        </p:spPr>
      </p:cxnSp>
      <p:cxnSp>
        <p:nvCxnSpPr>
          <p:cNvPr id="461" name="Google Shape;461;p26"/>
          <p:cNvCxnSpPr/>
          <p:nvPr/>
        </p:nvCxnSpPr>
        <p:spPr>
          <a:xfrm>
            <a:off x="1013711" y="4651781"/>
            <a:ext cx="16245589" cy="0"/>
          </a:xfrm>
          <a:prstGeom prst="straightConnector1">
            <a:avLst/>
          </a:prstGeom>
          <a:noFill/>
          <a:ln w="12700" cap="flat" cmpd="sng">
            <a:solidFill>
              <a:srgbClr val="000000"/>
            </a:solidFill>
            <a:prstDash val="solid"/>
            <a:round/>
            <a:headEnd type="none" w="sm" len="sm"/>
            <a:tailEnd type="none" w="sm" len="sm"/>
          </a:ln>
        </p:spPr>
      </p:cxnSp>
      <p:pic>
        <p:nvPicPr>
          <p:cNvPr id="462" name="Google Shape;462;p26" descr="College basketball transfer portal team rankings: Hunter Dickinson boosts  Kansas to No. 1 in 2023 class"/>
          <p:cNvPicPr preferRelativeResize="0"/>
          <p:nvPr/>
        </p:nvPicPr>
        <p:blipFill rotWithShape="1">
          <a:blip r:embed="rId9">
            <a:alphaModFix/>
          </a:blip>
          <a:srcRect l="37355" t="8651" r="36359" b="63812"/>
          <a:stretch/>
        </p:blipFill>
        <p:spPr>
          <a:xfrm>
            <a:off x="1619509" y="5320145"/>
            <a:ext cx="1124712" cy="615960"/>
          </a:xfrm>
          <a:prstGeom prst="rect">
            <a:avLst/>
          </a:prstGeom>
          <a:noFill/>
          <a:ln>
            <a:noFill/>
          </a:ln>
        </p:spPr>
      </p:pic>
      <p:cxnSp>
        <p:nvCxnSpPr>
          <p:cNvPr id="463" name="Google Shape;463;p26"/>
          <p:cNvCxnSpPr/>
          <p:nvPr/>
        </p:nvCxnSpPr>
        <p:spPr>
          <a:xfrm>
            <a:off x="1013711" y="5314199"/>
            <a:ext cx="16245589" cy="0"/>
          </a:xfrm>
          <a:prstGeom prst="straightConnector1">
            <a:avLst/>
          </a:prstGeom>
          <a:noFill/>
          <a:ln w="12700" cap="flat" cmpd="sng">
            <a:solidFill>
              <a:srgbClr val="000000"/>
            </a:solidFill>
            <a:prstDash val="solid"/>
            <a:round/>
            <a:headEnd type="none" w="sm" len="sm"/>
            <a:tailEnd type="none" w="sm" len="sm"/>
          </a:ln>
        </p:spPr>
      </p:cxnSp>
      <p:pic>
        <p:nvPicPr>
          <p:cNvPr id="464" name="Google Shape;464;p26" descr="Shaqir O'Neal - 2023-24 - Men's Basketball - Texas Southern University  Athletics"/>
          <p:cNvPicPr preferRelativeResize="0"/>
          <p:nvPr/>
        </p:nvPicPr>
        <p:blipFill rotWithShape="1">
          <a:blip r:embed="rId10">
            <a:alphaModFix/>
          </a:blip>
          <a:srcRect t="1123" b="33144"/>
          <a:stretch/>
        </p:blipFill>
        <p:spPr>
          <a:xfrm>
            <a:off x="1619509" y="5975498"/>
            <a:ext cx="1124712" cy="622004"/>
          </a:xfrm>
          <a:prstGeom prst="rect">
            <a:avLst/>
          </a:prstGeom>
          <a:noFill/>
          <a:ln>
            <a:noFill/>
          </a:ln>
        </p:spPr>
      </p:pic>
      <p:grpSp>
        <p:nvGrpSpPr>
          <p:cNvPr id="465" name="Google Shape;465;p26"/>
          <p:cNvGrpSpPr/>
          <p:nvPr/>
        </p:nvGrpSpPr>
        <p:grpSpPr>
          <a:xfrm>
            <a:off x="1013711" y="5934428"/>
            <a:ext cx="16245589" cy="42189"/>
            <a:chOff x="0" y="6350"/>
            <a:chExt cx="21660786" cy="56253"/>
          </a:xfrm>
        </p:grpSpPr>
        <p:cxnSp>
          <p:nvCxnSpPr>
            <p:cNvPr id="466" name="Google Shape;466;p26"/>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467" name="Google Shape;467;p26"/>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468" name="Google Shape;468;p26" descr="purdue boilermakers men's basketball roster - Shop The Best Discounts  Online OFF 60%"/>
          <p:cNvPicPr preferRelativeResize="0"/>
          <p:nvPr/>
        </p:nvPicPr>
        <p:blipFill rotWithShape="1">
          <a:blip r:embed="rId11">
            <a:alphaModFix/>
          </a:blip>
          <a:srcRect l="1064" t="17025" r="-1064" b="46806"/>
          <a:stretch/>
        </p:blipFill>
        <p:spPr>
          <a:xfrm>
            <a:off x="1619509" y="6636969"/>
            <a:ext cx="1124712" cy="617675"/>
          </a:xfrm>
          <a:prstGeom prst="rect">
            <a:avLst/>
          </a:prstGeom>
          <a:noFill/>
          <a:ln>
            <a:noFill/>
          </a:ln>
        </p:spPr>
      </p:pic>
      <p:grpSp>
        <p:nvGrpSpPr>
          <p:cNvPr id="469" name="Google Shape;469;p26"/>
          <p:cNvGrpSpPr/>
          <p:nvPr/>
        </p:nvGrpSpPr>
        <p:grpSpPr>
          <a:xfrm>
            <a:off x="1013711" y="6596847"/>
            <a:ext cx="16245589" cy="42189"/>
            <a:chOff x="0" y="6350"/>
            <a:chExt cx="21660786" cy="56253"/>
          </a:xfrm>
        </p:grpSpPr>
        <p:cxnSp>
          <p:nvCxnSpPr>
            <p:cNvPr id="470" name="Google Shape;470;p26"/>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471" name="Google Shape;471;p26"/>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472" name="Google Shape;472;p26" descr="How long is Donovan Clingan out for? Latest on UConn center's injury"/>
          <p:cNvPicPr preferRelativeResize="0"/>
          <p:nvPr/>
        </p:nvPicPr>
        <p:blipFill rotWithShape="1">
          <a:blip r:embed="rId12">
            <a:alphaModFix/>
          </a:blip>
          <a:srcRect l="10493" t="15922" r="57108" b="52596"/>
          <a:stretch/>
        </p:blipFill>
        <p:spPr>
          <a:xfrm>
            <a:off x="1619509" y="7301022"/>
            <a:ext cx="1124712" cy="621792"/>
          </a:xfrm>
          <a:prstGeom prst="rect">
            <a:avLst/>
          </a:prstGeom>
          <a:noFill/>
          <a:ln>
            <a:noFill/>
          </a:ln>
        </p:spPr>
      </p:pic>
      <p:grpSp>
        <p:nvGrpSpPr>
          <p:cNvPr id="473" name="Google Shape;473;p26"/>
          <p:cNvGrpSpPr/>
          <p:nvPr/>
        </p:nvGrpSpPr>
        <p:grpSpPr>
          <a:xfrm>
            <a:off x="1013711" y="7259265"/>
            <a:ext cx="16245589" cy="42189"/>
            <a:chOff x="0" y="6350"/>
            <a:chExt cx="21660786" cy="56253"/>
          </a:xfrm>
        </p:grpSpPr>
        <p:cxnSp>
          <p:nvCxnSpPr>
            <p:cNvPr id="474" name="Google Shape;474;p26"/>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475" name="Google Shape;475;p26"/>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476" name="Google Shape;476;p26" descr="On3] Kyle Filipowski takes over the No. 1 spot in the 2022 class :  r/NBA_Draft"/>
          <p:cNvPicPr preferRelativeResize="0"/>
          <p:nvPr/>
        </p:nvPicPr>
        <p:blipFill rotWithShape="1">
          <a:blip r:embed="rId13">
            <a:alphaModFix/>
          </a:blip>
          <a:srcRect l="33895" t="3566" r="35477" b="64342"/>
          <a:stretch/>
        </p:blipFill>
        <p:spPr>
          <a:xfrm>
            <a:off x="1619509" y="7971019"/>
            <a:ext cx="1128010" cy="620531"/>
          </a:xfrm>
          <a:prstGeom prst="rect">
            <a:avLst/>
          </a:prstGeom>
          <a:noFill/>
          <a:ln>
            <a:noFill/>
          </a:ln>
        </p:spPr>
      </p:pic>
      <p:grpSp>
        <p:nvGrpSpPr>
          <p:cNvPr id="477" name="Google Shape;477;p26"/>
          <p:cNvGrpSpPr/>
          <p:nvPr/>
        </p:nvGrpSpPr>
        <p:grpSpPr>
          <a:xfrm>
            <a:off x="1013711" y="7921684"/>
            <a:ext cx="16245589" cy="42189"/>
            <a:chOff x="0" y="6350"/>
            <a:chExt cx="21660786" cy="56253"/>
          </a:xfrm>
        </p:grpSpPr>
        <p:cxnSp>
          <p:nvCxnSpPr>
            <p:cNvPr id="478" name="Google Shape;478;p26"/>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479" name="Google Shape;479;p26"/>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480" name="Google Shape;480;p26" descr="Rob Dillingham, Kentucky, Point Guard"/>
          <p:cNvPicPr preferRelativeResize="0"/>
          <p:nvPr/>
        </p:nvPicPr>
        <p:blipFill rotWithShape="1">
          <a:blip r:embed="rId14">
            <a:alphaModFix/>
          </a:blip>
          <a:srcRect l="1" t="15962" r="4905" b="47335"/>
          <a:stretch/>
        </p:blipFill>
        <p:spPr>
          <a:xfrm>
            <a:off x="1619509" y="8620368"/>
            <a:ext cx="1124712" cy="621792"/>
          </a:xfrm>
          <a:prstGeom prst="rect">
            <a:avLst/>
          </a:prstGeom>
          <a:noFill/>
          <a:ln>
            <a:noFill/>
          </a:ln>
        </p:spPr>
      </p:pic>
      <p:cxnSp>
        <p:nvCxnSpPr>
          <p:cNvPr id="481" name="Google Shape;481;p26"/>
          <p:cNvCxnSpPr/>
          <p:nvPr/>
        </p:nvCxnSpPr>
        <p:spPr>
          <a:xfrm>
            <a:off x="1012093" y="9242215"/>
            <a:ext cx="16247208" cy="0"/>
          </a:xfrm>
          <a:prstGeom prst="straightConnector1">
            <a:avLst/>
          </a:prstGeom>
          <a:noFill/>
          <a:ln w="9525" cap="flat" cmpd="sng">
            <a:solidFill>
              <a:srgbClr val="000000"/>
            </a:solidFill>
            <a:prstDash val="solid"/>
            <a:round/>
            <a:headEnd type="none" w="sm" len="sm"/>
            <a:tailEnd type="none" w="sm" len="sm"/>
          </a:ln>
        </p:spPr>
      </p:cxnSp>
      <p:cxnSp>
        <p:nvCxnSpPr>
          <p:cNvPr id="482" name="Google Shape;482;p26"/>
          <p:cNvCxnSpPr/>
          <p:nvPr/>
        </p:nvCxnSpPr>
        <p:spPr>
          <a:xfrm>
            <a:off x="1012825" y="2663789"/>
            <a:ext cx="16246475" cy="0"/>
          </a:xfrm>
          <a:prstGeom prst="straightConnector1">
            <a:avLst/>
          </a:prstGeom>
          <a:noFill/>
          <a:ln w="9525" cap="flat" cmpd="sng">
            <a:solidFill>
              <a:srgbClr val="000000"/>
            </a:solidFill>
            <a:prstDash val="solid"/>
            <a:round/>
            <a:headEnd type="none" w="sm" len="sm"/>
            <a:tailEnd type="none" w="sm" len="sm"/>
          </a:ln>
        </p:spPr>
      </p:cxnSp>
      <p:cxnSp>
        <p:nvCxnSpPr>
          <p:cNvPr id="483" name="Google Shape;483;p26"/>
          <p:cNvCxnSpPr/>
          <p:nvPr/>
        </p:nvCxnSpPr>
        <p:spPr>
          <a:xfrm>
            <a:off x="1013711" y="3326943"/>
            <a:ext cx="16245589" cy="0"/>
          </a:xfrm>
          <a:prstGeom prst="straightConnector1">
            <a:avLst/>
          </a:prstGeom>
          <a:noFill/>
          <a:ln w="12700" cap="flat" cmpd="sng">
            <a:solidFill>
              <a:srgbClr val="000000"/>
            </a:solidFill>
            <a:prstDash val="solid"/>
            <a:round/>
            <a:headEnd type="none" w="sm" len="sm"/>
            <a:tailEnd type="none" w="sm" len="sm"/>
          </a:ln>
        </p:spPr>
      </p:cxnSp>
      <p:cxnSp>
        <p:nvCxnSpPr>
          <p:cNvPr id="484" name="Google Shape;484;p26"/>
          <p:cNvCxnSpPr/>
          <p:nvPr/>
        </p:nvCxnSpPr>
        <p:spPr>
          <a:xfrm>
            <a:off x="1013711" y="3284753"/>
            <a:ext cx="16245589" cy="0"/>
          </a:xfrm>
          <a:prstGeom prst="straightConnector1">
            <a:avLst/>
          </a:prstGeom>
          <a:noFill/>
          <a:ln w="12700" cap="flat" cmpd="sng">
            <a:solidFill>
              <a:srgbClr val="000000"/>
            </a:solidFill>
            <a:prstDash val="solid"/>
            <a:round/>
            <a:headEnd type="none" w="sm" len="sm"/>
            <a:tailEnd type="none" w="sm" len="sm"/>
          </a:ln>
        </p:spPr>
      </p:cxnSp>
      <p:grpSp>
        <p:nvGrpSpPr>
          <p:cNvPr id="485" name="Google Shape;485;p26"/>
          <p:cNvGrpSpPr/>
          <p:nvPr/>
        </p:nvGrpSpPr>
        <p:grpSpPr>
          <a:xfrm>
            <a:off x="1013711" y="8584103"/>
            <a:ext cx="16245589" cy="42189"/>
            <a:chOff x="0" y="6350"/>
            <a:chExt cx="21660786" cy="56253"/>
          </a:xfrm>
        </p:grpSpPr>
        <p:cxnSp>
          <p:nvCxnSpPr>
            <p:cNvPr id="486" name="Google Shape;486;p26"/>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487" name="Google Shape;487;p26"/>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7"/>
          <p:cNvSpPr/>
          <p:nvPr/>
        </p:nvSpPr>
        <p:spPr>
          <a:xfrm>
            <a:off x="1013711" y="2661312"/>
            <a:ext cx="615649" cy="625027"/>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27"/>
          <p:cNvSpPr/>
          <p:nvPr/>
        </p:nvSpPr>
        <p:spPr>
          <a:xfrm>
            <a:off x="1013711" y="3324140"/>
            <a:ext cx="615649" cy="622218"/>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p27"/>
          <p:cNvSpPr/>
          <p:nvPr/>
        </p:nvSpPr>
        <p:spPr>
          <a:xfrm>
            <a:off x="1013711" y="3988129"/>
            <a:ext cx="615649" cy="62856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27"/>
          <p:cNvSpPr/>
          <p:nvPr/>
        </p:nvSpPr>
        <p:spPr>
          <a:xfrm>
            <a:off x="1013711" y="4652119"/>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7" name="Google Shape;497;p27"/>
          <p:cNvSpPr/>
          <p:nvPr/>
        </p:nvSpPr>
        <p:spPr>
          <a:xfrm>
            <a:off x="1013711" y="5316108"/>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8" name="Google Shape;498;p27"/>
          <p:cNvSpPr/>
          <p:nvPr/>
        </p:nvSpPr>
        <p:spPr>
          <a:xfrm>
            <a:off x="1013711" y="5980097"/>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9" name="Google Shape;499;p27"/>
          <p:cNvSpPr/>
          <p:nvPr/>
        </p:nvSpPr>
        <p:spPr>
          <a:xfrm>
            <a:off x="1013711" y="6644087"/>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0" name="Google Shape;500;p27"/>
          <p:cNvSpPr/>
          <p:nvPr/>
        </p:nvSpPr>
        <p:spPr>
          <a:xfrm>
            <a:off x="1013711" y="7299703"/>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p27"/>
          <p:cNvSpPr/>
          <p:nvPr/>
        </p:nvSpPr>
        <p:spPr>
          <a:xfrm>
            <a:off x="1013711" y="8625100"/>
            <a:ext cx="615649" cy="600715"/>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p27"/>
          <p:cNvSpPr/>
          <p:nvPr/>
        </p:nvSpPr>
        <p:spPr>
          <a:xfrm>
            <a:off x="1013711" y="7963692"/>
            <a:ext cx="615649" cy="615649"/>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03" name="Google Shape;503;p27"/>
          <p:cNvGrpSpPr/>
          <p:nvPr/>
        </p:nvGrpSpPr>
        <p:grpSpPr>
          <a:xfrm>
            <a:off x="-1" y="136061"/>
            <a:ext cx="13876421" cy="1550303"/>
            <a:chOff x="0" y="0"/>
            <a:chExt cx="17246888" cy="2067071"/>
          </a:xfrm>
        </p:grpSpPr>
        <p:sp>
          <p:nvSpPr>
            <p:cNvPr id="504" name="Google Shape;504;p27"/>
            <p:cNvSpPr/>
            <p:nvPr/>
          </p:nvSpPr>
          <p:spPr>
            <a:xfrm>
              <a:off x="0" y="0"/>
              <a:ext cx="17246888" cy="2067071"/>
            </a:xfrm>
            <a:custGeom>
              <a:avLst/>
              <a:gdLst/>
              <a:ahLst/>
              <a:cxnLst/>
              <a:rect l="l" t="t" r="r" b="b"/>
              <a:pathLst>
                <a:path w="4917510" h="589373" extrusionOk="0">
                  <a:moveTo>
                    <a:pt x="0" y="0"/>
                  </a:moveTo>
                  <a:lnTo>
                    <a:pt x="4917510" y="0"/>
                  </a:lnTo>
                  <a:lnTo>
                    <a:pt x="4917510" y="589373"/>
                  </a:lnTo>
                  <a:lnTo>
                    <a:pt x="0" y="589373"/>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p27"/>
            <p:cNvSpPr txBox="1"/>
            <p:nvPr/>
          </p:nvSpPr>
          <p:spPr>
            <a:xfrm>
              <a:off x="413679" y="335064"/>
              <a:ext cx="16329750" cy="1402094"/>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4000"/>
                <a:buFont typeface="Arial"/>
                <a:buNone/>
              </a:pPr>
              <a:r>
                <a:rPr lang="en-US" sz="4000" b="1" i="0" u="none" strike="noStrike" cap="none">
                  <a:solidFill>
                    <a:srgbClr val="FFFFFF"/>
                  </a:solidFill>
                  <a:latin typeface="Antonio"/>
                  <a:ea typeface="Antonio"/>
                  <a:cs typeface="Antonio"/>
                  <a:sym typeface="Antonio"/>
                </a:rPr>
                <a:t>TOP 10 NIL VALUATIONS: NCAA WOMEN’S BASKETBALL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3200"/>
                <a:buFont typeface="Arial"/>
                <a:buNone/>
              </a:pPr>
              <a:r>
                <a:rPr lang="en-US" sz="3200" b="0" i="0" u="none" strike="noStrike" cap="none">
                  <a:solidFill>
                    <a:srgbClr val="FFFFFF"/>
                  </a:solidFill>
                  <a:latin typeface="Antonio Thin"/>
                  <a:ea typeface="Antonio Thin"/>
                  <a:cs typeface="Antonio Thin"/>
                  <a:sym typeface="Antonio Thin"/>
                </a:rPr>
                <a:t>ENTERING 2023-24 SEASON</a:t>
              </a:r>
              <a:endParaRPr sz="1400" b="0" i="0" u="none" strike="noStrike" cap="none">
                <a:solidFill>
                  <a:srgbClr val="000000"/>
                </a:solidFill>
                <a:latin typeface="Arial"/>
                <a:ea typeface="Arial"/>
                <a:cs typeface="Arial"/>
                <a:sym typeface="Arial"/>
              </a:endParaRPr>
            </a:p>
          </p:txBody>
        </p:sp>
      </p:grpSp>
      <p:sp>
        <p:nvSpPr>
          <p:cNvPr id="506" name="Google Shape;506;p27"/>
          <p:cNvSpPr txBox="1"/>
          <p:nvPr/>
        </p:nvSpPr>
        <p:spPr>
          <a:xfrm>
            <a:off x="1013711" y="2898125"/>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507" name="Google Shape;507;p27"/>
          <p:cNvSpPr txBox="1"/>
          <p:nvPr/>
        </p:nvSpPr>
        <p:spPr>
          <a:xfrm>
            <a:off x="1013711" y="3563239"/>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08" name="Google Shape;508;p27"/>
          <p:cNvSpPr txBox="1"/>
          <p:nvPr/>
        </p:nvSpPr>
        <p:spPr>
          <a:xfrm>
            <a:off x="1013711" y="4227228"/>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509" name="Google Shape;509;p27"/>
          <p:cNvSpPr txBox="1"/>
          <p:nvPr/>
        </p:nvSpPr>
        <p:spPr>
          <a:xfrm>
            <a:off x="1013711" y="4891218"/>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510" name="Google Shape;510;p27"/>
          <p:cNvSpPr txBox="1"/>
          <p:nvPr/>
        </p:nvSpPr>
        <p:spPr>
          <a:xfrm>
            <a:off x="1013711" y="5555207"/>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511" name="Google Shape;511;p27"/>
          <p:cNvSpPr txBox="1"/>
          <p:nvPr/>
        </p:nvSpPr>
        <p:spPr>
          <a:xfrm>
            <a:off x="1013711" y="6219197"/>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512" name="Google Shape;512;p27"/>
          <p:cNvSpPr txBox="1"/>
          <p:nvPr/>
        </p:nvSpPr>
        <p:spPr>
          <a:xfrm>
            <a:off x="1013711" y="6883186"/>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513" name="Google Shape;513;p27"/>
          <p:cNvSpPr txBox="1"/>
          <p:nvPr/>
        </p:nvSpPr>
        <p:spPr>
          <a:xfrm>
            <a:off x="1013711" y="7538802"/>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514" name="Google Shape;514;p27"/>
          <p:cNvSpPr txBox="1"/>
          <p:nvPr/>
        </p:nvSpPr>
        <p:spPr>
          <a:xfrm>
            <a:off x="1013711" y="8854574"/>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
        <p:nvSpPr>
          <p:cNvPr id="515" name="Google Shape;515;p27"/>
          <p:cNvSpPr txBox="1"/>
          <p:nvPr/>
        </p:nvSpPr>
        <p:spPr>
          <a:xfrm>
            <a:off x="1013711" y="8202791"/>
            <a:ext cx="615645" cy="240900"/>
          </a:xfrm>
          <a:prstGeom prst="rect">
            <a:avLst/>
          </a:prstGeom>
          <a:noFill/>
          <a:ln>
            <a:noFill/>
          </a:ln>
        </p:spPr>
        <p:txBody>
          <a:bodyPr spcFirstLastPara="1" wrap="square" lIns="0" tIns="0" rIns="0" bIns="0" anchor="t" anchorCtr="0">
            <a:spAutoFit/>
          </a:bodyPr>
          <a:lstStyle/>
          <a:p>
            <a:pPr marL="0" marR="0" lvl="0" indent="0" algn="ctr" rtl="0">
              <a:lnSpc>
                <a:spcPct val="72989"/>
              </a:lnSpc>
              <a:spcBef>
                <a:spcPts val="0"/>
              </a:spcBef>
              <a:spcAft>
                <a:spcPts val="0"/>
              </a:spcAft>
              <a:buClr>
                <a:srgbClr val="000000"/>
              </a:buClr>
              <a:buSzPts val="2288"/>
              <a:buFont typeface="Arial"/>
              <a:buNone/>
            </a:pPr>
            <a:r>
              <a:rPr lang="en-US" sz="2288" b="0"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516" name="Google Shape;516;p27"/>
          <p:cNvSpPr txBox="1"/>
          <p:nvPr/>
        </p:nvSpPr>
        <p:spPr>
          <a:xfrm rot="-5400000">
            <a:off x="-1973720" y="5801426"/>
            <a:ext cx="518661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RANK</a:t>
            </a:r>
            <a:endParaRPr sz="1400" b="0" i="0" u="none" strike="noStrike" cap="none">
              <a:solidFill>
                <a:srgbClr val="000000"/>
              </a:solidFill>
              <a:latin typeface="Arial"/>
              <a:ea typeface="Arial"/>
              <a:cs typeface="Arial"/>
              <a:sym typeface="Arial"/>
            </a:endParaRPr>
          </a:p>
        </p:txBody>
      </p:sp>
      <p:sp>
        <p:nvSpPr>
          <p:cNvPr id="517" name="Google Shape;517;p27"/>
          <p:cNvSpPr txBox="1"/>
          <p:nvPr/>
        </p:nvSpPr>
        <p:spPr>
          <a:xfrm>
            <a:off x="6342734" y="2244427"/>
            <a:ext cx="5186613" cy="256480"/>
          </a:xfrm>
          <a:prstGeom prst="rect">
            <a:avLst/>
          </a:prstGeom>
          <a:noFill/>
          <a:ln>
            <a:noFill/>
          </a:ln>
        </p:spPr>
        <p:txBody>
          <a:bodyPr spcFirstLastPara="1" wrap="square" lIns="0" tIns="0" rIns="0" bIns="0" anchor="t" anchorCtr="0">
            <a:spAutoFit/>
          </a:bodyPr>
          <a:lstStyle/>
          <a:p>
            <a:pPr marL="0" marR="0" lvl="0" indent="0" algn="ctr"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PROGRAM</a:t>
            </a:r>
            <a:endParaRPr sz="1400" b="0" i="0" u="none" strike="noStrike" cap="none">
              <a:solidFill>
                <a:srgbClr val="000000"/>
              </a:solidFill>
              <a:latin typeface="Arial"/>
              <a:ea typeface="Arial"/>
              <a:cs typeface="Arial"/>
              <a:sym typeface="Arial"/>
            </a:endParaRPr>
          </a:p>
        </p:txBody>
      </p:sp>
      <p:sp>
        <p:nvSpPr>
          <p:cNvPr id="518" name="Google Shape;518;p27"/>
          <p:cNvSpPr txBox="1"/>
          <p:nvPr/>
        </p:nvSpPr>
        <p:spPr>
          <a:xfrm>
            <a:off x="10341860" y="2244427"/>
            <a:ext cx="5186613" cy="256480"/>
          </a:xfrm>
          <a:prstGeom prst="rect">
            <a:avLst/>
          </a:prstGeom>
          <a:noFill/>
          <a:ln>
            <a:noFill/>
          </a:ln>
        </p:spPr>
        <p:txBody>
          <a:bodyPr spcFirstLastPara="1" wrap="square" lIns="0" tIns="0" rIns="0" bIns="0" anchor="t" anchorCtr="0">
            <a:spAutoFit/>
          </a:bodyPr>
          <a:lstStyle/>
          <a:p>
            <a:pPr marL="0" marR="0" lvl="0" indent="0" algn="ctr"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SOCIAL MEDIA FOLLOWERS</a:t>
            </a:r>
            <a:endParaRPr sz="1400" b="0" i="0" u="none" strike="noStrike" cap="none">
              <a:solidFill>
                <a:srgbClr val="000000"/>
              </a:solidFill>
              <a:latin typeface="Arial"/>
              <a:ea typeface="Arial"/>
              <a:cs typeface="Arial"/>
              <a:sym typeface="Arial"/>
            </a:endParaRPr>
          </a:p>
        </p:txBody>
      </p:sp>
      <p:sp>
        <p:nvSpPr>
          <p:cNvPr id="519" name="Google Shape;519;p27"/>
          <p:cNvSpPr txBox="1"/>
          <p:nvPr/>
        </p:nvSpPr>
        <p:spPr>
          <a:xfrm>
            <a:off x="14959813" y="2244427"/>
            <a:ext cx="2299487" cy="256480"/>
          </a:xfrm>
          <a:prstGeom prst="rect">
            <a:avLst/>
          </a:prstGeom>
          <a:noFill/>
          <a:ln>
            <a:noFill/>
          </a:ln>
        </p:spPr>
        <p:txBody>
          <a:bodyPr spcFirstLastPara="1" wrap="square" lIns="0" tIns="0" rIns="0" bIns="0" anchor="t" anchorCtr="0">
            <a:spAutoFit/>
          </a:bodyPr>
          <a:lstStyle/>
          <a:p>
            <a:pPr marL="0" marR="0" lvl="0" indent="0" algn="r"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NIL VALUE</a:t>
            </a:r>
            <a:endParaRPr sz="1400" b="0" i="0" u="none" strike="noStrike" cap="none">
              <a:solidFill>
                <a:srgbClr val="000000"/>
              </a:solidFill>
              <a:latin typeface="Arial"/>
              <a:ea typeface="Arial"/>
              <a:cs typeface="Arial"/>
              <a:sym typeface="Arial"/>
            </a:endParaRPr>
          </a:p>
        </p:txBody>
      </p:sp>
      <p:sp>
        <p:nvSpPr>
          <p:cNvPr id="520" name="Google Shape;520;p27"/>
          <p:cNvSpPr txBox="1"/>
          <p:nvPr/>
        </p:nvSpPr>
        <p:spPr>
          <a:xfrm>
            <a:off x="14382388" y="9393270"/>
            <a:ext cx="2876912" cy="202748"/>
          </a:xfrm>
          <a:prstGeom prst="rect">
            <a:avLst/>
          </a:prstGeom>
          <a:noFill/>
          <a:ln>
            <a:noFill/>
          </a:ln>
        </p:spPr>
        <p:txBody>
          <a:bodyPr spcFirstLastPara="1" wrap="square" lIns="0" tIns="0" rIns="0" bIns="0" anchor="t" anchorCtr="0">
            <a:spAutoFit/>
          </a:bodyPr>
          <a:lstStyle/>
          <a:p>
            <a:pPr marL="0" marR="0" lvl="0" indent="0" algn="r" rtl="0">
              <a:lnSpc>
                <a:spcPct val="139916"/>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SOURCE: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ON3NIL</a:t>
            </a:r>
            <a:endParaRPr sz="1400" b="0" i="0" u="none" strike="noStrike" cap="none">
              <a:solidFill>
                <a:srgbClr val="000000"/>
              </a:solidFill>
              <a:latin typeface="Arial"/>
              <a:ea typeface="Arial"/>
              <a:cs typeface="Arial"/>
              <a:sym typeface="Arial"/>
            </a:endParaRPr>
          </a:p>
        </p:txBody>
      </p:sp>
      <p:sp>
        <p:nvSpPr>
          <p:cNvPr id="521" name="Google Shape;521;p27"/>
          <p:cNvSpPr txBox="1"/>
          <p:nvPr/>
        </p:nvSpPr>
        <p:spPr>
          <a:xfrm>
            <a:off x="3164278" y="2244427"/>
            <a:ext cx="5186613"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ATHLETE</a:t>
            </a:r>
            <a:endParaRPr sz="1400" b="0" i="0" u="none" strike="noStrike" cap="none">
              <a:solidFill>
                <a:srgbClr val="000000"/>
              </a:solidFill>
              <a:latin typeface="Arial"/>
              <a:ea typeface="Arial"/>
              <a:cs typeface="Arial"/>
              <a:sym typeface="Arial"/>
            </a:endParaRPr>
          </a:p>
        </p:txBody>
      </p:sp>
      <p:sp>
        <p:nvSpPr>
          <p:cNvPr id="522" name="Google Shape;522;p27"/>
          <p:cNvSpPr txBox="1"/>
          <p:nvPr/>
        </p:nvSpPr>
        <p:spPr>
          <a:xfrm>
            <a:off x="3164278" y="2847035"/>
            <a:ext cx="4592037"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CAITLIN CLARK</a:t>
            </a:r>
            <a:endParaRPr sz="1400" b="0" i="0" u="none" strike="noStrike" cap="none">
              <a:solidFill>
                <a:srgbClr val="000000"/>
              </a:solidFill>
              <a:latin typeface="Arial"/>
              <a:ea typeface="Arial"/>
              <a:cs typeface="Arial"/>
              <a:sym typeface="Arial"/>
            </a:endParaRPr>
          </a:p>
        </p:txBody>
      </p:sp>
      <p:sp>
        <p:nvSpPr>
          <p:cNvPr id="523" name="Google Shape;523;p27"/>
          <p:cNvSpPr txBox="1"/>
          <p:nvPr/>
        </p:nvSpPr>
        <p:spPr>
          <a:xfrm>
            <a:off x="7687799" y="2844810"/>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IOWA</a:t>
            </a:r>
            <a:endParaRPr sz="1400" b="0" i="0" u="none" strike="noStrike" cap="none">
              <a:solidFill>
                <a:srgbClr val="000000"/>
              </a:solidFill>
              <a:latin typeface="Arial"/>
              <a:ea typeface="Arial"/>
              <a:cs typeface="Arial"/>
              <a:sym typeface="Arial"/>
            </a:endParaRPr>
          </a:p>
        </p:txBody>
      </p:sp>
      <p:sp>
        <p:nvSpPr>
          <p:cNvPr id="524" name="Google Shape;524;p27"/>
          <p:cNvSpPr txBox="1"/>
          <p:nvPr/>
        </p:nvSpPr>
        <p:spPr>
          <a:xfrm>
            <a:off x="7687799" y="35126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LSU</a:t>
            </a:r>
            <a:endParaRPr sz="1400" b="0" i="0" u="none" strike="noStrike" cap="none">
              <a:solidFill>
                <a:srgbClr val="000000"/>
              </a:solidFill>
              <a:latin typeface="Arial"/>
              <a:ea typeface="Arial"/>
              <a:cs typeface="Arial"/>
              <a:sym typeface="Arial"/>
            </a:endParaRPr>
          </a:p>
        </p:txBody>
      </p:sp>
      <p:sp>
        <p:nvSpPr>
          <p:cNvPr id="525" name="Google Shape;525;p27"/>
          <p:cNvSpPr txBox="1"/>
          <p:nvPr/>
        </p:nvSpPr>
        <p:spPr>
          <a:xfrm>
            <a:off x="7687799" y="4159372"/>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LSU</a:t>
            </a:r>
            <a:endParaRPr sz="1400" b="0" i="0" u="none" strike="noStrike" cap="none">
              <a:solidFill>
                <a:srgbClr val="000000"/>
              </a:solidFill>
              <a:latin typeface="Arial"/>
              <a:ea typeface="Arial"/>
              <a:cs typeface="Arial"/>
              <a:sym typeface="Arial"/>
            </a:endParaRPr>
          </a:p>
        </p:txBody>
      </p:sp>
      <p:sp>
        <p:nvSpPr>
          <p:cNvPr id="526" name="Google Shape;526;p27"/>
          <p:cNvSpPr txBox="1"/>
          <p:nvPr/>
        </p:nvSpPr>
        <p:spPr>
          <a:xfrm>
            <a:off x="7687799" y="483908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TCU</a:t>
            </a:r>
            <a:endParaRPr sz="1400" b="0" i="0" u="none" strike="noStrike" cap="none">
              <a:solidFill>
                <a:srgbClr val="000000"/>
              </a:solidFill>
              <a:latin typeface="Arial"/>
              <a:ea typeface="Arial"/>
              <a:cs typeface="Arial"/>
              <a:sym typeface="Arial"/>
            </a:endParaRPr>
          </a:p>
        </p:txBody>
      </p:sp>
      <p:sp>
        <p:nvSpPr>
          <p:cNvPr id="527" name="Google Shape;527;p27"/>
          <p:cNvSpPr txBox="1"/>
          <p:nvPr/>
        </p:nvSpPr>
        <p:spPr>
          <a:xfrm>
            <a:off x="7687799" y="54857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UCONN</a:t>
            </a:r>
            <a:endParaRPr sz="1400" b="0" i="0" u="none" strike="noStrike" cap="none">
              <a:solidFill>
                <a:srgbClr val="000000"/>
              </a:solidFill>
              <a:latin typeface="Arial"/>
              <a:ea typeface="Arial"/>
              <a:cs typeface="Arial"/>
              <a:sym typeface="Arial"/>
            </a:endParaRPr>
          </a:p>
        </p:txBody>
      </p:sp>
      <p:sp>
        <p:nvSpPr>
          <p:cNvPr id="528" name="Google Shape;528;p27"/>
          <p:cNvSpPr txBox="1"/>
          <p:nvPr/>
        </p:nvSpPr>
        <p:spPr>
          <a:xfrm>
            <a:off x="7687799" y="617025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LSU</a:t>
            </a:r>
            <a:endParaRPr sz="1400" b="0" i="0" u="none" strike="noStrike" cap="none">
              <a:solidFill>
                <a:srgbClr val="000000"/>
              </a:solidFill>
              <a:latin typeface="Arial"/>
              <a:ea typeface="Arial"/>
              <a:cs typeface="Arial"/>
              <a:sym typeface="Arial"/>
            </a:endParaRPr>
          </a:p>
        </p:txBody>
      </p:sp>
      <p:sp>
        <p:nvSpPr>
          <p:cNvPr id="529" name="Google Shape;529;p27"/>
          <p:cNvSpPr txBox="1"/>
          <p:nvPr/>
        </p:nvSpPr>
        <p:spPr>
          <a:xfrm>
            <a:off x="7687799" y="683346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CAL</a:t>
            </a:r>
            <a:endParaRPr sz="1400" b="0" i="0" u="none" strike="noStrike" cap="none">
              <a:solidFill>
                <a:srgbClr val="000000"/>
              </a:solidFill>
              <a:latin typeface="Arial"/>
              <a:ea typeface="Arial"/>
              <a:cs typeface="Arial"/>
              <a:sym typeface="Arial"/>
            </a:endParaRPr>
          </a:p>
        </p:txBody>
      </p:sp>
      <p:sp>
        <p:nvSpPr>
          <p:cNvPr id="530" name="Google Shape;530;p27"/>
          <p:cNvSpPr txBox="1"/>
          <p:nvPr/>
        </p:nvSpPr>
        <p:spPr>
          <a:xfrm>
            <a:off x="7687799" y="7471206"/>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TCU</a:t>
            </a:r>
            <a:endParaRPr sz="1400" b="0" i="0" u="none" strike="noStrike" cap="none">
              <a:solidFill>
                <a:srgbClr val="000000"/>
              </a:solidFill>
              <a:latin typeface="Arial"/>
              <a:ea typeface="Arial"/>
              <a:cs typeface="Arial"/>
              <a:sym typeface="Arial"/>
            </a:endParaRPr>
          </a:p>
        </p:txBody>
      </p:sp>
      <p:sp>
        <p:nvSpPr>
          <p:cNvPr id="531" name="Google Shape;531;p27"/>
          <p:cNvSpPr txBox="1"/>
          <p:nvPr/>
        </p:nvSpPr>
        <p:spPr>
          <a:xfrm>
            <a:off x="7687799" y="8155684"/>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UNC</a:t>
            </a:r>
            <a:endParaRPr sz="1400" b="0" i="0" u="none" strike="noStrike" cap="none">
              <a:solidFill>
                <a:srgbClr val="000000"/>
              </a:solidFill>
              <a:latin typeface="Arial"/>
              <a:ea typeface="Arial"/>
              <a:cs typeface="Arial"/>
              <a:sym typeface="Arial"/>
            </a:endParaRPr>
          </a:p>
        </p:txBody>
      </p:sp>
      <p:sp>
        <p:nvSpPr>
          <p:cNvPr id="532" name="Google Shape;532;p27"/>
          <p:cNvSpPr txBox="1"/>
          <p:nvPr/>
        </p:nvSpPr>
        <p:spPr>
          <a:xfrm>
            <a:off x="7687799" y="880802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STANFORD</a:t>
            </a:r>
            <a:endParaRPr sz="1400" b="0" i="0" u="none" strike="noStrike" cap="none">
              <a:solidFill>
                <a:srgbClr val="000000"/>
              </a:solidFill>
              <a:latin typeface="Arial"/>
              <a:ea typeface="Arial"/>
              <a:cs typeface="Arial"/>
              <a:sym typeface="Arial"/>
            </a:endParaRPr>
          </a:p>
        </p:txBody>
      </p:sp>
      <p:sp>
        <p:nvSpPr>
          <p:cNvPr id="533" name="Google Shape;533;p27"/>
          <p:cNvSpPr txBox="1"/>
          <p:nvPr/>
        </p:nvSpPr>
        <p:spPr>
          <a:xfrm>
            <a:off x="11686925" y="2844810"/>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1.4M</a:t>
            </a:r>
            <a:endParaRPr sz="1400" b="0" i="0" u="none" strike="noStrike" cap="none">
              <a:solidFill>
                <a:srgbClr val="000000"/>
              </a:solidFill>
              <a:latin typeface="Arial"/>
              <a:ea typeface="Arial"/>
              <a:cs typeface="Arial"/>
              <a:sym typeface="Arial"/>
            </a:endParaRPr>
          </a:p>
        </p:txBody>
      </p:sp>
      <p:sp>
        <p:nvSpPr>
          <p:cNvPr id="534" name="Google Shape;534;p27"/>
          <p:cNvSpPr txBox="1"/>
          <p:nvPr/>
        </p:nvSpPr>
        <p:spPr>
          <a:xfrm>
            <a:off x="11686925" y="35126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5.2M</a:t>
            </a:r>
            <a:endParaRPr sz="1400" b="0" i="0" u="none" strike="noStrike" cap="none">
              <a:solidFill>
                <a:srgbClr val="000000"/>
              </a:solidFill>
              <a:latin typeface="Arial"/>
              <a:ea typeface="Arial"/>
              <a:cs typeface="Arial"/>
              <a:sym typeface="Arial"/>
            </a:endParaRPr>
          </a:p>
        </p:txBody>
      </p:sp>
      <p:sp>
        <p:nvSpPr>
          <p:cNvPr id="535" name="Google Shape;535;p27"/>
          <p:cNvSpPr txBox="1"/>
          <p:nvPr/>
        </p:nvSpPr>
        <p:spPr>
          <a:xfrm>
            <a:off x="11686925" y="4159372"/>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3.1M</a:t>
            </a:r>
            <a:endParaRPr sz="1400" b="0" i="0" u="none" strike="noStrike" cap="none">
              <a:solidFill>
                <a:srgbClr val="000000"/>
              </a:solidFill>
              <a:latin typeface="Arial"/>
              <a:ea typeface="Arial"/>
              <a:cs typeface="Arial"/>
              <a:sym typeface="Arial"/>
            </a:endParaRPr>
          </a:p>
        </p:txBody>
      </p:sp>
      <p:sp>
        <p:nvSpPr>
          <p:cNvPr id="536" name="Google Shape;536;p27"/>
          <p:cNvSpPr txBox="1"/>
          <p:nvPr/>
        </p:nvSpPr>
        <p:spPr>
          <a:xfrm>
            <a:off x="11686925" y="483908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5.3M</a:t>
            </a:r>
            <a:endParaRPr sz="1400" b="0" i="0" u="none" strike="noStrike" cap="none">
              <a:solidFill>
                <a:srgbClr val="000000"/>
              </a:solidFill>
              <a:latin typeface="Arial"/>
              <a:ea typeface="Arial"/>
              <a:cs typeface="Arial"/>
              <a:sym typeface="Arial"/>
            </a:endParaRPr>
          </a:p>
        </p:txBody>
      </p:sp>
      <p:sp>
        <p:nvSpPr>
          <p:cNvPr id="537" name="Google Shape;537;p27"/>
          <p:cNvSpPr txBox="1"/>
          <p:nvPr/>
        </p:nvSpPr>
        <p:spPr>
          <a:xfrm>
            <a:off x="11686925" y="5485781"/>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1.6M</a:t>
            </a:r>
            <a:endParaRPr sz="1400" b="0" i="0" u="none" strike="noStrike" cap="none">
              <a:solidFill>
                <a:srgbClr val="000000"/>
              </a:solidFill>
              <a:latin typeface="Arial"/>
              <a:ea typeface="Arial"/>
              <a:cs typeface="Arial"/>
              <a:sym typeface="Arial"/>
            </a:endParaRPr>
          </a:p>
        </p:txBody>
      </p:sp>
      <p:sp>
        <p:nvSpPr>
          <p:cNvPr id="538" name="Google Shape;538;p27"/>
          <p:cNvSpPr txBox="1"/>
          <p:nvPr/>
        </p:nvSpPr>
        <p:spPr>
          <a:xfrm>
            <a:off x="11686925" y="6170259"/>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1.1M</a:t>
            </a:r>
            <a:endParaRPr sz="1400" b="0" i="0" u="none" strike="noStrike" cap="none">
              <a:solidFill>
                <a:srgbClr val="000000"/>
              </a:solidFill>
              <a:latin typeface="Arial"/>
              <a:ea typeface="Arial"/>
              <a:cs typeface="Arial"/>
              <a:sym typeface="Arial"/>
            </a:endParaRPr>
          </a:p>
        </p:txBody>
      </p:sp>
      <p:sp>
        <p:nvSpPr>
          <p:cNvPr id="539" name="Google Shape;539;p27"/>
          <p:cNvSpPr txBox="1"/>
          <p:nvPr/>
        </p:nvSpPr>
        <p:spPr>
          <a:xfrm>
            <a:off x="11686925" y="683346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1.2M</a:t>
            </a:r>
            <a:endParaRPr sz="1400" b="0" i="0" u="none" strike="noStrike" cap="none">
              <a:solidFill>
                <a:srgbClr val="000000"/>
              </a:solidFill>
              <a:latin typeface="Arial"/>
              <a:ea typeface="Arial"/>
              <a:cs typeface="Arial"/>
              <a:sym typeface="Arial"/>
            </a:endParaRPr>
          </a:p>
        </p:txBody>
      </p:sp>
      <p:sp>
        <p:nvSpPr>
          <p:cNvPr id="540" name="Google Shape;540;p27"/>
          <p:cNvSpPr txBox="1"/>
          <p:nvPr/>
        </p:nvSpPr>
        <p:spPr>
          <a:xfrm>
            <a:off x="11686925" y="7471206"/>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3M</a:t>
            </a:r>
            <a:endParaRPr sz="1400" b="0" i="0" u="none" strike="noStrike" cap="none">
              <a:solidFill>
                <a:srgbClr val="000000"/>
              </a:solidFill>
              <a:latin typeface="Arial"/>
              <a:ea typeface="Arial"/>
              <a:cs typeface="Arial"/>
              <a:sym typeface="Arial"/>
            </a:endParaRPr>
          </a:p>
        </p:txBody>
      </p:sp>
      <p:sp>
        <p:nvSpPr>
          <p:cNvPr id="541" name="Google Shape;541;p27"/>
          <p:cNvSpPr txBox="1"/>
          <p:nvPr/>
        </p:nvSpPr>
        <p:spPr>
          <a:xfrm>
            <a:off x="11686925" y="8155684"/>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861K</a:t>
            </a:r>
            <a:endParaRPr sz="1400" b="0" i="0" u="none" strike="noStrike" cap="none">
              <a:solidFill>
                <a:srgbClr val="000000"/>
              </a:solidFill>
              <a:latin typeface="Arial"/>
              <a:ea typeface="Arial"/>
              <a:cs typeface="Arial"/>
              <a:sym typeface="Arial"/>
            </a:endParaRPr>
          </a:p>
        </p:txBody>
      </p:sp>
      <p:sp>
        <p:nvSpPr>
          <p:cNvPr id="542" name="Google Shape;542;p27"/>
          <p:cNvSpPr txBox="1"/>
          <p:nvPr/>
        </p:nvSpPr>
        <p:spPr>
          <a:xfrm>
            <a:off x="11686925" y="8808023"/>
            <a:ext cx="2496483" cy="256480"/>
          </a:xfrm>
          <a:prstGeom prst="rect">
            <a:avLst/>
          </a:prstGeom>
          <a:noFill/>
          <a:ln>
            <a:noFill/>
          </a:ln>
        </p:spPr>
        <p:txBody>
          <a:bodyPr spcFirstLastPara="1" wrap="square" lIns="0" tIns="0" rIns="0" bIns="0" anchor="t" anchorCtr="0">
            <a:spAutoFit/>
          </a:bodyPr>
          <a:lstStyle/>
          <a:p>
            <a:pPr marL="0" marR="0" lvl="0" indent="0" algn="ctr" rtl="0">
              <a:lnSpc>
                <a:spcPct val="108888"/>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534K</a:t>
            </a:r>
            <a:endParaRPr sz="1400" b="0" i="0" u="none" strike="noStrike" cap="none">
              <a:solidFill>
                <a:srgbClr val="000000"/>
              </a:solidFill>
              <a:latin typeface="Arial"/>
              <a:ea typeface="Arial"/>
              <a:cs typeface="Arial"/>
              <a:sym typeface="Arial"/>
            </a:endParaRPr>
          </a:p>
        </p:txBody>
      </p:sp>
      <p:sp>
        <p:nvSpPr>
          <p:cNvPr id="543" name="Google Shape;543;p27"/>
          <p:cNvSpPr txBox="1"/>
          <p:nvPr/>
        </p:nvSpPr>
        <p:spPr>
          <a:xfrm>
            <a:off x="14762817" y="2762203"/>
            <a:ext cx="2496483" cy="399725"/>
          </a:xfrm>
          <a:prstGeom prst="rect">
            <a:avLst/>
          </a:prstGeom>
          <a:noFill/>
          <a:ln>
            <a:noFill/>
          </a:ln>
        </p:spPr>
        <p:txBody>
          <a:bodyPr spcFirstLastPara="1" wrap="square" lIns="0" tIns="0" rIns="0" bIns="0" anchor="t" anchorCtr="0">
            <a:spAutoFit/>
          </a:bodyPr>
          <a:lstStyle/>
          <a:p>
            <a:pPr marL="0" marR="0" lvl="0" indent="0" algn="r" rtl="0">
              <a:lnSpc>
                <a:spcPct val="102633"/>
              </a:lnSpc>
              <a:spcBef>
                <a:spcPts val="0"/>
              </a:spcBef>
              <a:spcAft>
                <a:spcPts val="0"/>
              </a:spcAft>
              <a:buClr>
                <a:srgbClr val="000000"/>
              </a:buClr>
              <a:buSzPts val="3000"/>
              <a:buFont typeface="Arial"/>
              <a:buNone/>
            </a:pPr>
            <a:r>
              <a:rPr lang="en-US" sz="3000" b="1" i="0" u="none" strike="noStrike" cap="none">
                <a:solidFill>
                  <a:srgbClr val="31859B"/>
                </a:solidFill>
                <a:latin typeface="Calibri"/>
                <a:ea typeface="Calibri"/>
                <a:cs typeface="Calibri"/>
                <a:sym typeface="Calibri"/>
              </a:rPr>
              <a:t>$3.5M</a:t>
            </a:r>
            <a:endParaRPr sz="1400" b="0" i="0" u="none" strike="noStrike" cap="none">
              <a:solidFill>
                <a:srgbClr val="000000"/>
              </a:solidFill>
              <a:latin typeface="Arial"/>
              <a:ea typeface="Arial"/>
              <a:cs typeface="Arial"/>
              <a:sym typeface="Arial"/>
            </a:endParaRPr>
          </a:p>
        </p:txBody>
      </p:sp>
      <p:sp>
        <p:nvSpPr>
          <p:cNvPr id="544" name="Google Shape;544;p27"/>
          <p:cNvSpPr txBox="1"/>
          <p:nvPr/>
        </p:nvSpPr>
        <p:spPr>
          <a:xfrm>
            <a:off x="14762817" y="3503156"/>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$1.7M</a:t>
            </a:r>
            <a:endParaRPr sz="1400" b="0" i="0" u="none" strike="noStrike" cap="none">
              <a:solidFill>
                <a:srgbClr val="000000"/>
              </a:solidFill>
              <a:latin typeface="Arial"/>
              <a:ea typeface="Arial"/>
              <a:cs typeface="Arial"/>
              <a:sym typeface="Arial"/>
            </a:endParaRPr>
          </a:p>
        </p:txBody>
      </p:sp>
      <p:sp>
        <p:nvSpPr>
          <p:cNvPr id="545" name="Google Shape;545;p27"/>
          <p:cNvSpPr txBox="1"/>
          <p:nvPr/>
        </p:nvSpPr>
        <p:spPr>
          <a:xfrm>
            <a:off x="14762817" y="4149847"/>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$1.1M</a:t>
            </a:r>
            <a:endParaRPr sz="1400" b="0" i="0" u="none" strike="noStrike" cap="none">
              <a:solidFill>
                <a:srgbClr val="000000"/>
              </a:solidFill>
              <a:latin typeface="Arial"/>
              <a:ea typeface="Arial"/>
              <a:cs typeface="Arial"/>
              <a:sym typeface="Arial"/>
            </a:endParaRPr>
          </a:p>
        </p:txBody>
      </p:sp>
      <p:sp>
        <p:nvSpPr>
          <p:cNvPr id="546" name="Google Shape;546;p27"/>
          <p:cNvSpPr txBox="1"/>
          <p:nvPr/>
        </p:nvSpPr>
        <p:spPr>
          <a:xfrm>
            <a:off x="14762817" y="4829564"/>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$868K</a:t>
            </a:r>
            <a:endParaRPr sz="1400" b="0" i="0" u="none" strike="noStrike" cap="none">
              <a:solidFill>
                <a:srgbClr val="000000"/>
              </a:solidFill>
              <a:latin typeface="Arial"/>
              <a:ea typeface="Arial"/>
              <a:cs typeface="Arial"/>
              <a:sym typeface="Arial"/>
            </a:endParaRPr>
          </a:p>
        </p:txBody>
      </p:sp>
      <p:sp>
        <p:nvSpPr>
          <p:cNvPr id="547" name="Google Shape;547;p27"/>
          <p:cNvSpPr txBox="1"/>
          <p:nvPr/>
        </p:nvSpPr>
        <p:spPr>
          <a:xfrm>
            <a:off x="14762817" y="5476256"/>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$652K</a:t>
            </a:r>
            <a:endParaRPr sz="1400" b="0" i="0" u="none" strike="noStrike" cap="none">
              <a:solidFill>
                <a:srgbClr val="000000"/>
              </a:solidFill>
              <a:latin typeface="Arial"/>
              <a:ea typeface="Arial"/>
              <a:cs typeface="Arial"/>
              <a:sym typeface="Arial"/>
            </a:endParaRPr>
          </a:p>
        </p:txBody>
      </p:sp>
      <p:sp>
        <p:nvSpPr>
          <p:cNvPr id="548" name="Google Shape;548;p27"/>
          <p:cNvSpPr txBox="1"/>
          <p:nvPr/>
        </p:nvSpPr>
        <p:spPr>
          <a:xfrm>
            <a:off x="14762817" y="6160734"/>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$563K</a:t>
            </a:r>
            <a:endParaRPr sz="1400" b="0" i="0" u="none" strike="noStrike" cap="none">
              <a:solidFill>
                <a:srgbClr val="000000"/>
              </a:solidFill>
              <a:latin typeface="Arial"/>
              <a:ea typeface="Arial"/>
              <a:cs typeface="Arial"/>
              <a:sym typeface="Arial"/>
            </a:endParaRPr>
          </a:p>
        </p:txBody>
      </p:sp>
      <p:sp>
        <p:nvSpPr>
          <p:cNvPr id="549" name="Google Shape;549;p27"/>
          <p:cNvSpPr txBox="1"/>
          <p:nvPr/>
        </p:nvSpPr>
        <p:spPr>
          <a:xfrm>
            <a:off x="14762817" y="6823938"/>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$363K</a:t>
            </a:r>
            <a:endParaRPr sz="1400" b="0" i="0" u="none" strike="noStrike" cap="none">
              <a:solidFill>
                <a:srgbClr val="000000"/>
              </a:solidFill>
              <a:latin typeface="Arial"/>
              <a:ea typeface="Arial"/>
              <a:cs typeface="Arial"/>
              <a:sym typeface="Arial"/>
            </a:endParaRPr>
          </a:p>
        </p:txBody>
      </p:sp>
      <p:sp>
        <p:nvSpPr>
          <p:cNvPr id="550" name="Google Shape;550;p27"/>
          <p:cNvSpPr txBox="1"/>
          <p:nvPr/>
        </p:nvSpPr>
        <p:spPr>
          <a:xfrm>
            <a:off x="14762817" y="7461681"/>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$358K</a:t>
            </a:r>
            <a:endParaRPr sz="1400" b="0" i="0" u="none" strike="noStrike" cap="none">
              <a:solidFill>
                <a:srgbClr val="000000"/>
              </a:solidFill>
              <a:latin typeface="Arial"/>
              <a:ea typeface="Arial"/>
              <a:cs typeface="Arial"/>
              <a:sym typeface="Arial"/>
            </a:endParaRPr>
          </a:p>
        </p:txBody>
      </p:sp>
      <p:sp>
        <p:nvSpPr>
          <p:cNvPr id="551" name="Google Shape;551;p27"/>
          <p:cNvSpPr txBox="1"/>
          <p:nvPr/>
        </p:nvSpPr>
        <p:spPr>
          <a:xfrm>
            <a:off x="14762817" y="8146159"/>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$262K</a:t>
            </a:r>
            <a:endParaRPr sz="1400" b="0" i="0" u="none" strike="noStrike" cap="none">
              <a:solidFill>
                <a:srgbClr val="000000"/>
              </a:solidFill>
              <a:latin typeface="Arial"/>
              <a:ea typeface="Arial"/>
              <a:cs typeface="Arial"/>
              <a:sym typeface="Arial"/>
            </a:endParaRPr>
          </a:p>
        </p:txBody>
      </p:sp>
      <p:sp>
        <p:nvSpPr>
          <p:cNvPr id="552" name="Google Shape;552;p27"/>
          <p:cNvSpPr txBox="1"/>
          <p:nvPr/>
        </p:nvSpPr>
        <p:spPr>
          <a:xfrm>
            <a:off x="14762817" y="8798498"/>
            <a:ext cx="2496483" cy="269304"/>
          </a:xfrm>
          <a:prstGeom prst="rect">
            <a:avLst/>
          </a:prstGeom>
          <a:noFill/>
          <a:ln>
            <a:noFill/>
          </a:ln>
        </p:spPr>
        <p:txBody>
          <a:bodyPr spcFirstLastPara="1" wrap="square" lIns="0" tIns="0" rIns="0" bIns="0" anchor="t" anchorCtr="0">
            <a:spAutoFit/>
          </a:bodyPr>
          <a:lstStyle/>
          <a:p>
            <a:pPr marL="0" marR="0" lvl="0" indent="0" algn="r" rtl="0">
              <a:lnSpc>
                <a:spcPct val="116666"/>
              </a:lnSpc>
              <a:spcBef>
                <a:spcPts val="0"/>
              </a:spcBef>
              <a:spcAft>
                <a:spcPts val="0"/>
              </a:spcAft>
              <a:buClr>
                <a:srgbClr val="000000"/>
              </a:buClr>
              <a:buSzPts val="1800"/>
              <a:buFont typeface="Arial"/>
              <a:buNone/>
            </a:pPr>
            <a:r>
              <a:rPr lang="en-US" sz="1800" b="0" i="0" u="none" strike="noStrike" cap="none">
                <a:solidFill>
                  <a:srgbClr val="31859B"/>
                </a:solidFill>
                <a:latin typeface="Calibri"/>
                <a:ea typeface="Calibri"/>
                <a:cs typeface="Calibri"/>
                <a:sym typeface="Calibri"/>
              </a:rPr>
              <a:t>$232K</a:t>
            </a:r>
            <a:endParaRPr sz="1400" b="0" i="0" u="none" strike="noStrike" cap="none">
              <a:solidFill>
                <a:srgbClr val="000000"/>
              </a:solidFill>
              <a:latin typeface="Arial"/>
              <a:ea typeface="Arial"/>
              <a:cs typeface="Arial"/>
              <a:sym typeface="Arial"/>
            </a:endParaRPr>
          </a:p>
        </p:txBody>
      </p:sp>
      <p:sp>
        <p:nvSpPr>
          <p:cNvPr id="553" name="Google Shape;553;p27"/>
          <p:cNvSpPr txBox="1"/>
          <p:nvPr/>
        </p:nvSpPr>
        <p:spPr>
          <a:xfrm>
            <a:off x="3135762" y="3514905"/>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ANGEL REESE</a:t>
            </a:r>
            <a:endParaRPr sz="1400" b="0" i="0" u="none" strike="noStrike" cap="none">
              <a:solidFill>
                <a:srgbClr val="000000"/>
              </a:solidFill>
              <a:latin typeface="Arial"/>
              <a:ea typeface="Arial"/>
              <a:cs typeface="Arial"/>
              <a:sym typeface="Arial"/>
            </a:endParaRPr>
          </a:p>
        </p:txBody>
      </p:sp>
      <p:sp>
        <p:nvSpPr>
          <p:cNvPr id="554" name="Google Shape;554;p27"/>
          <p:cNvSpPr txBox="1"/>
          <p:nvPr/>
        </p:nvSpPr>
        <p:spPr>
          <a:xfrm>
            <a:off x="3135762" y="4161597"/>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FLAU'JAE JOHNSON</a:t>
            </a:r>
            <a:endParaRPr sz="1400" b="0" i="0" u="none" strike="noStrike" cap="none">
              <a:solidFill>
                <a:srgbClr val="000000"/>
              </a:solidFill>
              <a:latin typeface="Arial"/>
              <a:ea typeface="Arial"/>
              <a:cs typeface="Arial"/>
              <a:sym typeface="Arial"/>
            </a:endParaRPr>
          </a:p>
        </p:txBody>
      </p:sp>
      <p:sp>
        <p:nvSpPr>
          <p:cNvPr id="555" name="Google Shape;555;p27"/>
          <p:cNvSpPr txBox="1"/>
          <p:nvPr/>
        </p:nvSpPr>
        <p:spPr>
          <a:xfrm>
            <a:off x="3135762" y="4841313"/>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HALEY CAVINDER</a:t>
            </a:r>
            <a:endParaRPr sz="1400" b="0" i="0" u="none" strike="noStrike" cap="none">
              <a:solidFill>
                <a:srgbClr val="000000"/>
              </a:solidFill>
              <a:latin typeface="Arial"/>
              <a:ea typeface="Arial"/>
              <a:cs typeface="Arial"/>
              <a:sym typeface="Arial"/>
            </a:endParaRPr>
          </a:p>
        </p:txBody>
      </p:sp>
      <p:sp>
        <p:nvSpPr>
          <p:cNvPr id="556" name="Google Shape;556;p27"/>
          <p:cNvSpPr txBox="1"/>
          <p:nvPr/>
        </p:nvSpPr>
        <p:spPr>
          <a:xfrm>
            <a:off x="3135762" y="5488005"/>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PAIGE BUECKERS</a:t>
            </a:r>
            <a:endParaRPr sz="1400" b="0" i="0" u="none" strike="noStrike" cap="none">
              <a:solidFill>
                <a:srgbClr val="000000"/>
              </a:solidFill>
              <a:latin typeface="Arial"/>
              <a:ea typeface="Arial"/>
              <a:cs typeface="Arial"/>
              <a:sym typeface="Arial"/>
            </a:endParaRPr>
          </a:p>
        </p:txBody>
      </p:sp>
      <p:sp>
        <p:nvSpPr>
          <p:cNvPr id="557" name="Google Shape;557;p27"/>
          <p:cNvSpPr txBox="1"/>
          <p:nvPr/>
        </p:nvSpPr>
        <p:spPr>
          <a:xfrm>
            <a:off x="3135762" y="6172484"/>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HAILEY VAN LITH</a:t>
            </a:r>
            <a:endParaRPr sz="1400" b="0" i="0" u="none" strike="noStrike" cap="none">
              <a:solidFill>
                <a:srgbClr val="000000"/>
              </a:solidFill>
              <a:latin typeface="Arial"/>
              <a:ea typeface="Arial"/>
              <a:cs typeface="Arial"/>
              <a:sym typeface="Arial"/>
            </a:endParaRPr>
          </a:p>
        </p:txBody>
      </p:sp>
      <p:sp>
        <p:nvSpPr>
          <p:cNvPr id="558" name="Google Shape;558;p27"/>
          <p:cNvSpPr txBox="1"/>
          <p:nvPr/>
        </p:nvSpPr>
        <p:spPr>
          <a:xfrm>
            <a:off x="3135762" y="6835688"/>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MIA MASTROV</a:t>
            </a:r>
            <a:endParaRPr sz="1400" b="0" i="0" u="none" strike="noStrike" cap="none">
              <a:solidFill>
                <a:srgbClr val="000000"/>
              </a:solidFill>
              <a:latin typeface="Arial"/>
              <a:ea typeface="Arial"/>
              <a:cs typeface="Arial"/>
              <a:sym typeface="Arial"/>
            </a:endParaRPr>
          </a:p>
        </p:txBody>
      </p:sp>
      <p:sp>
        <p:nvSpPr>
          <p:cNvPr id="559" name="Google Shape;559;p27"/>
          <p:cNvSpPr txBox="1"/>
          <p:nvPr/>
        </p:nvSpPr>
        <p:spPr>
          <a:xfrm>
            <a:off x="3135762" y="7473430"/>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SEDONA PRINCE</a:t>
            </a:r>
            <a:endParaRPr sz="1400" b="0" i="0" u="none" strike="noStrike" cap="none">
              <a:solidFill>
                <a:srgbClr val="000000"/>
              </a:solidFill>
              <a:latin typeface="Arial"/>
              <a:ea typeface="Arial"/>
              <a:cs typeface="Arial"/>
              <a:sym typeface="Arial"/>
            </a:endParaRPr>
          </a:p>
        </p:txBody>
      </p:sp>
      <p:sp>
        <p:nvSpPr>
          <p:cNvPr id="560" name="Google Shape;560;p27"/>
          <p:cNvSpPr txBox="1"/>
          <p:nvPr/>
        </p:nvSpPr>
        <p:spPr>
          <a:xfrm>
            <a:off x="3135762" y="8810248"/>
            <a:ext cx="4620554"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CAMERON BRINK</a:t>
            </a:r>
            <a:endParaRPr sz="1400" b="0" i="0" u="none" strike="noStrike" cap="none">
              <a:solidFill>
                <a:srgbClr val="000000"/>
              </a:solidFill>
              <a:latin typeface="Arial"/>
              <a:ea typeface="Arial"/>
              <a:cs typeface="Arial"/>
              <a:sym typeface="Arial"/>
            </a:endParaRPr>
          </a:p>
        </p:txBody>
      </p:sp>
      <p:sp>
        <p:nvSpPr>
          <p:cNvPr id="561" name="Google Shape;561;p27"/>
          <p:cNvSpPr txBox="1"/>
          <p:nvPr/>
        </p:nvSpPr>
        <p:spPr>
          <a:xfrm>
            <a:off x="3135762" y="8157909"/>
            <a:ext cx="4500569" cy="256480"/>
          </a:xfrm>
          <a:prstGeom prst="rect">
            <a:avLst/>
          </a:prstGeom>
          <a:noFill/>
          <a:ln>
            <a:noFill/>
          </a:ln>
        </p:spPr>
        <p:txBody>
          <a:bodyPr spcFirstLastPara="1" wrap="square" lIns="0" tIns="0" rIns="0" bIns="0" anchor="t" anchorCtr="0">
            <a:spAutoFit/>
          </a:bodyPr>
          <a:lstStyle/>
          <a:p>
            <a:pPr marL="0" marR="0" lvl="0" indent="0" algn="l" rtl="0">
              <a:lnSpc>
                <a:spcPct val="108833"/>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DEJA KELLY</a:t>
            </a:r>
            <a:endParaRPr sz="1400" b="0" i="0" u="none" strike="noStrike" cap="none">
              <a:solidFill>
                <a:srgbClr val="000000"/>
              </a:solidFill>
              <a:latin typeface="Arial"/>
              <a:ea typeface="Arial"/>
              <a:cs typeface="Arial"/>
              <a:sym typeface="Arial"/>
            </a:endParaRPr>
          </a:p>
        </p:txBody>
      </p:sp>
      <p:sp>
        <p:nvSpPr>
          <p:cNvPr id="562" name="Google Shape;562;p27"/>
          <p:cNvSpPr/>
          <p:nvPr/>
        </p:nvSpPr>
        <p:spPr>
          <a:xfrm>
            <a:off x="178845" y="9715500"/>
            <a:ext cx="1341101" cy="443122"/>
          </a:xfrm>
          <a:custGeom>
            <a:avLst/>
            <a:gdLst/>
            <a:ahLst/>
            <a:cxnLst/>
            <a:rect l="l" t="t" r="r" b="b"/>
            <a:pathLst>
              <a:path w="1669733" h="551707" extrusionOk="0">
                <a:moveTo>
                  <a:pt x="0" y="0"/>
                </a:moveTo>
                <a:lnTo>
                  <a:pt x="1669732" y="0"/>
                </a:lnTo>
                <a:lnTo>
                  <a:pt x="1669732" y="551707"/>
                </a:lnTo>
                <a:lnTo>
                  <a:pt x="0" y="55170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3" name="Google Shape;563;p27" descr="Caitlin Clark – University of Iowa Athletics"/>
          <p:cNvPicPr preferRelativeResize="0"/>
          <p:nvPr/>
        </p:nvPicPr>
        <p:blipFill rotWithShape="1">
          <a:blip r:embed="rId5">
            <a:alphaModFix/>
          </a:blip>
          <a:srcRect t="9766" b="48723"/>
          <a:stretch/>
        </p:blipFill>
        <p:spPr>
          <a:xfrm>
            <a:off x="1611983" y="2664477"/>
            <a:ext cx="1120211" cy="617674"/>
          </a:xfrm>
          <a:prstGeom prst="rect">
            <a:avLst/>
          </a:prstGeom>
          <a:noFill/>
          <a:ln>
            <a:noFill/>
          </a:ln>
        </p:spPr>
      </p:pic>
      <p:pic>
        <p:nvPicPr>
          <p:cNvPr id="564" name="Google Shape;564;p27" descr="Horned Frogs Sign Miami Transfer Cavinder for 2024-25 Season - TCU Athletics"/>
          <p:cNvPicPr preferRelativeResize="0"/>
          <p:nvPr/>
        </p:nvPicPr>
        <p:blipFill rotWithShape="1">
          <a:blip r:embed="rId6">
            <a:alphaModFix/>
          </a:blip>
          <a:srcRect l="28075" t="8811" r="28028" b="47671"/>
          <a:stretch/>
        </p:blipFill>
        <p:spPr>
          <a:xfrm>
            <a:off x="1611983" y="4647974"/>
            <a:ext cx="1133856" cy="621792"/>
          </a:xfrm>
          <a:prstGeom prst="rect">
            <a:avLst/>
          </a:prstGeom>
          <a:noFill/>
          <a:ln>
            <a:noFill/>
          </a:ln>
        </p:spPr>
      </p:pic>
      <p:pic>
        <p:nvPicPr>
          <p:cNvPr id="565" name="Google Shape;565;p27" descr="Paige Bueckers"/>
          <p:cNvPicPr preferRelativeResize="0"/>
          <p:nvPr/>
        </p:nvPicPr>
        <p:blipFill rotWithShape="1">
          <a:blip r:embed="rId7">
            <a:alphaModFix/>
          </a:blip>
          <a:srcRect l="660" t="7931" r="-659" b="51002"/>
          <a:stretch/>
        </p:blipFill>
        <p:spPr>
          <a:xfrm>
            <a:off x="1611983" y="5315264"/>
            <a:ext cx="1133856" cy="620842"/>
          </a:xfrm>
          <a:prstGeom prst="rect">
            <a:avLst/>
          </a:prstGeom>
          <a:noFill/>
          <a:ln>
            <a:noFill/>
          </a:ln>
        </p:spPr>
      </p:pic>
      <p:grpSp>
        <p:nvGrpSpPr>
          <p:cNvPr id="566" name="Google Shape;566;p27"/>
          <p:cNvGrpSpPr/>
          <p:nvPr/>
        </p:nvGrpSpPr>
        <p:grpSpPr>
          <a:xfrm>
            <a:off x="1013711" y="5272009"/>
            <a:ext cx="16245589" cy="42189"/>
            <a:chOff x="0" y="6350"/>
            <a:chExt cx="21660786" cy="56253"/>
          </a:xfrm>
        </p:grpSpPr>
        <p:cxnSp>
          <p:nvCxnSpPr>
            <p:cNvPr id="567" name="Google Shape;567;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68" name="Google Shape;568;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569" name="Google Shape;569;p27" descr="Behind The Scenes: How LSU WBB Landed Hailey Van Lith - Sports Illustrated  LSU Tigers News, Analysis and More."/>
          <p:cNvPicPr preferRelativeResize="0"/>
          <p:nvPr/>
        </p:nvPicPr>
        <p:blipFill rotWithShape="1">
          <a:blip r:embed="rId8">
            <a:alphaModFix/>
          </a:blip>
          <a:srcRect l="19653" t="15992" r="15748" b="48334"/>
          <a:stretch/>
        </p:blipFill>
        <p:spPr>
          <a:xfrm>
            <a:off x="1611983" y="5977053"/>
            <a:ext cx="1120698" cy="618893"/>
          </a:xfrm>
          <a:prstGeom prst="rect">
            <a:avLst/>
          </a:prstGeom>
          <a:noFill/>
          <a:ln>
            <a:noFill/>
          </a:ln>
        </p:spPr>
      </p:pic>
      <p:grpSp>
        <p:nvGrpSpPr>
          <p:cNvPr id="570" name="Google Shape;570;p27"/>
          <p:cNvGrpSpPr/>
          <p:nvPr/>
        </p:nvGrpSpPr>
        <p:grpSpPr>
          <a:xfrm>
            <a:off x="1013711" y="5934428"/>
            <a:ext cx="16245589" cy="42189"/>
            <a:chOff x="0" y="6350"/>
            <a:chExt cx="21660786" cy="56253"/>
          </a:xfrm>
        </p:grpSpPr>
        <p:cxnSp>
          <p:nvCxnSpPr>
            <p:cNvPr id="571" name="Google Shape;571;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72" name="Google Shape;572;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573" name="Google Shape;573;p27" descr="No photo description available."/>
          <p:cNvPicPr preferRelativeResize="0"/>
          <p:nvPr/>
        </p:nvPicPr>
        <p:blipFill rotWithShape="1">
          <a:blip r:embed="rId9">
            <a:alphaModFix/>
          </a:blip>
          <a:srcRect l="25371" t="16805" r="21044" b="53631"/>
          <a:stretch/>
        </p:blipFill>
        <p:spPr>
          <a:xfrm>
            <a:off x="1611983" y="3984171"/>
            <a:ext cx="1123406" cy="620486"/>
          </a:xfrm>
          <a:prstGeom prst="rect">
            <a:avLst/>
          </a:prstGeom>
          <a:noFill/>
          <a:ln>
            <a:noFill/>
          </a:ln>
        </p:spPr>
      </p:pic>
      <p:grpSp>
        <p:nvGrpSpPr>
          <p:cNvPr id="574" name="Google Shape;574;p27"/>
          <p:cNvGrpSpPr/>
          <p:nvPr/>
        </p:nvGrpSpPr>
        <p:grpSpPr>
          <a:xfrm>
            <a:off x="1013711" y="4609591"/>
            <a:ext cx="16245589" cy="42189"/>
            <a:chOff x="0" y="6350"/>
            <a:chExt cx="21660786" cy="56253"/>
          </a:xfrm>
        </p:grpSpPr>
        <p:cxnSp>
          <p:nvCxnSpPr>
            <p:cNvPr id="575" name="Google Shape;575;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76" name="Google Shape;576;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577" name="Google Shape;577;p27" descr="LSU's Angel Reese selected SEC Player of the Week | Tiger Rag"/>
          <p:cNvPicPr preferRelativeResize="0"/>
          <p:nvPr/>
        </p:nvPicPr>
        <p:blipFill rotWithShape="1">
          <a:blip r:embed="rId10">
            <a:alphaModFix/>
          </a:blip>
          <a:srcRect l="22258" t="6784" r="21569" b="68344"/>
          <a:stretch/>
        </p:blipFill>
        <p:spPr>
          <a:xfrm>
            <a:off x="1611983" y="3324447"/>
            <a:ext cx="1127052" cy="623776"/>
          </a:xfrm>
          <a:prstGeom prst="rect">
            <a:avLst/>
          </a:prstGeom>
          <a:noFill/>
          <a:ln>
            <a:noFill/>
          </a:ln>
        </p:spPr>
      </p:pic>
      <p:grpSp>
        <p:nvGrpSpPr>
          <p:cNvPr id="578" name="Google Shape;578;p27"/>
          <p:cNvGrpSpPr/>
          <p:nvPr/>
        </p:nvGrpSpPr>
        <p:grpSpPr>
          <a:xfrm>
            <a:off x="1013711" y="3284753"/>
            <a:ext cx="16245589" cy="42189"/>
            <a:chOff x="0" y="6350"/>
            <a:chExt cx="21660786" cy="56253"/>
          </a:xfrm>
        </p:grpSpPr>
        <p:cxnSp>
          <p:nvCxnSpPr>
            <p:cNvPr id="579" name="Google Shape;579;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80" name="Google Shape;580;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grpSp>
        <p:nvGrpSpPr>
          <p:cNvPr id="581" name="Google Shape;581;p27"/>
          <p:cNvGrpSpPr/>
          <p:nvPr/>
        </p:nvGrpSpPr>
        <p:grpSpPr>
          <a:xfrm>
            <a:off x="1013711" y="3947172"/>
            <a:ext cx="16245589" cy="42189"/>
            <a:chOff x="0" y="6350"/>
            <a:chExt cx="21660786" cy="56253"/>
          </a:xfrm>
        </p:grpSpPr>
        <p:cxnSp>
          <p:nvCxnSpPr>
            <p:cNvPr id="582" name="Google Shape;582;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83" name="Google Shape;583;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584" name="Google Shape;584;p27" descr="Mia Mastrov - Women's Basketball - California Golden Bears Athletics"/>
          <p:cNvPicPr preferRelativeResize="0"/>
          <p:nvPr/>
        </p:nvPicPr>
        <p:blipFill rotWithShape="1">
          <a:blip r:embed="rId11">
            <a:alphaModFix/>
          </a:blip>
          <a:srcRect t="9064" b="46426"/>
          <a:stretch/>
        </p:blipFill>
        <p:spPr>
          <a:xfrm>
            <a:off x="1611983" y="6636970"/>
            <a:ext cx="1121122" cy="623730"/>
          </a:xfrm>
          <a:prstGeom prst="rect">
            <a:avLst/>
          </a:prstGeom>
          <a:noFill/>
          <a:ln>
            <a:noFill/>
          </a:ln>
        </p:spPr>
      </p:pic>
      <p:grpSp>
        <p:nvGrpSpPr>
          <p:cNvPr id="585" name="Google Shape;585;p27"/>
          <p:cNvGrpSpPr/>
          <p:nvPr/>
        </p:nvGrpSpPr>
        <p:grpSpPr>
          <a:xfrm>
            <a:off x="1013711" y="6596847"/>
            <a:ext cx="16245589" cy="42189"/>
            <a:chOff x="0" y="6350"/>
            <a:chExt cx="21660786" cy="56253"/>
          </a:xfrm>
        </p:grpSpPr>
        <p:cxnSp>
          <p:nvCxnSpPr>
            <p:cNvPr id="586" name="Google Shape;586;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87" name="Google Shape;587;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grpSp>
        <p:nvGrpSpPr>
          <p:cNvPr id="588" name="Google Shape;588;p27"/>
          <p:cNvGrpSpPr/>
          <p:nvPr/>
        </p:nvGrpSpPr>
        <p:grpSpPr>
          <a:xfrm>
            <a:off x="1013711" y="7259265"/>
            <a:ext cx="16245589" cy="42189"/>
            <a:chOff x="0" y="6350"/>
            <a:chExt cx="21660786" cy="56253"/>
          </a:xfrm>
        </p:grpSpPr>
        <p:cxnSp>
          <p:nvCxnSpPr>
            <p:cNvPr id="589" name="Google Shape;589;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90" name="Google Shape;590;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591" name="Google Shape;591;p27" descr="Deja Kelly - North Carolina Tar Heels Guard - ESPN"/>
          <p:cNvPicPr preferRelativeResize="0"/>
          <p:nvPr/>
        </p:nvPicPr>
        <p:blipFill rotWithShape="1">
          <a:blip r:embed="rId12">
            <a:alphaModFix/>
          </a:blip>
          <a:srcRect l="10387" t="14526" r="10542" b="26454"/>
          <a:stretch/>
        </p:blipFill>
        <p:spPr>
          <a:xfrm>
            <a:off x="1611983" y="7965649"/>
            <a:ext cx="1131217" cy="612743"/>
          </a:xfrm>
          <a:prstGeom prst="rect">
            <a:avLst/>
          </a:prstGeom>
          <a:noFill/>
          <a:ln>
            <a:noFill/>
          </a:ln>
        </p:spPr>
      </p:pic>
      <p:grpSp>
        <p:nvGrpSpPr>
          <p:cNvPr id="592" name="Google Shape;592;p27"/>
          <p:cNvGrpSpPr/>
          <p:nvPr/>
        </p:nvGrpSpPr>
        <p:grpSpPr>
          <a:xfrm>
            <a:off x="1013711" y="7921684"/>
            <a:ext cx="16245589" cy="42189"/>
            <a:chOff x="0" y="6350"/>
            <a:chExt cx="21660786" cy="56253"/>
          </a:xfrm>
        </p:grpSpPr>
        <p:cxnSp>
          <p:nvCxnSpPr>
            <p:cNvPr id="593" name="Google Shape;593;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94" name="Google Shape;594;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pic>
        <p:nvPicPr>
          <p:cNvPr id="595" name="Google Shape;595;p27"/>
          <p:cNvPicPr preferRelativeResize="0"/>
          <p:nvPr/>
        </p:nvPicPr>
        <p:blipFill rotWithShape="1">
          <a:blip r:embed="rId13">
            <a:alphaModFix/>
          </a:blip>
          <a:srcRect l="17297" t="10156" r="5507" b="49218"/>
          <a:stretch/>
        </p:blipFill>
        <p:spPr>
          <a:xfrm>
            <a:off x="1611983" y="8625526"/>
            <a:ext cx="1131217" cy="603315"/>
          </a:xfrm>
          <a:prstGeom prst="rect">
            <a:avLst/>
          </a:prstGeom>
          <a:noFill/>
          <a:ln>
            <a:noFill/>
          </a:ln>
        </p:spPr>
      </p:pic>
      <p:cxnSp>
        <p:nvCxnSpPr>
          <p:cNvPr id="596" name="Google Shape;596;p27"/>
          <p:cNvCxnSpPr/>
          <p:nvPr/>
        </p:nvCxnSpPr>
        <p:spPr>
          <a:xfrm>
            <a:off x="1010653" y="9226583"/>
            <a:ext cx="16248647" cy="0"/>
          </a:xfrm>
          <a:prstGeom prst="straightConnector1">
            <a:avLst/>
          </a:prstGeom>
          <a:noFill/>
          <a:ln w="9525" cap="flat" cmpd="sng">
            <a:solidFill>
              <a:srgbClr val="000000"/>
            </a:solidFill>
            <a:prstDash val="solid"/>
            <a:round/>
            <a:headEnd type="none" w="sm" len="sm"/>
            <a:tailEnd type="none" w="sm" len="sm"/>
          </a:ln>
        </p:spPr>
      </p:cxnSp>
      <p:grpSp>
        <p:nvGrpSpPr>
          <p:cNvPr id="597" name="Google Shape;597;p27"/>
          <p:cNvGrpSpPr/>
          <p:nvPr/>
        </p:nvGrpSpPr>
        <p:grpSpPr>
          <a:xfrm>
            <a:off x="1013711" y="8584103"/>
            <a:ext cx="16245589" cy="42189"/>
            <a:chOff x="0" y="6350"/>
            <a:chExt cx="21660786" cy="56253"/>
          </a:xfrm>
        </p:grpSpPr>
        <p:cxnSp>
          <p:nvCxnSpPr>
            <p:cNvPr id="598" name="Google Shape;598;p27"/>
            <p:cNvCxnSpPr/>
            <p:nvPr/>
          </p:nvCxnSpPr>
          <p:spPr>
            <a:xfrm>
              <a:off x="0" y="62603"/>
              <a:ext cx="21660786" cy="0"/>
            </a:xfrm>
            <a:prstGeom prst="straightConnector1">
              <a:avLst/>
            </a:prstGeom>
            <a:noFill/>
            <a:ln w="12700" cap="flat" cmpd="sng">
              <a:solidFill>
                <a:srgbClr val="000000"/>
              </a:solidFill>
              <a:prstDash val="solid"/>
              <a:round/>
              <a:headEnd type="none" w="sm" len="sm"/>
              <a:tailEnd type="none" w="sm" len="sm"/>
            </a:ln>
          </p:spPr>
        </p:cxnSp>
        <p:cxnSp>
          <p:nvCxnSpPr>
            <p:cNvPr id="599" name="Google Shape;599;p27"/>
            <p:cNvCxnSpPr/>
            <p:nvPr/>
          </p:nvCxnSpPr>
          <p:spPr>
            <a:xfrm>
              <a:off x="0" y="6350"/>
              <a:ext cx="21660786" cy="0"/>
            </a:xfrm>
            <a:prstGeom prst="straightConnector1">
              <a:avLst/>
            </a:prstGeom>
            <a:noFill/>
            <a:ln w="12700" cap="flat" cmpd="sng">
              <a:solidFill>
                <a:srgbClr val="000000"/>
              </a:solidFill>
              <a:prstDash val="solid"/>
              <a:round/>
              <a:headEnd type="none" w="sm" len="sm"/>
              <a:tailEnd type="none" w="sm" len="sm"/>
            </a:ln>
          </p:spPr>
        </p:cxnSp>
      </p:grpSp>
      <p:cxnSp>
        <p:nvCxnSpPr>
          <p:cNvPr id="600" name="Google Shape;600;p27"/>
          <p:cNvCxnSpPr/>
          <p:nvPr/>
        </p:nvCxnSpPr>
        <p:spPr>
          <a:xfrm>
            <a:off x="1023401" y="2663789"/>
            <a:ext cx="16235899" cy="0"/>
          </a:xfrm>
          <a:prstGeom prst="straightConnector1">
            <a:avLst/>
          </a:prstGeom>
          <a:noFill/>
          <a:ln w="9525" cap="flat" cmpd="sng">
            <a:solidFill>
              <a:srgbClr val="000000"/>
            </a:solidFill>
            <a:prstDash val="solid"/>
            <a:round/>
            <a:headEnd type="none" w="sm" len="sm"/>
            <a:tailEnd type="none" w="sm" len="sm"/>
          </a:ln>
        </p:spPr>
      </p:cxnSp>
      <p:pic>
        <p:nvPicPr>
          <p:cNvPr id="601" name="Google Shape;601;p27" descr="Prince Selected to Preseason All-Big 12 Team - TCU Athletics"/>
          <p:cNvPicPr preferRelativeResize="0"/>
          <p:nvPr/>
        </p:nvPicPr>
        <p:blipFill rotWithShape="1">
          <a:blip r:embed="rId14">
            <a:alphaModFix/>
          </a:blip>
          <a:srcRect l="37465" t="15507" r="42188" b="75610"/>
          <a:stretch/>
        </p:blipFill>
        <p:spPr>
          <a:xfrm>
            <a:off x="1613647" y="7300856"/>
            <a:ext cx="1136725" cy="62035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05"/>
        <p:cNvGrpSpPr/>
        <p:nvPr/>
      </p:nvGrpSpPr>
      <p:grpSpPr>
        <a:xfrm>
          <a:off x="0" y="0"/>
          <a:ext cx="0" cy="0"/>
          <a:chOff x="0" y="0"/>
          <a:chExt cx="0" cy="0"/>
        </a:xfrm>
      </p:grpSpPr>
      <p:pic>
        <p:nvPicPr>
          <p:cNvPr id="606" name="Google Shape;606;p28"/>
          <p:cNvPicPr preferRelativeResize="0"/>
          <p:nvPr/>
        </p:nvPicPr>
        <p:blipFill rotWithShape="1">
          <a:blip r:embed="rId3">
            <a:alphaModFix/>
          </a:blip>
          <a:srcRect t="9154" b="9155"/>
          <a:stretch/>
        </p:blipFill>
        <p:spPr>
          <a:xfrm>
            <a:off x="11991541" y="0"/>
            <a:ext cx="6296459" cy="5143500"/>
          </a:xfrm>
          <a:prstGeom prst="rect">
            <a:avLst/>
          </a:prstGeom>
          <a:noFill/>
          <a:ln>
            <a:noFill/>
          </a:ln>
        </p:spPr>
      </p:pic>
      <p:sp>
        <p:nvSpPr>
          <p:cNvPr id="607" name="Google Shape;607;p28"/>
          <p:cNvSpPr/>
          <p:nvPr/>
        </p:nvSpPr>
        <p:spPr>
          <a:xfrm>
            <a:off x="10490096" y="1229944"/>
            <a:ext cx="5442742" cy="4418777"/>
          </a:xfrm>
          <a:prstGeom prst="rect">
            <a:avLst/>
          </a:prstGeom>
          <a:solidFill>
            <a:srgbClr val="FF9B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8" name="Google Shape;608;p28"/>
          <p:cNvSpPr txBox="1"/>
          <p:nvPr/>
        </p:nvSpPr>
        <p:spPr>
          <a:xfrm>
            <a:off x="12474631" y="7985654"/>
            <a:ext cx="3232508" cy="238783"/>
          </a:xfrm>
          <a:prstGeom prst="rect">
            <a:avLst/>
          </a:prstGeom>
          <a:noFill/>
          <a:ln>
            <a:noFill/>
          </a:ln>
        </p:spPr>
        <p:txBody>
          <a:bodyPr spcFirstLastPara="1" wrap="square" lIns="0" tIns="0" rIns="0" bIns="0" anchor="t" anchorCtr="0">
            <a:spAutoFit/>
          </a:bodyPr>
          <a:lstStyle/>
          <a:p>
            <a:pPr marL="0" marR="0" lvl="0" indent="0" algn="r"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IOWA BASKETBALL</a:t>
            </a:r>
            <a:endParaRPr sz="1400" b="0" i="0" u="none" strike="noStrike" cap="none">
              <a:solidFill>
                <a:srgbClr val="000000"/>
              </a:solidFill>
              <a:latin typeface="Arial"/>
              <a:ea typeface="Arial"/>
              <a:cs typeface="Arial"/>
              <a:sym typeface="Arial"/>
            </a:endParaRPr>
          </a:p>
        </p:txBody>
      </p:sp>
      <p:sp>
        <p:nvSpPr>
          <p:cNvPr id="609" name="Google Shape;609;p28"/>
          <p:cNvSpPr txBox="1"/>
          <p:nvPr/>
        </p:nvSpPr>
        <p:spPr>
          <a:xfrm>
            <a:off x="1602244" y="4654475"/>
            <a:ext cx="6641275" cy="1273875"/>
          </a:xfrm>
          <a:prstGeom prst="rect">
            <a:avLst/>
          </a:prstGeom>
          <a:noFill/>
          <a:ln>
            <a:noFill/>
          </a:ln>
        </p:spPr>
        <p:txBody>
          <a:bodyPr spcFirstLastPara="1" wrap="square" lIns="0" tIns="0" rIns="0" bIns="0" anchor="t" anchorCtr="0">
            <a:spAutoFit/>
          </a:bodyPr>
          <a:lstStyle/>
          <a:p>
            <a:pPr marL="0" marR="0" lvl="0" indent="0" algn="l" rtl="0">
              <a:lnSpc>
                <a:spcPct val="139988"/>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$3.5 MILLION</a:t>
            </a:r>
            <a:endParaRPr sz="1400" b="0" i="0" u="none" strike="noStrike" cap="none">
              <a:solidFill>
                <a:srgbClr val="000000"/>
              </a:solidFill>
              <a:latin typeface="Arial"/>
              <a:ea typeface="Arial"/>
              <a:cs typeface="Arial"/>
              <a:sym typeface="Arial"/>
            </a:endParaRPr>
          </a:p>
        </p:txBody>
      </p:sp>
      <p:sp>
        <p:nvSpPr>
          <p:cNvPr id="610" name="Google Shape;610;p28"/>
          <p:cNvSpPr txBox="1"/>
          <p:nvPr/>
        </p:nvSpPr>
        <p:spPr>
          <a:xfrm>
            <a:off x="1602245" y="6251804"/>
            <a:ext cx="6904977" cy="2655983"/>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As of March 2024, Caitlin Clark has </a:t>
            </a:r>
            <a:r>
              <a:rPr lang="en-US" sz="2400" b="1" i="0" u="none" strike="noStrike" cap="none" dirty="0">
                <a:solidFill>
                  <a:srgbClr val="31D5F0"/>
                </a:solidFill>
                <a:latin typeface="Calibri"/>
                <a:ea typeface="Calibri"/>
                <a:cs typeface="Calibri"/>
                <a:sym typeface="Calibri"/>
              </a:rPr>
              <a:t>$3.5 million in NIL sponsorships from </a:t>
            </a:r>
            <a:r>
              <a:rPr lang="en-US" sz="2400" b="0" i="0" u="none" strike="noStrike" cap="none" dirty="0">
                <a:solidFill>
                  <a:schemeClr val="lt1"/>
                </a:solidFill>
                <a:latin typeface="Calibri"/>
                <a:ea typeface="Calibri"/>
                <a:cs typeface="Calibri"/>
                <a:sym typeface="Calibri"/>
              </a:rPr>
              <a:t>major brands including</a:t>
            </a:r>
            <a:r>
              <a:rPr lang="en-US" sz="2400" b="1" i="0" u="none" strike="noStrike" cap="none" dirty="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Nike, Gatorade, State Farm, Buick, H&amp;R Block and the regional grocery store chain Hy-Vee.</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According to </a:t>
            </a:r>
            <a:r>
              <a:rPr lang="en-US" sz="2400" b="0" i="0" u="sng" strike="noStrike" cap="none"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Yahoo Sports</a:t>
            </a:r>
            <a:r>
              <a:rPr lang="en-US" sz="2400" b="0" i="0" u="none" strike="noStrike" cap="none" dirty="0">
                <a:solidFill>
                  <a:schemeClr val="lt1"/>
                </a:solidFill>
                <a:latin typeface="Calibri"/>
                <a:ea typeface="Calibri"/>
                <a:cs typeface="Calibri"/>
                <a:sym typeface="Calibri"/>
              </a:rPr>
              <a:t>, Clark believes she will be able to retain her major sponsors when she turns pro.</a:t>
            </a:r>
            <a:endParaRPr sz="2400" b="0" i="0" u="none" strike="noStrike" cap="none" dirty="0">
              <a:solidFill>
                <a:schemeClr val="lt1"/>
              </a:solidFill>
              <a:highlight>
                <a:srgbClr val="FFFF00"/>
              </a:highlight>
              <a:latin typeface="Calibri"/>
              <a:ea typeface="Calibri"/>
              <a:cs typeface="Calibri"/>
              <a:sym typeface="Calibri"/>
            </a:endParaRPr>
          </a:p>
        </p:txBody>
      </p:sp>
      <p:sp>
        <p:nvSpPr>
          <p:cNvPr id="611" name="Google Shape;611;p28"/>
          <p:cNvSpPr txBox="1"/>
          <p:nvPr/>
        </p:nvSpPr>
        <p:spPr>
          <a:xfrm>
            <a:off x="1602244" y="863720"/>
            <a:ext cx="6641275" cy="1605376"/>
          </a:xfrm>
          <a:prstGeom prst="rect">
            <a:avLst/>
          </a:prstGeom>
          <a:noFill/>
          <a:ln>
            <a:noFill/>
          </a:ln>
        </p:spPr>
        <p:txBody>
          <a:bodyPr spcFirstLastPara="1" wrap="square" lIns="0" tIns="0" rIns="0" bIns="0" anchor="t" anchorCtr="0">
            <a:spAutoFit/>
          </a:bodyPr>
          <a:lstStyle/>
          <a:p>
            <a:pPr marL="0" marR="0" lvl="0" indent="0" algn="l" rtl="0">
              <a:lnSpc>
                <a:spcPct val="163319"/>
              </a:lnSpc>
              <a:spcBef>
                <a:spcPts val="0"/>
              </a:spcBef>
              <a:spcAft>
                <a:spcPts val="0"/>
              </a:spcAft>
              <a:buClr>
                <a:srgbClr val="000000"/>
              </a:buClr>
              <a:buSzPts val="7200"/>
              <a:buFont typeface="Arial"/>
              <a:buNone/>
            </a:pPr>
            <a:r>
              <a:rPr lang="en-US" sz="6400" b="1" i="0" u="none" strike="noStrike" cap="none" dirty="0">
                <a:solidFill>
                  <a:srgbClr val="FF9B2C"/>
                </a:solidFill>
                <a:latin typeface="Antonio"/>
                <a:ea typeface="Antonio"/>
                <a:cs typeface="Antonio"/>
                <a:sym typeface="Antonio"/>
              </a:rPr>
              <a:t>$76K</a:t>
            </a:r>
            <a:endParaRPr sz="6400" b="0" i="0" u="none" strike="noStrike" cap="none" dirty="0">
              <a:solidFill>
                <a:srgbClr val="000000"/>
              </a:solidFill>
              <a:latin typeface="Arial"/>
              <a:ea typeface="Arial"/>
              <a:cs typeface="Arial"/>
              <a:sym typeface="Arial"/>
            </a:endParaRPr>
          </a:p>
        </p:txBody>
      </p:sp>
      <p:sp>
        <p:nvSpPr>
          <p:cNvPr id="612" name="Google Shape;612;p28"/>
          <p:cNvSpPr txBox="1"/>
          <p:nvPr/>
        </p:nvSpPr>
        <p:spPr>
          <a:xfrm>
            <a:off x="1602245" y="2375333"/>
            <a:ext cx="6932155" cy="2435513"/>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Caitlin Clark, the NCAA’s all-time leading scorer, and likely the #1 overall pick in the 2024 WNBA draft, will earn about </a:t>
            </a:r>
            <a:r>
              <a:rPr lang="en-US" sz="2400" b="1" i="0" u="none" strike="noStrike" cap="none" dirty="0">
                <a:solidFill>
                  <a:srgbClr val="31D5F0"/>
                </a:solidFill>
                <a:latin typeface="Calibri"/>
                <a:ea typeface="Calibri"/>
                <a:cs typeface="Calibri"/>
                <a:sym typeface="Calibri"/>
              </a:rPr>
              <a:t>$76,000/year </a:t>
            </a:r>
            <a:r>
              <a:rPr lang="en-US" sz="2400" b="0" i="0" u="none" strike="noStrike" cap="none" dirty="0">
                <a:solidFill>
                  <a:srgbClr val="FFFFFF"/>
                </a:solidFill>
                <a:latin typeface="Calibri"/>
                <a:ea typeface="Calibri"/>
                <a:cs typeface="Calibri"/>
                <a:sym typeface="Calibri"/>
              </a:rPr>
              <a:t>for her rookie contract. For context, the highest paid WNBA player earns </a:t>
            </a:r>
            <a:r>
              <a:rPr lang="en-US" sz="2400" b="1" i="0" u="none" strike="noStrike" cap="none" dirty="0">
                <a:solidFill>
                  <a:srgbClr val="31D5F0"/>
                </a:solidFill>
                <a:latin typeface="Calibri"/>
                <a:ea typeface="Calibri"/>
                <a:cs typeface="Calibri"/>
                <a:sym typeface="Calibri"/>
              </a:rPr>
              <a:t>$242,000/year</a:t>
            </a:r>
            <a:r>
              <a:rPr lang="en-US" sz="2400" b="0" i="0" u="none" strike="noStrike" cap="none" dirty="0">
                <a:solidFill>
                  <a:srgbClr val="FFFFFF"/>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613" name="Google Shape;613;p28"/>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14" name="Google Shape;614;p28" descr="undefined"/>
          <p:cNvPicPr preferRelativeResize="0"/>
          <p:nvPr/>
        </p:nvPicPr>
        <p:blipFill rotWithShape="1">
          <a:blip r:embed="rId6">
            <a:alphaModFix/>
          </a:blip>
          <a:srcRect/>
          <a:stretch/>
        </p:blipFill>
        <p:spPr>
          <a:xfrm>
            <a:off x="9522722" y="1469777"/>
            <a:ext cx="6141347" cy="636225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18"/>
        <p:cNvGrpSpPr/>
        <p:nvPr/>
      </p:nvGrpSpPr>
      <p:grpSpPr>
        <a:xfrm>
          <a:off x="0" y="0"/>
          <a:ext cx="0" cy="0"/>
          <a:chOff x="0" y="0"/>
          <a:chExt cx="0" cy="0"/>
        </a:xfrm>
      </p:grpSpPr>
      <p:pic>
        <p:nvPicPr>
          <p:cNvPr id="619" name="Google Shape;619;p29"/>
          <p:cNvPicPr preferRelativeResize="0"/>
          <p:nvPr/>
        </p:nvPicPr>
        <p:blipFill rotWithShape="1">
          <a:blip r:embed="rId3">
            <a:alphaModFix/>
          </a:blip>
          <a:srcRect t="9154" b="9155"/>
          <a:stretch/>
        </p:blipFill>
        <p:spPr>
          <a:xfrm>
            <a:off x="11991541" y="0"/>
            <a:ext cx="6296459" cy="5143500"/>
          </a:xfrm>
          <a:prstGeom prst="rect">
            <a:avLst/>
          </a:prstGeom>
          <a:noFill/>
          <a:ln>
            <a:noFill/>
          </a:ln>
        </p:spPr>
      </p:pic>
      <p:sp>
        <p:nvSpPr>
          <p:cNvPr id="620" name="Google Shape;620;p29"/>
          <p:cNvSpPr/>
          <p:nvPr/>
        </p:nvSpPr>
        <p:spPr>
          <a:xfrm>
            <a:off x="10490096" y="1229944"/>
            <a:ext cx="5442742" cy="4418777"/>
          </a:xfrm>
          <a:prstGeom prst="rect">
            <a:avLst/>
          </a:prstGeom>
          <a:solidFill>
            <a:srgbClr val="FF9B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21" name="Google Shape;621;p29"/>
          <p:cNvPicPr preferRelativeResize="0"/>
          <p:nvPr/>
        </p:nvPicPr>
        <p:blipFill rotWithShape="1">
          <a:blip r:embed="rId4">
            <a:alphaModFix/>
          </a:blip>
          <a:srcRect l="12033" r="42685"/>
          <a:stretch/>
        </p:blipFill>
        <p:spPr>
          <a:xfrm>
            <a:off x="9641261" y="1507582"/>
            <a:ext cx="5893653" cy="7321419"/>
          </a:xfrm>
          <a:prstGeom prst="rect">
            <a:avLst/>
          </a:prstGeom>
          <a:noFill/>
          <a:ln>
            <a:noFill/>
          </a:ln>
        </p:spPr>
      </p:pic>
      <p:grpSp>
        <p:nvGrpSpPr>
          <p:cNvPr id="622" name="Google Shape;622;p29"/>
          <p:cNvGrpSpPr/>
          <p:nvPr/>
        </p:nvGrpSpPr>
        <p:grpSpPr>
          <a:xfrm>
            <a:off x="1934222" y="2490796"/>
            <a:ext cx="6641400" cy="5405485"/>
            <a:chOff x="1934222" y="2419350"/>
            <a:chExt cx="6641400" cy="5405485"/>
          </a:xfrm>
        </p:grpSpPr>
        <p:sp>
          <p:nvSpPr>
            <p:cNvPr id="623" name="Google Shape;623;p29"/>
            <p:cNvSpPr txBox="1"/>
            <p:nvPr/>
          </p:nvSpPr>
          <p:spPr>
            <a:xfrm>
              <a:off x="1934222" y="2419350"/>
              <a:ext cx="6641400" cy="1292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$4.7 MILLION</a:t>
              </a:r>
              <a:endParaRPr sz="1400" b="0" i="0" u="none" strike="noStrike" cap="none">
                <a:solidFill>
                  <a:srgbClr val="000000"/>
                </a:solidFill>
                <a:latin typeface="Arial"/>
                <a:ea typeface="Arial"/>
                <a:cs typeface="Arial"/>
                <a:sym typeface="Arial"/>
              </a:endParaRPr>
            </a:p>
          </p:txBody>
        </p:sp>
        <p:sp>
          <p:nvSpPr>
            <p:cNvPr id="624" name="Google Shape;624;p29"/>
            <p:cNvSpPr txBox="1"/>
            <p:nvPr/>
          </p:nvSpPr>
          <p:spPr>
            <a:xfrm>
              <a:off x="1934223" y="4035721"/>
              <a:ext cx="6143100" cy="3789114"/>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Duke’s Dereck Lively II, picked 12th in the 2023 NBA draft, will earn more than </a:t>
              </a:r>
              <a:r>
                <a:rPr lang="en-US" sz="2400" b="1" i="0" u="none" strike="noStrike" cap="none" dirty="0">
                  <a:solidFill>
                    <a:srgbClr val="31D5F0"/>
                  </a:solidFill>
                  <a:latin typeface="Calibri"/>
                  <a:ea typeface="Calibri"/>
                  <a:cs typeface="Calibri"/>
                  <a:sym typeface="Calibri"/>
                </a:rPr>
                <a:t>$4.7 million/year</a:t>
              </a:r>
              <a:r>
                <a:rPr lang="en-US" sz="2400" b="0" i="0" u="none" strike="noStrike" cap="none" dirty="0">
                  <a:solidFill>
                    <a:srgbClr val="FFFFFF"/>
                  </a:solidFill>
                  <a:latin typeface="Calibri"/>
                  <a:ea typeface="Calibri"/>
                  <a:cs typeface="Calibri"/>
                  <a:sym typeface="Calibri"/>
                </a:rPr>
                <a:t> in his rookie year with the Dallas Mavericks.</a:t>
              </a:r>
              <a:endParaRPr sz="2400" b="0" i="0" u="none" strike="noStrike" cap="none" dirty="0">
                <a:solidFill>
                  <a:srgbClr val="FFFFFF"/>
                </a:solidFill>
                <a:latin typeface="Calibri"/>
                <a:ea typeface="Calibri"/>
                <a:cs typeface="Calibri"/>
                <a:sym typeface="Calibri"/>
              </a:endParaRPr>
            </a:p>
            <a:p>
              <a:pPr marL="0" marR="0" lvl="0" indent="0" algn="l" rtl="0">
                <a:lnSpc>
                  <a:spcPct val="114000"/>
                </a:lnSpc>
                <a:spcBef>
                  <a:spcPts val="0"/>
                </a:spcBef>
                <a:spcAft>
                  <a:spcPts val="0"/>
                </a:spcAft>
                <a:buClr>
                  <a:srgbClr val="000000"/>
                </a:buClr>
                <a:buSzPts val="2400"/>
                <a:buFont typeface="Arial"/>
                <a:buNone/>
              </a:pPr>
              <a:endParaRPr sz="2400" dirty="0">
                <a:solidFill>
                  <a:srgbClr val="FFFFFF"/>
                </a:solidFill>
                <a:latin typeface="Calibri"/>
                <a:ea typeface="Calibri"/>
                <a:cs typeface="Calibri"/>
                <a:sym typeface="Calibri"/>
              </a:endParaRPr>
            </a:p>
            <a:p>
              <a:pPr marL="0" marR="0" lvl="0" indent="0" algn="l" rtl="0">
                <a:lnSpc>
                  <a:spcPct val="114000"/>
                </a:lnSpc>
                <a:spcBef>
                  <a:spcPts val="0"/>
                </a:spcBef>
                <a:spcAft>
                  <a:spcPts val="0"/>
                </a:spcAft>
                <a:buClr>
                  <a:srgbClr val="000000"/>
                </a:buClr>
                <a:buSzPts val="2400"/>
                <a:buFont typeface="Arial"/>
                <a:buNone/>
              </a:pPr>
              <a:r>
                <a:rPr lang="en-US" sz="2400" dirty="0">
                  <a:solidFill>
                    <a:srgbClr val="FFFFFF"/>
                  </a:solidFill>
                  <a:latin typeface="Calibri"/>
                  <a:ea typeface="Calibri"/>
                  <a:cs typeface="Calibri"/>
                  <a:sym typeface="Calibri"/>
                </a:rPr>
                <a:t>By comparison, the top twenty WNBA players, including stars like </a:t>
              </a:r>
              <a:r>
                <a:rPr lang="en-US" sz="2400" dirty="0" err="1">
                  <a:solidFill>
                    <a:srgbClr val="FFFFFF"/>
                  </a:solidFill>
                  <a:latin typeface="Calibri"/>
                  <a:ea typeface="Calibri"/>
                  <a:cs typeface="Calibri"/>
                  <a:sym typeface="Calibri"/>
                </a:rPr>
                <a:t>Arike</a:t>
              </a:r>
              <a:r>
                <a:rPr lang="en-US" sz="2400" dirty="0">
                  <a:solidFill>
                    <a:srgbClr val="FFFFFF"/>
                  </a:solidFill>
                  <a:latin typeface="Calibri"/>
                  <a:ea typeface="Calibri"/>
                  <a:cs typeface="Calibri"/>
                  <a:sym typeface="Calibri"/>
                </a:rPr>
                <a:t> </a:t>
              </a:r>
              <a:r>
                <a:rPr lang="en-US" sz="2400" dirty="0" err="1">
                  <a:solidFill>
                    <a:srgbClr val="FFFFFF"/>
                  </a:solidFill>
                  <a:latin typeface="Calibri"/>
                  <a:ea typeface="Calibri"/>
                  <a:cs typeface="Calibri"/>
                  <a:sym typeface="Calibri"/>
                </a:rPr>
                <a:t>Ogunbowale</a:t>
              </a:r>
              <a:r>
                <a:rPr lang="en-US" sz="2400" dirty="0">
                  <a:solidFill>
                    <a:srgbClr val="FFFFFF"/>
                  </a:solidFill>
                  <a:latin typeface="Calibri"/>
                  <a:ea typeface="Calibri"/>
                  <a:cs typeface="Calibri"/>
                  <a:sym typeface="Calibri"/>
                </a:rPr>
                <a:t>, Breanna Stewart, Jewell Lloyd, Jackie Young, Diana Taurasi, Sabrina Ionescu, and </a:t>
              </a:r>
              <a:r>
                <a:rPr lang="en-US" sz="2400" dirty="0" err="1">
                  <a:solidFill>
                    <a:srgbClr val="FFFFFF"/>
                  </a:solidFill>
                  <a:latin typeface="Calibri"/>
                  <a:ea typeface="Calibri"/>
                  <a:cs typeface="Calibri"/>
                  <a:sym typeface="Calibri"/>
                </a:rPr>
                <a:t>A’ja</a:t>
              </a:r>
              <a:r>
                <a:rPr lang="en-US" sz="2400" dirty="0">
                  <a:solidFill>
                    <a:srgbClr val="FFFFFF"/>
                  </a:solidFill>
                  <a:latin typeface="Calibri"/>
                  <a:ea typeface="Calibri"/>
                  <a:cs typeface="Calibri"/>
                  <a:sym typeface="Calibri"/>
                </a:rPr>
                <a:t> Wilson, will earn roughly </a:t>
              </a:r>
              <a:r>
                <a:rPr lang="en-US" sz="2400" b="1" dirty="0">
                  <a:solidFill>
                    <a:srgbClr val="31D5F0"/>
                  </a:solidFill>
                  <a:latin typeface="Calibri"/>
                  <a:ea typeface="Calibri"/>
                  <a:cs typeface="Calibri"/>
                  <a:sym typeface="Calibri"/>
                </a:rPr>
                <a:t>$4.4 million this year COMBINED</a:t>
              </a:r>
              <a:r>
                <a:rPr lang="en-US" sz="2400" dirty="0">
                  <a:solidFill>
                    <a:srgbClr val="FFFFFF"/>
                  </a:solidFill>
                  <a:latin typeface="Calibri"/>
                  <a:ea typeface="Calibri"/>
                  <a:cs typeface="Calibri"/>
                  <a:sym typeface="Calibri"/>
                </a:rPr>
                <a:t>.</a:t>
              </a:r>
              <a:endParaRPr sz="2400" dirty="0">
                <a:solidFill>
                  <a:srgbClr val="FFFFFF"/>
                </a:solidFill>
                <a:latin typeface="Calibri"/>
                <a:ea typeface="Calibri"/>
                <a:cs typeface="Calibri"/>
                <a:sym typeface="Calibri"/>
              </a:endParaRPr>
            </a:p>
          </p:txBody>
        </p:sp>
      </p:grpSp>
      <p:sp>
        <p:nvSpPr>
          <p:cNvPr id="625" name="Google Shape;625;p29"/>
          <p:cNvSpPr txBox="1"/>
          <p:nvPr/>
        </p:nvSpPr>
        <p:spPr>
          <a:xfrm>
            <a:off x="12236092" y="8900054"/>
            <a:ext cx="3249476" cy="240628"/>
          </a:xfrm>
          <a:prstGeom prst="rect">
            <a:avLst/>
          </a:prstGeom>
          <a:noFill/>
          <a:ln>
            <a:noFill/>
          </a:ln>
        </p:spPr>
        <p:txBody>
          <a:bodyPr spcFirstLastPara="1" wrap="square" lIns="0" tIns="0" rIns="0" bIns="0" anchor="t" anchorCtr="0">
            <a:spAutoFit/>
          </a:bodyPr>
          <a:lstStyle/>
          <a:p>
            <a:pPr marL="0" marR="0" lvl="0" indent="0" algn="r"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DUKE UNIVERSITY BASKETBALL</a:t>
            </a:r>
            <a:endParaRPr sz="1400" b="0" i="0" u="none" strike="noStrike" cap="none">
              <a:solidFill>
                <a:srgbClr val="000000"/>
              </a:solidFill>
              <a:latin typeface="Arial"/>
              <a:ea typeface="Arial"/>
              <a:cs typeface="Arial"/>
              <a:sym typeface="Arial"/>
            </a:endParaRPr>
          </a:p>
        </p:txBody>
      </p:sp>
      <p:sp>
        <p:nvSpPr>
          <p:cNvPr id="626" name="Google Shape;626;p29"/>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
        <p:cNvGrpSpPr/>
        <p:nvPr/>
      </p:nvGrpSpPr>
      <p:grpSpPr>
        <a:xfrm>
          <a:off x="0" y="0"/>
          <a:ext cx="0" cy="0"/>
          <a:chOff x="0" y="0"/>
          <a:chExt cx="0" cy="0"/>
        </a:xfrm>
      </p:grpSpPr>
      <p:grpSp>
        <p:nvGrpSpPr>
          <p:cNvPr id="112" name="Google Shape;112;p3"/>
          <p:cNvGrpSpPr/>
          <p:nvPr/>
        </p:nvGrpSpPr>
        <p:grpSpPr>
          <a:xfrm>
            <a:off x="4325678" y="3884593"/>
            <a:ext cx="9636600" cy="2518200"/>
            <a:chOff x="4499296" y="3884593"/>
            <a:chExt cx="9636600" cy="2518200"/>
          </a:xfrm>
        </p:grpSpPr>
        <p:sp>
          <p:nvSpPr>
            <p:cNvPr id="113" name="Google Shape;113;p3"/>
            <p:cNvSpPr txBox="1"/>
            <p:nvPr/>
          </p:nvSpPr>
          <p:spPr>
            <a:xfrm>
              <a:off x="4499296" y="4494193"/>
              <a:ext cx="9636600" cy="190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400"/>
                <a:buFont typeface="Arial"/>
                <a:buNone/>
              </a:pPr>
              <a:r>
                <a:rPr lang="en-US" sz="12400" b="1" i="0" u="none" strike="noStrike" cap="none">
                  <a:solidFill>
                    <a:srgbClr val="FF9B2B"/>
                  </a:solidFill>
                  <a:latin typeface="Antonio"/>
                  <a:ea typeface="Antonio"/>
                  <a:cs typeface="Antonio"/>
                  <a:sym typeface="Antonio"/>
                </a:rPr>
                <a:t>THE NCAA</a:t>
              </a:r>
              <a:endParaRPr sz="1400" b="0" i="0" u="none" strike="noStrike" cap="none">
                <a:solidFill>
                  <a:srgbClr val="FF9B2B"/>
                </a:solidFill>
                <a:latin typeface="Arial"/>
                <a:ea typeface="Arial"/>
                <a:cs typeface="Arial"/>
                <a:sym typeface="Arial"/>
              </a:endParaRPr>
            </a:p>
          </p:txBody>
        </p:sp>
        <p:sp>
          <p:nvSpPr>
            <p:cNvPr id="114" name="Google Shape;114;p3"/>
            <p:cNvSpPr txBox="1"/>
            <p:nvPr/>
          </p:nvSpPr>
          <p:spPr>
            <a:xfrm>
              <a:off x="4661270"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 MONEY ﻿TRAIL</a:t>
              </a:r>
              <a:endParaRPr sz="1400" b="1" i="0" u="none" strike="noStrike" cap="non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0"/>
        <p:cNvGrpSpPr/>
        <p:nvPr/>
      </p:nvGrpSpPr>
      <p:grpSpPr>
        <a:xfrm>
          <a:off x="0" y="0"/>
          <a:ext cx="0" cy="0"/>
          <a:chOff x="0" y="0"/>
          <a:chExt cx="0" cy="0"/>
        </a:xfrm>
      </p:grpSpPr>
      <p:pic>
        <p:nvPicPr>
          <p:cNvPr id="631" name="Google Shape;631;p30" descr="7 numbers from No. 15 Oral Roberts' shocking upset of No. 2 Ohio State |  NCAA.com"/>
          <p:cNvPicPr preferRelativeResize="0"/>
          <p:nvPr/>
        </p:nvPicPr>
        <p:blipFill rotWithShape="1">
          <a:blip r:embed="rId3">
            <a:alphaModFix amt="20000"/>
          </a:blip>
          <a:srcRect/>
          <a:stretch/>
        </p:blipFill>
        <p:spPr>
          <a:xfrm>
            <a:off x="-533400" y="-211138"/>
            <a:ext cx="19227800" cy="10815638"/>
          </a:xfrm>
          <a:prstGeom prst="rect">
            <a:avLst/>
          </a:prstGeom>
          <a:noFill/>
          <a:ln>
            <a:noFill/>
          </a:ln>
        </p:spPr>
      </p:pic>
      <p:sp>
        <p:nvSpPr>
          <p:cNvPr id="632" name="Google Shape;632;p30"/>
          <p:cNvSpPr/>
          <p:nvPr/>
        </p:nvSpPr>
        <p:spPr>
          <a:xfrm>
            <a:off x="11036969" y="3414527"/>
            <a:ext cx="6111344" cy="4333461"/>
          </a:xfrm>
          <a:prstGeom prst="rect">
            <a:avLst/>
          </a:prstGeom>
          <a:solidFill>
            <a:schemeClr val="dk1"/>
          </a:solidFill>
          <a:ln w="28575" cap="flat" cmpd="sng">
            <a:solidFill>
              <a:srgbClr val="31D5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3" name="Google Shape;633;p30"/>
          <p:cNvSpPr txBox="1"/>
          <p:nvPr/>
        </p:nvSpPr>
        <p:spPr>
          <a:xfrm>
            <a:off x="1331492" y="1117172"/>
            <a:ext cx="12886500" cy="2031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Antonio"/>
                <a:ea typeface="Antonio"/>
                <a:cs typeface="Antonio"/>
                <a:sym typeface="Antonio"/>
              </a:rPr>
              <a:t>WHAT IMPACT DOES EARNING A TOURNAMENT BERTH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400"/>
              <a:buFont typeface="Arial"/>
              <a:buNone/>
            </a:pPr>
            <a:r>
              <a:rPr lang="en-US" sz="8400" b="1" i="0" u="none" strike="noStrike" cap="none">
                <a:solidFill>
                  <a:srgbClr val="FF9B2B"/>
                </a:solidFill>
                <a:latin typeface="Antonio"/>
                <a:ea typeface="Antonio"/>
                <a:cs typeface="Antonio"/>
                <a:sym typeface="Antonio"/>
              </a:rPr>
              <a:t>HAVE ON SMALLER SCHOOLS? </a:t>
            </a:r>
            <a:endParaRPr sz="1400" b="0" i="0" u="none" strike="noStrike" cap="none">
              <a:solidFill>
                <a:srgbClr val="000000"/>
              </a:solidFill>
              <a:latin typeface="Arial"/>
              <a:ea typeface="Arial"/>
              <a:cs typeface="Arial"/>
              <a:sym typeface="Arial"/>
            </a:endParaRPr>
          </a:p>
        </p:txBody>
      </p:sp>
      <p:sp>
        <p:nvSpPr>
          <p:cNvPr id="634" name="Google Shape;634;p30"/>
          <p:cNvSpPr txBox="1"/>
          <p:nvPr/>
        </p:nvSpPr>
        <p:spPr>
          <a:xfrm>
            <a:off x="11710719" y="3971674"/>
            <a:ext cx="4989000" cy="1293000"/>
          </a:xfrm>
          <a:prstGeom prst="rect">
            <a:avLst/>
          </a:prstGeom>
          <a:noFill/>
          <a:ln>
            <a:noFill/>
          </a:ln>
        </p:spPr>
        <p:txBody>
          <a:bodyPr spcFirstLastPara="1" wrap="square" lIns="0" tIns="0" rIns="0" bIns="0" anchor="t" anchorCtr="0">
            <a:spAutoFit/>
          </a:bodyPr>
          <a:lstStyle/>
          <a:p>
            <a:pPr marL="0" marR="0" lvl="0" indent="0" algn="l" rtl="0">
              <a:lnSpc>
                <a:spcPct val="106654"/>
              </a:lnSpc>
              <a:spcBef>
                <a:spcPts val="0"/>
              </a:spcBef>
              <a:spcAft>
                <a:spcPts val="0"/>
              </a:spcAft>
              <a:buClr>
                <a:srgbClr val="000000"/>
              </a:buClr>
              <a:buSzPts val="8400"/>
              <a:buFont typeface="Arial"/>
              <a:buNone/>
            </a:pPr>
            <a:r>
              <a:rPr lang="en-US" sz="8400" b="1" i="0" u="none" strike="noStrike" cap="none" dirty="0">
                <a:solidFill>
                  <a:srgbClr val="31D5F0"/>
                </a:solidFill>
                <a:latin typeface="Antonio"/>
                <a:ea typeface="Antonio"/>
                <a:cs typeface="Antonio"/>
                <a:sym typeface="Antonio"/>
              </a:rPr>
              <a:t>20.75%</a:t>
            </a:r>
            <a:endParaRPr sz="1400" b="0" i="0" u="none" strike="noStrike" cap="none" dirty="0">
              <a:solidFill>
                <a:srgbClr val="000000"/>
              </a:solidFill>
              <a:latin typeface="Arial"/>
              <a:ea typeface="Arial"/>
              <a:cs typeface="Arial"/>
              <a:sym typeface="Arial"/>
            </a:endParaRPr>
          </a:p>
        </p:txBody>
      </p:sp>
      <p:sp>
        <p:nvSpPr>
          <p:cNvPr id="635" name="Google Shape;635;p30"/>
          <p:cNvSpPr txBox="1"/>
          <p:nvPr/>
        </p:nvSpPr>
        <p:spPr>
          <a:xfrm>
            <a:off x="381000" y="9867900"/>
            <a:ext cx="10873628" cy="24062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636" name="Google Shape;636;p30"/>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7" name="Google Shape;637;p30"/>
          <p:cNvSpPr txBox="1"/>
          <p:nvPr/>
        </p:nvSpPr>
        <p:spPr>
          <a:xfrm>
            <a:off x="1331492" y="4895636"/>
            <a:ext cx="8830879" cy="274831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In 2021, the Oral Roberts Golden Eagles went on a March Madness “Cinderella run” when they upset perennial basketball powerhouse, Ohio State in the first round of the tournament.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Oral Roberts then became the second No. 15 seed EVER to earn a spot in the Sweet 16 by beating No. 7 seed Florida in the second round of the tournament. </a:t>
            </a:r>
            <a:endParaRPr sz="1400" b="0" i="0" u="none" strike="noStrike" cap="none" dirty="0">
              <a:solidFill>
                <a:srgbClr val="000000"/>
              </a:solidFill>
              <a:latin typeface="Arial"/>
              <a:ea typeface="Arial"/>
              <a:cs typeface="Arial"/>
              <a:sym typeface="Arial"/>
            </a:endParaRPr>
          </a:p>
        </p:txBody>
      </p:sp>
      <p:sp>
        <p:nvSpPr>
          <p:cNvPr id="638" name="Google Shape;638;p30"/>
          <p:cNvSpPr txBox="1"/>
          <p:nvPr/>
        </p:nvSpPr>
        <p:spPr>
          <a:xfrm>
            <a:off x="11710737" y="5254283"/>
            <a:ext cx="4989000" cy="1725000"/>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sng" strike="noStrike" cap="none"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Forbes</a:t>
            </a:r>
            <a:r>
              <a:rPr lang="en-US" sz="2400" b="0" i="0" u="none" strike="noStrike" cap="none" dirty="0">
                <a:solidFill>
                  <a:srgbClr val="FFFFFF"/>
                </a:solidFill>
                <a:latin typeface="Calibri"/>
                <a:ea typeface="Calibri"/>
                <a:cs typeface="Calibri"/>
                <a:sym typeface="Calibri"/>
              </a:rPr>
              <a:t> attributed </a:t>
            </a:r>
            <a:r>
              <a:rPr lang="en-US" sz="2400" b="0" i="0" u="none" strike="noStrike" cap="none" dirty="0">
                <a:solidFill>
                  <a:schemeClr val="lt1"/>
                </a:solidFill>
                <a:latin typeface="Calibri"/>
                <a:ea typeface="Calibri"/>
                <a:cs typeface="Calibri"/>
                <a:sym typeface="Calibri"/>
              </a:rPr>
              <a:t>Oral Roberts University 2021 Cinderella run to a </a:t>
            </a:r>
            <a:r>
              <a:rPr lang="en-US" sz="2400" b="1" i="0" u="none" strike="noStrike" cap="none" dirty="0">
                <a:solidFill>
                  <a:srgbClr val="31D5F0"/>
                </a:solidFill>
                <a:latin typeface="Calibri"/>
                <a:ea typeface="Calibri"/>
                <a:cs typeface="Calibri"/>
                <a:sym typeface="Calibri"/>
              </a:rPr>
              <a:t>20.75% increase </a:t>
            </a:r>
            <a:r>
              <a:rPr lang="en-US" sz="2400" b="0" i="0" u="none" strike="noStrike" cap="none" dirty="0">
                <a:solidFill>
                  <a:schemeClr val="lt1"/>
                </a:solidFill>
                <a:latin typeface="Calibri"/>
                <a:ea typeface="Calibri"/>
                <a:cs typeface="Calibri"/>
                <a:sym typeface="Calibri"/>
              </a:rPr>
              <a:t>in applications to the school in 2022.</a:t>
            </a:r>
            <a:endParaRPr sz="1400" b="0" i="0" u="none" strike="noStrike" cap="none" dirty="0">
              <a:solidFill>
                <a:srgbClr val="000000"/>
              </a:solidFill>
              <a:latin typeface="Arial"/>
              <a:ea typeface="Arial"/>
              <a:cs typeface="Arial"/>
              <a:sym typeface="Arial"/>
            </a:endParaRPr>
          </a:p>
        </p:txBody>
      </p:sp>
      <p:sp>
        <p:nvSpPr>
          <p:cNvPr id="639" name="Google Shape;639;p30"/>
          <p:cNvSpPr txBox="1"/>
          <p:nvPr/>
        </p:nvSpPr>
        <p:spPr>
          <a:xfrm>
            <a:off x="1331492" y="3545305"/>
            <a:ext cx="8646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Participating in March Madness can be an effective marketing tool for lesser-known colleges and universities.</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3"/>
        <p:cNvGrpSpPr/>
        <p:nvPr/>
      </p:nvGrpSpPr>
      <p:grpSpPr>
        <a:xfrm>
          <a:off x="0" y="0"/>
          <a:ext cx="0" cy="0"/>
          <a:chOff x="0" y="0"/>
          <a:chExt cx="0" cy="0"/>
        </a:xfrm>
      </p:grpSpPr>
      <p:sp>
        <p:nvSpPr>
          <p:cNvPr id="644" name="Google Shape;644;p31"/>
          <p:cNvSpPr/>
          <p:nvPr/>
        </p:nvSpPr>
        <p:spPr>
          <a:xfrm>
            <a:off x="914400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5" name="Google Shape;645;p31"/>
          <p:cNvSpPr/>
          <p:nvPr/>
        </p:nvSpPr>
        <p:spPr>
          <a:xfrm>
            <a:off x="9153950" y="1510050"/>
            <a:ext cx="10266163" cy="5992178"/>
          </a:xfrm>
          <a:custGeom>
            <a:avLst/>
            <a:gdLst/>
            <a:ahLst/>
            <a:cxnLst/>
            <a:rect l="l" t="t" r="r" b="b"/>
            <a:pathLst>
              <a:path w="18665751" h="10287000" extrusionOk="0">
                <a:moveTo>
                  <a:pt x="0" y="0"/>
                </a:moveTo>
                <a:lnTo>
                  <a:pt x="18665750" y="0"/>
                </a:lnTo>
                <a:lnTo>
                  <a:pt x="18665750" y="10287000"/>
                </a:lnTo>
                <a:lnTo>
                  <a:pt x="0" y="102870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p31"/>
          <p:cNvSpPr txBox="1"/>
          <p:nvPr/>
        </p:nvSpPr>
        <p:spPr>
          <a:xfrm>
            <a:off x="7258878" y="7740926"/>
            <a:ext cx="10873628" cy="24062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PHOTO: SDSU</a:t>
            </a:r>
            <a:endParaRPr sz="1400" b="0" i="0" u="none" strike="noStrike" cap="none">
              <a:solidFill>
                <a:srgbClr val="000000"/>
              </a:solidFill>
              <a:latin typeface="Arial"/>
              <a:ea typeface="Arial"/>
              <a:cs typeface="Arial"/>
              <a:sym typeface="Arial"/>
            </a:endParaRPr>
          </a:p>
        </p:txBody>
      </p:sp>
      <p:sp>
        <p:nvSpPr>
          <p:cNvPr id="647" name="Google Shape;647;p31"/>
          <p:cNvSpPr txBox="1"/>
          <p:nvPr/>
        </p:nvSpPr>
        <p:spPr>
          <a:xfrm>
            <a:off x="1344583" y="2289193"/>
            <a:ext cx="6866021" cy="1154162"/>
          </a:xfrm>
          <a:prstGeom prst="rect">
            <a:avLst/>
          </a:prstGeom>
          <a:noFill/>
          <a:ln>
            <a:noFill/>
          </a:ln>
        </p:spPr>
        <p:txBody>
          <a:bodyPr spcFirstLastPara="1" wrap="square" lIns="0" tIns="0" rIns="0" bIns="0" anchor="t" anchorCtr="0">
            <a:spAutoFit/>
          </a:bodyPr>
          <a:lstStyle/>
          <a:p>
            <a:pPr marL="0" marR="0" lvl="0" indent="0" algn="l" rtl="0">
              <a:lnSpc>
                <a:spcPct val="106654"/>
              </a:lnSpc>
              <a:spcBef>
                <a:spcPts val="0"/>
              </a:spcBef>
              <a:spcAft>
                <a:spcPts val="0"/>
              </a:spcAft>
              <a:buClr>
                <a:srgbClr val="000000"/>
              </a:buClr>
              <a:buSzPts val="8400"/>
              <a:buFont typeface="Arial"/>
              <a:buNone/>
            </a:pPr>
            <a:r>
              <a:rPr lang="en-US" sz="8400" b="1" i="0" u="none" strike="noStrike" cap="none">
                <a:solidFill>
                  <a:srgbClr val="FF9B2B"/>
                </a:solidFill>
                <a:latin typeface="Antonio"/>
                <a:ea typeface="Antonio"/>
                <a:cs typeface="Antonio"/>
                <a:sym typeface="Antonio"/>
              </a:rPr>
              <a:t>100,000</a:t>
            </a:r>
            <a:endParaRPr sz="1400" b="0" i="0" u="none" strike="noStrike" cap="none">
              <a:solidFill>
                <a:srgbClr val="000000"/>
              </a:solidFill>
              <a:latin typeface="Arial"/>
              <a:ea typeface="Arial"/>
              <a:cs typeface="Arial"/>
              <a:sym typeface="Arial"/>
            </a:endParaRPr>
          </a:p>
        </p:txBody>
      </p:sp>
      <p:sp>
        <p:nvSpPr>
          <p:cNvPr id="648" name="Google Shape;648;p31"/>
          <p:cNvSpPr txBox="1"/>
          <p:nvPr/>
        </p:nvSpPr>
        <p:spPr>
          <a:xfrm>
            <a:off x="1355994" y="3585398"/>
            <a:ext cx="5979084" cy="3498009"/>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San Diego State University (SDSU) </a:t>
            </a:r>
            <a:r>
              <a:rPr lang="en-US" sz="24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reported</a:t>
            </a:r>
            <a:r>
              <a:rPr lang="en-US" sz="2400" b="0" i="0" u="none" strike="noStrike" cap="none">
                <a:solidFill>
                  <a:schemeClr val="dk1"/>
                </a:solidFill>
                <a:latin typeface="Calibri"/>
                <a:ea typeface="Calibri"/>
                <a:cs typeface="Calibri"/>
                <a:sym typeface="Calibri"/>
              </a:rPr>
              <a:t> that undergraduate applications </a:t>
            </a:r>
            <a:r>
              <a:rPr lang="en-US" sz="2400" b="1" i="0" u="none" strike="noStrike" cap="none">
                <a:solidFill>
                  <a:schemeClr val="dk1"/>
                </a:solidFill>
                <a:latin typeface="Calibri"/>
                <a:ea typeface="Calibri"/>
                <a:cs typeface="Calibri"/>
                <a:sym typeface="Calibri"/>
              </a:rPr>
              <a:t>increased from 60,000 in 2011 to nearly 100,000 in 2023</a:t>
            </a:r>
            <a:r>
              <a:rPr lang="en-US" sz="2400" b="0" i="0" u="none" strike="noStrike" cap="none">
                <a:solidFill>
                  <a:schemeClr val="dk1"/>
                </a:solidFill>
                <a:latin typeface="Calibri"/>
                <a:ea typeface="Calibri"/>
                <a:cs typeface="Calibri"/>
                <a:sym typeface="Calibri"/>
              </a:rPr>
              <a:t>, a period that coincides with their men’s basketball team’s two Sweet 16 appearances.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With an appearance in the 2023 NCAA Men’s Basketball Finals, the school is expecting an even greater increase in 2024 applications.</a:t>
            </a:r>
            <a:endParaRPr sz="1400" b="0" i="0" u="none" strike="noStrike" cap="none">
              <a:solidFill>
                <a:srgbClr val="000000"/>
              </a:solidFill>
              <a:latin typeface="Arial"/>
              <a:ea typeface="Arial"/>
              <a:cs typeface="Arial"/>
              <a:sym typeface="Arial"/>
            </a:endParaRPr>
          </a:p>
        </p:txBody>
      </p:sp>
      <p:sp>
        <p:nvSpPr>
          <p:cNvPr id="649" name="Google Shape;649;p31"/>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0" name="Google Shape;650;p31"/>
          <p:cNvSpPr/>
          <p:nvPr/>
        </p:nvSpPr>
        <p:spPr>
          <a:xfrm>
            <a:off x="1070408" y="9273180"/>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4"/>
        <p:cNvGrpSpPr/>
        <p:nvPr/>
      </p:nvGrpSpPr>
      <p:grpSpPr>
        <a:xfrm>
          <a:off x="0" y="0"/>
          <a:ext cx="0" cy="0"/>
          <a:chOff x="0" y="0"/>
          <a:chExt cx="0" cy="0"/>
        </a:xfrm>
      </p:grpSpPr>
      <p:sp>
        <p:nvSpPr>
          <p:cNvPr id="655" name="Google Shape;655;p32"/>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6" name="Google Shape;656;p32"/>
          <p:cNvSpPr txBox="1"/>
          <p:nvPr/>
        </p:nvSpPr>
        <p:spPr>
          <a:xfrm>
            <a:off x="4487652"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a:t>
            </a:r>
            <a:endParaRPr sz="1400" b="0" i="0" u="none" strike="noStrike" cap="none">
              <a:solidFill>
                <a:srgbClr val="000000"/>
              </a:solidFill>
              <a:latin typeface="Arial"/>
              <a:ea typeface="Arial"/>
              <a:cs typeface="Arial"/>
              <a:sym typeface="Arial"/>
            </a:endParaRPr>
          </a:p>
        </p:txBody>
      </p:sp>
      <p:sp>
        <p:nvSpPr>
          <p:cNvPr id="657" name="Google Shape;657;p32"/>
          <p:cNvSpPr txBox="1"/>
          <p:nvPr/>
        </p:nvSpPr>
        <p:spPr>
          <a:xfrm>
            <a:off x="1467853" y="4494193"/>
            <a:ext cx="15352200" cy="153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0"/>
              <a:buFont typeface="Arial"/>
              <a:buNone/>
            </a:pPr>
            <a:r>
              <a:rPr lang="en-US" sz="10000" b="1" i="0" u="none" strike="noStrike" cap="none">
                <a:solidFill>
                  <a:srgbClr val="FF9B2B"/>
                </a:solidFill>
                <a:latin typeface="Antonio"/>
                <a:ea typeface="Antonio"/>
                <a:cs typeface="Antonio"/>
                <a:sym typeface="Antonio"/>
              </a:rPr>
              <a:t>VIEWERSHIP NUMBERS</a:t>
            </a:r>
            <a:endParaRPr sz="1400" b="1" i="0" u="none" strike="noStrike" cap="none">
              <a:solidFill>
                <a:srgbClr val="FF9B2B"/>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1"/>
        <p:cNvGrpSpPr/>
        <p:nvPr/>
      </p:nvGrpSpPr>
      <p:grpSpPr>
        <a:xfrm>
          <a:off x="0" y="0"/>
          <a:ext cx="0" cy="0"/>
          <a:chOff x="0" y="0"/>
          <a:chExt cx="0" cy="0"/>
        </a:xfrm>
      </p:grpSpPr>
      <p:sp>
        <p:nvSpPr>
          <p:cNvPr id="662" name="Google Shape;662;p33"/>
          <p:cNvSpPr/>
          <p:nvPr/>
        </p:nvSpPr>
        <p:spPr>
          <a:xfrm>
            <a:off x="12543134" y="1229944"/>
            <a:ext cx="5442742" cy="4418777"/>
          </a:xfrm>
          <a:prstGeom prst="rect">
            <a:avLst/>
          </a:prstGeom>
          <a:solidFill>
            <a:srgbClr val="FF9B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63" name="Google Shape;663;p33"/>
          <p:cNvPicPr preferRelativeResize="0"/>
          <p:nvPr/>
        </p:nvPicPr>
        <p:blipFill rotWithShape="1">
          <a:blip r:embed="rId3">
            <a:alphaModFix/>
          </a:blip>
          <a:srcRect l="1867" r="1867"/>
          <a:stretch/>
        </p:blipFill>
        <p:spPr>
          <a:xfrm>
            <a:off x="9088672" y="1866199"/>
            <a:ext cx="9184338" cy="6360423"/>
          </a:xfrm>
          <a:prstGeom prst="rect">
            <a:avLst/>
          </a:prstGeom>
          <a:noFill/>
          <a:ln>
            <a:noFill/>
          </a:ln>
        </p:spPr>
      </p:pic>
      <p:grpSp>
        <p:nvGrpSpPr>
          <p:cNvPr id="664" name="Google Shape;664;p33"/>
          <p:cNvGrpSpPr/>
          <p:nvPr/>
        </p:nvGrpSpPr>
        <p:grpSpPr>
          <a:xfrm>
            <a:off x="1133391" y="1877989"/>
            <a:ext cx="7384967" cy="6961845"/>
            <a:chOff x="1133391" y="1077544"/>
            <a:chExt cx="6715209" cy="6961845"/>
          </a:xfrm>
        </p:grpSpPr>
        <p:sp>
          <p:nvSpPr>
            <p:cNvPr id="665" name="Google Shape;665;p33"/>
            <p:cNvSpPr txBox="1"/>
            <p:nvPr/>
          </p:nvSpPr>
          <p:spPr>
            <a:xfrm>
              <a:off x="1133391" y="1077544"/>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B"/>
                  </a:solidFill>
                  <a:latin typeface="Antonio"/>
                  <a:ea typeface="Antonio"/>
                  <a:cs typeface="Antonio"/>
                  <a:sym typeface="Antonio"/>
                </a:rPr>
                <a:t>12.6 MILLION</a:t>
              </a:r>
              <a:endParaRPr sz="1400" b="0" i="0" u="none" strike="noStrike" cap="none">
                <a:solidFill>
                  <a:srgbClr val="000000"/>
                </a:solidFill>
                <a:latin typeface="Arial"/>
                <a:ea typeface="Arial"/>
                <a:cs typeface="Arial"/>
                <a:sym typeface="Arial"/>
              </a:endParaRPr>
            </a:p>
          </p:txBody>
        </p:sp>
        <p:sp>
          <p:nvSpPr>
            <p:cNvPr id="666" name="Google Shape;666;p33"/>
            <p:cNvSpPr txBox="1"/>
            <p:nvPr/>
          </p:nvSpPr>
          <p:spPr>
            <a:xfrm>
              <a:off x="1133391" y="2703441"/>
              <a:ext cx="6715209" cy="5335948"/>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2023 NCAA Women’s Basketball Tournament had a record number of viewers. Viewership </a:t>
              </a:r>
              <a:r>
                <a:rPr lang="en-US" sz="2400" b="1" i="0" u="none" strike="noStrike" cap="none">
                  <a:solidFill>
                    <a:srgbClr val="31D5F0"/>
                  </a:solidFill>
                  <a:latin typeface="Calibri"/>
                  <a:ea typeface="Calibri"/>
                  <a:cs typeface="Calibri"/>
                  <a:sym typeface="Calibri"/>
                </a:rPr>
                <a:t>peaked at 12.6 million people </a:t>
              </a:r>
              <a:r>
                <a:rPr lang="en-US" sz="2400" b="0" i="0" u="none" strike="noStrike" cap="none">
                  <a:solidFill>
                    <a:srgbClr val="FFFFFF"/>
                  </a:solidFill>
                  <a:latin typeface="Calibri"/>
                  <a:ea typeface="Calibri"/>
                  <a:cs typeface="Calibri"/>
                  <a:sym typeface="Calibri"/>
                </a:rPr>
                <a:t>tuning in to watch the final quarter of the championship game between LSU, led by superstar Angel Reese and Iowa led by the (now) all-time NCAA leading scorer, Caitlin Clark.</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This game marked the first time since 1995 that the women’s championship game was aired on a broadcast network (ABC).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2023 women’s championship game also holds the record for the most streamed sporting event on ESPN+ to date.</a:t>
              </a:r>
              <a:endParaRPr sz="1400" b="0" i="0" u="none" strike="noStrike" cap="none">
                <a:solidFill>
                  <a:srgbClr val="000000"/>
                </a:solidFill>
                <a:latin typeface="Arial"/>
                <a:ea typeface="Arial"/>
                <a:cs typeface="Arial"/>
                <a:sym typeface="Arial"/>
              </a:endParaRPr>
            </a:p>
          </p:txBody>
        </p:sp>
      </p:grpSp>
      <p:sp>
        <p:nvSpPr>
          <p:cNvPr id="667" name="Google Shape;667;p33"/>
          <p:cNvSpPr txBox="1"/>
          <p:nvPr/>
        </p:nvSpPr>
        <p:spPr>
          <a:xfrm>
            <a:off x="16383001" y="8315430"/>
            <a:ext cx="1763526" cy="239681"/>
          </a:xfrm>
          <a:prstGeom prst="rect">
            <a:avLst/>
          </a:prstGeom>
          <a:noFill/>
          <a:ln>
            <a:noFill/>
          </a:ln>
        </p:spPr>
        <p:txBody>
          <a:bodyPr spcFirstLastPara="1" wrap="square" lIns="0" tIns="0" rIns="0" bIns="0" anchor="t" anchorCtr="0">
            <a:spAutoFit/>
          </a:bodyPr>
          <a:lstStyle/>
          <a:p>
            <a:pPr marL="0" marR="0" lvl="0" indent="0" algn="r"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668" name="Google Shape;668;p33"/>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2"/>
        <p:cNvGrpSpPr/>
        <p:nvPr/>
      </p:nvGrpSpPr>
      <p:grpSpPr>
        <a:xfrm>
          <a:off x="0" y="0"/>
          <a:ext cx="0" cy="0"/>
          <a:chOff x="0" y="0"/>
          <a:chExt cx="0" cy="0"/>
        </a:xfrm>
      </p:grpSpPr>
      <p:sp>
        <p:nvSpPr>
          <p:cNvPr id="673" name="Google Shape;673;p34"/>
          <p:cNvSpPr/>
          <p:nvPr/>
        </p:nvSpPr>
        <p:spPr>
          <a:xfrm>
            <a:off x="0" y="-190500"/>
            <a:ext cx="18288000" cy="12109072"/>
          </a:xfrm>
          <a:custGeom>
            <a:avLst/>
            <a:gdLst/>
            <a:ahLst/>
            <a:cxnLst/>
            <a:rect l="l" t="t" r="r" b="b"/>
            <a:pathLst>
              <a:path w="18288000" h="12109072" extrusionOk="0">
                <a:moveTo>
                  <a:pt x="0" y="0"/>
                </a:moveTo>
                <a:lnTo>
                  <a:pt x="18288000" y="0"/>
                </a:lnTo>
                <a:lnTo>
                  <a:pt x="18288000" y="12109072"/>
                </a:lnTo>
                <a:lnTo>
                  <a:pt x="0" y="12109072"/>
                </a:lnTo>
                <a:lnTo>
                  <a:pt x="0" y="0"/>
                </a:lnTo>
                <a:close/>
              </a:path>
            </a:pathLst>
          </a:custGeom>
          <a:blipFill rotWithShape="1">
            <a:blip r:embed="rId3">
              <a:alphaModFix amt="32999"/>
            </a:blip>
            <a:stretch>
              <a:fillRect t="-291" b="-29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74" name="Google Shape;674;p34"/>
          <p:cNvGrpSpPr/>
          <p:nvPr/>
        </p:nvGrpSpPr>
        <p:grpSpPr>
          <a:xfrm>
            <a:off x="1524000" y="3095213"/>
            <a:ext cx="6896099" cy="4197024"/>
            <a:chOff x="1028700" y="1276178"/>
            <a:chExt cx="6896099" cy="4197024"/>
          </a:xfrm>
        </p:grpSpPr>
        <p:sp>
          <p:nvSpPr>
            <p:cNvPr id="675" name="Google Shape;675;p34"/>
            <p:cNvSpPr txBox="1"/>
            <p:nvPr/>
          </p:nvSpPr>
          <p:spPr>
            <a:xfrm>
              <a:off x="1028700" y="1276178"/>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DOUBLED</a:t>
              </a:r>
              <a:endParaRPr sz="1400" b="0" i="0" u="none" strike="noStrike" cap="none">
                <a:solidFill>
                  <a:srgbClr val="000000"/>
                </a:solidFill>
                <a:latin typeface="Arial"/>
                <a:ea typeface="Arial"/>
                <a:cs typeface="Arial"/>
                <a:sym typeface="Arial"/>
              </a:endParaRPr>
            </a:p>
          </p:txBody>
        </p:sp>
        <p:sp>
          <p:nvSpPr>
            <p:cNvPr id="676" name="Google Shape;676;p34"/>
            <p:cNvSpPr txBox="1"/>
            <p:nvPr/>
          </p:nvSpPr>
          <p:spPr>
            <a:xfrm>
              <a:off x="1028700" y="2971107"/>
              <a:ext cx="6896099" cy="2502095"/>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With </a:t>
              </a:r>
              <a:r>
                <a:rPr lang="en-US" sz="2400" b="1" i="0" u="none" strike="noStrike" cap="none" dirty="0">
                  <a:solidFill>
                    <a:srgbClr val="31D5F0"/>
                  </a:solidFill>
                  <a:latin typeface="Calibri"/>
                  <a:ea typeface="Calibri"/>
                  <a:cs typeface="Calibri"/>
                  <a:sym typeface="Calibri"/>
                </a:rPr>
                <a:t>9.92 million average viewers</a:t>
              </a:r>
              <a:r>
                <a:rPr lang="en-US" sz="2400" b="0" i="0" u="none" strike="noStrike" cap="none" dirty="0">
                  <a:solidFill>
                    <a:srgbClr val="FFFFFF"/>
                  </a:solidFill>
                  <a:latin typeface="Calibri"/>
                  <a:ea typeface="Calibri"/>
                  <a:cs typeface="Calibri"/>
                  <a:sym typeface="Calibri"/>
                </a:rPr>
                <a:t> throughout the game, the 2023 NCAA Women’s Basketball Championship between LSU and Iowa, more than </a:t>
              </a:r>
              <a:r>
                <a:rPr lang="en-US" sz="2400" b="1" i="0" u="none" strike="noStrike" cap="none" dirty="0">
                  <a:solidFill>
                    <a:srgbClr val="31D5F0"/>
                  </a:solidFill>
                  <a:latin typeface="Calibri"/>
                  <a:ea typeface="Calibri"/>
                  <a:cs typeface="Calibri"/>
                  <a:sym typeface="Calibri"/>
                </a:rPr>
                <a:t>DOUBLED</a:t>
              </a:r>
              <a:r>
                <a:rPr lang="en-US" sz="2400" b="0" i="0" u="none" strike="noStrike" cap="none" dirty="0">
                  <a:solidFill>
                    <a:srgbClr val="FFFFFF"/>
                  </a:solidFill>
                  <a:latin typeface="Calibri"/>
                  <a:ea typeface="Calibri"/>
                  <a:cs typeface="Calibri"/>
                  <a:sym typeface="Calibri"/>
                </a:rPr>
                <a:t> the number of viewers from the previous year’s contest between South Carolina and UConn, which averaged </a:t>
              </a:r>
              <a:r>
                <a:rPr lang="en-US" sz="2400" b="1" i="0" u="none" strike="noStrike" cap="none" dirty="0">
                  <a:solidFill>
                    <a:srgbClr val="31D5F0"/>
                  </a:solidFill>
                  <a:latin typeface="Calibri"/>
                  <a:ea typeface="Calibri"/>
                  <a:cs typeface="Calibri"/>
                  <a:sym typeface="Calibri"/>
                </a:rPr>
                <a:t>4.85 million viewers </a:t>
              </a:r>
              <a:r>
                <a:rPr lang="en-US" sz="2400" b="0" i="0" u="none" strike="noStrike" cap="none" dirty="0">
                  <a:solidFill>
                    <a:srgbClr val="FFFFFF"/>
                  </a:solidFill>
                  <a:latin typeface="Calibri"/>
                  <a:ea typeface="Calibri"/>
                  <a:cs typeface="Calibri"/>
                  <a:sym typeface="Calibri"/>
                </a:rPr>
                <a:t>on ESPN/ESPN2.</a:t>
              </a:r>
              <a:endParaRPr sz="1400" b="0" i="0" u="none" strike="noStrike" cap="none" dirty="0">
                <a:solidFill>
                  <a:srgbClr val="000000"/>
                </a:solidFill>
                <a:latin typeface="Arial"/>
                <a:ea typeface="Arial"/>
                <a:cs typeface="Arial"/>
                <a:sym typeface="Arial"/>
              </a:endParaRPr>
            </a:p>
          </p:txBody>
        </p:sp>
      </p:grpSp>
      <p:sp>
        <p:nvSpPr>
          <p:cNvPr id="677" name="Google Shape;677;p34"/>
          <p:cNvSpPr txBox="1"/>
          <p:nvPr/>
        </p:nvSpPr>
        <p:spPr>
          <a:xfrm>
            <a:off x="228600" y="9791700"/>
            <a:ext cx="1981200" cy="239681"/>
          </a:xfrm>
          <a:prstGeom prst="rect">
            <a:avLst/>
          </a:prstGeom>
          <a:noFill/>
          <a:ln>
            <a:noFill/>
          </a:ln>
        </p:spPr>
        <p:txBody>
          <a:bodyPr spcFirstLastPara="1" wrap="square" lIns="0" tIns="0" rIns="0" bIns="0" anchor="t" anchorCtr="0">
            <a:spAutoFit/>
          </a:bodyPr>
          <a:lstStyle/>
          <a:p>
            <a:pPr marL="0" marR="0" lvl="0" indent="0" algn="l"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678" name="Google Shape;678;p34"/>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2"/>
        <p:cNvGrpSpPr/>
        <p:nvPr/>
      </p:nvGrpSpPr>
      <p:grpSpPr>
        <a:xfrm>
          <a:off x="0" y="0"/>
          <a:ext cx="0" cy="0"/>
          <a:chOff x="0" y="0"/>
          <a:chExt cx="0" cy="0"/>
        </a:xfrm>
      </p:grpSpPr>
      <p:pic>
        <p:nvPicPr>
          <p:cNvPr id="683" name="Google Shape;683;p35" descr="Image"/>
          <p:cNvPicPr preferRelativeResize="0"/>
          <p:nvPr/>
        </p:nvPicPr>
        <p:blipFill rotWithShape="1">
          <a:blip r:embed="rId3">
            <a:alphaModFix amt="14000"/>
          </a:blip>
          <a:srcRect/>
          <a:stretch/>
        </p:blipFill>
        <p:spPr>
          <a:xfrm>
            <a:off x="-1016000" y="-2301875"/>
            <a:ext cx="20142200" cy="25177750"/>
          </a:xfrm>
          <a:prstGeom prst="rect">
            <a:avLst/>
          </a:prstGeom>
          <a:noFill/>
          <a:ln>
            <a:noFill/>
          </a:ln>
        </p:spPr>
      </p:pic>
      <p:sp>
        <p:nvSpPr>
          <p:cNvPr id="684" name="Google Shape;684;p35"/>
          <p:cNvSpPr/>
          <p:nvPr/>
        </p:nvSpPr>
        <p:spPr>
          <a:xfrm>
            <a:off x="9601200" y="286073"/>
            <a:ext cx="6175028" cy="9714854"/>
          </a:xfrm>
          <a:custGeom>
            <a:avLst/>
            <a:gdLst/>
            <a:ahLst/>
            <a:cxnLst/>
            <a:rect l="l" t="t" r="r" b="b"/>
            <a:pathLst>
              <a:path w="6175028" h="9714854" extrusionOk="0">
                <a:moveTo>
                  <a:pt x="0" y="0"/>
                </a:moveTo>
                <a:lnTo>
                  <a:pt x="6175028" y="0"/>
                </a:lnTo>
                <a:lnTo>
                  <a:pt x="6175028" y="9714854"/>
                </a:lnTo>
                <a:lnTo>
                  <a:pt x="0" y="97148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85" name="Google Shape;685;p35"/>
          <p:cNvGrpSpPr/>
          <p:nvPr/>
        </p:nvGrpSpPr>
        <p:grpSpPr>
          <a:xfrm>
            <a:off x="1600200" y="3398217"/>
            <a:ext cx="6641275" cy="3358169"/>
            <a:chOff x="1028700" y="1508070"/>
            <a:chExt cx="6641275" cy="3358169"/>
          </a:xfrm>
        </p:grpSpPr>
        <p:sp>
          <p:nvSpPr>
            <p:cNvPr id="686" name="Google Shape;686;p35"/>
            <p:cNvSpPr txBox="1"/>
            <p:nvPr/>
          </p:nvSpPr>
          <p:spPr>
            <a:xfrm>
              <a:off x="1028700" y="1508070"/>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dirty="0">
                  <a:solidFill>
                    <a:srgbClr val="FF9B2C"/>
                  </a:solidFill>
                  <a:latin typeface="Antonio"/>
                  <a:ea typeface="Antonio"/>
                  <a:cs typeface="Antonio"/>
                  <a:sym typeface="Antonio"/>
                </a:rPr>
                <a:t>357,542</a:t>
              </a:r>
              <a:endParaRPr sz="1400" b="0" i="0" u="none" strike="noStrike" cap="none" dirty="0">
                <a:solidFill>
                  <a:srgbClr val="000000"/>
                </a:solidFill>
                <a:latin typeface="Arial"/>
                <a:ea typeface="Arial"/>
                <a:cs typeface="Arial"/>
                <a:sym typeface="Arial"/>
              </a:endParaRPr>
            </a:p>
          </p:txBody>
        </p:sp>
        <p:sp>
          <p:nvSpPr>
            <p:cNvPr id="687" name="Google Shape;687;p35"/>
            <p:cNvSpPr txBox="1"/>
            <p:nvPr/>
          </p:nvSpPr>
          <p:spPr>
            <a:xfrm>
              <a:off x="1028701" y="3206169"/>
              <a:ext cx="6362700" cy="166007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2023 NCAA Women’s Basketball tournament also broke their all-time attendance record, with </a:t>
              </a:r>
              <a:r>
                <a:rPr lang="en-US" sz="2400" b="1" i="0" u="none" strike="noStrike" cap="none">
                  <a:solidFill>
                    <a:srgbClr val="31D5F0"/>
                  </a:solidFill>
                  <a:latin typeface="Calibri"/>
                  <a:ea typeface="Calibri"/>
                  <a:cs typeface="Calibri"/>
                  <a:sym typeface="Calibri"/>
                </a:rPr>
                <a:t>357,542 fans </a:t>
              </a:r>
              <a:r>
                <a:rPr lang="en-US" sz="2400" b="0" i="0" u="none" strike="noStrike" cap="none">
                  <a:solidFill>
                    <a:srgbClr val="FFFFFF"/>
                  </a:solidFill>
                  <a:latin typeface="Calibri"/>
                  <a:ea typeface="Calibri"/>
                  <a:cs typeface="Calibri"/>
                  <a:sym typeface="Calibri"/>
                </a:rPr>
                <a:t>attending games throughout the tourney.</a:t>
              </a:r>
              <a:endParaRPr sz="1400" b="0" i="0" u="none" strike="noStrike" cap="none">
                <a:solidFill>
                  <a:srgbClr val="000000"/>
                </a:solidFill>
                <a:latin typeface="Arial"/>
                <a:ea typeface="Arial"/>
                <a:cs typeface="Arial"/>
                <a:sym typeface="Arial"/>
              </a:endParaRPr>
            </a:p>
          </p:txBody>
        </p:sp>
      </p:grpSp>
      <p:sp>
        <p:nvSpPr>
          <p:cNvPr id="688" name="Google Shape;688;p35"/>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6"/>
          <p:cNvSpPr/>
          <p:nvPr/>
        </p:nvSpPr>
        <p:spPr>
          <a:xfrm>
            <a:off x="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4" name="Google Shape;694;p36"/>
          <p:cNvSpPr/>
          <p:nvPr/>
        </p:nvSpPr>
        <p:spPr>
          <a:xfrm>
            <a:off x="0" y="2308138"/>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5" name="Google Shape;695;p36"/>
          <p:cNvGrpSpPr/>
          <p:nvPr/>
        </p:nvGrpSpPr>
        <p:grpSpPr>
          <a:xfrm>
            <a:off x="10748210" y="2391677"/>
            <a:ext cx="5809325" cy="4601476"/>
            <a:chOff x="9906000" y="1181100"/>
            <a:chExt cx="6651536" cy="4601476"/>
          </a:xfrm>
        </p:grpSpPr>
        <p:sp>
          <p:nvSpPr>
            <p:cNvPr id="696" name="Google Shape;696;p36"/>
            <p:cNvSpPr txBox="1"/>
            <p:nvPr/>
          </p:nvSpPr>
          <p:spPr>
            <a:xfrm>
              <a:off x="9906000" y="1181100"/>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15% DROP</a:t>
              </a:r>
              <a:endParaRPr sz="1400" b="0" i="0" u="none" strike="noStrike" cap="none">
                <a:solidFill>
                  <a:srgbClr val="000000"/>
                </a:solidFill>
                <a:latin typeface="Arial"/>
                <a:ea typeface="Arial"/>
                <a:cs typeface="Arial"/>
                <a:sym typeface="Arial"/>
              </a:endParaRPr>
            </a:p>
          </p:txBody>
        </p:sp>
        <p:sp>
          <p:nvSpPr>
            <p:cNvPr id="697" name="Google Shape;697;p36"/>
            <p:cNvSpPr txBox="1"/>
            <p:nvPr/>
          </p:nvSpPr>
          <p:spPr>
            <a:xfrm>
              <a:off x="9906000" y="2705580"/>
              <a:ext cx="6651536" cy="3076996"/>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Despite drawing </a:t>
              </a:r>
              <a:r>
                <a:rPr lang="en-US" sz="2400" b="1" i="0" u="none" strike="noStrike" cap="none">
                  <a:solidFill>
                    <a:srgbClr val="000000"/>
                  </a:solidFill>
                  <a:latin typeface="Calibri"/>
                  <a:ea typeface="Calibri"/>
                  <a:cs typeface="Calibri"/>
                  <a:sym typeface="Calibri"/>
                </a:rPr>
                <a:t>14.69 million viewers</a:t>
              </a:r>
              <a:r>
                <a:rPr lang="en-US" sz="2400" b="0" i="0" u="none" strike="noStrike" cap="none">
                  <a:solidFill>
                    <a:srgbClr val="000000"/>
                  </a:solidFill>
                  <a:latin typeface="Calibri"/>
                  <a:ea typeface="Calibri"/>
                  <a:cs typeface="Calibri"/>
                  <a:sym typeface="Calibri"/>
                </a:rPr>
                <a:t>, 2023's Men’s championship game between UConn and SDSU (CBS) that number represented a </a:t>
              </a:r>
              <a:r>
                <a:rPr lang="en-US" sz="2400" b="1" i="0" u="none" strike="noStrike" cap="none">
                  <a:solidFill>
                    <a:srgbClr val="000000"/>
                  </a:solidFill>
                  <a:latin typeface="Calibri"/>
                  <a:ea typeface="Calibri"/>
                  <a:cs typeface="Calibri"/>
                  <a:sym typeface="Calibri"/>
                </a:rPr>
                <a:t>15% viewership drop </a:t>
              </a:r>
              <a:r>
                <a:rPr lang="en-US" sz="2400" b="0" i="0" u="none" strike="noStrike" cap="none">
                  <a:solidFill>
                    <a:srgbClr val="000000"/>
                  </a:solidFill>
                  <a:latin typeface="Calibri"/>
                  <a:ea typeface="Calibri"/>
                  <a:cs typeface="Calibri"/>
                  <a:sym typeface="Calibri"/>
                </a:rPr>
                <a:t>from the previous year’s championship game between Kansas and UNC.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The 2022 championship game averaged </a:t>
              </a:r>
              <a:r>
                <a:rPr lang="en-US" sz="2400" b="1" i="0" u="none" strike="noStrike" cap="none">
                  <a:solidFill>
                    <a:srgbClr val="000000"/>
                  </a:solidFill>
                  <a:latin typeface="Calibri"/>
                  <a:ea typeface="Calibri"/>
                  <a:cs typeface="Calibri"/>
                  <a:sym typeface="Calibri"/>
                </a:rPr>
                <a:t>17.05 million viewers</a:t>
              </a:r>
              <a:r>
                <a:rPr lang="en-US" sz="2400" b="0" i="0" u="none" strike="noStrike" cap="none">
                  <a:solidFill>
                    <a:srgbClr val="000000"/>
                  </a:solidFill>
                  <a:latin typeface="Calibri"/>
                  <a:ea typeface="Calibri"/>
                  <a:cs typeface="Calibri"/>
                  <a:sym typeface="Calibri"/>
                </a:rPr>
                <a:t> across TBS, TNT and TruTV.</a:t>
              </a:r>
              <a:endParaRPr sz="1400" b="0" i="0" u="none" strike="noStrike" cap="none">
                <a:solidFill>
                  <a:srgbClr val="000000"/>
                </a:solidFill>
                <a:latin typeface="Arial"/>
                <a:ea typeface="Arial"/>
                <a:cs typeface="Arial"/>
                <a:sym typeface="Arial"/>
              </a:endParaRPr>
            </a:p>
          </p:txBody>
        </p:sp>
      </p:grpSp>
      <p:sp>
        <p:nvSpPr>
          <p:cNvPr id="698" name="Google Shape;698;p36"/>
          <p:cNvSpPr txBox="1"/>
          <p:nvPr/>
        </p:nvSpPr>
        <p:spPr>
          <a:xfrm>
            <a:off x="7620000" y="7573218"/>
            <a:ext cx="1385348" cy="20409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699" name="Google Shape;699;p36"/>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0" name="Google Shape;700;p36"/>
          <p:cNvSpPr/>
          <p:nvPr/>
        </p:nvSpPr>
        <p:spPr>
          <a:xfrm>
            <a:off x="10246493" y="9273180"/>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4"/>
        <p:cNvGrpSpPr/>
        <p:nvPr/>
      </p:nvGrpSpPr>
      <p:grpSpPr>
        <a:xfrm>
          <a:off x="0" y="0"/>
          <a:ext cx="0" cy="0"/>
          <a:chOff x="0" y="0"/>
          <a:chExt cx="0" cy="0"/>
        </a:xfrm>
      </p:grpSpPr>
      <p:pic>
        <p:nvPicPr>
          <p:cNvPr id="705" name="Google Shape;705;p37" descr="Image"/>
          <p:cNvPicPr preferRelativeResize="0"/>
          <p:nvPr/>
        </p:nvPicPr>
        <p:blipFill rotWithShape="1">
          <a:blip r:embed="rId3">
            <a:alphaModFix amt="15000"/>
          </a:blip>
          <a:srcRect/>
          <a:stretch/>
        </p:blipFill>
        <p:spPr>
          <a:xfrm>
            <a:off x="0" y="-6283305"/>
            <a:ext cx="18287999" cy="22855592"/>
          </a:xfrm>
          <a:prstGeom prst="rect">
            <a:avLst/>
          </a:prstGeom>
          <a:noFill/>
          <a:ln>
            <a:noFill/>
          </a:ln>
        </p:spPr>
      </p:pic>
      <p:sp>
        <p:nvSpPr>
          <p:cNvPr id="706" name="Google Shape;706;p37"/>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07" name="Google Shape;707;p37"/>
          <p:cNvGrpSpPr/>
          <p:nvPr/>
        </p:nvGrpSpPr>
        <p:grpSpPr>
          <a:xfrm>
            <a:off x="1600200" y="1454866"/>
            <a:ext cx="7185900" cy="7449110"/>
            <a:chOff x="1600200" y="778621"/>
            <a:chExt cx="7185900" cy="7449110"/>
          </a:xfrm>
        </p:grpSpPr>
        <p:sp>
          <p:nvSpPr>
            <p:cNvPr id="708" name="Google Shape;708;p37"/>
            <p:cNvSpPr txBox="1"/>
            <p:nvPr/>
          </p:nvSpPr>
          <p:spPr>
            <a:xfrm>
              <a:off x="1600200" y="778621"/>
              <a:ext cx="6641400" cy="1293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B"/>
                  </a:solidFill>
                  <a:latin typeface="Antonio"/>
                  <a:ea typeface="Antonio"/>
                  <a:cs typeface="Antonio"/>
                  <a:sym typeface="Antonio"/>
                </a:rPr>
                <a:t>722,121</a:t>
              </a:r>
              <a:endParaRPr sz="1400" b="1" i="0" u="none" strike="noStrike" cap="none">
                <a:solidFill>
                  <a:srgbClr val="000000"/>
                </a:solidFill>
                <a:latin typeface="Arial"/>
                <a:ea typeface="Arial"/>
                <a:cs typeface="Arial"/>
                <a:sym typeface="Arial"/>
              </a:endParaRPr>
            </a:p>
          </p:txBody>
        </p:sp>
        <p:sp>
          <p:nvSpPr>
            <p:cNvPr id="709" name="Google Shape;709;p37"/>
            <p:cNvSpPr txBox="1"/>
            <p:nvPr/>
          </p:nvSpPr>
          <p:spPr>
            <a:xfrm>
              <a:off x="1600200" y="2476725"/>
              <a:ext cx="6987208" cy="818044"/>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total attendance for the 2023 NCAA Men’s Basketball tournament was </a:t>
              </a:r>
              <a:r>
                <a:rPr lang="en-US" sz="2400" b="1" i="0" u="none" strike="noStrike" cap="none">
                  <a:solidFill>
                    <a:srgbClr val="31D5F0"/>
                  </a:solidFill>
                  <a:latin typeface="Calibri"/>
                  <a:ea typeface="Calibri"/>
                  <a:cs typeface="Calibri"/>
                  <a:sym typeface="Calibri"/>
                </a:rPr>
                <a:t>722,121</a:t>
              </a:r>
              <a:r>
                <a:rPr lang="en-US" sz="2400" b="0" i="0" u="none" strike="noStrike" cap="none">
                  <a:solidFill>
                    <a:srgbClr val="FFFFFF"/>
                  </a:solidFill>
                  <a:latin typeface="Calibri"/>
                  <a:ea typeface="Calibri"/>
                  <a:cs typeface="Calibri"/>
                  <a:sym typeface="Calibri"/>
                </a:rPr>
                <a:t> fans.</a:t>
              </a:r>
              <a:endParaRPr sz="1400" b="0" i="0" u="none" strike="noStrike" cap="none">
                <a:solidFill>
                  <a:srgbClr val="000000"/>
                </a:solidFill>
                <a:latin typeface="Arial"/>
                <a:ea typeface="Arial"/>
                <a:cs typeface="Arial"/>
                <a:sym typeface="Arial"/>
              </a:endParaRPr>
            </a:p>
          </p:txBody>
        </p:sp>
        <p:sp>
          <p:nvSpPr>
            <p:cNvPr id="710" name="Google Shape;710;p37"/>
            <p:cNvSpPr txBox="1"/>
            <p:nvPr/>
          </p:nvSpPr>
          <p:spPr>
            <a:xfrm>
              <a:off x="1600200" y="3244327"/>
              <a:ext cx="6641400" cy="1293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B"/>
                  </a:solidFill>
                  <a:latin typeface="Antonio"/>
                  <a:ea typeface="Antonio"/>
                  <a:cs typeface="Antonio"/>
                  <a:sym typeface="Antonio"/>
                </a:rPr>
                <a:t>73,860</a:t>
              </a:r>
              <a:endParaRPr sz="1400" b="1" i="0" u="none" strike="noStrike" cap="none">
                <a:solidFill>
                  <a:srgbClr val="000000"/>
                </a:solidFill>
                <a:latin typeface="Arial"/>
                <a:ea typeface="Arial"/>
                <a:cs typeface="Arial"/>
                <a:sym typeface="Arial"/>
              </a:endParaRPr>
            </a:p>
          </p:txBody>
        </p:sp>
        <p:sp>
          <p:nvSpPr>
            <p:cNvPr id="711" name="Google Shape;711;p37"/>
            <p:cNvSpPr txBox="1"/>
            <p:nvPr/>
          </p:nvSpPr>
          <p:spPr>
            <a:xfrm>
              <a:off x="1600200" y="4942431"/>
              <a:ext cx="7185900" cy="3285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On April 1, 2023, a total of </a:t>
              </a:r>
              <a:r>
                <a:rPr lang="en-US" sz="2400" b="1" i="0" u="none" strike="noStrike" cap="none" dirty="0">
                  <a:solidFill>
                    <a:srgbClr val="31D5F0"/>
                  </a:solidFill>
                  <a:latin typeface="Calibri"/>
                  <a:ea typeface="Calibri"/>
                  <a:cs typeface="Calibri"/>
                  <a:sym typeface="Calibri"/>
                </a:rPr>
                <a:t>73,860</a:t>
              </a:r>
              <a:r>
                <a:rPr lang="en-US" sz="2400" b="0" i="0" u="none" strike="noStrike" cap="none" dirty="0">
                  <a:solidFill>
                    <a:srgbClr val="FFFFFF"/>
                  </a:solidFill>
                  <a:latin typeface="Calibri"/>
                  <a:ea typeface="Calibri"/>
                  <a:cs typeface="Calibri"/>
                  <a:sym typeface="Calibri"/>
                </a:rPr>
                <a:t> fans attended the NCAA men’s semifinals in Houston. Attendance for the Final Four exceeded the number of fans </a:t>
              </a:r>
              <a:r>
                <a:rPr lang="en-US" sz="2400" b="0" i="0" u="none" strike="noStrike" cap="none" dirty="0">
                  <a:solidFill>
                    <a:schemeClr val="lt1"/>
                  </a:solidFill>
                  <a:latin typeface="Calibri"/>
                  <a:ea typeface="Calibri"/>
                  <a:cs typeface="Calibri"/>
                  <a:sym typeface="Calibri"/>
                </a:rPr>
                <a:t>that attended the championship game two days later (72,423).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400"/>
                </a:spcBef>
                <a:spcAft>
                  <a:spcPts val="0"/>
                </a:spcAft>
                <a:buClr>
                  <a:srgbClr val="000000"/>
                </a:buClr>
                <a:buSzPts val="2800"/>
                <a:buFont typeface="Arial"/>
                <a:buNone/>
              </a:pPr>
              <a:r>
                <a:rPr lang="en-US" sz="2800" b="1" i="0" u="none" strike="noStrike" cap="none" dirty="0">
                  <a:solidFill>
                    <a:srgbClr val="31D5F0"/>
                  </a:solidFill>
                  <a:latin typeface="Antonio"/>
                  <a:ea typeface="Antonio"/>
                  <a:cs typeface="Antonio"/>
                  <a:sym typeface="Antonio"/>
                </a:rPr>
                <a:t>To maximize ticket sales, the NCAA requires potential stadium locations for the men’s Final Four to hold at least 70,000 spectators.</a:t>
              </a:r>
              <a:endParaRPr sz="2800" b="1" i="0" u="none" strike="noStrike" cap="none" dirty="0">
                <a:solidFill>
                  <a:srgbClr val="000000"/>
                </a:solidFill>
                <a:latin typeface="Arial"/>
                <a:ea typeface="Arial"/>
                <a:cs typeface="Arial"/>
                <a:sym typeface="Arial"/>
              </a:endParaRPr>
            </a:p>
          </p:txBody>
        </p:sp>
      </p:grpSp>
      <p:pic>
        <p:nvPicPr>
          <p:cNvPr id="712" name="Google Shape;712;p37"/>
          <p:cNvPicPr preferRelativeResize="0"/>
          <p:nvPr/>
        </p:nvPicPr>
        <p:blipFill rotWithShape="1">
          <a:blip r:embed="rId5">
            <a:alphaModFix/>
          </a:blip>
          <a:srcRect/>
          <a:stretch/>
        </p:blipFill>
        <p:spPr>
          <a:xfrm>
            <a:off x="10356298" y="251515"/>
            <a:ext cx="6083300" cy="9664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6"/>
        <p:cNvGrpSpPr/>
        <p:nvPr/>
      </p:nvGrpSpPr>
      <p:grpSpPr>
        <a:xfrm>
          <a:off x="0" y="0"/>
          <a:ext cx="0" cy="0"/>
          <a:chOff x="0" y="0"/>
          <a:chExt cx="0" cy="0"/>
        </a:xfrm>
      </p:grpSpPr>
      <p:sp>
        <p:nvSpPr>
          <p:cNvPr id="717" name="Google Shape;717;p38"/>
          <p:cNvSpPr txBox="1"/>
          <p:nvPr/>
        </p:nvSpPr>
        <p:spPr>
          <a:xfrm>
            <a:off x="4487652"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 MONEY ﻿TRAIL</a:t>
            </a:r>
            <a:endParaRPr sz="1400" b="0" i="0" u="none" strike="noStrike" cap="none">
              <a:solidFill>
                <a:srgbClr val="000000"/>
              </a:solidFill>
              <a:latin typeface="Arial"/>
              <a:ea typeface="Arial"/>
              <a:cs typeface="Arial"/>
              <a:sym typeface="Arial"/>
            </a:endParaRPr>
          </a:p>
        </p:txBody>
      </p:sp>
      <p:sp>
        <p:nvSpPr>
          <p:cNvPr id="718" name="Google Shape;718;p38"/>
          <p:cNvSpPr txBox="1"/>
          <p:nvPr/>
        </p:nvSpPr>
        <p:spPr>
          <a:xfrm>
            <a:off x="1467853" y="4494193"/>
            <a:ext cx="15352200" cy="153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0"/>
              <a:buFont typeface="Arial"/>
              <a:buNone/>
            </a:pPr>
            <a:r>
              <a:rPr lang="en-US" sz="10000" b="1">
                <a:solidFill>
                  <a:srgbClr val="FF9B2B"/>
                </a:solidFill>
                <a:latin typeface="Antonio"/>
                <a:ea typeface="Antonio"/>
                <a:cs typeface="Antonio"/>
                <a:sym typeface="Antonio"/>
              </a:rPr>
              <a:t>SPONSORSHIP &amp; ADVERTISING</a:t>
            </a:r>
            <a:endParaRPr sz="1400" b="1" i="0" u="none" strike="noStrike" cap="none">
              <a:solidFill>
                <a:srgbClr val="FF9B2B"/>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2"/>
        <p:cNvGrpSpPr/>
        <p:nvPr/>
      </p:nvGrpSpPr>
      <p:grpSpPr>
        <a:xfrm>
          <a:off x="0" y="0"/>
          <a:ext cx="0" cy="0"/>
          <a:chOff x="0" y="0"/>
          <a:chExt cx="0" cy="0"/>
        </a:xfrm>
      </p:grpSpPr>
      <p:sp>
        <p:nvSpPr>
          <p:cNvPr id="723" name="Google Shape;723;p39"/>
          <p:cNvSpPr/>
          <p:nvPr/>
        </p:nvSpPr>
        <p:spPr>
          <a:xfrm>
            <a:off x="0" y="-948690"/>
            <a:ext cx="18288000" cy="12184380"/>
          </a:xfrm>
          <a:custGeom>
            <a:avLst/>
            <a:gdLst/>
            <a:ahLst/>
            <a:cxnLst/>
            <a:rect l="l" t="t" r="r" b="b"/>
            <a:pathLst>
              <a:path w="18288000" h="12184380" extrusionOk="0">
                <a:moveTo>
                  <a:pt x="0" y="0"/>
                </a:moveTo>
                <a:lnTo>
                  <a:pt x="18288000" y="0"/>
                </a:lnTo>
                <a:lnTo>
                  <a:pt x="18288000" y="12184380"/>
                </a:lnTo>
                <a:lnTo>
                  <a:pt x="0" y="12184380"/>
                </a:lnTo>
                <a:lnTo>
                  <a:pt x="0" y="0"/>
                </a:lnTo>
                <a:close/>
              </a:path>
            </a:pathLst>
          </a:custGeom>
          <a:blipFill rotWithShape="1">
            <a:blip r:embed="rId3">
              <a:alphaModFix amt="2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4" name="Google Shape;724;p39"/>
          <p:cNvGrpSpPr/>
          <p:nvPr/>
        </p:nvGrpSpPr>
        <p:grpSpPr>
          <a:xfrm>
            <a:off x="1524000" y="3245170"/>
            <a:ext cx="8518358" cy="4122983"/>
            <a:chOff x="1028700" y="1895475"/>
            <a:chExt cx="7658100" cy="4122983"/>
          </a:xfrm>
        </p:grpSpPr>
        <p:sp>
          <p:nvSpPr>
            <p:cNvPr id="725" name="Google Shape;725;p39"/>
            <p:cNvSpPr txBox="1"/>
            <p:nvPr/>
          </p:nvSpPr>
          <p:spPr>
            <a:xfrm>
              <a:off x="1028701" y="1895475"/>
              <a:ext cx="7581900" cy="1209294"/>
            </a:xfrm>
            <a:prstGeom prst="rect">
              <a:avLst/>
            </a:prstGeom>
            <a:noFill/>
            <a:ln>
              <a:noFill/>
            </a:ln>
          </p:spPr>
          <p:txBody>
            <a:bodyPr spcFirstLastPara="1" wrap="square" lIns="0" tIns="0" rIns="0" bIns="0" anchor="t" anchorCtr="0">
              <a:spAutoFit/>
            </a:bodyPr>
            <a:lstStyle/>
            <a:p>
              <a:pPr marL="0" marR="0" lvl="0" indent="0" algn="l" rtl="0">
                <a:lnSpc>
                  <a:spcPct val="112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30.53 BILLION</a:t>
              </a:r>
              <a:endParaRPr sz="1400" b="0" i="0" u="none" strike="noStrike" cap="none">
                <a:solidFill>
                  <a:srgbClr val="000000"/>
                </a:solidFill>
                <a:latin typeface="Arial"/>
                <a:ea typeface="Arial"/>
                <a:cs typeface="Arial"/>
                <a:sym typeface="Arial"/>
              </a:endParaRPr>
            </a:p>
          </p:txBody>
        </p:sp>
        <p:sp>
          <p:nvSpPr>
            <p:cNvPr id="726" name="Google Shape;726;p39"/>
            <p:cNvSpPr txBox="1"/>
            <p:nvPr/>
          </p:nvSpPr>
          <p:spPr>
            <a:xfrm>
              <a:off x="1028700" y="3257558"/>
              <a:ext cx="7658100" cy="27609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a </a:t>
              </a:r>
              <a:r>
                <a:rPr lang="en-US" sz="24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report by ispot</a:t>
              </a:r>
              <a:r>
                <a:rPr lang="en-US" sz="2400" b="0" i="0" u="none" strike="noStrike" cap="none">
                  <a:solidFill>
                    <a:srgbClr val="FFFFFF"/>
                  </a:solidFill>
                  <a:latin typeface="Calibri"/>
                  <a:ea typeface="Calibri"/>
                  <a:cs typeface="Calibri"/>
                  <a:sym typeface="Calibri"/>
                </a:rPr>
                <a:t>, the 2023 NCAA Men’s Basketball Tournament games delivered </a:t>
              </a:r>
              <a:r>
                <a:rPr lang="en-US" sz="2400" b="1" i="0" u="none" strike="noStrike" cap="none">
                  <a:solidFill>
                    <a:srgbClr val="31D5F0"/>
                  </a:solidFill>
                  <a:latin typeface="Calibri"/>
                  <a:ea typeface="Calibri"/>
                  <a:cs typeface="Calibri"/>
                  <a:sym typeface="Calibri"/>
                </a:rPr>
                <a:t>30.53 billion TV ad impressions</a:t>
              </a:r>
              <a:r>
                <a:rPr lang="en-US" sz="2400" b="0" i="0" u="none" strike="noStrike" cap="none">
                  <a:solidFill>
                    <a:srgbClr val="FFFFFF"/>
                  </a:solidFill>
                  <a:latin typeface="Calibri"/>
                  <a:ea typeface="Calibri"/>
                  <a:cs typeface="Calibri"/>
                  <a:sym typeface="Calibri"/>
                </a:rPr>
                <a:t>, while the NCAA Women’s Basketball Tournament games delivered </a:t>
              </a:r>
              <a:r>
                <a:rPr lang="en-US" sz="2400" b="1" i="0" u="none" strike="noStrike" cap="none">
                  <a:solidFill>
                    <a:srgbClr val="31D5F0"/>
                  </a:solidFill>
                  <a:latin typeface="Calibri"/>
                  <a:ea typeface="Calibri"/>
                  <a:cs typeface="Calibri"/>
                  <a:sym typeface="Calibri"/>
                </a:rPr>
                <a:t>3.85 billion impressions</a:t>
              </a:r>
              <a:r>
                <a:rPr lang="en-US" sz="24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These numbers represent an impressive year-over-year increase of 85%.</a:t>
              </a:r>
              <a:endParaRPr sz="2800" b="1" i="0" u="none" strike="noStrike" cap="none">
                <a:solidFill>
                  <a:srgbClr val="000000"/>
                </a:solidFill>
                <a:latin typeface="Arial"/>
                <a:ea typeface="Arial"/>
                <a:cs typeface="Arial"/>
                <a:sym typeface="Arial"/>
              </a:endParaRPr>
            </a:p>
          </p:txBody>
        </p:sp>
      </p:grpSp>
      <p:sp>
        <p:nvSpPr>
          <p:cNvPr id="727" name="Google Shape;727;p39"/>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a:stretch/>
        </p:blipFill>
        <p:spPr>
          <a:xfrm>
            <a:off x="-645836" y="1417580"/>
            <a:ext cx="20094428" cy="9335208"/>
          </a:xfrm>
          <a:prstGeom prst="rect">
            <a:avLst/>
          </a:prstGeom>
          <a:noFill/>
          <a:ln>
            <a:noFill/>
          </a:ln>
        </p:spPr>
      </p:pic>
      <p:sp>
        <p:nvSpPr>
          <p:cNvPr id="120" name="Google Shape;120;p4"/>
          <p:cNvSpPr txBox="1"/>
          <p:nvPr/>
        </p:nvSpPr>
        <p:spPr>
          <a:xfrm>
            <a:off x="13252753" y="2112612"/>
            <a:ext cx="5345604" cy="1058367"/>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Clr>
                <a:srgbClr val="000000"/>
              </a:buClr>
              <a:buSzPts val="6999"/>
              <a:buFont typeface="Arial"/>
              <a:buNone/>
            </a:pPr>
            <a:r>
              <a:rPr lang="en-US" sz="6999" b="1" i="0" u="none" strike="noStrike" cap="none">
                <a:solidFill>
                  <a:srgbClr val="FFFFFF"/>
                </a:solidFill>
                <a:latin typeface="Antonio"/>
                <a:ea typeface="Antonio"/>
                <a:cs typeface="Antonio"/>
                <a:sym typeface="Antonio"/>
              </a:rPr>
              <a:t>$1.29 BILLION</a:t>
            </a:r>
            <a:endParaRPr sz="1400" b="0" i="0" u="none" strike="noStrike" cap="none">
              <a:solidFill>
                <a:srgbClr val="000000"/>
              </a:solidFill>
              <a:latin typeface="Arial"/>
              <a:ea typeface="Arial"/>
              <a:cs typeface="Arial"/>
              <a:sym typeface="Arial"/>
            </a:endParaRPr>
          </a:p>
        </p:txBody>
      </p:sp>
      <p:sp>
        <p:nvSpPr>
          <p:cNvPr id="121" name="Google Shape;121;p4"/>
          <p:cNvSpPr txBox="1"/>
          <p:nvPr/>
        </p:nvSpPr>
        <p:spPr>
          <a:xfrm>
            <a:off x="2153392" y="9135404"/>
            <a:ext cx="1062865" cy="388311"/>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Clr>
                <a:srgbClr val="000000"/>
              </a:buClr>
              <a:buSzPts val="2541"/>
              <a:buFont typeface="Arial"/>
              <a:buNone/>
            </a:pPr>
            <a:r>
              <a:rPr lang="en-US" sz="2541" b="0" i="0" u="none" strike="noStrike" cap="none">
                <a:solidFill>
                  <a:srgbClr val="FFFFFF"/>
                </a:solidFill>
                <a:latin typeface="Antonio Light"/>
                <a:ea typeface="Antonio Light"/>
                <a:cs typeface="Antonio Light"/>
                <a:sym typeface="Antonio Light"/>
              </a:rPr>
              <a:t>2019</a:t>
            </a:r>
            <a:endParaRPr sz="1400" b="0" i="0" u="none" strike="noStrike" cap="none">
              <a:solidFill>
                <a:srgbClr val="000000"/>
              </a:solidFill>
              <a:latin typeface="Arial"/>
              <a:ea typeface="Arial"/>
              <a:cs typeface="Arial"/>
              <a:sym typeface="Arial"/>
            </a:endParaRPr>
          </a:p>
        </p:txBody>
      </p:sp>
      <p:sp>
        <p:nvSpPr>
          <p:cNvPr id="122" name="Google Shape;122;p4"/>
          <p:cNvSpPr txBox="1"/>
          <p:nvPr/>
        </p:nvSpPr>
        <p:spPr>
          <a:xfrm>
            <a:off x="5502162" y="9135404"/>
            <a:ext cx="1062865" cy="388311"/>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Clr>
                <a:srgbClr val="000000"/>
              </a:buClr>
              <a:buSzPts val="2541"/>
              <a:buFont typeface="Arial"/>
              <a:buNone/>
            </a:pPr>
            <a:r>
              <a:rPr lang="en-US" sz="2541" b="0" i="0" u="none" strike="noStrike" cap="none">
                <a:solidFill>
                  <a:srgbClr val="FFFFFF"/>
                </a:solidFill>
                <a:latin typeface="Antonio Light"/>
                <a:ea typeface="Antonio Light"/>
                <a:cs typeface="Antonio Light"/>
                <a:sym typeface="Antonio Light"/>
              </a:rPr>
              <a:t>2020</a:t>
            </a:r>
            <a:endParaRPr sz="1400" b="0" i="0" u="none" strike="noStrike" cap="none">
              <a:solidFill>
                <a:srgbClr val="000000"/>
              </a:solidFill>
              <a:latin typeface="Arial"/>
              <a:ea typeface="Arial"/>
              <a:cs typeface="Arial"/>
              <a:sym typeface="Arial"/>
            </a:endParaRPr>
          </a:p>
        </p:txBody>
      </p:sp>
      <p:sp>
        <p:nvSpPr>
          <p:cNvPr id="123" name="Google Shape;123;p4"/>
          <p:cNvSpPr txBox="1"/>
          <p:nvPr/>
        </p:nvSpPr>
        <p:spPr>
          <a:xfrm>
            <a:off x="8869946" y="9175880"/>
            <a:ext cx="1062865" cy="388311"/>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Clr>
                <a:srgbClr val="000000"/>
              </a:buClr>
              <a:buSzPts val="2541"/>
              <a:buFont typeface="Arial"/>
              <a:buNone/>
            </a:pPr>
            <a:r>
              <a:rPr lang="en-US" sz="2541" b="0" i="0" u="none" strike="noStrike" cap="none">
                <a:solidFill>
                  <a:srgbClr val="FFFFFF"/>
                </a:solidFill>
                <a:latin typeface="Antonio Light"/>
                <a:ea typeface="Antonio Light"/>
                <a:cs typeface="Antonio Light"/>
                <a:sym typeface="Antonio Light"/>
              </a:rPr>
              <a:t>2021</a:t>
            </a:r>
            <a:endParaRPr sz="1400" b="0" i="0" u="none" strike="noStrike" cap="none">
              <a:solidFill>
                <a:srgbClr val="000000"/>
              </a:solidFill>
              <a:latin typeface="Arial"/>
              <a:ea typeface="Arial"/>
              <a:cs typeface="Arial"/>
              <a:sym typeface="Arial"/>
            </a:endParaRPr>
          </a:p>
        </p:txBody>
      </p:sp>
      <p:sp>
        <p:nvSpPr>
          <p:cNvPr id="124" name="Google Shape;124;p4"/>
          <p:cNvSpPr txBox="1"/>
          <p:nvPr/>
        </p:nvSpPr>
        <p:spPr>
          <a:xfrm>
            <a:off x="12265599" y="9175880"/>
            <a:ext cx="1062865" cy="388311"/>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Clr>
                <a:srgbClr val="000000"/>
              </a:buClr>
              <a:buSzPts val="2541"/>
              <a:buFont typeface="Arial"/>
              <a:buNone/>
            </a:pPr>
            <a:r>
              <a:rPr lang="en-US" sz="2541" b="0" i="0" u="none" strike="noStrike" cap="none">
                <a:solidFill>
                  <a:srgbClr val="FFFFFF"/>
                </a:solidFill>
                <a:latin typeface="Antonio Light"/>
                <a:ea typeface="Antonio Light"/>
                <a:cs typeface="Antonio Light"/>
                <a:sym typeface="Antonio Light"/>
              </a:rPr>
              <a:t>2022</a:t>
            </a:r>
            <a:endParaRPr sz="1400" b="0" i="0" u="none" strike="noStrike" cap="none">
              <a:solidFill>
                <a:srgbClr val="000000"/>
              </a:solidFill>
              <a:latin typeface="Arial"/>
              <a:ea typeface="Arial"/>
              <a:cs typeface="Arial"/>
              <a:sym typeface="Arial"/>
            </a:endParaRPr>
          </a:p>
        </p:txBody>
      </p:sp>
      <p:sp>
        <p:nvSpPr>
          <p:cNvPr id="125" name="Google Shape;125;p4"/>
          <p:cNvSpPr txBox="1"/>
          <p:nvPr/>
        </p:nvSpPr>
        <p:spPr>
          <a:xfrm>
            <a:off x="15470322" y="9135404"/>
            <a:ext cx="1062865" cy="388311"/>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Clr>
                <a:srgbClr val="000000"/>
              </a:buClr>
              <a:buSzPts val="2541"/>
              <a:buFont typeface="Arial"/>
              <a:buNone/>
            </a:pPr>
            <a:r>
              <a:rPr lang="en-US" sz="2541" b="0" i="0" u="none" strike="noStrike" cap="none">
                <a:solidFill>
                  <a:srgbClr val="FFFFFF"/>
                </a:solidFill>
                <a:latin typeface="Antonio Light"/>
                <a:ea typeface="Antonio Light"/>
                <a:cs typeface="Antonio Light"/>
                <a:sym typeface="Antonio Light"/>
              </a:rPr>
              <a:t>2023</a:t>
            </a:r>
            <a:endParaRPr sz="1400" b="0" i="0" u="none" strike="noStrike" cap="none">
              <a:solidFill>
                <a:srgbClr val="000000"/>
              </a:solidFill>
              <a:latin typeface="Arial"/>
              <a:ea typeface="Arial"/>
              <a:cs typeface="Arial"/>
              <a:sym typeface="Arial"/>
            </a:endParaRPr>
          </a:p>
        </p:txBody>
      </p:sp>
      <p:sp>
        <p:nvSpPr>
          <p:cNvPr id="126" name="Google Shape;126;p4"/>
          <p:cNvSpPr txBox="1"/>
          <p:nvPr/>
        </p:nvSpPr>
        <p:spPr>
          <a:xfrm>
            <a:off x="1497428" y="3472150"/>
            <a:ext cx="2374794" cy="446725"/>
          </a:xfrm>
          <a:prstGeom prst="rect">
            <a:avLst/>
          </a:prstGeom>
          <a:noFill/>
          <a:ln>
            <a:noFill/>
          </a:ln>
        </p:spPr>
        <p:txBody>
          <a:bodyPr spcFirstLastPara="1" wrap="square" lIns="0" tIns="0" rIns="0" bIns="0" anchor="t" anchorCtr="0">
            <a:spAutoFit/>
          </a:bodyPr>
          <a:lstStyle/>
          <a:p>
            <a:pPr marL="0" marR="0" lvl="0" indent="0" algn="ctr" rtl="0">
              <a:lnSpc>
                <a:spcPct val="157458"/>
              </a:lnSpc>
              <a:spcBef>
                <a:spcPts val="0"/>
              </a:spcBef>
              <a:spcAft>
                <a:spcPts val="0"/>
              </a:spcAft>
              <a:buClr>
                <a:srgbClr val="000000"/>
              </a:buClr>
              <a:buSzPts val="2400"/>
              <a:buFont typeface="Arial"/>
              <a:buNone/>
            </a:pPr>
            <a:r>
              <a:rPr lang="en-US" sz="2400" b="0" i="0" u="none" strike="noStrike" cap="none">
                <a:solidFill>
                  <a:srgbClr val="FFDE59"/>
                </a:solidFill>
                <a:latin typeface="Calibri"/>
                <a:ea typeface="Calibri"/>
                <a:cs typeface="Calibri"/>
                <a:sym typeface="Calibri"/>
              </a:rPr>
              <a:t>1.12 billion</a:t>
            </a:r>
            <a:endParaRPr sz="1400" b="0" i="0" u="none" strike="noStrike" cap="none">
              <a:solidFill>
                <a:srgbClr val="000000"/>
              </a:solidFill>
              <a:latin typeface="Arial"/>
              <a:ea typeface="Arial"/>
              <a:cs typeface="Arial"/>
              <a:sym typeface="Arial"/>
            </a:endParaRPr>
          </a:p>
        </p:txBody>
      </p:sp>
      <p:sp>
        <p:nvSpPr>
          <p:cNvPr id="127" name="Google Shape;127;p4"/>
          <p:cNvSpPr txBox="1"/>
          <p:nvPr/>
        </p:nvSpPr>
        <p:spPr>
          <a:xfrm>
            <a:off x="4770517" y="7109730"/>
            <a:ext cx="2526155" cy="978025"/>
          </a:xfrm>
          <a:prstGeom prst="rect">
            <a:avLst/>
          </a:prstGeom>
          <a:noFill/>
          <a:ln>
            <a:noFill/>
          </a:ln>
        </p:spPr>
        <p:txBody>
          <a:bodyPr spcFirstLastPara="1" wrap="square" lIns="0" tIns="0" rIns="0" bIns="0" anchor="t" anchorCtr="0">
            <a:spAutoFit/>
          </a:bodyPr>
          <a:lstStyle/>
          <a:p>
            <a:pPr marL="0" marR="0" lvl="0" indent="0" algn="ctr" rtl="0">
              <a:lnSpc>
                <a:spcPct val="157458"/>
              </a:lnSpc>
              <a:spcBef>
                <a:spcPts val="0"/>
              </a:spcBef>
              <a:spcAft>
                <a:spcPts val="0"/>
              </a:spcAft>
              <a:buClr>
                <a:srgbClr val="000000"/>
              </a:buClr>
              <a:buSzPts val="2400"/>
              <a:buFont typeface="Arial"/>
              <a:buNone/>
            </a:pPr>
            <a:r>
              <a:rPr lang="en-US" sz="2400" b="0" i="0" u="none" strike="noStrike" cap="none">
                <a:solidFill>
                  <a:srgbClr val="FFDE59"/>
                </a:solidFill>
                <a:latin typeface="Calibri"/>
                <a:ea typeface="Calibri"/>
                <a:cs typeface="Calibri"/>
                <a:sym typeface="Calibri"/>
              </a:rPr>
              <a:t>519 million</a:t>
            </a:r>
            <a:endParaRPr sz="1400" b="0" i="0" u="none" strike="noStrike" cap="none">
              <a:solidFill>
                <a:srgbClr val="000000"/>
              </a:solidFill>
              <a:latin typeface="Arial"/>
              <a:ea typeface="Arial"/>
              <a:cs typeface="Arial"/>
              <a:sym typeface="Arial"/>
            </a:endParaRPr>
          </a:p>
          <a:p>
            <a:pPr marL="0" marR="0" lvl="0" indent="0" algn="ctr" rtl="0">
              <a:lnSpc>
                <a:spcPct val="101000"/>
              </a:lnSpc>
              <a:spcBef>
                <a:spcPts val="0"/>
              </a:spcBef>
              <a:spcAft>
                <a:spcPts val="0"/>
              </a:spcAft>
              <a:buClr>
                <a:srgbClr val="000000"/>
              </a:buClr>
              <a:buSzPts val="1900"/>
              <a:buFont typeface="Arial"/>
              <a:buNone/>
            </a:pPr>
            <a:r>
              <a:rPr lang="en-US" sz="1900" b="0" i="0" u="none" strike="noStrike" cap="none">
                <a:solidFill>
                  <a:srgbClr val="FFDE59"/>
                </a:solidFill>
                <a:latin typeface="Calibri"/>
                <a:ea typeface="Calibri"/>
                <a:cs typeface="Calibri"/>
                <a:sym typeface="Calibri"/>
              </a:rPr>
              <a:t>(pandemic year, no tournament held)</a:t>
            </a:r>
            <a:endParaRPr sz="1400" b="0" i="0" u="none" strike="noStrike" cap="none">
              <a:solidFill>
                <a:srgbClr val="000000"/>
              </a:solidFill>
              <a:latin typeface="Arial"/>
              <a:ea typeface="Arial"/>
              <a:cs typeface="Arial"/>
              <a:sym typeface="Arial"/>
            </a:endParaRPr>
          </a:p>
        </p:txBody>
      </p:sp>
      <p:sp>
        <p:nvSpPr>
          <p:cNvPr id="128" name="Google Shape;128;p4"/>
          <p:cNvSpPr txBox="1"/>
          <p:nvPr/>
        </p:nvSpPr>
        <p:spPr>
          <a:xfrm>
            <a:off x="8207066" y="3383280"/>
            <a:ext cx="2388624" cy="446725"/>
          </a:xfrm>
          <a:prstGeom prst="rect">
            <a:avLst/>
          </a:prstGeom>
          <a:noFill/>
          <a:ln>
            <a:noFill/>
          </a:ln>
        </p:spPr>
        <p:txBody>
          <a:bodyPr spcFirstLastPara="1" wrap="square" lIns="0" tIns="0" rIns="0" bIns="0" anchor="t" anchorCtr="0">
            <a:spAutoFit/>
          </a:bodyPr>
          <a:lstStyle/>
          <a:p>
            <a:pPr marL="0" marR="0" lvl="0" indent="0" algn="ctr" rtl="0">
              <a:lnSpc>
                <a:spcPct val="157458"/>
              </a:lnSpc>
              <a:spcBef>
                <a:spcPts val="0"/>
              </a:spcBef>
              <a:spcAft>
                <a:spcPts val="0"/>
              </a:spcAft>
              <a:buClr>
                <a:srgbClr val="000000"/>
              </a:buClr>
              <a:buSzPts val="2400"/>
              <a:buFont typeface="Arial"/>
              <a:buNone/>
            </a:pPr>
            <a:r>
              <a:rPr lang="en-US" sz="2400" b="0" i="0" u="none" strike="noStrike" cap="none">
                <a:solidFill>
                  <a:srgbClr val="FFDE59"/>
                </a:solidFill>
                <a:latin typeface="Calibri"/>
                <a:ea typeface="Calibri"/>
                <a:cs typeface="Calibri"/>
                <a:sym typeface="Calibri"/>
              </a:rPr>
              <a:t>1.16 billion</a:t>
            </a:r>
            <a:endParaRPr sz="1400" b="0" i="0" u="none" strike="noStrike" cap="none">
              <a:solidFill>
                <a:srgbClr val="000000"/>
              </a:solidFill>
              <a:latin typeface="Arial"/>
              <a:ea typeface="Arial"/>
              <a:cs typeface="Arial"/>
              <a:sym typeface="Arial"/>
            </a:endParaRPr>
          </a:p>
        </p:txBody>
      </p:sp>
      <p:sp>
        <p:nvSpPr>
          <p:cNvPr id="129" name="Google Shape;129;p4"/>
          <p:cNvSpPr txBox="1"/>
          <p:nvPr/>
        </p:nvSpPr>
        <p:spPr>
          <a:xfrm>
            <a:off x="11574630" y="4479251"/>
            <a:ext cx="2387636" cy="446725"/>
          </a:xfrm>
          <a:prstGeom prst="rect">
            <a:avLst/>
          </a:prstGeom>
          <a:noFill/>
          <a:ln>
            <a:noFill/>
          </a:ln>
        </p:spPr>
        <p:txBody>
          <a:bodyPr spcFirstLastPara="1" wrap="square" lIns="0" tIns="0" rIns="0" bIns="0" anchor="t" anchorCtr="0">
            <a:spAutoFit/>
          </a:bodyPr>
          <a:lstStyle/>
          <a:p>
            <a:pPr marL="0" marR="0" lvl="0" indent="0" algn="ctr" rtl="0">
              <a:lnSpc>
                <a:spcPct val="157458"/>
              </a:lnSpc>
              <a:spcBef>
                <a:spcPts val="0"/>
              </a:spcBef>
              <a:spcAft>
                <a:spcPts val="0"/>
              </a:spcAft>
              <a:buClr>
                <a:srgbClr val="000000"/>
              </a:buClr>
              <a:buSzPts val="2400"/>
              <a:buFont typeface="Arial"/>
              <a:buNone/>
            </a:pPr>
            <a:r>
              <a:rPr lang="en-US" sz="2400" b="0" i="0" u="none" strike="noStrike" cap="none">
                <a:solidFill>
                  <a:srgbClr val="FFDE59"/>
                </a:solidFill>
                <a:latin typeface="Calibri"/>
                <a:ea typeface="Calibri"/>
                <a:cs typeface="Calibri"/>
                <a:sym typeface="Calibri"/>
              </a:rPr>
              <a:t>1.14 billion</a:t>
            </a:r>
            <a:endParaRPr sz="1400" b="0" i="0" u="none" strike="noStrike" cap="none">
              <a:solidFill>
                <a:srgbClr val="000000"/>
              </a:solidFill>
              <a:latin typeface="Arial"/>
              <a:ea typeface="Arial"/>
              <a:cs typeface="Arial"/>
              <a:sym typeface="Arial"/>
            </a:endParaRPr>
          </a:p>
        </p:txBody>
      </p:sp>
      <p:sp>
        <p:nvSpPr>
          <p:cNvPr id="130" name="Google Shape;130;p4"/>
          <p:cNvSpPr txBox="1"/>
          <p:nvPr/>
        </p:nvSpPr>
        <p:spPr>
          <a:xfrm>
            <a:off x="1028700" y="361385"/>
            <a:ext cx="11768331"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MARCH MADNESS REVENUE</a:t>
            </a:r>
            <a:endParaRPr sz="1400" b="0" i="0" u="none" strike="noStrike" cap="none">
              <a:solidFill>
                <a:srgbClr val="000000"/>
              </a:solidFill>
              <a:latin typeface="Arial"/>
              <a:ea typeface="Arial"/>
              <a:cs typeface="Arial"/>
              <a:sym typeface="Arial"/>
            </a:endParaRPr>
          </a:p>
        </p:txBody>
      </p:sp>
      <p:grpSp>
        <p:nvGrpSpPr>
          <p:cNvPr id="131" name="Google Shape;131;p4"/>
          <p:cNvGrpSpPr/>
          <p:nvPr/>
        </p:nvGrpSpPr>
        <p:grpSpPr>
          <a:xfrm>
            <a:off x="11652831" y="5777685"/>
            <a:ext cx="6144695" cy="2267979"/>
            <a:chOff x="0" y="-28575"/>
            <a:chExt cx="1618356" cy="597328"/>
          </a:xfrm>
        </p:grpSpPr>
        <p:sp>
          <p:nvSpPr>
            <p:cNvPr id="132" name="Google Shape;132;p4"/>
            <p:cNvSpPr/>
            <p:nvPr/>
          </p:nvSpPr>
          <p:spPr>
            <a:xfrm>
              <a:off x="0" y="0"/>
              <a:ext cx="1618356" cy="568753"/>
            </a:xfrm>
            <a:custGeom>
              <a:avLst/>
              <a:gdLst/>
              <a:ahLst/>
              <a:cxnLst/>
              <a:rect l="l" t="t" r="r" b="b"/>
              <a:pathLst>
                <a:path w="1618356" h="568753" extrusionOk="0">
                  <a:moveTo>
                    <a:pt x="0" y="0"/>
                  </a:moveTo>
                  <a:lnTo>
                    <a:pt x="1618356" y="0"/>
                  </a:lnTo>
                  <a:lnTo>
                    <a:pt x="1618356" y="568753"/>
                  </a:lnTo>
                  <a:lnTo>
                    <a:pt x="0" y="568753"/>
                  </a:lnTo>
                  <a:close/>
                </a:path>
              </a:pathLst>
            </a:custGeom>
            <a:solidFill>
              <a:srgbClr val="000000"/>
            </a:solidFill>
            <a:ln w="9525" cap="sq" cmpd="sng">
              <a:solidFill>
                <a:srgbClr val="31D5F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4"/>
            <p:cNvSpPr txBox="1"/>
            <p:nvPr/>
          </p:nvSpPr>
          <p:spPr>
            <a:xfrm>
              <a:off x="0" y="-28575"/>
              <a:ext cx="1618356" cy="597328"/>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4" name="Google Shape;134;p4"/>
          <p:cNvSpPr txBox="1"/>
          <p:nvPr/>
        </p:nvSpPr>
        <p:spPr>
          <a:xfrm>
            <a:off x="11887200" y="7722273"/>
            <a:ext cx="5746440" cy="24062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SOURCE: </a:t>
            </a:r>
            <a:r>
              <a:rPr lang="en-US" sz="14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SPORTICO</a:t>
            </a:r>
            <a:endParaRPr sz="1400" b="0" i="0" u="none" strike="noStrike" cap="none">
              <a:solidFill>
                <a:srgbClr val="000000"/>
              </a:solidFill>
              <a:latin typeface="Arial"/>
              <a:ea typeface="Arial"/>
              <a:cs typeface="Arial"/>
              <a:sym typeface="Arial"/>
            </a:endParaRPr>
          </a:p>
        </p:txBody>
      </p:sp>
      <p:sp>
        <p:nvSpPr>
          <p:cNvPr id="135" name="Google Shape;135;p4"/>
          <p:cNvSpPr txBox="1"/>
          <p:nvPr/>
        </p:nvSpPr>
        <p:spPr>
          <a:xfrm>
            <a:off x="11948852" y="6000846"/>
            <a:ext cx="5493966" cy="1608582"/>
          </a:xfrm>
          <a:prstGeom prst="rect">
            <a:avLst/>
          </a:prstGeom>
          <a:noFill/>
          <a:ln>
            <a:noFill/>
          </a:ln>
        </p:spPr>
        <p:txBody>
          <a:bodyPr spcFirstLastPara="1" wrap="square" lIns="0" tIns="0" rIns="0" bIns="0" anchor="t" anchorCtr="0">
            <a:spAutoFit/>
          </a:bodyPr>
          <a:lstStyle/>
          <a:p>
            <a:pPr marL="0" marR="0" lvl="0" indent="0" algn="l" rtl="0">
              <a:lnSpc>
                <a:spcPct val="218750"/>
              </a:lnSpc>
              <a:spcBef>
                <a:spcPts val="0"/>
              </a:spcBef>
              <a:spcAft>
                <a:spcPts val="0"/>
              </a:spcAft>
              <a:buClr>
                <a:srgbClr val="000000"/>
              </a:buClr>
              <a:buSzPts val="2000"/>
              <a:buFont typeface="Arial"/>
              <a:buNone/>
            </a:pPr>
            <a:r>
              <a:rPr lang="en-US" sz="2000" b="1" i="0" u="none" strike="noStrike" cap="none">
                <a:solidFill>
                  <a:srgbClr val="FFFFFF"/>
                </a:solidFill>
                <a:latin typeface="Calibri"/>
                <a:ea typeface="Calibri"/>
                <a:cs typeface="Calibri"/>
                <a:sym typeface="Calibri"/>
              </a:rPr>
              <a:t>Revenue sources include:</a:t>
            </a:r>
            <a:endParaRPr sz="1400" b="0" i="0" u="none" strike="noStrike" cap="none">
              <a:solidFill>
                <a:srgbClr val="000000"/>
              </a:solidFill>
              <a:latin typeface="Arial"/>
              <a:ea typeface="Arial"/>
              <a:cs typeface="Arial"/>
              <a:sym typeface="Arial"/>
            </a:endParaRPr>
          </a:p>
          <a:p>
            <a:pPr marL="539754" marR="0" lvl="1" indent="-269877" algn="l" rtl="0">
              <a:lnSpc>
                <a:spcPct val="140000"/>
              </a:lnSpc>
              <a:spcBef>
                <a:spcPts val="0"/>
              </a:spcBef>
              <a:spcAft>
                <a:spcPts val="0"/>
              </a:spcAft>
              <a:buClr>
                <a:srgbClr val="FFFFFF"/>
              </a:buClr>
              <a:buSzPts val="2000"/>
              <a:buFont typeface="Arial"/>
              <a:buChar char="•"/>
            </a:pPr>
            <a:r>
              <a:rPr lang="en-US" sz="2000" b="0" i="0" u="none" strike="noStrike" cap="none">
                <a:solidFill>
                  <a:srgbClr val="FFFFFF"/>
                </a:solidFill>
                <a:latin typeface="Calibri"/>
                <a:ea typeface="Calibri"/>
                <a:cs typeface="Calibri"/>
                <a:sym typeface="Calibri"/>
              </a:rPr>
              <a:t>Broadcast rights earnings</a:t>
            </a:r>
            <a:endParaRPr sz="1400" b="0" i="0" u="none" strike="noStrike" cap="none">
              <a:solidFill>
                <a:srgbClr val="000000"/>
              </a:solidFill>
              <a:latin typeface="Arial"/>
              <a:ea typeface="Arial"/>
              <a:cs typeface="Arial"/>
              <a:sym typeface="Arial"/>
            </a:endParaRPr>
          </a:p>
          <a:p>
            <a:pPr marL="539754" marR="0" lvl="1" indent="-269877" algn="l" rtl="0">
              <a:lnSpc>
                <a:spcPct val="140000"/>
              </a:lnSpc>
              <a:spcBef>
                <a:spcPts val="0"/>
              </a:spcBef>
              <a:spcAft>
                <a:spcPts val="0"/>
              </a:spcAft>
              <a:buClr>
                <a:srgbClr val="FFFFFF"/>
              </a:buClr>
              <a:buSzPts val="2000"/>
              <a:buFont typeface="Arial"/>
              <a:buChar char="•"/>
            </a:pPr>
            <a:r>
              <a:rPr lang="en-US" sz="2000" b="0" i="0" u="none" strike="noStrike" cap="none">
                <a:solidFill>
                  <a:srgbClr val="FFFFFF"/>
                </a:solidFill>
                <a:latin typeface="Calibri"/>
                <a:ea typeface="Calibri"/>
                <a:cs typeface="Calibri"/>
                <a:sym typeface="Calibri"/>
              </a:rPr>
              <a:t>Tournament revenue (ticket sales)</a:t>
            </a:r>
            <a:endParaRPr sz="1400" b="0" i="0" u="none" strike="noStrike" cap="none">
              <a:solidFill>
                <a:srgbClr val="000000"/>
              </a:solidFill>
              <a:latin typeface="Arial"/>
              <a:ea typeface="Arial"/>
              <a:cs typeface="Arial"/>
              <a:sym typeface="Arial"/>
            </a:endParaRPr>
          </a:p>
          <a:p>
            <a:pPr marL="539754" marR="0" lvl="1" indent="-269877" algn="l" rtl="0">
              <a:lnSpc>
                <a:spcPct val="140000"/>
              </a:lnSpc>
              <a:spcBef>
                <a:spcPts val="0"/>
              </a:spcBef>
              <a:spcAft>
                <a:spcPts val="0"/>
              </a:spcAft>
              <a:buClr>
                <a:srgbClr val="FFFFFF"/>
              </a:buClr>
              <a:buSzPts val="2000"/>
              <a:buFont typeface="Arial"/>
              <a:buChar char="•"/>
            </a:pPr>
            <a:r>
              <a:rPr lang="en-US" sz="2000" b="0" i="0" u="none" strike="noStrike" cap="none">
                <a:solidFill>
                  <a:srgbClr val="FFFFFF"/>
                </a:solidFill>
                <a:latin typeface="Calibri"/>
                <a:ea typeface="Calibri"/>
                <a:cs typeface="Calibri"/>
                <a:sym typeface="Calibri"/>
              </a:rPr>
              <a:t>Product licensing fees</a:t>
            </a:r>
            <a:endParaRPr sz="1400" b="0" i="0" u="none" strike="noStrike" cap="none">
              <a:solidFill>
                <a:srgbClr val="000000"/>
              </a:solidFill>
              <a:latin typeface="Arial"/>
              <a:ea typeface="Arial"/>
              <a:cs typeface="Arial"/>
              <a:sym typeface="Arial"/>
            </a:endParaRPr>
          </a:p>
        </p:txBody>
      </p:sp>
      <p:sp>
        <p:nvSpPr>
          <p:cNvPr id="136" name="Google Shape;136;p4"/>
          <p:cNvSpPr txBox="1"/>
          <p:nvPr/>
        </p:nvSpPr>
        <p:spPr>
          <a:xfrm>
            <a:off x="1044019" y="1767510"/>
            <a:ext cx="11753012" cy="8426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March Madness is the NCAA’s biggest money-maker. In a typical year, the NCAA men’s basketball tournament pulls in over $1 billion dollars in revenue. </a:t>
            </a: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158935"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1"/>
        <p:cNvGrpSpPr/>
        <p:nvPr/>
      </p:nvGrpSpPr>
      <p:grpSpPr>
        <a:xfrm>
          <a:off x="0" y="0"/>
          <a:ext cx="0" cy="0"/>
          <a:chOff x="0" y="0"/>
          <a:chExt cx="0" cy="0"/>
        </a:xfrm>
      </p:grpSpPr>
      <p:sp>
        <p:nvSpPr>
          <p:cNvPr id="732" name="Google Shape;732;p40"/>
          <p:cNvSpPr/>
          <p:nvPr/>
        </p:nvSpPr>
        <p:spPr>
          <a:xfrm>
            <a:off x="0" y="0"/>
            <a:ext cx="22477095" cy="10287000"/>
          </a:xfrm>
          <a:custGeom>
            <a:avLst/>
            <a:gdLst/>
            <a:ahLst/>
            <a:cxnLst/>
            <a:rect l="l" t="t" r="r" b="b"/>
            <a:pathLst>
              <a:path w="20574000" h="10287000" extrusionOk="0">
                <a:moveTo>
                  <a:pt x="0" y="0"/>
                </a:moveTo>
                <a:lnTo>
                  <a:pt x="20574000" y="0"/>
                </a:lnTo>
                <a:lnTo>
                  <a:pt x="20574000" y="10287000"/>
                </a:lnTo>
                <a:lnTo>
                  <a:pt x="0" y="10287000"/>
                </a:lnTo>
                <a:lnTo>
                  <a:pt x="0" y="0"/>
                </a:lnTo>
                <a:close/>
              </a:path>
            </a:pathLst>
          </a:custGeom>
          <a:blipFill rotWithShape="1">
            <a:blip r:embed="rId3">
              <a:alphaModFix amt="18999"/>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33" name="Google Shape;733;p40"/>
          <p:cNvGrpSpPr/>
          <p:nvPr/>
        </p:nvGrpSpPr>
        <p:grpSpPr>
          <a:xfrm>
            <a:off x="1557352" y="2646904"/>
            <a:ext cx="15173296" cy="4993193"/>
            <a:chOff x="1557352" y="2834881"/>
            <a:chExt cx="15173296" cy="4993193"/>
          </a:xfrm>
        </p:grpSpPr>
        <p:sp>
          <p:nvSpPr>
            <p:cNvPr id="734" name="Google Shape;734;p40"/>
            <p:cNvSpPr/>
            <p:nvPr/>
          </p:nvSpPr>
          <p:spPr>
            <a:xfrm>
              <a:off x="11056768" y="3999349"/>
              <a:ext cx="5673880" cy="2664257"/>
            </a:xfrm>
            <a:custGeom>
              <a:avLst/>
              <a:gdLst/>
              <a:ahLst/>
              <a:cxnLst/>
              <a:rect l="l" t="t" r="r" b="b"/>
              <a:pathLst>
                <a:path w="5673880" h="2664257" extrusionOk="0">
                  <a:moveTo>
                    <a:pt x="0" y="0"/>
                  </a:moveTo>
                  <a:lnTo>
                    <a:pt x="5673880" y="0"/>
                  </a:lnTo>
                  <a:lnTo>
                    <a:pt x="5673880" y="2664256"/>
                  </a:lnTo>
                  <a:lnTo>
                    <a:pt x="0" y="26642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35" name="Google Shape;735;p40"/>
            <p:cNvGrpSpPr/>
            <p:nvPr/>
          </p:nvGrpSpPr>
          <p:grpSpPr>
            <a:xfrm>
              <a:off x="1557352" y="2834881"/>
              <a:ext cx="8228332" cy="4993193"/>
              <a:chOff x="1589914" y="2419350"/>
              <a:chExt cx="7554085" cy="4993193"/>
            </a:xfrm>
          </p:grpSpPr>
          <p:sp>
            <p:nvSpPr>
              <p:cNvPr id="736" name="Google Shape;736;p40"/>
              <p:cNvSpPr txBox="1"/>
              <p:nvPr/>
            </p:nvSpPr>
            <p:spPr>
              <a:xfrm>
                <a:off x="1589914" y="2419350"/>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$1.2 BILLION</a:t>
                </a:r>
                <a:endParaRPr sz="1400" b="0" i="0" u="none" strike="noStrike" cap="none">
                  <a:solidFill>
                    <a:srgbClr val="000000"/>
                  </a:solidFill>
                  <a:latin typeface="Arial"/>
                  <a:ea typeface="Arial"/>
                  <a:cs typeface="Arial"/>
                  <a:sym typeface="Arial"/>
                </a:endParaRPr>
              </a:p>
            </p:txBody>
          </p:sp>
          <p:sp>
            <p:nvSpPr>
              <p:cNvPr id="737" name="Google Shape;737;p40"/>
              <p:cNvSpPr txBox="1"/>
              <p:nvPr/>
            </p:nvSpPr>
            <p:spPr>
              <a:xfrm>
                <a:off x="1589914" y="4035721"/>
                <a:ext cx="7554085" cy="3376822"/>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a:t>
                </a:r>
                <a:r>
                  <a:rPr lang="en-US" sz="24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The Sports Business Journal</a:t>
                </a:r>
                <a:r>
                  <a:rPr lang="en-US" sz="2400" b="0" i="0" u="none" strike="noStrike" cap="none">
                    <a:solidFill>
                      <a:schemeClr val="lt1"/>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the 2023 NCAA Men's Basketball Tournament brought in close to </a:t>
                </a:r>
                <a:r>
                  <a:rPr lang="en-US" sz="2400" b="1" i="0" u="none" strike="noStrike" cap="none">
                    <a:solidFill>
                      <a:srgbClr val="31D5F0"/>
                    </a:solidFill>
                    <a:latin typeface="Calibri"/>
                    <a:ea typeface="Calibri"/>
                    <a:cs typeface="Calibri"/>
                    <a:sym typeface="Calibri"/>
                  </a:rPr>
                  <a:t>$1.2 billion in advertising revenue</a:t>
                </a:r>
                <a:r>
                  <a:rPr lang="en-US" sz="2400" b="0" i="0" u="none" strike="noStrike" cap="none">
                    <a:solidFill>
                      <a:srgbClr val="31D5F0"/>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for broadcast partners Warner Bros. </a:t>
                </a:r>
                <a:r>
                  <a:rPr lang="en-US" sz="2400" b="0" i="0" u="none" strike="noStrike" cap="none">
                    <a:solidFill>
                      <a:schemeClr val="lt1"/>
                    </a:solidFill>
                    <a:latin typeface="Calibri"/>
                    <a:ea typeface="Calibri"/>
                    <a:cs typeface="Calibri"/>
                    <a:sym typeface="Calibri"/>
                  </a:rPr>
                  <a:t>Discovery and Paramount, an </a:t>
                </a:r>
                <a:r>
                  <a:rPr lang="en-US" sz="2400" b="1" i="0" u="none" strike="noStrike" cap="none">
                    <a:solidFill>
                      <a:srgbClr val="31D5F0"/>
                    </a:solidFill>
                    <a:latin typeface="Calibri"/>
                    <a:ea typeface="Calibri"/>
                    <a:cs typeface="Calibri"/>
                    <a:sym typeface="Calibri"/>
                  </a:rPr>
                  <a:t>8% increase </a:t>
                </a:r>
                <a:r>
                  <a:rPr lang="en-US" sz="2400" b="0" i="0" u="none" strike="noStrike" cap="none">
                    <a:solidFill>
                      <a:schemeClr val="lt1"/>
                    </a:solidFill>
                    <a:latin typeface="Calibri"/>
                    <a:ea typeface="Calibri"/>
                    <a:cs typeface="Calibri"/>
                    <a:sym typeface="Calibri"/>
                  </a:rPr>
                  <a:t>from the previous year.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Believe it or not, ad revenue for March Madness exceeds the ad revenue for the NBA playoffs, MLB postseason and the College Football Playoffs!</a:t>
                </a:r>
                <a:endParaRPr sz="2800" b="1" i="0" u="none" strike="noStrike" cap="none">
                  <a:solidFill>
                    <a:srgbClr val="31D5F0"/>
                  </a:solidFill>
                  <a:latin typeface="Antonio"/>
                  <a:ea typeface="Antonio"/>
                  <a:cs typeface="Antonio"/>
                  <a:sym typeface="Antonio"/>
                </a:endParaRPr>
              </a:p>
            </p:txBody>
          </p:sp>
        </p:grpSp>
      </p:grpSp>
      <p:sp>
        <p:nvSpPr>
          <p:cNvPr id="738" name="Google Shape;738;p40"/>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2"/>
        <p:cNvGrpSpPr/>
        <p:nvPr/>
      </p:nvGrpSpPr>
      <p:grpSpPr>
        <a:xfrm>
          <a:off x="0" y="0"/>
          <a:ext cx="0" cy="0"/>
          <a:chOff x="0" y="0"/>
          <a:chExt cx="0" cy="0"/>
        </a:xfrm>
      </p:grpSpPr>
      <p:sp>
        <p:nvSpPr>
          <p:cNvPr id="743" name="Google Shape;743;p41"/>
          <p:cNvSpPr/>
          <p:nvPr/>
        </p:nvSpPr>
        <p:spPr>
          <a:xfrm>
            <a:off x="0" y="33250"/>
            <a:ext cx="18288000" cy="10363200"/>
          </a:xfrm>
          <a:custGeom>
            <a:avLst/>
            <a:gdLst/>
            <a:ahLst/>
            <a:cxnLst/>
            <a:rect l="l" t="t" r="r" b="b"/>
            <a:pathLst>
              <a:path w="18288000" h="10363200" extrusionOk="0">
                <a:moveTo>
                  <a:pt x="0" y="0"/>
                </a:moveTo>
                <a:lnTo>
                  <a:pt x="18288000" y="0"/>
                </a:lnTo>
                <a:lnTo>
                  <a:pt x="18288000" y="10363200"/>
                </a:lnTo>
                <a:lnTo>
                  <a:pt x="0" y="10363200"/>
                </a:lnTo>
                <a:lnTo>
                  <a:pt x="0" y="0"/>
                </a:lnTo>
                <a:close/>
              </a:path>
            </a:pathLst>
          </a:custGeom>
          <a:blipFill rotWithShape="1">
            <a:blip r:embed="rId3">
              <a:alphaModFix amt="15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44" name="Google Shape;744;p41"/>
          <p:cNvGrpSpPr/>
          <p:nvPr/>
        </p:nvGrpSpPr>
        <p:grpSpPr>
          <a:xfrm>
            <a:off x="1600200" y="3088115"/>
            <a:ext cx="7772400" cy="4110770"/>
            <a:chOff x="1600200" y="2850513"/>
            <a:chExt cx="7772400" cy="4110770"/>
          </a:xfrm>
        </p:grpSpPr>
        <p:sp>
          <p:nvSpPr>
            <p:cNvPr id="745" name="Google Shape;745;p41"/>
            <p:cNvSpPr txBox="1"/>
            <p:nvPr/>
          </p:nvSpPr>
          <p:spPr>
            <a:xfrm>
              <a:off x="1600200" y="2850513"/>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$2.3 MILLION</a:t>
              </a:r>
              <a:endParaRPr sz="1400" b="0" i="0" u="none" strike="noStrike" cap="none">
                <a:solidFill>
                  <a:srgbClr val="000000"/>
                </a:solidFill>
                <a:latin typeface="Arial"/>
                <a:ea typeface="Arial"/>
                <a:cs typeface="Arial"/>
                <a:sym typeface="Arial"/>
              </a:endParaRPr>
            </a:p>
          </p:txBody>
        </p:sp>
        <p:sp>
          <p:nvSpPr>
            <p:cNvPr id="746" name="Google Shape;746;p41"/>
            <p:cNvSpPr txBox="1"/>
            <p:nvPr/>
          </p:nvSpPr>
          <p:spPr>
            <a:xfrm>
              <a:off x="1600200" y="4305300"/>
              <a:ext cx="7772400" cy="2655983"/>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a:t>
              </a:r>
              <a:r>
                <a:rPr lang="en-US" sz="24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Sportico</a:t>
              </a:r>
              <a:r>
                <a:rPr lang="en-US" sz="2400" b="0" i="0" u="none" strike="noStrike" cap="none">
                  <a:solidFill>
                    <a:srgbClr val="FFFFFF"/>
                  </a:solidFill>
                  <a:latin typeface="Calibri"/>
                  <a:ea typeface="Calibri"/>
                  <a:cs typeface="Calibri"/>
                  <a:sym typeface="Calibri"/>
                </a:rPr>
                <a:t>, the estimated price of a 30-second advertising spot during the 2023 NCAA finals was </a:t>
              </a:r>
              <a:r>
                <a:rPr lang="en-US" sz="2400" b="1" i="0" u="none" strike="noStrike" cap="none">
                  <a:solidFill>
                    <a:srgbClr val="31D5F0"/>
                  </a:solidFill>
                  <a:latin typeface="Calibri"/>
                  <a:ea typeface="Calibri"/>
                  <a:cs typeface="Calibri"/>
                  <a:sym typeface="Calibri"/>
                </a:rPr>
                <a:t>between $2.2 and $2.3 million</a:t>
              </a:r>
              <a:r>
                <a:rPr lang="en-US" sz="24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During earlier tournament rounds, 30-second spots fetched a few hundred-thousand dollars, with the prices escalating throughout the tournament.</a:t>
              </a:r>
              <a:endParaRPr sz="1400" b="0" i="0" u="none" strike="noStrike" cap="none">
                <a:solidFill>
                  <a:srgbClr val="000000"/>
                </a:solidFill>
                <a:latin typeface="Arial"/>
                <a:ea typeface="Arial"/>
                <a:cs typeface="Arial"/>
                <a:sym typeface="Arial"/>
              </a:endParaRPr>
            </a:p>
          </p:txBody>
        </p:sp>
      </p:grpSp>
      <p:sp>
        <p:nvSpPr>
          <p:cNvPr id="747" name="Google Shape;747;p41"/>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8" name="Google Shape;748;p41"/>
          <p:cNvSpPr/>
          <p:nvPr/>
        </p:nvSpPr>
        <p:spPr>
          <a:xfrm>
            <a:off x="11056768" y="3811372"/>
            <a:ext cx="5673880" cy="2664257"/>
          </a:xfrm>
          <a:custGeom>
            <a:avLst/>
            <a:gdLst/>
            <a:ahLst/>
            <a:cxnLst/>
            <a:rect l="l" t="t" r="r" b="b"/>
            <a:pathLst>
              <a:path w="5673880" h="2664257" extrusionOk="0">
                <a:moveTo>
                  <a:pt x="0" y="0"/>
                </a:moveTo>
                <a:lnTo>
                  <a:pt x="5673880" y="0"/>
                </a:lnTo>
                <a:lnTo>
                  <a:pt x="5673880" y="2664256"/>
                </a:lnTo>
                <a:lnTo>
                  <a:pt x="0" y="26642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2"/>
          <p:cNvSpPr/>
          <p:nvPr/>
        </p:nvSpPr>
        <p:spPr>
          <a:xfrm>
            <a:off x="914400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4" name="Google Shape;754;p42"/>
          <p:cNvSpPr/>
          <p:nvPr/>
        </p:nvSpPr>
        <p:spPr>
          <a:xfrm>
            <a:off x="256483" y="2287195"/>
            <a:ext cx="8631033" cy="6132905"/>
          </a:xfrm>
          <a:custGeom>
            <a:avLst/>
            <a:gdLst/>
            <a:ahLst/>
            <a:cxnLst/>
            <a:rect l="l" t="t" r="r" b="b"/>
            <a:pathLst>
              <a:path w="8631033" h="6132905" extrusionOk="0">
                <a:moveTo>
                  <a:pt x="0" y="0"/>
                </a:moveTo>
                <a:lnTo>
                  <a:pt x="8631034" y="0"/>
                </a:lnTo>
                <a:lnTo>
                  <a:pt x="8631034" y="6132905"/>
                </a:lnTo>
                <a:lnTo>
                  <a:pt x="0" y="61329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55" name="Google Shape;755;p42"/>
          <p:cNvGrpSpPr/>
          <p:nvPr/>
        </p:nvGrpSpPr>
        <p:grpSpPr>
          <a:xfrm>
            <a:off x="10036264" y="2530877"/>
            <a:ext cx="6641275" cy="4738731"/>
            <a:chOff x="10036264" y="1359223"/>
            <a:chExt cx="6641275" cy="4738731"/>
          </a:xfrm>
        </p:grpSpPr>
        <p:sp>
          <p:nvSpPr>
            <p:cNvPr id="756" name="Google Shape;756;p42"/>
            <p:cNvSpPr txBox="1"/>
            <p:nvPr/>
          </p:nvSpPr>
          <p:spPr>
            <a:xfrm>
              <a:off x="10036264" y="1359223"/>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dirty="0">
                  <a:solidFill>
                    <a:srgbClr val="FF9B2C"/>
                  </a:solidFill>
                  <a:latin typeface="Antonio"/>
                  <a:ea typeface="Antonio"/>
                  <a:cs typeface="Antonio"/>
                  <a:sym typeface="Antonio"/>
                </a:rPr>
                <a:t>60%</a:t>
              </a:r>
              <a:endParaRPr sz="1400" b="0" i="0" u="none" strike="noStrike" cap="none" dirty="0">
                <a:solidFill>
                  <a:srgbClr val="000000"/>
                </a:solidFill>
                <a:latin typeface="Arial"/>
                <a:ea typeface="Arial"/>
                <a:cs typeface="Arial"/>
                <a:sym typeface="Arial"/>
              </a:endParaRPr>
            </a:p>
          </p:txBody>
        </p:sp>
        <p:sp>
          <p:nvSpPr>
            <p:cNvPr id="757" name="Google Shape;757;p42"/>
            <p:cNvSpPr txBox="1"/>
            <p:nvPr/>
          </p:nvSpPr>
          <p:spPr>
            <a:xfrm>
              <a:off x="10036265" y="3020958"/>
              <a:ext cx="6270536" cy="3076996"/>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1" i="0" u="none" strike="noStrike" cap="none">
                  <a:solidFill>
                    <a:srgbClr val="31D5F0"/>
                  </a:solidFill>
                  <a:latin typeface="Calibri"/>
                  <a:ea typeface="Calibri"/>
                  <a:cs typeface="Calibri"/>
                  <a:sym typeface="Calibri"/>
                </a:rPr>
                <a:t>60 percent </a:t>
              </a:r>
              <a:r>
                <a:rPr lang="en-US" sz="2400" b="0" i="0" u="none" strike="noStrike" cap="none">
                  <a:solidFill>
                    <a:schemeClr val="lt1"/>
                  </a:solidFill>
                  <a:latin typeface="Calibri"/>
                  <a:ea typeface="Calibri"/>
                  <a:cs typeface="Calibri"/>
                  <a:sym typeface="Calibri"/>
                </a:rPr>
                <a:t>of all in-game advertising time during the men’s tournament is reserved for the NCAA’s 17 official sponsors.</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The three heaviest spenders, the NCAA’s so-called “Corporate Champions” (Capital One, Coca-Cola and AT&amp;T) account for the bulk of advertising dollars spent.</a:t>
              </a:r>
              <a:endParaRPr sz="1400" b="0" i="0" u="none" strike="noStrike" cap="none">
                <a:solidFill>
                  <a:srgbClr val="000000"/>
                </a:solidFill>
                <a:latin typeface="Arial"/>
                <a:ea typeface="Arial"/>
                <a:cs typeface="Arial"/>
                <a:sym typeface="Arial"/>
              </a:endParaRPr>
            </a:p>
          </p:txBody>
        </p:sp>
      </p:grpSp>
      <p:sp>
        <p:nvSpPr>
          <p:cNvPr id="758" name="Google Shape;758;p42"/>
          <p:cNvSpPr txBox="1"/>
          <p:nvPr/>
        </p:nvSpPr>
        <p:spPr>
          <a:xfrm>
            <a:off x="381000" y="1982395"/>
            <a:ext cx="35814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31D5F0"/>
                </a:solidFill>
                <a:latin typeface="Antonio"/>
                <a:ea typeface="Antonio"/>
                <a:cs typeface="Antonio"/>
                <a:sym typeface="Antonio"/>
              </a:rPr>
              <a:t>2024 Sponsors</a:t>
            </a:r>
            <a:endParaRPr sz="1400" b="0" i="0" u="none" strike="noStrike" cap="none">
              <a:solidFill>
                <a:srgbClr val="000000"/>
              </a:solidFill>
              <a:latin typeface="Arial"/>
              <a:ea typeface="Arial"/>
              <a:cs typeface="Arial"/>
              <a:sym typeface="Arial"/>
            </a:endParaRPr>
          </a:p>
        </p:txBody>
      </p:sp>
      <p:sp>
        <p:nvSpPr>
          <p:cNvPr id="759" name="Google Shape;759;p42"/>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3"/>
          <p:cNvSpPr/>
          <p:nvPr/>
        </p:nvSpPr>
        <p:spPr>
          <a:xfrm>
            <a:off x="9453"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65" name="Google Shape;765;p43" descr="Disney Advertisers Lead Fast Break for Sold Out NCAA DI Women's Basketball  Championship - ESPN Press Room U.S."/>
          <p:cNvPicPr preferRelativeResize="0"/>
          <p:nvPr/>
        </p:nvPicPr>
        <p:blipFill rotWithShape="1">
          <a:blip r:embed="rId3">
            <a:alphaModFix/>
          </a:blip>
          <a:srcRect/>
          <a:stretch/>
        </p:blipFill>
        <p:spPr>
          <a:xfrm>
            <a:off x="-42529" y="2530550"/>
            <a:ext cx="9195982" cy="5172740"/>
          </a:xfrm>
          <a:prstGeom prst="rect">
            <a:avLst/>
          </a:prstGeom>
          <a:noFill/>
          <a:ln>
            <a:noFill/>
          </a:ln>
        </p:spPr>
      </p:pic>
      <p:sp>
        <p:nvSpPr>
          <p:cNvPr id="766" name="Google Shape;766;p43"/>
          <p:cNvSpPr/>
          <p:nvPr/>
        </p:nvSpPr>
        <p:spPr>
          <a:xfrm>
            <a:off x="17012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67" name="Google Shape;767;p43"/>
          <p:cNvGrpSpPr/>
          <p:nvPr/>
        </p:nvGrpSpPr>
        <p:grpSpPr>
          <a:xfrm>
            <a:off x="10597737" y="1880334"/>
            <a:ext cx="6641275" cy="6434285"/>
            <a:chOff x="10036264" y="2481150"/>
            <a:chExt cx="6641275" cy="6434285"/>
          </a:xfrm>
        </p:grpSpPr>
        <p:sp>
          <p:nvSpPr>
            <p:cNvPr id="768" name="Google Shape;768;p43"/>
            <p:cNvSpPr txBox="1"/>
            <p:nvPr/>
          </p:nvSpPr>
          <p:spPr>
            <a:xfrm>
              <a:off x="10036264" y="2481150"/>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B"/>
                  </a:solidFill>
                  <a:latin typeface="Antonio"/>
                  <a:ea typeface="Antonio"/>
                  <a:cs typeface="Antonio"/>
                  <a:sym typeface="Antonio"/>
                </a:rPr>
                <a:t>SOLD OUT</a:t>
              </a:r>
              <a:endParaRPr sz="1400" b="0" i="0" u="none" strike="noStrike" cap="none">
                <a:solidFill>
                  <a:srgbClr val="000000"/>
                </a:solidFill>
                <a:latin typeface="Arial"/>
                <a:ea typeface="Arial"/>
                <a:cs typeface="Arial"/>
                <a:sym typeface="Arial"/>
              </a:endParaRPr>
            </a:p>
          </p:txBody>
        </p:sp>
        <p:sp>
          <p:nvSpPr>
            <p:cNvPr id="769" name="Google Shape;769;p43"/>
            <p:cNvSpPr txBox="1"/>
            <p:nvPr/>
          </p:nvSpPr>
          <p:spPr>
            <a:xfrm>
              <a:off x="10036265" y="4000500"/>
              <a:ext cx="6134178" cy="4914935"/>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According to an </a:t>
              </a:r>
              <a:r>
                <a:rPr lang="en-US" sz="24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ESPN press release</a:t>
              </a:r>
              <a:r>
                <a:rPr lang="en-US" sz="2400" b="0" i="0" u="none" strike="noStrike" cap="none">
                  <a:solidFill>
                    <a:srgbClr val="000000"/>
                  </a:solidFill>
                  <a:latin typeface="Calibri"/>
                  <a:ea typeface="Calibri"/>
                  <a:cs typeface="Calibri"/>
                  <a:sym typeface="Calibri"/>
                </a:rPr>
                <a:t>, advertising spots for the entire 2023 women’s tournament were sold out by March 14, 2023.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Most notably, in 2023, longtime NCAA sponsor Aflac, moved 100% of its sponsorship funds from the men’s tournament to the women’s tournament according to a report by  </a:t>
              </a:r>
              <a:r>
                <a:rPr lang="en-US" sz="2400" b="1"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Dow Jones</a:t>
              </a:r>
              <a:r>
                <a:rPr lang="en-US" sz="2400" b="1"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The number of advertisers for the women’s tournament also increased to almost 100, up from 22 in the previous year.</a:t>
              </a:r>
              <a:endParaRPr sz="1400" b="0" i="0" u="none" strike="noStrike" cap="none">
                <a:solidFill>
                  <a:srgbClr val="000000"/>
                </a:solidFill>
                <a:latin typeface="Arial"/>
                <a:ea typeface="Arial"/>
                <a:cs typeface="Arial"/>
                <a:sym typeface="Arial"/>
              </a:endParaRPr>
            </a:p>
          </p:txBody>
        </p:sp>
      </p:grpSp>
      <p:pic>
        <p:nvPicPr>
          <p:cNvPr id="770" name="Google Shape;770;p43" descr="Aflac Logo and symbol, meaning, history, PNG, brand"/>
          <p:cNvPicPr preferRelativeResize="0"/>
          <p:nvPr/>
        </p:nvPicPr>
        <p:blipFill rotWithShape="1">
          <a:blip r:embed="rId7">
            <a:alphaModFix/>
          </a:blip>
          <a:srcRect/>
          <a:stretch/>
        </p:blipFill>
        <p:spPr>
          <a:xfrm>
            <a:off x="5805377" y="8102009"/>
            <a:ext cx="3104706" cy="1746397"/>
          </a:xfrm>
          <a:prstGeom prst="rect">
            <a:avLst/>
          </a:prstGeom>
          <a:noFill/>
          <a:ln>
            <a:noFill/>
          </a:ln>
        </p:spPr>
      </p:pic>
      <p:sp>
        <p:nvSpPr>
          <p:cNvPr id="771" name="Google Shape;771;p43"/>
          <p:cNvSpPr/>
          <p:nvPr/>
        </p:nvSpPr>
        <p:spPr>
          <a:xfrm>
            <a:off x="10246493" y="9273180"/>
            <a:ext cx="6824610" cy="324169"/>
          </a:xfrm>
          <a:custGeom>
            <a:avLst/>
            <a:gdLst/>
            <a:ahLst/>
            <a:cxnLst/>
            <a:rect l="l" t="t" r="r" b="b"/>
            <a:pathLst>
              <a:path w="6824610" h="324169" extrusionOk="0">
                <a:moveTo>
                  <a:pt x="0" y="0"/>
                </a:moveTo>
                <a:lnTo>
                  <a:pt x="6824609" y="0"/>
                </a:lnTo>
                <a:lnTo>
                  <a:pt x="6824609" y="324169"/>
                </a:lnTo>
                <a:lnTo>
                  <a:pt x="0" y="32416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75"/>
        <p:cNvGrpSpPr/>
        <p:nvPr/>
      </p:nvGrpSpPr>
      <p:grpSpPr>
        <a:xfrm>
          <a:off x="0" y="0"/>
          <a:ext cx="0" cy="0"/>
          <a:chOff x="0" y="0"/>
          <a:chExt cx="0" cy="0"/>
        </a:xfrm>
      </p:grpSpPr>
      <p:pic>
        <p:nvPicPr>
          <p:cNvPr id="776" name="Google Shape;776;p45" descr="  "/>
          <p:cNvPicPr preferRelativeResize="0"/>
          <p:nvPr/>
        </p:nvPicPr>
        <p:blipFill rotWithShape="1">
          <a:blip r:embed="rId3">
            <a:alphaModFix amt="15000"/>
          </a:blip>
          <a:srcRect/>
          <a:stretch/>
        </p:blipFill>
        <p:spPr>
          <a:xfrm>
            <a:off x="0" y="0"/>
            <a:ext cx="19703143" cy="10344150"/>
          </a:xfrm>
          <a:prstGeom prst="rect">
            <a:avLst/>
          </a:prstGeom>
          <a:noFill/>
          <a:ln>
            <a:noFill/>
          </a:ln>
        </p:spPr>
      </p:pic>
      <p:grpSp>
        <p:nvGrpSpPr>
          <p:cNvPr id="777" name="Google Shape;777;p45"/>
          <p:cNvGrpSpPr/>
          <p:nvPr/>
        </p:nvGrpSpPr>
        <p:grpSpPr>
          <a:xfrm>
            <a:off x="1600200" y="2877609"/>
            <a:ext cx="7772400" cy="4796406"/>
            <a:chOff x="1600200" y="2850513"/>
            <a:chExt cx="7772400" cy="4796406"/>
          </a:xfrm>
        </p:grpSpPr>
        <p:sp>
          <p:nvSpPr>
            <p:cNvPr id="778" name="Google Shape;778;p45"/>
            <p:cNvSpPr txBox="1"/>
            <p:nvPr/>
          </p:nvSpPr>
          <p:spPr>
            <a:xfrm>
              <a:off x="1600200" y="2850513"/>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187 HOURS</a:t>
              </a:r>
              <a:endParaRPr sz="1400" b="0" i="0" u="none" strike="noStrike" cap="none">
                <a:solidFill>
                  <a:srgbClr val="000000"/>
                </a:solidFill>
                <a:latin typeface="Arial"/>
                <a:ea typeface="Arial"/>
                <a:cs typeface="Arial"/>
                <a:sym typeface="Arial"/>
              </a:endParaRPr>
            </a:p>
          </p:txBody>
        </p:sp>
        <p:sp>
          <p:nvSpPr>
            <p:cNvPr id="779" name="Google Shape;779;p45"/>
            <p:cNvSpPr txBox="1"/>
            <p:nvPr/>
          </p:nvSpPr>
          <p:spPr>
            <a:xfrm>
              <a:off x="1600200" y="4569923"/>
              <a:ext cx="7772400" cy="3076996"/>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According to </a:t>
              </a:r>
              <a:r>
                <a:rPr lang="en-US" sz="2400" b="0" i="0" u="sng" strike="noStrike" cap="none"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Ministry of Sport</a:t>
              </a:r>
              <a:r>
                <a:rPr lang="en-US" sz="2400" b="0" i="0" u="none" strike="noStrike" cap="none" dirty="0">
                  <a:solidFill>
                    <a:srgbClr val="FFFFFF"/>
                  </a:solidFill>
                  <a:latin typeface="Calibri"/>
                  <a:ea typeface="Calibri"/>
                  <a:cs typeface="Calibri"/>
                  <a:sym typeface="Calibri"/>
                </a:rPr>
                <a:t>, through the tournament’s 134 games (combined men’s and women’s), brands earn more than </a:t>
              </a:r>
              <a:r>
                <a:rPr lang="en-US" sz="2400" b="1" i="0" u="none" strike="noStrike" cap="none" dirty="0">
                  <a:solidFill>
                    <a:srgbClr val="31D5F0"/>
                  </a:solidFill>
                  <a:latin typeface="Calibri"/>
                  <a:ea typeface="Calibri"/>
                  <a:cs typeface="Calibri"/>
                  <a:sym typeface="Calibri"/>
                </a:rPr>
                <a:t>187 hours</a:t>
              </a:r>
              <a:r>
                <a:rPr lang="en-US" sz="2400" b="0" i="0" u="none" strike="noStrike" cap="none" dirty="0">
                  <a:solidFill>
                    <a:srgbClr val="FFFFFF"/>
                  </a:solidFill>
                  <a:latin typeface="Calibri"/>
                  <a:ea typeface="Calibri"/>
                  <a:cs typeface="Calibri"/>
                  <a:sym typeface="Calibri"/>
                </a:rPr>
                <a:t> of cumulative brand exposure.</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The NCAA’s corporate champion brands, AT&amp;T, Coca-Cola and Capital One, along with equipment and apparel brands Nike and Spalding earned </a:t>
              </a:r>
              <a:r>
                <a:rPr lang="en-US" sz="2400" b="1" i="0" u="none" strike="noStrike" cap="none" dirty="0">
                  <a:solidFill>
                    <a:srgbClr val="31D5F0"/>
                  </a:solidFill>
                  <a:latin typeface="Calibri"/>
                  <a:ea typeface="Calibri"/>
                  <a:cs typeface="Calibri"/>
                  <a:sym typeface="Calibri"/>
                </a:rPr>
                <a:t>50% of total screen time </a:t>
              </a:r>
              <a:r>
                <a:rPr lang="en-US" sz="2400" b="0" i="0" u="none" strike="noStrike" cap="none" dirty="0">
                  <a:solidFill>
                    <a:schemeClr val="lt1"/>
                  </a:solidFill>
                  <a:latin typeface="Calibri"/>
                  <a:ea typeface="Calibri"/>
                  <a:cs typeface="Calibri"/>
                  <a:sym typeface="Calibri"/>
                </a:rPr>
                <a:t>throughout both tournaments.</a:t>
              </a:r>
              <a:endParaRPr sz="2400" b="0" i="0" u="none" strike="noStrike" cap="none" dirty="0">
                <a:solidFill>
                  <a:schemeClr val="lt1"/>
                </a:solidFill>
                <a:latin typeface="Calibri"/>
                <a:ea typeface="Calibri"/>
                <a:cs typeface="Calibri"/>
                <a:sym typeface="Calibri"/>
              </a:endParaRPr>
            </a:p>
          </p:txBody>
        </p:sp>
      </p:grpSp>
      <p:sp>
        <p:nvSpPr>
          <p:cNvPr id="780" name="Google Shape;780;p45"/>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81" name="Google Shape;781;p45"/>
          <p:cNvGrpSpPr/>
          <p:nvPr/>
        </p:nvGrpSpPr>
        <p:grpSpPr>
          <a:xfrm>
            <a:off x="11413149" y="708338"/>
            <a:ext cx="4479299" cy="8870324"/>
            <a:chOff x="11413149" y="589908"/>
            <a:chExt cx="4479299" cy="8870324"/>
          </a:xfrm>
        </p:grpSpPr>
        <p:pic>
          <p:nvPicPr>
            <p:cNvPr id="782" name="Google Shape;782;p45" descr="A logo for a basketball tournament&#10;&#10;Description automatically generated"/>
            <p:cNvPicPr preferRelativeResize="0"/>
            <p:nvPr/>
          </p:nvPicPr>
          <p:blipFill rotWithShape="1">
            <a:blip r:embed="rId6">
              <a:alphaModFix/>
            </a:blip>
            <a:srcRect/>
            <a:stretch/>
          </p:blipFill>
          <p:spPr>
            <a:xfrm>
              <a:off x="11904902" y="589908"/>
              <a:ext cx="3495793" cy="2752937"/>
            </a:xfrm>
            <a:prstGeom prst="rect">
              <a:avLst/>
            </a:prstGeom>
            <a:noFill/>
            <a:ln>
              <a:noFill/>
            </a:ln>
          </p:spPr>
        </p:pic>
        <p:pic>
          <p:nvPicPr>
            <p:cNvPr id="783" name="Google Shape;783;p45" descr="A black rectangular sign with white text&#10;&#10;Description automatically generated"/>
            <p:cNvPicPr preferRelativeResize="0"/>
            <p:nvPr/>
          </p:nvPicPr>
          <p:blipFill rotWithShape="1">
            <a:blip r:embed="rId7">
              <a:alphaModFix/>
            </a:blip>
            <a:srcRect/>
            <a:stretch/>
          </p:blipFill>
          <p:spPr>
            <a:xfrm>
              <a:off x="11456588" y="3555772"/>
              <a:ext cx="4392421" cy="2614536"/>
            </a:xfrm>
            <a:prstGeom prst="rect">
              <a:avLst/>
            </a:prstGeom>
            <a:noFill/>
            <a:ln>
              <a:noFill/>
            </a:ln>
          </p:spPr>
        </p:pic>
        <p:pic>
          <p:nvPicPr>
            <p:cNvPr id="784" name="Google Shape;784;p45" descr="A black and white logo with white text&#10;&#10;Description automatically generated"/>
            <p:cNvPicPr preferRelativeResize="0"/>
            <p:nvPr/>
          </p:nvPicPr>
          <p:blipFill rotWithShape="1">
            <a:blip r:embed="rId8">
              <a:alphaModFix/>
            </a:blip>
            <a:srcRect/>
            <a:stretch/>
          </p:blipFill>
          <p:spPr>
            <a:xfrm>
              <a:off x="11413149" y="6383236"/>
              <a:ext cx="4479299" cy="3076996"/>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88"/>
        <p:cNvGrpSpPr/>
        <p:nvPr/>
      </p:nvGrpSpPr>
      <p:grpSpPr>
        <a:xfrm>
          <a:off x="0" y="0"/>
          <a:ext cx="0" cy="0"/>
          <a:chOff x="0" y="0"/>
          <a:chExt cx="0" cy="0"/>
        </a:xfrm>
      </p:grpSpPr>
      <p:pic>
        <p:nvPicPr>
          <p:cNvPr id="789" name="Google Shape;789;p46" descr="A basketball hoop in a stadium&#10;&#10;Description automatically generated"/>
          <p:cNvPicPr preferRelativeResize="0"/>
          <p:nvPr/>
        </p:nvPicPr>
        <p:blipFill rotWithShape="1">
          <a:blip r:embed="rId3">
            <a:alphaModFix amt="30000"/>
          </a:blip>
          <a:srcRect/>
          <a:stretch/>
        </p:blipFill>
        <p:spPr>
          <a:xfrm>
            <a:off x="0" y="-1928476"/>
            <a:ext cx="18288000" cy="12199172"/>
          </a:xfrm>
          <a:prstGeom prst="rect">
            <a:avLst/>
          </a:prstGeom>
          <a:noFill/>
          <a:ln>
            <a:noFill/>
          </a:ln>
        </p:spPr>
      </p:pic>
      <p:grpSp>
        <p:nvGrpSpPr>
          <p:cNvPr id="790" name="Google Shape;790;p46"/>
          <p:cNvGrpSpPr/>
          <p:nvPr/>
        </p:nvGrpSpPr>
        <p:grpSpPr>
          <a:xfrm>
            <a:off x="1850816" y="3655918"/>
            <a:ext cx="6231753" cy="2876781"/>
            <a:chOff x="1600200" y="2850513"/>
            <a:chExt cx="7772400" cy="2876781"/>
          </a:xfrm>
        </p:grpSpPr>
        <p:sp>
          <p:nvSpPr>
            <p:cNvPr id="791" name="Google Shape;791;p46"/>
            <p:cNvSpPr txBox="1"/>
            <p:nvPr/>
          </p:nvSpPr>
          <p:spPr>
            <a:xfrm>
              <a:off x="1600200" y="2850513"/>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$247 MILLION</a:t>
              </a:r>
              <a:endParaRPr sz="1400" b="0" i="0" u="none" strike="noStrike" cap="none">
                <a:solidFill>
                  <a:srgbClr val="000000"/>
                </a:solidFill>
                <a:latin typeface="Arial"/>
                <a:ea typeface="Arial"/>
                <a:cs typeface="Arial"/>
                <a:sym typeface="Arial"/>
              </a:endParaRPr>
            </a:p>
          </p:txBody>
        </p:sp>
        <p:sp>
          <p:nvSpPr>
            <p:cNvPr id="792" name="Google Shape;792;p46"/>
            <p:cNvSpPr txBox="1"/>
            <p:nvPr/>
          </p:nvSpPr>
          <p:spPr>
            <a:xfrm>
              <a:off x="1600200" y="4488237"/>
              <a:ext cx="7772400" cy="1239057"/>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In 2023, the Top 10 biggest ad spenders alone accounted for </a:t>
              </a:r>
              <a:r>
                <a:rPr lang="en-US" sz="2400" b="1" i="0" u="none" strike="noStrike" cap="none" dirty="0">
                  <a:solidFill>
                    <a:srgbClr val="31D5F0"/>
                  </a:solidFill>
                  <a:latin typeface="Calibri"/>
                  <a:ea typeface="Calibri"/>
                  <a:cs typeface="Calibri"/>
                  <a:sym typeface="Calibri"/>
                </a:rPr>
                <a:t>$247 million </a:t>
              </a:r>
              <a:r>
                <a:rPr lang="en-US" sz="2400" b="0" i="0" u="none" strike="noStrike" cap="none" dirty="0">
                  <a:solidFill>
                    <a:schemeClr val="lt1"/>
                  </a:solidFill>
                  <a:latin typeface="Calibri"/>
                  <a:ea typeface="Calibri"/>
                  <a:cs typeface="Calibri"/>
                  <a:sym typeface="Calibri"/>
                </a:rPr>
                <a:t>in March Madness ad revenue, according to </a:t>
              </a:r>
              <a:r>
                <a:rPr lang="en-US" sz="2400" b="0" i="0" u="none" strike="noStrike" cap="none" dirty="0" err="1">
                  <a:solidFill>
                    <a:schemeClr val="lt1"/>
                  </a:solidFill>
                  <a:latin typeface="Calibri"/>
                  <a:ea typeface="Calibri"/>
                  <a:cs typeface="Calibri"/>
                  <a:sym typeface="Calibri"/>
                </a:rPr>
                <a:t>iSpot</a:t>
              </a:r>
              <a:r>
                <a:rPr lang="en-US" sz="2400" b="0" i="0" u="none" strike="noStrike" cap="none" dirty="0">
                  <a:solidFill>
                    <a:schemeClr val="lt1"/>
                  </a:solidFill>
                  <a:latin typeface="Calibri"/>
                  <a:ea typeface="Calibri"/>
                  <a:cs typeface="Calibri"/>
                  <a:sym typeface="Calibri"/>
                </a:rPr>
                <a:t> data.</a:t>
              </a:r>
              <a:endParaRPr sz="2400" b="0" i="0" u="none" strike="noStrike" cap="none" dirty="0">
                <a:solidFill>
                  <a:schemeClr val="lt1"/>
                </a:solidFill>
                <a:latin typeface="Calibri"/>
                <a:ea typeface="Calibri"/>
                <a:cs typeface="Calibri"/>
                <a:sym typeface="Calibri"/>
              </a:endParaRPr>
            </a:p>
          </p:txBody>
        </p:sp>
      </p:grpSp>
      <p:sp>
        <p:nvSpPr>
          <p:cNvPr id="793" name="Google Shape;793;p46"/>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94" name="Google Shape;794;p46"/>
          <p:cNvGrpSpPr/>
          <p:nvPr/>
        </p:nvGrpSpPr>
        <p:grpSpPr>
          <a:xfrm>
            <a:off x="9863751" y="1424697"/>
            <a:ext cx="5736154" cy="7437606"/>
            <a:chOff x="10953010" y="617400"/>
            <a:chExt cx="5736154" cy="7437606"/>
          </a:xfrm>
        </p:grpSpPr>
        <p:sp>
          <p:nvSpPr>
            <p:cNvPr id="795" name="Google Shape;795;p46"/>
            <p:cNvSpPr/>
            <p:nvPr/>
          </p:nvSpPr>
          <p:spPr>
            <a:xfrm>
              <a:off x="10953010" y="617400"/>
              <a:ext cx="3451607" cy="651978"/>
            </a:xfrm>
            <a:custGeom>
              <a:avLst/>
              <a:gdLst/>
              <a:ahLst/>
              <a:cxnLst/>
              <a:rect l="l" t="t" r="r" b="b"/>
              <a:pathLst>
                <a:path w="832297" h="198298" extrusionOk="0">
                  <a:moveTo>
                    <a:pt x="0" y="0"/>
                  </a:moveTo>
                  <a:lnTo>
                    <a:pt x="832297" y="0"/>
                  </a:lnTo>
                  <a:lnTo>
                    <a:pt x="832297" y="198298"/>
                  </a:lnTo>
                  <a:lnTo>
                    <a:pt x="0" y="198298"/>
                  </a:lnTo>
                  <a:close/>
                </a:path>
              </a:pathLst>
            </a:custGeom>
            <a:solidFill>
              <a:srgbClr val="5454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alibri"/>
                  <a:ea typeface="Calibri"/>
                  <a:cs typeface="Calibri"/>
                  <a:sym typeface="Calibri"/>
                </a:rPr>
                <a:t>ADVERTISER</a:t>
              </a:r>
              <a:endParaRPr sz="1800" b="1" i="0" u="none" strike="noStrike" cap="none">
                <a:solidFill>
                  <a:schemeClr val="dk1"/>
                </a:solidFill>
                <a:latin typeface="Calibri"/>
                <a:ea typeface="Calibri"/>
                <a:cs typeface="Calibri"/>
                <a:sym typeface="Calibri"/>
              </a:endParaRPr>
            </a:p>
          </p:txBody>
        </p:sp>
        <p:sp>
          <p:nvSpPr>
            <p:cNvPr id="796" name="Google Shape;796;p46"/>
            <p:cNvSpPr/>
            <p:nvPr/>
          </p:nvSpPr>
          <p:spPr>
            <a:xfrm>
              <a:off x="10953010" y="1269378"/>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797" name="Google Shape;797;p46"/>
            <p:cNvSpPr/>
            <p:nvPr/>
          </p:nvSpPr>
          <p:spPr>
            <a:xfrm>
              <a:off x="10953010" y="2028685"/>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798" name="Google Shape;798;p46"/>
            <p:cNvSpPr/>
            <p:nvPr/>
          </p:nvSpPr>
          <p:spPr>
            <a:xfrm>
              <a:off x="10953010" y="2787992"/>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799" name="Google Shape;799;p46"/>
            <p:cNvSpPr/>
            <p:nvPr/>
          </p:nvSpPr>
          <p:spPr>
            <a:xfrm>
              <a:off x="10953010" y="3516020"/>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4937"/>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800" name="Google Shape;800;p46"/>
            <p:cNvSpPr/>
            <p:nvPr/>
          </p:nvSpPr>
          <p:spPr>
            <a:xfrm>
              <a:off x="10953010" y="4273338"/>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801" name="Google Shape;801;p46"/>
            <p:cNvSpPr/>
            <p:nvPr/>
          </p:nvSpPr>
          <p:spPr>
            <a:xfrm>
              <a:off x="14510158" y="617400"/>
              <a:ext cx="2177641" cy="651978"/>
            </a:xfrm>
            <a:custGeom>
              <a:avLst/>
              <a:gdLst/>
              <a:ahLst/>
              <a:cxnLst/>
              <a:rect l="l" t="t" r="r" b="b"/>
              <a:pathLst>
                <a:path w="564914" h="213199" extrusionOk="0">
                  <a:moveTo>
                    <a:pt x="0" y="0"/>
                  </a:moveTo>
                  <a:lnTo>
                    <a:pt x="564914" y="0"/>
                  </a:lnTo>
                  <a:lnTo>
                    <a:pt x="564914" y="213199"/>
                  </a:lnTo>
                  <a:lnTo>
                    <a:pt x="0" y="213199"/>
                  </a:lnTo>
                  <a:close/>
                </a:path>
              </a:pathLst>
            </a:custGeom>
            <a:solidFill>
              <a:srgbClr val="FF9B2B"/>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AD SPEND</a:t>
              </a:r>
              <a:endParaRPr sz="1400" b="0" i="0" u="none" strike="noStrike" cap="none">
                <a:solidFill>
                  <a:srgbClr val="000000"/>
                </a:solidFill>
                <a:latin typeface="Arial"/>
                <a:ea typeface="Arial"/>
                <a:cs typeface="Arial"/>
                <a:sym typeface="Arial"/>
              </a:endParaRPr>
            </a:p>
          </p:txBody>
        </p:sp>
        <p:sp>
          <p:nvSpPr>
            <p:cNvPr id="802" name="Google Shape;802;p46"/>
            <p:cNvSpPr/>
            <p:nvPr/>
          </p:nvSpPr>
          <p:spPr>
            <a:xfrm>
              <a:off x="14510158" y="1269378"/>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$52.3M</a:t>
              </a:r>
              <a:endParaRPr sz="1400" b="0" i="0" u="none" strike="noStrike" cap="none">
                <a:solidFill>
                  <a:srgbClr val="000000"/>
                </a:solidFill>
                <a:latin typeface="Arial"/>
                <a:ea typeface="Arial"/>
                <a:cs typeface="Arial"/>
                <a:sym typeface="Arial"/>
              </a:endParaRPr>
            </a:p>
          </p:txBody>
        </p:sp>
        <p:sp>
          <p:nvSpPr>
            <p:cNvPr id="803" name="Google Shape;803;p46"/>
            <p:cNvSpPr txBox="1"/>
            <p:nvPr/>
          </p:nvSpPr>
          <p:spPr>
            <a:xfrm>
              <a:off x="14518944" y="1323320"/>
              <a:ext cx="2170220" cy="856066"/>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4" name="Google Shape;804;p46"/>
            <p:cNvSpPr/>
            <p:nvPr/>
          </p:nvSpPr>
          <p:spPr>
            <a:xfrm>
              <a:off x="14510158" y="2028685"/>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$27.1M</a:t>
              </a:r>
              <a:endParaRPr sz="1400" b="0" i="0" u="none" strike="noStrike" cap="none">
                <a:solidFill>
                  <a:srgbClr val="000000"/>
                </a:solidFill>
                <a:latin typeface="Arial"/>
                <a:ea typeface="Arial"/>
                <a:cs typeface="Arial"/>
                <a:sym typeface="Arial"/>
              </a:endParaRPr>
            </a:p>
          </p:txBody>
        </p:sp>
        <p:sp>
          <p:nvSpPr>
            <p:cNvPr id="805" name="Google Shape;805;p46"/>
            <p:cNvSpPr txBox="1"/>
            <p:nvPr/>
          </p:nvSpPr>
          <p:spPr>
            <a:xfrm>
              <a:off x="14518944" y="2286503"/>
              <a:ext cx="2170220" cy="856066"/>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6" name="Google Shape;806;p46"/>
            <p:cNvSpPr/>
            <p:nvPr/>
          </p:nvSpPr>
          <p:spPr>
            <a:xfrm>
              <a:off x="14510158" y="2787992"/>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$26.5M</a:t>
              </a:r>
              <a:endParaRPr sz="1400" b="0" i="0" u="none" strike="noStrike" cap="none">
                <a:solidFill>
                  <a:srgbClr val="000000"/>
                </a:solidFill>
                <a:latin typeface="Arial"/>
                <a:ea typeface="Arial"/>
                <a:cs typeface="Arial"/>
                <a:sym typeface="Arial"/>
              </a:endParaRPr>
            </a:p>
          </p:txBody>
        </p:sp>
        <p:sp>
          <p:nvSpPr>
            <p:cNvPr id="807" name="Google Shape;807;p46"/>
            <p:cNvSpPr txBox="1"/>
            <p:nvPr/>
          </p:nvSpPr>
          <p:spPr>
            <a:xfrm>
              <a:off x="14518944" y="3249686"/>
              <a:ext cx="2170220" cy="856066"/>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8" name="Google Shape;808;p46"/>
            <p:cNvSpPr/>
            <p:nvPr/>
          </p:nvSpPr>
          <p:spPr>
            <a:xfrm>
              <a:off x="14510158" y="3516020"/>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$25.2M</a:t>
              </a:r>
              <a:endParaRPr sz="1400" b="0" i="0" u="none" strike="noStrike" cap="none">
                <a:solidFill>
                  <a:srgbClr val="000000"/>
                </a:solidFill>
                <a:latin typeface="Arial"/>
                <a:ea typeface="Arial"/>
                <a:cs typeface="Arial"/>
                <a:sym typeface="Arial"/>
              </a:endParaRPr>
            </a:p>
          </p:txBody>
        </p:sp>
        <p:sp>
          <p:nvSpPr>
            <p:cNvPr id="809" name="Google Shape;809;p46"/>
            <p:cNvSpPr txBox="1"/>
            <p:nvPr/>
          </p:nvSpPr>
          <p:spPr>
            <a:xfrm>
              <a:off x="14518944" y="4212868"/>
              <a:ext cx="2170220" cy="856066"/>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0" name="Google Shape;810;p46"/>
            <p:cNvSpPr/>
            <p:nvPr/>
          </p:nvSpPr>
          <p:spPr>
            <a:xfrm>
              <a:off x="14510158" y="4273338"/>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$24.7M</a:t>
              </a:r>
              <a:endParaRPr sz="1400" b="0" i="0" u="none" strike="noStrike" cap="none">
                <a:solidFill>
                  <a:srgbClr val="000000"/>
                </a:solidFill>
                <a:latin typeface="Arial"/>
                <a:ea typeface="Arial"/>
                <a:cs typeface="Arial"/>
                <a:sym typeface="Arial"/>
              </a:endParaRPr>
            </a:p>
          </p:txBody>
        </p:sp>
        <p:sp>
          <p:nvSpPr>
            <p:cNvPr id="811" name="Google Shape;811;p46"/>
            <p:cNvSpPr txBox="1"/>
            <p:nvPr/>
          </p:nvSpPr>
          <p:spPr>
            <a:xfrm>
              <a:off x="14518944" y="5176051"/>
              <a:ext cx="2170220" cy="856066"/>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2" name="Google Shape;812;p46"/>
            <p:cNvSpPr/>
            <p:nvPr/>
          </p:nvSpPr>
          <p:spPr>
            <a:xfrm>
              <a:off x="10953010" y="5024453"/>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4937"/>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813" name="Google Shape;813;p46"/>
            <p:cNvSpPr/>
            <p:nvPr/>
          </p:nvSpPr>
          <p:spPr>
            <a:xfrm>
              <a:off x="10953010" y="5788898"/>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814" name="Google Shape;814;p46"/>
            <p:cNvSpPr/>
            <p:nvPr/>
          </p:nvSpPr>
          <p:spPr>
            <a:xfrm>
              <a:off x="14510158" y="5024453"/>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$23.8M</a:t>
              </a:r>
              <a:endParaRPr sz="1400" b="0" i="0" u="none" strike="noStrike" cap="none">
                <a:solidFill>
                  <a:srgbClr val="000000"/>
                </a:solidFill>
                <a:latin typeface="Arial"/>
                <a:ea typeface="Arial"/>
                <a:cs typeface="Arial"/>
                <a:sym typeface="Arial"/>
              </a:endParaRPr>
            </a:p>
          </p:txBody>
        </p:sp>
        <p:sp>
          <p:nvSpPr>
            <p:cNvPr id="815" name="Google Shape;815;p46"/>
            <p:cNvSpPr/>
            <p:nvPr/>
          </p:nvSpPr>
          <p:spPr>
            <a:xfrm>
              <a:off x="14510158" y="5788898"/>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$18.4M</a:t>
              </a:r>
              <a:endParaRPr sz="1400" b="0" i="0" u="none" strike="noStrike" cap="none">
                <a:solidFill>
                  <a:srgbClr val="000000"/>
                </a:solidFill>
                <a:latin typeface="Arial"/>
                <a:ea typeface="Arial"/>
                <a:cs typeface="Arial"/>
                <a:sym typeface="Arial"/>
              </a:endParaRPr>
            </a:p>
          </p:txBody>
        </p:sp>
        <p:sp>
          <p:nvSpPr>
            <p:cNvPr id="816" name="Google Shape;816;p46"/>
            <p:cNvSpPr/>
            <p:nvPr/>
          </p:nvSpPr>
          <p:spPr>
            <a:xfrm>
              <a:off x="10953010" y="6540894"/>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4937"/>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817" name="Google Shape;817;p46"/>
            <p:cNvSpPr/>
            <p:nvPr/>
          </p:nvSpPr>
          <p:spPr>
            <a:xfrm>
              <a:off x="10953010" y="7290901"/>
              <a:ext cx="3451607" cy="764105"/>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818" name="Google Shape;818;p46"/>
            <p:cNvSpPr/>
            <p:nvPr/>
          </p:nvSpPr>
          <p:spPr>
            <a:xfrm>
              <a:off x="14510158" y="6540894"/>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$16.8M</a:t>
              </a:r>
              <a:endParaRPr sz="1400" b="0" i="0" u="none" strike="noStrike" cap="none">
                <a:solidFill>
                  <a:srgbClr val="000000"/>
                </a:solidFill>
                <a:latin typeface="Arial"/>
                <a:ea typeface="Arial"/>
                <a:cs typeface="Arial"/>
                <a:sym typeface="Arial"/>
              </a:endParaRPr>
            </a:p>
          </p:txBody>
        </p:sp>
        <p:sp>
          <p:nvSpPr>
            <p:cNvPr id="819" name="Google Shape;819;p46"/>
            <p:cNvSpPr/>
            <p:nvPr/>
          </p:nvSpPr>
          <p:spPr>
            <a:xfrm>
              <a:off x="14510158" y="7290901"/>
              <a:ext cx="2177641" cy="76211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91919"/>
                  </a:solidFill>
                  <a:latin typeface="Calibri"/>
                  <a:ea typeface="Calibri"/>
                  <a:cs typeface="Calibri"/>
                  <a:sym typeface="Calibri"/>
                </a:rPr>
                <a:t>$15.8M</a:t>
              </a:r>
              <a:endParaRPr sz="1400" b="0" i="0" u="none" strike="noStrike" cap="none">
                <a:solidFill>
                  <a:srgbClr val="000000"/>
                </a:solidFill>
                <a:latin typeface="Arial"/>
                <a:ea typeface="Arial"/>
                <a:cs typeface="Arial"/>
                <a:sym typeface="Arial"/>
              </a:endParaRPr>
            </a:p>
          </p:txBody>
        </p:sp>
        <p:pic>
          <p:nvPicPr>
            <p:cNvPr id="820" name="Google Shape;820;p46"/>
            <p:cNvPicPr preferRelativeResize="0"/>
            <p:nvPr/>
          </p:nvPicPr>
          <p:blipFill rotWithShape="1">
            <a:blip r:embed="rId5">
              <a:alphaModFix/>
            </a:blip>
            <a:srcRect/>
            <a:stretch/>
          </p:blipFill>
          <p:spPr>
            <a:xfrm>
              <a:off x="11520620" y="1342618"/>
              <a:ext cx="2316386" cy="591418"/>
            </a:xfrm>
            <a:prstGeom prst="rect">
              <a:avLst/>
            </a:prstGeom>
            <a:noFill/>
            <a:ln>
              <a:noFill/>
            </a:ln>
          </p:spPr>
        </p:pic>
        <p:pic>
          <p:nvPicPr>
            <p:cNvPr id="821" name="Google Shape;821;p46"/>
            <p:cNvPicPr preferRelativeResize="0"/>
            <p:nvPr/>
          </p:nvPicPr>
          <p:blipFill rotWithShape="1">
            <a:blip r:embed="rId6">
              <a:alphaModFix/>
            </a:blip>
            <a:srcRect/>
            <a:stretch/>
          </p:blipFill>
          <p:spPr>
            <a:xfrm rot="10800000" flipH="1">
              <a:off x="11641481" y="2213021"/>
              <a:ext cx="2074664" cy="364687"/>
            </a:xfrm>
            <a:prstGeom prst="rect">
              <a:avLst/>
            </a:prstGeom>
            <a:noFill/>
            <a:ln>
              <a:noFill/>
            </a:ln>
          </p:spPr>
        </p:pic>
        <p:pic>
          <p:nvPicPr>
            <p:cNvPr id="822" name="Google Shape;822;p46"/>
            <p:cNvPicPr preferRelativeResize="0"/>
            <p:nvPr/>
          </p:nvPicPr>
          <p:blipFill rotWithShape="1">
            <a:blip r:embed="rId7">
              <a:alphaModFix/>
            </a:blip>
            <a:srcRect/>
            <a:stretch/>
          </p:blipFill>
          <p:spPr>
            <a:xfrm>
              <a:off x="11641481" y="2848621"/>
              <a:ext cx="1981200" cy="596900"/>
            </a:xfrm>
            <a:prstGeom prst="rect">
              <a:avLst/>
            </a:prstGeom>
            <a:noFill/>
            <a:ln>
              <a:noFill/>
            </a:ln>
          </p:spPr>
        </p:pic>
        <p:pic>
          <p:nvPicPr>
            <p:cNvPr id="823" name="Google Shape;823;p46"/>
            <p:cNvPicPr preferRelativeResize="0"/>
            <p:nvPr/>
          </p:nvPicPr>
          <p:blipFill rotWithShape="1">
            <a:blip r:embed="rId8">
              <a:alphaModFix/>
            </a:blip>
            <a:srcRect/>
            <a:stretch/>
          </p:blipFill>
          <p:spPr>
            <a:xfrm>
              <a:off x="11595362" y="3780863"/>
              <a:ext cx="2161309" cy="261721"/>
            </a:xfrm>
            <a:prstGeom prst="rect">
              <a:avLst/>
            </a:prstGeom>
            <a:noFill/>
            <a:ln>
              <a:noFill/>
            </a:ln>
          </p:spPr>
        </p:pic>
        <p:pic>
          <p:nvPicPr>
            <p:cNvPr id="824" name="Google Shape;824;p46"/>
            <p:cNvPicPr preferRelativeResize="0"/>
            <p:nvPr/>
          </p:nvPicPr>
          <p:blipFill rotWithShape="1">
            <a:blip r:embed="rId9">
              <a:alphaModFix/>
            </a:blip>
            <a:srcRect/>
            <a:stretch/>
          </p:blipFill>
          <p:spPr>
            <a:xfrm>
              <a:off x="11710878" y="4486345"/>
              <a:ext cx="1842406" cy="309112"/>
            </a:xfrm>
            <a:prstGeom prst="rect">
              <a:avLst/>
            </a:prstGeom>
            <a:noFill/>
            <a:ln>
              <a:noFill/>
            </a:ln>
          </p:spPr>
        </p:pic>
        <p:pic>
          <p:nvPicPr>
            <p:cNvPr id="825" name="Google Shape;825;p46"/>
            <p:cNvPicPr preferRelativeResize="0"/>
            <p:nvPr/>
          </p:nvPicPr>
          <p:blipFill rotWithShape="1">
            <a:blip r:embed="rId10">
              <a:alphaModFix/>
            </a:blip>
            <a:srcRect/>
            <a:stretch/>
          </p:blipFill>
          <p:spPr>
            <a:xfrm>
              <a:off x="11975895" y="5194547"/>
              <a:ext cx="1312372" cy="393967"/>
            </a:xfrm>
            <a:prstGeom prst="rect">
              <a:avLst/>
            </a:prstGeom>
            <a:noFill/>
            <a:ln>
              <a:noFill/>
            </a:ln>
          </p:spPr>
        </p:pic>
        <p:pic>
          <p:nvPicPr>
            <p:cNvPr id="826" name="Google Shape;826;p46" descr="Invesco | Citi Money Market | Global Transaction Services"/>
            <p:cNvPicPr preferRelativeResize="0"/>
            <p:nvPr/>
          </p:nvPicPr>
          <p:blipFill rotWithShape="1">
            <a:blip r:embed="rId11">
              <a:alphaModFix/>
            </a:blip>
            <a:srcRect/>
            <a:stretch/>
          </p:blipFill>
          <p:spPr>
            <a:xfrm>
              <a:off x="11330366" y="5788558"/>
              <a:ext cx="2292315" cy="764105"/>
            </a:xfrm>
            <a:prstGeom prst="rect">
              <a:avLst/>
            </a:prstGeom>
            <a:noFill/>
            <a:ln>
              <a:noFill/>
            </a:ln>
          </p:spPr>
        </p:pic>
        <p:pic>
          <p:nvPicPr>
            <p:cNvPr id="827" name="Google Shape;827;p46" descr="Capital One Logo PNG vector in SVG, PDF, AI, CDR format"/>
            <p:cNvPicPr preferRelativeResize="0"/>
            <p:nvPr/>
          </p:nvPicPr>
          <p:blipFill rotWithShape="1">
            <a:blip r:embed="rId12">
              <a:alphaModFix/>
            </a:blip>
            <a:srcRect t="25784" b="28929"/>
            <a:stretch/>
          </p:blipFill>
          <p:spPr>
            <a:xfrm>
              <a:off x="11680161" y="6591352"/>
              <a:ext cx="1903840" cy="647103"/>
            </a:xfrm>
            <a:prstGeom prst="rect">
              <a:avLst/>
            </a:prstGeom>
            <a:noFill/>
            <a:ln>
              <a:noFill/>
            </a:ln>
          </p:spPr>
        </p:pic>
        <p:pic>
          <p:nvPicPr>
            <p:cNvPr id="828" name="Google Shape;828;p46" descr="Google has a new logo - The Verge"/>
            <p:cNvPicPr preferRelativeResize="0"/>
            <p:nvPr/>
          </p:nvPicPr>
          <p:blipFill rotWithShape="1">
            <a:blip r:embed="rId13">
              <a:alphaModFix/>
            </a:blip>
            <a:srcRect t="26803" b="25058"/>
            <a:stretch/>
          </p:blipFill>
          <p:spPr>
            <a:xfrm>
              <a:off x="11839056" y="7357445"/>
              <a:ext cx="1714228" cy="618908"/>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2"/>
        <p:cNvGrpSpPr/>
        <p:nvPr/>
      </p:nvGrpSpPr>
      <p:grpSpPr>
        <a:xfrm>
          <a:off x="0" y="0"/>
          <a:ext cx="0" cy="0"/>
          <a:chOff x="0" y="0"/>
          <a:chExt cx="0" cy="0"/>
        </a:xfrm>
      </p:grpSpPr>
      <p:sp>
        <p:nvSpPr>
          <p:cNvPr id="833" name="Google Shape;833;p47"/>
          <p:cNvSpPr txBox="1"/>
          <p:nvPr/>
        </p:nvSpPr>
        <p:spPr>
          <a:xfrm>
            <a:off x="4487652"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 MONEY ﻿TRAIL</a:t>
            </a:r>
            <a:endParaRPr sz="1400" b="0" i="0" u="none" strike="noStrike" cap="none">
              <a:solidFill>
                <a:srgbClr val="000000"/>
              </a:solidFill>
              <a:latin typeface="Arial"/>
              <a:ea typeface="Arial"/>
              <a:cs typeface="Arial"/>
              <a:sym typeface="Arial"/>
            </a:endParaRPr>
          </a:p>
        </p:txBody>
      </p:sp>
      <p:sp>
        <p:nvSpPr>
          <p:cNvPr id="834" name="Google Shape;834;p47"/>
          <p:cNvSpPr txBox="1"/>
          <p:nvPr/>
        </p:nvSpPr>
        <p:spPr>
          <a:xfrm>
            <a:off x="1467853" y="4494193"/>
            <a:ext cx="15352200" cy="190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400"/>
              <a:buFont typeface="Arial"/>
              <a:buNone/>
            </a:pPr>
            <a:r>
              <a:rPr lang="en-US" sz="12400" b="1" i="0" u="none" strike="noStrike" cap="none">
                <a:solidFill>
                  <a:srgbClr val="FF9B2B"/>
                </a:solidFill>
                <a:latin typeface="Antonio"/>
                <a:ea typeface="Antonio"/>
                <a:cs typeface="Antonio"/>
                <a:sym typeface="Antonio"/>
              </a:rPr>
              <a:t>ECONOMIC IMPACT</a:t>
            </a:r>
            <a:endParaRPr sz="1400" b="1" i="0" u="none" strike="noStrike" cap="none">
              <a:solidFill>
                <a:srgbClr val="FF9B2B"/>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8"/>
        <p:cNvGrpSpPr/>
        <p:nvPr/>
      </p:nvGrpSpPr>
      <p:grpSpPr>
        <a:xfrm>
          <a:off x="0" y="0"/>
          <a:ext cx="0" cy="0"/>
          <a:chOff x="0" y="0"/>
          <a:chExt cx="0" cy="0"/>
        </a:xfrm>
      </p:grpSpPr>
      <p:sp>
        <p:nvSpPr>
          <p:cNvPr id="839" name="Google Shape;839;p48"/>
          <p:cNvSpPr txBox="1"/>
          <p:nvPr/>
        </p:nvSpPr>
        <p:spPr>
          <a:xfrm>
            <a:off x="762001" y="1750668"/>
            <a:ext cx="3962400"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14</a:t>
            </a:r>
            <a:endParaRPr sz="1400" b="0" i="0" u="none" strike="noStrike" cap="none">
              <a:solidFill>
                <a:srgbClr val="000000"/>
              </a:solidFill>
              <a:latin typeface="Arial"/>
              <a:ea typeface="Arial"/>
              <a:cs typeface="Arial"/>
              <a:sym typeface="Arial"/>
            </a:endParaRPr>
          </a:p>
        </p:txBody>
      </p:sp>
      <p:sp>
        <p:nvSpPr>
          <p:cNvPr id="840" name="Google Shape;840;p48"/>
          <p:cNvSpPr txBox="1"/>
          <p:nvPr/>
        </p:nvSpPr>
        <p:spPr>
          <a:xfrm>
            <a:off x="762001" y="3425527"/>
            <a:ext cx="4165600" cy="4340034"/>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1" i="0" u="none" strike="noStrike" cap="none" dirty="0">
                <a:solidFill>
                  <a:srgbClr val="31D5F0"/>
                </a:solidFill>
                <a:latin typeface="Calibri"/>
                <a:ea typeface="Calibri"/>
                <a:cs typeface="Calibri"/>
                <a:sym typeface="Calibri"/>
              </a:rPr>
              <a:t>14 cities </a:t>
            </a:r>
            <a:r>
              <a:rPr lang="en-US" sz="2400" b="0" i="0" u="none" strike="noStrike" cap="none" dirty="0">
                <a:solidFill>
                  <a:srgbClr val="FFFFFF"/>
                </a:solidFill>
                <a:latin typeface="Calibri"/>
                <a:ea typeface="Calibri"/>
                <a:cs typeface="Calibri"/>
                <a:sym typeface="Calibri"/>
              </a:rPr>
              <a:t>will play host to the 2024 NCAA Men’s Basketball tournament, with the Final Four and National Championship being played in Phoenix, AZ.</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While Phoenix will likely reap the greatest benefit, each of these cities stands to earn money from tourism and visitor spending related to the tournament.</a:t>
            </a:r>
            <a:endParaRPr sz="1400" b="0" i="0" u="none" strike="noStrike" cap="none" dirty="0">
              <a:solidFill>
                <a:srgbClr val="000000"/>
              </a:solidFill>
              <a:latin typeface="Arial"/>
              <a:ea typeface="Arial"/>
              <a:cs typeface="Arial"/>
              <a:sym typeface="Arial"/>
            </a:endParaRPr>
          </a:p>
        </p:txBody>
      </p:sp>
      <p:sp>
        <p:nvSpPr>
          <p:cNvPr id="841" name="Google Shape;841;p48"/>
          <p:cNvSpPr txBox="1"/>
          <p:nvPr/>
        </p:nvSpPr>
        <p:spPr>
          <a:xfrm>
            <a:off x="5269801" y="1490248"/>
            <a:ext cx="12113840" cy="7237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800"/>
              <a:buFont typeface="Arial"/>
              <a:buNone/>
            </a:pPr>
            <a:r>
              <a:rPr lang="en-US" sz="4800" b="1" i="0" u="none" strike="noStrike" cap="none">
                <a:solidFill>
                  <a:srgbClr val="31D5F0"/>
                </a:solidFill>
                <a:latin typeface="Antonio"/>
                <a:ea typeface="Antonio"/>
                <a:cs typeface="Antonio"/>
                <a:sym typeface="Antonio"/>
              </a:rPr>
              <a:t>MEN’S NCAA TOURNAMENT HOST CITIES</a:t>
            </a:r>
            <a:endParaRPr sz="1400" b="0" i="0" u="none" strike="noStrike" cap="none">
              <a:solidFill>
                <a:srgbClr val="000000"/>
              </a:solidFill>
              <a:latin typeface="Arial"/>
              <a:ea typeface="Arial"/>
              <a:cs typeface="Arial"/>
              <a:sym typeface="Arial"/>
            </a:endParaRPr>
          </a:p>
        </p:txBody>
      </p:sp>
      <p:sp>
        <p:nvSpPr>
          <p:cNvPr id="842" name="Google Shape;842;p48"/>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43" name="Google Shape;843;p48"/>
          <p:cNvGrpSpPr/>
          <p:nvPr/>
        </p:nvGrpSpPr>
        <p:grpSpPr>
          <a:xfrm>
            <a:off x="5250405" y="2379698"/>
            <a:ext cx="3449437" cy="5618707"/>
            <a:chOff x="5250405" y="2238897"/>
            <a:chExt cx="3449437" cy="5618707"/>
          </a:xfrm>
        </p:grpSpPr>
        <p:sp>
          <p:nvSpPr>
            <p:cNvPr id="844" name="Google Shape;844;p48"/>
            <p:cNvSpPr/>
            <p:nvPr/>
          </p:nvSpPr>
          <p:spPr>
            <a:xfrm>
              <a:off x="5250405" y="2238897"/>
              <a:ext cx="3449437" cy="821843"/>
            </a:xfrm>
            <a:custGeom>
              <a:avLst/>
              <a:gdLst/>
              <a:ahLst/>
              <a:cxnLst/>
              <a:rect l="l" t="t" r="r" b="b"/>
              <a:pathLst>
                <a:path w="832297" h="198298" extrusionOk="0">
                  <a:moveTo>
                    <a:pt x="0" y="0"/>
                  </a:moveTo>
                  <a:lnTo>
                    <a:pt x="832297" y="0"/>
                  </a:lnTo>
                  <a:lnTo>
                    <a:pt x="832297" y="198298"/>
                  </a:lnTo>
                  <a:lnTo>
                    <a:pt x="0" y="198298"/>
                  </a:lnTo>
                  <a:close/>
                </a:path>
              </a:pathLst>
            </a:custGeom>
            <a:solidFill>
              <a:srgbClr val="5454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ROUND</a:t>
              </a:r>
              <a:endParaRPr sz="1600" b="1" i="0" u="none" strike="noStrike" cap="none">
                <a:solidFill>
                  <a:schemeClr val="dk1"/>
                </a:solidFill>
                <a:latin typeface="Calibri"/>
                <a:ea typeface="Calibri"/>
                <a:cs typeface="Calibri"/>
                <a:sym typeface="Calibri"/>
              </a:endParaRPr>
            </a:p>
          </p:txBody>
        </p:sp>
        <p:sp>
          <p:nvSpPr>
            <p:cNvPr id="845" name="Google Shape;845;p48"/>
            <p:cNvSpPr/>
            <p:nvPr/>
          </p:nvSpPr>
          <p:spPr>
            <a:xfrm>
              <a:off x="5250405" y="3060739"/>
              <a:ext cx="3449437" cy="963183"/>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FIRST FOUR</a:t>
              </a:r>
              <a:endParaRPr sz="1400" b="0" i="0" u="none" strike="noStrike" cap="none">
                <a:solidFill>
                  <a:srgbClr val="000000"/>
                </a:solidFill>
                <a:latin typeface="Arial"/>
                <a:ea typeface="Arial"/>
                <a:cs typeface="Arial"/>
                <a:sym typeface="Arial"/>
              </a:endParaRPr>
            </a:p>
          </p:txBody>
        </p:sp>
        <p:sp>
          <p:nvSpPr>
            <p:cNvPr id="846" name="Google Shape;846;p48"/>
            <p:cNvSpPr/>
            <p:nvPr/>
          </p:nvSpPr>
          <p:spPr>
            <a:xfrm>
              <a:off x="5250405" y="4014397"/>
              <a:ext cx="3449437" cy="963183"/>
            </a:xfrm>
            <a:custGeom>
              <a:avLst/>
              <a:gdLst/>
              <a:ahLst/>
              <a:cxnLst/>
              <a:rect l="l" t="t" r="r" b="b"/>
              <a:pathLst>
                <a:path w="832297" h="232401" extrusionOk="0">
                  <a:moveTo>
                    <a:pt x="0" y="0"/>
                  </a:moveTo>
                  <a:lnTo>
                    <a:pt x="832297" y="0"/>
                  </a:lnTo>
                  <a:lnTo>
                    <a:pt x="832297" y="232401"/>
                  </a:lnTo>
                  <a:lnTo>
                    <a:pt x="0" y="232401"/>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FIRST &amp; SECOND ROUND</a:t>
              </a:r>
              <a:endParaRPr sz="1400" b="0" i="0" u="none" strike="noStrike" cap="none">
                <a:solidFill>
                  <a:srgbClr val="000000"/>
                </a:solidFill>
                <a:latin typeface="Arial"/>
                <a:ea typeface="Arial"/>
                <a:cs typeface="Arial"/>
                <a:sym typeface="Arial"/>
              </a:endParaRPr>
            </a:p>
          </p:txBody>
        </p:sp>
        <p:sp>
          <p:nvSpPr>
            <p:cNvPr id="847" name="Google Shape;847;p48"/>
            <p:cNvSpPr/>
            <p:nvPr/>
          </p:nvSpPr>
          <p:spPr>
            <a:xfrm>
              <a:off x="5250405" y="4974405"/>
              <a:ext cx="3449437" cy="963183"/>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FIRST &amp; SECOND ROUND</a:t>
              </a:r>
              <a:endParaRPr sz="1400" b="0" i="0" u="none" strike="noStrike" cap="none">
                <a:solidFill>
                  <a:srgbClr val="000000"/>
                </a:solidFill>
                <a:latin typeface="Arial"/>
                <a:ea typeface="Arial"/>
                <a:cs typeface="Arial"/>
                <a:sym typeface="Arial"/>
              </a:endParaRPr>
            </a:p>
          </p:txBody>
        </p:sp>
        <p:sp>
          <p:nvSpPr>
            <p:cNvPr id="848" name="Google Shape;848;p48"/>
            <p:cNvSpPr/>
            <p:nvPr/>
          </p:nvSpPr>
          <p:spPr>
            <a:xfrm>
              <a:off x="5250405" y="5934413"/>
              <a:ext cx="3449437" cy="963183"/>
            </a:xfrm>
            <a:custGeom>
              <a:avLst/>
              <a:gdLst/>
              <a:ahLst/>
              <a:cxnLst/>
              <a:rect l="l" t="t" r="r" b="b"/>
              <a:pathLst>
                <a:path w="832297" h="232401" extrusionOk="0">
                  <a:moveTo>
                    <a:pt x="0" y="0"/>
                  </a:moveTo>
                  <a:lnTo>
                    <a:pt x="832297" y="0"/>
                  </a:lnTo>
                  <a:lnTo>
                    <a:pt x="832297" y="232401"/>
                  </a:lnTo>
                  <a:lnTo>
                    <a:pt x="0" y="232401"/>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4937"/>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REGIONALS</a:t>
              </a:r>
              <a:endParaRPr sz="1400" b="0" i="0" u="none" strike="noStrike" cap="none">
                <a:solidFill>
                  <a:srgbClr val="000000"/>
                </a:solidFill>
                <a:latin typeface="Arial"/>
                <a:ea typeface="Arial"/>
                <a:cs typeface="Arial"/>
                <a:sym typeface="Arial"/>
              </a:endParaRPr>
            </a:p>
            <a:p>
              <a:pPr marL="0" marR="0" lvl="0" indent="0" algn="ctr" rtl="0">
                <a:lnSpc>
                  <a:spcPct val="104937"/>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(ELITE 8)</a:t>
              </a:r>
              <a:endParaRPr sz="1400" b="0" i="0" u="none" strike="noStrike" cap="none">
                <a:solidFill>
                  <a:srgbClr val="000000"/>
                </a:solidFill>
                <a:latin typeface="Arial"/>
                <a:ea typeface="Arial"/>
                <a:cs typeface="Arial"/>
                <a:sym typeface="Arial"/>
              </a:endParaRPr>
            </a:p>
          </p:txBody>
        </p:sp>
        <p:sp>
          <p:nvSpPr>
            <p:cNvPr id="849" name="Google Shape;849;p48"/>
            <p:cNvSpPr/>
            <p:nvPr/>
          </p:nvSpPr>
          <p:spPr>
            <a:xfrm>
              <a:off x="5250405" y="6894421"/>
              <a:ext cx="3449437" cy="963183"/>
            </a:xfrm>
            <a:custGeom>
              <a:avLst/>
              <a:gdLst/>
              <a:ahLst/>
              <a:cxnLst/>
              <a:rect l="l" t="t" r="r" b="b"/>
              <a:pathLst>
                <a:path w="832297" h="232401" extrusionOk="0">
                  <a:moveTo>
                    <a:pt x="0" y="0"/>
                  </a:moveTo>
                  <a:lnTo>
                    <a:pt x="832297" y="0"/>
                  </a:lnTo>
                  <a:lnTo>
                    <a:pt x="832297" y="232401"/>
                  </a:lnTo>
                  <a:lnTo>
                    <a:pt x="0" y="232401"/>
                  </a:lnTo>
                  <a:close/>
                </a:path>
              </a:pathLst>
            </a:cu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FINAL FOUR &amp; FINALS</a:t>
              </a:r>
              <a:endParaRPr sz="1400" b="0" i="0" u="none" strike="noStrike" cap="none">
                <a:solidFill>
                  <a:srgbClr val="000000"/>
                </a:solidFill>
                <a:latin typeface="Arial"/>
                <a:ea typeface="Arial"/>
                <a:cs typeface="Arial"/>
                <a:sym typeface="Arial"/>
              </a:endParaRPr>
            </a:p>
          </p:txBody>
        </p:sp>
      </p:grpSp>
      <p:grpSp>
        <p:nvGrpSpPr>
          <p:cNvPr id="850" name="Google Shape;850;p48"/>
          <p:cNvGrpSpPr/>
          <p:nvPr/>
        </p:nvGrpSpPr>
        <p:grpSpPr>
          <a:xfrm>
            <a:off x="8807554" y="2379698"/>
            <a:ext cx="2177641" cy="5637756"/>
            <a:chOff x="8810799" y="2238897"/>
            <a:chExt cx="2177641" cy="5637756"/>
          </a:xfrm>
        </p:grpSpPr>
        <p:sp>
          <p:nvSpPr>
            <p:cNvPr id="851" name="Google Shape;851;p48"/>
            <p:cNvSpPr/>
            <p:nvPr/>
          </p:nvSpPr>
          <p:spPr>
            <a:xfrm>
              <a:off x="8810799" y="2238897"/>
              <a:ext cx="2176272" cy="821843"/>
            </a:xfrm>
            <a:custGeom>
              <a:avLst/>
              <a:gdLst/>
              <a:ahLst/>
              <a:cxnLst/>
              <a:rect l="l" t="t" r="r" b="b"/>
              <a:pathLst>
                <a:path w="564914" h="213199" extrusionOk="0">
                  <a:moveTo>
                    <a:pt x="0" y="0"/>
                  </a:moveTo>
                  <a:lnTo>
                    <a:pt x="564914" y="0"/>
                  </a:lnTo>
                  <a:lnTo>
                    <a:pt x="564914" y="213199"/>
                  </a:lnTo>
                  <a:lnTo>
                    <a:pt x="0" y="213199"/>
                  </a:lnTo>
                  <a:close/>
                </a:path>
              </a:pathLst>
            </a:custGeom>
            <a:solidFill>
              <a:srgbClr val="EFA90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HOST CITY</a:t>
              </a:r>
              <a:endParaRPr sz="1400" b="0" i="0" u="none" strike="noStrike" cap="none">
                <a:solidFill>
                  <a:srgbClr val="000000"/>
                </a:solidFill>
                <a:latin typeface="Arial"/>
                <a:ea typeface="Arial"/>
                <a:cs typeface="Arial"/>
                <a:sym typeface="Arial"/>
              </a:endParaRPr>
            </a:p>
          </p:txBody>
        </p:sp>
        <p:sp>
          <p:nvSpPr>
            <p:cNvPr id="852" name="Google Shape;852;p48"/>
            <p:cNvSpPr/>
            <p:nvPr/>
          </p:nvSpPr>
          <p:spPr>
            <a:xfrm>
              <a:off x="8810799" y="3060739"/>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DAYTON, OH</a:t>
              </a:r>
              <a:endParaRPr sz="1400" b="0" i="0" u="none" strike="noStrike" cap="none">
                <a:solidFill>
                  <a:srgbClr val="000000"/>
                </a:solidFill>
                <a:latin typeface="Arial"/>
                <a:ea typeface="Arial"/>
                <a:cs typeface="Arial"/>
                <a:sym typeface="Arial"/>
              </a:endParaRPr>
            </a:p>
          </p:txBody>
        </p:sp>
        <p:sp>
          <p:nvSpPr>
            <p:cNvPr id="853" name="Google Shape;853;p48"/>
            <p:cNvSpPr txBox="1"/>
            <p:nvPr/>
          </p:nvSpPr>
          <p:spPr>
            <a:xfrm>
              <a:off x="8819584" y="2944818"/>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4" name="Google Shape;854;p48"/>
            <p:cNvSpPr/>
            <p:nvPr/>
          </p:nvSpPr>
          <p:spPr>
            <a:xfrm>
              <a:off x="8810799" y="4014397"/>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BROOKLYN, NY</a:t>
              </a:r>
              <a:endParaRPr sz="1400" b="0" i="0" u="none" strike="noStrike" cap="none">
                <a:solidFill>
                  <a:srgbClr val="000000"/>
                </a:solidFill>
                <a:latin typeface="Arial"/>
                <a:ea typeface="Arial"/>
                <a:cs typeface="Arial"/>
                <a:sym typeface="Arial"/>
              </a:endParaRPr>
            </a:p>
          </p:txBody>
        </p:sp>
        <p:sp>
          <p:nvSpPr>
            <p:cNvPr id="855" name="Google Shape;855;p48"/>
            <p:cNvSpPr txBox="1"/>
            <p:nvPr/>
          </p:nvSpPr>
          <p:spPr>
            <a:xfrm>
              <a:off x="8819584" y="3908001"/>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6" name="Google Shape;856;p48"/>
            <p:cNvSpPr/>
            <p:nvPr/>
          </p:nvSpPr>
          <p:spPr>
            <a:xfrm>
              <a:off x="8810799" y="4974405"/>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PITTSBURGH, PA</a:t>
              </a:r>
              <a:endParaRPr sz="1400" b="0" i="0" u="none" strike="noStrike" cap="none">
                <a:solidFill>
                  <a:srgbClr val="000000"/>
                </a:solidFill>
                <a:latin typeface="Arial"/>
                <a:ea typeface="Arial"/>
                <a:cs typeface="Arial"/>
                <a:sym typeface="Arial"/>
              </a:endParaRPr>
            </a:p>
          </p:txBody>
        </p:sp>
        <p:sp>
          <p:nvSpPr>
            <p:cNvPr id="857" name="Google Shape;857;p48"/>
            <p:cNvSpPr txBox="1"/>
            <p:nvPr/>
          </p:nvSpPr>
          <p:spPr>
            <a:xfrm>
              <a:off x="8819584" y="4871184"/>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8" name="Google Shape;858;p48"/>
            <p:cNvSpPr/>
            <p:nvPr/>
          </p:nvSpPr>
          <p:spPr>
            <a:xfrm>
              <a:off x="8810799" y="5934413"/>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BOSTON, MA</a:t>
              </a:r>
              <a:endParaRPr sz="1400" b="0" i="0" u="none" strike="noStrike" cap="none">
                <a:solidFill>
                  <a:srgbClr val="000000"/>
                </a:solidFill>
                <a:latin typeface="Arial"/>
                <a:ea typeface="Arial"/>
                <a:cs typeface="Arial"/>
                <a:sym typeface="Arial"/>
              </a:endParaRPr>
            </a:p>
          </p:txBody>
        </p:sp>
        <p:sp>
          <p:nvSpPr>
            <p:cNvPr id="859" name="Google Shape;859;p48"/>
            <p:cNvSpPr txBox="1"/>
            <p:nvPr/>
          </p:nvSpPr>
          <p:spPr>
            <a:xfrm>
              <a:off x="8819584" y="5834366"/>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0" name="Google Shape;860;p48"/>
            <p:cNvSpPr/>
            <p:nvPr/>
          </p:nvSpPr>
          <p:spPr>
            <a:xfrm>
              <a:off x="8810799" y="6894421"/>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PHOENIX, AZ</a:t>
              </a:r>
              <a:endParaRPr sz="1400" b="0" i="0" u="none" strike="noStrike" cap="none">
                <a:solidFill>
                  <a:srgbClr val="000000"/>
                </a:solidFill>
                <a:latin typeface="Arial"/>
                <a:ea typeface="Arial"/>
                <a:cs typeface="Arial"/>
                <a:sym typeface="Arial"/>
              </a:endParaRPr>
            </a:p>
          </p:txBody>
        </p:sp>
        <p:sp>
          <p:nvSpPr>
            <p:cNvPr id="861" name="Google Shape;861;p48"/>
            <p:cNvSpPr txBox="1"/>
            <p:nvPr/>
          </p:nvSpPr>
          <p:spPr>
            <a:xfrm>
              <a:off x="8819584" y="6797549"/>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62" name="Google Shape;862;p48"/>
          <p:cNvGrpSpPr/>
          <p:nvPr/>
        </p:nvGrpSpPr>
        <p:grpSpPr>
          <a:xfrm>
            <a:off x="11092907" y="2379698"/>
            <a:ext cx="2177642" cy="5637756"/>
            <a:chOff x="11099397" y="2238897"/>
            <a:chExt cx="2177642" cy="5637756"/>
          </a:xfrm>
        </p:grpSpPr>
        <p:sp>
          <p:nvSpPr>
            <p:cNvPr id="863" name="Google Shape;863;p48"/>
            <p:cNvSpPr/>
            <p:nvPr/>
          </p:nvSpPr>
          <p:spPr>
            <a:xfrm>
              <a:off x="11099397" y="3060739"/>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4" name="Google Shape;864;p48"/>
            <p:cNvSpPr txBox="1"/>
            <p:nvPr/>
          </p:nvSpPr>
          <p:spPr>
            <a:xfrm>
              <a:off x="11108183" y="2944818"/>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5" name="Google Shape;865;p48"/>
            <p:cNvSpPr/>
            <p:nvPr/>
          </p:nvSpPr>
          <p:spPr>
            <a:xfrm>
              <a:off x="11099397" y="4014397"/>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CHARLOTTE, NC</a:t>
              </a:r>
              <a:endParaRPr sz="1400" b="0" i="0" u="none" strike="noStrike" cap="none">
                <a:solidFill>
                  <a:srgbClr val="000000"/>
                </a:solidFill>
                <a:latin typeface="Arial"/>
                <a:ea typeface="Arial"/>
                <a:cs typeface="Arial"/>
                <a:sym typeface="Arial"/>
              </a:endParaRPr>
            </a:p>
          </p:txBody>
        </p:sp>
        <p:sp>
          <p:nvSpPr>
            <p:cNvPr id="866" name="Google Shape;866;p48"/>
            <p:cNvSpPr txBox="1"/>
            <p:nvPr/>
          </p:nvSpPr>
          <p:spPr>
            <a:xfrm>
              <a:off x="11108183" y="3908001"/>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7" name="Google Shape;867;p48"/>
            <p:cNvSpPr/>
            <p:nvPr/>
          </p:nvSpPr>
          <p:spPr>
            <a:xfrm>
              <a:off x="11099397" y="4974405"/>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SALT LAKE CITY, UT</a:t>
              </a:r>
              <a:endParaRPr sz="1400" b="0" i="0" u="none" strike="noStrike" cap="none">
                <a:solidFill>
                  <a:srgbClr val="000000"/>
                </a:solidFill>
                <a:latin typeface="Arial"/>
                <a:ea typeface="Arial"/>
                <a:cs typeface="Arial"/>
                <a:sym typeface="Arial"/>
              </a:endParaRPr>
            </a:p>
          </p:txBody>
        </p:sp>
        <p:sp>
          <p:nvSpPr>
            <p:cNvPr id="868" name="Google Shape;868;p48"/>
            <p:cNvSpPr txBox="1"/>
            <p:nvPr/>
          </p:nvSpPr>
          <p:spPr>
            <a:xfrm>
              <a:off x="11108183" y="4871184"/>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9" name="Google Shape;869;p48"/>
            <p:cNvSpPr/>
            <p:nvPr/>
          </p:nvSpPr>
          <p:spPr>
            <a:xfrm>
              <a:off x="11099397" y="5934413"/>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DALLAS, TX</a:t>
              </a:r>
              <a:endParaRPr sz="1400" b="0" i="0" u="none" strike="noStrike" cap="none">
                <a:solidFill>
                  <a:srgbClr val="000000"/>
                </a:solidFill>
                <a:latin typeface="Arial"/>
                <a:ea typeface="Arial"/>
                <a:cs typeface="Arial"/>
                <a:sym typeface="Arial"/>
              </a:endParaRPr>
            </a:p>
          </p:txBody>
        </p:sp>
        <p:sp>
          <p:nvSpPr>
            <p:cNvPr id="870" name="Google Shape;870;p48"/>
            <p:cNvSpPr txBox="1"/>
            <p:nvPr/>
          </p:nvSpPr>
          <p:spPr>
            <a:xfrm>
              <a:off x="11108183" y="5834366"/>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1" name="Google Shape;871;p48"/>
            <p:cNvSpPr/>
            <p:nvPr/>
          </p:nvSpPr>
          <p:spPr>
            <a:xfrm>
              <a:off x="11099397" y="6894421"/>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2" name="Google Shape;872;p48"/>
            <p:cNvSpPr txBox="1"/>
            <p:nvPr/>
          </p:nvSpPr>
          <p:spPr>
            <a:xfrm>
              <a:off x="11108183" y="6797549"/>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3" name="Google Shape;873;p48"/>
            <p:cNvSpPr/>
            <p:nvPr/>
          </p:nvSpPr>
          <p:spPr>
            <a:xfrm>
              <a:off x="11099397" y="2238897"/>
              <a:ext cx="2176272" cy="821843"/>
            </a:xfrm>
            <a:custGeom>
              <a:avLst/>
              <a:gdLst/>
              <a:ahLst/>
              <a:cxnLst/>
              <a:rect l="l" t="t" r="r" b="b"/>
              <a:pathLst>
                <a:path w="564914" h="213199" extrusionOk="0">
                  <a:moveTo>
                    <a:pt x="0" y="0"/>
                  </a:moveTo>
                  <a:lnTo>
                    <a:pt x="564914" y="0"/>
                  </a:lnTo>
                  <a:lnTo>
                    <a:pt x="564914" y="213199"/>
                  </a:lnTo>
                  <a:lnTo>
                    <a:pt x="0" y="213199"/>
                  </a:lnTo>
                  <a:close/>
                </a:path>
              </a:pathLst>
            </a:custGeom>
            <a:solidFill>
              <a:srgbClr val="EFA90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HOST CITY</a:t>
              </a:r>
              <a:endParaRPr sz="1400" b="0" i="0" u="none" strike="noStrike" cap="none">
                <a:solidFill>
                  <a:srgbClr val="000000"/>
                </a:solidFill>
                <a:latin typeface="Arial"/>
                <a:ea typeface="Arial"/>
                <a:cs typeface="Arial"/>
                <a:sym typeface="Arial"/>
              </a:endParaRPr>
            </a:p>
          </p:txBody>
        </p:sp>
      </p:grpSp>
      <p:grpSp>
        <p:nvGrpSpPr>
          <p:cNvPr id="874" name="Google Shape;874;p48"/>
          <p:cNvGrpSpPr/>
          <p:nvPr/>
        </p:nvGrpSpPr>
        <p:grpSpPr>
          <a:xfrm>
            <a:off x="13378261" y="2269547"/>
            <a:ext cx="2178821" cy="5747907"/>
            <a:chOff x="13386816" y="2128746"/>
            <a:chExt cx="2178821" cy="5747907"/>
          </a:xfrm>
        </p:grpSpPr>
        <p:sp>
          <p:nvSpPr>
            <p:cNvPr id="875" name="Google Shape;875;p48"/>
            <p:cNvSpPr txBox="1"/>
            <p:nvPr/>
          </p:nvSpPr>
          <p:spPr>
            <a:xfrm>
              <a:off x="13387995" y="2128746"/>
              <a:ext cx="2177641" cy="931994"/>
            </a:xfrm>
            <a:prstGeom prst="rect">
              <a:avLst/>
            </a:prstGeom>
            <a:noFill/>
            <a:ln>
              <a:noFill/>
            </a:ln>
          </p:spPr>
          <p:txBody>
            <a:bodyPr spcFirstLastPara="1" wrap="square" lIns="50800" tIns="50800" rIns="50800" bIns="50800" anchor="ctr" anchorCtr="0">
              <a:noAutofit/>
            </a:bodyPr>
            <a:lstStyle/>
            <a:p>
              <a:pPr marL="0" marR="0" lvl="0" indent="0" algn="ctr" rtl="0">
                <a:lnSpc>
                  <a:spcPct val="104937"/>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HOST CITY</a:t>
              </a:r>
              <a:endParaRPr sz="1400" b="0" i="0" u="none" strike="noStrike" cap="none">
                <a:solidFill>
                  <a:srgbClr val="000000"/>
                </a:solidFill>
                <a:latin typeface="Arial"/>
                <a:ea typeface="Arial"/>
                <a:cs typeface="Arial"/>
                <a:sym typeface="Arial"/>
              </a:endParaRPr>
            </a:p>
          </p:txBody>
        </p:sp>
        <p:sp>
          <p:nvSpPr>
            <p:cNvPr id="876" name="Google Shape;876;p48"/>
            <p:cNvSpPr/>
            <p:nvPr/>
          </p:nvSpPr>
          <p:spPr>
            <a:xfrm>
              <a:off x="13386816" y="3060739"/>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7" name="Google Shape;877;p48"/>
            <p:cNvSpPr txBox="1"/>
            <p:nvPr/>
          </p:nvSpPr>
          <p:spPr>
            <a:xfrm>
              <a:off x="13396781" y="2944818"/>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8" name="Google Shape;878;p48"/>
            <p:cNvSpPr/>
            <p:nvPr/>
          </p:nvSpPr>
          <p:spPr>
            <a:xfrm>
              <a:off x="13386816" y="4014397"/>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INDIANAPOLIS, IN</a:t>
              </a:r>
              <a:endParaRPr sz="1400" b="0" i="0" u="none" strike="noStrike" cap="none">
                <a:solidFill>
                  <a:srgbClr val="000000"/>
                </a:solidFill>
                <a:latin typeface="Arial"/>
                <a:ea typeface="Arial"/>
                <a:cs typeface="Arial"/>
                <a:sym typeface="Arial"/>
              </a:endParaRPr>
            </a:p>
          </p:txBody>
        </p:sp>
        <p:sp>
          <p:nvSpPr>
            <p:cNvPr id="879" name="Google Shape;879;p48"/>
            <p:cNvSpPr txBox="1"/>
            <p:nvPr/>
          </p:nvSpPr>
          <p:spPr>
            <a:xfrm>
              <a:off x="13396781" y="3908001"/>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0" name="Google Shape;880;p48"/>
            <p:cNvSpPr/>
            <p:nvPr/>
          </p:nvSpPr>
          <p:spPr>
            <a:xfrm>
              <a:off x="13386816" y="4974405"/>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SPOKANE, WA</a:t>
              </a:r>
              <a:endParaRPr sz="1400" b="0" i="0" u="none" strike="noStrike" cap="none">
                <a:solidFill>
                  <a:srgbClr val="000000"/>
                </a:solidFill>
                <a:latin typeface="Arial"/>
                <a:ea typeface="Arial"/>
                <a:cs typeface="Arial"/>
                <a:sym typeface="Arial"/>
              </a:endParaRPr>
            </a:p>
          </p:txBody>
        </p:sp>
        <p:sp>
          <p:nvSpPr>
            <p:cNvPr id="881" name="Google Shape;881;p48"/>
            <p:cNvSpPr txBox="1"/>
            <p:nvPr/>
          </p:nvSpPr>
          <p:spPr>
            <a:xfrm>
              <a:off x="13396781" y="4871184"/>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2" name="Google Shape;882;p48"/>
            <p:cNvSpPr/>
            <p:nvPr/>
          </p:nvSpPr>
          <p:spPr>
            <a:xfrm>
              <a:off x="13386816" y="5934413"/>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DETROIT, MI</a:t>
              </a:r>
              <a:endParaRPr sz="1400" b="0" i="0" u="none" strike="noStrike" cap="none">
                <a:solidFill>
                  <a:srgbClr val="000000"/>
                </a:solidFill>
                <a:latin typeface="Arial"/>
                <a:ea typeface="Arial"/>
                <a:cs typeface="Arial"/>
                <a:sym typeface="Arial"/>
              </a:endParaRPr>
            </a:p>
          </p:txBody>
        </p:sp>
        <p:sp>
          <p:nvSpPr>
            <p:cNvPr id="883" name="Google Shape;883;p48"/>
            <p:cNvSpPr txBox="1"/>
            <p:nvPr/>
          </p:nvSpPr>
          <p:spPr>
            <a:xfrm>
              <a:off x="13396781" y="5834366"/>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4" name="Google Shape;884;p48"/>
            <p:cNvSpPr/>
            <p:nvPr/>
          </p:nvSpPr>
          <p:spPr>
            <a:xfrm>
              <a:off x="13386816" y="6894421"/>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5" name="Google Shape;885;p48"/>
            <p:cNvSpPr txBox="1"/>
            <p:nvPr/>
          </p:nvSpPr>
          <p:spPr>
            <a:xfrm>
              <a:off x="13396781" y="6797549"/>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6" name="Google Shape;886;p48"/>
            <p:cNvSpPr/>
            <p:nvPr/>
          </p:nvSpPr>
          <p:spPr>
            <a:xfrm>
              <a:off x="13386816" y="2238897"/>
              <a:ext cx="2176272" cy="821843"/>
            </a:xfrm>
            <a:custGeom>
              <a:avLst/>
              <a:gdLst/>
              <a:ahLst/>
              <a:cxnLst/>
              <a:rect l="l" t="t" r="r" b="b"/>
              <a:pathLst>
                <a:path w="564914" h="213199" extrusionOk="0">
                  <a:moveTo>
                    <a:pt x="0" y="0"/>
                  </a:moveTo>
                  <a:lnTo>
                    <a:pt x="564914" y="0"/>
                  </a:lnTo>
                  <a:lnTo>
                    <a:pt x="564914" y="213199"/>
                  </a:lnTo>
                  <a:lnTo>
                    <a:pt x="0" y="213199"/>
                  </a:lnTo>
                  <a:close/>
                </a:path>
              </a:pathLst>
            </a:custGeom>
            <a:solidFill>
              <a:srgbClr val="EFA90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HOST CITY</a:t>
              </a:r>
              <a:endParaRPr sz="1400" b="0" i="0" u="none" strike="noStrike" cap="none">
                <a:solidFill>
                  <a:srgbClr val="000000"/>
                </a:solidFill>
                <a:latin typeface="Arial"/>
                <a:ea typeface="Arial"/>
                <a:cs typeface="Arial"/>
                <a:sym typeface="Arial"/>
              </a:endParaRPr>
            </a:p>
          </p:txBody>
        </p:sp>
      </p:grpSp>
      <p:grpSp>
        <p:nvGrpSpPr>
          <p:cNvPr id="887" name="Google Shape;887;p48"/>
          <p:cNvGrpSpPr/>
          <p:nvPr/>
        </p:nvGrpSpPr>
        <p:grpSpPr>
          <a:xfrm>
            <a:off x="15664795" y="2269547"/>
            <a:ext cx="2189440" cy="5747907"/>
            <a:chOff x="15664795" y="2128746"/>
            <a:chExt cx="2189440" cy="5747907"/>
          </a:xfrm>
        </p:grpSpPr>
        <p:sp>
          <p:nvSpPr>
            <p:cNvPr id="888" name="Google Shape;888;p48"/>
            <p:cNvSpPr txBox="1"/>
            <p:nvPr/>
          </p:nvSpPr>
          <p:spPr>
            <a:xfrm>
              <a:off x="15676594" y="2128746"/>
              <a:ext cx="2177641" cy="931994"/>
            </a:xfrm>
            <a:prstGeom prst="rect">
              <a:avLst/>
            </a:prstGeom>
            <a:noFill/>
            <a:ln>
              <a:noFill/>
            </a:ln>
          </p:spPr>
          <p:txBody>
            <a:bodyPr spcFirstLastPara="1" wrap="square" lIns="50800" tIns="50800" rIns="50800" bIns="50800" anchor="ctr" anchorCtr="0">
              <a:noAutofit/>
            </a:bodyPr>
            <a:lstStyle/>
            <a:p>
              <a:pPr marL="0" marR="0" lvl="0" indent="0" algn="ctr" rtl="0">
                <a:lnSpc>
                  <a:spcPct val="104937"/>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HOST CITY</a:t>
              </a:r>
              <a:endParaRPr sz="1400" b="0" i="0" u="none" strike="noStrike" cap="none">
                <a:solidFill>
                  <a:srgbClr val="000000"/>
                </a:solidFill>
                <a:latin typeface="Arial"/>
                <a:ea typeface="Arial"/>
                <a:cs typeface="Arial"/>
                <a:sym typeface="Arial"/>
              </a:endParaRPr>
            </a:p>
          </p:txBody>
        </p:sp>
        <p:sp>
          <p:nvSpPr>
            <p:cNvPr id="889" name="Google Shape;889;p48"/>
            <p:cNvSpPr/>
            <p:nvPr/>
          </p:nvSpPr>
          <p:spPr>
            <a:xfrm>
              <a:off x="15664795" y="3060739"/>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0" name="Google Shape;890;p48"/>
            <p:cNvSpPr txBox="1"/>
            <p:nvPr/>
          </p:nvSpPr>
          <p:spPr>
            <a:xfrm>
              <a:off x="15685379" y="2944818"/>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1" name="Google Shape;891;p48"/>
            <p:cNvSpPr/>
            <p:nvPr/>
          </p:nvSpPr>
          <p:spPr>
            <a:xfrm>
              <a:off x="15664795" y="4014397"/>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OMAHA, NE</a:t>
              </a:r>
              <a:endParaRPr sz="1400" b="0" i="0" u="none" strike="noStrike" cap="none">
                <a:solidFill>
                  <a:srgbClr val="000000"/>
                </a:solidFill>
                <a:latin typeface="Arial"/>
                <a:ea typeface="Arial"/>
                <a:cs typeface="Arial"/>
                <a:sym typeface="Arial"/>
              </a:endParaRPr>
            </a:p>
          </p:txBody>
        </p:sp>
        <p:sp>
          <p:nvSpPr>
            <p:cNvPr id="892" name="Google Shape;892;p48"/>
            <p:cNvSpPr txBox="1"/>
            <p:nvPr/>
          </p:nvSpPr>
          <p:spPr>
            <a:xfrm>
              <a:off x="15685379" y="3908001"/>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3" name="Google Shape;893;p48"/>
            <p:cNvSpPr/>
            <p:nvPr/>
          </p:nvSpPr>
          <p:spPr>
            <a:xfrm>
              <a:off x="15664795" y="4974405"/>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MEMPHIS, TN</a:t>
              </a:r>
              <a:endParaRPr sz="1400" b="0" i="0" u="none" strike="noStrike" cap="none">
                <a:solidFill>
                  <a:srgbClr val="000000"/>
                </a:solidFill>
                <a:latin typeface="Arial"/>
                <a:ea typeface="Arial"/>
                <a:cs typeface="Arial"/>
                <a:sym typeface="Arial"/>
              </a:endParaRPr>
            </a:p>
          </p:txBody>
        </p:sp>
        <p:sp>
          <p:nvSpPr>
            <p:cNvPr id="894" name="Google Shape;894;p48"/>
            <p:cNvSpPr txBox="1"/>
            <p:nvPr/>
          </p:nvSpPr>
          <p:spPr>
            <a:xfrm>
              <a:off x="15685379" y="4871184"/>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5" name="Google Shape;895;p48"/>
            <p:cNvSpPr/>
            <p:nvPr/>
          </p:nvSpPr>
          <p:spPr>
            <a:xfrm>
              <a:off x="15664795" y="5934413"/>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191919"/>
                  </a:solidFill>
                  <a:latin typeface="Calibri"/>
                  <a:ea typeface="Calibri"/>
                  <a:cs typeface="Calibri"/>
                  <a:sym typeface="Calibri"/>
                </a:rPr>
                <a:t>LOS ANGELES, CA</a:t>
              </a:r>
              <a:endParaRPr sz="1400" b="0" i="0" u="none" strike="noStrike" cap="none">
                <a:solidFill>
                  <a:srgbClr val="000000"/>
                </a:solidFill>
                <a:latin typeface="Arial"/>
                <a:ea typeface="Arial"/>
                <a:cs typeface="Arial"/>
                <a:sym typeface="Arial"/>
              </a:endParaRPr>
            </a:p>
          </p:txBody>
        </p:sp>
        <p:sp>
          <p:nvSpPr>
            <p:cNvPr id="896" name="Google Shape;896;p48"/>
            <p:cNvSpPr txBox="1"/>
            <p:nvPr/>
          </p:nvSpPr>
          <p:spPr>
            <a:xfrm>
              <a:off x="15685379" y="5834366"/>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7" name="Google Shape;897;p48"/>
            <p:cNvSpPr/>
            <p:nvPr/>
          </p:nvSpPr>
          <p:spPr>
            <a:xfrm>
              <a:off x="15664795" y="6894421"/>
              <a:ext cx="2176272" cy="960676"/>
            </a:xfrm>
            <a:custGeom>
              <a:avLst/>
              <a:gdLst/>
              <a:ahLst/>
              <a:cxnLst/>
              <a:rect l="l" t="t" r="r" b="b"/>
              <a:pathLst>
                <a:path w="523312" h="231797" extrusionOk="0">
                  <a:moveTo>
                    <a:pt x="0" y="0"/>
                  </a:moveTo>
                  <a:lnTo>
                    <a:pt x="523312" y="0"/>
                  </a:lnTo>
                  <a:lnTo>
                    <a:pt x="523312" y="231797"/>
                  </a:lnTo>
                  <a:lnTo>
                    <a:pt x="0" y="231797"/>
                  </a:lnTo>
                  <a:close/>
                </a:path>
              </a:pathLst>
            </a:custGeom>
            <a:solidFill>
              <a:srgbClr val="EFEFE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8" name="Google Shape;898;p48"/>
            <p:cNvSpPr txBox="1"/>
            <p:nvPr/>
          </p:nvSpPr>
          <p:spPr>
            <a:xfrm>
              <a:off x="15685379" y="6797549"/>
              <a:ext cx="2168856" cy="1079104"/>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9" name="Google Shape;899;p48"/>
            <p:cNvSpPr/>
            <p:nvPr/>
          </p:nvSpPr>
          <p:spPr>
            <a:xfrm>
              <a:off x="15664795" y="2238897"/>
              <a:ext cx="2176272" cy="821843"/>
            </a:xfrm>
            <a:custGeom>
              <a:avLst/>
              <a:gdLst/>
              <a:ahLst/>
              <a:cxnLst/>
              <a:rect l="l" t="t" r="r" b="b"/>
              <a:pathLst>
                <a:path w="564914" h="213199" extrusionOk="0">
                  <a:moveTo>
                    <a:pt x="0" y="0"/>
                  </a:moveTo>
                  <a:lnTo>
                    <a:pt x="564914" y="0"/>
                  </a:lnTo>
                  <a:lnTo>
                    <a:pt x="564914" y="213199"/>
                  </a:lnTo>
                  <a:lnTo>
                    <a:pt x="0" y="213199"/>
                  </a:lnTo>
                  <a:close/>
                </a:path>
              </a:pathLst>
            </a:custGeom>
            <a:solidFill>
              <a:srgbClr val="EFA90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HOST CITY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03"/>
        <p:cNvGrpSpPr/>
        <p:nvPr/>
      </p:nvGrpSpPr>
      <p:grpSpPr>
        <a:xfrm>
          <a:off x="0" y="0"/>
          <a:ext cx="0" cy="0"/>
          <a:chOff x="0" y="0"/>
          <a:chExt cx="0" cy="0"/>
        </a:xfrm>
      </p:grpSpPr>
      <p:pic>
        <p:nvPicPr>
          <p:cNvPr id="904" name="Google Shape;904;p49" descr="undefined"/>
          <p:cNvPicPr preferRelativeResize="0"/>
          <p:nvPr/>
        </p:nvPicPr>
        <p:blipFill rotWithShape="1">
          <a:blip r:embed="rId3">
            <a:alphaModFix amt="15000"/>
          </a:blip>
          <a:srcRect/>
          <a:stretch/>
        </p:blipFill>
        <p:spPr>
          <a:xfrm>
            <a:off x="-304800" y="-2123908"/>
            <a:ext cx="18821400" cy="14116050"/>
          </a:xfrm>
          <a:prstGeom prst="rect">
            <a:avLst/>
          </a:prstGeom>
          <a:noFill/>
          <a:ln>
            <a:noFill/>
          </a:ln>
        </p:spPr>
      </p:pic>
      <p:sp>
        <p:nvSpPr>
          <p:cNvPr id="905" name="Google Shape;905;p49"/>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906" name="Google Shape;906;p49"/>
          <p:cNvGrpSpPr/>
          <p:nvPr/>
        </p:nvGrpSpPr>
        <p:grpSpPr>
          <a:xfrm>
            <a:off x="1100326" y="1278165"/>
            <a:ext cx="8901259" cy="7796178"/>
            <a:chOff x="1100326" y="727090"/>
            <a:chExt cx="8901259" cy="7796178"/>
          </a:xfrm>
        </p:grpSpPr>
        <p:sp>
          <p:nvSpPr>
            <p:cNvPr id="907" name="Google Shape;907;p49"/>
            <p:cNvSpPr txBox="1"/>
            <p:nvPr/>
          </p:nvSpPr>
          <p:spPr>
            <a:xfrm>
              <a:off x="1100326" y="727090"/>
              <a:ext cx="3340100" cy="114525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Clr>
                  <a:srgbClr val="000000"/>
                </a:buClr>
                <a:buSzPts val="7599"/>
                <a:buFont typeface="Arial"/>
                <a:buNone/>
              </a:pPr>
              <a:r>
                <a:rPr lang="en-US" sz="7599" b="1" i="0" u="none" strike="noStrike" cap="none" dirty="0">
                  <a:solidFill>
                    <a:srgbClr val="FF9B2B"/>
                  </a:solidFill>
                  <a:latin typeface="Antonio"/>
                  <a:ea typeface="Antonio"/>
                  <a:cs typeface="Antonio"/>
                  <a:sym typeface="Antonio"/>
                </a:rPr>
                <a:t>129</a:t>
              </a:r>
              <a:endParaRPr sz="1400" b="0" i="0" u="none" strike="noStrike" cap="none" dirty="0">
                <a:solidFill>
                  <a:srgbClr val="000000"/>
                </a:solidFill>
                <a:latin typeface="Arial"/>
                <a:ea typeface="Arial"/>
                <a:cs typeface="Arial"/>
                <a:sym typeface="Arial"/>
              </a:endParaRPr>
            </a:p>
          </p:txBody>
        </p:sp>
        <p:sp>
          <p:nvSpPr>
            <p:cNvPr id="908" name="Google Shape;908;p49"/>
            <p:cNvSpPr txBox="1"/>
            <p:nvPr/>
          </p:nvSpPr>
          <p:spPr>
            <a:xfrm>
              <a:off x="1100326" y="2371409"/>
              <a:ext cx="8526000" cy="23484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800"/>
                <a:buFont typeface="Arial"/>
                <a:buNone/>
              </a:pPr>
              <a:r>
                <a:rPr lang="en-US" sz="2800" b="1" i="0" u="none" strike="noStrike" cap="none" dirty="0">
                  <a:solidFill>
                    <a:srgbClr val="31D5F0"/>
                  </a:solidFill>
                  <a:latin typeface="Antonio"/>
                  <a:ea typeface="Antonio"/>
                  <a:cs typeface="Antonio"/>
                  <a:sym typeface="Antonio"/>
                </a:rPr>
                <a:t>The University of Dayton has hosted 129 NCAA tournament games since 1970—more than any arena in the nation.</a:t>
              </a:r>
              <a:r>
                <a:rPr lang="en-US" sz="2800" b="1" i="0" u="none" strike="noStrike" cap="none" dirty="0">
                  <a:solidFill>
                    <a:schemeClr val="lt1"/>
                  </a:solidFill>
                  <a:latin typeface="Calibri"/>
                  <a:ea typeface="Calibri"/>
                  <a:cs typeface="Calibri"/>
                  <a:sym typeface="Calibri"/>
                </a:rPr>
                <a:t> </a:t>
              </a:r>
              <a:endParaRPr sz="2800" b="1"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Dayton has been home to the tournament’s play-in and First Four games since 2001. Their current NCAA contract will keep the First Four in Dayton through 2026.</a:t>
              </a:r>
              <a:endParaRPr sz="1400" b="0" i="0" u="none" strike="noStrike" cap="none" dirty="0">
                <a:solidFill>
                  <a:srgbClr val="000000"/>
                </a:solidFill>
                <a:latin typeface="Arial"/>
                <a:ea typeface="Arial"/>
                <a:cs typeface="Arial"/>
                <a:sym typeface="Arial"/>
              </a:endParaRPr>
            </a:p>
          </p:txBody>
        </p:sp>
        <p:sp>
          <p:nvSpPr>
            <p:cNvPr id="909" name="Google Shape;909;p49"/>
            <p:cNvSpPr txBox="1"/>
            <p:nvPr/>
          </p:nvSpPr>
          <p:spPr>
            <a:xfrm>
              <a:off x="1100326" y="5218878"/>
              <a:ext cx="5080000" cy="114525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Clr>
                  <a:srgbClr val="000000"/>
                </a:buClr>
                <a:buSzPts val="7599"/>
                <a:buFont typeface="Arial"/>
                <a:buNone/>
              </a:pPr>
              <a:r>
                <a:rPr lang="en-US" sz="7599" b="1" i="0" u="none" strike="noStrike" cap="none" dirty="0">
                  <a:solidFill>
                    <a:srgbClr val="FF9B2B"/>
                  </a:solidFill>
                  <a:latin typeface="Antonio"/>
                  <a:ea typeface="Antonio"/>
                  <a:cs typeface="Antonio"/>
                  <a:sym typeface="Antonio"/>
                </a:rPr>
                <a:t>$30 million</a:t>
              </a:r>
              <a:endParaRPr sz="1400" b="0" i="0" u="none" strike="noStrike" cap="none" dirty="0">
                <a:solidFill>
                  <a:srgbClr val="000000"/>
                </a:solidFill>
                <a:latin typeface="Arial"/>
                <a:ea typeface="Arial"/>
                <a:cs typeface="Arial"/>
                <a:sym typeface="Arial"/>
              </a:endParaRPr>
            </a:p>
          </p:txBody>
        </p:sp>
        <p:sp>
          <p:nvSpPr>
            <p:cNvPr id="910" name="Google Shape;910;p49"/>
            <p:cNvSpPr txBox="1"/>
            <p:nvPr/>
          </p:nvSpPr>
          <p:spPr>
            <a:xfrm>
              <a:off x="1100326" y="6863198"/>
              <a:ext cx="8901259" cy="166007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According to the </a:t>
              </a:r>
              <a:r>
                <a:rPr lang="en-US" sz="24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Dayton Daily News</a:t>
              </a:r>
              <a:r>
                <a:rPr lang="en-US" sz="2400" b="0" i="0" u="none" strike="noStrike" cap="none">
                  <a:solidFill>
                    <a:schemeClr val="lt1"/>
                  </a:solidFill>
                  <a:latin typeface="Calibri"/>
                  <a:ea typeface="Calibri"/>
                  <a:cs typeface="Calibri"/>
                  <a:sym typeface="Calibri"/>
                </a:rPr>
                <a:t>, over the past 10 years, the overall economic impact of the NCAA Men’s Basketball Tournament on the city could be as much as </a:t>
              </a:r>
              <a:r>
                <a:rPr lang="en-US" sz="2400" b="1" i="0" u="none" strike="noStrike" cap="none">
                  <a:solidFill>
                    <a:srgbClr val="31D5F0"/>
                  </a:solidFill>
                  <a:latin typeface="Calibri"/>
                  <a:ea typeface="Calibri"/>
                  <a:cs typeface="Calibri"/>
                  <a:sym typeface="Calibri"/>
                </a:rPr>
                <a:t>$30 million</a:t>
              </a:r>
              <a:r>
                <a:rPr lang="en-US" sz="2400" b="0" i="0" u="none" strike="noStrike" cap="none">
                  <a:solidFill>
                    <a:schemeClr val="lt1"/>
                  </a:solidFill>
                  <a:latin typeface="Calibri"/>
                  <a:ea typeface="Calibri"/>
                  <a:cs typeface="Calibri"/>
                  <a:sym typeface="Calibri"/>
                </a:rPr>
                <a:t>, with </a:t>
              </a:r>
              <a:r>
                <a:rPr lang="en-US" sz="2400" b="1" i="0" u="none" strike="noStrike" cap="none">
                  <a:solidFill>
                    <a:srgbClr val="31D5F0"/>
                  </a:solidFill>
                  <a:latin typeface="Calibri"/>
                  <a:ea typeface="Calibri"/>
                  <a:cs typeface="Calibri"/>
                  <a:sym typeface="Calibri"/>
                </a:rPr>
                <a:t>$5.9 million</a:t>
              </a:r>
              <a:r>
                <a:rPr lang="en-US" sz="2400" b="0" i="0" u="none" strike="noStrike" cap="none">
                  <a:solidFill>
                    <a:schemeClr val="lt1"/>
                  </a:solidFill>
                  <a:latin typeface="Calibri"/>
                  <a:ea typeface="Calibri"/>
                  <a:cs typeface="Calibri"/>
                  <a:sym typeface="Calibri"/>
                </a:rPr>
                <a:t> in direct spending alone in 2023. This includes spending in restaurants, hotels, and retail.</a:t>
              </a:r>
              <a:endParaRPr sz="1400" b="0" i="0" u="none" strike="noStrike" cap="none">
                <a:solidFill>
                  <a:srgbClr val="000000"/>
                </a:solidFill>
                <a:latin typeface="Arial"/>
                <a:ea typeface="Arial"/>
                <a:cs typeface="Arial"/>
                <a:sym typeface="Arial"/>
              </a:endParaRPr>
            </a:p>
          </p:txBody>
        </p:sp>
      </p:grpSp>
      <p:sp>
        <p:nvSpPr>
          <p:cNvPr id="911" name="Google Shape;911;p49"/>
          <p:cNvSpPr/>
          <p:nvPr/>
        </p:nvSpPr>
        <p:spPr>
          <a:xfrm>
            <a:off x="11020926" y="2185841"/>
            <a:ext cx="6420284" cy="5915318"/>
          </a:xfrm>
          <a:custGeom>
            <a:avLst/>
            <a:gdLst/>
            <a:ahLst/>
            <a:cxnLst/>
            <a:rect l="l" t="t" r="r" b="b"/>
            <a:pathLst>
              <a:path w="6420284" h="5915318" extrusionOk="0">
                <a:moveTo>
                  <a:pt x="0" y="0"/>
                </a:moveTo>
                <a:lnTo>
                  <a:pt x="6420284" y="0"/>
                </a:lnTo>
                <a:lnTo>
                  <a:pt x="6420284" y="5915317"/>
                </a:lnTo>
                <a:lnTo>
                  <a:pt x="0" y="591531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5"/>
        <p:cNvGrpSpPr/>
        <p:nvPr/>
      </p:nvGrpSpPr>
      <p:grpSpPr>
        <a:xfrm>
          <a:off x="0" y="0"/>
          <a:ext cx="0" cy="0"/>
          <a:chOff x="0" y="0"/>
          <a:chExt cx="0" cy="0"/>
        </a:xfrm>
      </p:grpSpPr>
      <p:pic>
        <p:nvPicPr>
          <p:cNvPr id="916" name="Google Shape;916;p50" descr="  "/>
          <p:cNvPicPr preferRelativeResize="0"/>
          <p:nvPr/>
        </p:nvPicPr>
        <p:blipFill rotWithShape="1">
          <a:blip r:embed="rId3">
            <a:alphaModFix amt="15000"/>
          </a:blip>
          <a:srcRect/>
          <a:stretch/>
        </p:blipFill>
        <p:spPr>
          <a:xfrm>
            <a:off x="0" y="0"/>
            <a:ext cx="19703143" cy="10344150"/>
          </a:xfrm>
          <a:prstGeom prst="rect">
            <a:avLst/>
          </a:prstGeom>
          <a:noFill/>
          <a:ln>
            <a:noFill/>
          </a:ln>
        </p:spPr>
      </p:pic>
      <p:sp>
        <p:nvSpPr>
          <p:cNvPr id="917" name="Google Shape;917;p50"/>
          <p:cNvSpPr/>
          <p:nvPr/>
        </p:nvSpPr>
        <p:spPr>
          <a:xfrm>
            <a:off x="10384501" y="1706101"/>
            <a:ext cx="6874799" cy="6874799"/>
          </a:xfrm>
          <a:custGeom>
            <a:avLst/>
            <a:gdLst/>
            <a:ahLst/>
            <a:cxnLst/>
            <a:rect l="l" t="t" r="r" b="b"/>
            <a:pathLst>
              <a:path w="6874799" h="6874799" extrusionOk="0">
                <a:moveTo>
                  <a:pt x="0" y="0"/>
                </a:moveTo>
                <a:lnTo>
                  <a:pt x="6874799" y="0"/>
                </a:lnTo>
                <a:lnTo>
                  <a:pt x="6874799" y="6874798"/>
                </a:lnTo>
                <a:lnTo>
                  <a:pt x="0" y="68747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8" name="Google Shape;918;p50"/>
          <p:cNvSpPr txBox="1"/>
          <p:nvPr/>
        </p:nvSpPr>
        <p:spPr>
          <a:xfrm>
            <a:off x="1028699" y="1029617"/>
            <a:ext cx="10986837" cy="114525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Clr>
                <a:srgbClr val="000000"/>
              </a:buClr>
              <a:buSzPts val="7599"/>
              <a:buFont typeface="Arial"/>
              <a:buNone/>
            </a:pPr>
            <a:r>
              <a:rPr lang="en-US" sz="7599" b="1" i="0" u="none" strike="noStrike" cap="none">
                <a:solidFill>
                  <a:srgbClr val="31D5F0"/>
                </a:solidFill>
                <a:latin typeface="Antonio"/>
                <a:ea typeface="Antonio"/>
                <a:cs typeface="Antonio"/>
                <a:sym typeface="Antonio"/>
              </a:rPr>
              <a:t>ECONOMIC IMPACT: FINAL FOUR</a:t>
            </a:r>
            <a:endParaRPr sz="1400" b="0" i="0" u="none" strike="noStrike" cap="none">
              <a:solidFill>
                <a:srgbClr val="000000"/>
              </a:solidFill>
              <a:latin typeface="Arial"/>
              <a:ea typeface="Arial"/>
              <a:cs typeface="Arial"/>
              <a:sym typeface="Arial"/>
            </a:endParaRPr>
          </a:p>
        </p:txBody>
      </p:sp>
      <p:sp>
        <p:nvSpPr>
          <p:cNvPr id="919" name="Google Shape;919;p50"/>
          <p:cNvSpPr txBox="1"/>
          <p:nvPr/>
        </p:nvSpPr>
        <p:spPr>
          <a:xfrm>
            <a:off x="1133391" y="2703441"/>
            <a:ext cx="6943809" cy="4914935"/>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State Farm Stadium in Glendale, Arizona (just outside of Phoenix) </a:t>
            </a:r>
            <a:r>
              <a:rPr lang="en-US" sz="2400" b="0" i="0" u="none" strike="noStrike" cap="none">
                <a:solidFill>
                  <a:srgbClr val="FFFFFF"/>
                </a:solidFill>
                <a:latin typeface="Calibri"/>
                <a:ea typeface="Calibri"/>
                <a:cs typeface="Calibri"/>
                <a:sym typeface="Calibri"/>
              </a:rPr>
              <a:t>will host the 2024 NCAA Men’s Final Four and National Championship Game.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precedent set by hosting Super Bowl LVII in 2023 suggests that the Phoenix area can anticipate substantial economic benefits.</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an </a:t>
            </a:r>
            <a:r>
              <a:rPr lang="en-US" sz="24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economic impact study</a:t>
            </a:r>
            <a:r>
              <a:rPr lang="en-US" sz="2400" b="0" i="0" u="none" strike="noStrike" cap="none">
                <a:solidFill>
                  <a:srgbClr val="FFFFFF"/>
                </a:solidFill>
                <a:latin typeface="Calibri"/>
                <a:ea typeface="Calibri"/>
                <a:cs typeface="Calibri"/>
                <a:sym typeface="Calibri"/>
              </a:rPr>
              <a:t> done by Arizona State University, when the city hosted the NCAA Final Four in 2017, the event </a:t>
            </a:r>
            <a:r>
              <a:rPr lang="en-US" sz="2400" b="1" i="0" u="none" strike="noStrike" cap="none">
                <a:solidFill>
                  <a:srgbClr val="31D5F0"/>
                </a:solidFill>
                <a:latin typeface="Calibri"/>
                <a:ea typeface="Calibri"/>
                <a:cs typeface="Calibri"/>
                <a:sym typeface="Calibri"/>
              </a:rPr>
              <a:t>generated $324.5 million</a:t>
            </a:r>
            <a:r>
              <a:rPr lang="en-US" sz="2400" b="1" i="0" u="none" strike="noStrike" cap="none">
                <a:solidFill>
                  <a:srgbClr val="FFFFFF"/>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for the region, including </a:t>
            </a:r>
            <a:r>
              <a:rPr lang="en-US" sz="2400" b="1" i="0" u="none" strike="noStrike" cap="none">
                <a:solidFill>
                  <a:srgbClr val="31D5F0"/>
                </a:solidFill>
                <a:latin typeface="Calibri"/>
                <a:ea typeface="Calibri"/>
                <a:cs typeface="Calibri"/>
                <a:sym typeface="Calibri"/>
              </a:rPr>
              <a:t>$122 million in direct spending</a:t>
            </a:r>
            <a:r>
              <a:rPr lang="en-US" sz="2400" b="1" i="0" u="none" strike="noStrike" cap="none">
                <a:solidFill>
                  <a:srgbClr val="FFFFFF"/>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from visitors.</a:t>
            </a:r>
            <a:endParaRPr sz="1400" b="0" i="0" u="none" strike="noStrike" cap="none">
              <a:solidFill>
                <a:srgbClr val="000000"/>
              </a:solidFill>
              <a:latin typeface="Arial"/>
              <a:ea typeface="Arial"/>
              <a:cs typeface="Arial"/>
              <a:sym typeface="Arial"/>
            </a:endParaRPr>
          </a:p>
        </p:txBody>
      </p:sp>
      <p:sp>
        <p:nvSpPr>
          <p:cNvPr id="920" name="Google Shape;920;p50"/>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5"/>
          <p:cNvSpPr/>
          <p:nvPr/>
        </p:nvSpPr>
        <p:spPr>
          <a:xfrm>
            <a:off x="-4470880" y="-1770247"/>
            <a:ext cx="16659814" cy="16659814"/>
          </a:xfrm>
          <a:custGeom>
            <a:avLst/>
            <a:gdLst/>
            <a:ahLst/>
            <a:cxnLst/>
            <a:rect l="l" t="t" r="r" b="b"/>
            <a:pathLst>
              <a:path w="16659814" h="16659814" extrusionOk="0">
                <a:moveTo>
                  <a:pt x="0" y="0"/>
                </a:moveTo>
                <a:lnTo>
                  <a:pt x="16659814" y="0"/>
                </a:lnTo>
                <a:lnTo>
                  <a:pt x="16659814" y="16659815"/>
                </a:lnTo>
                <a:lnTo>
                  <a:pt x="0" y="1665981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
          <p:cNvSpPr/>
          <p:nvPr/>
        </p:nvSpPr>
        <p:spPr>
          <a:xfrm>
            <a:off x="0" y="-800100"/>
            <a:ext cx="18288000" cy="11887200"/>
          </a:xfrm>
          <a:custGeom>
            <a:avLst/>
            <a:gdLst/>
            <a:ahLst/>
            <a:cxnLst/>
            <a:rect l="l" t="t" r="r" b="b"/>
            <a:pathLst>
              <a:path w="18288000" h="11887200" extrusionOk="0">
                <a:moveTo>
                  <a:pt x="0" y="0"/>
                </a:moveTo>
                <a:lnTo>
                  <a:pt x="18288000" y="0"/>
                </a:lnTo>
                <a:lnTo>
                  <a:pt x="18288000" y="11887200"/>
                </a:lnTo>
                <a:lnTo>
                  <a:pt x="0" y="11887200"/>
                </a:lnTo>
                <a:lnTo>
                  <a:pt x="0" y="0"/>
                </a:lnTo>
                <a:close/>
              </a:path>
            </a:pathLst>
          </a:custGeom>
          <a:blipFill rotWithShape="1">
            <a:blip r:embed="rId4">
              <a:alphaModFix amt="2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
          <p:cNvSpPr/>
          <p:nvPr/>
        </p:nvSpPr>
        <p:spPr>
          <a:xfrm>
            <a:off x="10837215" y="3811372"/>
            <a:ext cx="5673880" cy="2664257"/>
          </a:xfrm>
          <a:custGeom>
            <a:avLst/>
            <a:gdLst/>
            <a:ahLst/>
            <a:cxnLst/>
            <a:rect l="l" t="t" r="r" b="b"/>
            <a:pathLst>
              <a:path w="5673880" h="2664257" extrusionOk="0">
                <a:moveTo>
                  <a:pt x="0" y="0"/>
                </a:moveTo>
                <a:lnTo>
                  <a:pt x="5673880" y="0"/>
                </a:lnTo>
                <a:lnTo>
                  <a:pt x="5673880" y="2664256"/>
                </a:lnTo>
                <a:lnTo>
                  <a:pt x="0" y="26642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5" name="Google Shape;145;p5"/>
          <p:cNvGrpSpPr/>
          <p:nvPr/>
        </p:nvGrpSpPr>
        <p:grpSpPr>
          <a:xfrm>
            <a:off x="1139514" y="3297061"/>
            <a:ext cx="8621100" cy="3492541"/>
            <a:chOff x="1139514" y="2228982"/>
            <a:chExt cx="8621100" cy="3492541"/>
          </a:xfrm>
        </p:grpSpPr>
        <p:sp>
          <p:nvSpPr>
            <p:cNvPr id="146" name="Google Shape;146;p5"/>
            <p:cNvSpPr txBox="1"/>
            <p:nvPr/>
          </p:nvSpPr>
          <p:spPr>
            <a:xfrm>
              <a:off x="1139514" y="2228982"/>
              <a:ext cx="5633020"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$10.8 BILLION</a:t>
              </a:r>
              <a:endParaRPr sz="1400" b="0" i="0" u="none" strike="noStrike" cap="none">
                <a:solidFill>
                  <a:srgbClr val="000000"/>
                </a:solidFill>
                <a:latin typeface="Arial"/>
                <a:ea typeface="Arial"/>
                <a:cs typeface="Arial"/>
                <a:sym typeface="Arial"/>
              </a:endParaRPr>
            </a:p>
          </p:txBody>
        </p:sp>
        <p:sp>
          <p:nvSpPr>
            <p:cNvPr id="147" name="Google Shape;147;p5"/>
            <p:cNvSpPr txBox="1"/>
            <p:nvPr/>
          </p:nvSpPr>
          <p:spPr>
            <a:xfrm>
              <a:off x="1139514" y="3873223"/>
              <a:ext cx="8621100" cy="18483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In 2011, the NCAA inked a 14-year, </a:t>
              </a:r>
              <a:r>
                <a:rPr lang="en-US" sz="2400" b="1" i="0" u="none" strike="noStrike" cap="none">
                  <a:solidFill>
                    <a:srgbClr val="31D5F0"/>
                  </a:solidFill>
                  <a:latin typeface="Calibri"/>
                  <a:ea typeface="Calibri"/>
                  <a:cs typeface="Calibri"/>
                  <a:sym typeface="Calibri"/>
                </a:rPr>
                <a:t>$10.8 billion TV deal </a:t>
              </a:r>
              <a:r>
                <a:rPr lang="en-US" sz="2400" b="0" i="0" u="none" strike="noStrike" cap="none">
                  <a:solidFill>
                    <a:srgbClr val="FFFFFF"/>
                  </a:solidFill>
                  <a:latin typeface="Calibri"/>
                  <a:ea typeface="Calibri"/>
                  <a:cs typeface="Calibri"/>
                  <a:sym typeface="Calibri"/>
                </a:rPr>
                <a:t>with CBS and Turner Sports (home to TNT, TBS and truTV) for broadcast rights to the NCAA Men’s Basketball Tournament.</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The NCAA earns roughly $770 million/year from this deal.</a:t>
              </a:r>
              <a:endParaRPr sz="1400" b="1" i="0" u="none" strike="noStrike" cap="none">
                <a:solidFill>
                  <a:srgbClr val="000000"/>
                </a:solidFill>
                <a:latin typeface="Arial"/>
                <a:ea typeface="Arial"/>
                <a:cs typeface="Arial"/>
                <a:sym typeface="Arial"/>
              </a:endParaRPr>
            </a:p>
          </p:txBody>
        </p:sp>
      </p:grpSp>
      <p:sp>
        <p:nvSpPr>
          <p:cNvPr id="148" name="Google Shape;148;p5"/>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24"/>
        <p:cNvGrpSpPr/>
        <p:nvPr/>
      </p:nvGrpSpPr>
      <p:grpSpPr>
        <a:xfrm>
          <a:off x="0" y="0"/>
          <a:ext cx="0" cy="0"/>
          <a:chOff x="0" y="0"/>
          <a:chExt cx="0" cy="0"/>
        </a:xfrm>
      </p:grpSpPr>
      <p:pic>
        <p:nvPicPr>
          <p:cNvPr id="925" name="Google Shape;925;p51" descr="A city skyline with many tall buildings&#10;&#10;Description automatically generated"/>
          <p:cNvPicPr preferRelativeResize="0"/>
          <p:nvPr/>
        </p:nvPicPr>
        <p:blipFill rotWithShape="1">
          <a:blip r:embed="rId3">
            <a:alphaModFix amt="24000"/>
          </a:blip>
          <a:srcRect/>
          <a:stretch/>
        </p:blipFill>
        <p:spPr>
          <a:xfrm>
            <a:off x="0" y="-952500"/>
            <a:ext cx="18288000" cy="12192000"/>
          </a:xfrm>
          <a:prstGeom prst="rect">
            <a:avLst/>
          </a:prstGeom>
          <a:noFill/>
          <a:ln>
            <a:noFill/>
          </a:ln>
        </p:spPr>
      </p:pic>
      <p:sp>
        <p:nvSpPr>
          <p:cNvPr id="926" name="Google Shape;926;p51"/>
          <p:cNvSpPr/>
          <p:nvPr/>
        </p:nvSpPr>
        <p:spPr>
          <a:xfrm>
            <a:off x="7054770" y="1358656"/>
            <a:ext cx="13457222" cy="7569687"/>
          </a:xfrm>
          <a:custGeom>
            <a:avLst/>
            <a:gdLst/>
            <a:ahLst/>
            <a:cxnLst/>
            <a:rect l="l" t="t" r="r" b="b"/>
            <a:pathLst>
              <a:path w="13457222" h="7569687" extrusionOk="0">
                <a:moveTo>
                  <a:pt x="0" y="0"/>
                </a:moveTo>
                <a:lnTo>
                  <a:pt x="13457222" y="0"/>
                </a:lnTo>
                <a:lnTo>
                  <a:pt x="13457222" y="7569688"/>
                </a:lnTo>
                <a:lnTo>
                  <a:pt x="0" y="756968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7" name="Google Shape;927;p51"/>
          <p:cNvSpPr txBox="1"/>
          <p:nvPr/>
        </p:nvSpPr>
        <p:spPr>
          <a:xfrm>
            <a:off x="1133391" y="2781300"/>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B"/>
                </a:solidFill>
                <a:latin typeface="Antonio"/>
                <a:ea typeface="Antonio"/>
                <a:cs typeface="Antonio"/>
                <a:sym typeface="Antonio"/>
              </a:rPr>
              <a:t>$270 MILLION</a:t>
            </a:r>
            <a:endParaRPr sz="1400" b="0" i="0" u="none" strike="noStrike" cap="none">
              <a:solidFill>
                <a:srgbClr val="000000"/>
              </a:solidFill>
              <a:latin typeface="Arial"/>
              <a:ea typeface="Arial"/>
              <a:cs typeface="Arial"/>
              <a:sym typeface="Arial"/>
            </a:endParaRPr>
          </a:p>
        </p:txBody>
      </p:sp>
      <p:sp>
        <p:nvSpPr>
          <p:cNvPr id="928" name="Google Shape;928;p51"/>
          <p:cNvSpPr txBox="1"/>
          <p:nvPr/>
        </p:nvSpPr>
        <p:spPr>
          <a:xfrm>
            <a:off x="1133391" y="4407197"/>
            <a:ext cx="7020009" cy="2655983"/>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estimated economic impact on the city of Houston for hosting the 2023 Final Four was approximately </a:t>
            </a:r>
            <a:r>
              <a:rPr lang="en-US" sz="2400" b="1" i="0" u="none" strike="noStrike" cap="none">
                <a:solidFill>
                  <a:srgbClr val="31D5F0"/>
                </a:solidFill>
                <a:latin typeface="Calibri"/>
                <a:ea typeface="Calibri"/>
                <a:cs typeface="Calibri"/>
                <a:sym typeface="Calibri"/>
              </a:rPr>
              <a:t>$270 million</a:t>
            </a:r>
            <a:r>
              <a:rPr lang="en-US" sz="24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This number represents increased tourism spending in restaurants and hotels, transportation companies like Lyft and Uber, and spending at other local businesses.</a:t>
            </a:r>
            <a:endParaRPr sz="1400" b="0" i="0" u="none" strike="noStrike" cap="none">
              <a:solidFill>
                <a:srgbClr val="000000"/>
              </a:solidFill>
              <a:latin typeface="Arial"/>
              <a:ea typeface="Arial"/>
              <a:cs typeface="Arial"/>
              <a:sym typeface="Arial"/>
            </a:endParaRPr>
          </a:p>
        </p:txBody>
      </p:sp>
      <p:sp>
        <p:nvSpPr>
          <p:cNvPr id="929" name="Google Shape;929;p51"/>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3"/>
        <p:cNvGrpSpPr/>
        <p:nvPr/>
      </p:nvGrpSpPr>
      <p:grpSpPr>
        <a:xfrm>
          <a:off x="0" y="0"/>
          <a:ext cx="0" cy="0"/>
          <a:chOff x="0" y="0"/>
          <a:chExt cx="0" cy="0"/>
        </a:xfrm>
      </p:grpSpPr>
      <p:sp>
        <p:nvSpPr>
          <p:cNvPr id="934" name="Google Shape;934;p52"/>
          <p:cNvSpPr txBox="1"/>
          <p:nvPr/>
        </p:nvSpPr>
        <p:spPr>
          <a:xfrm>
            <a:off x="4487652"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 MONEY ﻿TRAIL</a:t>
            </a:r>
            <a:endParaRPr sz="1400" b="0" i="0" u="none" strike="noStrike" cap="none">
              <a:solidFill>
                <a:srgbClr val="000000"/>
              </a:solidFill>
              <a:latin typeface="Arial"/>
              <a:ea typeface="Arial"/>
              <a:cs typeface="Arial"/>
              <a:sym typeface="Arial"/>
            </a:endParaRPr>
          </a:p>
        </p:txBody>
      </p:sp>
      <p:sp>
        <p:nvSpPr>
          <p:cNvPr id="935" name="Google Shape;935;p52"/>
          <p:cNvSpPr txBox="1"/>
          <p:nvPr/>
        </p:nvSpPr>
        <p:spPr>
          <a:xfrm>
            <a:off x="1467853" y="4494193"/>
            <a:ext cx="15352200" cy="1908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400"/>
              <a:buFont typeface="Arial"/>
              <a:buNone/>
            </a:pPr>
            <a:r>
              <a:rPr lang="en-US" sz="12400" b="1" i="0" u="none" strike="noStrike" cap="none">
                <a:solidFill>
                  <a:srgbClr val="FF9B2B"/>
                </a:solidFill>
                <a:latin typeface="Antonio"/>
                <a:ea typeface="Antonio"/>
                <a:cs typeface="Antonio"/>
                <a:sym typeface="Antonio"/>
              </a:rPr>
              <a:t>GAMING &amp; GAMBLING</a:t>
            </a:r>
            <a:endParaRPr sz="1400" b="1" i="0" u="none" strike="noStrike" cap="none">
              <a:solidFill>
                <a:srgbClr val="FF9B2B"/>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9"/>
        <p:cNvGrpSpPr/>
        <p:nvPr/>
      </p:nvGrpSpPr>
      <p:grpSpPr>
        <a:xfrm>
          <a:off x="0" y="0"/>
          <a:ext cx="0" cy="0"/>
          <a:chOff x="0" y="0"/>
          <a:chExt cx="0" cy="0"/>
        </a:xfrm>
      </p:grpSpPr>
      <p:sp>
        <p:nvSpPr>
          <p:cNvPr id="940" name="Google Shape;940;p53"/>
          <p:cNvSpPr/>
          <p:nvPr/>
        </p:nvSpPr>
        <p:spPr>
          <a:xfrm>
            <a:off x="-1022200" y="-827050"/>
            <a:ext cx="24822910" cy="13260101"/>
          </a:xfrm>
          <a:custGeom>
            <a:avLst/>
            <a:gdLst/>
            <a:ahLst/>
            <a:cxnLst/>
            <a:rect l="l" t="t" r="r" b="b"/>
            <a:pathLst>
              <a:path w="21216162" h="13260101" extrusionOk="0">
                <a:moveTo>
                  <a:pt x="0" y="0"/>
                </a:moveTo>
                <a:lnTo>
                  <a:pt x="21216162" y="0"/>
                </a:lnTo>
                <a:lnTo>
                  <a:pt x="21216162" y="13260101"/>
                </a:lnTo>
                <a:lnTo>
                  <a:pt x="0" y="13260101"/>
                </a:lnTo>
                <a:lnTo>
                  <a:pt x="0" y="0"/>
                </a:lnTo>
                <a:close/>
              </a:path>
            </a:pathLst>
          </a:custGeom>
          <a:blipFill rotWithShape="1">
            <a:blip r:embed="rId3">
              <a:alphaModFix amt="24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1" name="Google Shape;941;p53"/>
          <p:cNvSpPr txBox="1"/>
          <p:nvPr/>
        </p:nvSpPr>
        <p:spPr>
          <a:xfrm>
            <a:off x="9144001" y="3673445"/>
            <a:ext cx="6248400" cy="3230884"/>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Even though the Super Bowl is the most wagered-on sporting event, the NCAA Tournament is a close second.</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a:t>
            </a:r>
            <a:r>
              <a:rPr lang="en-US" sz="24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Forbes</a:t>
            </a:r>
            <a:r>
              <a:rPr lang="en-US" sz="2400" b="0" i="0" u="none" strike="noStrike" cap="none">
                <a:solidFill>
                  <a:srgbClr val="FFFFFF"/>
                </a:solidFill>
                <a:latin typeface="Calibri"/>
                <a:ea typeface="Calibri"/>
                <a:cs typeface="Calibri"/>
                <a:sym typeface="Calibri"/>
              </a:rPr>
              <a:t>, Americans wagered an estimated </a:t>
            </a:r>
            <a:r>
              <a:rPr lang="en-US" sz="2400" b="1" i="0" u="none" strike="noStrike" cap="none">
                <a:solidFill>
                  <a:srgbClr val="31D5F0"/>
                </a:solidFill>
                <a:latin typeface="Calibri"/>
                <a:ea typeface="Calibri"/>
                <a:cs typeface="Calibri"/>
                <a:sym typeface="Calibri"/>
              </a:rPr>
              <a:t>$16 billion on the Big Game </a:t>
            </a:r>
            <a:r>
              <a:rPr lang="en-US" sz="2400" b="0" i="0" u="none" strike="noStrike" cap="none">
                <a:solidFill>
                  <a:srgbClr val="FFFFFF"/>
                </a:solidFill>
                <a:latin typeface="Calibri"/>
                <a:ea typeface="Calibri"/>
                <a:cs typeface="Calibri"/>
                <a:sym typeface="Calibri"/>
              </a:rPr>
              <a:t>and </a:t>
            </a:r>
            <a:r>
              <a:rPr lang="en-US" sz="2400" b="1" i="0" u="none" strike="noStrike" cap="none">
                <a:solidFill>
                  <a:srgbClr val="31D5F0"/>
                </a:solidFill>
                <a:latin typeface="Calibri"/>
                <a:ea typeface="Calibri"/>
                <a:cs typeface="Calibri"/>
                <a:sym typeface="Calibri"/>
              </a:rPr>
              <a:t>$15.5 billion on March Madness</a:t>
            </a:r>
            <a:r>
              <a:rPr lang="en-US" sz="2400" b="0" i="0" u="none" strike="noStrike" cap="none">
                <a:solidFill>
                  <a:srgbClr val="31D5F0"/>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in 2023.</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942" name="Google Shape;942;p53"/>
          <p:cNvSpPr txBox="1"/>
          <p:nvPr/>
        </p:nvSpPr>
        <p:spPr>
          <a:xfrm>
            <a:off x="9144000" y="1743454"/>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$15.5 BILLION</a:t>
            </a:r>
            <a:endParaRPr sz="1400" b="0" i="0" u="none" strike="noStrike" cap="none">
              <a:solidFill>
                <a:srgbClr val="000000"/>
              </a:solidFill>
              <a:latin typeface="Arial"/>
              <a:ea typeface="Arial"/>
              <a:cs typeface="Arial"/>
              <a:sym typeface="Arial"/>
            </a:endParaRPr>
          </a:p>
        </p:txBody>
      </p:sp>
      <p:sp>
        <p:nvSpPr>
          <p:cNvPr id="943" name="Google Shape;943;p53"/>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54"/>
          <p:cNvSpPr/>
          <p:nvPr/>
        </p:nvSpPr>
        <p:spPr>
          <a:xfrm>
            <a:off x="0" y="0"/>
            <a:ext cx="9144000" cy="1028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9" name="Google Shape;949;p54"/>
          <p:cNvSpPr/>
          <p:nvPr/>
        </p:nvSpPr>
        <p:spPr>
          <a:xfrm>
            <a:off x="240649" y="1808177"/>
            <a:ext cx="8662702" cy="6670646"/>
          </a:xfrm>
          <a:custGeom>
            <a:avLst/>
            <a:gdLst/>
            <a:ahLst/>
            <a:cxnLst/>
            <a:rect l="l" t="t" r="r" b="b"/>
            <a:pathLst>
              <a:path w="8662702" h="6670646" extrusionOk="0">
                <a:moveTo>
                  <a:pt x="0" y="0"/>
                </a:moveTo>
                <a:lnTo>
                  <a:pt x="8662702" y="0"/>
                </a:lnTo>
                <a:lnTo>
                  <a:pt x="8662702" y="6670646"/>
                </a:lnTo>
                <a:lnTo>
                  <a:pt x="0" y="667064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950" name="Google Shape;950;p54"/>
          <p:cNvGrpSpPr/>
          <p:nvPr/>
        </p:nvGrpSpPr>
        <p:grpSpPr>
          <a:xfrm>
            <a:off x="10036264" y="3315749"/>
            <a:ext cx="6641275" cy="4231092"/>
            <a:chOff x="10036264" y="2504149"/>
            <a:chExt cx="6641275" cy="4231092"/>
          </a:xfrm>
        </p:grpSpPr>
        <p:sp>
          <p:nvSpPr>
            <p:cNvPr id="951" name="Google Shape;951;p54"/>
            <p:cNvSpPr txBox="1"/>
            <p:nvPr/>
          </p:nvSpPr>
          <p:spPr>
            <a:xfrm>
              <a:off x="10036264" y="2504149"/>
              <a:ext cx="6641275"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70 MILLION</a:t>
              </a:r>
              <a:endParaRPr sz="1400" b="0" i="0" u="none" strike="noStrike" cap="none">
                <a:solidFill>
                  <a:srgbClr val="000000"/>
                </a:solidFill>
                <a:latin typeface="Arial"/>
                <a:ea typeface="Arial"/>
                <a:cs typeface="Arial"/>
                <a:sym typeface="Arial"/>
              </a:endParaRPr>
            </a:p>
          </p:txBody>
        </p:sp>
        <p:sp>
          <p:nvSpPr>
            <p:cNvPr id="952" name="Google Shape;952;p54"/>
            <p:cNvSpPr txBox="1"/>
            <p:nvPr/>
          </p:nvSpPr>
          <p:spPr>
            <a:xfrm>
              <a:off x="10036264" y="4233146"/>
              <a:ext cx="6118136" cy="2502095"/>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According to the American Gaming Association, roughly </a:t>
              </a:r>
              <a:r>
                <a:rPr lang="en-US" sz="2400" b="1" i="0" u="none" strike="noStrike" cap="none" dirty="0">
                  <a:solidFill>
                    <a:srgbClr val="000000"/>
                  </a:solidFill>
                  <a:latin typeface="Calibri"/>
                  <a:ea typeface="Calibri"/>
                  <a:cs typeface="Calibri"/>
                  <a:sym typeface="Calibri"/>
                </a:rPr>
                <a:t>70 million</a:t>
              </a:r>
              <a:r>
                <a:rPr lang="en-US" sz="2400" b="0" i="0" u="none" strike="noStrike" cap="none" dirty="0">
                  <a:solidFill>
                    <a:srgbClr val="000000"/>
                  </a:solidFill>
                  <a:latin typeface="Calibri"/>
                  <a:ea typeface="Calibri"/>
                  <a:cs typeface="Calibri"/>
                  <a:sym typeface="Calibri"/>
                </a:rPr>
                <a:t> brackets are filled out each year. They estimated that </a:t>
              </a:r>
              <a:r>
                <a:rPr lang="en-US" sz="2400" b="1" i="0" u="none" strike="noStrike" cap="none" dirty="0">
                  <a:solidFill>
                    <a:srgbClr val="000000"/>
                  </a:solidFill>
                  <a:latin typeface="Calibri"/>
                  <a:ea typeface="Calibri"/>
                  <a:cs typeface="Calibri"/>
                  <a:sym typeface="Calibri"/>
                </a:rPr>
                <a:t>40 million </a:t>
              </a:r>
              <a:r>
                <a:rPr lang="en-US" sz="2400" b="0" i="0" u="none" strike="noStrike" cap="none" dirty="0">
                  <a:solidFill>
                    <a:srgbClr val="000000"/>
                  </a:solidFill>
                  <a:latin typeface="Calibri"/>
                  <a:ea typeface="Calibri"/>
                  <a:cs typeface="Calibri"/>
                  <a:sym typeface="Calibri"/>
                </a:rPr>
                <a:t>Americans take part in predicting the NCAA Tournament, with the majority submitting more than one bracket.</a:t>
              </a:r>
              <a:endParaRPr sz="1400" b="0" i="0" u="none" strike="noStrike" cap="none" dirty="0">
                <a:solidFill>
                  <a:srgbClr val="000000"/>
                </a:solidFill>
                <a:latin typeface="Arial"/>
                <a:ea typeface="Arial"/>
                <a:cs typeface="Arial"/>
                <a:sym typeface="Arial"/>
              </a:endParaRPr>
            </a:p>
          </p:txBody>
        </p:sp>
      </p:grpSp>
      <p:sp>
        <p:nvSpPr>
          <p:cNvPr id="953" name="Google Shape;953;p54"/>
          <p:cNvSpPr txBox="1"/>
          <p:nvPr/>
        </p:nvSpPr>
        <p:spPr>
          <a:xfrm>
            <a:off x="7156174" y="8624588"/>
            <a:ext cx="1747178" cy="20409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SOURCE: NCAA</a:t>
            </a:r>
            <a:endParaRPr sz="1400" b="0" i="0" u="none" strike="noStrike" cap="none">
              <a:solidFill>
                <a:srgbClr val="000000"/>
              </a:solidFill>
              <a:latin typeface="Arial"/>
              <a:ea typeface="Arial"/>
              <a:cs typeface="Arial"/>
              <a:sym typeface="Arial"/>
            </a:endParaRPr>
          </a:p>
        </p:txBody>
      </p:sp>
      <p:sp>
        <p:nvSpPr>
          <p:cNvPr id="954" name="Google Shape;954;p54"/>
          <p:cNvSpPr/>
          <p:nvPr/>
        </p:nvSpPr>
        <p:spPr>
          <a:xfrm>
            <a:off x="2286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58"/>
        <p:cNvGrpSpPr/>
        <p:nvPr/>
      </p:nvGrpSpPr>
      <p:grpSpPr>
        <a:xfrm>
          <a:off x="0" y="0"/>
          <a:ext cx="0" cy="0"/>
          <a:chOff x="0" y="0"/>
          <a:chExt cx="0" cy="0"/>
        </a:xfrm>
      </p:grpSpPr>
      <p:sp>
        <p:nvSpPr>
          <p:cNvPr id="959" name="Google Shape;959;p55"/>
          <p:cNvSpPr/>
          <p:nvPr/>
        </p:nvSpPr>
        <p:spPr>
          <a:xfrm>
            <a:off x="7319505" y="2057400"/>
            <a:ext cx="11158780" cy="8229600"/>
          </a:xfrm>
          <a:custGeom>
            <a:avLst/>
            <a:gdLst/>
            <a:ahLst/>
            <a:cxnLst/>
            <a:rect l="l" t="t" r="r" b="b"/>
            <a:pathLst>
              <a:path w="11158780" h="8229600" extrusionOk="0">
                <a:moveTo>
                  <a:pt x="0" y="0"/>
                </a:moveTo>
                <a:lnTo>
                  <a:pt x="11158780" y="0"/>
                </a:lnTo>
                <a:lnTo>
                  <a:pt x="11158780" y="8229600"/>
                </a:lnTo>
                <a:lnTo>
                  <a:pt x="0" y="8229600"/>
                </a:lnTo>
                <a:lnTo>
                  <a:pt x="0" y="0"/>
                </a:lnTo>
                <a:close/>
              </a:path>
            </a:pathLst>
          </a:custGeom>
          <a:blipFill rotWithShape="1">
            <a:blip r:embed="rId3">
              <a:alphaModFix amt="35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0" name="Google Shape;960;p55"/>
          <p:cNvSpPr txBox="1"/>
          <p:nvPr/>
        </p:nvSpPr>
        <p:spPr>
          <a:xfrm>
            <a:off x="1133391" y="1077544"/>
            <a:ext cx="10212597"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B"/>
                </a:solidFill>
                <a:latin typeface="Antonio"/>
                <a:ea typeface="Antonio"/>
                <a:cs typeface="Antonio"/>
                <a:sym typeface="Antonio"/>
              </a:rPr>
              <a:t>ONE IN 9.2 QUINTILLION</a:t>
            </a:r>
            <a:endParaRPr sz="1400" b="0" i="0" u="none" strike="noStrike" cap="none">
              <a:solidFill>
                <a:srgbClr val="000000"/>
              </a:solidFill>
              <a:latin typeface="Arial"/>
              <a:ea typeface="Arial"/>
              <a:cs typeface="Arial"/>
              <a:sym typeface="Arial"/>
            </a:endParaRPr>
          </a:p>
        </p:txBody>
      </p:sp>
      <p:sp>
        <p:nvSpPr>
          <p:cNvPr id="961" name="Google Shape;961;p55"/>
          <p:cNvSpPr txBox="1"/>
          <p:nvPr/>
        </p:nvSpPr>
        <p:spPr>
          <a:xfrm>
            <a:off x="1133391" y="2703441"/>
            <a:ext cx="7162800" cy="45378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odds of someone filling out a perfect bracket, correctly picking the winners of every game in the tournament are </a:t>
            </a:r>
            <a:r>
              <a:rPr lang="en-US" sz="2400" b="1" i="0" u="none" strike="noStrike" cap="none">
                <a:solidFill>
                  <a:srgbClr val="31D5F0"/>
                </a:solidFill>
                <a:latin typeface="Calibri"/>
                <a:ea typeface="Calibri"/>
                <a:cs typeface="Calibri"/>
                <a:sym typeface="Calibri"/>
              </a:rPr>
              <a:t>1 in 9.2 quintillion</a:t>
            </a:r>
            <a:r>
              <a:rPr lang="en-US" sz="24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In other words, it is nearly impossible.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A person is TWO TIMES more likely to win </a:t>
            </a:r>
            <a:br>
              <a:rPr lang="en-US" sz="2800" b="1" i="0" u="none" strike="noStrike" cap="none">
                <a:solidFill>
                  <a:srgbClr val="31D5F0"/>
                </a:solidFill>
                <a:latin typeface="Antonio"/>
                <a:ea typeface="Antonio"/>
                <a:cs typeface="Antonio"/>
                <a:sym typeface="Antonio"/>
              </a:rPr>
            </a:br>
            <a:r>
              <a:rPr lang="en-US" sz="2800" b="1" i="0" u="none" strike="noStrike" cap="none">
                <a:solidFill>
                  <a:srgbClr val="31D5F0"/>
                </a:solidFill>
                <a:latin typeface="Antonio"/>
                <a:ea typeface="Antonio"/>
                <a:cs typeface="Antonio"/>
                <a:sym typeface="Antonio"/>
              </a:rPr>
              <a:t>BACK-TO-BACK Mega Millions lottery jackpots than they are filling out a perfect tournament bracket!</a:t>
            </a:r>
            <a:endParaRPr sz="28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14000"/>
              </a:lnSpc>
              <a:spcBef>
                <a:spcPts val="120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962" name="Google Shape;962;p55"/>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66"/>
        <p:cNvGrpSpPr/>
        <p:nvPr/>
      </p:nvGrpSpPr>
      <p:grpSpPr>
        <a:xfrm>
          <a:off x="0" y="0"/>
          <a:ext cx="0" cy="0"/>
          <a:chOff x="0" y="0"/>
          <a:chExt cx="0" cy="0"/>
        </a:xfrm>
      </p:grpSpPr>
      <p:sp>
        <p:nvSpPr>
          <p:cNvPr id="967" name="Google Shape;967;p56"/>
          <p:cNvSpPr/>
          <p:nvPr/>
        </p:nvSpPr>
        <p:spPr>
          <a:xfrm>
            <a:off x="152400" y="495300"/>
            <a:ext cx="21210309" cy="10287000"/>
          </a:xfrm>
          <a:custGeom>
            <a:avLst/>
            <a:gdLst/>
            <a:ahLst/>
            <a:cxnLst/>
            <a:rect l="l" t="t" r="r" b="b"/>
            <a:pathLst>
              <a:path w="21210309" h="10287000" extrusionOk="0">
                <a:moveTo>
                  <a:pt x="0" y="0"/>
                </a:moveTo>
                <a:lnTo>
                  <a:pt x="21210309" y="0"/>
                </a:lnTo>
                <a:lnTo>
                  <a:pt x="21210309" y="10287000"/>
                </a:lnTo>
                <a:lnTo>
                  <a:pt x="0" y="10287000"/>
                </a:lnTo>
                <a:lnTo>
                  <a:pt x="0" y="0"/>
                </a:lnTo>
                <a:close/>
              </a:path>
            </a:pathLst>
          </a:custGeom>
          <a:blipFill rotWithShape="1">
            <a:blip r:embed="rId3">
              <a:alphaModFix amt="11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8" name="Google Shape;968;p56"/>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9" name="Google Shape;969;p56"/>
          <p:cNvSpPr txBox="1"/>
          <p:nvPr/>
        </p:nvSpPr>
        <p:spPr>
          <a:xfrm>
            <a:off x="1133391" y="1077544"/>
            <a:ext cx="10212597" cy="1273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$16.3 BILLION</a:t>
            </a:r>
            <a:endParaRPr sz="1400" b="0" i="0" u="none" strike="noStrike" cap="none">
              <a:solidFill>
                <a:srgbClr val="000000"/>
              </a:solidFill>
              <a:latin typeface="Arial"/>
              <a:ea typeface="Arial"/>
              <a:cs typeface="Arial"/>
              <a:sym typeface="Arial"/>
            </a:endParaRPr>
          </a:p>
        </p:txBody>
      </p:sp>
      <p:sp>
        <p:nvSpPr>
          <p:cNvPr id="970" name="Google Shape;970;p56"/>
          <p:cNvSpPr txBox="1"/>
          <p:nvPr/>
        </p:nvSpPr>
        <p:spPr>
          <a:xfrm>
            <a:off x="1133391" y="2703441"/>
            <a:ext cx="7782009" cy="166007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WalletHub, this year’s tournament could cost employers roughly </a:t>
            </a:r>
            <a:r>
              <a:rPr lang="en-US" sz="2400" b="1" i="0" u="none" strike="noStrike" cap="none">
                <a:solidFill>
                  <a:srgbClr val="31D5F0"/>
                </a:solidFill>
                <a:latin typeface="Calibri"/>
                <a:ea typeface="Calibri"/>
                <a:cs typeface="Calibri"/>
                <a:sym typeface="Calibri"/>
              </a:rPr>
              <a:t>$16.3 billion in lost productivity </a:t>
            </a:r>
            <a:r>
              <a:rPr lang="en-US" sz="2400" b="0" i="0" u="none" strike="noStrike" cap="none">
                <a:solidFill>
                  <a:schemeClr val="lt1"/>
                </a:solidFill>
                <a:latin typeface="Calibri"/>
                <a:ea typeface="Calibri"/>
                <a:cs typeface="Calibri"/>
                <a:sym typeface="Calibri"/>
              </a:rPr>
              <a:t>from people spending time</a:t>
            </a:r>
            <a:r>
              <a:rPr lang="en-US" sz="2400" b="0" i="0" u="none" strike="noStrike" cap="none">
                <a:solidFill>
                  <a:srgbClr val="FFFFFF"/>
                </a:solidFill>
                <a:latin typeface="Calibri"/>
                <a:ea typeface="Calibri"/>
                <a:cs typeface="Calibri"/>
                <a:sym typeface="Calibri"/>
              </a:rPr>
              <a:t> filling out brackets and watching games while on the job.</a:t>
            </a:r>
            <a:endParaRPr sz="1400" b="0" i="0" u="none" strike="noStrike" cap="none">
              <a:solidFill>
                <a:srgbClr val="000000"/>
              </a:solidFill>
              <a:latin typeface="Arial"/>
              <a:ea typeface="Arial"/>
              <a:cs typeface="Arial"/>
              <a:sym typeface="Arial"/>
            </a:endParaRPr>
          </a:p>
        </p:txBody>
      </p:sp>
      <p:sp>
        <p:nvSpPr>
          <p:cNvPr id="971" name="Google Shape;971;p56"/>
          <p:cNvSpPr txBox="1"/>
          <p:nvPr/>
        </p:nvSpPr>
        <p:spPr>
          <a:xfrm>
            <a:off x="1133391" y="6635100"/>
            <a:ext cx="7718400" cy="16329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1" i="0" u="none" strike="noStrike" cap="none">
                <a:solidFill>
                  <a:srgbClr val="31D5F0"/>
                </a:solidFill>
                <a:latin typeface="Calibri"/>
                <a:ea typeface="Calibri"/>
                <a:cs typeface="Calibri"/>
                <a:sym typeface="Calibri"/>
              </a:rPr>
              <a:t>81% </a:t>
            </a:r>
            <a:r>
              <a:rPr lang="en-US" sz="2400" b="0" i="0" u="none" strike="noStrike" cap="none">
                <a:solidFill>
                  <a:srgbClr val="FFFFFF"/>
                </a:solidFill>
                <a:latin typeface="Calibri"/>
                <a:ea typeface="Calibri"/>
                <a:cs typeface="Calibri"/>
                <a:sym typeface="Calibri"/>
              </a:rPr>
              <a:t>of HR professionals say their organizations do not have policies in place that address regulation of office gambling pools.</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972" name="Google Shape;972;p56"/>
          <p:cNvSpPr txBox="1"/>
          <p:nvPr/>
        </p:nvSpPr>
        <p:spPr>
          <a:xfrm>
            <a:off x="1133391" y="5367904"/>
            <a:ext cx="7718400" cy="1267200"/>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Clr>
                <a:srgbClr val="000000"/>
              </a:buClr>
              <a:buSzPts val="8400"/>
              <a:buFont typeface="Arial"/>
              <a:buNone/>
            </a:pPr>
            <a:r>
              <a:rPr lang="en-US" sz="8400" b="1" i="0" u="none" strike="noStrike" cap="none">
                <a:solidFill>
                  <a:srgbClr val="FF9B2C"/>
                </a:solidFill>
                <a:latin typeface="Antonio"/>
                <a:ea typeface="Antonio"/>
                <a:cs typeface="Antonio"/>
                <a:sym typeface="Antonio"/>
              </a:rPr>
              <a:t>81%</a:t>
            </a:r>
            <a:endParaRPr sz="8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76"/>
        <p:cNvGrpSpPr/>
        <p:nvPr/>
      </p:nvGrpSpPr>
      <p:grpSpPr>
        <a:xfrm>
          <a:off x="0" y="0"/>
          <a:ext cx="0" cy="0"/>
          <a:chOff x="0" y="0"/>
          <a:chExt cx="0" cy="0"/>
        </a:xfrm>
      </p:grpSpPr>
      <p:sp>
        <p:nvSpPr>
          <p:cNvPr id="977" name="Google Shape;977;p57"/>
          <p:cNvSpPr txBox="1"/>
          <p:nvPr/>
        </p:nvSpPr>
        <p:spPr>
          <a:xfrm>
            <a:off x="4487652" y="3884593"/>
            <a:ext cx="9312696"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31D5F0"/>
                </a:solidFill>
                <a:latin typeface="Antonio"/>
                <a:ea typeface="Antonio"/>
                <a:cs typeface="Antonio"/>
                <a:sym typeface="Antonio"/>
              </a:rPr>
              <a:t>MARCH MADNESS</a:t>
            </a:r>
            <a:endParaRPr sz="1400" b="0" i="0" u="none" strike="noStrike" cap="none">
              <a:solidFill>
                <a:srgbClr val="000000"/>
              </a:solidFill>
              <a:latin typeface="Arial"/>
              <a:ea typeface="Arial"/>
              <a:cs typeface="Arial"/>
              <a:sym typeface="Arial"/>
            </a:endParaRPr>
          </a:p>
        </p:txBody>
      </p:sp>
      <p:sp>
        <p:nvSpPr>
          <p:cNvPr id="978" name="Google Shape;978;p57"/>
          <p:cNvSpPr txBox="1"/>
          <p:nvPr/>
        </p:nvSpPr>
        <p:spPr>
          <a:xfrm>
            <a:off x="1467853" y="4494193"/>
            <a:ext cx="15352200" cy="153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0"/>
              <a:buFont typeface="Arial"/>
              <a:buNone/>
            </a:pPr>
            <a:r>
              <a:rPr lang="en-US" sz="10000" b="1" i="0" u="none" strike="noStrike" cap="none">
                <a:solidFill>
                  <a:srgbClr val="FF9B2B"/>
                </a:solidFill>
                <a:latin typeface="Antonio"/>
                <a:ea typeface="Antonio"/>
                <a:cs typeface="Antonio"/>
                <a:sym typeface="Antonio"/>
              </a:rPr>
              <a:t>DISCUSSION QUESTIONS</a:t>
            </a:r>
            <a:endParaRPr sz="1400" b="0" i="0" u="none" strike="noStrike" cap="none">
              <a:solidFill>
                <a:srgbClr val="FF9B2B"/>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82"/>
        <p:cNvGrpSpPr/>
        <p:nvPr/>
      </p:nvGrpSpPr>
      <p:grpSpPr>
        <a:xfrm>
          <a:off x="0" y="0"/>
          <a:ext cx="0" cy="0"/>
          <a:chOff x="0" y="0"/>
          <a:chExt cx="0" cy="0"/>
        </a:xfrm>
      </p:grpSpPr>
      <p:sp>
        <p:nvSpPr>
          <p:cNvPr id="983" name="Google Shape;983;p58"/>
          <p:cNvSpPr txBox="1"/>
          <p:nvPr/>
        </p:nvSpPr>
        <p:spPr>
          <a:xfrm>
            <a:off x="766176" y="726371"/>
            <a:ext cx="11515484" cy="713557"/>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4800"/>
              <a:buFont typeface="Arial"/>
              <a:buNone/>
            </a:pPr>
            <a:r>
              <a:rPr lang="en-US" sz="4800" b="1" i="0" u="none" strike="noStrike" cap="none">
                <a:solidFill>
                  <a:srgbClr val="31D5F0"/>
                </a:solidFill>
                <a:latin typeface="Antonio"/>
                <a:ea typeface="Antonio"/>
                <a:cs typeface="Antonio"/>
                <a:sym typeface="Antonio"/>
              </a:rPr>
              <a:t>MARCH MADNESS DISCUSSION QUESTIONS</a:t>
            </a:r>
            <a:endParaRPr sz="1400" b="0" i="0" u="none" strike="noStrike" cap="none">
              <a:solidFill>
                <a:srgbClr val="000000"/>
              </a:solidFill>
              <a:latin typeface="Arial"/>
              <a:ea typeface="Arial"/>
              <a:cs typeface="Arial"/>
              <a:sym typeface="Arial"/>
            </a:endParaRPr>
          </a:p>
        </p:txBody>
      </p:sp>
      <p:sp>
        <p:nvSpPr>
          <p:cNvPr id="984" name="Google Shape;984;p58"/>
          <p:cNvSpPr txBox="1"/>
          <p:nvPr/>
        </p:nvSpPr>
        <p:spPr>
          <a:xfrm>
            <a:off x="766175" y="1858975"/>
            <a:ext cx="16098000" cy="7466403"/>
          </a:xfrm>
          <a:prstGeom prst="rect">
            <a:avLst/>
          </a:prstGeom>
          <a:noFill/>
          <a:ln>
            <a:noFill/>
          </a:ln>
        </p:spPr>
        <p:txBody>
          <a:bodyPr spcFirstLastPara="1" wrap="square" lIns="0" tIns="0" rIns="0" bIns="0" anchor="t" anchorCtr="0">
            <a:spAutoFit/>
          </a:bodyPr>
          <a:lstStyle/>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How do you think March Madness contributes to a drop in worker productivity in the American workplace? </a:t>
            </a:r>
            <a:endParaRPr lang="en-US" sz="2100" dirty="0">
              <a:ea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Only 3% of collegiate basketball programs generate a revenue surplus according to CBS News. Why do you think they continue playing if that is the case?</a:t>
            </a:r>
            <a:endParaRPr lang="en-US" sz="2100" dirty="0">
              <a:ea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Why is social media important to the tournament?</a:t>
            </a:r>
            <a:endParaRPr lang="en-US" sz="2100" dirty="0">
              <a:ea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Why do you think tracking the number of consumers who follow the tournament via some form of social media is important to the NCAA? To a broadcast company like CBS or Turner Sports? What about for advertisers/marketing professionals?</a:t>
            </a:r>
            <a:endParaRPr lang="en-US" sz="2100" dirty="0">
              <a:ea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What are broadcast rights? Why do you think CBS and Turner invested so much in the rights to the NCAA Tournament?</a:t>
            </a:r>
            <a:endParaRPr lang="en-US" sz="2100" dirty="0">
              <a:ea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What types of companies sponsor the NCAA Tournament? What demographic are they targeting?</a:t>
            </a:r>
            <a:endParaRPr lang="en-US" sz="2100" dirty="0">
              <a:ea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What is economic impact? Why is it an important concept when it relates to mega events like the Super Bowl, Olympic Games and NCAA Tournament?</a:t>
            </a:r>
            <a:endParaRPr lang="en-US" sz="2100" dirty="0">
              <a:ea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Why do you think college athletes don’t get paid? How might NIL rules change the </a:t>
            </a:r>
            <a:r>
              <a:rPr lang="en-US" sz="2100" dirty="0">
                <a:solidFill>
                  <a:srgbClr val="FFFFFF"/>
                </a:solidFill>
                <a:latin typeface="Calibri"/>
                <a:ea typeface="Calibri"/>
                <a:cs typeface="Calibri"/>
                <a:sym typeface="Calibri"/>
              </a:rPr>
              <a:t>future</a:t>
            </a:r>
            <a:r>
              <a:rPr lang="en-US" sz="2100" b="0" i="0" u="none" strike="noStrike" cap="none" dirty="0">
                <a:solidFill>
                  <a:srgbClr val="FFFFFF"/>
                </a:solidFill>
                <a:latin typeface="Calibri"/>
                <a:ea typeface="Calibri"/>
                <a:cs typeface="Calibri"/>
                <a:sym typeface="Calibri"/>
              </a:rPr>
              <a:t> of the sport?</a:t>
            </a:r>
            <a:endParaRPr lang="en-US" sz="2100" dirty="0">
              <a:solidFill>
                <a:srgbClr val="FFFFFF"/>
              </a:solidFill>
              <a:latin typeface="Calibri"/>
              <a:ea typeface="Calibri"/>
              <a:cs typeface="Calibri"/>
              <a:sym typeface="Calibri"/>
            </a:endParaRP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dirty="0">
                <a:solidFill>
                  <a:srgbClr val="FFFFFF"/>
                </a:solidFill>
                <a:latin typeface="Calibri"/>
                <a:ea typeface="Calibri"/>
                <a:cs typeface="Calibri"/>
                <a:sym typeface="Calibri"/>
              </a:rPr>
              <a:t>Will you watch any games this year?  If so, will you watch on TV, stream on your device, or both?  Will you watch with friends?  Why might an advertiser or sponsor be interested to know that information?</a:t>
            </a:r>
          </a:p>
          <a:p>
            <a:pPr marL="816612" marR="0" lvl="1" indent="-495300" algn="l" rtl="0">
              <a:lnSpc>
                <a:spcPct val="114000"/>
              </a:lnSpc>
              <a:spcBef>
                <a:spcPts val="0"/>
              </a:spcBef>
              <a:spcAft>
                <a:spcPts val="1800"/>
              </a:spcAft>
              <a:buClr>
                <a:srgbClr val="FFFFFF"/>
              </a:buClr>
              <a:buSzPts val="2100"/>
              <a:buFont typeface="Calibri"/>
              <a:buAutoNum type="arabicPeriod"/>
            </a:pPr>
            <a:r>
              <a:rPr lang="en-US" sz="2100" b="0" i="0" u="none" strike="noStrike" cap="none" dirty="0">
                <a:solidFill>
                  <a:srgbClr val="FFFFFF"/>
                </a:solidFill>
                <a:latin typeface="Calibri"/>
                <a:ea typeface="Calibri"/>
                <a:cs typeface="Calibri"/>
                <a:sym typeface="Calibri"/>
              </a:rPr>
              <a:t>Who do you think will win this year’s championship?</a:t>
            </a:r>
            <a:endParaRPr sz="2100" b="0" i="0" u="none" strike="noStrike" cap="none" dirty="0">
              <a:solidFill>
                <a:srgbClr val="000000"/>
              </a:solidFill>
              <a:latin typeface="Arial"/>
              <a:ea typeface="Arial"/>
              <a:cs typeface="Arial"/>
              <a:sym typeface="Arial"/>
            </a:endParaRPr>
          </a:p>
        </p:txBody>
      </p:sp>
      <p:sp>
        <p:nvSpPr>
          <p:cNvPr id="985" name="Google Shape;985;p58"/>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89"/>
        <p:cNvGrpSpPr/>
        <p:nvPr/>
      </p:nvGrpSpPr>
      <p:grpSpPr>
        <a:xfrm>
          <a:off x="0" y="0"/>
          <a:ext cx="0" cy="0"/>
          <a:chOff x="0" y="0"/>
          <a:chExt cx="0" cy="0"/>
        </a:xfrm>
      </p:grpSpPr>
      <p:sp>
        <p:nvSpPr>
          <p:cNvPr id="990" name="Google Shape;990;p59"/>
          <p:cNvSpPr txBox="1"/>
          <p:nvPr/>
        </p:nvSpPr>
        <p:spPr>
          <a:xfrm>
            <a:off x="882995" y="578537"/>
            <a:ext cx="11515484" cy="1251166"/>
          </a:xfrm>
          <a:prstGeom prst="rect">
            <a:avLst/>
          </a:prstGeom>
          <a:noFill/>
          <a:ln>
            <a:noFill/>
          </a:ln>
        </p:spPr>
        <p:txBody>
          <a:bodyPr spcFirstLastPara="1" wrap="square" lIns="0" tIns="0" rIns="0" bIns="0" anchor="t" anchorCtr="0">
            <a:spAutoFit/>
          </a:bodyPr>
          <a:lstStyle/>
          <a:p>
            <a:pPr marL="0" marR="0" lvl="0" indent="0" algn="l" rtl="0">
              <a:lnSpc>
                <a:spcPct val="117002"/>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SOURCES</a:t>
            </a:r>
            <a:endParaRPr sz="1400" b="0" i="0" u="none" strike="noStrike" cap="none">
              <a:solidFill>
                <a:srgbClr val="000000"/>
              </a:solidFill>
              <a:latin typeface="Arial"/>
              <a:ea typeface="Arial"/>
              <a:cs typeface="Arial"/>
              <a:sym typeface="Arial"/>
            </a:endParaRPr>
          </a:p>
        </p:txBody>
      </p:sp>
      <p:sp>
        <p:nvSpPr>
          <p:cNvPr id="991" name="Google Shape;991;p59"/>
          <p:cNvSpPr txBox="1"/>
          <p:nvPr/>
        </p:nvSpPr>
        <p:spPr>
          <a:xfrm>
            <a:off x="882995" y="2341102"/>
            <a:ext cx="15960179" cy="536756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a:t>
            </a:r>
            <a:r>
              <a:rPr lang="en-US" sz="2000" b="0" i="0" u="none" strike="noStrike" cap="none" dirty="0" err="1">
                <a:solidFill>
                  <a:srgbClr val="FFFFFF"/>
                </a:solidFill>
                <a:latin typeface="Calibri"/>
                <a:ea typeface="Calibri"/>
                <a:cs typeface="Calibri"/>
                <a:sym typeface="Calibri"/>
              </a:rPr>
              <a:t>www.nysportsjournalism.com</a:t>
            </a:r>
            <a:r>
              <a:rPr lang="en-US" sz="2000" b="0" i="0" u="none" strike="noStrike" cap="none" dirty="0">
                <a:solidFill>
                  <a:srgbClr val="FFFFFF"/>
                </a:solidFill>
                <a:latin typeface="Calibri"/>
                <a:ea typeface="Calibri"/>
                <a:cs typeface="Calibri"/>
                <a:sym typeface="Calibri"/>
              </a:rPr>
              <a:t>/record-spend-for-march-madness/tag/</a:t>
            </a:r>
            <a:r>
              <a:rPr lang="en-US" sz="2000" b="0" i="0" u="none" strike="noStrike" cap="none" dirty="0" err="1">
                <a:solidFill>
                  <a:srgbClr val="FFFFFF"/>
                </a:solidFill>
                <a:latin typeface="Calibri"/>
                <a:ea typeface="Calibri"/>
                <a:cs typeface="Calibri"/>
                <a:sym typeface="Calibri"/>
              </a:rPr>
              <a:t>ncaa</a:t>
            </a:r>
            <a:r>
              <a:rPr lang="en-US" sz="2000" b="0" i="0" u="none" strike="noStrike" cap="none" dirty="0">
                <a:solidFill>
                  <a:srgbClr val="FFFFFF"/>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wallethub.com</a:t>
            </a:r>
            <a:r>
              <a:rPr lang="en-US" sz="2000" b="0" i="0" u="none" strike="noStrike" cap="none" dirty="0">
                <a:solidFill>
                  <a:srgbClr val="FFFFFF"/>
                </a:solidFill>
                <a:latin typeface="Calibri"/>
                <a:ea typeface="Calibri"/>
                <a:cs typeface="Calibri"/>
                <a:sym typeface="Calibri"/>
              </a:rPr>
              <a:t>/blog/march-madness-statistics/11016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www.cnn.com</a:t>
            </a:r>
            <a:r>
              <a:rPr lang="en-US" sz="2000" b="0" i="0" u="none" strike="noStrike" cap="none" dirty="0">
                <a:solidFill>
                  <a:srgbClr val="FFFFFF"/>
                </a:solidFill>
                <a:latin typeface="Calibri"/>
                <a:ea typeface="Calibri"/>
                <a:cs typeface="Calibri"/>
                <a:sym typeface="Calibri"/>
              </a:rPr>
              <a:t>/2015/07/08/us/gallery/</a:t>
            </a:r>
            <a:r>
              <a:rPr lang="en-US" sz="2000" b="0" i="0" u="none" strike="noStrike" cap="none" dirty="0" err="1">
                <a:solidFill>
                  <a:srgbClr val="FFFFFF"/>
                </a:solidFill>
                <a:latin typeface="Calibri"/>
                <a:ea typeface="Calibri"/>
                <a:cs typeface="Calibri"/>
                <a:sym typeface="Calibri"/>
              </a:rPr>
              <a:t>ncaa</a:t>
            </a:r>
            <a:r>
              <a:rPr lang="en-US" sz="2000" b="0" i="0" u="none" strike="noStrike" cap="none" dirty="0">
                <a:solidFill>
                  <a:srgbClr val="FFFFFF"/>
                </a:solidFill>
                <a:latin typeface="Calibri"/>
                <a:ea typeface="Calibri"/>
                <a:cs typeface="Calibri"/>
                <a:sym typeface="Calibri"/>
              </a:rPr>
              <a:t>-by-the-numbers/</a:t>
            </a:r>
            <a:r>
              <a:rPr lang="en-US" sz="2000" b="0" i="0" u="none" strike="noStrike" cap="none" dirty="0" err="1">
                <a:solidFill>
                  <a:srgbClr val="FFFFFF"/>
                </a:solidFill>
                <a:latin typeface="Calibri"/>
                <a:ea typeface="Calibri"/>
                <a:cs typeface="Calibri"/>
                <a:sym typeface="Calibri"/>
              </a:rPr>
              <a:t>index.html</a:t>
            </a:r>
            <a:r>
              <a:rPr lang="en-US" sz="2000" b="0" i="0" u="none" strike="noStrike" cap="none" dirty="0">
                <a:solidFill>
                  <a:srgbClr val="FFFFFF"/>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www.collegesimply.com</a:t>
            </a:r>
            <a:r>
              <a:rPr lang="en-US" sz="2000" b="0" i="0" u="none" strike="noStrike" cap="none" dirty="0">
                <a:solidFill>
                  <a:srgbClr val="FFFFFF"/>
                </a:solidFill>
                <a:latin typeface="Calibri"/>
                <a:ea typeface="Calibri"/>
                <a:cs typeface="Calibri"/>
                <a:sym typeface="Calibri"/>
              </a:rPr>
              <a:t>/colleges/north-</a:t>
            </a:r>
            <a:r>
              <a:rPr lang="en-US" sz="2000" b="0" i="0" u="none" strike="noStrike" cap="none" dirty="0" err="1">
                <a:solidFill>
                  <a:srgbClr val="FFFFFF"/>
                </a:solidFill>
                <a:latin typeface="Calibri"/>
                <a:ea typeface="Calibri"/>
                <a:cs typeface="Calibri"/>
                <a:sym typeface="Calibri"/>
              </a:rPr>
              <a:t>carolina</a:t>
            </a:r>
            <a:r>
              <a:rPr lang="en-US" sz="2000" b="0" i="0" u="none" strike="noStrike" cap="none" dirty="0">
                <a:solidFill>
                  <a:srgbClr val="FFFFFF"/>
                </a:solidFill>
                <a:latin typeface="Calibri"/>
                <a:ea typeface="Calibri"/>
                <a:cs typeface="Calibri"/>
                <a:sym typeface="Calibri"/>
              </a:rPr>
              <a:t>/duke-university/price/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www.kantarmedia.com</a:t>
            </a:r>
            <a:r>
              <a:rPr lang="en-US" sz="2000" b="0" i="0" u="none" strike="noStrike" cap="none" dirty="0">
                <a:solidFill>
                  <a:srgbClr val="FFFFFF"/>
                </a:solidFill>
                <a:latin typeface="Calibri"/>
                <a:ea typeface="Calibri"/>
                <a:cs typeface="Calibri"/>
                <a:sym typeface="Calibri"/>
              </a:rPr>
              <a:t>/us/newsroom/press-releases/march-madness-release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www.kantarmedia.com</a:t>
            </a:r>
            <a:r>
              <a:rPr lang="en-US" sz="2000" b="0" i="0" u="none" strike="noStrike" cap="none" dirty="0">
                <a:solidFill>
                  <a:srgbClr val="FFFFFF"/>
                </a:solidFill>
                <a:latin typeface="Calibri"/>
                <a:ea typeface="Calibri"/>
                <a:cs typeface="Calibri"/>
                <a:sym typeface="Calibri"/>
              </a:rPr>
              <a:t>/us/thinking-and-resources/blog/whos-on-top-32017-32617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www.ncaa.com</a:t>
            </a:r>
            <a:r>
              <a:rPr lang="en-US" sz="2000" b="0" i="0" u="none" strike="noStrike" cap="none" dirty="0">
                <a:solidFill>
                  <a:srgbClr val="FFFFFF"/>
                </a:solidFill>
                <a:latin typeface="Calibri"/>
                <a:ea typeface="Calibri"/>
                <a:cs typeface="Calibri"/>
                <a:sym typeface="Calibri"/>
              </a:rPr>
              <a:t>/news/basketball-men/article/2017-04-07/2017-final-four-viewership-attendance-numbers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money.yahoo.com</a:t>
            </a:r>
            <a:r>
              <a:rPr lang="en-US" sz="2000" b="0" i="0" u="none" strike="noStrike" cap="none" dirty="0">
                <a:solidFill>
                  <a:srgbClr val="FFFFFF"/>
                </a:solidFill>
                <a:latin typeface="Calibri"/>
                <a:ea typeface="Calibri"/>
                <a:cs typeface="Calibri"/>
                <a:sym typeface="Calibri"/>
              </a:rPr>
              <a:t>/richest-college-basketball-programs-america-210045624.html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www.bizjournals.com</a:t>
            </a:r>
            <a:r>
              <a:rPr lang="en-US" sz="2000" b="0" i="0" u="none" strike="noStrike" cap="none" dirty="0">
                <a:solidFill>
                  <a:srgbClr val="FFFFFF"/>
                </a:solidFill>
                <a:latin typeface="Calibri"/>
                <a:ea typeface="Calibri"/>
                <a:cs typeface="Calibri"/>
                <a:sym typeface="Calibri"/>
              </a:rPr>
              <a:t>/</a:t>
            </a:r>
            <a:r>
              <a:rPr lang="en-US" sz="2000" b="0" i="0" u="none" strike="noStrike" cap="none" dirty="0" err="1">
                <a:solidFill>
                  <a:srgbClr val="FFFFFF"/>
                </a:solidFill>
                <a:latin typeface="Calibri"/>
                <a:ea typeface="Calibri"/>
                <a:cs typeface="Calibri"/>
                <a:sym typeface="Calibri"/>
              </a:rPr>
              <a:t>sanantonio</a:t>
            </a:r>
            <a:r>
              <a:rPr lang="en-US" sz="2000" b="0" i="0" u="none" strike="noStrike" cap="none" dirty="0">
                <a:solidFill>
                  <a:srgbClr val="FFFFFF"/>
                </a:solidFill>
                <a:latin typeface="Calibri"/>
                <a:ea typeface="Calibri"/>
                <a:cs typeface="Calibri"/>
                <a:sym typeface="Calibri"/>
              </a:rPr>
              <a:t>/news/2018/02/16/</a:t>
            </a:r>
            <a:r>
              <a:rPr lang="en-US" sz="2000" b="0" i="0" u="none" strike="noStrike" cap="none" dirty="0" err="1">
                <a:solidFill>
                  <a:srgbClr val="FFFFFF"/>
                </a:solidFill>
                <a:latin typeface="Calibri"/>
                <a:ea typeface="Calibri"/>
                <a:cs typeface="Calibri"/>
                <a:sym typeface="Calibri"/>
              </a:rPr>
              <a:t>ncaa</a:t>
            </a:r>
            <a:r>
              <a:rPr lang="en-US" sz="2000" b="0" i="0" u="none" strike="noStrike" cap="none" dirty="0">
                <a:solidFill>
                  <a:srgbClr val="FFFFFF"/>
                </a:solidFill>
                <a:latin typeface="Calibri"/>
                <a:ea typeface="Calibri"/>
                <a:cs typeface="Calibri"/>
                <a:sym typeface="Calibri"/>
              </a:rPr>
              <a:t>-final-fours-local-economic-impact-expected-</a:t>
            </a:r>
            <a:r>
              <a:rPr lang="en-US" sz="2000" b="0" i="0" u="none" strike="noStrike" cap="none" dirty="0" err="1">
                <a:solidFill>
                  <a:srgbClr val="FFFFFF"/>
                </a:solidFill>
                <a:latin typeface="Calibri"/>
                <a:ea typeface="Calibri"/>
                <a:cs typeface="Calibri"/>
                <a:sym typeface="Calibri"/>
              </a:rPr>
              <a:t>to.html</a:t>
            </a:r>
            <a:r>
              <a:rPr lang="en-US" sz="2000" b="0" i="0" u="none" strike="noStrike" cap="none" dirty="0">
                <a:solidFill>
                  <a:srgbClr val="FFFFFF"/>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https://</a:t>
            </a:r>
            <a:r>
              <a:rPr lang="en-US" sz="2000" b="0" i="0" u="none" strike="noStrike" cap="none" dirty="0" err="1">
                <a:solidFill>
                  <a:srgbClr val="FFFFFF"/>
                </a:solidFill>
                <a:latin typeface="Calibri"/>
                <a:ea typeface="Calibri"/>
                <a:cs typeface="Calibri"/>
                <a:sym typeface="Calibri"/>
              </a:rPr>
              <a:t>www.usatoday.com</a:t>
            </a:r>
            <a:r>
              <a:rPr lang="en-US" sz="2000" b="0" i="0" u="none" strike="noStrike" cap="none" dirty="0">
                <a:solidFill>
                  <a:srgbClr val="FFFFFF"/>
                </a:solidFill>
                <a:latin typeface="Calibri"/>
                <a:ea typeface="Calibri"/>
                <a:cs typeface="Calibri"/>
                <a:sym typeface="Calibri"/>
              </a:rPr>
              <a:t>/story/sports/</a:t>
            </a:r>
            <a:r>
              <a:rPr lang="en-US" sz="2000" b="0" i="0" u="none" strike="noStrike" cap="none" dirty="0" err="1">
                <a:solidFill>
                  <a:srgbClr val="FFFFFF"/>
                </a:solidFill>
                <a:latin typeface="Calibri"/>
                <a:ea typeface="Calibri"/>
                <a:cs typeface="Calibri"/>
                <a:sym typeface="Calibri"/>
              </a:rPr>
              <a:t>ncaab</a:t>
            </a:r>
            <a:r>
              <a:rPr lang="en-US" sz="2000" b="0" i="0" u="none" strike="noStrike" cap="none" dirty="0">
                <a:solidFill>
                  <a:srgbClr val="FFFFFF"/>
                </a:solidFill>
                <a:latin typeface="Calibri"/>
                <a:ea typeface="Calibri"/>
                <a:cs typeface="Calibri"/>
                <a:sym typeface="Calibri"/>
              </a:rPr>
              <a:t>/2022/03/11/college-basketball-bill-self-first-10-million-season/9425924002/?</a:t>
            </a:r>
            <a:r>
              <a:rPr lang="en-US" sz="2000" b="0" i="0" u="none" strike="noStrike" cap="none" dirty="0" err="1">
                <a:solidFill>
                  <a:srgbClr val="FFFFFF"/>
                </a:solidFill>
                <a:latin typeface="Calibri"/>
                <a:ea typeface="Calibri"/>
                <a:cs typeface="Calibri"/>
                <a:sym typeface="Calibri"/>
              </a:rPr>
              <a:t>gnt-cfr</a:t>
            </a:r>
            <a:r>
              <a:rPr lang="en-US" sz="2000" b="0" i="0" u="none" strike="noStrike" cap="none" dirty="0">
                <a:solidFill>
                  <a:srgbClr val="FFFFFF"/>
                </a:solidFill>
                <a:latin typeface="Calibri"/>
                <a:ea typeface="Calibri"/>
                <a:cs typeface="Calibri"/>
                <a:sym typeface="Calibri"/>
              </a:rPr>
              <a:t>=1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http://</a:t>
            </a:r>
            <a:r>
              <a:rPr lang="en-US" sz="2000" b="0" i="0" u="none" strike="noStrike" cap="none" dirty="0" err="1">
                <a:solidFill>
                  <a:srgbClr val="FFFFFF"/>
                </a:solidFill>
                <a:latin typeface="Calibri"/>
                <a:ea typeface="Calibri"/>
                <a:cs typeface="Calibri"/>
                <a:sym typeface="Calibri"/>
              </a:rPr>
              <a:t>fs.ncaa.org</a:t>
            </a:r>
            <a:r>
              <a:rPr lang="en-US" sz="2000" b="0" i="0" u="none" strike="noStrike" cap="none" dirty="0">
                <a:solidFill>
                  <a:srgbClr val="FFFFFF"/>
                </a:solidFill>
                <a:latin typeface="Calibri"/>
                <a:ea typeface="Calibri"/>
                <a:cs typeface="Calibri"/>
                <a:sym typeface="Calibri"/>
              </a:rPr>
              <a:t>/Docs/stats/</a:t>
            </a:r>
            <a:r>
              <a:rPr lang="en-US" sz="2000" b="0" i="0" u="none" strike="noStrike" cap="none" dirty="0" err="1">
                <a:solidFill>
                  <a:srgbClr val="FFFFFF"/>
                </a:solidFill>
                <a:latin typeface="Calibri"/>
                <a:ea typeface="Calibri"/>
                <a:cs typeface="Calibri"/>
                <a:sym typeface="Calibri"/>
              </a:rPr>
              <a:t>m_basketball_RB</a:t>
            </a:r>
            <a:r>
              <a:rPr lang="en-US" sz="2000" b="0" i="0" u="none" strike="noStrike" cap="none" dirty="0">
                <a:solidFill>
                  <a:srgbClr val="FFFFFF"/>
                </a:solidFill>
                <a:latin typeface="Calibri"/>
                <a:ea typeface="Calibri"/>
                <a:cs typeface="Calibri"/>
                <a:sym typeface="Calibri"/>
              </a:rPr>
              <a:t>/2024/</a:t>
            </a:r>
            <a:r>
              <a:rPr lang="en-US" sz="2000" b="0" i="0" u="none" strike="noStrike" cap="none" dirty="0" err="1">
                <a:solidFill>
                  <a:srgbClr val="FFFFFF"/>
                </a:solidFill>
                <a:latin typeface="Calibri"/>
                <a:ea typeface="Calibri"/>
                <a:cs typeface="Calibri"/>
                <a:sym typeface="Calibri"/>
              </a:rPr>
              <a:t>Attend.pdf</a:t>
            </a:r>
            <a:endParaRPr sz="20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5"/>
        <p:cNvGrpSpPr/>
        <p:nvPr/>
      </p:nvGrpSpPr>
      <p:grpSpPr>
        <a:xfrm>
          <a:off x="0" y="0"/>
          <a:ext cx="0" cy="0"/>
          <a:chOff x="0" y="0"/>
          <a:chExt cx="0" cy="0"/>
        </a:xfrm>
      </p:grpSpPr>
      <p:sp>
        <p:nvSpPr>
          <p:cNvPr id="996" name="Google Shape;996;p60"/>
          <p:cNvSpPr/>
          <p:nvPr/>
        </p:nvSpPr>
        <p:spPr>
          <a:xfrm>
            <a:off x="5105400" y="4152900"/>
            <a:ext cx="7343385" cy="242331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2"/>
        <p:cNvGrpSpPr/>
        <p:nvPr/>
      </p:nvGrpSpPr>
      <p:grpSpPr>
        <a:xfrm>
          <a:off x="0" y="0"/>
          <a:ext cx="0" cy="0"/>
          <a:chOff x="0" y="0"/>
          <a:chExt cx="0" cy="0"/>
        </a:xfrm>
      </p:grpSpPr>
      <p:sp>
        <p:nvSpPr>
          <p:cNvPr id="153" name="Google Shape;153;p6"/>
          <p:cNvSpPr/>
          <p:nvPr/>
        </p:nvSpPr>
        <p:spPr>
          <a:xfrm>
            <a:off x="0" y="-800100"/>
            <a:ext cx="18288000" cy="11887200"/>
          </a:xfrm>
          <a:custGeom>
            <a:avLst/>
            <a:gdLst/>
            <a:ahLst/>
            <a:cxnLst/>
            <a:rect l="l" t="t" r="r" b="b"/>
            <a:pathLst>
              <a:path w="18288000" h="11887200" extrusionOk="0">
                <a:moveTo>
                  <a:pt x="0" y="0"/>
                </a:moveTo>
                <a:lnTo>
                  <a:pt x="18288000" y="0"/>
                </a:lnTo>
                <a:lnTo>
                  <a:pt x="18288000" y="11887200"/>
                </a:lnTo>
                <a:lnTo>
                  <a:pt x="0" y="11887200"/>
                </a:lnTo>
                <a:lnTo>
                  <a:pt x="0" y="0"/>
                </a:lnTo>
                <a:close/>
              </a:path>
            </a:pathLst>
          </a:custGeom>
          <a:blipFill rotWithShape="1">
            <a:blip r:embed="rId3">
              <a:alphaModFix amt="35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54" name="Google Shape;154;p6"/>
          <p:cNvGrpSpPr/>
          <p:nvPr/>
        </p:nvGrpSpPr>
        <p:grpSpPr>
          <a:xfrm>
            <a:off x="14579877" y="-108496"/>
            <a:ext cx="3708123" cy="10395496"/>
            <a:chOff x="0" y="-28575"/>
            <a:chExt cx="976625" cy="2737908"/>
          </a:xfrm>
        </p:grpSpPr>
        <p:sp>
          <p:nvSpPr>
            <p:cNvPr id="155" name="Google Shape;155;p6"/>
            <p:cNvSpPr/>
            <p:nvPr/>
          </p:nvSpPr>
          <p:spPr>
            <a:xfrm>
              <a:off x="0" y="0"/>
              <a:ext cx="976625" cy="2709333"/>
            </a:xfrm>
            <a:custGeom>
              <a:avLst/>
              <a:gdLst/>
              <a:ahLst/>
              <a:cxnLst/>
              <a:rect l="l" t="t" r="r" b="b"/>
              <a:pathLst>
                <a:path w="976625" h="2709333" extrusionOk="0">
                  <a:moveTo>
                    <a:pt x="0" y="0"/>
                  </a:moveTo>
                  <a:lnTo>
                    <a:pt x="976625" y="0"/>
                  </a:lnTo>
                  <a:lnTo>
                    <a:pt x="976625" y="2709333"/>
                  </a:lnTo>
                  <a:lnTo>
                    <a:pt x="0" y="2709333"/>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6"/>
            <p:cNvSpPr txBox="1"/>
            <p:nvPr/>
          </p:nvSpPr>
          <p:spPr>
            <a:xfrm>
              <a:off x="0" y="-28575"/>
              <a:ext cx="976625" cy="2737908"/>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7" name="Google Shape;157;p6"/>
          <p:cNvSpPr/>
          <p:nvPr/>
        </p:nvSpPr>
        <p:spPr>
          <a:xfrm rot="10800000">
            <a:off x="-2079937" y="-1207208"/>
            <a:ext cx="16659814" cy="16659814"/>
          </a:xfrm>
          <a:custGeom>
            <a:avLst/>
            <a:gdLst/>
            <a:ahLst/>
            <a:cxnLst/>
            <a:rect l="l" t="t" r="r" b="b"/>
            <a:pathLst>
              <a:path w="16659814" h="16659814" extrusionOk="0">
                <a:moveTo>
                  <a:pt x="0" y="0"/>
                </a:moveTo>
                <a:lnTo>
                  <a:pt x="16659814" y="0"/>
                </a:lnTo>
                <a:lnTo>
                  <a:pt x="16659814" y="16659814"/>
                </a:lnTo>
                <a:lnTo>
                  <a:pt x="0" y="166598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6"/>
          <p:cNvSpPr/>
          <p:nvPr/>
        </p:nvSpPr>
        <p:spPr>
          <a:xfrm>
            <a:off x="2288230" y="3811372"/>
            <a:ext cx="5673880" cy="2664257"/>
          </a:xfrm>
          <a:custGeom>
            <a:avLst/>
            <a:gdLst/>
            <a:ahLst/>
            <a:cxnLst/>
            <a:rect l="l" t="t" r="r" b="b"/>
            <a:pathLst>
              <a:path w="5673880" h="2664257" extrusionOk="0">
                <a:moveTo>
                  <a:pt x="0" y="0"/>
                </a:moveTo>
                <a:lnTo>
                  <a:pt x="5673880" y="0"/>
                </a:lnTo>
                <a:lnTo>
                  <a:pt x="5673880" y="2664256"/>
                </a:lnTo>
                <a:lnTo>
                  <a:pt x="0" y="26642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59" name="Google Shape;159;p6"/>
          <p:cNvGrpSpPr/>
          <p:nvPr/>
        </p:nvGrpSpPr>
        <p:grpSpPr>
          <a:xfrm>
            <a:off x="9525000" y="3104091"/>
            <a:ext cx="6932100" cy="4405141"/>
            <a:chOff x="9525000" y="2097937"/>
            <a:chExt cx="6932100" cy="4405141"/>
          </a:xfrm>
        </p:grpSpPr>
        <p:sp>
          <p:nvSpPr>
            <p:cNvPr id="160" name="Google Shape;160;p6"/>
            <p:cNvSpPr txBox="1"/>
            <p:nvPr/>
          </p:nvSpPr>
          <p:spPr>
            <a:xfrm>
              <a:off x="9525000" y="2097937"/>
              <a:ext cx="5633020"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$8.8 BILLION</a:t>
              </a:r>
              <a:endParaRPr sz="1400" b="0" i="0" u="none" strike="noStrike" cap="none">
                <a:solidFill>
                  <a:srgbClr val="000000"/>
                </a:solidFill>
                <a:latin typeface="Arial"/>
                <a:ea typeface="Arial"/>
                <a:cs typeface="Arial"/>
                <a:sym typeface="Arial"/>
              </a:endParaRPr>
            </a:p>
          </p:txBody>
        </p:sp>
        <p:sp>
          <p:nvSpPr>
            <p:cNvPr id="161" name="Google Shape;161;p6"/>
            <p:cNvSpPr txBox="1"/>
            <p:nvPr/>
          </p:nvSpPr>
          <p:spPr>
            <a:xfrm>
              <a:off x="9525000" y="3742178"/>
              <a:ext cx="6932100" cy="27609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In 2016, the NCAA announced an </a:t>
              </a:r>
              <a:r>
                <a:rPr lang="en-US" sz="2400" b="1" i="0" u="none" strike="noStrike" cap="none">
                  <a:solidFill>
                    <a:srgbClr val="31D5F0"/>
                  </a:solidFill>
                  <a:latin typeface="Calibri"/>
                  <a:ea typeface="Calibri"/>
                  <a:cs typeface="Calibri"/>
                  <a:sym typeface="Calibri"/>
                </a:rPr>
                <a:t>$8.8 billion, eight-year extension</a:t>
              </a:r>
              <a:r>
                <a:rPr lang="en-US" sz="2400" b="0" i="0" u="none" strike="noStrike" cap="none">
                  <a:solidFill>
                    <a:srgbClr val="FFFFFF"/>
                  </a:solidFill>
                  <a:latin typeface="Calibri"/>
                  <a:ea typeface="Calibri"/>
                  <a:cs typeface="Calibri"/>
                  <a:sym typeface="Calibri"/>
                </a:rPr>
                <a:t>, to their existing broadcast rights deal that would keep the tournament on Turner and CBS through 2032.</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The NCAA will earn roughly $1.1 billion/year between 2026 and 2032 from this deal.</a:t>
              </a:r>
              <a:endParaRPr sz="1400" b="1" i="0" u="none" strike="noStrike" cap="none">
                <a:solidFill>
                  <a:srgbClr val="000000"/>
                </a:solidFill>
                <a:latin typeface="Arial"/>
                <a:ea typeface="Arial"/>
                <a:cs typeface="Arial"/>
                <a:sym typeface="Arial"/>
              </a:endParaRPr>
            </a:p>
          </p:txBody>
        </p:sp>
      </p:grpSp>
      <p:sp>
        <p:nvSpPr>
          <p:cNvPr id="162" name="Google Shape;162;p6"/>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6"/>
        <p:cNvGrpSpPr/>
        <p:nvPr/>
      </p:nvGrpSpPr>
      <p:grpSpPr>
        <a:xfrm>
          <a:off x="0" y="0"/>
          <a:ext cx="0" cy="0"/>
          <a:chOff x="0" y="0"/>
          <a:chExt cx="0" cy="0"/>
        </a:xfrm>
      </p:grpSpPr>
      <p:pic>
        <p:nvPicPr>
          <p:cNvPr id="167" name="Google Shape;167;p7" descr="A basketball on a wood floor&#10;&#10;Description automatically generated"/>
          <p:cNvPicPr preferRelativeResize="0"/>
          <p:nvPr/>
        </p:nvPicPr>
        <p:blipFill rotWithShape="1">
          <a:blip r:embed="rId3">
            <a:alphaModFix amt="50000"/>
          </a:blip>
          <a:srcRect/>
          <a:stretch/>
        </p:blipFill>
        <p:spPr>
          <a:xfrm>
            <a:off x="3932137" y="0"/>
            <a:ext cx="14355863" cy="10287000"/>
          </a:xfrm>
          <a:prstGeom prst="rect">
            <a:avLst/>
          </a:prstGeom>
          <a:noFill/>
          <a:ln>
            <a:noFill/>
          </a:ln>
        </p:spPr>
      </p:pic>
      <p:sp>
        <p:nvSpPr>
          <p:cNvPr id="168" name="Google Shape;168;p7"/>
          <p:cNvSpPr/>
          <p:nvPr/>
        </p:nvSpPr>
        <p:spPr>
          <a:xfrm>
            <a:off x="3657600" y="-1181100"/>
            <a:ext cx="7394713" cy="14221414"/>
          </a:xfrm>
          <a:custGeom>
            <a:avLst/>
            <a:gdLst/>
            <a:ahLst/>
            <a:cxnLst/>
            <a:rect l="l" t="t" r="r" b="b"/>
            <a:pathLst>
              <a:path w="14221414" h="14221414" extrusionOk="0">
                <a:moveTo>
                  <a:pt x="0" y="0"/>
                </a:moveTo>
                <a:lnTo>
                  <a:pt x="14221414" y="0"/>
                </a:lnTo>
                <a:lnTo>
                  <a:pt x="14221414" y="14221414"/>
                </a:lnTo>
                <a:lnTo>
                  <a:pt x="0" y="142214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69" name="Google Shape;169;p7"/>
          <p:cNvGrpSpPr/>
          <p:nvPr/>
        </p:nvGrpSpPr>
        <p:grpSpPr>
          <a:xfrm>
            <a:off x="1934222" y="3234571"/>
            <a:ext cx="5877935" cy="3137889"/>
            <a:chOff x="1934222" y="3231787"/>
            <a:chExt cx="6641275" cy="3137889"/>
          </a:xfrm>
        </p:grpSpPr>
        <p:sp>
          <p:nvSpPr>
            <p:cNvPr id="170" name="Google Shape;170;p7"/>
            <p:cNvSpPr txBox="1"/>
            <p:nvPr/>
          </p:nvSpPr>
          <p:spPr>
            <a:xfrm>
              <a:off x="1934222" y="3231787"/>
              <a:ext cx="6641275" cy="1479829"/>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9799"/>
                <a:buFont typeface="Arial"/>
                <a:buNone/>
              </a:pPr>
              <a:r>
                <a:rPr lang="en-US" sz="9799" b="1" i="0" u="none" strike="noStrike" cap="none">
                  <a:solidFill>
                    <a:srgbClr val="FF9B2B"/>
                  </a:solidFill>
                  <a:latin typeface="Antonio"/>
                  <a:ea typeface="Antonio"/>
                  <a:cs typeface="Antonio"/>
                  <a:sym typeface="Antonio"/>
                </a:rPr>
                <a:t>4535%</a:t>
              </a:r>
              <a:endParaRPr sz="1400" b="0" i="0" u="none" strike="noStrike" cap="none">
                <a:solidFill>
                  <a:srgbClr val="000000"/>
                </a:solidFill>
                <a:latin typeface="Arial"/>
                <a:ea typeface="Arial"/>
                <a:cs typeface="Arial"/>
                <a:sym typeface="Arial"/>
              </a:endParaRPr>
            </a:p>
          </p:txBody>
        </p:sp>
        <p:sp>
          <p:nvSpPr>
            <p:cNvPr id="171" name="Google Shape;171;p7"/>
            <p:cNvSpPr txBox="1"/>
            <p:nvPr/>
          </p:nvSpPr>
          <p:spPr>
            <a:xfrm>
              <a:off x="1934223" y="5130619"/>
              <a:ext cx="6295378" cy="1239057"/>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The value of the tournament’s television rights have increased by an average of </a:t>
              </a:r>
              <a:r>
                <a:rPr lang="en-US" sz="2400" b="1" i="0" u="none" strike="noStrike" cap="none">
                  <a:solidFill>
                    <a:srgbClr val="31D5F0"/>
                  </a:solidFill>
                  <a:latin typeface="Calibri"/>
                  <a:ea typeface="Calibri"/>
                  <a:cs typeface="Calibri"/>
                  <a:sym typeface="Calibri"/>
                </a:rPr>
                <a:t>4,535% per year</a:t>
              </a:r>
              <a:r>
                <a:rPr lang="en-US" sz="2400" b="1" i="0" u="none" strike="noStrike" cap="none">
                  <a:solidFill>
                    <a:srgbClr val="FFFFFF"/>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since 1986.</a:t>
              </a:r>
              <a:endParaRPr sz="1400" b="0" i="0" u="none" strike="noStrike" cap="none">
                <a:solidFill>
                  <a:srgbClr val="000000"/>
                </a:solidFill>
                <a:latin typeface="Arial"/>
                <a:ea typeface="Arial"/>
                <a:cs typeface="Arial"/>
                <a:sym typeface="Arial"/>
              </a:endParaRPr>
            </a:p>
          </p:txBody>
        </p:sp>
      </p:grpSp>
      <p:sp>
        <p:nvSpPr>
          <p:cNvPr id="172" name="Google Shape;172;p7"/>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6"/>
        <p:cNvGrpSpPr/>
        <p:nvPr/>
      </p:nvGrpSpPr>
      <p:grpSpPr>
        <a:xfrm>
          <a:off x="0" y="0"/>
          <a:ext cx="0" cy="0"/>
          <a:chOff x="0" y="0"/>
          <a:chExt cx="0" cy="0"/>
        </a:xfrm>
      </p:grpSpPr>
      <p:sp>
        <p:nvSpPr>
          <p:cNvPr id="177" name="Google Shape;177;p8"/>
          <p:cNvSpPr/>
          <p:nvPr/>
        </p:nvSpPr>
        <p:spPr>
          <a:xfrm>
            <a:off x="1707750" y="-120554"/>
            <a:ext cx="18716629" cy="10528104"/>
          </a:xfrm>
          <a:custGeom>
            <a:avLst/>
            <a:gdLst/>
            <a:ahLst/>
            <a:cxnLst/>
            <a:rect l="l" t="t" r="r" b="b"/>
            <a:pathLst>
              <a:path w="18716629" h="10528104" extrusionOk="0">
                <a:moveTo>
                  <a:pt x="0" y="0"/>
                </a:moveTo>
                <a:lnTo>
                  <a:pt x="18716629" y="0"/>
                </a:lnTo>
                <a:lnTo>
                  <a:pt x="18716629" y="10528104"/>
                </a:lnTo>
                <a:lnTo>
                  <a:pt x="0" y="1052810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78" name="Google Shape;178;p8"/>
          <p:cNvGrpSpPr/>
          <p:nvPr/>
        </p:nvGrpSpPr>
        <p:grpSpPr>
          <a:xfrm>
            <a:off x="0" y="-1031809"/>
            <a:ext cx="3733800" cy="11318809"/>
            <a:chOff x="0" y="-28575"/>
            <a:chExt cx="812800" cy="2754779"/>
          </a:xfrm>
        </p:grpSpPr>
        <p:sp>
          <p:nvSpPr>
            <p:cNvPr id="179" name="Google Shape;179;p8"/>
            <p:cNvSpPr/>
            <p:nvPr/>
          </p:nvSpPr>
          <p:spPr>
            <a:xfrm>
              <a:off x="0" y="0"/>
              <a:ext cx="812800" cy="2726204"/>
            </a:xfrm>
            <a:custGeom>
              <a:avLst/>
              <a:gdLst/>
              <a:ahLst/>
              <a:cxnLst/>
              <a:rect l="l" t="t" r="r" b="b"/>
              <a:pathLst>
                <a:path w="812800" h="2726204" extrusionOk="0">
                  <a:moveTo>
                    <a:pt x="0" y="0"/>
                  </a:moveTo>
                  <a:lnTo>
                    <a:pt x="812800" y="0"/>
                  </a:lnTo>
                  <a:lnTo>
                    <a:pt x="812800" y="2726204"/>
                  </a:lnTo>
                  <a:lnTo>
                    <a:pt x="0" y="272620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8"/>
            <p:cNvSpPr txBox="1"/>
            <p:nvPr/>
          </p:nvSpPr>
          <p:spPr>
            <a:xfrm>
              <a:off x="0" y="-28575"/>
              <a:ext cx="812800" cy="2754779"/>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1" name="Google Shape;181;p8"/>
          <p:cNvSpPr/>
          <p:nvPr/>
        </p:nvSpPr>
        <p:spPr>
          <a:xfrm>
            <a:off x="3733850" y="-1403925"/>
            <a:ext cx="14221414" cy="14221414"/>
          </a:xfrm>
          <a:custGeom>
            <a:avLst/>
            <a:gdLst/>
            <a:ahLst/>
            <a:cxnLst/>
            <a:rect l="l" t="t" r="r" b="b"/>
            <a:pathLst>
              <a:path w="14221414" h="14221414" extrusionOk="0">
                <a:moveTo>
                  <a:pt x="0" y="0"/>
                </a:moveTo>
                <a:lnTo>
                  <a:pt x="14221414" y="0"/>
                </a:lnTo>
                <a:lnTo>
                  <a:pt x="14221414" y="14221414"/>
                </a:lnTo>
                <a:lnTo>
                  <a:pt x="0" y="142214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82" name="Google Shape;182;p8"/>
          <p:cNvGrpSpPr/>
          <p:nvPr/>
        </p:nvGrpSpPr>
        <p:grpSpPr>
          <a:xfrm>
            <a:off x="2057400" y="2857500"/>
            <a:ext cx="5638800" cy="3728884"/>
            <a:chOff x="1295400" y="2445073"/>
            <a:chExt cx="5638800" cy="3728884"/>
          </a:xfrm>
        </p:grpSpPr>
        <p:sp>
          <p:nvSpPr>
            <p:cNvPr id="183" name="Google Shape;183;p8"/>
            <p:cNvSpPr txBox="1"/>
            <p:nvPr/>
          </p:nvSpPr>
          <p:spPr>
            <a:xfrm>
              <a:off x="1295400" y="2445073"/>
              <a:ext cx="5633020" cy="1631024"/>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Clr>
                  <a:srgbClr val="000000"/>
                </a:buClr>
                <a:buSzPts val="10799"/>
                <a:buFont typeface="Arial"/>
                <a:buNone/>
              </a:pPr>
              <a:r>
                <a:rPr lang="en-US" sz="10799" b="1" i="0" u="none" strike="noStrike" cap="none">
                  <a:solidFill>
                    <a:srgbClr val="FF9B2C"/>
                  </a:solidFill>
                  <a:latin typeface="Antonio"/>
                  <a:ea typeface="Antonio"/>
                  <a:cs typeface="Antonio"/>
                  <a:sym typeface="Antonio"/>
                </a:rPr>
                <a:t>69%</a:t>
              </a:r>
              <a:endParaRPr sz="1400" b="0" i="0" u="none" strike="noStrike" cap="none">
                <a:solidFill>
                  <a:srgbClr val="000000"/>
                </a:solidFill>
                <a:latin typeface="Arial"/>
                <a:ea typeface="Arial"/>
                <a:cs typeface="Arial"/>
                <a:sym typeface="Arial"/>
              </a:endParaRPr>
            </a:p>
          </p:txBody>
        </p:sp>
        <p:sp>
          <p:nvSpPr>
            <p:cNvPr id="184" name="Google Shape;184;p8"/>
            <p:cNvSpPr txBox="1"/>
            <p:nvPr/>
          </p:nvSpPr>
          <p:spPr>
            <a:xfrm>
              <a:off x="1295400" y="4513887"/>
              <a:ext cx="5638800" cy="166007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According to </a:t>
              </a:r>
              <a:r>
                <a:rPr lang="en-US" sz="24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U.S. News &amp; World Report</a:t>
              </a:r>
              <a:r>
                <a:rPr lang="en-US" sz="2400" b="0" i="0" u="none" strike="noStrike" cap="none">
                  <a:solidFill>
                    <a:srgbClr val="FFFFFF"/>
                  </a:solidFill>
                  <a:latin typeface="Calibri"/>
                  <a:ea typeface="Calibri"/>
                  <a:cs typeface="Calibri"/>
                  <a:sym typeface="Calibri"/>
                </a:rPr>
                <a:t>, broadcast rights to the Men’s basketball tournament account for roughly </a:t>
              </a:r>
              <a:r>
                <a:rPr lang="en-US" sz="2400" b="1" i="0" u="none" strike="noStrike" cap="none">
                  <a:solidFill>
                    <a:srgbClr val="31D5F0"/>
                  </a:solidFill>
                  <a:latin typeface="Calibri"/>
                  <a:ea typeface="Calibri"/>
                  <a:cs typeface="Calibri"/>
                  <a:sym typeface="Calibri"/>
                </a:rPr>
                <a:t>69% of the NCAA’s total revenue</a:t>
              </a:r>
              <a:r>
                <a:rPr lang="en-US" sz="24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185" name="Google Shape;185;p8"/>
          <p:cNvSpPr txBox="1"/>
          <p:nvPr/>
        </p:nvSpPr>
        <p:spPr>
          <a:xfrm>
            <a:off x="2057400" y="6932729"/>
            <a:ext cx="1600200" cy="239681"/>
          </a:xfrm>
          <a:prstGeom prst="rect">
            <a:avLst/>
          </a:prstGeom>
          <a:noFill/>
          <a:ln>
            <a:noFill/>
          </a:ln>
        </p:spPr>
        <p:txBody>
          <a:bodyPr spcFirstLastPara="1" wrap="square" lIns="0" tIns="0" rIns="0" bIns="0" anchor="t" anchorCtr="0">
            <a:spAutoFit/>
          </a:bodyPr>
          <a:lstStyle/>
          <a:p>
            <a:pPr marL="0" marR="0" lvl="0" indent="0" algn="l" rtl="0">
              <a:lnSpc>
                <a:spcPct val="140028"/>
              </a:lnSpc>
              <a:spcBef>
                <a:spcPts val="0"/>
              </a:spcBef>
              <a:spcAft>
                <a:spcPts val="0"/>
              </a:spcAft>
              <a:buClr>
                <a:srgbClr val="000000"/>
              </a:buClr>
              <a:buSzPts val="1399"/>
              <a:buFont typeface="Arial"/>
              <a:buNone/>
            </a:pPr>
            <a:r>
              <a:rPr lang="en-US" sz="1399" b="0" i="0" u="none" strike="noStrike" cap="none">
                <a:solidFill>
                  <a:srgbClr val="FFFFFF"/>
                </a:solidFill>
                <a:latin typeface="Calibri"/>
                <a:ea typeface="Calibri"/>
                <a:cs typeface="Calibri"/>
                <a:sym typeface="Calibri"/>
              </a:rPr>
              <a:t>PHOTO: NCAA</a:t>
            </a:r>
            <a:endParaRPr sz="1400" b="0" i="0" u="none" strike="noStrike" cap="none">
              <a:solidFill>
                <a:srgbClr val="000000"/>
              </a:solidFill>
              <a:latin typeface="Arial"/>
              <a:ea typeface="Arial"/>
              <a:cs typeface="Arial"/>
              <a:sym typeface="Arial"/>
            </a:endParaRPr>
          </a:p>
        </p:txBody>
      </p:sp>
      <p:sp>
        <p:nvSpPr>
          <p:cNvPr id="186" name="Google Shape;186;p8"/>
          <p:cNvSpPr/>
          <p:nvPr/>
        </p:nvSpPr>
        <p:spPr>
          <a:xfrm>
            <a:off x="158935"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0"/>
        <p:cNvGrpSpPr/>
        <p:nvPr/>
      </p:nvGrpSpPr>
      <p:grpSpPr>
        <a:xfrm>
          <a:off x="0" y="0"/>
          <a:ext cx="0" cy="0"/>
          <a:chOff x="0" y="0"/>
          <a:chExt cx="0" cy="0"/>
        </a:xfrm>
      </p:grpSpPr>
      <p:pic>
        <p:nvPicPr>
          <p:cNvPr id="191" name="Google Shape;191;p9" descr="Image"/>
          <p:cNvPicPr preferRelativeResize="0"/>
          <p:nvPr/>
        </p:nvPicPr>
        <p:blipFill rotWithShape="1">
          <a:blip r:embed="rId3">
            <a:alphaModFix amt="15000"/>
          </a:blip>
          <a:srcRect/>
          <a:stretch/>
        </p:blipFill>
        <p:spPr>
          <a:xfrm>
            <a:off x="-1016000" y="-2301875"/>
            <a:ext cx="20142200" cy="25177750"/>
          </a:xfrm>
          <a:prstGeom prst="rect">
            <a:avLst/>
          </a:prstGeom>
          <a:noFill/>
          <a:ln>
            <a:noFill/>
          </a:ln>
        </p:spPr>
      </p:pic>
      <p:grpSp>
        <p:nvGrpSpPr>
          <p:cNvPr id="192" name="Google Shape;192;p9"/>
          <p:cNvGrpSpPr/>
          <p:nvPr/>
        </p:nvGrpSpPr>
        <p:grpSpPr>
          <a:xfrm>
            <a:off x="14579877" y="-108496"/>
            <a:ext cx="3708123" cy="10395496"/>
            <a:chOff x="0" y="-28575"/>
            <a:chExt cx="976625" cy="2737908"/>
          </a:xfrm>
        </p:grpSpPr>
        <p:sp>
          <p:nvSpPr>
            <p:cNvPr id="193" name="Google Shape;193;p9"/>
            <p:cNvSpPr/>
            <p:nvPr/>
          </p:nvSpPr>
          <p:spPr>
            <a:xfrm>
              <a:off x="0" y="0"/>
              <a:ext cx="976625" cy="2709333"/>
            </a:xfrm>
            <a:custGeom>
              <a:avLst/>
              <a:gdLst/>
              <a:ahLst/>
              <a:cxnLst/>
              <a:rect l="l" t="t" r="r" b="b"/>
              <a:pathLst>
                <a:path w="976625" h="2709333" extrusionOk="0">
                  <a:moveTo>
                    <a:pt x="0" y="0"/>
                  </a:moveTo>
                  <a:lnTo>
                    <a:pt x="976625" y="0"/>
                  </a:lnTo>
                  <a:lnTo>
                    <a:pt x="976625" y="2709333"/>
                  </a:lnTo>
                  <a:lnTo>
                    <a:pt x="0" y="2709333"/>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9"/>
            <p:cNvSpPr txBox="1"/>
            <p:nvPr/>
          </p:nvSpPr>
          <p:spPr>
            <a:xfrm>
              <a:off x="0" y="-28575"/>
              <a:ext cx="976625" cy="2737908"/>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95" name="Google Shape;195;p9"/>
          <p:cNvGrpSpPr/>
          <p:nvPr/>
        </p:nvGrpSpPr>
        <p:grpSpPr>
          <a:xfrm>
            <a:off x="8940800" y="1097491"/>
            <a:ext cx="7620000" cy="7204289"/>
            <a:chOff x="8940800" y="2097937"/>
            <a:chExt cx="7620000" cy="7204289"/>
          </a:xfrm>
        </p:grpSpPr>
        <p:sp>
          <p:nvSpPr>
            <p:cNvPr id="196" name="Google Shape;196;p9"/>
            <p:cNvSpPr txBox="1"/>
            <p:nvPr/>
          </p:nvSpPr>
          <p:spPr>
            <a:xfrm>
              <a:off x="8940800" y="2097937"/>
              <a:ext cx="5633020" cy="1273875"/>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Clr>
                  <a:srgbClr val="000000"/>
                </a:buClr>
                <a:buSzPts val="8399"/>
                <a:buFont typeface="Arial"/>
                <a:buNone/>
              </a:pPr>
              <a:r>
                <a:rPr lang="en-US" sz="8399" b="1" i="0" u="none" strike="noStrike" cap="none">
                  <a:solidFill>
                    <a:srgbClr val="FF9B2C"/>
                  </a:solidFill>
                  <a:latin typeface="Antonio"/>
                  <a:ea typeface="Antonio"/>
                  <a:cs typeface="Antonio"/>
                  <a:sym typeface="Antonio"/>
                </a:rPr>
                <a:t>$920 MILLION</a:t>
              </a:r>
              <a:endParaRPr sz="1400" b="0" i="0" u="none" strike="noStrike" cap="none">
                <a:solidFill>
                  <a:srgbClr val="000000"/>
                </a:solidFill>
                <a:latin typeface="Arial"/>
                <a:ea typeface="Arial"/>
                <a:cs typeface="Arial"/>
                <a:sym typeface="Arial"/>
              </a:endParaRPr>
            </a:p>
          </p:txBody>
        </p:sp>
        <p:sp>
          <p:nvSpPr>
            <p:cNvPr id="197" name="Google Shape;197;p9"/>
            <p:cNvSpPr txBox="1"/>
            <p:nvPr/>
          </p:nvSpPr>
          <p:spPr>
            <a:xfrm>
              <a:off x="8940800" y="3742178"/>
              <a:ext cx="7620000" cy="5560048"/>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Early in 2024, the NCAA signed an </a:t>
              </a:r>
              <a:r>
                <a:rPr lang="en-US" sz="2400" b="1" i="0" u="none" strike="noStrike" cap="none">
                  <a:solidFill>
                    <a:srgbClr val="31D5F0"/>
                  </a:solidFill>
                  <a:latin typeface="Calibri"/>
                  <a:ea typeface="Calibri"/>
                  <a:cs typeface="Calibri"/>
                  <a:sym typeface="Calibri"/>
                </a:rPr>
                <a:t>8-year,</a:t>
              </a:r>
              <a:r>
                <a:rPr lang="en-US" sz="2400" b="1" i="0" u="none" strike="noStrike" cap="none">
                  <a:solidFill>
                    <a:srgbClr val="FFFFFF"/>
                  </a:solidFill>
                  <a:latin typeface="Calibri"/>
                  <a:ea typeface="Calibri"/>
                  <a:cs typeface="Calibri"/>
                  <a:sym typeface="Calibri"/>
                </a:rPr>
                <a:t> </a:t>
              </a:r>
              <a:r>
                <a:rPr lang="en-US" sz="2400" b="1" i="0" u="none" strike="noStrike" cap="none">
                  <a:solidFill>
                    <a:srgbClr val="31D5F0"/>
                  </a:solidFill>
                  <a:latin typeface="Calibri"/>
                  <a:ea typeface="Calibri"/>
                  <a:cs typeface="Calibri"/>
                  <a:sym typeface="Calibri"/>
                </a:rPr>
                <a:t>$920 million</a:t>
              </a:r>
              <a:r>
                <a:rPr lang="en-US" sz="2400" b="1" i="0" u="none" strike="noStrike" cap="none">
                  <a:solidFill>
                    <a:srgbClr val="FFFFFF"/>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media deal that bundled broadcast rights to 40 different college sports championships, </a:t>
              </a:r>
              <a:r>
                <a:rPr lang="en-US" sz="2400" b="1" i="0" u="none" strike="noStrike" cap="none">
                  <a:solidFill>
                    <a:srgbClr val="31D5F0"/>
                  </a:solidFill>
                  <a:latin typeface="Calibri"/>
                  <a:ea typeface="Calibri"/>
                  <a:cs typeface="Calibri"/>
                  <a:sym typeface="Calibri"/>
                </a:rPr>
                <a:t>including the NCAA Division I Women’s Basketball Tournament</a:t>
              </a:r>
              <a:r>
                <a:rPr lang="en-US" sz="24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Through this deal, the NCAA and ESPN </a:t>
              </a:r>
              <a:r>
                <a:rPr lang="en-US" sz="2400" b="0" i="0" u="none" strike="noStrike" cap="none">
                  <a:solidFill>
                    <a:schemeClr val="lt1"/>
                  </a:solidFill>
                  <a:latin typeface="Calibri"/>
                  <a:ea typeface="Calibri"/>
                  <a:cs typeface="Calibri"/>
                  <a:sym typeface="Calibri"/>
                </a:rPr>
                <a:t>aim to capitalize on the increasing popularity of women’s sports, including basketball.</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800"/>
                <a:buFont typeface="Arial"/>
                <a:buNone/>
              </a:pPr>
              <a:r>
                <a:rPr lang="en-US" sz="2800" b="1" i="0" u="none" strike="noStrike" cap="none">
                  <a:solidFill>
                    <a:srgbClr val="31D5F0"/>
                  </a:solidFill>
                  <a:latin typeface="Antonio"/>
                  <a:ea typeface="Antonio"/>
                  <a:cs typeface="Antonio"/>
                  <a:sym typeface="Antonio"/>
                </a:rPr>
                <a:t>The new deal did not come without criticism. </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120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According to </a:t>
              </a:r>
              <a:r>
                <a:rPr lang="en-US" sz="24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The Athletic</a:t>
              </a:r>
              <a:r>
                <a:rPr lang="en-US" sz="2400" b="0" i="0" u="none" strike="noStrike" cap="none">
                  <a:solidFill>
                    <a:schemeClr val="lt1"/>
                  </a:solidFill>
                  <a:latin typeface="Calibri"/>
                  <a:ea typeface="Calibri"/>
                  <a:cs typeface="Calibri"/>
                  <a:sym typeface="Calibri"/>
                </a:rPr>
                <a:t>, advocates for women’s college basketball believe that the women’s tournament could have garnered a more lucrative media rights deal if it had been sold separately from the bundled championships.</a:t>
              </a:r>
              <a:endParaRPr sz="1400" b="0" i="0" u="none" strike="noStrike" cap="none">
                <a:solidFill>
                  <a:srgbClr val="000000"/>
                </a:solidFill>
                <a:latin typeface="Arial"/>
                <a:ea typeface="Arial"/>
                <a:cs typeface="Arial"/>
                <a:sym typeface="Arial"/>
              </a:endParaRPr>
            </a:p>
          </p:txBody>
        </p:sp>
      </p:grpSp>
      <p:sp>
        <p:nvSpPr>
          <p:cNvPr id="198" name="Google Shape;198;p9"/>
          <p:cNvSpPr/>
          <p:nvPr/>
        </p:nvSpPr>
        <p:spPr>
          <a:xfrm>
            <a:off x="16687800" y="9639300"/>
            <a:ext cx="1288865" cy="425325"/>
          </a:xfrm>
          <a:custGeom>
            <a:avLst/>
            <a:gdLst/>
            <a:ahLst/>
            <a:cxnLst/>
            <a:rect l="l" t="t" r="r" b="b"/>
            <a:pathLst>
              <a:path w="1669865" h="551055" extrusionOk="0">
                <a:moveTo>
                  <a:pt x="0" y="0"/>
                </a:moveTo>
                <a:lnTo>
                  <a:pt x="1669866" y="0"/>
                </a:lnTo>
                <a:lnTo>
                  <a:pt x="1669866" y="551056"/>
                </a:lnTo>
                <a:lnTo>
                  <a:pt x="0" y="55105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9" name="Google Shape;199;p9"/>
          <p:cNvPicPr preferRelativeResize="0"/>
          <p:nvPr/>
        </p:nvPicPr>
        <p:blipFill rotWithShape="1">
          <a:blip r:embed="rId6">
            <a:alphaModFix/>
          </a:blip>
          <a:srcRect/>
          <a:stretch/>
        </p:blipFill>
        <p:spPr>
          <a:xfrm>
            <a:off x="2057400" y="2531432"/>
            <a:ext cx="5334000" cy="569816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3606</Words>
  <Application>Microsoft Macintosh PowerPoint</Application>
  <PresentationFormat>Custom</PresentationFormat>
  <Paragraphs>401</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Antonio Thin</vt:lpstr>
      <vt:lpstr>Antonio</vt:lpstr>
      <vt:lpstr>Calibri</vt:lpstr>
      <vt:lpstr>Antonio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Bennett</cp:lastModifiedBy>
  <cp:revision>1</cp:revision>
  <dcterms:modified xsi:type="dcterms:W3CDTF">2024-03-10T17:43:50Z</dcterms:modified>
</cp:coreProperties>
</file>