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Kollektif" panose="020B0604020101010102" pitchFamily="34" charset="77"/>
      <p:regular r:id="rId35"/>
    </p:embeddedFont>
    <p:embeddedFont>
      <p:font typeface="Kollektif Bold" panose="020B0604020101010102" pitchFamily="34" charset="77"/>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varScale="1">
        <p:scale>
          <a:sx n="80" d="100"/>
          <a:sy n="80"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twitter.com/HeinzUK/status/1774678117254144470" TargetMode="External"/><Relationship Id="rId5" Type="http://schemas.openxmlformats.org/officeDocument/2006/relationships/image" Target="../media/image8.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240507" y="534471"/>
            <a:ext cx="7971398" cy="8723829"/>
          </a:xfrm>
          <a:custGeom>
            <a:avLst/>
            <a:gdLst/>
            <a:ahLst/>
            <a:cxnLst/>
            <a:rect l="l" t="t" r="r" b="b"/>
            <a:pathLst>
              <a:path w="7971398" h="8723829">
                <a:moveTo>
                  <a:pt x="0" y="0"/>
                </a:moveTo>
                <a:lnTo>
                  <a:pt x="7971398" y="0"/>
                </a:lnTo>
                <a:lnTo>
                  <a:pt x="7971398" y="8723829"/>
                </a:lnTo>
                <a:lnTo>
                  <a:pt x="0" y="87238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40507" y="9753036"/>
            <a:ext cx="1320443" cy="396460"/>
            <a:chOff x="0" y="0"/>
            <a:chExt cx="347771" cy="104417"/>
          </a:xfrm>
        </p:grpSpPr>
        <p:sp>
          <p:nvSpPr>
            <p:cNvPr id="5" name="Freeform 5"/>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6" name="TextBox 6"/>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sp>
        <p:nvSpPr>
          <p:cNvPr id="8" name="Freeform 8"/>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1757947" y="9753036"/>
            <a:ext cx="5829673" cy="396460"/>
            <a:chOff x="0" y="0"/>
            <a:chExt cx="1535387" cy="104417"/>
          </a:xfrm>
        </p:grpSpPr>
        <p:sp>
          <p:nvSpPr>
            <p:cNvPr id="10" name="Freeform 10"/>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1" name="TextBox 11"/>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9802470" y="3435109"/>
            <a:ext cx="7822968" cy="4240953"/>
          </a:xfrm>
          <a:prstGeom prst="rect">
            <a:avLst/>
          </a:prstGeom>
        </p:spPr>
        <p:txBody>
          <a:bodyPr lIns="0" tIns="0" rIns="0" bIns="0" rtlCol="0" anchor="t">
            <a:spAutoFit/>
          </a:bodyPr>
          <a:lstStyle/>
          <a:p>
            <a:pPr algn="ctr">
              <a:lnSpc>
                <a:spcPts val="10963"/>
              </a:lnSpc>
            </a:pPr>
            <a:r>
              <a:rPr lang="en-US" sz="10963" dirty="0">
                <a:solidFill>
                  <a:srgbClr val="000000"/>
                </a:solidFill>
                <a:latin typeface="Britannic Bold" panose="020B0903060703020204" pitchFamily="34" charset="77"/>
              </a:rPr>
              <a:t>MARKETING</a:t>
            </a:r>
          </a:p>
          <a:p>
            <a:pPr algn="ctr">
              <a:lnSpc>
                <a:spcPts val="10963"/>
              </a:lnSpc>
              <a:spcBef>
                <a:spcPct val="0"/>
              </a:spcBef>
            </a:pPr>
            <a:r>
              <a:rPr lang="en-US" sz="10963" dirty="0">
                <a:solidFill>
                  <a:srgbClr val="000000"/>
                </a:solidFill>
                <a:latin typeface="Britannic Bold" panose="020B0903060703020204" pitchFamily="34" charset="77"/>
              </a:rPr>
              <a:t>STUNTS 2024</a:t>
            </a:r>
          </a:p>
        </p:txBody>
      </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4" name="Freeform 4"/>
          <p:cNvSpPr/>
          <p:nvPr/>
        </p:nvSpPr>
        <p:spPr>
          <a:xfrm>
            <a:off x="6809901" y="698404"/>
            <a:ext cx="4668199" cy="6081677"/>
          </a:xfrm>
          <a:custGeom>
            <a:avLst/>
            <a:gdLst/>
            <a:ahLst/>
            <a:cxnLst/>
            <a:rect l="l" t="t" r="r" b="b"/>
            <a:pathLst>
              <a:path w="4668199" h="6081677">
                <a:moveTo>
                  <a:pt x="0" y="0"/>
                </a:moveTo>
                <a:lnTo>
                  <a:pt x="4668198" y="0"/>
                </a:lnTo>
                <a:lnTo>
                  <a:pt x="4668198" y="6081677"/>
                </a:lnTo>
                <a:lnTo>
                  <a:pt x="0" y="6081677"/>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5193F0F1-5F4A-CED8-D119-6E55D5879239}"/>
              </a:ext>
            </a:extLst>
          </p:cNvPr>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APRIL FOOLS!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10600155" y="3557312"/>
            <a:ext cx="5700988" cy="5700988"/>
          </a:xfrm>
          <a:custGeom>
            <a:avLst/>
            <a:gdLst/>
            <a:ahLst/>
            <a:cxnLst/>
            <a:rect l="l" t="t" r="r" b="b"/>
            <a:pathLst>
              <a:path w="5700988" h="5700988">
                <a:moveTo>
                  <a:pt x="0" y="0"/>
                </a:moveTo>
                <a:lnTo>
                  <a:pt x="5700987" y="0"/>
                </a:lnTo>
                <a:lnTo>
                  <a:pt x="5700987" y="5700988"/>
                </a:lnTo>
                <a:lnTo>
                  <a:pt x="0" y="5700988"/>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9903365" y="656869"/>
            <a:ext cx="7094567" cy="1943014"/>
          </a:xfrm>
          <a:prstGeom prst="rect">
            <a:avLst/>
          </a:prstGeom>
        </p:spPr>
        <p:txBody>
          <a:bodyPr lIns="0" tIns="0" rIns="0" bIns="0" rtlCol="0" anchor="t">
            <a:spAutoFit/>
          </a:bodyPr>
          <a:lstStyle/>
          <a:p>
            <a:pPr algn="ctr">
              <a:lnSpc>
                <a:spcPts val="7856"/>
              </a:lnSpc>
            </a:pPr>
            <a:r>
              <a:rPr lang="en-US" sz="5612" spc="561" dirty="0">
                <a:solidFill>
                  <a:srgbClr val="232323"/>
                </a:solidFill>
                <a:latin typeface="Britannic Bold" panose="020B0903060703020204" pitchFamily="34" charset="77"/>
              </a:rPr>
              <a:t>Panera’s </a:t>
            </a:r>
          </a:p>
          <a:p>
            <a:pPr algn="ctr">
              <a:lnSpc>
                <a:spcPts val="7856"/>
              </a:lnSpc>
            </a:pPr>
            <a:r>
              <a:rPr lang="en-US" sz="5612" spc="561" dirty="0" err="1">
                <a:solidFill>
                  <a:srgbClr val="232323"/>
                </a:solidFill>
                <a:latin typeface="Britannic Bold" panose="020B0903060703020204" pitchFamily="34" charset="77"/>
              </a:rPr>
              <a:t>BAGuette</a:t>
            </a:r>
            <a:r>
              <a:rPr lang="en-US" sz="5612" spc="561" dirty="0">
                <a:solidFill>
                  <a:srgbClr val="232323"/>
                </a:solidFill>
                <a:latin typeface="Britannic Bold" panose="020B0903060703020204" pitchFamily="34" charset="77"/>
              </a:rPr>
              <a:t> Purse</a:t>
            </a:r>
          </a:p>
        </p:txBody>
      </p:sp>
      <p:sp>
        <p:nvSpPr>
          <p:cNvPr id="9" name="TextBox 9"/>
          <p:cNvSpPr txBox="1"/>
          <p:nvPr/>
        </p:nvSpPr>
        <p:spPr>
          <a:xfrm>
            <a:off x="1028700" y="2814636"/>
            <a:ext cx="7376873" cy="6319439"/>
          </a:xfrm>
          <a:prstGeom prst="rect">
            <a:avLst/>
          </a:prstGeom>
        </p:spPr>
        <p:txBody>
          <a:bodyPr lIns="0" tIns="0" rIns="0" bIns="0" rtlCol="0" anchor="t">
            <a:spAutoFit/>
          </a:bodyPr>
          <a:lstStyle/>
          <a:p>
            <a:pPr>
              <a:lnSpc>
                <a:spcPts val="5534"/>
              </a:lnSpc>
            </a:pPr>
            <a:r>
              <a:rPr lang="en-US" sz="3953">
                <a:solidFill>
                  <a:srgbClr val="000000"/>
                </a:solidFill>
                <a:latin typeface="Kollektif Bold"/>
              </a:rPr>
              <a:t>Last year, to promote a new product, Panera created a stylish purse accessory.  As described by the brand, "At 12” long, the BAGuette is the perfect size to carry one of our new Toasted Baguette sandwiches."</a:t>
            </a:r>
          </a:p>
          <a:p>
            <a:pPr>
              <a:lnSpc>
                <a:spcPts val="5534"/>
              </a:lnSpc>
            </a:pPr>
            <a:endParaRPr lang="en-US" sz="3953">
              <a:solidFill>
                <a:srgbClr val="000000"/>
              </a:solidFill>
              <a:latin typeface="Kollektif Bold"/>
            </a:endParaRP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5F7D6F59-D39D-3492-5E02-80A98836F0FC}"/>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4" name="Freeform 4"/>
          <p:cNvSpPr/>
          <p:nvPr/>
        </p:nvSpPr>
        <p:spPr>
          <a:xfrm>
            <a:off x="1711755" y="1885602"/>
            <a:ext cx="14864491" cy="5103475"/>
          </a:xfrm>
          <a:custGeom>
            <a:avLst/>
            <a:gdLst/>
            <a:ahLst/>
            <a:cxnLst/>
            <a:rect l="l" t="t" r="r" b="b"/>
            <a:pathLst>
              <a:path w="14864491" h="5103475">
                <a:moveTo>
                  <a:pt x="0" y="0"/>
                </a:moveTo>
                <a:lnTo>
                  <a:pt x="14864490" y="0"/>
                </a:lnTo>
                <a:lnTo>
                  <a:pt x="14864490" y="5103475"/>
                </a:lnTo>
                <a:lnTo>
                  <a:pt x="0" y="5103475"/>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086C661C-0E03-4C57-071D-36C5FC373EDF}"/>
              </a:ext>
            </a:extLst>
          </p:cNvPr>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REAL PRODUCT!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9903365" y="4175249"/>
            <a:ext cx="3769985" cy="3769985"/>
          </a:xfrm>
          <a:custGeom>
            <a:avLst/>
            <a:gdLst/>
            <a:ahLst/>
            <a:cxnLst/>
            <a:rect l="l" t="t" r="r" b="b"/>
            <a:pathLst>
              <a:path w="3769985" h="3769985">
                <a:moveTo>
                  <a:pt x="0" y="0"/>
                </a:moveTo>
                <a:lnTo>
                  <a:pt x="3769985" y="0"/>
                </a:lnTo>
                <a:lnTo>
                  <a:pt x="3769985" y="3769985"/>
                </a:lnTo>
                <a:lnTo>
                  <a:pt x="0" y="3769985"/>
                </a:lnTo>
                <a:lnTo>
                  <a:pt x="0" y="0"/>
                </a:lnTo>
                <a:close/>
              </a:path>
            </a:pathLst>
          </a:custGeom>
          <a:blipFill>
            <a:blip r:embed="rId5"/>
            <a:stretch>
              <a:fillRect/>
            </a:stretch>
          </a:blipFill>
        </p:spPr>
        <p:txBody>
          <a:bodyPr/>
          <a:lstStyle/>
          <a:p>
            <a:endParaRPr lang="en-US"/>
          </a:p>
        </p:txBody>
      </p:sp>
      <p:sp>
        <p:nvSpPr>
          <p:cNvPr id="7" name="Freeform 7"/>
          <p:cNvSpPr/>
          <p:nvPr/>
        </p:nvSpPr>
        <p:spPr>
          <a:xfrm>
            <a:off x="13673350" y="4175249"/>
            <a:ext cx="3769985" cy="3769985"/>
          </a:xfrm>
          <a:custGeom>
            <a:avLst/>
            <a:gdLst/>
            <a:ahLst/>
            <a:cxnLst/>
            <a:rect l="l" t="t" r="r" b="b"/>
            <a:pathLst>
              <a:path w="3769985" h="3769985">
                <a:moveTo>
                  <a:pt x="0" y="0"/>
                </a:moveTo>
                <a:lnTo>
                  <a:pt x="3769985" y="0"/>
                </a:lnTo>
                <a:lnTo>
                  <a:pt x="3769985" y="3769985"/>
                </a:lnTo>
                <a:lnTo>
                  <a:pt x="0" y="3769985"/>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9903365" y="138647"/>
            <a:ext cx="7094567" cy="2943553"/>
          </a:xfrm>
          <a:prstGeom prst="rect">
            <a:avLst/>
          </a:prstGeom>
        </p:spPr>
        <p:txBody>
          <a:bodyPr lIns="0" tIns="0" rIns="0" bIns="0" rtlCol="0" anchor="t">
            <a:spAutoFit/>
          </a:bodyPr>
          <a:lstStyle/>
          <a:p>
            <a:pPr algn="ctr">
              <a:lnSpc>
                <a:spcPts val="7856"/>
              </a:lnSpc>
            </a:pPr>
            <a:r>
              <a:rPr lang="en-US" sz="5612" spc="561" dirty="0">
                <a:solidFill>
                  <a:srgbClr val="232323"/>
                </a:solidFill>
                <a:latin typeface="Britannic Bold" panose="020B0903060703020204" pitchFamily="34" charset="77"/>
              </a:rPr>
              <a:t>OREO’s Cookie Splits with its Cream</a:t>
            </a:r>
          </a:p>
        </p:txBody>
      </p:sp>
      <p:sp>
        <p:nvSpPr>
          <p:cNvPr id="10" name="TextBox 10"/>
          <p:cNvSpPr txBox="1"/>
          <p:nvPr/>
        </p:nvSpPr>
        <p:spPr>
          <a:xfrm>
            <a:off x="1028700" y="2966120"/>
            <a:ext cx="7551951" cy="4928789"/>
          </a:xfrm>
          <a:prstGeom prst="rect">
            <a:avLst/>
          </a:prstGeom>
        </p:spPr>
        <p:txBody>
          <a:bodyPr lIns="0" tIns="0" rIns="0" bIns="0" rtlCol="0" anchor="t">
            <a:spAutoFit/>
          </a:bodyPr>
          <a:lstStyle/>
          <a:p>
            <a:pPr>
              <a:lnSpc>
                <a:spcPts val="5534"/>
              </a:lnSpc>
            </a:pPr>
            <a:r>
              <a:rPr lang="en-US" sz="3953">
                <a:solidFill>
                  <a:srgbClr val="000000"/>
                </a:solidFill>
                <a:latin typeface="Kollektif Bold"/>
              </a:rPr>
              <a:t>OREO announced that they would separate the cookie and cream, and sell them independently as “Just the Wafer” and “Just the Creme” with the new products hitting store shelves on 4/31.</a:t>
            </a:r>
          </a:p>
        </p:txBody>
      </p:sp>
      <p:grpSp>
        <p:nvGrpSpPr>
          <p:cNvPr id="11" name="Group 11"/>
          <p:cNvGrpSpPr/>
          <p:nvPr/>
        </p:nvGrpSpPr>
        <p:grpSpPr>
          <a:xfrm>
            <a:off x="240507" y="9753036"/>
            <a:ext cx="1320443" cy="396460"/>
            <a:chOff x="0" y="0"/>
            <a:chExt cx="347771" cy="104417"/>
          </a:xfrm>
        </p:grpSpPr>
        <p:sp>
          <p:nvSpPr>
            <p:cNvPr id="12" name="Freeform 12"/>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3" name="TextBox 13"/>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7"/>
            <a:stretch>
              <a:fillRect/>
            </a:stretch>
          </a:blipFill>
        </p:spPr>
        <p:txBody>
          <a:bodyPr/>
          <a:lstStyle/>
          <a:p>
            <a:endParaRPr lang="en-US"/>
          </a:p>
        </p:txBody>
      </p:sp>
      <p:grpSp>
        <p:nvGrpSpPr>
          <p:cNvPr id="15" name="Group 15"/>
          <p:cNvGrpSpPr/>
          <p:nvPr/>
        </p:nvGrpSpPr>
        <p:grpSpPr>
          <a:xfrm>
            <a:off x="1757947" y="9753036"/>
            <a:ext cx="5829673" cy="396460"/>
            <a:chOff x="0" y="0"/>
            <a:chExt cx="1535387" cy="104417"/>
          </a:xfrm>
        </p:grpSpPr>
        <p:sp>
          <p:nvSpPr>
            <p:cNvPr id="16" name="Freeform 16"/>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7" name="TextBox 17"/>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9" name="TextBox 7">
            <a:extLst>
              <a:ext uri="{FF2B5EF4-FFF2-40B4-BE49-F238E27FC236}">
                <a16:creationId xmlns:a16="http://schemas.microsoft.com/office/drawing/2014/main" id="{4D1B1274-6F0D-D4EA-5A31-CF78BFA44E61}"/>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5" name="Freeform 5"/>
          <p:cNvSpPr/>
          <p:nvPr/>
        </p:nvSpPr>
        <p:spPr>
          <a:xfrm>
            <a:off x="3999998" y="1398441"/>
            <a:ext cx="5144002" cy="5144002"/>
          </a:xfrm>
          <a:custGeom>
            <a:avLst/>
            <a:gdLst/>
            <a:ahLst/>
            <a:cxnLst/>
            <a:rect l="l" t="t" r="r" b="b"/>
            <a:pathLst>
              <a:path w="5144002" h="5144002">
                <a:moveTo>
                  <a:pt x="0" y="0"/>
                </a:moveTo>
                <a:lnTo>
                  <a:pt x="5144002" y="0"/>
                </a:lnTo>
                <a:lnTo>
                  <a:pt x="5144002" y="5144001"/>
                </a:lnTo>
                <a:lnTo>
                  <a:pt x="0" y="5144001"/>
                </a:lnTo>
                <a:lnTo>
                  <a:pt x="0" y="0"/>
                </a:lnTo>
                <a:close/>
              </a:path>
            </a:pathLst>
          </a:custGeom>
          <a:blipFill>
            <a:blip r:embed="rId4"/>
            <a:stretch>
              <a:fillRect/>
            </a:stretch>
          </a:blipFill>
        </p:spPr>
        <p:txBody>
          <a:bodyPr/>
          <a:lstStyle/>
          <a:p>
            <a:endParaRPr lang="en-US"/>
          </a:p>
        </p:txBody>
      </p:sp>
      <p:sp>
        <p:nvSpPr>
          <p:cNvPr id="6" name="Freeform 6"/>
          <p:cNvSpPr/>
          <p:nvPr/>
        </p:nvSpPr>
        <p:spPr>
          <a:xfrm>
            <a:off x="9144000" y="1398441"/>
            <a:ext cx="5144002" cy="5144002"/>
          </a:xfrm>
          <a:custGeom>
            <a:avLst/>
            <a:gdLst/>
            <a:ahLst/>
            <a:cxnLst/>
            <a:rect l="l" t="t" r="r" b="b"/>
            <a:pathLst>
              <a:path w="5144002" h="5144002">
                <a:moveTo>
                  <a:pt x="0" y="0"/>
                </a:moveTo>
                <a:lnTo>
                  <a:pt x="5144002" y="0"/>
                </a:lnTo>
                <a:lnTo>
                  <a:pt x="5144002" y="5144001"/>
                </a:lnTo>
                <a:lnTo>
                  <a:pt x="0" y="5144001"/>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240507" y="9753036"/>
            <a:ext cx="1320443" cy="396460"/>
            <a:chOff x="0" y="0"/>
            <a:chExt cx="347771" cy="104417"/>
          </a:xfrm>
        </p:grpSpPr>
        <p:sp>
          <p:nvSpPr>
            <p:cNvPr id="8" name="Freeform 8"/>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9" name="TextBox 9"/>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1757947" y="9753036"/>
            <a:ext cx="5829673" cy="396460"/>
            <a:chOff x="0" y="0"/>
            <a:chExt cx="1535387" cy="104417"/>
          </a:xfrm>
        </p:grpSpPr>
        <p:sp>
          <p:nvSpPr>
            <p:cNvPr id="12" name="Freeform 12"/>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3" name="TextBox 13"/>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5" name="TextBox 4">
            <a:extLst>
              <a:ext uri="{FF2B5EF4-FFF2-40B4-BE49-F238E27FC236}">
                <a16:creationId xmlns:a16="http://schemas.microsoft.com/office/drawing/2014/main" id="{0BEB8563-7408-4F9D-113A-F17D0E97EB38}"/>
              </a:ext>
            </a:extLst>
          </p:cNvPr>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APRIL FOOLS!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9903365" y="4254880"/>
            <a:ext cx="7094567" cy="3990694"/>
          </a:xfrm>
          <a:custGeom>
            <a:avLst/>
            <a:gdLst/>
            <a:ahLst/>
            <a:cxnLst/>
            <a:rect l="l" t="t" r="r" b="b"/>
            <a:pathLst>
              <a:path w="7094567" h="3990694">
                <a:moveTo>
                  <a:pt x="0" y="0"/>
                </a:moveTo>
                <a:lnTo>
                  <a:pt x="7094567" y="0"/>
                </a:lnTo>
                <a:lnTo>
                  <a:pt x="7094567" y="3990694"/>
                </a:lnTo>
                <a:lnTo>
                  <a:pt x="0" y="3990694"/>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9903365" y="138647"/>
            <a:ext cx="7094567" cy="2943553"/>
          </a:xfrm>
          <a:prstGeom prst="rect">
            <a:avLst/>
          </a:prstGeom>
        </p:spPr>
        <p:txBody>
          <a:bodyPr lIns="0" tIns="0" rIns="0" bIns="0" rtlCol="0" anchor="t">
            <a:spAutoFit/>
          </a:bodyPr>
          <a:lstStyle/>
          <a:p>
            <a:pPr algn="ctr">
              <a:lnSpc>
                <a:spcPts val="7856"/>
              </a:lnSpc>
            </a:pPr>
            <a:r>
              <a:rPr lang="en-US" sz="5612" spc="561" dirty="0">
                <a:solidFill>
                  <a:srgbClr val="232323"/>
                </a:solidFill>
                <a:latin typeface="Britannic Bold" panose="020B0903060703020204" pitchFamily="34" charset="77"/>
              </a:rPr>
              <a:t>Krispy Kreme Donuts at McDonald’s</a:t>
            </a:r>
          </a:p>
        </p:txBody>
      </p:sp>
      <p:sp>
        <p:nvSpPr>
          <p:cNvPr id="9" name="TextBox 9"/>
          <p:cNvSpPr txBox="1"/>
          <p:nvPr/>
        </p:nvSpPr>
        <p:spPr>
          <a:xfrm>
            <a:off x="1028700" y="3252475"/>
            <a:ext cx="6703813" cy="4928789"/>
          </a:xfrm>
          <a:prstGeom prst="rect">
            <a:avLst/>
          </a:prstGeom>
        </p:spPr>
        <p:txBody>
          <a:bodyPr lIns="0" tIns="0" rIns="0" bIns="0" rtlCol="0" anchor="t">
            <a:spAutoFit/>
          </a:bodyPr>
          <a:lstStyle/>
          <a:p>
            <a:pPr>
              <a:lnSpc>
                <a:spcPts val="5534"/>
              </a:lnSpc>
            </a:pPr>
            <a:r>
              <a:rPr lang="en-US" sz="3953">
                <a:solidFill>
                  <a:srgbClr val="000000"/>
                </a:solidFill>
                <a:latin typeface="Kollektif Bold"/>
              </a:rPr>
              <a:t>McDonald’s and Krispy Kreme announced a partnership that will allow customers to buy Krispy Kreme donuts at locations throughout the United States </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AD0B3EE3-90E3-1BED-EB06-80F7C3320378}"/>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4" name="Freeform 4"/>
          <p:cNvSpPr/>
          <p:nvPr/>
        </p:nvSpPr>
        <p:spPr>
          <a:xfrm>
            <a:off x="3568960" y="1275049"/>
            <a:ext cx="10854475" cy="5427237"/>
          </a:xfrm>
          <a:custGeom>
            <a:avLst/>
            <a:gdLst/>
            <a:ahLst/>
            <a:cxnLst/>
            <a:rect l="l" t="t" r="r" b="b"/>
            <a:pathLst>
              <a:path w="10854475" h="5427237">
                <a:moveTo>
                  <a:pt x="0" y="0"/>
                </a:moveTo>
                <a:lnTo>
                  <a:pt x="10854475" y="0"/>
                </a:lnTo>
                <a:lnTo>
                  <a:pt x="10854475" y="5427237"/>
                </a:lnTo>
                <a:lnTo>
                  <a:pt x="0" y="5427237"/>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7E5D6476-99DE-3FFF-C649-D355A3F8B617}"/>
              </a:ext>
            </a:extLst>
          </p:cNvPr>
          <p:cNvSpPr txBox="1"/>
          <p:nvPr/>
        </p:nvSpPr>
        <p:spPr>
          <a:xfrm>
            <a:off x="2612375" y="7606537"/>
            <a:ext cx="13063249" cy="1410643"/>
          </a:xfrm>
          <a:prstGeom prst="rect">
            <a:avLst/>
          </a:prstGeom>
        </p:spPr>
        <p:txBody>
          <a:bodyPr wrap="square"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REAL PARTNERSHIP!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9903365" y="3975263"/>
            <a:ext cx="7094567" cy="4724982"/>
          </a:xfrm>
          <a:custGeom>
            <a:avLst/>
            <a:gdLst/>
            <a:ahLst/>
            <a:cxnLst/>
            <a:rect l="l" t="t" r="r" b="b"/>
            <a:pathLst>
              <a:path w="7094567" h="4724982">
                <a:moveTo>
                  <a:pt x="0" y="0"/>
                </a:moveTo>
                <a:lnTo>
                  <a:pt x="7094567" y="0"/>
                </a:lnTo>
                <a:lnTo>
                  <a:pt x="7094567" y="4724982"/>
                </a:lnTo>
                <a:lnTo>
                  <a:pt x="0" y="4724982"/>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0064284" y="384618"/>
            <a:ext cx="6772729" cy="2516505"/>
          </a:xfrm>
          <a:prstGeom prst="rect">
            <a:avLst/>
          </a:prstGeom>
        </p:spPr>
        <p:txBody>
          <a:bodyPr lIns="0" tIns="0" rIns="0" bIns="0" rtlCol="0" anchor="t">
            <a:spAutoFit/>
          </a:bodyPr>
          <a:lstStyle/>
          <a:p>
            <a:pPr algn="ctr">
              <a:lnSpc>
                <a:spcPts val="6719"/>
              </a:lnSpc>
            </a:pPr>
            <a:r>
              <a:rPr lang="en-US" sz="4800" spc="480" dirty="0">
                <a:solidFill>
                  <a:srgbClr val="232323"/>
                </a:solidFill>
                <a:latin typeface="Britannic Bold" panose="020B0903060703020204" pitchFamily="34" charset="77"/>
              </a:rPr>
              <a:t>Eggo Opens “House of Pancakes” Rental Property</a:t>
            </a:r>
          </a:p>
        </p:txBody>
      </p:sp>
      <p:sp>
        <p:nvSpPr>
          <p:cNvPr id="9" name="TextBox 9"/>
          <p:cNvSpPr txBox="1"/>
          <p:nvPr/>
        </p:nvSpPr>
        <p:spPr>
          <a:xfrm>
            <a:off x="1028700" y="3252475"/>
            <a:ext cx="6703813" cy="423346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Eggo partnered with HomeToGo.com to open a literal “Pancake House” in Tennessee, available for booking exclusively on HomesToGo.com.</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826F00A7-E405-4486-E3FE-0C3AAF7481C6}"/>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4" name="Freeform 4"/>
          <p:cNvSpPr/>
          <p:nvPr/>
        </p:nvSpPr>
        <p:spPr>
          <a:xfrm>
            <a:off x="4374054" y="801520"/>
            <a:ext cx="9539891" cy="6353568"/>
          </a:xfrm>
          <a:custGeom>
            <a:avLst/>
            <a:gdLst/>
            <a:ahLst/>
            <a:cxnLst/>
            <a:rect l="l" t="t" r="r" b="b"/>
            <a:pathLst>
              <a:path w="9539891" h="6353568">
                <a:moveTo>
                  <a:pt x="0" y="0"/>
                </a:moveTo>
                <a:lnTo>
                  <a:pt x="9539892" y="0"/>
                </a:lnTo>
                <a:lnTo>
                  <a:pt x="9539892" y="6353567"/>
                </a:lnTo>
                <a:lnTo>
                  <a:pt x="0" y="6353567"/>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31C27FC9-FF52-38FA-F2F0-D95588FFE6E8}"/>
              </a:ext>
            </a:extLst>
          </p:cNvPr>
          <p:cNvSpPr txBox="1"/>
          <p:nvPr/>
        </p:nvSpPr>
        <p:spPr>
          <a:xfrm>
            <a:off x="2536174" y="7620574"/>
            <a:ext cx="13215649" cy="1410643"/>
          </a:xfrm>
          <a:prstGeom prst="rect">
            <a:avLst/>
          </a:prstGeom>
        </p:spPr>
        <p:txBody>
          <a:bodyPr wrap="square"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REAL PARTNERSHIP!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7" name="TextBox 7"/>
          <p:cNvSpPr txBox="1"/>
          <p:nvPr/>
        </p:nvSpPr>
        <p:spPr>
          <a:xfrm>
            <a:off x="9903365" y="138647"/>
            <a:ext cx="7094567" cy="2943553"/>
          </a:xfrm>
          <a:prstGeom prst="rect">
            <a:avLst/>
          </a:prstGeom>
        </p:spPr>
        <p:txBody>
          <a:bodyPr lIns="0" tIns="0" rIns="0" bIns="0" rtlCol="0" anchor="t">
            <a:spAutoFit/>
          </a:bodyPr>
          <a:lstStyle/>
          <a:p>
            <a:pPr algn="ctr">
              <a:lnSpc>
                <a:spcPts val="7856"/>
              </a:lnSpc>
            </a:pPr>
            <a:r>
              <a:rPr lang="en-US" sz="5612" spc="561" dirty="0">
                <a:solidFill>
                  <a:srgbClr val="232323"/>
                </a:solidFill>
                <a:latin typeface="Britannic Bold" panose="020B0903060703020204" pitchFamily="34" charset="77"/>
              </a:rPr>
              <a:t>Sweetgreen’s “After Salad” Dental Kit</a:t>
            </a:r>
          </a:p>
        </p:txBody>
      </p:sp>
      <p:sp>
        <p:nvSpPr>
          <p:cNvPr id="8" name="TextBox 8"/>
          <p:cNvSpPr txBox="1"/>
          <p:nvPr/>
        </p:nvSpPr>
        <p:spPr>
          <a:xfrm>
            <a:off x="1028700" y="2718485"/>
            <a:ext cx="7822896" cy="562411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Sweetgreen’s After Salad Kit is a dental care package designed for anyone who tends to get a little kale stuck in their teeth after lunch. It includes floss picks, Lime Cilantro Dental Floss, Spicy Cashew Mints, and more, inspired by the chain’s dressings.</a:t>
            </a:r>
          </a:p>
        </p:txBody>
      </p:sp>
      <p:sp>
        <p:nvSpPr>
          <p:cNvPr id="9" name="Freeform 9"/>
          <p:cNvSpPr/>
          <p:nvPr/>
        </p:nvSpPr>
        <p:spPr>
          <a:xfrm>
            <a:off x="11159820" y="3505393"/>
            <a:ext cx="4581656" cy="5752907"/>
          </a:xfrm>
          <a:custGeom>
            <a:avLst/>
            <a:gdLst/>
            <a:ahLst/>
            <a:cxnLst/>
            <a:rect l="l" t="t" r="r" b="b"/>
            <a:pathLst>
              <a:path w="4581656" h="5752907">
                <a:moveTo>
                  <a:pt x="0" y="0"/>
                </a:moveTo>
                <a:lnTo>
                  <a:pt x="4581657" y="0"/>
                </a:lnTo>
                <a:lnTo>
                  <a:pt x="4581657" y="5752907"/>
                </a:lnTo>
                <a:lnTo>
                  <a:pt x="0" y="5752907"/>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46C8AC99-6514-EC0C-A7F4-2876B91A9085}"/>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484303" y="3709417"/>
            <a:ext cx="5070292" cy="5548883"/>
          </a:xfrm>
          <a:custGeom>
            <a:avLst/>
            <a:gdLst/>
            <a:ahLst/>
            <a:cxnLst/>
            <a:rect l="l" t="t" r="r" b="b"/>
            <a:pathLst>
              <a:path w="5070292" h="5548883">
                <a:moveTo>
                  <a:pt x="0" y="0"/>
                </a:moveTo>
                <a:lnTo>
                  <a:pt x="5070291" y="0"/>
                </a:lnTo>
                <a:lnTo>
                  <a:pt x="5070291" y="5548883"/>
                </a:lnTo>
                <a:lnTo>
                  <a:pt x="0" y="5548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259300" y="456335"/>
            <a:ext cx="653916" cy="572365"/>
          </a:xfrm>
          <a:custGeom>
            <a:avLst/>
            <a:gdLst/>
            <a:ahLst/>
            <a:cxnLst/>
            <a:rect l="l" t="t" r="r" b="b"/>
            <a:pathLst>
              <a:path w="653916" h="572365">
                <a:moveTo>
                  <a:pt x="0" y="0"/>
                </a:moveTo>
                <a:lnTo>
                  <a:pt x="653916" y="0"/>
                </a:lnTo>
                <a:lnTo>
                  <a:pt x="653916" y="572365"/>
                </a:lnTo>
                <a:lnTo>
                  <a:pt x="0" y="57236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183084" y="433259"/>
            <a:ext cx="5672729" cy="3065302"/>
          </a:xfrm>
          <a:prstGeom prst="rect">
            <a:avLst/>
          </a:prstGeom>
        </p:spPr>
        <p:txBody>
          <a:bodyPr lIns="0" tIns="0" rIns="0" bIns="0" rtlCol="0" anchor="t">
            <a:spAutoFit/>
          </a:bodyPr>
          <a:lstStyle/>
          <a:p>
            <a:pPr algn="ctr">
              <a:lnSpc>
                <a:spcPts val="7949"/>
              </a:lnSpc>
            </a:pPr>
            <a:r>
              <a:rPr lang="en-US" sz="7949" dirty="0">
                <a:solidFill>
                  <a:srgbClr val="000000"/>
                </a:solidFill>
                <a:latin typeface="Britannic Bold" panose="020B0903060703020204" pitchFamily="34" charset="77"/>
              </a:rPr>
              <a:t>MARKETING</a:t>
            </a:r>
          </a:p>
          <a:p>
            <a:pPr algn="ctr">
              <a:lnSpc>
                <a:spcPts val="7949"/>
              </a:lnSpc>
              <a:spcBef>
                <a:spcPct val="0"/>
              </a:spcBef>
            </a:pPr>
            <a:r>
              <a:rPr lang="en-US" sz="7949" dirty="0">
                <a:solidFill>
                  <a:srgbClr val="000000"/>
                </a:solidFill>
                <a:latin typeface="Britannic Bold" panose="020B0903060703020204" pitchFamily="34" charset="77"/>
              </a:rPr>
              <a:t>STUNTS 2024</a:t>
            </a:r>
          </a:p>
        </p:txBody>
      </p:sp>
      <p:sp>
        <p:nvSpPr>
          <p:cNvPr id="9" name="TextBox 9"/>
          <p:cNvSpPr txBox="1"/>
          <p:nvPr/>
        </p:nvSpPr>
        <p:spPr>
          <a:xfrm>
            <a:off x="8237337" y="1323619"/>
            <a:ext cx="9675879" cy="7623536"/>
          </a:xfrm>
          <a:prstGeom prst="rect">
            <a:avLst/>
          </a:prstGeom>
        </p:spPr>
        <p:txBody>
          <a:bodyPr lIns="0" tIns="0" rIns="0" bIns="0" rtlCol="0" anchor="t">
            <a:spAutoFit/>
          </a:bodyPr>
          <a:lstStyle/>
          <a:p>
            <a:pPr>
              <a:lnSpc>
                <a:spcPts val="5534"/>
              </a:lnSpc>
            </a:pPr>
            <a:r>
              <a:rPr lang="en-US" sz="3953" dirty="0">
                <a:solidFill>
                  <a:srgbClr val="000000"/>
                </a:solidFill>
                <a:latin typeface="Kollektif Bold"/>
              </a:rPr>
              <a:t>Every year on April Fools’ Day, brands launch creative product innovations and collaborations online and through social media channels.  We call this practice a publicity or marketing "stunt."</a:t>
            </a:r>
          </a:p>
          <a:p>
            <a:pPr>
              <a:lnSpc>
                <a:spcPts val="5534"/>
              </a:lnSpc>
            </a:pPr>
            <a:endParaRPr lang="en-US" sz="3953" dirty="0">
              <a:solidFill>
                <a:srgbClr val="000000"/>
              </a:solidFill>
              <a:latin typeface="Kollektif Bold"/>
            </a:endParaRPr>
          </a:p>
          <a:p>
            <a:pPr>
              <a:lnSpc>
                <a:spcPts val="5534"/>
              </a:lnSpc>
            </a:pPr>
            <a:r>
              <a:rPr lang="en-US" sz="3953" dirty="0">
                <a:solidFill>
                  <a:srgbClr val="000000"/>
                </a:solidFill>
                <a:latin typeface="Kollektif Bold"/>
              </a:rPr>
              <a:t>In this presentation, we will review several examples.  See if you can guess if the product launch is an actual product or brand collaboration or if it is just an April Fools' Day marketing prank.</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4" name="Freeform 4"/>
          <p:cNvSpPr/>
          <p:nvPr/>
        </p:nvSpPr>
        <p:spPr>
          <a:xfrm>
            <a:off x="6565239" y="725897"/>
            <a:ext cx="5157522" cy="6459796"/>
          </a:xfrm>
          <a:custGeom>
            <a:avLst/>
            <a:gdLst/>
            <a:ahLst/>
            <a:cxnLst/>
            <a:rect l="l" t="t" r="r" b="b"/>
            <a:pathLst>
              <a:path w="5157522" h="6459796">
                <a:moveTo>
                  <a:pt x="0" y="0"/>
                </a:moveTo>
                <a:lnTo>
                  <a:pt x="5157522" y="0"/>
                </a:lnTo>
                <a:lnTo>
                  <a:pt x="5157522" y="6459796"/>
                </a:lnTo>
                <a:lnTo>
                  <a:pt x="0" y="6459796"/>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120593B3-A00A-2375-F87F-527F873CA597}"/>
              </a:ext>
            </a:extLst>
          </p:cNvPr>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APRIL FOOLS!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11299547" y="3693034"/>
            <a:ext cx="4302203" cy="5377754"/>
          </a:xfrm>
          <a:custGeom>
            <a:avLst/>
            <a:gdLst/>
            <a:ahLst/>
            <a:cxnLst/>
            <a:rect l="l" t="t" r="r" b="b"/>
            <a:pathLst>
              <a:path w="4302203" h="5377754">
                <a:moveTo>
                  <a:pt x="0" y="0"/>
                </a:moveTo>
                <a:lnTo>
                  <a:pt x="4302203" y="0"/>
                </a:lnTo>
                <a:lnTo>
                  <a:pt x="4302203" y="5377754"/>
                </a:lnTo>
                <a:lnTo>
                  <a:pt x="0" y="5377754"/>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9903365" y="570030"/>
            <a:ext cx="7094567" cy="1952953"/>
          </a:xfrm>
          <a:prstGeom prst="rect">
            <a:avLst/>
          </a:prstGeom>
        </p:spPr>
        <p:txBody>
          <a:bodyPr lIns="0" tIns="0" rIns="0" bIns="0" rtlCol="0" anchor="t">
            <a:spAutoFit/>
          </a:bodyPr>
          <a:lstStyle/>
          <a:p>
            <a:pPr algn="ctr">
              <a:lnSpc>
                <a:spcPts val="7856"/>
              </a:lnSpc>
            </a:pPr>
            <a:r>
              <a:rPr lang="en-US" sz="5612" spc="561" dirty="0">
                <a:solidFill>
                  <a:srgbClr val="232323"/>
                </a:solidFill>
                <a:latin typeface="Britannic Bold" panose="020B0903060703020204" pitchFamily="34" charset="77"/>
              </a:rPr>
              <a:t>Dunkin’ </a:t>
            </a:r>
          </a:p>
          <a:p>
            <a:pPr algn="ctr">
              <a:lnSpc>
                <a:spcPts val="7856"/>
              </a:lnSpc>
            </a:pPr>
            <a:r>
              <a:rPr lang="en-US" sz="5612" spc="561" dirty="0">
                <a:solidFill>
                  <a:srgbClr val="232323"/>
                </a:solidFill>
                <a:latin typeface="Britannic Bold" panose="020B0903060703020204" pitchFamily="34" charset="77"/>
              </a:rPr>
              <a:t>Rebrands Again</a:t>
            </a:r>
          </a:p>
        </p:txBody>
      </p:sp>
      <p:sp>
        <p:nvSpPr>
          <p:cNvPr id="9" name="TextBox 9"/>
          <p:cNvSpPr txBox="1"/>
          <p:nvPr/>
        </p:nvSpPr>
        <p:spPr>
          <a:xfrm>
            <a:off x="1028700" y="2718485"/>
            <a:ext cx="7098619" cy="562411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Dunkin’ announced it was officially changing its name to Donuts’, reclaiming the second half of its original name. The chain last announced a name change in 2019, when it dropped the “Donuts.”</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3F5CE98C-338F-5797-C2FA-9B64AA177E45}"/>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4" name="Freeform 4"/>
          <p:cNvSpPr/>
          <p:nvPr/>
        </p:nvSpPr>
        <p:spPr>
          <a:xfrm>
            <a:off x="6617497" y="736891"/>
            <a:ext cx="5053006" cy="6316258"/>
          </a:xfrm>
          <a:custGeom>
            <a:avLst/>
            <a:gdLst/>
            <a:ahLst/>
            <a:cxnLst/>
            <a:rect l="l" t="t" r="r" b="b"/>
            <a:pathLst>
              <a:path w="5053006" h="6316258">
                <a:moveTo>
                  <a:pt x="0" y="0"/>
                </a:moveTo>
                <a:lnTo>
                  <a:pt x="5053006" y="0"/>
                </a:lnTo>
                <a:lnTo>
                  <a:pt x="5053006" y="6316258"/>
                </a:lnTo>
                <a:lnTo>
                  <a:pt x="0" y="6316258"/>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7CDDB48A-7529-A696-5AC4-EC1C5EA7CCD5}"/>
              </a:ext>
            </a:extLst>
          </p:cNvPr>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APRIL FOOLS!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9903365" y="3908501"/>
            <a:ext cx="7094567" cy="3993190"/>
          </a:xfrm>
          <a:custGeom>
            <a:avLst/>
            <a:gdLst/>
            <a:ahLst/>
            <a:cxnLst/>
            <a:rect l="l" t="t" r="r" b="b"/>
            <a:pathLst>
              <a:path w="7094567" h="3993190">
                <a:moveTo>
                  <a:pt x="0" y="0"/>
                </a:moveTo>
                <a:lnTo>
                  <a:pt x="7094567" y="0"/>
                </a:lnTo>
                <a:lnTo>
                  <a:pt x="7094567" y="3993190"/>
                </a:lnTo>
                <a:lnTo>
                  <a:pt x="0" y="3993190"/>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0064284" y="384618"/>
            <a:ext cx="6772729" cy="2516505"/>
          </a:xfrm>
          <a:prstGeom prst="rect">
            <a:avLst/>
          </a:prstGeom>
        </p:spPr>
        <p:txBody>
          <a:bodyPr lIns="0" tIns="0" rIns="0" bIns="0" rtlCol="0" anchor="t">
            <a:spAutoFit/>
          </a:bodyPr>
          <a:lstStyle/>
          <a:p>
            <a:pPr algn="ctr">
              <a:lnSpc>
                <a:spcPts val="6719"/>
              </a:lnSpc>
            </a:pPr>
            <a:r>
              <a:rPr lang="en-US" sz="4800" spc="480" dirty="0">
                <a:solidFill>
                  <a:srgbClr val="232323"/>
                </a:solidFill>
                <a:latin typeface="Britannic Bold" panose="020B0903060703020204" pitchFamily="34" charset="77"/>
              </a:rPr>
              <a:t>Velveeta x George the Jeweler 14K gold Lip Cuff</a:t>
            </a:r>
          </a:p>
        </p:txBody>
      </p:sp>
      <p:sp>
        <p:nvSpPr>
          <p:cNvPr id="9" name="TextBox 9"/>
          <p:cNvSpPr txBox="1"/>
          <p:nvPr/>
        </p:nvSpPr>
        <p:spPr>
          <a:xfrm>
            <a:off x="1028700" y="3252475"/>
            <a:ext cx="6703813" cy="423346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Velveeta and George the Jeweler encourage consumers to "live by your own rules" with this 14K gold lip cuff inspired by Velveeta's iconic drip. </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3BFD6D4A-1035-0163-ED3E-B732CEA9E389}"/>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4" name="Freeform 4"/>
          <p:cNvSpPr/>
          <p:nvPr/>
        </p:nvSpPr>
        <p:spPr>
          <a:xfrm>
            <a:off x="4046706" y="1028700"/>
            <a:ext cx="10194587" cy="5727993"/>
          </a:xfrm>
          <a:custGeom>
            <a:avLst/>
            <a:gdLst/>
            <a:ahLst/>
            <a:cxnLst/>
            <a:rect l="l" t="t" r="r" b="b"/>
            <a:pathLst>
              <a:path w="10194587" h="5727993">
                <a:moveTo>
                  <a:pt x="0" y="0"/>
                </a:moveTo>
                <a:lnTo>
                  <a:pt x="10194588" y="0"/>
                </a:lnTo>
                <a:lnTo>
                  <a:pt x="10194588" y="5727993"/>
                </a:lnTo>
                <a:lnTo>
                  <a:pt x="0" y="5727993"/>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CCCAF305-F857-98DE-3895-791BCBEEE933}"/>
              </a:ext>
            </a:extLst>
          </p:cNvPr>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REAL PRODUCT!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11139919" y="3648387"/>
            <a:ext cx="4621460" cy="5785042"/>
          </a:xfrm>
          <a:custGeom>
            <a:avLst/>
            <a:gdLst/>
            <a:ahLst/>
            <a:cxnLst/>
            <a:rect l="l" t="t" r="r" b="b"/>
            <a:pathLst>
              <a:path w="4621460" h="5785042">
                <a:moveTo>
                  <a:pt x="0" y="0"/>
                </a:moveTo>
                <a:lnTo>
                  <a:pt x="4621460" y="0"/>
                </a:lnTo>
                <a:lnTo>
                  <a:pt x="4621460" y="5785043"/>
                </a:lnTo>
                <a:lnTo>
                  <a:pt x="0" y="5785043"/>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9903365" y="589080"/>
            <a:ext cx="7094567" cy="1846273"/>
          </a:xfrm>
          <a:prstGeom prst="rect">
            <a:avLst/>
          </a:prstGeom>
        </p:spPr>
        <p:txBody>
          <a:bodyPr lIns="0" tIns="0" rIns="0" bIns="0" rtlCol="0" anchor="t">
            <a:spAutoFit/>
          </a:bodyPr>
          <a:lstStyle/>
          <a:p>
            <a:pPr algn="ctr">
              <a:lnSpc>
                <a:spcPts val="7436"/>
              </a:lnSpc>
            </a:pPr>
            <a:r>
              <a:rPr lang="en-US" sz="5312" spc="531" dirty="0">
                <a:solidFill>
                  <a:srgbClr val="232323"/>
                </a:solidFill>
                <a:latin typeface="Britannic Bold" panose="020B0903060703020204" pitchFamily="34" charset="77"/>
              </a:rPr>
              <a:t>Krispy Kreme “Glazes Anything”</a:t>
            </a:r>
          </a:p>
        </p:txBody>
      </p:sp>
      <p:sp>
        <p:nvSpPr>
          <p:cNvPr id="9" name="TextBox 9"/>
          <p:cNvSpPr txBox="1"/>
          <p:nvPr/>
        </p:nvSpPr>
        <p:spPr>
          <a:xfrm>
            <a:off x="1028700" y="2718485"/>
            <a:ext cx="7098619" cy="562411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For a one-day-only promotion on April 1st, Krispy Kreme announced that they would “glaze” anything, posting a photo to Instagram with images of donuts, pizza, cheeseburgers, peppers, and more.</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903E73F6-DCE5-3D8B-AD84-BC9C12CB46EE}"/>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4" name="Freeform 4"/>
          <p:cNvSpPr/>
          <p:nvPr/>
        </p:nvSpPr>
        <p:spPr>
          <a:xfrm>
            <a:off x="3651163" y="1216687"/>
            <a:ext cx="11648236" cy="5353611"/>
          </a:xfrm>
          <a:custGeom>
            <a:avLst/>
            <a:gdLst/>
            <a:ahLst/>
            <a:cxnLst/>
            <a:rect l="l" t="t" r="r" b="b"/>
            <a:pathLst>
              <a:path w="11648236" h="5353611">
                <a:moveTo>
                  <a:pt x="0" y="0"/>
                </a:moveTo>
                <a:lnTo>
                  <a:pt x="11648236" y="0"/>
                </a:lnTo>
                <a:lnTo>
                  <a:pt x="11648236" y="5353610"/>
                </a:lnTo>
                <a:lnTo>
                  <a:pt x="0" y="5353610"/>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9C1244FB-1A65-CF9F-4D07-13E53CC1779B}"/>
              </a:ext>
            </a:extLst>
          </p:cNvPr>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APRIL FOOLS!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11406185" y="3907200"/>
            <a:ext cx="4088927" cy="5106073"/>
          </a:xfrm>
          <a:custGeom>
            <a:avLst/>
            <a:gdLst/>
            <a:ahLst/>
            <a:cxnLst/>
            <a:rect l="l" t="t" r="r" b="b"/>
            <a:pathLst>
              <a:path w="4088927" h="5106073">
                <a:moveTo>
                  <a:pt x="0" y="0"/>
                </a:moveTo>
                <a:lnTo>
                  <a:pt x="4088927" y="0"/>
                </a:lnTo>
                <a:lnTo>
                  <a:pt x="4088927" y="5106072"/>
                </a:lnTo>
                <a:lnTo>
                  <a:pt x="0" y="5106072"/>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9903365" y="248247"/>
            <a:ext cx="7094567" cy="2789248"/>
          </a:xfrm>
          <a:prstGeom prst="rect">
            <a:avLst/>
          </a:prstGeom>
        </p:spPr>
        <p:txBody>
          <a:bodyPr lIns="0" tIns="0" rIns="0" bIns="0" rtlCol="0" anchor="t">
            <a:spAutoFit/>
          </a:bodyPr>
          <a:lstStyle/>
          <a:p>
            <a:pPr algn="ctr">
              <a:lnSpc>
                <a:spcPts val="7436"/>
              </a:lnSpc>
            </a:pPr>
            <a:r>
              <a:rPr lang="en-US" sz="5312" spc="531" dirty="0" err="1">
                <a:solidFill>
                  <a:srgbClr val="232323"/>
                </a:solidFill>
                <a:latin typeface="Britannic Bold" panose="020B0903060703020204" pitchFamily="34" charset="77"/>
              </a:rPr>
              <a:t>Olipop</a:t>
            </a:r>
            <a:r>
              <a:rPr lang="en-US" sz="5312" spc="531" dirty="0">
                <a:solidFill>
                  <a:srgbClr val="232323"/>
                </a:solidFill>
                <a:latin typeface="Britannic Bold" panose="020B0903060703020204" pitchFamily="34" charset="77"/>
              </a:rPr>
              <a:t> x Pringles Sour Cream &amp; Onion Soda Flavor</a:t>
            </a:r>
          </a:p>
        </p:txBody>
      </p:sp>
      <p:sp>
        <p:nvSpPr>
          <p:cNvPr id="9" name="TextBox 9"/>
          <p:cNvSpPr txBox="1"/>
          <p:nvPr/>
        </p:nvSpPr>
        <p:spPr>
          <a:xfrm>
            <a:off x="1028700" y="2718485"/>
            <a:ext cx="7098619" cy="423346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Olipop and Pringles teamed up to introduce a unique flavor combination with “Sour Cream and Onion” soda with an announcement posted to Olipop’s Instagram page</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3476F379-EABB-FA26-22E0-65B27D8FFAB3}"/>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4" name="Freeform 4"/>
          <p:cNvSpPr/>
          <p:nvPr/>
        </p:nvSpPr>
        <p:spPr>
          <a:xfrm>
            <a:off x="3476159" y="1601065"/>
            <a:ext cx="11335683" cy="4402885"/>
          </a:xfrm>
          <a:custGeom>
            <a:avLst/>
            <a:gdLst/>
            <a:ahLst/>
            <a:cxnLst/>
            <a:rect l="l" t="t" r="r" b="b"/>
            <a:pathLst>
              <a:path w="11335683" h="4402885">
                <a:moveTo>
                  <a:pt x="0" y="0"/>
                </a:moveTo>
                <a:lnTo>
                  <a:pt x="11335682" y="0"/>
                </a:lnTo>
                <a:lnTo>
                  <a:pt x="11335682" y="4402886"/>
                </a:lnTo>
                <a:lnTo>
                  <a:pt x="0" y="4402886"/>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187097B9-56D5-3AC6-E39B-5CD2BCA06BF6}"/>
              </a:ext>
            </a:extLst>
          </p:cNvPr>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APRIL FOOLS!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552622" y="456335"/>
            <a:ext cx="7519797" cy="8229600"/>
          </a:xfrm>
          <a:custGeom>
            <a:avLst/>
            <a:gdLst/>
            <a:ahLst/>
            <a:cxnLst/>
            <a:rect l="l" t="t" r="r" b="b"/>
            <a:pathLst>
              <a:path w="7519797" h="8229600">
                <a:moveTo>
                  <a:pt x="0" y="0"/>
                </a:moveTo>
                <a:lnTo>
                  <a:pt x="7519797" y="0"/>
                </a:lnTo>
                <a:lnTo>
                  <a:pt x="7519797"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9144000" y="2432460"/>
            <a:ext cx="8481439" cy="5631631"/>
          </a:xfrm>
          <a:prstGeom prst="rect">
            <a:avLst/>
          </a:prstGeom>
        </p:spPr>
        <p:txBody>
          <a:bodyPr lIns="0" tIns="0" rIns="0" bIns="0" rtlCol="0" anchor="t">
            <a:spAutoFit/>
          </a:bodyPr>
          <a:lstStyle/>
          <a:p>
            <a:pPr algn="ctr">
              <a:lnSpc>
                <a:spcPts val="10963"/>
              </a:lnSpc>
            </a:pPr>
            <a:r>
              <a:rPr lang="en-US" sz="10963" dirty="0">
                <a:solidFill>
                  <a:srgbClr val="000000"/>
                </a:solidFill>
                <a:latin typeface="Britannic Bold" panose="020B0903060703020204" pitchFamily="34" charset="77"/>
              </a:rPr>
              <a:t>MARKETING</a:t>
            </a:r>
          </a:p>
          <a:p>
            <a:pPr algn="ctr">
              <a:lnSpc>
                <a:spcPts val="10963"/>
              </a:lnSpc>
              <a:spcBef>
                <a:spcPct val="0"/>
              </a:spcBef>
            </a:pPr>
            <a:r>
              <a:rPr lang="en-US" sz="10963" dirty="0">
                <a:solidFill>
                  <a:srgbClr val="000000"/>
                </a:solidFill>
                <a:latin typeface="Britannic Bold" panose="020B0903060703020204" pitchFamily="34" charset="77"/>
              </a:rPr>
              <a:t>STUNTS DISCUSSION QUESTIONS</a:t>
            </a:r>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11044218" y="3589808"/>
            <a:ext cx="4812861" cy="6016076"/>
          </a:xfrm>
          <a:custGeom>
            <a:avLst/>
            <a:gdLst/>
            <a:ahLst/>
            <a:cxnLst/>
            <a:rect l="l" t="t" r="r" b="b"/>
            <a:pathLst>
              <a:path w="4812861" h="6016076">
                <a:moveTo>
                  <a:pt x="0" y="0"/>
                </a:moveTo>
                <a:lnTo>
                  <a:pt x="4812861" y="0"/>
                </a:lnTo>
                <a:lnTo>
                  <a:pt x="4812861" y="6016076"/>
                </a:lnTo>
                <a:lnTo>
                  <a:pt x="0" y="6016076"/>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
        <p:nvSpPr>
          <p:cNvPr id="8" name="TextBox 8"/>
          <p:cNvSpPr txBox="1"/>
          <p:nvPr/>
        </p:nvSpPr>
        <p:spPr>
          <a:xfrm>
            <a:off x="9056321" y="284186"/>
            <a:ext cx="8788655" cy="2843858"/>
          </a:xfrm>
          <a:prstGeom prst="rect">
            <a:avLst/>
          </a:prstGeom>
        </p:spPr>
        <p:txBody>
          <a:bodyPr lIns="0" tIns="0" rIns="0" bIns="0" rtlCol="0" anchor="t">
            <a:spAutoFit/>
          </a:bodyPr>
          <a:lstStyle/>
          <a:p>
            <a:pPr algn="ctr">
              <a:lnSpc>
                <a:spcPts val="7576"/>
              </a:lnSpc>
            </a:pPr>
            <a:r>
              <a:rPr lang="en-US" sz="5412" spc="541" dirty="0">
                <a:solidFill>
                  <a:srgbClr val="232323"/>
                </a:solidFill>
                <a:latin typeface="Britannic Bold" panose="020B0903060703020204" pitchFamily="34" charset="77"/>
              </a:rPr>
              <a:t>7-Eleven</a:t>
            </a:r>
          </a:p>
          <a:p>
            <a:pPr algn="ctr">
              <a:lnSpc>
                <a:spcPts val="7576"/>
              </a:lnSpc>
            </a:pPr>
            <a:r>
              <a:rPr lang="en-US" sz="5412" spc="541" dirty="0">
                <a:solidFill>
                  <a:srgbClr val="232323"/>
                </a:solidFill>
                <a:latin typeface="Britannic Bold" panose="020B0903060703020204" pitchFamily="34" charset="77"/>
              </a:rPr>
              <a:t>Hot Dog Flavored</a:t>
            </a:r>
          </a:p>
          <a:p>
            <a:pPr algn="ctr">
              <a:lnSpc>
                <a:spcPts val="7576"/>
              </a:lnSpc>
            </a:pPr>
            <a:r>
              <a:rPr lang="en-US" sz="5412" spc="541" dirty="0">
                <a:solidFill>
                  <a:srgbClr val="232323"/>
                </a:solidFill>
                <a:latin typeface="Britannic Bold" panose="020B0903060703020204" pitchFamily="34" charset="77"/>
              </a:rPr>
              <a:t>Sparkling Water</a:t>
            </a:r>
          </a:p>
        </p:txBody>
      </p:sp>
      <p:sp>
        <p:nvSpPr>
          <p:cNvPr id="9" name="TextBox 9"/>
          <p:cNvSpPr txBox="1"/>
          <p:nvPr/>
        </p:nvSpPr>
        <p:spPr>
          <a:xfrm>
            <a:off x="1028700" y="2718485"/>
            <a:ext cx="8262849" cy="6319439"/>
          </a:xfrm>
          <a:prstGeom prst="rect">
            <a:avLst/>
          </a:prstGeom>
        </p:spPr>
        <p:txBody>
          <a:bodyPr lIns="0" tIns="0" rIns="0" bIns="0" rtlCol="0" anchor="t">
            <a:spAutoFit/>
          </a:bodyPr>
          <a:lstStyle/>
          <a:p>
            <a:pPr>
              <a:lnSpc>
                <a:spcPts val="5534"/>
              </a:lnSpc>
            </a:pPr>
            <a:r>
              <a:rPr lang="en-US" sz="3953">
                <a:solidFill>
                  <a:srgbClr val="000000"/>
                </a:solidFill>
                <a:latin typeface="Kollektif Bold"/>
              </a:rPr>
              <a:t>7-Eleven is introducing a new line of sparkling water flavors, including lemon-lime, green apple, sweet orange, and hot dog, in honor of the chain's popular Big Bite Hot Dogs.  The company teamed up with the beverage brand Miracle Seltzer to create the new drinks. </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484303" y="3709417"/>
            <a:ext cx="5070292" cy="5548883"/>
          </a:xfrm>
          <a:custGeom>
            <a:avLst/>
            <a:gdLst/>
            <a:ahLst/>
            <a:cxnLst/>
            <a:rect l="l" t="t" r="r" b="b"/>
            <a:pathLst>
              <a:path w="5070292" h="5548883">
                <a:moveTo>
                  <a:pt x="0" y="0"/>
                </a:moveTo>
                <a:lnTo>
                  <a:pt x="5070291" y="0"/>
                </a:lnTo>
                <a:lnTo>
                  <a:pt x="5070291" y="5548883"/>
                </a:lnTo>
                <a:lnTo>
                  <a:pt x="0" y="5548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259300" y="9466854"/>
            <a:ext cx="653916" cy="572365"/>
          </a:xfrm>
          <a:custGeom>
            <a:avLst/>
            <a:gdLst/>
            <a:ahLst/>
            <a:cxnLst/>
            <a:rect l="l" t="t" r="r" b="b"/>
            <a:pathLst>
              <a:path w="653916" h="572365">
                <a:moveTo>
                  <a:pt x="0" y="0"/>
                </a:moveTo>
                <a:lnTo>
                  <a:pt x="653916" y="0"/>
                </a:lnTo>
                <a:lnTo>
                  <a:pt x="653916" y="572365"/>
                </a:lnTo>
                <a:lnTo>
                  <a:pt x="0" y="57236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183084" y="433259"/>
            <a:ext cx="5672729" cy="3065302"/>
          </a:xfrm>
          <a:prstGeom prst="rect">
            <a:avLst/>
          </a:prstGeom>
        </p:spPr>
        <p:txBody>
          <a:bodyPr lIns="0" tIns="0" rIns="0" bIns="0" rtlCol="0" anchor="t">
            <a:spAutoFit/>
          </a:bodyPr>
          <a:lstStyle/>
          <a:p>
            <a:pPr algn="ctr">
              <a:lnSpc>
                <a:spcPts val="7949"/>
              </a:lnSpc>
            </a:pPr>
            <a:r>
              <a:rPr lang="en-US" sz="7949" dirty="0">
                <a:solidFill>
                  <a:srgbClr val="000000"/>
                </a:solidFill>
                <a:latin typeface="Britannic Bold" panose="020B0903060703020204" pitchFamily="34" charset="77"/>
              </a:rPr>
              <a:t>MARKETING</a:t>
            </a:r>
          </a:p>
          <a:p>
            <a:pPr algn="ctr">
              <a:lnSpc>
                <a:spcPts val="7949"/>
              </a:lnSpc>
              <a:spcBef>
                <a:spcPct val="0"/>
              </a:spcBef>
            </a:pPr>
            <a:r>
              <a:rPr lang="en-US" sz="7949" dirty="0">
                <a:solidFill>
                  <a:srgbClr val="000000"/>
                </a:solidFill>
                <a:latin typeface="Britannic Bold" panose="020B0903060703020204" pitchFamily="34" charset="77"/>
              </a:rPr>
              <a:t>STUNTS 2024</a:t>
            </a:r>
          </a:p>
        </p:txBody>
      </p:sp>
      <p:sp>
        <p:nvSpPr>
          <p:cNvPr id="6" name="TextBox 6"/>
          <p:cNvSpPr txBox="1"/>
          <p:nvPr/>
        </p:nvSpPr>
        <p:spPr>
          <a:xfrm>
            <a:off x="8237337" y="366263"/>
            <a:ext cx="9675879" cy="8853846"/>
          </a:xfrm>
          <a:prstGeom prst="rect">
            <a:avLst/>
          </a:prstGeom>
        </p:spPr>
        <p:txBody>
          <a:bodyPr lIns="0" tIns="0" rIns="0" bIns="0" rtlCol="0" anchor="t">
            <a:spAutoFit/>
          </a:bodyPr>
          <a:lstStyle/>
          <a:p>
            <a:pPr>
              <a:lnSpc>
                <a:spcPts val="4967"/>
              </a:lnSpc>
            </a:pPr>
            <a:r>
              <a:rPr lang="en-US" sz="3548">
                <a:solidFill>
                  <a:srgbClr val="000000"/>
                </a:solidFill>
                <a:latin typeface="Kollektif Bold"/>
              </a:rPr>
              <a:t>1) What is a "stunt" from a marketing perspective?</a:t>
            </a:r>
          </a:p>
          <a:p>
            <a:pPr>
              <a:lnSpc>
                <a:spcPts val="4967"/>
              </a:lnSpc>
            </a:pPr>
            <a:endParaRPr lang="en-US" sz="3548">
              <a:solidFill>
                <a:srgbClr val="000000"/>
              </a:solidFill>
              <a:latin typeface="Kollektif Bold"/>
            </a:endParaRPr>
          </a:p>
          <a:p>
            <a:pPr>
              <a:lnSpc>
                <a:spcPts val="4967"/>
              </a:lnSpc>
            </a:pPr>
            <a:r>
              <a:rPr lang="en-US" sz="3548">
                <a:solidFill>
                  <a:srgbClr val="000000"/>
                </a:solidFill>
                <a:latin typeface="Kollektif Bold"/>
              </a:rPr>
              <a:t>2) What is a collaboration?</a:t>
            </a:r>
          </a:p>
          <a:p>
            <a:pPr>
              <a:lnSpc>
                <a:spcPts val="4967"/>
              </a:lnSpc>
            </a:pPr>
            <a:endParaRPr lang="en-US" sz="3548">
              <a:solidFill>
                <a:srgbClr val="000000"/>
              </a:solidFill>
              <a:latin typeface="Kollektif Bold"/>
            </a:endParaRPr>
          </a:p>
          <a:p>
            <a:pPr>
              <a:lnSpc>
                <a:spcPts val="4967"/>
              </a:lnSpc>
            </a:pPr>
            <a:r>
              <a:rPr lang="en-US" sz="3548">
                <a:solidFill>
                  <a:srgbClr val="000000"/>
                </a:solidFill>
                <a:latin typeface="Kollektif Bold"/>
              </a:rPr>
              <a:t>3) Why do brands collaborate?</a:t>
            </a:r>
          </a:p>
          <a:p>
            <a:pPr>
              <a:lnSpc>
                <a:spcPts val="4967"/>
              </a:lnSpc>
            </a:pPr>
            <a:endParaRPr lang="en-US" sz="3548">
              <a:solidFill>
                <a:srgbClr val="000000"/>
              </a:solidFill>
              <a:latin typeface="Kollektif Bold"/>
            </a:endParaRPr>
          </a:p>
          <a:p>
            <a:pPr>
              <a:lnSpc>
                <a:spcPts val="4967"/>
              </a:lnSpc>
            </a:pPr>
            <a:r>
              <a:rPr lang="en-US" sz="3548">
                <a:solidFill>
                  <a:srgbClr val="000000"/>
                </a:solidFill>
                <a:latin typeface="Kollektif Bold"/>
              </a:rPr>
              <a:t>4) What is publicity?</a:t>
            </a:r>
          </a:p>
          <a:p>
            <a:pPr>
              <a:lnSpc>
                <a:spcPts val="4967"/>
              </a:lnSpc>
            </a:pPr>
            <a:endParaRPr lang="en-US" sz="3548">
              <a:solidFill>
                <a:srgbClr val="000000"/>
              </a:solidFill>
              <a:latin typeface="Kollektif Bold"/>
            </a:endParaRPr>
          </a:p>
          <a:p>
            <a:pPr>
              <a:lnSpc>
                <a:spcPts val="4967"/>
              </a:lnSpc>
            </a:pPr>
            <a:r>
              <a:rPr lang="en-US" sz="3548">
                <a:solidFill>
                  <a:srgbClr val="000000"/>
                </a:solidFill>
                <a:latin typeface="Kollektif Bold"/>
              </a:rPr>
              <a:t>5) Why do you think brands engage in "stunts" as a marketing strategy?</a:t>
            </a:r>
          </a:p>
          <a:p>
            <a:pPr>
              <a:lnSpc>
                <a:spcPts val="4967"/>
              </a:lnSpc>
            </a:pPr>
            <a:endParaRPr lang="en-US" sz="3548">
              <a:solidFill>
                <a:srgbClr val="000000"/>
              </a:solidFill>
              <a:latin typeface="Kollektif Bold"/>
            </a:endParaRPr>
          </a:p>
          <a:p>
            <a:pPr>
              <a:lnSpc>
                <a:spcPts val="4967"/>
              </a:lnSpc>
            </a:pPr>
            <a:r>
              <a:rPr lang="en-US" sz="3548">
                <a:solidFill>
                  <a:srgbClr val="000000"/>
                </a:solidFill>
                <a:latin typeface="Kollektif Bold"/>
              </a:rPr>
              <a:t>6) Do you think there is any risk associated with this strategy?  Why or why not?</a:t>
            </a:r>
          </a:p>
        </p:txBody>
      </p:sp>
      <p:grpSp>
        <p:nvGrpSpPr>
          <p:cNvPr id="7" name="Group 7"/>
          <p:cNvGrpSpPr/>
          <p:nvPr/>
        </p:nvGrpSpPr>
        <p:grpSpPr>
          <a:xfrm>
            <a:off x="240507" y="9753036"/>
            <a:ext cx="1320443" cy="396460"/>
            <a:chOff x="0" y="0"/>
            <a:chExt cx="347771" cy="104417"/>
          </a:xfrm>
        </p:grpSpPr>
        <p:sp>
          <p:nvSpPr>
            <p:cNvPr id="8" name="Freeform 8"/>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9" name="TextBox 9"/>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1757947" y="9753036"/>
            <a:ext cx="5829673" cy="396460"/>
            <a:chOff x="0" y="0"/>
            <a:chExt cx="1535387" cy="104417"/>
          </a:xfrm>
        </p:grpSpPr>
        <p:sp>
          <p:nvSpPr>
            <p:cNvPr id="12" name="Freeform 12"/>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3" name="TextBox 13"/>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552622" y="456335"/>
            <a:ext cx="7519797" cy="8229600"/>
          </a:xfrm>
          <a:custGeom>
            <a:avLst/>
            <a:gdLst/>
            <a:ahLst/>
            <a:cxnLst/>
            <a:rect l="l" t="t" r="r" b="b"/>
            <a:pathLst>
              <a:path w="7519797" h="8229600">
                <a:moveTo>
                  <a:pt x="0" y="0"/>
                </a:moveTo>
                <a:lnTo>
                  <a:pt x="7519797" y="0"/>
                </a:lnTo>
                <a:lnTo>
                  <a:pt x="7519797"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9144000" y="3823137"/>
            <a:ext cx="8481439" cy="2850276"/>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STUDENT ACTIVITY</a:t>
            </a:r>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484303" y="3709417"/>
            <a:ext cx="5070292" cy="5548883"/>
          </a:xfrm>
          <a:custGeom>
            <a:avLst/>
            <a:gdLst/>
            <a:ahLst/>
            <a:cxnLst/>
            <a:rect l="l" t="t" r="r" b="b"/>
            <a:pathLst>
              <a:path w="5070292" h="5548883">
                <a:moveTo>
                  <a:pt x="0" y="0"/>
                </a:moveTo>
                <a:lnTo>
                  <a:pt x="5070291" y="0"/>
                </a:lnTo>
                <a:lnTo>
                  <a:pt x="5070291" y="5548883"/>
                </a:lnTo>
                <a:lnTo>
                  <a:pt x="0" y="5548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259300" y="9466854"/>
            <a:ext cx="653916" cy="572365"/>
          </a:xfrm>
          <a:custGeom>
            <a:avLst/>
            <a:gdLst/>
            <a:ahLst/>
            <a:cxnLst/>
            <a:rect l="l" t="t" r="r" b="b"/>
            <a:pathLst>
              <a:path w="653916" h="572365">
                <a:moveTo>
                  <a:pt x="0" y="0"/>
                </a:moveTo>
                <a:lnTo>
                  <a:pt x="653916" y="0"/>
                </a:lnTo>
                <a:lnTo>
                  <a:pt x="653916" y="572365"/>
                </a:lnTo>
                <a:lnTo>
                  <a:pt x="0" y="57236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183084" y="671063"/>
            <a:ext cx="5672729" cy="2056870"/>
          </a:xfrm>
          <a:prstGeom prst="rect">
            <a:avLst/>
          </a:prstGeom>
        </p:spPr>
        <p:txBody>
          <a:bodyPr lIns="0" tIns="0" rIns="0" bIns="0" rtlCol="0" anchor="t">
            <a:spAutoFit/>
          </a:bodyPr>
          <a:lstStyle/>
          <a:p>
            <a:pPr algn="ctr">
              <a:lnSpc>
                <a:spcPts val="7949"/>
              </a:lnSpc>
              <a:spcBef>
                <a:spcPct val="0"/>
              </a:spcBef>
            </a:pPr>
            <a:r>
              <a:rPr lang="en-US" sz="7949" dirty="0">
                <a:solidFill>
                  <a:srgbClr val="000000"/>
                </a:solidFill>
                <a:latin typeface="Britannic Bold" panose="020B0903060703020204" pitchFamily="34" charset="77"/>
              </a:rPr>
              <a:t>STUDENT ACTIVITY</a:t>
            </a:r>
          </a:p>
        </p:txBody>
      </p:sp>
      <p:sp>
        <p:nvSpPr>
          <p:cNvPr id="6" name="TextBox 6"/>
          <p:cNvSpPr txBox="1"/>
          <p:nvPr/>
        </p:nvSpPr>
        <p:spPr>
          <a:xfrm>
            <a:off x="8237337" y="1273790"/>
            <a:ext cx="9675879" cy="7596546"/>
          </a:xfrm>
          <a:prstGeom prst="rect">
            <a:avLst/>
          </a:prstGeom>
        </p:spPr>
        <p:txBody>
          <a:bodyPr lIns="0" tIns="0" rIns="0" bIns="0" rtlCol="0" anchor="t">
            <a:spAutoFit/>
          </a:bodyPr>
          <a:lstStyle/>
          <a:p>
            <a:pPr marL="766098" lvl="1" indent="-383049">
              <a:lnSpc>
                <a:spcPts val="4967"/>
              </a:lnSpc>
              <a:buAutoNum type="arabicPeriod"/>
            </a:pPr>
            <a:r>
              <a:rPr lang="en-US" sz="3548">
                <a:solidFill>
                  <a:srgbClr val="000000"/>
                </a:solidFill>
                <a:latin typeface="Kollektif Bold"/>
              </a:rPr>
              <a:t>Split into small groups or pairs.</a:t>
            </a:r>
          </a:p>
          <a:p>
            <a:pPr marL="766098" lvl="1" indent="-383049">
              <a:lnSpc>
                <a:spcPts val="4967"/>
              </a:lnSpc>
              <a:buAutoNum type="arabicPeriod"/>
            </a:pPr>
            <a:r>
              <a:rPr lang="en-US" sz="3548">
                <a:solidFill>
                  <a:srgbClr val="000000"/>
                </a:solidFill>
                <a:latin typeface="Kollektif Bold"/>
              </a:rPr>
              <a:t>Choose a brand (or brands) and create a unique new collaboration, flavor, product, or service as an April Fools’ prank.</a:t>
            </a:r>
          </a:p>
          <a:p>
            <a:pPr marL="766098" lvl="1" indent="-383049">
              <a:lnSpc>
                <a:spcPts val="4967"/>
              </a:lnSpc>
              <a:buAutoNum type="arabicPeriod"/>
            </a:pPr>
            <a:r>
              <a:rPr lang="en-US" sz="3548">
                <a:solidFill>
                  <a:srgbClr val="000000"/>
                </a:solidFill>
                <a:latin typeface="Kollektif Bold"/>
              </a:rPr>
              <a:t>Determine the best way to deliver the prank, being sure to consider any potential customer backlash if the prank doesn’t go over well with the public.</a:t>
            </a:r>
          </a:p>
          <a:p>
            <a:pPr marL="766098" lvl="1" indent="-383049">
              <a:lnSpc>
                <a:spcPts val="4967"/>
              </a:lnSpc>
              <a:buAutoNum type="arabicPeriod"/>
            </a:pPr>
            <a:r>
              <a:rPr lang="en-US" sz="3548">
                <a:solidFill>
                  <a:srgbClr val="000000"/>
                </a:solidFill>
                <a:latin typeface="Kollektif Bold"/>
              </a:rPr>
              <a:t>Present your idea to the class.</a:t>
            </a:r>
          </a:p>
          <a:p>
            <a:pPr marL="766098" lvl="1" indent="-383049">
              <a:lnSpc>
                <a:spcPts val="4967"/>
              </a:lnSpc>
              <a:buAutoNum type="arabicPeriod"/>
            </a:pPr>
            <a:r>
              <a:rPr lang="en-US" sz="3548">
                <a:solidFill>
                  <a:srgbClr val="000000"/>
                </a:solidFill>
                <a:latin typeface="Kollektif Bold"/>
              </a:rPr>
              <a:t>Explain how the brand (or brands) will benefit from the publicity generated by the marketing stunt you created.</a:t>
            </a:r>
          </a:p>
        </p:txBody>
      </p:sp>
      <p:grpSp>
        <p:nvGrpSpPr>
          <p:cNvPr id="7" name="Group 7"/>
          <p:cNvGrpSpPr/>
          <p:nvPr/>
        </p:nvGrpSpPr>
        <p:grpSpPr>
          <a:xfrm>
            <a:off x="240507" y="9753036"/>
            <a:ext cx="1320443" cy="396460"/>
            <a:chOff x="0" y="0"/>
            <a:chExt cx="347771" cy="104417"/>
          </a:xfrm>
        </p:grpSpPr>
        <p:sp>
          <p:nvSpPr>
            <p:cNvPr id="8" name="Freeform 8"/>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9" name="TextBox 9"/>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1757947" y="9753036"/>
            <a:ext cx="5829673" cy="396460"/>
            <a:chOff x="0" y="0"/>
            <a:chExt cx="1535387" cy="104417"/>
          </a:xfrm>
        </p:grpSpPr>
        <p:sp>
          <p:nvSpPr>
            <p:cNvPr id="12" name="Freeform 12"/>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3" name="TextBox 13"/>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348841" y="3078516"/>
            <a:ext cx="5070292" cy="5548883"/>
          </a:xfrm>
          <a:custGeom>
            <a:avLst/>
            <a:gdLst/>
            <a:ahLst/>
            <a:cxnLst/>
            <a:rect l="l" t="t" r="r" b="b"/>
            <a:pathLst>
              <a:path w="5070292" h="5548883">
                <a:moveTo>
                  <a:pt x="0" y="0"/>
                </a:moveTo>
                <a:lnTo>
                  <a:pt x="5070292" y="0"/>
                </a:lnTo>
                <a:lnTo>
                  <a:pt x="5070292" y="5548883"/>
                </a:lnTo>
                <a:lnTo>
                  <a:pt x="0" y="5548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259300" y="456335"/>
            <a:ext cx="653916" cy="572365"/>
          </a:xfrm>
          <a:custGeom>
            <a:avLst/>
            <a:gdLst/>
            <a:ahLst/>
            <a:cxnLst/>
            <a:rect l="l" t="t" r="r" b="b"/>
            <a:pathLst>
              <a:path w="653916" h="572365">
                <a:moveTo>
                  <a:pt x="0" y="0"/>
                </a:moveTo>
                <a:lnTo>
                  <a:pt x="653916" y="0"/>
                </a:lnTo>
                <a:lnTo>
                  <a:pt x="653916" y="572365"/>
                </a:lnTo>
                <a:lnTo>
                  <a:pt x="0" y="57236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47623" y="1604326"/>
            <a:ext cx="5672729" cy="1048437"/>
          </a:xfrm>
          <a:prstGeom prst="rect">
            <a:avLst/>
          </a:prstGeom>
        </p:spPr>
        <p:txBody>
          <a:bodyPr lIns="0" tIns="0" rIns="0" bIns="0" rtlCol="0" anchor="t">
            <a:spAutoFit/>
          </a:bodyPr>
          <a:lstStyle/>
          <a:p>
            <a:pPr algn="ctr">
              <a:lnSpc>
                <a:spcPts val="7949"/>
              </a:lnSpc>
              <a:spcBef>
                <a:spcPct val="0"/>
              </a:spcBef>
            </a:pPr>
            <a:r>
              <a:rPr lang="en-US" sz="7949" dirty="0">
                <a:solidFill>
                  <a:srgbClr val="000000"/>
                </a:solidFill>
                <a:latin typeface="Britannic Bold" panose="020B0903060703020204" pitchFamily="34" charset="77"/>
              </a:rPr>
              <a:t>SOURCES</a:t>
            </a:r>
          </a:p>
        </p:txBody>
      </p:sp>
      <p:sp>
        <p:nvSpPr>
          <p:cNvPr id="6" name="TextBox 6"/>
          <p:cNvSpPr txBox="1"/>
          <p:nvPr/>
        </p:nvSpPr>
        <p:spPr>
          <a:xfrm>
            <a:off x="8107297" y="374225"/>
            <a:ext cx="9805919" cy="9319260"/>
          </a:xfrm>
          <a:prstGeom prst="rect">
            <a:avLst/>
          </a:prstGeom>
        </p:spPr>
        <p:txBody>
          <a:bodyPr lIns="0" tIns="0" rIns="0" bIns="0" rtlCol="0" anchor="t">
            <a:spAutoFit/>
          </a:bodyPr>
          <a:lstStyle/>
          <a:p>
            <a:pPr>
              <a:lnSpc>
                <a:spcPts val="2940"/>
              </a:lnSpc>
            </a:pPr>
            <a:endParaRPr/>
          </a:p>
          <a:p>
            <a:pPr>
              <a:lnSpc>
                <a:spcPts val="2940"/>
              </a:lnSpc>
            </a:pPr>
            <a:endParaRPr/>
          </a:p>
          <a:p>
            <a:pPr>
              <a:lnSpc>
                <a:spcPts val="2940"/>
              </a:lnSpc>
            </a:pPr>
            <a:r>
              <a:rPr lang="en-US" sz="2100">
                <a:solidFill>
                  <a:srgbClr val="000000"/>
                </a:solidFill>
                <a:latin typeface="Kollektif Bold"/>
              </a:rPr>
              <a:t>kktv.com/2024/04/02/7-elevens-hot-dog-flavored-sparkling-water-was-an-april-fools-day-prank</a:t>
            </a:r>
          </a:p>
          <a:p>
            <a:pPr>
              <a:lnSpc>
                <a:spcPts val="2940"/>
              </a:lnSpc>
            </a:pPr>
            <a:endParaRPr lang="en-US" sz="2100">
              <a:solidFill>
                <a:srgbClr val="000000"/>
              </a:solidFill>
              <a:latin typeface="Kollektif Bold"/>
            </a:endParaRPr>
          </a:p>
          <a:p>
            <a:pPr>
              <a:lnSpc>
                <a:spcPts val="2940"/>
              </a:lnSpc>
            </a:pPr>
            <a:r>
              <a:rPr lang="en-US" sz="2100">
                <a:solidFill>
                  <a:srgbClr val="000000"/>
                </a:solidFill>
                <a:latin typeface="Kollektif Bold"/>
              </a:rPr>
              <a:t>thesun.co.uk/fabulous/27061324/ranch-flavored-lip-balm-burts-bees-review</a:t>
            </a:r>
          </a:p>
          <a:p>
            <a:pPr>
              <a:lnSpc>
                <a:spcPts val="2940"/>
              </a:lnSpc>
            </a:pPr>
            <a:endParaRPr lang="en-US" sz="2100">
              <a:solidFill>
                <a:srgbClr val="000000"/>
              </a:solidFill>
              <a:latin typeface="Kollektif Bold"/>
            </a:endParaRPr>
          </a:p>
          <a:p>
            <a:pPr>
              <a:lnSpc>
                <a:spcPts val="2940"/>
              </a:lnSpc>
            </a:pPr>
            <a:r>
              <a:rPr lang="en-US" sz="2100">
                <a:solidFill>
                  <a:srgbClr val="000000"/>
                </a:solidFill>
                <a:latin typeface="Kollektif Bold"/>
              </a:rPr>
              <a:t>twitter.com/HeinzUK/status/1774678117254144470</a:t>
            </a:r>
          </a:p>
          <a:p>
            <a:pPr>
              <a:lnSpc>
                <a:spcPts val="2940"/>
              </a:lnSpc>
            </a:pPr>
            <a:endParaRPr lang="en-US" sz="2100">
              <a:solidFill>
                <a:srgbClr val="000000"/>
              </a:solidFill>
              <a:latin typeface="Kollektif Bold"/>
            </a:endParaRPr>
          </a:p>
          <a:p>
            <a:pPr>
              <a:lnSpc>
                <a:spcPts val="2940"/>
              </a:lnSpc>
            </a:pPr>
            <a:r>
              <a:rPr lang="en-US" sz="2100">
                <a:solidFill>
                  <a:srgbClr val="000000"/>
                </a:solidFill>
                <a:latin typeface="Kollektif Bold"/>
              </a:rPr>
              <a:t>https://twitter.com/SourPatchKids</a:t>
            </a:r>
          </a:p>
          <a:p>
            <a:pPr>
              <a:lnSpc>
                <a:spcPts val="2940"/>
              </a:lnSpc>
            </a:pPr>
            <a:endParaRPr lang="en-US" sz="2100">
              <a:solidFill>
                <a:srgbClr val="000000"/>
              </a:solidFill>
              <a:latin typeface="Kollektif Bold"/>
            </a:endParaRPr>
          </a:p>
          <a:p>
            <a:pPr>
              <a:lnSpc>
                <a:spcPts val="2940"/>
              </a:lnSpc>
            </a:pPr>
            <a:r>
              <a:rPr lang="en-US" sz="2100">
                <a:solidFill>
                  <a:srgbClr val="000000"/>
                </a:solidFill>
                <a:latin typeface="Kollektif Bold"/>
              </a:rPr>
              <a:t>investors.krispykreme.com/news/news-releases/news-details/2024/McDonalds-USA-and-Krispy-Kreme-Announce-Expanded-National-Partnership/default.aspx</a:t>
            </a:r>
          </a:p>
          <a:p>
            <a:pPr>
              <a:lnSpc>
                <a:spcPts val="2940"/>
              </a:lnSpc>
            </a:pPr>
            <a:endParaRPr lang="en-US" sz="2100">
              <a:solidFill>
                <a:srgbClr val="000000"/>
              </a:solidFill>
              <a:latin typeface="Kollektif Bold"/>
            </a:endParaRPr>
          </a:p>
          <a:p>
            <a:pPr>
              <a:lnSpc>
                <a:spcPts val="2940"/>
              </a:lnSpc>
            </a:pPr>
            <a:r>
              <a:rPr lang="en-US" sz="2100">
                <a:solidFill>
                  <a:srgbClr val="000000"/>
                </a:solidFill>
                <a:latin typeface="Kollektif Bold"/>
              </a:rPr>
              <a:t>panerabaguettebag.com</a:t>
            </a:r>
          </a:p>
          <a:p>
            <a:pPr>
              <a:lnSpc>
                <a:spcPts val="2940"/>
              </a:lnSpc>
            </a:pPr>
            <a:endParaRPr lang="en-US" sz="2100">
              <a:solidFill>
                <a:srgbClr val="000000"/>
              </a:solidFill>
              <a:latin typeface="Kollektif Bold"/>
            </a:endParaRPr>
          </a:p>
          <a:p>
            <a:pPr>
              <a:lnSpc>
                <a:spcPts val="2940"/>
              </a:lnSpc>
            </a:pPr>
            <a:r>
              <a:rPr lang="en-US" sz="2100">
                <a:solidFill>
                  <a:srgbClr val="000000"/>
                </a:solidFill>
                <a:latin typeface="Kollektif Bold"/>
              </a:rPr>
              <a:t>today.com/food/trends/april-fools-day-food-pranks-2024-rcna145861</a:t>
            </a:r>
          </a:p>
          <a:p>
            <a:pPr>
              <a:lnSpc>
                <a:spcPts val="2940"/>
              </a:lnSpc>
            </a:pPr>
            <a:endParaRPr lang="en-US" sz="2100">
              <a:solidFill>
                <a:srgbClr val="000000"/>
              </a:solidFill>
              <a:latin typeface="Kollektif Bold"/>
            </a:endParaRPr>
          </a:p>
          <a:p>
            <a:pPr>
              <a:lnSpc>
                <a:spcPts val="2940"/>
              </a:lnSpc>
            </a:pPr>
            <a:r>
              <a:rPr lang="en-US" sz="2100">
                <a:solidFill>
                  <a:srgbClr val="000000"/>
                </a:solidFill>
                <a:latin typeface="Kollektif Bold"/>
              </a:rPr>
              <a:t>prnewswire.com/news-releases/eggo-house-of-pancakes-is-here-a-literal-pancake-house-you-can-stay-in-302071130.html</a:t>
            </a:r>
          </a:p>
          <a:p>
            <a:pPr>
              <a:lnSpc>
                <a:spcPts val="2940"/>
              </a:lnSpc>
            </a:pPr>
            <a:endParaRPr lang="en-US" sz="2100">
              <a:solidFill>
                <a:srgbClr val="000000"/>
              </a:solidFill>
              <a:latin typeface="Kollektif Bold"/>
            </a:endParaRPr>
          </a:p>
          <a:p>
            <a:pPr>
              <a:lnSpc>
                <a:spcPts val="2940"/>
              </a:lnSpc>
            </a:pPr>
            <a:r>
              <a:rPr lang="en-US" sz="2100">
                <a:solidFill>
                  <a:srgbClr val="000000"/>
                </a:solidFill>
                <a:latin typeface="Kollektif Bold"/>
              </a:rPr>
              <a:t>linkedin.com/pulse/blending-worlds-top-5-best-brand-collaborations-2024-so-meredith-post-rrbyc</a:t>
            </a:r>
          </a:p>
          <a:p>
            <a:pPr>
              <a:lnSpc>
                <a:spcPts val="2940"/>
              </a:lnSpc>
            </a:pPr>
            <a:endParaRPr lang="en-US" sz="2100">
              <a:solidFill>
                <a:srgbClr val="000000"/>
              </a:solidFill>
              <a:latin typeface="Kollektif Bold"/>
            </a:endParaRPr>
          </a:p>
        </p:txBody>
      </p:sp>
      <p:grpSp>
        <p:nvGrpSpPr>
          <p:cNvPr id="7" name="Group 7"/>
          <p:cNvGrpSpPr/>
          <p:nvPr/>
        </p:nvGrpSpPr>
        <p:grpSpPr>
          <a:xfrm>
            <a:off x="240507" y="9753036"/>
            <a:ext cx="1320443" cy="396460"/>
            <a:chOff x="0" y="0"/>
            <a:chExt cx="347771" cy="104417"/>
          </a:xfrm>
        </p:grpSpPr>
        <p:sp>
          <p:nvSpPr>
            <p:cNvPr id="8" name="Freeform 8"/>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9" name="TextBox 9"/>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1757947" y="9753036"/>
            <a:ext cx="5829673" cy="396460"/>
            <a:chOff x="0" y="0"/>
            <a:chExt cx="1535387" cy="104417"/>
          </a:xfrm>
        </p:grpSpPr>
        <p:sp>
          <p:nvSpPr>
            <p:cNvPr id="12" name="Freeform 12"/>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3" name="TextBox 13"/>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APRIL FOOLS!</a:t>
            </a:r>
          </a:p>
        </p:txBody>
      </p:sp>
      <p:sp>
        <p:nvSpPr>
          <p:cNvPr id="5" name="Freeform 5"/>
          <p:cNvSpPr/>
          <p:nvPr/>
        </p:nvSpPr>
        <p:spPr>
          <a:xfrm>
            <a:off x="6366080" y="456335"/>
            <a:ext cx="5129629" cy="6412036"/>
          </a:xfrm>
          <a:custGeom>
            <a:avLst/>
            <a:gdLst/>
            <a:ahLst/>
            <a:cxnLst/>
            <a:rect l="l" t="t" r="r" b="b"/>
            <a:pathLst>
              <a:path w="5129629" h="6412036">
                <a:moveTo>
                  <a:pt x="0" y="0"/>
                </a:moveTo>
                <a:lnTo>
                  <a:pt x="5129629" y="0"/>
                </a:lnTo>
                <a:lnTo>
                  <a:pt x="5129629" y="6412036"/>
                </a:lnTo>
                <a:lnTo>
                  <a:pt x="0" y="6412036"/>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9668928" y="3736167"/>
            <a:ext cx="7563440" cy="5038227"/>
          </a:xfrm>
          <a:custGeom>
            <a:avLst/>
            <a:gdLst/>
            <a:ahLst/>
            <a:cxnLst/>
            <a:rect l="l" t="t" r="r" b="b"/>
            <a:pathLst>
              <a:path w="7563440" h="5038227">
                <a:moveTo>
                  <a:pt x="0" y="0"/>
                </a:moveTo>
                <a:lnTo>
                  <a:pt x="7563441" y="0"/>
                </a:lnTo>
                <a:lnTo>
                  <a:pt x="7563441" y="5038227"/>
                </a:lnTo>
                <a:lnTo>
                  <a:pt x="0" y="5038227"/>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9903365" y="384618"/>
            <a:ext cx="7094567" cy="2516505"/>
          </a:xfrm>
          <a:prstGeom prst="rect">
            <a:avLst/>
          </a:prstGeom>
        </p:spPr>
        <p:txBody>
          <a:bodyPr lIns="0" tIns="0" rIns="0" bIns="0" rtlCol="0" anchor="t">
            <a:spAutoFit/>
          </a:bodyPr>
          <a:lstStyle/>
          <a:p>
            <a:pPr algn="ctr">
              <a:lnSpc>
                <a:spcPts val="6719"/>
              </a:lnSpc>
            </a:pPr>
            <a:r>
              <a:rPr lang="en-US" sz="4800" spc="480" dirty="0">
                <a:solidFill>
                  <a:srgbClr val="232323"/>
                </a:solidFill>
                <a:latin typeface="Britannic Bold" panose="020B0903060703020204" pitchFamily="34" charset="77"/>
              </a:rPr>
              <a:t>Ranch and Buffalo Sauce Flavored</a:t>
            </a:r>
          </a:p>
          <a:p>
            <a:pPr algn="ctr">
              <a:lnSpc>
                <a:spcPts val="6719"/>
              </a:lnSpc>
            </a:pPr>
            <a:r>
              <a:rPr lang="en-US" sz="4800" spc="480" dirty="0">
                <a:solidFill>
                  <a:srgbClr val="232323"/>
                </a:solidFill>
                <a:latin typeface="Britannic Bold" panose="020B0903060703020204" pitchFamily="34" charset="77"/>
              </a:rPr>
              <a:t>Lip Balm</a:t>
            </a:r>
          </a:p>
        </p:txBody>
      </p:sp>
      <p:sp>
        <p:nvSpPr>
          <p:cNvPr id="9" name="TextBox 9"/>
          <p:cNvSpPr txBox="1"/>
          <p:nvPr/>
        </p:nvSpPr>
        <p:spPr>
          <a:xfrm>
            <a:off x="1028700" y="2718485"/>
            <a:ext cx="7364610" cy="562411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Burt’s Bees collaborated with Hidden Valley to introduce a limited-edition series of lip balm with four Hidden Valley themed flavors, including Crunchy Celery, Fresh Carrot, Buffalo Sauce, and Hidden Valley Ranch. </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2D8DEA22-DE4B-4C05-310C-253EDEAA26B5}"/>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5" name="Freeform 5"/>
          <p:cNvSpPr/>
          <p:nvPr/>
        </p:nvSpPr>
        <p:spPr>
          <a:xfrm>
            <a:off x="4629248" y="1028700"/>
            <a:ext cx="8739173" cy="5821417"/>
          </a:xfrm>
          <a:custGeom>
            <a:avLst/>
            <a:gdLst/>
            <a:ahLst/>
            <a:cxnLst/>
            <a:rect l="l" t="t" r="r" b="b"/>
            <a:pathLst>
              <a:path w="8739173" h="5821417">
                <a:moveTo>
                  <a:pt x="0" y="0"/>
                </a:moveTo>
                <a:lnTo>
                  <a:pt x="8739174" y="0"/>
                </a:lnTo>
                <a:lnTo>
                  <a:pt x="8739174" y="5821417"/>
                </a:lnTo>
                <a:lnTo>
                  <a:pt x="0" y="5821417"/>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F4BABD25-4446-B682-D8C6-F5A98E3C3731}"/>
              </a:ext>
            </a:extLst>
          </p:cNvPr>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REAL PRODUCT!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11265588" y="3795648"/>
            <a:ext cx="4370121" cy="5462652"/>
          </a:xfrm>
          <a:custGeom>
            <a:avLst/>
            <a:gdLst/>
            <a:ahLst/>
            <a:cxnLst/>
            <a:rect l="l" t="t" r="r" b="b"/>
            <a:pathLst>
              <a:path w="4370121" h="5462652">
                <a:moveTo>
                  <a:pt x="0" y="0"/>
                </a:moveTo>
                <a:lnTo>
                  <a:pt x="4370121" y="0"/>
                </a:lnTo>
                <a:lnTo>
                  <a:pt x="4370121" y="5462652"/>
                </a:lnTo>
                <a:lnTo>
                  <a:pt x="0" y="5462652"/>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9903365" y="656869"/>
            <a:ext cx="7094567" cy="1938095"/>
          </a:xfrm>
          <a:prstGeom prst="rect">
            <a:avLst/>
          </a:prstGeom>
        </p:spPr>
        <p:txBody>
          <a:bodyPr lIns="0" tIns="0" rIns="0" bIns="0" rtlCol="0" anchor="t">
            <a:spAutoFit/>
          </a:bodyPr>
          <a:lstStyle/>
          <a:p>
            <a:pPr algn="ctr">
              <a:lnSpc>
                <a:spcPts val="7856"/>
              </a:lnSpc>
            </a:pPr>
            <a:r>
              <a:rPr lang="en-US" sz="5612" spc="561" dirty="0">
                <a:solidFill>
                  <a:srgbClr val="232323"/>
                </a:solidFill>
                <a:latin typeface="Britannic Bold" panose="020B0903060703020204" pitchFamily="34" charset="77"/>
              </a:rPr>
              <a:t>Ketchup</a:t>
            </a:r>
          </a:p>
          <a:p>
            <a:pPr algn="ctr">
              <a:lnSpc>
                <a:spcPts val="7856"/>
              </a:lnSpc>
            </a:pPr>
            <a:r>
              <a:rPr lang="en-US" sz="5612" spc="561" dirty="0">
                <a:solidFill>
                  <a:srgbClr val="232323"/>
                </a:solidFill>
                <a:latin typeface="Britannic Bold" panose="020B0903060703020204" pitchFamily="34" charset="77"/>
              </a:rPr>
              <a:t>Shampoo</a:t>
            </a:r>
          </a:p>
        </p:txBody>
      </p:sp>
      <p:sp>
        <p:nvSpPr>
          <p:cNvPr id="9" name="TextBox 9"/>
          <p:cNvSpPr txBox="1"/>
          <p:nvPr/>
        </p:nvSpPr>
        <p:spPr>
          <a:xfrm>
            <a:off x="1028700" y="2985170"/>
            <a:ext cx="7686079" cy="5156835"/>
          </a:xfrm>
          <a:prstGeom prst="rect">
            <a:avLst/>
          </a:prstGeom>
        </p:spPr>
        <p:txBody>
          <a:bodyPr lIns="0" tIns="0" rIns="0" bIns="0" rtlCol="0" anchor="t">
            <a:spAutoFit/>
          </a:bodyPr>
          <a:lstStyle/>
          <a:p>
            <a:pPr>
              <a:lnSpc>
                <a:spcPts val="5040"/>
              </a:lnSpc>
            </a:pPr>
            <a:r>
              <a:rPr lang="en-US" sz="3600">
                <a:solidFill>
                  <a:srgbClr val="000000"/>
                </a:solidFill>
                <a:latin typeface="Kollektif Bold"/>
              </a:rPr>
              <a:t>Heinz announced on </a:t>
            </a:r>
            <a:r>
              <a:rPr lang="en-US" sz="3600" u="sng">
                <a:solidFill>
                  <a:srgbClr val="000000"/>
                </a:solidFill>
                <a:latin typeface="Kollektif Bold"/>
                <a:hlinkClick r:id="rId6" tooltip="https://twitter.com/HeinzUK/status/1774678117254144470"/>
              </a:rPr>
              <a:t>Twitter (X)</a:t>
            </a:r>
            <a:r>
              <a:rPr lang="en-US" sz="3600">
                <a:solidFill>
                  <a:srgbClr val="000000"/>
                </a:solidFill>
                <a:latin typeface="Kollektif Bold"/>
              </a:rPr>
              <a:t>: “We’ve been solving your hair disasters since 1876, so we thought it was time for Heinz Ketchup to officially make its way from the fridge to the shower Introducing Heinz Ketchup Toning Shampoo, coming soon to the beauty aisle.” </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7"/>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1573D881-06C8-074B-42A5-210E2B7457C9}"/>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16605384" y="456335"/>
            <a:ext cx="1307832" cy="1144731"/>
          </a:xfrm>
          <a:custGeom>
            <a:avLst/>
            <a:gdLst/>
            <a:ahLst/>
            <a:cxnLst/>
            <a:rect l="l" t="t" r="r" b="b"/>
            <a:pathLst>
              <a:path w="1307832" h="1144731">
                <a:moveTo>
                  <a:pt x="0" y="0"/>
                </a:moveTo>
                <a:lnTo>
                  <a:pt x="1307832" y="0"/>
                </a:lnTo>
                <a:lnTo>
                  <a:pt x="1307832" y="1144730"/>
                </a:lnTo>
                <a:lnTo>
                  <a:pt x="0" y="1144730"/>
                </a:lnTo>
                <a:lnTo>
                  <a:pt x="0" y="0"/>
                </a:lnTo>
                <a:close/>
              </a:path>
            </a:pathLst>
          </a:custGeom>
          <a:blipFill>
            <a:blip r:embed="rId3"/>
            <a:stretch>
              <a:fillRect/>
            </a:stretch>
          </a:blipFill>
        </p:spPr>
        <p:txBody>
          <a:bodyPr/>
          <a:lstStyle/>
          <a:p>
            <a:endParaRPr lang="en-US"/>
          </a:p>
        </p:txBody>
      </p:sp>
      <p:sp>
        <p:nvSpPr>
          <p:cNvPr id="5" name="Freeform 5"/>
          <p:cNvSpPr/>
          <p:nvPr/>
        </p:nvSpPr>
        <p:spPr>
          <a:xfrm>
            <a:off x="6636488" y="720297"/>
            <a:ext cx="5015024" cy="6268780"/>
          </a:xfrm>
          <a:custGeom>
            <a:avLst/>
            <a:gdLst/>
            <a:ahLst/>
            <a:cxnLst/>
            <a:rect l="l" t="t" r="r" b="b"/>
            <a:pathLst>
              <a:path w="5015024" h="6268780">
                <a:moveTo>
                  <a:pt x="0" y="0"/>
                </a:moveTo>
                <a:lnTo>
                  <a:pt x="5015024" y="0"/>
                </a:lnTo>
                <a:lnTo>
                  <a:pt x="5015024" y="6268780"/>
                </a:lnTo>
                <a:lnTo>
                  <a:pt x="0" y="6268780"/>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0507" y="9753036"/>
            <a:ext cx="1320443" cy="396460"/>
            <a:chOff x="0" y="0"/>
            <a:chExt cx="347771" cy="104417"/>
          </a:xfrm>
        </p:grpSpPr>
        <p:sp>
          <p:nvSpPr>
            <p:cNvPr id="7" name="Freeform 7"/>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8" name="TextBox 8"/>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757947" y="9753036"/>
            <a:ext cx="5829673" cy="396460"/>
            <a:chOff x="0" y="0"/>
            <a:chExt cx="1535387" cy="104417"/>
          </a:xfrm>
        </p:grpSpPr>
        <p:sp>
          <p:nvSpPr>
            <p:cNvPr id="11" name="Freeform 11"/>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4" name="TextBox 4">
            <a:extLst>
              <a:ext uri="{FF2B5EF4-FFF2-40B4-BE49-F238E27FC236}">
                <a16:creationId xmlns:a16="http://schemas.microsoft.com/office/drawing/2014/main" id="{3E497F9F-FB85-9C59-1FF5-5D099D15588F}"/>
              </a:ext>
            </a:extLst>
          </p:cNvPr>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dirty="0">
                <a:solidFill>
                  <a:srgbClr val="000000"/>
                </a:solidFill>
                <a:latin typeface="Britannic Bold" panose="020B0903060703020204" pitchFamily="34" charset="77"/>
              </a:rPr>
              <a:t>APRIL FOOLS!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087" b="-41690"/>
            </a:stretch>
          </a:blipFill>
        </p:spPr>
        <p:txBody>
          <a:bodyPr/>
          <a:lstStyle/>
          <a:p>
            <a:endParaRPr lang="en-US"/>
          </a:p>
        </p:txBody>
      </p:sp>
      <p:sp>
        <p:nvSpPr>
          <p:cNvPr id="3" name="Freeform 3"/>
          <p:cNvSpPr/>
          <p:nvPr/>
        </p:nvSpPr>
        <p:spPr>
          <a:xfrm>
            <a:off x="862405" y="252947"/>
            <a:ext cx="1918276" cy="2099345"/>
          </a:xfrm>
          <a:custGeom>
            <a:avLst/>
            <a:gdLst/>
            <a:ahLst/>
            <a:cxnLst/>
            <a:rect l="l" t="t" r="r" b="b"/>
            <a:pathLst>
              <a:path w="1918276" h="2099345">
                <a:moveTo>
                  <a:pt x="0" y="0"/>
                </a:moveTo>
                <a:lnTo>
                  <a:pt x="1918276" y="0"/>
                </a:lnTo>
                <a:lnTo>
                  <a:pt x="1918276" y="2099344"/>
                </a:lnTo>
                <a:lnTo>
                  <a:pt x="0" y="2099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903365" y="252947"/>
            <a:ext cx="7094567" cy="2875098"/>
            <a:chOff x="0" y="0"/>
            <a:chExt cx="2588117" cy="1048844"/>
          </a:xfrm>
        </p:grpSpPr>
        <p:sp>
          <p:nvSpPr>
            <p:cNvPr id="5" name="Freeform 5"/>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6" name="Freeform 6"/>
          <p:cNvSpPr/>
          <p:nvPr/>
        </p:nvSpPr>
        <p:spPr>
          <a:xfrm>
            <a:off x="11254720" y="3564638"/>
            <a:ext cx="4391858" cy="5299916"/>
          </a:xfrm>
          <a:custGeom>
            <a:avLst/>
            <a:gdLst/>
            <a:ahLst/>
            <a:cxnLst/>
            <a:rect l="l" t="t" r="r" b="b"/>
            <a:pathLst>
              <a:path w="4391858" h="5299916">
                <a:moveTo>
                  <a:pt x="0" y="0"/>
                </a:moveTo>
                <a:lnTo>
                  <a:pt x="4391857" y="0"/>
                </a:lnTo>
                <a:lnTo>
                  <a:pt x="4391857" y="5299915"/>
                </a:lnTo>
                <a:lnTo>
                  <a:pt x="0" y="5299915"/>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9056321" y="703196"/>
            <a:ext cx="8788655" cy="1881833"/>
          </a:xfrm>
          <a:prstGeom prst="rect">
            <a:avLst/>
          </a:prstGeom>
        </p:spPr>
        <p:txBody>
          <a:bodyPr lIns="0" tIns="0" rIns="0" bIns="0" rtlCol="0" anchor="t">
            <a:spAutoFit/>
          </a:bodyPr>
          <a:lstStyle/>
          <a:p>
            <a:pPr algn="ctr">
              <a:lnSpc>
                <a:spcPts val="7576"/>
              </a:lnSpc>
            </a:pPr>
            <a:r>
              <a:rPr lang="en-US" sz="5412" spc="541" dirty="0">
                <a:solidFill>
                  <a:srgbClr val="232323"/>
                </a:solidFill>
                <a:latin typeface="Britannic Bold" panose="020B0903060703020204" pitchFamily="34" charset="77"/>
              </a:rPr>
              <a:t>Sour Patch Kids </a:t>
            </a:r>
          </a:p>
          <a:p>
            <a:pPr algn="ctr">
              <a:lnSpc>
                <a:spcPts val="7576"/>
              </a:lnSpc>
            </a:pPr>
            <a:r>
              <a:rPr lang="en-US" sz="5412" spc="541" dirty="0">
                <a:solidFill>
                  <a:srgbClr val="232323"/>
                </a:solidFill>
                <a:latin typeface="Britannic Bold" panose="020B0903060703020204" pitchFamily="34" charset="77"/>
              </a:rPr>
              <a:t>Grow Up</a:t>
            </a:r>
          </a:p>
        </p:txBody>
      </p:sp>
      <p:sp>
        <p:nvSpPr>
          <p:cNvPr id="9" name="TextBox 9"/>
          <p:cNvSpPr txBox="1"/>
          <p:nvPr/>
        </p:nvSpPr>
        <p:spPr>
          <a:xfrm>
            <a:off x="541612" y="2975645"/>
            <a:ext cx="7929611" cy="5888909"/>
          </a:xfrm>
          <a:prstGeom prst="rect">
            <a:avLst/>
          </a:prstGeom>
        </p:spPr>
        <p:txBody>
          <a:bodyPr lIns="0" tIns="0" rIns="0" bIns="0" rtlCol="0" anchor="t">
            <a:spAutoFit/>
          </a:bodyPr>
          <a:lstStyle/>
          <a:p>
            <a:pPr>
              <a:lnSpc>
                <a:spcPts val="5114"/>
              </a:lnSpc>
            </a:pPr>
            <a:r>
              <a:rPr lang="en-US" sz="3653">
                <a:solidFill>
                  <a:srgbClr val="000000"/>
                </a:solidFill>
                <a:latin typeface="Kollektif Bold"/>
              </a:rPr>
              <a:t>Sour Patch Kids announced a rebrand on social media, posting a transformation from Sour Patch “Kids” to Sour Patch “Adults” in a tweet that read:  “We’ve recently arrived at a valuable conclusion: It’s time to grow up. Effectively immediately, we are Sour Patch Adults.”</a:t>
            </a:r>
          </a:p>
        </p:txBody>
      </p:sp>
      <p:grpSp>
        <p:nvGrpSpPr>
          <p:cNvPr id="10" name="Group 10"/>
          <p:cNvGrpSpPr/>
          <p:nvPr/>
        </p:nvGrpSpPr>
        <p:grpSpPr>
          <a:xfrm>
            <a:off x="240507" y="9753036"/>
            <a:ext cx="1320443" cy="396460"/>
            <a:chOff x="0" y="0"/>
            <a:chExt cx="347771" cy="104417"/>
          </a:xfrm>
        </p:grpSpPr>
        <p:sp>
          <p:nvSpPr>
            <p:cNvPr id="11" name="Freeform 11"/>
            <p:cNvSpPr/>
            <p:nvPr/>
          </p:nvSpPr>
          <p:spPr>
            <a:xfrm>
              <a:off x="0" y="0"/>
              <a:ext cx="347771" cy="104417"/>
            </a:xfrm>
            <a:custGeom>
              <a:avLst/>
              <a:gdLst/>
              <a:ahLst/>
              <a:cxnLst/>
              <a:rect l="l" t="t" r="r" b="b"/>
              <a:pathLst>
                <a:path w="347771" h="104417">
                  <a:moveTo>
                    <a:pt x="0" y="0"/>
                  </a:moveTo>
                  <a:lnTo>
                    <a:pt x="347771" y="0"/>
                  </a:lnTo>
                  <a:lnTo>
                    <a:pt x="347771" y="104417"/>
                  </a:lnTo>
                  <a:lnTo>
                    <a:pt x="0" y="104417"/>
                  </a:lnTo>
                  <a:close/>
                </a:path>
              </a:pathLst>
            </a:custGeom>
            <a:solidFill>
              <a:srgbClr val="D9D9D9"/>
            </a:solidFill>
          </p:spPr>
          <p:txBody>
            <a:bodyPr/>
            <a:lstStyle/>
            <a:p>
              <a:endParaRPr lang="en-US"/>
            </a:p>
          </p:txBody>
        </p:sp>
        <p:sp>
          <p:nvSpPr>
            <p:cNvPr id="12" name="TextBox 12"/>
            <p:cNvSpPr txBox="1"/>
            <p:nvPr/>
          </p:nvSpPr>
          <p:spPr>
            <a:xfrm>
              <a:off x="0" y="-38100"/>
              <a:ext cx="347771" cy="14251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35184" y="9783215"/>
            <a:ext cx="1149118" cy="366281"/>
          </a:xfrm>
          <a:custGeom>
            <a:avLst/>
            <a:gdLst/>
            <a:ahLst/>
            <a:cxnLst/>
            <a:rect l="l" t="t" r="r" b="b"/>
            <a:pathLst>
              <a:path w="1149118" h="366281">
                <a:moveTo>
                  <a:pt x="0" y="0"/>
                </a:moveTo>
                <a:lnTo>
                  <a:pt x="1149119" y="0"/>
                </a:lnTo>
                <a:lnTo>
                  <a:pt x="1149119" y="366281"/>
                </a:lnTo>
                <a:lnTo>
                  <a:pt x="0" y="366281"/>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1757947" y="9753036"/>
            <a:ext cx="5829673" cy="396460"/>
            <a:chOff x="0" y="0"/>
            <a:chExt cx="1535387" cy="104417"/>
          </a:xfrm>
        </p:grpSpPr>
        <p:sp>
          <p:nvSpPr>
            <p:cNvPr id="15" name="Freeform 15"/>
            <p:cNvSpPr/>
            <p:nvPr/>
          </p:nvSpPr>
          <p:spPr>
            <a:xfrm>
              <a:off x="0" y="0"/>
              <a:ext cx="1535387" cy="104417"/>
            </a:xfrm>
            <a:custGeom>
              <a:avLst/>
              <a:gdLst/>
              <a:ahLst/>
              <a:cxnLst/>
              <a:rect l="l" t="t" r="r" b="b"/>
              <a:pathLst>
                <a:path w="1535387" h="104417">
                  <a:moveTo>
                    <a:pt x="0" y="0"/>
                  </a:moveTo>
                  <a:lnTo>
                    <a:pt x="1535387" y="0"/>
                  </a:lnTo>
                  <a:lnTo>
                    <a:pt x="1535387" y="104417"/>
                  </a:lnTo>
                  <a:lnTo>
                    <a:pt x="0" y="104417"/>
                  </a:lnTo>
                  <a:close/>
                </a:path>
              </a:pathLst>
            </a:custGeom>
            <a:solidFill>
              <a:srgbClr val="D9D9D9"/>
            </a:solidFill>
          </p:spPr>
          <p:txBody>
            <a:bodyPr/>
            <a:lstStyle/>
            <a:p>
              <a:endParaRPr lang="en-US"/>
            </a:p>
          </p:txBody>
        </p:sp>
        <p:sp>
          <p:nvSpPr>
            <p:cNvPr id="16" name="TextBox 16"/>
            <p:cNvSpPr txBox="1"/>
            <p:nvPr/>
          </p:nvSpPr>
          <p:spPr>
            <a:xfrm>
              <a:off x="0" y="-38100"/>
              <a:ext cx="1535387" cy="14251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943320" y="9814106"/>
            <a:ext cx="6268585" cy="226695"/>
          </a:xfrm>
          <a:prstGeom prst="rect">
            <a:avLst/>
          </a:prstGeom>
        </p:spPr>
        <p:txBody>
          <a:bodyPr lIns="0" tIns="0" rIns="0" bIns="0" rtlCol="0" anchor="t">
            <a:spAutoFit/>
          </a:bodyPr>
          <a:lstStyle/>
          <a:p>
            <a:pPr>
              <a:lnSpc>
                <a:spcPts val="1679"/>
              </a:lnSpc>
            </a:pPr>
            <a:r>
              <a:rPr lang="en-US" sz="1200" spc="120">
                <a:solidFill>
                  <a:srgbClr val="232323"/>
                </a:solidFill>
                <a:latin typeface="Kollektif"/>
              </a:rPr>
              <a:t>Copyright Sports Career Consulting - Marketing Insights from SCC</a:t>
            </a:r>
          </a:p>
        </p:txBody>
      </p:sp>
      <p:sp>
        <p:nvSpPr>
          <p:cNvPr id="18" name="TextBox 7">
            <a:extLst>
              <a:ext uri="{FF2B5EF4-FFF2-40B4-BE49-F238E27FC236}">
                <a16:creationId xmlns:a16="http://schemas.microsoft.com/office/drawing/2014/main" id="{2016C1DA-145A-BF88-841C-4B88597F5A8B}"/>
              </a:ext>
            </a:extLst>
          </p:cNvPr>
          <p:cNvSpPr txBox="1"/>
          <p:nvPr/>
        </p:nvSpPr>
        <p:spPr>
          <a:xfrm>
            <a:off x="1143000" y="1062605"/>
            <a:ext cx="9144000" cy="1164037"/>
          </a:xfrm>
          <a:prstGeom prst="rect">
            <a:avLst/>
          </a:prstGeom>
        </p:spPr>
        <p:txBody>
          <a:bodyPr lIns="0" tIns="0" rIns="0" bIns="0" rtlCol="0" anchor="t">
            <a:spAutoFit/>
          </a:bodyPr>
          <a:lstStyle/>
          <a:p>
            <a:pPr algn="ctr">
              <a:lnSpc>
                <a:spcPts val="4434"/>
              </a:lnSpc>
            </a:pPr>
            <a:r>
              <a:rPr lang="en-US" sz="6000" dirty="0">
                <a:solidFill>
                  <a:srgbClr val="000000"/>
                </a:solidFill>
                <a:latin typeface="Britannic Bold" panose="020B0903060703020204" pitchFamily="34" charset="77"/>
              </a:rPr>
              <a:t>MARKETING </a:t>
            </a:r>
          </a:p>
          <a:p>
            <a:pPr algn="ctr">
              <a:lnSpc>
                <a:spcPts val="4434"/>
              </a:lnSpc>
              <a:spcBef>
                <a:spcPct val="0"/>
              </a:spcBef>
            </a:pPr>
            <a:r>
              <a:rPr lang="en-US" sz="6000" dirty="0">
                <a:solidFill>
                  <a:srgbClr val="000000"/>
                </a:solidFill>
                <a:latin typeface="Britannic Bold" panose="020B0903060703020204" pitchFamily="34" charset="77"/>
              </a:rPr>
              <a:t>STUNTS 2024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1281</Words>
  <Application>Microsoft Macintosh PowerPoint</Application>
  <PresentationFormat>Custom</PresentationFormat>
  <Paragraphs>154</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Kollektif</vt:lpstr>
      <vt:lpstr>Calibri</vt:lpstr>
      <vt:lpstr>Britannic Bold</vt:lpstr>
      <vt:lpstr>Kollektif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Fools Brands - 2024 Edition</dc:title>
  <cp:lastModifiedBy>Chris Lindauer</cp:lastModifiedBy>
  <cp:revision>4</cp:revision>
  <dcterms:created xsi:type="dcterms:W3CDTF">2006-08-16T00:00:00Z</dcterms:created>
  <dcterms:modified xsi:type="dcterms:W3CDTF">2024-04-03T00:17:18Z</dcterms:modified>
  <dc:identifier>DAGBSypxpj4</dc:identifier>
</cp:coreProperties>
</file>